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9" r:id="rId2"/>
    <p:sldId id="283" r:id="rId3"/>
    <p:sldId id="292" r:id="rId4"/>
    <p:sldId id="290" r:id="rId5"/>
    <p:sldId id="282" r:id="rId6"/>
    <p:sldId id="279" r:id="rId7"/>
    <p:sldId id="293" r:id="rId8"/>
    <p:sldId id="259" r:id="rId9"/>
    <p:sldId id="264" r:id="rId10"/>
    <p:sldId id="277" r:id="rId11"/>
    <p:sldId id="262" r:id="rId12"/>
    <p:sldId id="265" r:id="rId13"/>
    <p:sldId id="266" r:id="rId14"/>
    <p:sldId id="267" r:id="rId15"/>
    <p:sldId id="276" r:id="rId16"/>
    <p:sldId id="285" r:id="rId17"/>
    <p:sldId id="286" r:id="rId18"/>
    <p:sldId id="268" r:id="rId19"/>
    <p:sldId id="291" r:id="rId20"/>
    <p:sldId id="271" r:id="rId21"/>
    <p:sldId id="273" r:id="rId22"/>
    <p:sldId id="294" r:id="rId23"/>
    <p:sldId id="295" r:id="rId24"/>
    <p:sldId id="296" r:id="rId25"/>
    <p:sldId id="297" r:id="rId26"/>
    <p:sldId id="274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F4BFF-00FC-487C-BAD0-DBB5F679E0FE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9C339-8FBA-446D-A2BB-9EA6700EC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2BEF-A242-42A6-A0D1-128316425B30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DA91-2016-44A8-A9D5-7477B32FE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2BEF-A242-42A6-A0D1-128316425B30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DA91-2016-44A8-A9D5-7477B32FE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2BEF-A242-42A6-A0D1-128316425B30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DA91-2016-44A8-A9D5-7477B32FE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2BEF-A242-42A6-A0D1-128316425B30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DA91-2016-44A8-A9D5-7477B32FE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2BEF-A242-42A6-A0D1-128316425B30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DA91-2016-44A8-A9D5-7477B32FE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2BEF-A242-42A6-A0D1-128316425B30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DA91-2016-44A8-A9D5-7477B32FE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2BEF-A242-42A6-A0D1-128316425B30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DA91-2016-44A8-A9D5-7477B32FE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2BEF-A242-42A6-A0D1-128316425B30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DA91-2016-44A8-A9D5-7477B32FE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2BEF-A242-42A6-A0D1-128316425B30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DA91-2016-44A8-A9D5-7477B32FE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2BEF-A242-42A6-A0D1-128316425B30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DA91-2016-44A8-A9D5-7477B32FE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2BEF-A242-42A6-A0D1-128316425B30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DA91-2016-44A8-A9D5-7477B32FE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2BEF-A242-42A6-A0D1-128316425B30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ADA91-2016-44A8-A9D5-7477B32FE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It is a process through which digital data is saved in a storage device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2800" dirty="0" smtClean="0"/>
              <a:t>Also referred to as </a:t>
            </a:r>
            <a:r>
              <a:rPr lang="en-US" sz="2800" b="1" dirty="0" smtClean="0"/>
              <a:t>digital </a:t>
            </a:r>
            <a:r>
              <a:rPr lang="en-US" sz="2800" b="1" dirty="0"/>
              <a:t>storage</a:t>
            </a:r>
            <a:r>
              <a:rPr lang="en-US" sz="2800" dirty="0"/>
              <a:t>, </a:t>
            </a:r>
            <a:r>
              <a:rPr lang="en-US" sz="2800" b="1" dirty="0"/>
              <a:t>storage</a:t>
            </a:r>
            <a:r>
              <a:rPr lang="en-US" sz="2800" dirty="0"/>
              <a:t>, </a:t>
            </a:r>
            <a:r>
              <a:rPr lang="en-US" sz="2800" b="1" dirty="0"/>
              <a:t>storage media</a:t>
            </a:r>
            <a:r>
              <a:rPr lang="en-US" sz="2800" dirty="0"/>
              <a:t>, or </a:t>
            </a:r>
            <a:r>
              <a:rPr lang="en-US" sz="2800" b="1" dirty="0"/>
              <a:t>storage </a:t>
            </a:r>
            <a:r>
              <a:rPr lang="en-US" sz="2800" b="1" dirty="0" smtClean="0"/>
              <a:t>medium</a:t>
            </a:r>
          </a:p>
          <a:p>
            <a:endParaRPr lang="en-US" sz="2800" dirty="0"/>
          </a:p>
          <a:p>
            <a:r>
              <a:rPr lang="en-US" sz="2800" dirty="0" smtClean="0"/>
              <a:t>A </a:t>
            </a:r>
            <a:r>
              <a:rPr lang="en-US" sz="2800" b="1" dirty="0"/>
              <a:t>storage device</a:t>
            </a:r>
            <a:r>
              <a:rPr lang="en-US" sz="2800" dirty="0"/>
              <a:t> is any hardware capable of holding information either temporarily or permanently</a:t>
            </a:r>
            <a:endParaRPr lang="en-US" sz="3000" dirty="0" smtClean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905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85800"/>
            <a:ext cx="6858000" cy="586978"/>
          </a:xfrm>
        </p:spPr>
        <p:txBody>
          <a:bodyPr>
            <a:noAutofit/>
          </a:bodyPr>
          <a:lstStyle/>
          <a:p>
            <a:r>
              <a:rPr lang="en-US" b="1" dirty="0" smtClean="0"/>
              <a:t>HDD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600200"/>
            <a:ext cx="6667500" cy="3810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43000" y="6096000"/>
            <a:ext cx="5479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 Head x  305 Tracks x 17 Sector </a:t>
            </a:r>
            <a:r>
              <a:rPr lang="en-US" sz="1400" dirty="0"/>
              <a:t>x .5Kb = </a:t>
            </a:r>
            <a:r>
              <a:rPr lang="en-US" sz="1400" dirty="0" smtClean="0"/>
              <a:t>Total Storage capacity 10,370KB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35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HDD</a:t>
            </a:r>
            <a:endParaRPr lang="en-US" dirty="0"/>
          </a:p>
        </p:txBody>
      </p:sp>
      <p:pic>
        <p:nvPicPr>
          <p:cNvPr id="3" name="Picture 6" descr="fig07_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3537" y="1981200"/>
            <a:ext cx="6174513" cy="4343400"/>
          </a:xfrm>
          <a:prstGeom prst="rect">
            <a:avLst/>
          </a:prstGeom>
          <a:noFill/>
          <a:ln>
            <a:solidFill>
              <a:schemeClr val="tx1">
                <a:alpha val="96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Spindle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For spinning the platters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The revolutions-per-minute rating determines how fast data can be written to and read from the hard drive.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The rotation rate of the recent popular hard drive is between 5400 revolutions per minute/rpm and 7200 rpm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 10000 rpm belongs to high speed hard drive.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Read/Write 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The arm </a:t>
            </a:r>
            <a:r>
              <a:rPr lang="en-US" sz="2000" dirty="0" smtClean="0"/>
              <a:t>make </a:t>
            </a:r>
            <a:r>
              <a:rPr lang="en-US" sz="2000" dirty="0" smtClean="0"/>
              <a:t>sure </a:t>
            </a:r>
            <a:r>
              <a:rPr lang="en-US" sz="2000" dirty="0" smtClean="0"/>
              <a:t>that the </a:t>
            </a:r>
            <a:r>
              <a:rPr lang="en-US" sz="2000" dirty="0" smtClean="0"/>
              <a:t>heads are in the right position based on the data that needs to be accessed or written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There is typically one read/write head for every platter side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endParaRPr lang="en-US" sz="2000" dirty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/>
              <a:t>It is responsible for transforming the </a:t>
            </a:r>
            <a:r>
              <a:rPr lang="en-US" sz="2000" dirty="0" smtClean="0"/>
              <a:t>platter's </a:t>
            </a:r>
            <a:r>
              <a:rPr lang="en-US" sz="2000" dirty="0"/>
              <a:t>magnetic field into electrical current when read data  </a:t>
            </a:r>
            <a:r>
              <a:rPr lang="en-US" sz="2000" dirty="0" smtClean="0"/>
              <a:t>or </a:t>
            </a:r>
            <a:r>
              <a:rPr lang="en-US" sz="2000" dirty="0"/>
              <a:t>vice versa, transform electrical current into magnetic field when write the disk.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0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Actuator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actuator or head actuator is a small motor that takes instructions from the drive's circuit board to control the movement of the read/write arm and supervise the transfer of data to and from the platters.</a:t>
            </a:r>
          </a:p>
          <a:p>
            <a:endParaRPr lang="en-US" sz="2000" dirty="0" smtClean="0"/>
          </a:p>
          <a:p>
            <a:r>
              <a:rPr lang="en-US" sz="2000" dirty="0" smtClean="0"/>
              <a:t> It's responsible for ensuring the read/write heads are in exactly the right place at all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Factors </a:t>
            </a:r>
            <a:r>
              <a:rPr lang="en-US" sz="3600" b="1" dirty="0"/>
              <a:t>affecting disk drive performance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/>
              <a:t>Drive Form </a:t>
            </a:r>
            <a:r>
              <a:rPr lang="en-US" sz="2000" dirty="0" smtClean="0"/>
              <a:t>Factor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RPM </a:t>
            </a:r>
            <a:r>
              <a:rPr lang="en-US" sz="2000" dirty="0"/>
              <a:t>of a Hard Disk </a:t>
            </a:r>
            <a:r>
              <a:rPr lang="en-US" sz="2000" dirty="0" smtClean="0"/>
              <a:t>Drive (</a:t>
            </a:r>
            <a:r>
              <a:rPr lang="en-US" sz="2000" dirty="0"/>
              <a:t>Spindle </a:t>
            </a:r>
            <a:r>
              <a:rPr lang="en-US" sz="2000" dirty="0" smtClean="0"/>
              <a:t>Speed)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Size and Number of Platter </a:t>
            </a:r>
            <a:r>
              <a:rPr lang="en-US" sz="2000" dirty="0" smtClean="0"/>
              <a:t>Surfaces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Interfaces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05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Factors affecting disk drive </a:t>
            </a:r>
            <a:r>
              <a:rPr lang="en-US" sz="3600" b="1" dirty="0" smtClean="0"/>
              <a:t>performance</a:t>
            </a:r>
            <a:br>
              <a:rPr lang="en-US" sz="3600" b="1" dirty="0" smtClean="0"/>
            </a:br>
            <a:r>
              <a:rPr lang="en-US" sz="3600" b="1" dirty="0" smtClean="0"/>
              <a:t>(Access time</a:t>
            </a:r>
            <a:r>
              <a:rPr lang="en-US" sz="3600" b="1" dirty="0"/>
              <a:t>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971800"/>
            <a:ext cx="5201356" cy="2925763"/>
          </a:xfrm>
        </p:spPr>
      </p:pic>
      <p:sp>
        <p:nvSpPr>
          <p:cNvPr id="5" name="TextBox 4"/>
          <p:cNvSpPr txBox="1"/>
          <p:nvPr/>
        </p:nvSpPr>
        <p:spPr>
          <a:xfrm>
            <a:off x="609600" y="1600200"/>
            <a:ext cx="778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Seek time – Move the head to correct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Rotational latency </a:t>
            </a:r>
            <a:r>
              <a:rPr lang="en-US" dirty="0"/>
              <a:t>- the amount of time it takes for the desired sector of a disk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 time = Seek time + rotational latency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/>
              <a:t>Solid State </a:t>
            </a:r>
            <a:r>
              <a:rPr lang="en-US" b="1" dirty="0" smtClean="0"/>
              <a:t>Drives (SSD)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is latest </a:t>
            </a:r>
            <a:r>
              <a:rPr lang="en-US" sz="2000" dirty="0"/>
              <a:t>in drive technology that we have in the computer industry. </a:t>
            </a:r>
            <a:endParaRPr lang="en-US" sz="2000" dirty="0" smtClean="0"/>
          </a:p>
          <a:p>
            <a:r>
              <a:rPr lang="en-US" sz="2000" dirty="0" smtClean="0"/>
              <a:t>They </a:t>
            </a:r>
            <a:r>
              <a:rPr lang="en-US" sz="2000" dirty="0"/>
              <a:t>do not </a:t>
            </a:r>
            <a:r>
              <a:rPr lang="en-US" sz="2000" dirty="0" smtClean="0"/>
              <a:t>have moving parts Instead</a:t>
            </a:r>
            <a:r>
              <a:rPr lang="en-US" sz="2000" dirty="0"/>
              <a:t>, they make use of flash memory technology. </a:t>
            </a:r>
            <a:endParaRPr lang="en-US" sz="2000" dirty="0" smtClean="0"/>
          </a:p>
          <a:p>
            <a:r>
              <a:rPr lang="en-US" sz="2000" dirty="0" smtClean="0"/>
              <a:t>It is </a:t>
            </a:r>
            <a:r>
              <a:rPr lang="en-US" sz="2000" dirty="0"/>
              <a:t>NAND-based flash </a:t>
            </a:r>
            <a:r>
              <a:rPr lang="en-US" sz="2000" dirty="0" smtClean="0"/>
              <a:t>memory (non-volatile storage)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comes in a standard 1.8”, 2.5”, or 3.5” </a:t>
            </a:r>
            <a:r>
              <a:rPr lang="en-US" sz="2000" dirty="0" smtClean="0"/>
              <a:t>size and SATA connector </a:t>
            </a:r>
            <a:r>
              <a:rPr lang="en-US" sz="2000" dirty="0"/>
              <a:t>used for these standard </a:t>
            </a:r>
            <a:r>
              <a:rPr lang="en-US" sz="2000" dirty="0" smtClean="0"/>
              <a:t>sizes.</a:t>
            </a:r>
          </a:p>
          <a:p>
            <a:r>
              <a:rPr lang="en-US" sz="2000" dirty="0" smtClean="0"/>
              <a:t>Faster </a:t>
            </a:r>
            <a:r>
              <a:rPr lang="en-US" sz="2000" dirty="0"/>
              <a:t>data access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Lower </a:t>
            </a:r>
            <a:r>
              <a:rPr lang="en-US" sz="2000" dirty="0"/>
              <a:t>access times and </a:t>
            </a:r>
            <a:r>
              <a:rPr lang="en-US" sz="2000" dirty="0" smtClean="0"/>
              <a:t>latency.</a:t>
            </a:r>
          </a:p>
          <a:p>
            <a:r>
              <a:rPr lang="en-US" sz="2000" dirty="0" smtClean="0"/>
              <a:t>Less </a:t>
            </a:r>
            <a:r>
              <a:rPr lang="en-US" sz="2000" dirty="0"/>
              <a:t>power usage.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702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Hard Disk Drive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disk interface is the connection of hard disk and host system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Parallel </a:t>
            </a:r>
            <a:r>
              <a:rPr lang="en-US" sz="2000" dirty="0"/>
              <a:t>Advanced Technology Attachment (PATA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/>
              <a:t>Serial ATA (SATA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/>
              <a:t>Small Computer System Interface (SCSI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Serial Attached SCSI (SAS)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24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Hard Disk Drive Interface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1"/>
            <a:ext cx="6781800" cy="2900636"/>
          </a:xfr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20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Storage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7162800" cy="5316797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11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Parallel Advanced Technology Attachment (PATA)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475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Sometime it is called IDE (Integrated drive electronic)</a:t>
            </a:r>
          </a:p>
          <a:p>
            <a:r>
              <a:rPr lang="en-US" sz="2000" dirty="0" smtClean="0"/>
              <a:t>It is </a:t>
            </a:r>
            <a:r>
              <a:rPr lang="en-US" sz="2000" dirty="0"/>
              <a:t>an interface standard for </a:t>
            </a:r>
            <a:r>
              <a:rPr lang="en-US" sz="2000" dirty="0" smtClean="0"/>
              <a:t>the connecting hard </a:t>
            </a:r>
            <a:r>
              <a:rPr lang="en-US" sz="2000" dirty="0"/>
              <a:t>drives </a:t>
            </a:r>
            <a:r>
              <a:rPr lang="en-US" sz="2000" dirty="0" smtClean="0"/>
              <a:t>to the</a:t>
            </a:r>
            <a:r>
              <a:rPr lang="en-US" sz="2000" dirty="0"/>
              <a:t> motherboard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generally </a:t>
            </a:r>
            <a:r>
              <a:rPr lang="en-US" sz="2000" dirty="0"/>
              <a:t>refers to the types of cables and </a:t>
            </a:r>
            <a:r>
              <a:rPr lang="en-US" sz="2000" dirty="0" smtClean="0"/>
              <a:t>connections.</a:t>
            </a:r>
          </a:p>
          <a:p>
            <a:r>
              <a:rPr lang="en-US" sz="2000" dirty="0" smtClean="0"/>
              <a:t>PATA </a:t>
            </a:r>
            <a:r>
              <a:rPr lang="en-US" sz="2000" dirty="0"/>
              <a:t>cables are flat cables with 40-pin </a:t>
            </a:r>
            <a:r>
              <a:rPr lang="en-US" sz="2000" dirty="0" smtClean="0"/>
              <a:t>connectors and it come </a:t>
            </a:r>
            <a:r>
              <a:rPr lang="en-US" sz="2000" dirty="0"/>
              <a:t>in </a:t>
            </a:r>
            <a:r>
              <a:rPr lang="en-US" sz="2000" dirty="0" smtClean="0"/>
              <a:t>40-wire (</a:t>
            </a:r>
            <a:r>
              <a:rPr lang="en-US" sz="2000" dirty="0"/>
              <a:t>black</a:t>
            </a:r>
            <a:r>
              <a:rPr lang="en-US" sz="2000" dirty="0" smtClean="0"/>
              <a:t>) </a:t>
            </a:r>
            <a:r>
              <a:rPr lang="en-US" sz="2000" dirty="0"/>
              <a:t>or </a:t>
            </a:r>
            <a:r>
              <a:rPr lang="en-US" sz="2000" dirty="0" smtClean="0"/>
              <a:t>80-wire (</a:t>
            </a:r>
            <a:r>
              <a:rPr lang="en-US" sz="2000" dirty="0"/>
              <a:t>black, gray and blue</a:t>
            </a:r>
            <a:r>
              <a:rPr lang="en-US" sz="2000" dirty="0" smtClean="0"/>
              <a:t>) designs</a:t>
            </a:r>
          </a:p>
          <a:p>
            <a:r>
              <a:rPr lang="en-US" sz="2000" dirty="0" smtClean="0"/>
              <a:t>You may attached two </a:t>
            </a:r>
            <a:r>
              <a:rPr lang="en-US" sz="2000" dirty="0"/>
              <a:t>devices </a:t>
            </a:r>
            <a:r>
              <a:rPr lang="en-US" sz="2000" dirty="0" smtClean="0"/>
              <a:t>to </a:t>
            </a:r>
            <a:r>
              <a:rPr lang="en-US" sz="2000" dirty="0"/>
              <a:t>the cable at one </a:t>
            </a:r>
            <a:r>
              <a:rPr lang="en-US" sz="2000" dirty="0" smtClean="0"/>
              <a:t>time.</a:t>
            </a:r>
          </a:p>
          <a:p>
            <a:r>
              <a:rPr lang="en-US" sz="2000" dirty="0" smtClean="0"/>
              <a:t>It does not </a:t>
            </a:r>
            <a:r>
              <a:rPr lang="en-US" sz="2000" dirty="0"/>
              <a:t>support </a:t>
            </a:r>
            <a:r>
              <a:rPr lang="en-US" sz="2000" b="1" dirty="0" smtClean="0"/>
              <a:t>hot swapping</a:t>
            </a:r>
            <a:r>
              <a:rPr lang="en-US" sz="2000" dirty="0" smtClean="0"/>
              <a:t> so every time you have to shutdown </a:t>
            </a:r>
            <a:r>
              <a:rPr lang="en-US" sz="2000" dirty="0"/>
              <a:t>the device before you unplug it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PATA </a:t>
            </a:r>
            <a:r>
              <a:rPr lang="en-US" sz="2000" dirty="0"/>
              <a:t>transfer speeds </a:t>
            </a:r>
            <a:r>
              <a:rPr lang="en-US" sz="2000" dirty="0" smtClean="0"/>
              <a:t>are 133MB/s</a:t>
            </a:r>
          </a:p>
          <a:p>
            <a:r>
              <a:rPr lang="en-US" sz="2000" dirty="0" smtClean="0"/>
              <a:t>It only </a:t>
            </a:r>
            <a:r>
              <a:rPr lang="en-US" sz="2000" dirty="0"/>
              <a:t>allowed to be </a:t>
            </a:r>
            <a:r>
              <a:rPr lang="en-US" sz="2000" b="1" dirty="0"/>
              <a:t>18 inches long</a:t>
            </a:r>
            <a:r>
              <a:rPr lang="en-US" sz="2000" dirty="0"/>
              <a:t>, which makes it extremely difficult if not impossible to use a PATA device anywhere but inside the computer case.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63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Serial ATA (SATA)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is </a:t>
            </a:r>
            <a:r>
              <a:rPr lang="en-US" sz="2000" dirty="0"/>
              <a:t>an IDE standard </a:t>
            </a:r>
            <a:r>
              <a:rPr lang="en-US" sz="2000" dirty="0" smtClean="0"/>
              <a:t>for </a:t>
            </a:r>
            <a:r>
              <a:rPr lang="en-US" sz="2000" dirty="0"/>
              <a:t>connecting devices </a:t>
            </a:r>
            <a:r>
              <a:rPr lang="en-US" sz="2000" dirty="0" smtClean="0"/>
              <a:t>hard </a:t>
            </a:r>
            <a:r>
              <a:rPr lang="en-US" sz="2000" dirty="0"/>
              <a:t>drives to </a:t>
            </a:r>
            <a:r>
              <a:rPr lang="en-US" sz="2000" dirty="0" smtClean="0"/>
              <a:t>the</a:t>
            </a:r>
            <a:r>
              <a:rPr lang="en-US" sz="2000" dirty="0"/>
              <a:t> motherboard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generally refers to the types of cables and connections.</a:t>
            </a:r>
          </a:p>
          <a:p>
            <a:r>
              <a:rPr lang="en-US" sz="2000" dirty="0"/>
              <a:t>Serial ATA replaces Parallel ATA as the IDE standard of choice for connecting storage devices inside of a computer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support</a:t>
            </a:r>
            <a:r>
              <a:rPr lang="en-US" sz="2000" dirty="0"/>
              <a:t> </a:t>
            </a:r>
            <a:r>
              <a:rPr lang="en-US" sz="2000" b="1" dirty="0"/>
              <a:t>hot swap </a:t>
            </a:r>
            <a:r>
              <a:rPr lang="en-US" sz="2000" dirty="0"/>
              <a:t>means</a:t>
            </a:r>
            <a:r>
              <a:rPr lang="en-US" sz="2000" b="1" dirty="0"/>
              <a:t> </a:t>
            </a:r>
            <a:r>
              <a:rPr lang="en-US" sz="2000" dirty="0"/>
              <a:t>that the devices can be replaced without turning off the entire </a:t>
            </a:r>
            <a:r>
              <a:rPr lang="en-US" sz="2000" dirty="0" smtClean="0"/>
              <a:t>system</a:t>
            </a:r>
          </a:p>
          <a:p>
            <a:r>
              <a:rPr lang="en-US" sz="2000" dirty="0" smtClean="0"/>
              <a:t>S</a:t>
            </a:r>
            <a:r>
              <a:rPr lang="en-US" sz="2000" dirty="0"/>
              <a:t>ATA transfer speeds are much higher than </a:t>
            </a:r>
            <a:r>
              <a:rPr lang="en-US" sz="2000" dirty="0" smtClean="0"/>
              <a:t>PATA (</a:t>
            </a:r>
            <a:r>
              <a:rPr lang="en-US" sz="2000" dirty="0"/>
              <a:t>from 187.5 MB/s to 1,969 </a:t>
            </a:r>
            <a:r>
              <a:rPr lang="en-US" sz="2000" dirty="0" smtClean="0"/>
              <a:t>MB/s)</a:t>
            </a:r>
          </a:p>
          <a:p>
            <a:r>
              <a:rPr lang="en-US" sz="2000" dirty="0"/>
              <a:t>SATA cables can be as long as 1 meter (3.3 feet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SATA cables are long, 7-pin cables. </a:t>
            </a:r>
          </a:p>
        </p:txBody>
      </p:sp>
    </p:spTree>
    <p:extLst>
      <p:ext uri="{BB962C8B-B14F-4D97-AF65-F5344CB8AC3E}">
        <p14:creationId xmlns:p14="http://schemas.microsoft.com/office/powerpoint/2010/main" val="12795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Difference Between Serial and Parallel Transmission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Serial Transmission/Communication:</a:t>
            </a:r>
          </a:p>
          <a:p>
            <a:pPr>
              <a:buNone/>
            </a:pPr>
            <a:r>
              <a:rPr lang="en-US" sz="2000" dirty="0" smtClean="0"/>
              <a:t> Serial Transmission data is sent bit by bit whereas, in Parallel Transmission a byte (8 bits) or character is sent.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Picture 3" descr="seri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28900"/>
            <a:ext cx="4638675" cy="1143000"/>
          </a:xfrm>
          <a:prstGeom prst="rect">
            <a:avLst/>
          </a:prstGeom>
        </p:spPr>
      </p:pic>
      <p:pic>
        <p:nvPicPr>
          <p:cNvPr id="5" name="Picture 4" descr="parall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4572000"/>
            <a:ext cx="4876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Serial Transmission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4983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is sent bit by bit from one computer to another </a:t>
            </a:r>
            <a:r>
              <a:rPr lang="en-US" sz="2000" b="1" dirty="0" smtClean="0"/>
              <a:t>in bi-direction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Eight bits are transferred at a time having a start and stop bit (usually known as a Parity bit) i.e. 0 and 1 respectively. </a:t>
            </a:r>
          </a:p>
          <a:p>
            <a:r>
              <a:rPr lang="en-US" sz="2000" dirty="0" smtClean="0"/>
              <a:t>Serial Transmission is </a:t>
            </a:r>
            <a:r>
              <a:rPr lang="en-US" sz="2000" b="1" dirty="0" smtClean="0"/>
              <a:t>full duplex </a:t>
            </a:r>
            <a:r>
              <a:rPr lang="en-US" sz="2000" dirty="0" smtClean="0"/>
              <a:t>as the sender can send as well as receive.</a:t>
            </a:r>
          </a:p>
          <a:p>
            <a:r>
              <a:rPr lang="en-US" sz="2000" dirty="0" smtClean="0"/>
              <a:t>Serial Transmission has two subclasses synchronous and asynchronous. </a:t>
            </a:r>
          </a:p>
          <a:p>
            <a:r>
              <a:rPr lang="en-US" sz="2000" dirty="0" smtClean="0"/>
              <a:t>In asynchronous transmission, </a:t>
            </a:r>
            <a:r>
              <a:rPr lang="en-US" sz="2000" b="1" dirty="0" smtClean="0"/>
              <a:t>an extra bit is added </a:t>
            </a:r>
            <a:r>
              <a:rPr lang="en-US" sz="2000" dirty="0" smtClean="0"/>
              <a:t>to each byte so that the receiver is alert about the arrival of new data. Usually, 0 is a start bit, and 1 is the stop bit. </a:t>
            </a:r>
          </a:p>
          <a:p>
            <a:r>
              <a:rPr lang="en-US" sz="2000" dirty="0" smtClean="0"/>
              <a:t>In synchronous transmission, no extra bit is added rather the data transferred in the form of frames which contains multiple bytes.</a:t>
            </a:r>
          </a:p>
          <a:p>
            <a:r>
              <a:rPr lang="en-US" sz="2000" dirty="0" smtClean="0"/>
              <a:t>Serial transmission used for </a:t>
            </a:r>
            <a:r>
              <a:rPr lang="en-US" sz="2000" b="1" dirty="0" smtClean="0"/>
              <a:t>long distance </a:t>
            </a:r>
            <a:r>
              <a:rPr lang="en-US" sz="2000" dirty="0" smtClean="0"/>
              <a:t>communication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Picture 3" descr="seri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334000"/>
            <a:ext cx="46386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Parallel Transmission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4983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Parallel Transmission, various bits are sent together simultaneously.</a:t>
            </a:r>
          </a:p>
          <a:p>
            <a:r>
              <a:rPr lang="en-US" sz="2000" dirty="0" smtClean="0"/>
              <a:t>There are usually several extra wires on the port that are used for control signals to indicate when data is ready to be sent or received.</a:t>
            </a:r>
          </a:p>
          <a:p>
            <a:r>
              <a:rPr lang="en-US" sz="2000" dirty="0" smtClean="0"/>
              <a:t>Serial Transmission is </a:t>
            </a:r>
            <a:r>
              <a:rPr lang="en-US" sz="2000" b="1" dirty="0" smtClean="0"/>
              <a:t>half duplex </a:t>
            </a:r>
            <a:r>
              <a:rPr lang="en-US" sz="2000" dirty="0" smtClean="0"/>
              <a:t>as the sender can send but not received simultaneously.</a:t>
            </a:r>
          </a:p>
          <a:p>
            <a:r>
              <a:rPr lang="en-US" sz="2000" dirty="0" smtClean="0"/>
              <a:t>Parallel transmission used for </a:t>
            </a:r>
            <a:r>
              <a:rPr lang="en-US" sz="2000" b="1" dirty="0" smtClean="0"/>
              <a:t>shorter distance </a:t>
            </a:r>
            <a:r>
              <a:rPr lang="en-US" sz="2000" dirty="0" smtClean="0"/>
              <a:t>communication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5" name="Picture 4" descr="parall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648200"/>
            <a:ext cx="4876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Which is Faster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49831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800" b="1" dirty="0" smtClean="0"/>
              <a:t>Parallel or Serial</a:t>
            </a:r>
          </a:p>
          <a:p>
            <a:pPr>
              <a:buNone/>
            </a:pPr>
            <a:endParaRPr lang="en-US" sz="2800" b="1" dirty="0" smtClean="0"/>
          </a:p>
          <a:p>
            <a:r>
              <a:rPr lang="en-US" sz="2800" dirty="0" smtClean="0"/>
              <a:t>Parallel ports suffer extremely from </a:t>
            </a:r>
            <a:r>
              <a:rPr lang="en-US" sz="2800" b="1" dirty="0" smtClean="0"/>
              <a:t>inter-symbol interference</a:t>
            </a:r>
            <a:r>
              <a:rPr lang="en-US" sz="2800" dirty="0" smtClean="0"/>
              <a:t> (ISI) and noise, and therefore the </a:t>
            </a:r>
            <a:r>
              <a:rPr lang="en-US" sz="2800" b="1" dirty="0" smtClean="0"/>
              <a:t>data can be corrupted over long distances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/>
              <a:t>Less noise in the channel means we can successfully transmit data reliably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Both Serial and Parallel Transmission have their advantages and disadvantages respectively.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Parallel </a:t>
            </a:r>
            <a:r>
              <a:rPr lang="en-US" sz="2800" dirty="0"/>
              <a:t>Transmission is used for shorter distance, provides greater speed.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On </a:t>
            </a:r>
            <a:r>
              <a:rPr lang="en-US" sz="2800" dirty="0"/>
              <a:t>the other hand, Serial Transmission is reliable for transferring data to longer distance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Hence</a:t>
            </a:r>
            <a:r>
              <a:rPr lang="en-US" sz="2800" dirty="0"/>
              <a:t>, we conclude that both serial and parallel are individually essential for transferring data.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819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Small Computer System Interface (SCSI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86800" cy="48768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Used </a:t>
            </a:r>
            <a:r>
              <a:rPr lang="en-US" sz="2000" dirty="0"/>
              <a:t>to connect different types of hardware </a:t>
            </a:r>
            <a:r>
              <a:rPr lang="en-US" sz="2000" dirty="0" smtClean="0"/>
              <a:t>devices directly </a:t>
            </a:r>
            <a:r>
              <a:rPr lang="en-US" sz="2000" dirty="0"/>
              <a:t>to </a:t>
            </a:r>
            <a:r>
              <a:rPr lang="en-US" sz="2000" dirty="0" smtClean="0"/>
              <a:t>a</a:t>
            </a:r>
            <a:r>
              <a:rPr lang="en-US" sz="2000" dirty="0"/>
              <a:t> </a:t>
            </a:r>
            <a:r>
              <a:rPr lang="en-US" sz="2000" dirty="0" smtClean="0"/>
              <a:t>motherboard</a:t>
            </a:r>
            <a:endParaRPr lang="en-US" sz="2000" dirty="0"/>
          </a:p>
          <a:p>
            <a:r>
              <a:rPr lang="en-US" sz="2000" dirty="0" smtClean="0"/>
              <a:t>It </a:t>
            </a:r>
            <a:r>
              <a:rPr lang="en-US" sz="2000" dirty="0"/>
              <a:t>generally refers to </a:t>
            </a:r>
            <a:r>
              <a:rPr lang="en-US" sz="2000" dirty="0" smtClean="0"/>
              <a:t>the </a:t>
            </a:r>
            <a:r>
              <a:rPr lang="en-US" sz="2000" dirty="0"/>
              <a:t>types of cables and ports used to connect certain types of hard drives, optical drives, scanners, and other peripheral devices to a computer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They are </a:t>
            </a:r>
            <a:r>
              <a:rPr lang="en-US" sz="2000" dirty="0" smtClean="0"/>
              <a:t>faster, very reliable, good </a:t>
            </a:r>
            <a:r>
              <a:rPr lang="en-US" sz="2000" dirty="0"/>
              <a:t>for 24/7 </a:t>
            </a:r>
            <a:r>
              <a:rPr lang="en-US" sz="2000" dirty="0" smtClean="0"/>
              <a:t>operations and Well-adapted </a:t>
            </a:r>
            <a:r>
              <a:rPr lang="en-US" sz="2000" dirty="0"/>
              <a:t>for storing and moving large amounts of data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uses the 50 pin interface and the appearance of the interface is similar to the general hard </a:t>
            </a:r>
            <a:r>
              <a:rPr lang="en-US" sz="2000" dirty="0" smtClean="0"/>
              <a:t>disk</a:t>
            </a:r>
          </a:p>
          <a:p>
            <a:r>
              <a:rPr lang="en-US" sz="2000" dirty="0" smtClean="0"/>
              <a:t>Transfer </a:t>
            </a:r>
            <a:r>
              <a:rPr lang="en-US" sz="2000" dirty="0"/>
              <a:t>rate for </a:t>
            </a:r>
            <a:r>
              <a:rPr lang="en-US" sz="2000" dirty="0" smtClean="0"/>
              <a:t>SCSI </a:t>
            </a:r>
            <a:r>
              <a:rPr lang="en-US" sz="2000" dirty="0"/>
              <a:t>devices up to </a:t>
            </a:r>
            <a:r>
              <a:rPr lang="en-US" sz="2000" dirty="0" smtClean="0"/>
              <a:t>640 MB </a:t>
            </a:r>
            <a:r>
              <a:rPr lang="en-US" sz="2000" dirty="0"/>
              <a:t>per </a:t>
            </a:r>
            <a:r>
              <a:rPr lang="en-US" sz="2000" dirty="0" smtClean="0"/>
              <a:t>second</a:t>
            </a:r>
          </a:p>
          <a:p>
            <a:r>
              <a:rPr lang="en-US" sz="2000" dirty="0" smtClean="0"/>
              <a:t>Rotational </a:t>
            </a:r>
            <a:r>
              <a:rPr lang="en-US" sz="2000" dirty="0"/>
              <a:t>speed of the platter, drives usually run </a:t>
            </a:r>
            <a:r>
              <a:rPr lang="en-US" sz="2000" dirty="0" smtClean="0"/>
              <a:t>at 7,200</a:t>
            </a:r>
            <a:r>
              <a:rPr lang="en-US" sz="2000" dirty="0"/>
              <a:t>, 10,000, or 15,000 RPM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347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Serial Attached SCSI(SAS)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Used </a:t>
            </a:r>
            <a:r>
              <a:rPr lang="en-US" sz="2000" dirty="0"/>
              <a:t>in accessing computer peripheral </a:t>
            </a:r>
            <a:r>
              <a:rPr lang="en-US" sz="2000" dirty="0" smtClean="0"/>
              <a:t>devices that </a:t>
            </a:r>
            <a:r>
              <a:rPr lang="en-US" sz="2000" dirty="0"/>
              <a:t>employs a serial (one bit at a time) means of digital data transfer over thin cables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Serial data transfer allows the use of longer cables than parallel data </a:t>
            </a:r>
            <a:r>
              <a:rPr lang="en-US" sz="2000" dirty="0" smtClean="0"/>
              <a:t>transfer</a:t>
            </a:r>
          </a:p>
          <a:p>
            <a:endParaRPr lang="en-US" sz="2000" dirty="0" smtClean="0"/>
          </a:p>
          <a:p>
            <a:r>
              <a:rPr lang="en-US" sz="2000" dirty="0"/>
              <a:t>Devices that employ SAS are compatible with Serial Advanced Technology Attachment (SATA) devices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Transfer </a:t>
            </a:r>
            <a:r>
              <a:rPr lang="en-US" sz="2000" dirty="0"/>
              <a:t>rate for SAS devices up to 6 gigabits per second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61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914400" lvl="2" indent="0">
              <a:buNone/>
            </a:pPr>
            <a:r>
              <a:rPr lang="en-US" sz="3400" b="1" dirty="0" smtClean="0"/>
              <a:t>		     Primary </a:t>
            </a:r>
            <a:r>
              <a:rPr lang="en-US" sz="3400" b="1" dirty="0"/>
              <a:t>Storage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the </a:t>
            </a:r>
            <a:r>
              <a:rPr lang="en-US" dirty="0" smtClean="0"/>
              <a:t>RAM </a:t>
            </a:r>
            <a:r>
              <a:rPr lang="en-US" dirty="0"/>
              <a:t>is connected directly to the CPU via the memory bus, the CPU can access data stored in RAM very quickly. </a:t>
            </a:r>
            <a:r>
              <a:rPr lang="en-US" dirty="0" smtClean="0"/>
              <a:t>For this reason, RAM is used to store data loaded by active program and the operating system.</a:t>
            </a:r>
          </a:p>
          <a:p>
            <a:endParaRPr lang="en-US" dirty="0" smtClean="0"/>
          </a:p>
          <a:p>
            <a:r>
              <a:rPr lang="en-US" dirty="0"/>
              <a:t>A cache is a smaller, faster memory, closer to a </a:t>
            </a:r>
            <a:r>
              <a:rPr lang="en-US" dirty="0" smtClean="0"/>
              <a:t>processor core, </a:t>
            </a:r>
            <a:r>
              <a:rPr lang="en-US" dirty="0"/>
              <a:t>which stores copies of the data from frequently used </a:t>
            </a:r>
            <a:r>
              <a:rPr lang="en-US" dirty="0" smtClean="0"/>
              <a:t>main memory locations.</a:t>
            </a:r>
          </a:p>
          <a:p>
            <a:endParaRPr lang="en-US" dirty="0"/>
          </a:p>
          <a:p>
            <a:r>
              <a:rPr lang="en-US" dirty="0"/>
              <a:t>Hard drives are considered secondary storage since they are not connected directly to the CPU. Instead, hard drives send and receive data through an </a:t>
            </a:r>
            <a:r>
              <a:rPr lang="en-US" dirty="0" smtClean="0"/>
              <a:t>I/O </a:t>
            </a:r>
            <a:r>
              <a:rPr lang="en-US" dirty="0"/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18688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Storage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 smtClean="0"/>
              <a:t>Primary Storage</a:t>
            </a:r>
          </a:p>
          <a:p>
            <a:endParaRPr lang="en-US" sz="2400" dirty="0" smtClean="0"/>
          </a:p>
          <a:p>
            <a:r>
              <a:rPr lang="en-US" sz="2400" dirty="0" smtClean="0"/>
              <a:t>Also </a:t>
            </a:r>
            <a:r>
              <a:rPr lang="en-US" sz="2400" dirty="0"/>
              <a:t>known </a:t>
            </a:r>
            <a:r>
              <a:rPr lang="en-US" sz="2400" dirty="0" smtClean="0"/>
              <a:t>as </a:t>
            </a:r>
            <a:r>
              <a:rPr lang="en-US" sz="2400" b="1" dirty="0"/>
              <a:t>internal memory</a:t>
            </a:r>
            <a:r>
              <a:rPr lang="en-US" sz="2400" dirty="0"/>
              <a:t>, </a:t>
            </a:r>
            <a:r>
              <a:rPr lang="en-US" sz="2400" b="1" dirty="0"/>
              <a:t>main memory</a:t>
            </a:r>
            <a:r>
              <a:rPr lang="en-US" sz="2400" dirty="0"/>
              <a:t>, </a:t>
            </a:r>
            <a:r>
              <a:rPr lang="en-US" sz="2400" b="1" dirty="0"/>
              <a:t>main storage</a:t>
            </a:r>
            <a:r>
              <a:rPr lang="en-US" sz="2400" dirty="0"/>
              <a:t>, and </a:t>
            </a:r>
            <a:r>
              <a:rPr lang="en-US" sz="2400" b="1" dirty="0"/>
              <a:t>primary </a:t>
            </a:r>
            <a:r>
              <a:rPr lang="en-US" sz="2400" b="1" dirty="0" smtClean="0"/>
              <a:t>memory.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is the main area in a computer in which data is stored for quick access by the computer's processor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is a volatile storage</a:t>
            </a:r>
          </a:p>
          <a:p>
            <a:r>
              <a:rPr lang="en-US" sz="2400" dirty="0" smtClean="0"/>
              <a:t>RAM doesn’t </a:t>
            </a:r>
            <a:r>
              <a:rPr lang="en-US" sz="2400" dirty="0"/>
              <a:t>retain data when the computer is turned </a:t>
            </a:r>
            <a:r>
              <a:rPr lang="en-US" sz="2400" dirty="0" smtClean="0"/>
              <a:t>off because it requires </a:t>
            </a:r>
            <a:r>
              <a:rPr lang="en-US" sz="2400" dirty="0"/>
              <a:t>an electrical current.</a:t>
            </a:r>
            <a:endParaRPr lang="en-US" sz="2400" dirty="0" smtClean="0"/>
          </a:p>
          <a:p>
            <a:r>
              <a:rPr lang="en-US" sz="2400" dirty="0" smtClean="0"/>
              <a:t>Random </a:t>
            </a:r>
            <a:r>
              <a:rPr lang="en-US" sz="2400" dirty="0"/>
              <a:t>Access Memory (</a:t>
            </a:r>
            <a:r>
              <a:rPr lang="en-US" sz="2400" dirty="0" smtClean="0"/>
              <a:t>RAM) and </a:t>
            </a:r>
            <a:r>
              <a:rPr lang="en-US" sz="2400" dirty="0"/>
              <a:t>cache are </a:t>
            </a:r>
            <a:r>
              <a:rPr lang="en-US" sz="2400" dirty="0" smtClean="0"/>
              <a:t>examples </a:t>
            </a:r>
            <a:r>
              <a:rPr lang="en-US" sz="2400" dirty="0"/>
              <a:t>of a primary storage device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More faster than Secondary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4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Storage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Secondary Storage</a:t>
            </a:r>
          </a:p>
          <a:p>
            <a:r>
              <a:rPr lang="en-US" sz="2400" dirty="0" smtClean="0"/>
              <a:t>Also known as </a:t>
            </a:r>
            <a:r>
              <a:rPr lang="en-US" sz="2400" b="1" dirty="0"/>
              <a:t>external </a:t>
            </a:r>
            <a:r>
              <a:rPr lang="en-US" sz="2400" b="1" dirty="0" smtClean="0"/>
              <a:t>memory</a:t>
            </a:r>
            <a:r>
              <a:rPr lang="en-US" sz="2400" dirty="0"/>
              <a:t> </a:t>
            </a:r>
            <a:r>
              <a:rPr lang="en-US" sz="2400" dirty="0" smtClean="0"/>
              <a:t>or  </a:t>
            </a:r>
            <a:r>
              <a:rPr lang="en-US" sz="2400" b="1" dirty="0"/>
              <a:t>secondary </a:t>
            </a:r>
            <a:r>
              <a:rPr lang="en-US" sz="2400" b="1" dirty="0" smtClean="0"/>
              <a:t>memory</a:t>
            </a:r>
          </a:p>
          <a:p>
            <a:endParaRPr lang="en-US" sz="2400" b="1" dirty="0" smtClean="0"/>
          </a:p>
          <a:p>
            <a:r>
              <a:rPr lang="en-US" sz="2400" dirty="0" smtClean="0"/>
              <a:t>It is a </a:t>
            </a:r>
            <a:r>
              <a:rPr lang="en-US" sz="2400" dirty="0"/>
              <a:t>non-volatile device that holds data until it is deleted or overwritten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Hard </a:t>
            </a:r>
            <a:r>
              <a:rPr lang="en-US" sz="2400" dirty="0"/>
              <a:t>drives retain data when the computer is turned off. This is because hard drives store data </a:t>
            </a:r>
            <a:r>
              <a:rPr lang="en-US" sz="2400" dirty="0" smtClean="0"/>
              <a:t>magnetically.</a:t>
            </a:r>
          </a:p>
          <a:p>
            <a:endParaRPr lang="en-US" sz="2400" dirty="0" smtClean="0"/>
          </a:p>
          <a:p>
            <a:r>
              <a:rPr lang="en-US" sz="2400" dirty="0" smtClean="0"/>
              <a:t>Hard </a:t>
            </a:r>
            <a:r>
              <a:rPr lang="en-US" sz="2400" dirty="0"/>
              <a:t>drive, CD/DVD and Tape drive are examples of a Secondary storage device.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044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HDD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/>
              <a:t>The hard disk’s primary task is to store data and get out data of the 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Information </a:t>
            </a:r>
            <a:r>
              <a:rPr lang="en-US" sz="2400" dirty="0"/>
              <a:t>is stored or retrieved in a random access manner as opposed to sequential access.</a:t>
            </a:r>
            <a:endParaRPr lang="en-US" sz="2400" dirty="0" smtClean="0"/>
          </a:p>
          <a:p>
            <a:r>
              <a:rPr lang="en-US" sz="2400" dirty="0" smtClean="0"/>
              <a:t>The hard drive subsystem (</a:t>
            </a:r>
            <a:r>
              <a:rPr lang="en-US" sz="2400" dirty="0"/>
              <a:t>An external disk subsystem connects to a computer through a </a:t>
            </a:r>
            <a:r>
              <a:rPr lang="en-US" sz="2400" dirty="0" smtClean="0"/>
              <a:t>SAN or NAS) can have up to three parts: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The hard drive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Cables that attach to the motherboard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Control circuits located the motherboard</a:t>
            </a:r>
          </a:p>
        </p:txBody>
      </p:sp>
    </p:spTree>
    <p:extLst>
      <p:ext uri="{BB962C8B-B14F-4D97-AF65-F5344CB8AC3E}">
        <p14:creationId xmlns:p14="http://schemas.microsoft.com/office/powerpoint/2010/main" val="34322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HDD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05069"/>
            <a:ext cx="3200400" cy="2219325"/>
          </a:xfr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" y="43434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random-access data file enables you to </a:t>
            </a:r>
            <a:r>
              <a:rPr lang="en-US" sz="1600" dirty="0" smtClean="0"/>
              <a:t>read or write information </a:t>
            </a:r>
            <a:r>
              <a:rPr lang="en-US" sz="1600" dirty="0"/>
              <a:t>anywhere in the file.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a sequential-access file, you can only read and write information sequentially, </a:t>
            </a:r>
          </a:p>
          <a:p>
            <a:r>
              <a:rPr lang="en-US" sz="1600" dirty="0" smtClean="0"/>
              <a:t>       starting </a:t>
            </a:r>
            <a:r>
              <a:rPr lang="en-US" sz="1600" dirty="0"/>
              <a:t>from the beginning of the file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you are always accessing information in the same order, a sequential-access file is faster.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you tend to access information randomly, random access is better.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23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 of HDD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None/>
            </a:pPr>
            <a:endParaRPr lang="en-US" sz="2000" dirty="0" smtClean="0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en-US" sz="2000" dirty="0" smtClean="0"/>
              <a:t>Disk Platters  - For storing data</a:t>
            </a:r>
          </a:p>
          <a:p>
            <a:pPr marL="914400" lvl="1" indent="-457200">
              <a:lnSpc>
                <a:spcPct val="110000"/>
              </a:lnSpc>
              <a:buAutoNum type="arabicPeriod"/>
            </a:pPr>
            <a:endParaRPr lang="en-US" sz="2000" dirty="0" smtClean="0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en-US" sz="2000" dirty="0" smtClean="0"/>
              <a:t>Spindle - For spinning the platters</a:t>
            </a:r>
          </a:p>
          <a:p>
            <a:pPr marL="914400" lvl="1" indent="-457200">
              <a:lnSpc>
                <a:spcPct val="110000"/>
              </a:lnSpc>
              <a:buAutoNum type="arabicPeriod"/>
            </a:pPr>
            <a:endParaRPr lang="en-US" sz="2000" dirty="0" smtClean="0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en-US" sz="2000" dirty="0" smtClean="0"/>
              <a:t>Read/Write Heads -  </a:t>
            </a:r>
            <a:r>
              <a:rPr lang="en-US" sz="2000" dirty="0"/>
              <a:t>F</a:t>
            </a:r>
            <a:r>
              <a:rPr lang="en-US" sz="2000" dirty="0" smtClean="0"/>
              <a:t>or reading and writing data </a:t>
            </a:r>
          </a:p>
          <a:p>
            <a:pPr marL="914400" lvl="1" indent="-457200">
              <a:lnSpc>
                <a:spcPct val="110000"/>
              </a:lnSpc>
              <a:buAutoNum type="arabicPeriod"/>
            </a:pPr>
            <a:endParaRPr lang="en-US" sz="2000" dirty="0" smtClean="0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en-US" sz="2000" dirty="0" smtClean="0"/>
              <a:t>Actuator - for controlling the actions of the read/write arm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000" dirty="0" smtClean="0"/>
          </a:p>
          <a:p>
            <a:pPr lvl="1">
              <a:lnSpc>
                <a:spcPct val="110000"/>
              </a:lnSpc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Disk Platters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285750"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It is the circular discs inside the hard drive</a:t>
            </a:r>
          </a:p>
          <a:p>
            <a:pPr marL="285750"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Platters </a:t>
            </a:r>
            <a:r>
              <a:rPr lang="en-US" sz="2000" dirty="0"/>
              <a:t>are made out of </a:t>
            </a:r>
            <a:r>
              <a:rPr lang="en-US" sz="2000" dirty="0" smtClean="0"/>
              <a:t>aluminum (desktop), glass (laptop) </a:t>
            </a:r>
            <a:r>
              <a:rPr lang="en-US" sz="2000" dirty="0"/>
              <a:t>or ceramic and have a magnetic surface in order to permanently store data.</a:t>
            </a:r>
          </a:p>
          <a:p>
            <a:pPr marL="285750"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/>
              <a:t>It can store information on both sides, requiring two heads per platter.</a:t>
            </a:r>
          </a:p>
          <a:p>
            <a:pPr marL="285750"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/>
              <a:t>From physical point of view, platter is divided into Magnetic surface, Track, Cylinder and Sector. 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000" b="1" dirty="0" smtClean="0"/>
              <a:t>Track</a:t>
            </a:r>
            <a:r>
              <a:rPr lang="en-US" sz="2000" dirty="0" smtClean="0"/>
              <a:t> – Concentric circle on a hard drive platter.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000" b="1" dirty="0" smtClean="0"/>
              <a:t>Cylinder</a:t>
            </a:r>
            <a:r>
              <a:rPr lang="en-US" sz="2000" dirty="0" smtClean="0"/>
              <a:t> – One corresponding track on all surfaces of a hard drive.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000" b="1" dirty="0" smtClean="0"/>
              <a:t>Sectors</a:t>
            </a:r>
            <a:r>
              <a:rPr lang="en-US" sz="2000" dirty="0" smtClean="0"/>
              <a:t> – Each track is divided into sectors of 512 bytes. </a:t>
            </a:r>
            <a:r>
              <a:rPr lang="en-US" sz="2000" dirty="0"/>
              <a:t>Newer HDDs use 4096-byte (4 </a:t>
            </a:r>
            <a:r>
              <a:rPr lang="en-US" sz="2000" dirty="0" smtClean="0"/>
              <a:t>KiB) sectors</a:t>
            </a:r>
          </a:p>
          <a:p>
            <a:pPr lvl="1">
              <a:lnSpc>
                <a:spcPct val="110000"/>
              </a:lnSpc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17563</TotalTime>
  <Words>1271</Words>
  <Application>Microsoft Office PowerPoint</Application>
  <PresentationFormat>On-screen Show (4:3)</PresentationFormat>
  <Paragraphs>185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Storage</vt:lpstr>
      <vt:lpstr>Types of Storage</vt:lpstr>
      <vt:lpstr>Storage</vt:lpstr>
      <vt:lpstr>Storage</vt:lpstr>
      <vt:lpstr>Types of Storage</vt:lpstr>
      <vt:lpstr>HDD</vt:lpstr>
      <vt:lpstr>HDD</vt:lpstr>
      <vt:lpstr>Component of HDD</vt:lpstr>
      <vt:lpstr>Disk Platters</vt:lpstr>
      <vt:lpstr>HDD</vt:lpstr>
      <vt:lpstr>HDD</vt:lpstr>
      <vt:lpstr>Spindle</vt:lpstr>
      <vt:lpstr>Read/Write Heads</vt:lpstr>
      <vt:lpstr>Actuator</vt:lpstr>
      <vt:lpstr>Factors affecting disk drive performance </vt:lpstr>
      <vt:lpstr>Factors affecting disk drive performance (Access time)</vt:lpstr>
      <vt:lpstr>Solid State Drives (SSD)</vt:lpstr>
      <vt:lpstr>Hard Disk Drive Interface</vt:lpstr>
      <vt:lpstr>Hard Disk Drive Interface</vt:lpstr>
      <vt:lpstr>Parallel Advanced Technology Attachment (PATA)</vt:lpstr>
      <vt:lpstr>Serial ATA (SATA)</vt:lpstr>
      <vt:lpstr>Difference Between Serial and Parallel Transmission</vt:lpstr>
      <vt:lpstr>Serial Transmission</vt:lpstr>
      <vt:lpstr>Parallel Transmission</vt:lpstr>
      <vt:lpstr>Which is Faster  </vt:lpstr>
      <vt:lpstr>Small Computer System Interface (SCSI)</vt:lpstr>
      <vt:lpstr>Serial Attached SCSI(SAS)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arung</dc:creator>
  <cp:lastModifiedBy>Mr. Arun Kumar Ramraj Gupta</cp:lastModifiedBy>
  <cp:revision>231</cp:revision>
  <dcterms:created xsi:type="dcterms:W3CDTF">2017-11-13T16:57:49Z</dcterms:created>
  <dcterms:modified xsi:type="dcterms:W3CDTF">2019-10-22T12:20:12Z</dcterms:modified>
</cp:coreProperties>
</file>