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9"/>
  </p:notesMasterIdLst>
  <p:sldIdLst>
    <p:sldId id="291" r:id="rId2"/>
    <p:sldId id="279" r:id="rId3"/>
    <p:sldId id="280" r:id="rId4"/>
    <p:sldId id="298" r:id="rId5"/>
    <p:sldId id="283" r:id="rId6"/>
    <p:sldId id="284" r:id="rId7"/>
    <p:sldId id="285" r:id="rId8"/>
    <p:sldId id="286" r:id="rId9"/>
    <p:sldId id="292" r:id="rId10"/>
    <p:sldId id="293" r:id="rId11"/>
    <p:sldId id="288" r:id="rId12"/>
    <p:sldId id="287" r:id="rId13"/>
    <p:sldId id="290" r:id="rId14"/>
    <p:sldId id="289" r:id="rId15"/>
    <p:sldId id="30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563" autoAdjust="0"/>
  </p:normalViewPr>
  <p:slideViewPr>
    <p:cSldViewPr>
      <p:cViewPr>
        <p:scale>
          <a:sx n="65" d="100"/>
          <a:sy n="65" d="100"/>
        </p:scale>
        <p:origin x="-92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476DE-6B59-49EE-AA16-5D45854E4C3D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64A05-E5B9-466A-ADED-C906B27F81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0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2" y="125140"/>
            <a:ext cx="16827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20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8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768752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26" name="Picture 2" descr="C:\Users\Public\Pictures\Sample Pictures\ST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892"/>
            <a:ext cx="1678980" cy="10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1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5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4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050" name="Picture 2" descr="C:\Users\Public\Pictures\Sample Pictures\ST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3" y="74341"/>
            <a:ext cx="1418951" cy="9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F692-3507-4D7B-9823-E04A93E6C7FD}" type="datetimeFigureOut">
              <a:rPr lang="en-IN" smtClean="0"/>
              <a:pPr/>
              <a:t>13/09/2019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CBEF-7FBC-4F25-9831-C02FB7275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Processor Organization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Computer Organization </a:t>
            </a:r>
          </a:p>
          <a:p>
            <a:endParaRPr lang="en-US" dirty="0" smtClean="0"/>
          </a:p>
          <a:p>
            <a:r>
              <a:rPr lang="en-US" dirty="0" smtClean="0"/>
              <a:t>Dept. of Computer Engineering </a:t>
            </a:r>
          </a:p>
          <a:p>
            <a:r>
              <a:rPr lang="en-US" dirty="0" smtClean="0"/>
              <a:t>Smt. </a:t>
            </a:r>
            <a:r>
              <a:rPr lang="en-US" dirty="0" err="1" smtClean="0"/>
              <a:t>Kahibai</a:t>
            </a:r>
            <a:r>
              <a:rPr lang="en-US" dirty="0" smtClean="0"/>
              <a:t> </a:t>
            </a:r>
            <a:r>
              <a:rPr lang="en-US" dirty="0" err="1" smtClean="0"/>
              <a:t>Navale</a:t>
            </a:r>
            <a:r>
              <a:rPr lang="en-US" dirty="0" smtClean="0"/>
              <a:t> College of Engineering</a:t>
            </a:r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2667000" y="4267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Prof.  </a:t>
            </a:r>
            <a:r>
              <a:rPr lang="en-US" dirty="0" err="1" smtClean="0"/>
              <a:t>Aaradhana</a:t>
            </a:r>
            <a:r>
              <a:rPr lang="en-US" dirty="0" smtClean="0"/>
              <a:t> </a:t>
            </a:r>
            <a:r>
              <a:rPr lang="en-US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1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304800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Instruction Execution cycle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/>
          <a:srcRect b="28612"/>
          <a:stretch>
            <a:fillRect/>
          </a:stretch>
        </p:blipFill>
        <p:spPr bwMode="auto">
          <a:xfrm>
            <a:off x="228600" y="13716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029"/>
          <p:cNvPicPr>
            <a:picLocks noChangeAspect="1" noChangeArrowheads="1"/>
          </p:cNvPicPr>
          <p:nvPr/>
        </p:nvPicPr>
        <p:blipFill>
          <a:blip r:embed="rId3" cstate="print"/>
          <a:srcRect b="23878"/>
          <a:stretch>
            <a:fillRect/>
          </a:stretch>
        </p:blipFill>
        <p:spPr bwMode="auto">
          <a:xfrm>
            <a:off x="280988" y="3962400"/>
            <a:ext cx="88630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19200" y="990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 Without Interrupt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219200" y="3581400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(B) With Interrupt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457200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Instruction formats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209800"/>
            <a:ext cx="4724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</a:rPr>
              <a:t>1 address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Implicit second address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Usually a register (accumulator)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Common on early machines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CC3300"/>
                </a:solidFill>
                <a:latin typeface="Calibri" pitchFamily="34" charset="0"/>
              </a:rPr>
              <a:t> e.g. Clear A (A = 0)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3886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</a:rPr>
              <a:t>0 (zero) addresses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All addresses implicit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Uses a stack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e.g. push a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        push b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        add</a:t>
            </a:r>
          </a:p>
          <a:p>
            <a:pPr lvl="1"/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4572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Instruction formats </a:t>
            </a:r>
            <a:r>
              <a:rPr lang="en-US" sz="3200" dirty="0" err="1" smtClean="0">
                <a:latin typeface="+mj-lt"/>
              </a:rPr>
              <a:t>Contd</a:t>
            </a:r>
            <a:r>
              <a:rPr lang="en-US" sz="3200" dirty="0" smtClean="0">
                <a:latin typeface="+mj-lt"/>
              </a:rPr>
              <a:t>…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752600"/>
            <a:ext cx="4572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  </a:t>
            </a:r>
            <a:r>
              <a:rPr lang="en-US" sz="2800" b="1" u="sng" dirty="0" smtClean="0">
                <a:latin typeface="Calibri" pitchFamily="34" charset="0"/>
              </a:rPr>
              <a:t>3 addresses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Operand 1, Operand 2, Result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 = b + c;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Not common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Needs very long words to hold everything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E.g. </a:t>
            </a:r>
            <a:r>
              <a:rPr lang="en-US" sz="2400" i="1" dirty="0" smtClean="0">
                <a:solidFill>
                  <a:srgbClr val="CC3300"/>
                </a:solidFill>
                <a:latin typeface="Calibri" pitchFamily="34" charset="0"/>
              </a:rPr>
              <a:t>Add A, B, C</a:t>
            </a:r>
            <a:r>
              <a:rPr lang="en-US" sz="2400" dirty="0" smtClean="0">
                <a:solidFill>
                  <a:srgbClr val="CC330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CC3300"/>
                </a:solidFill>
                <a:latin typeface="Calibri" pitchFamily="34" charset="0"/>
              </a:rPr>
              <a:t>(C = A + B)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752600"/>
            <a:ext cx="449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</a:rPr>
              <a:t>2 addresses</a:t>
            </a:r>
          </a:p>
          <a:p>
            <a:pPr marL="365760"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One address doubles as operand and result , </a:t>
            </a:r>
          </a:p>
          <a:p>
            <a:pPr marL="365760"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a = a + b</a:t>
            </a:r>
          </a:p>
          <a:p>
            <a:pPr marL="365760"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Reduces length of instruction</a:t>
            </a:r>
          </a:p>
          <a:p>
            <a:pPr marL="365760"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Requires some extra work</a:t>
            </a:r>
          </a:p>
          <a:p>
            <a:pPr marL="365760"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Temporary storage to hold some results</a:t>
            </a:r>
          </a:p>
          <a:p>
            <a:pPr marL="365760"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E.g. </a:t>
            </a:r>
            <a:r>
              <a:rPr lang="en-US" sz="2400" i="1" dirty="0" smtClean="0">
                <a:solidFill>
                  <a:srgbClr val="CC3300"/>
                </a:solidFill>
                <a:latin typeface="Calibri" pitchFamily="34" charset="0"/>
              </a:rPr>
              <a:t>Add A, B (B = A + B)</a:t>
            </a: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457200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RISK  V/s  CISC 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371597"/>
          <a:ext cx="7772400" cy="511759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66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RISC</a:t>
                      </a:r>
                      <a:endParaRPr lang="en-US" sz="28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CISC</a:t>
                      </a:r>
                      <a:endParaRPr lang="en-US" sz="28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Simple Instructions consuming fix clock cycle</a:t>
                      </a:r>
                      <a:endParaRPr lang="en-US" sz="24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 pitchFamily="34" charset="0"/>
                          <a:ea typeface="Times New Roman"/>
                          <a:cs typeface="Times New Roman"/>
                        </a:rPr>
                        <a:t>Complex instructions consuming multiple clock cycles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Very few instructions refer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 pitchFamily="34" charset="0"/>
                          <a:ea typeface="Times New Roman"/>
                          <a:cs typeface="Times New Roman"/>
                        </a:rPr>
                        <a:t>Most of the instructions refer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Hardwired instruction execution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 pitchFamily="34" charset="0"/>
                          <a:ea typeface="Times New Roman"/>
                          <a:cs typeface="Times New Roman"/>
                        </a:rPr>
                        <a:t>Micro-programmed instruction execution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Fixed instruction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 pitchFamily="34" charset="0"/>
                          <a:ea typeface="Times New Roman"/>
                          <a:cs typeface="Times New Roman"/>
                        </a:rPr>
                        <a:t>Variable instruction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Limited instruction set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Large instruction set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Comparatively lesser addressing modes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Many addressing modes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457200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RISK V/s CISC Contd..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371597"/>
          <a:ext cx="7772400" cy="3435096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66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RISC</a:t>
                      </a:r>
                      <a:endParaRPr lang="en-US" sz="28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CISC</a:t>
                      </a:r>
                      <a:endParaRPr lang="en-US" sz="28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Multiple Register set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Single register set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 pitchFamily="34" charset="0"/>
                          <a:ea typeface="Times New Roman"/>
                          <a:cs typeface="Times New Roman"/>
                        </a:rPr>
                        <a:t>Highly pipelined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Moderately or almost non-pipelined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 pitchFamily="34" charset="0"/>
                          <a:ea typeface="Times New Roman"/>
                          <a:cs typeface="Times New Roman"/>
                        </a:rPr>
                        <a:t>Complexity lies in compiler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Complexity lies in micro-program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Example: Motorola 8800</a:t>
                      </a:r>
                      <a:r>
                        <a:rPr lang="en-US" sz="2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                  MIPS </a:t>
                      </a: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R 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Example: IBM 360/168, </a:t>
                      </a:r>
                      <a:endParaRPr lang="en-US" sz="2400" dirty="0" smtClean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                  VAX11/780</a:t>
                      </a:r>
                      <a:endParaRPr lang="en-US" sz="24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Basic structure of 8087 Co-Processor</a:t>
            </a:r>
            <a:endParaRPr lang="en-US" sz="3200" dirty="0">
              <a:latin typeface="+mj-lt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2514600" y="1143000"/>
            <a:ext cx="5943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53100" y="3848100"/>
            <a:ext cx="5410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6553200"/>
            <a:ext cx="5943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457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8086 Architecture &amp; programming model.</a:t>
            </a:r>
            <a:endParaRPr lang="en-US" sz="3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8088 Architecture &amp; programming model.</a:t>
            </a:r>
            <a:endParaRPr lang="en-US" sz="3200" dirty="0">
              <a:latin typeface="+mj-lt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2962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80386 Architecture &amp; programming model.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807344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Intel`s  i7  Desktop Processor      </a:t>
            </a:r>
            <a:endParaRPr lang="en-US" sz="3200" dirty="0">
              <a:latin typeface="+mj-lt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9050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Microprocessor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: A silicon chip that contains a CPU.  Is used in general purpose machines and is termed as computer on a chip. 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microprocessor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(sometimes abbreviated </a:t>
            </a:r>
            <a:r>
              <a:rPr lang="en-US" sz="2400" b="1" dirty="0" err="1" smtClean="0">
                <a:latin typeface="Calibri" pitchFamily="34" charset="0"/>
                <a:cs typeface="Times New Roman" pitchFamily="18" charset="0"/>
              </a:rPr>
              <a:t>μP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) is a digital electronic component with miniaturized transistors on a single semiconductor integrated circuit (IC).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457200"/>
            <a:ext cx="5300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Micro-Processor in Brief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457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8085 and 8086 µp  model.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143000"/>
          <a:ext cx="7543802" cy="4696968"/>
        </p:xfrm>
        <a:graphic>
          <a:graphicData uri="http://schemas.openxmlformats.org/drawingml/2006/table">
            <a:tbl>
              <a:tblPr/>
              <a:tblGrid>
                <a:gridCol w="3771901"/>
                <a:gridCol w="3771901"/>
              </a:tblGrid>
              <a:tr h="220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Calibri"/>
                          <a:ea typeface="Times New Roman"/>
                          <a:cs typeface="Times New Roman"/>
                        </a:rPr>
                        <a:t>8085 Microprocessor</a:t>
                      </a:r>
                      <a:endParaRPr lang="en-US" sz="2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is a 8 bit microprocessor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is a 16 bit microprocessor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16 bit address lines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20 bit address lines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8 bit data bus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16 bit data bus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utilizes 3 MHz clock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uses 5 or 8 or 10 MHz clock depends on flavor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does not support pipelining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support pipelining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operates on clock cycle with 50%  duty cycle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operates on clock cycle with 33%  duty cycle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does not support memory segmentation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supports memory segmentation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457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8085 and 8086 µp  model Contd..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143000"/>
          <a:ext cx="7543802" cy="5538216"/>
        </p:xfrm>
        <a:graphic>
          <a:graphicData uri="http://schemas.openxmlformats.org/drawingml/2006/table">
            <a:tbl>
              <a:tblPr/>
              <a:tblGrid>
                <a:gridCol w="3771901"/>
                <a:gridCol w="3771901"/>
              </a:tblGrid>
              <a:tr h="220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8085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8085 chip comprises of 6500 transistors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8086 chip comprises of 29000 transistors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Is a accumulator based processor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Is a General Purpose Register based processor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no Minimum mode and Maximum mode of operations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both Minimum mode and Maximum mode of operations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9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8085 is used as a single processor with no cascading of more 8085 possible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In 8086 more than one processor can be used as an additional external processor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Only 64 KB memory can be used together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Up to 1 MB memory can be used together</a:t>
                      </a:r>
                    </a:p>
                  </a:txBody>
                  <a:tcPr marL="25323" marR="25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457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8086 and 8088 µp  model.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143000"/>
          <a:ext cx="8077200" cy="4360923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49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8088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16 bit data bus 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8 bit data bus 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uses 5 or 8 or 10 MHz clock depends on flavor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uses 5 or 8 10 MHz clock depends on flavor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8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Memory space is organized as 512 KB banks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Memory space is organized as 1 MB * 8 banks 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6 bit instruction queue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4 bit instruction queue 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BHE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SS0 status signal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Can read or write 8 or 16 bit data at a time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Can read or write 8 bit data at a time 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457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8086 and 8088 µp model contd..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143000"/>
          <a:ext cx="8077200" cy="3435096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49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8088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I/O voltage levels can be measured  at 2.5 </a:t>
                      </a:r>
                      <a:r>
                        <a:rPr lang="en-US" sz="2400" dirty="0" err="1">
                          <a:latin typeface="Calibri"/>
                          <a:ea typeface="Times New Roman"/>
                          <a:cs typeface="Times New Roman"/>
                        </a:rPr>
                        <a:t>mA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I/O voltage levels can be measured  at 2 </a:t>
                      </a:r>
                      <a:r>
                        <a:rPr lang="en-US" sz="2400" dirty="0" err="1">
                          <a:latin typeface="Calibri"/>
                          <a:ea typeface="Times New Roman"/>
                          <a:cs typeface="Times New Roman"/>
                        </a:rPr>
                        <a:t>mA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In 8086 more than one processor can be used as an additional external processor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In 8086 more than one processor can be used as an additional external processor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Draws maximum supply current of 360 mA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Draws maximum supply current of 340 </a:t>
                      </a:r>
                      <a:r>
                        <a:rPr lang="en-US" sz="2400" dirty="0" err="1">
                          <a:latin typeface="Calibri"/>
                          <a:ea typeface="Times New Roman"/>
                          <a:cs typeface="Times New Roman"/>
                        </a:rPr>
                        <a:t>mA</a:t>
                      </a: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2857" marR="32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457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8086 and 80386 µp model 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066800"/>
          <a:ext cx="8534400" cy="5538216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161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80386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is a 16 bit microprocessor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is a 32 bit microprocessor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pipelined architecture and high speed bus interface on a single chip 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highly pipelined architecture and has high speed bus than 8086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is upward compatible with 80386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80386 can support 8086 programming model &amp; can run 8086 programs directly in 8086 virtual mode if VM=1(in protected mode)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is housed in 40 pin DIP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132 pins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uses HMOS technology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is built using high speed CHMOS III technology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4572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8086 and 80386 µp model contd..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19200"/>
          <a:ext cx="8382000" cy="5160264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80386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No special hardware required for task switching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special hardware for task switching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Operates on 5 Mhz clock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Operates on 33MHz clock Max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Address and data bus is multiplexed 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separate address and data bus for time saving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Transistor density is 29,000 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2,75,000 transistors 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117 instructions 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129 total instructions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no mechanism protection, paging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support paging and is having relevant instructions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contains nine flags totally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contains nine flags totally along with IOP,NT,RF,VM</a:t>
                      </a:r>
                    </a:p>
                  </a:txBody>
                  <a:tcPr marL="18321" marR="183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457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Compare 8086 and 80386 µp model contd..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94359"/>
          <a:ext cx="7848600" cy="2593848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4290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Calibri"/>
                          <a:ea typeface="Times New Roman"/>
                          <a:cs typeface="Times New Roman"/>
                        </a:rPr>
                        <a:t>8086 Microprocessor</a:t>
                      </a:r>
                      <a:endParaRPr lang="en-US" sz="2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961" marR="599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  <a:cs typeface="Times New Roman"/>
                        </a:rPr>
                        <a:t>80386 Microprocessor</a:t>
                      </a:r>
                      <a:endParaRPr lang="en-US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961" marR="599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operates in one mode only. </a:t>
                      </a:r>
                    </a:p>
                  </a:txBody>
                  <a:tcPr marL="59961" marR="599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operates in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1)Real 2) protected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 3) virtual 8086 mode</a:t>
                      </a:r>
                    </a:p>
                  </a:txBody>
                  <a:tcPr marL="59961" marR="599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Times New Roman"/>
                          <a:cs typeface="Times New Roman"/>
                        </a:rPr>
                        <a:t>It has instruction queue only</a:t>
                      </a:r>
                    </a:p>
                  </a:txBody>
                  <a:tcPr marL="59961" marR="599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Times New Roman"/>
                          <a:cs typeface="Times New Roman"/>
                        </a:rPr>
                        <a:t>It has instruction queue as well as pre-fetch queue</a:t>
                      </a:r>
                    </a:p>
                  </a:txBody>
                  <a:tcPr marL="59961" marR="599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36220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This is the beginning  .. Thank You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533400"/>
            <a:ext cx="6600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Micro-Processor in Brief Contd..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09600" y="1443841"/>
            <a:ext cx="7924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  <a:cs typeface="Times New Roman" pitchFamily="18" charset="0"/>
              </a:rPr>
              <a:t>Three basic characteristics: </a:t>
            </a:r>
          </a:p>
          <a:p>
            <a:endParaRPr lang="en-US" sz="2800" b="1" u="sng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•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Instruction set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: The set of instructions that the microprocessor can execute.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•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Bandwidth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: The number of bits processed in a single instruction.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•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Clock speed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: Given in megahertz (MHz), the clock speed determines how many instructions per second the processor can execute. Higher the value, the more    powerful the CPU.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•In addition to bandwidth and clock speed, microprocessors are classified as being either RISC (reduced instruction set computer) or CISC (complex instruction set  computer). 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533400"/>
            <a:ext cx="5338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 Von-Neumann &amp; IAS Structure</a:t>
            </a:r>
            <a:endParaRPr lang="en-US" sz="3200" dirty="0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 l="19698" t="17647" r="28030" b="30392"/>
          <a:stretch>
            <a:fillRect/>
          </a:stretch>
        </p:blipFill>
        <p:spPr bwMode="auto">
          <a:xfrm>
            <a:off x="152400" y="1524000"/>
            <a:ext cx="4038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9"/>
          <p:cNvPicPr>
            <a:picLocks noChangeAspect="1" noChangeArrowheads="1"/>
          </p:cNvPicPr>
          <p:nvPr/>
        </p:nvPicPr>
        <p:blipFill>
          <a:blip r:embed="rId3" cstate="print"/>
          <a:srcRect l="18588" t="11363" r="9755" b="17424"/>
          <a:stretch>
            <a:fillRect/>
          </a:stretch>
        </p:blipFill>
        <p:spPr bwMode="auto">
          <a:xfrm>
            <a:off x="4419600" y="1447800"/>
            <a:ext cx="472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943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 Von-Neumann model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943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(B) IAS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28600"/>
            <a:ext cx="777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VON NEUMANN COMPUTER IN BRIEF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7200" y="1066800"/>
            <a:ext cx="81534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Stored Program concept 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Main memory storing programs and data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“Turing Machine” (Alan Turing): Given </a:t>
            </a:r>
            <a:r>
              <a:rPr lang="en-GB" sz="2400" i="1" u="sng" dirty="0" smtClean="0">
                <a:solidFill>
                  <a:prstClr val="black"/>
                </a:solidFill>
                <a:latin typeface="Calibri" pitchFamily="34" charset="0"/>
              </a:rPr>
              <a:t>enough memory</a:t>
            </a:r>
            <a:r>
              <a:rPr lang="en-GB" sz="2400" i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 and </a:t>
            </a:r>
            <a:r>
              <a:rPr lang="en-GB" sz="2400" i="1" u="sng" dirty="0" smtClean="0">
                <a:solidFill>
                  <a:prstClr val="black"/>
                </a:solidFill>
                <a:latin typeface="Calibri" pitchFamily="34" charset="0"/>
              </a:rPr>
              <a:t>sufficient time</a:t>
            </a: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 the general purpose computer can compute all functions that are computable.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ALU operating on binary data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Control unit interpreting instructions from memory and executing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Input and output equipment operated by control unit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Princeton Institute for Advanced Studies </a:t>
            </a:r>
          </a:p>
          <a:p>
            <a:pPr marL="640080" lvl="1" indent="-237744"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IAS Computer (major components in a computer system)</a:t>
            </a:r>
          </a:p>
          <a:p>
            <a:pPr marL="640080" lvl="1" indent="-237744"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Foundation for general-purpose computer</a:t>
            </a:r>
          </a:p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2400" dirty="0" smtClean="0">
                <a:solidFill>
                  <a:prstClr val="black"/>
                </a:solidFill>
                <a:latin typeface="Calibri" pitchFamily="34" charset="0"/>
              </a:rPr>
              <a:t>Completed 1952</a:t>
            </a: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304800"/>
            <a:ext cx="5621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 IAS COMPUTER IN BRIEF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763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dirty="0" smtClean="0">
                <a:latin typeface="Calibri" pitchFamily="34" charset="0"/>
              </a:rPr>
              <a:t>Comprises of 21 instructions which are grouped as follows:</a:t>
            </a:r>
            <a:endParaRPr lang="en-GB" sz="2400" dirty="0" smtClean="0">
              <a:latin typeface="Calibri" pitchFamily="34" charset="0"/>
            </a:endParaRPr>
          </a:p>
          <a:p>
            <a:pPr>
              <a:buNone/>
            </a:pPr>
            <a:endParaRPr lang="en-GB" sz="24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latin typeface="Calibri" pitchFamily="34" charset="0"/>
              </a:rPr>
              <a:t>Data Transfer: </a:t>
            </a:r>
            <a:r>
              <a:rPr lang="en-GB" sz="2400" dirty="0" smtClean="0">
                <a:latin typeface="Calibri" pitchFamily="34" charset="0"/>
              </a:rPr>
              <a:t>Moves data between memory and ALU registers or 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  between two ALU registers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latin typeface="Calibri" pitchFamily="34" charset="0"/>
              </a:rPr>
              <a:t>Unconditional Branch: </a:t>
            </a:r>
            <a:r>
              <a:rPr lang="en-GB" sz="2400" dirty="0" smtClean="0">
                <a:latin typeface="Calibri" pitchFamily="34" charset="0"/>
              </a:rPr>
              <a:t>Changes the sequence of instructions to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  execute repetitive operations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latin typeface="Calibri" pitchFamily="34" charset="0"/>
              </a:rPr>
              <a:t>Conditional Branch: </a:t>
            </a:r>
            <a:r>
              <a:rPr lang="en-GB" sz="2400" dirty="0" smtClean="0">
                <a:latin typeface="Calibri" pitchFamily="34" charset="0"/>
              </a:rPr>
              <a:t>The branch can be made dependent on a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  condition, thus, allowing decision points. 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latin typeface="Calibri" pitchFamily="34" charset="0"/>
              </a:rPr>
              <a:t>Arithmetic: </a:t>
            </a:r>
            <a:r>
              <a:rPr lang="en-GB" sz="2400" dirty="0" smtClean="0">
                <a:latin typeface="Calibri" pitchFamily="34" charset="0"/>
              </a:rPr>
              <a:t>Operations performed by the ALU 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latin typeface="Calibri" pitchFamily="34" charset="0"/>
              </a:rPr>
              <a:t>Address /modify: </a:t>
            </a:r>
            <a:r>
              <a:rPr lang="en-GB" sz="2400" dirty="0" smtClean="0">
                <a:latin typeface="Calibri" pitchFamily="34" charset="0"/>
              </a:rPr>
              <a:t>Permits addresses to be computed in the ALU and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  then inserted into instructions stored in memory.</a:t>
            </a: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304800"/>
            <a:ext cx="68047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What is a BUS? Definition &amp; Operation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</a:rPr>
              <a:t>A bus is a communication pathway connecting two or more device.</a:t>
            </a:r>
          </a:p>
          <a:p>
            <a:pPr algn="just"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</a:rPr>
              <a:t>A key characteristic of a bus is that it is a shared transmission medium.</a:t>
            </a:r>
          </a:p>
          <a:p>
            <a:pPr algn="just"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</a:rPr>
              <a:t>A bus consists of multiple pathways or lines.</a:t>
            </a:r>
          </a:p>
          <a:p>
            <a:pPr algn="just"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</a:rPr>
              <a:t>Each line is capable of transmitting signal representing binary digit (1 or 0)</a:t>
            </a:r>
            <a:endParaRPr lang="en-US" sz="24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</a:rPr>
              <a:t>A sequence of bits can be transmit across a single line.</a:t>
            </a:r>
            <a:endParaRPr lang="en-US" sz="24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</a:rPr>
              <a:t>Several lines can be used to transmit bits simultaneously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It </a:t>
            </a:r>
            <a:r>
              <a:rPr lang="th-TH" sz="2400" dirty="0" smtClean="0">
                <a:latin typeface="Calibri" pitchFamily="34" charset="0"/>
              </a:rPr>
              <a:t>connects major components (CPU,Memory,I/O) is called System Bus.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th-TH" sz="2400" dirty="0" smtClean="0">
                <a:latin typeface="Calibri" pitchFamily="34" charset="0"/>
              </a:rPr>
              <a:t>The most common computer interconnection structures are based on the use of one or more system buses.</a:t>
            </a:r>
          </a:p>
          <a:p>
            <a:pPr algn="just"/>
            <a:endParaRPr lang="th-TH" dirty="0" smtClean="0">
              <a:latin typeface="Calibri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3048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BUS organization       Contd...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8001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h-TH" sz="2800" dirty="0" smtClean="0">
                <a:latin typeface="Calibri" pitchFamily="34" charset="0"/>
                <a:cs typeface="Tahoma" pitchFamily="34" charset="0"/>
              </a:rPr>
              <a:t>On any bus the lines can be classified into 3 groups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  <a:cs typeface="Tahoma" pitchFamily="34" charset="0"/>
              </a:rPr>
              <a:t>Data lines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  <a:cs typeface="Tahoma" pitchFamily="34" charset="0"/>
              </a:rPr>
              <a:t>Address lines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th-TH" sz="2400" dirty="0" smtClean="0">
                <a:latin typeface="Calibri" pitchFamily="34" charset="0"/>
                <a:cs typeface="Tahoma" pitchFamily="34" charset="0"/>
              </a:rPr>
              <a:t>Control lines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80898" name="Object 4"/>
          <p:cNvGraphicFramePr>
            <a:graphicFrameLocks noChangeAspect="1"/>
          </p:cNvGraphicFramePr>
          <p:nvPr/>
        </p:nvGraphicFramePr>
        <p:xfrm>
          <a:off x="838200" y="3581400"/>
          <a:ext cx="7848600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Bitmap Image" r:id="rId3" imgW="7039958" imgH="1980952" progId="PBrush">
                  <p:embed/>
                </p:oleObj>
              </mc:Choice>
              <mc:Fallback>
                <p:oleObj name="Bitmap Image" r:id="rId3" imgW="7039958" imgH="198095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848600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5638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 System bus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3048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About BUS organization Example      Contd...</a:t>
            </a:r>
            <a:endParaRPr lang="en-US" sz="3200" dirty="0"/>
          </a:p>
        </p:txBody>
      </p:sp>
      <p:graphicFrame>
        <p:nvGraphicFramePr>
          <p:cNvPr id="81923" name="Object 4"/>
          <p:cNvGraphicFramePr>
            <a:graphicFrameLocks noChangeAspect="1"/>
          </p:cNvGraphicFramePr>
          <p:nvPr/>
        </p:nvGraphicFramePr>
        <p:xfrm>
          <a:off x="152400" y="1524000"/>
          <a:ext cx="4191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Bitmap Image" r:id="rId3" imgW="6314286" imgH="3552381" progId="PBrush">
                  <p:embed/>
                </p:oleObj>
              </mc:Choice>
              <mc:Fallback>
                <p:oleObj name="Bitmap Image" r:id="rId3" imgW="6314286" imgH="355238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4191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Content Placeholder 3"/>
          <p:cNvGraphicFramePr>
            <a:graphicFrameLocks noGrp="1" noChangeAspect="1"/>
          </p:cNvGraphicFramePr>
          <p:nvPr/>
        </p:nvGraphicFramePr>
        <p:xfrm>
          <a:off x="4267200" y="1219200"/>
          <a:ext cx="4724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Bitmap Image" r:id="rId5" imgW="5638095" imgH="3657143" progId="PBrush">
                  <p:embed/>
                </p:oleObj>
              </mc:Choice>
              <mc:Fallback>
                <p:oleObj name="Bitmap Image" r:id="rId5" imgW="5638095" imgH="3657143" progId="PBrush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19200"/>
                        <a:ext cx="4724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114800"/>
            <a:ext cx="6019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371600" y="1143000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943600" y="1066800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800600" y="3733800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(c)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47244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A- Traditional</a:t>
            </a:r>
          </a:p>
          <a:p>
            <a:r>
              <a:rPr lang="en-US" sz="2400" b="1" dirty="0" smtClean="0"/>
              <a:t>B- High performance</a:t>
            </a:r>
          </a:p>
          <a:p>
            <a:r>
              <a:rPr lang="en-US" sz="2400" b="1" dirty="0" smtClean="0"/>
              <a:t>C-Multisystem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582</TotalTime>
  <Words>1424</Words>
  <Application>Microsoft Office PowerPoint</Application>
  <PresentationFormat>On-screen Show (4:3)</PresentationFormat>
  <Paragraphs>220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Bitmap Image</vt:lpstr>
      <vt:lpstr>Processor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Training Program Phase - III</dc:title>
  <dc:creator>Snehal</dc:creator>
  <cp:lastModifiedBy>Windows User</cp:lastModifiedBy>
  <cp:revision>51</cp:revision>
  <dcterms:created xsi:type="dcterms:W3CDTF">2014-03-03T03:27:09Z</dcterms:created>
  <dcterms:modified xsi:type="dcterms:W3CDTF">2019-09-13T18:01:19Z</dcterms:modified>
</cp:coreProperties>
</file>