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41"/>
  </p:handoutMasterIdLst>
  <p:sldIdLst>
    <p:sldId id="585" r:id="rId3"/>
    <p:sldId id="586" r:id="rId4"/>
    <p:sldId id="587" r:id="rId5"/>
    <p:sldId id="588" r:id="rId6"/>
    <p:sldId id="589" r:id="rId7"/>
    <p:sldId id="590" r:id="rId8"/>
    <p:sldId id="591" r:id="rId9"/>
    <p:sldId id="592" r:id="rId10"/>
    <p:sldId id="593" r:id="rId11"/>
    <p:sldId id="613" r:id="rId12"/>
    <p:sldId id="594" r:id="rId14"/>
    <p:sldId id="595" r:id="rId15"/>
    <p:sldId id="596" r:id="rId16"/>
    <p:sldId id="597" r:id="rId17"/>
    <p:sldId id="598" r:id="rId18"/>
    <p:sldId id="599" r:id="rId19"/>
    <p:sldId id="600" r:id="rId20"/>
    <p:sldId id="601" r:id="rId21"/>
    <p:sldId id="602" r:id="rId22"/>
    <p:sldId id="603" r:id="rId23"/>
    <p:sldId id="604" r:id="rId24"/>
    <p:sldId id="605" r:id="rId25"/>
    <p:sldId id="606" r:id="rId26"/>
    <p:sldId id="607" r:id="rId27"/>
    <p:sldId id="608" r:id="rId28"/>
    <p:sldId id="610" r:id="rId29"/>
    <p:sldId id="611" r:id="rId30"/>
    <p:sldId id="612" r:id="rId31"/>
    <p:sldId id="462" r:id="rId32"/>
    <p:sldId id="463" r:id="rId33"/>
    <p:sldId id="464" r:id="rId34"/>
    <p:sldId id="465" r:id="rId35"/>
    <p:sldId id="466" r:id="rId36"/>
    <p:sldId id="467" r:id="rId37"/>
    <p:sldId id="468" r:id="rId38"/>
    <p:sldId id="541" r:id="rId39"/>
    <p:sldId id="542" r:id="rId40"/>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8"/>
    <p:restoredTop sz="94709"/>
  </p:normalViewPr>
  <p:slideViewPr>
    <p:cSldViewPr showGuides="1">
      <p:cViewPr>
        <p:scale>
          <a:sx n="75" d="100"/>
          <a:sy n="75" d="100"/>
        </p:scale>
        <p:origin x="-1218" y="174"/>
      </p:cViewPr>
      <p:guideLst>
        <p:guide orient="horz" pos="2160"/>
        <p:guide pos="2880"/>
      </p:guideLst>
    </p:cSldViewPr>
  </p:slideViewPr>
  <p:outlineViewPr>
    <p:cViewPr>
      <p:scale>
        <a:sx n="33" d="100"/>
        <a:sy n="33" d="100"/>
      </p:scale>
      <p:origin x="0" y="7171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p>
            <a:pPr lvl="0" algn="r" eaLnBrk="1" hangingPunct="1"/>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9748"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Fifth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sz="1200" dirty="0"/>
            </a:fld>
            <a:endParaRPr lang="en-US" sz="1200" dirty="0"/>
          </a:p>
        </p:txBody>
      </p:sp>
      <p:sp>
        <p:nvSpPr>
          <p:cNvPr id="160771" name="Rectangle 2"/>
          <p:cNvSpPr>
            <a:spLocks noRot="1" noTextEdit="1"/>
          </p:cNvSpPr>
          <p:nvPr>
            <p:ph type="sldImg"/>
          </p:nvPr>
        </p:nvSpPr>
        <p:spPr>
          <a:xfrm>
            <a:off x="1144588" y="685800"/>
            <a:ext cx="4570412" cy="3429000"/>
          </a:xfrm>
        </p:spPr>
      </p:sp>
      <p:sp>
        <p:nvSpPr>
          <p:cNvPr id="160772" name="Rectangle 3"/>
          <p:cNvSpPr>
            <a:spLocks noGrp="1"/>
          </p:cNvSpPr>
          <p:nvPr>
            <p:ph type="body" idx="1"/>
          </p:nvPr>
        </p:nvSpPr>
        <p:spPr/>
        <p:txBody>
          <a:bodyPr wrap="square" lIns="91440" tIns="45720" rIns="91440" bIns="45720" anchor="t"/>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2">
        <a:schemeClr val="bg2"/>
      </p:bgRef>
    </p:bg>
    <p:spTree>
      <p:nvGrpSpPr>
        <p:cNvPr id="1" name=""/>
        <p:cNvGrpSpPr/>
        <p:nvPr/>
      </p:nvGrpSpPr>
      <p:grpSpPr>
        <a:xfrm>
          <a:off x="0" y="0"/>
          <a:ext cx="0" cy="0"/>
          <a:chOff x="0" y="0"/>
          <a:chExt cx="0" cy="0"/>
        </a:xfrm>
      </p:grpSpPr>
      <p:sp>
        <p:nvSpPr>
          <p:cNvPr id="2" name="Freeform 8"/>
          <p:cNvSpPr/>
          <p:nvPr/>
        </p:nvSpPr>
        <p:spPr bwMode="auto">
          <a:xfrm>
            <a:off x="0" y="4751388"/>
            <a:ext cx="9144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1" name="Freeform 10"/>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Title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3" name="Date Placeholder 29"/>
          <p:cNvSpPr>
            <a:spLocks noGrp="1"/>
          </p:cNvSpPr>
          <p:nvPr>
            <p:ph type="dt" sz="half" idx="2"/>
          </p:nvPr>
        </p:nvSpPr>
        <p:spPr>
          <a:xfrm>
            <a:off x="457200" y="6421438"/>
            <a:ext cx="2133600" cy="365125"/>
          </a:xfrm>
          <a:prstGeom prst="rect">
            <a:avLst/>
          </a:prstGeom>
        </p:spPr>
        <p:txBody>
          <a:bodyPr vert="horz"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4" name="Footer Placeholder 18"/>
          <p:cNvSpPr>
            <a:spLocks noGrp="1"/>
          </p:cNvSpPr>
          <p:nvPr>
            <p:ph type="ftr" sz="quarter" idx="3"/>
          </p:nvPr>
        </p:nvSpPr>
        <p:spPr>
          <a:xfrm>
            <a:off x="3124200" y="6421438"/>
            <a:ext cx="2895600" cy="365125"/>
          </a:xfrm>
          <a:prstGeom prst="rect">
            <a:avLst/>
          </a:prstGeom>
        </p:spPr>
        <p:txBody>
          <a:bodyPr vert="horz" lIns="0" rIns="0" bIns="0"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5" name="Slide Number Placeholder 26"/>
          <p:cNvSpPr>
            <a:spLocks noGrp="1"/>
          </p:cNvSpPr>
          <p:nvPr>
            <p:ph type="sldNum" sz="quarter" idx="4"/>
          </p:nvPr>
        </p:nvSpPr>
        <p:spPr>
          <a:xfrm>
            <a:off x="8153400" y="6421438"/>
            <a:ext cx="762000" cy="365125"/>
          </a:xfrm>
          <a:prstGeom prst="rect">
            <a:avLst/>
          </a:prstGeom>
        </p:spPr>
        <p:txBody>
          <a:bodyPr vert="horz" lIns="0" tIns="0" rIns="0" bIns="0" anchor="b"/>
          <a:p>
            <a:pPr algn="r"/>
            <a:fld id="{9A0DB2DC-4C9A-4742-B13C-FB6460FD3503}" type="slidenum">
              <a:rPr lang="en-US" dirty="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vert="horz" wrap="square" lIns="91440" tIns="45720" rIns="91440" bIns="45720" numCol="1" anchor="t" anchorCtr="0" compatLnSpc="1"/>
          <a:lstStyle/>
          <a:p>
            <a:pPr marL="419100" marR="0" lvl="0" indent="-382905"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Char char=""/>
              <a:defRPr/>
            </a:pPr>
            <a:endParaRPr kumimoji="0" lang="en-US" sz="3000" b="0" i="0" u="none" strike="noStrike" kern="1200" cap="none" spc="0" normalizeH="0" baseline="0" noProof="0">
              <a:ln>
                <a:noFill/>
              </a:ln>
              <a:solidFill>
                <a:schemeClr val="tx1"/>
              </a:solidFill>
              <a:effectLst/>
              <a:uLnTx/>
              <a:uFillTx/>
              <a:latin typeface="+mn-lt"/>
              <a:ea typeface="+mn-ea"/>
              <a:cs typeface="+mn-cs"/>
            </a:endParaRPr>
          </a:p>
        </p:txBody>
      </p:sp>
      <p:sp>
        <p:nvSpPr>
          <p:cNvPr id="9" name="Date Placeholder 4"/>
          <p:cNvSpPr>
            <a:spLocks noGrp="1"/>
          </p:cNvSpPr>
          <p:nvPr>
            <p:ph type="dt" sz="half" idx="12"/>
          </p:nvPr>
        </p:nvSpPr>
        <p:spPr>
          <a:xfrm>
            <a:off x="685800" y="6248400"/>
            <a:ext cx="1905000" cy="457200"/>
          </a:xfrm>
          <a:prstGeom prst="rect">
            <a:avLst/>
          </a:prstGeom>
        </p:spPr>
        <p:txBody>
          <a:bodyPr vert="horz"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1" name="Footer Placeholder 5"/>
          <p:cNvSpPr>
            <a:spLocks noGrp="1"/>
          </p:cNvSpPr>
          <p:nvPr>
            <p:ph type="ftr" sz="quarter" idx="3"/>
          </p:nvPr>
        </p:nvSpPr>
        <p:spPr>
          <a:xfrm>
            <a:off x="3124200" y="6248400"/>
            <a:ext cx="2895600" cy="457200"/>
          </a:xfrm>
          <a:prstGeom prst="rect">
            <a:avLst/>
          </a:prstGeom>
        </p:spPr>
        <p:txBody>
          <a:bodyPr vert="horz" lIns="0" rIns="0" bIns="0"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3" name="Slide Number Placeholder 6"/>
          <p:cNvSpPr>
            <a:spLocks noGrp="1"/>
          </p:cNvSpPr>
          <p:nvPr>
            <p:ph type="sldNum" sz="quarter" idx="4"/>
          </p:nvPr>
        </p:nvSpPr>
        <p:spPr>
          <a:xfrm>
            <a:off x="6553200" y="6248400"/>
            <a:ext cx="1905000" cy="457200"/>
          </a:xfrm>
          <a:prstGeom prst="rect">
            <a:avLst/>
          </a:prstGeom>
        </p:spPr>
        <p:txBody>
          <a:bodyPr vert="horz" lIns="0" tIns="0" rIns="0" bIns="0" anchor="b"/>
          <a:p>
            <a:pPr algn="r"/>
            <a:fld id="{9A0DB2DC-4C9A-4742-B13C-FB6460FD3503}"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2">
        <a:schemeClr val="bg2"/>
      </p:bgRef>
    </p:bg>
    <p:spTree>
      <p:nvGrpSpPr>
        <p:cNvPr id="1" name=""/>
        <p:cNvGrpSpPr/>
        <p:nvPr/>
      </p:nvGrpSpPr>
      <p:grpSpPr>
        <a:xfrm>
          <a:off x="0" y="0"/>
          <a:ext cx="0" cy="0"/>
          <a:chOff x="0" y="0"/>
          <a:chExt cx="0" cy="0"/>
        </a:xfrm>
      </p:grpSpPr>
      <p:sp>
        <p:nvSpPr>
          <p:cNvPr id="9" name="Freeform 8"/>
          <p:cNvSpPr/>
          <p:nvPr/>
        </p:nvSpPr>
        <p:spPr bwMode="auto">
          <a:xfrm>
            <a:off x="0" y="4751388"/>
            <a:ext cx="9144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1" name="Freeform 10"/>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endParaRPr lang="en-US" smtClean="0"/>
          </a:p>
        </p:txBody>
      </p:sp>
      <p:sp>
        <p:nvSpPr>
          <p:cNvPr id="13" name="Date Placeholder 3"/>
          <p:cNvSpPr>
            <a:spLocks noGrp="1"/>
          </p:cNvSpPr>
          <p:nvPr>
            <p:ph type="dt" sz="half" idx="2"/>
          </p:nvPr>
        </p:nvSpPr>
        <p:spPr>
          <a:xfrm>
            <a:off x="457200" y="6421438"/>
            <a:ext cx="2133600" cy="365125"/>
          </a:xfrm>
          <a:prstGeom prst="rect">
            <a:avLst/>
          </a:prstGeom>
        </p:spPr>
        <p:txBody>
          <a:bodyPr vert="horz"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4" name="Footer Placeholder 4"/>
          <p:cNvSpPr>
            <a:spLocks noGrp="1"/>
          </p:cNvSpPr>
          <p:nvPr>
            <p:ph type="ftr" sz="quarter" idx="3"/>
          </p:nvPr>
        </p:nvSpPr>
        <p:spPr>
          <a:xfrm>
            <a:off x="3124200" y="6421438"/>
            <a:ext cx="2895600" cy="365125"/>
          </a:xfrm>
          <a:prstGeom prst="rect">
            <a:avLst/>
          </a:prstGeom>
        </p:spPr>
        <p:txBody>
          <a:bodyPr vert="horz" lIns="0" rIns="0" bIns="0"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5" name="Slide Number Placeholder 5"/>
          <p:cNvSpPr>
            <a:spLocks noGrp="1"/>
          </p:cNvSpPr>
          <p:nvPr>
            <p:ph type="sldNum" sz="quarter" idx="4"/>
          </p:nvPr>
        </p:nvSpPr>
        <p:spPr>
          <a:xfrm>
            <a:off x="8153400" y="6421438"/>
            <a:ext cx="762000" cy="365125"/>
          </a:xfrm>
          <a:prstGeom prst="rect">
            <a:avLst/>
          </a:prstGeom>
        </p:spPr>
        <p:txBody>
          <a:bodyPr vert="horz" lIns="0" tIns="0" rIns="0" bIns="0" anchor="b"/>
          <a:p>
            <a:pPr algn="r"/>
            <a:fld id="{9A0DB2DC-4C9A-4742-B13C-FB6460FD3503}" type="slidenum">
              <a:rPr lang="en-US" dirty="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9" name="Date Placeholder 6"/>
          <p:cNvSpPr>
            <a:spLocks noGrp="1"/>
          </p:cNvSpPr>
          <p:nvPr>
            <p:ph type="dt" sz="half" idx="12"/>
          </p:nvPr>
        </p:nvSpPr>
        <p:spPr>
          <a:xfrm>
            <a:off x="457200" y="6421438"/>
            <a:ext cx="2133600" cy="365125"/>
          </a:xfrm>
          <a:prstGeom prst="rect">
            <a:avLst/>
          </a:prstGeom>
        </p:spPr>
        <p:txBody>
          <a:bodyPr vert="horz"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1" name="Footer Placeholder 7"/>
          <p:cNvSpPr>
            <a:spLocks noGrp="1"/>
          </p:cNvSpPr>
          <p:nvPr>
            <p:ph type="ftr" sz="quarter" idx="13"/>
          </p:nvPr>
        </p:nvSpPr>
        <p:spPr>
          <a:xfrm>
            <a:off x="3124200" y="6421438"/>
            <a:ext cx="2895600" cy="365125"/>
          </a:xfrm>
          <a:prstGeom prst="rect">
            <a:avLst/>
          </a:prstGeom>
        </p:spPr>
        <p:txBody>
          <a:bodyPr vert="horz" lIns="0" rIns="0" bIns="0"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3" name="Slide Number Placeholder 8"/>
          <p:cNvSpPr>
            <a:spLocks noGrp="1"/>
          </p:cNvSpPr>
          <p:nvPr>
            <p:ph type="sldNum" sz="quarter" idx="14"/>
          </p:nvPr>
        </p:nvSpPr>
        <p:spPr>
          <a:xfrm>
            <a:off x="8153400" y="6421438"/>
            <a:ext cx="762000" cy="365125"/>
          </a:xfrm>
          <a:prstGeom prst="rect">
            <a:avLst/>
          </a:prstGeom>
        </p:spPr>
        <p:txBody>
          <a:bodyPr vert="horz" lIns="0" tIns="0" rIns="0" bIns="0" anchor="b"/>
          <a:p>
            <a:pPr algn="r"/>
            <a:fld id="{9A0DB2DC-4C9A-4742-B13C-FB6460FD3503}"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endParaRPr lang="en-US" smtClean="0"/>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9" name="Date Placeholder 4"/>
          <p:cNvSpPr>
            <a:spLocks noGrp="1"/>
          </p:cNvSpPr>
          <p:nvPr>
            <p:ph type="dt" sz="half" idx="12"/>
          </p:nvPr>
        </p:nvSpPr>
        <p:spPr>
          <a:xfrm>
            <a:off x="457200" y="6421438"/>
            <a:ext cx="2133600" cy="365125"/>
          </a:xfrm>
          <a:prstGeom prst="rect">
            <a:avLst/>
          </a:prstGeom>
        </p:spPr>
        <p:txBody>
          <a:bodyPr vert="horz"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1" name="Footer Placeholder 5"/>
          <p:cNvSpPr>
            <a:spLocks noGrp="1"/>
          </p:cNvSpPr>
          <p:nvPr>
            <p:ph type="ftr" sz="quarter" idx="3"/>
          </p:nvPr>
        </p:nvSpPr>
        <p:spPr>
          <a:xfrm>
            <a:off x="3124200" y="6421438"/>
            <a:ext cx="2895600" cy="365125"/>
          </a:xfrm>
          <a:prstGeom prst="rect">
            <a:avLst/>
          </a:prstGeom>
        </p:spPr>
        <p:txBody>
          <a:bodyPr vert="horz" lIns="0" rIns="0" bIns="0"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3" name="Slide Number Placeholder 6"/>
          <p:cNvSpPr>
            <a:spLocks noGrp="1"/>
          </p:cNvSpPr>
          <p:nvPr>
            <p:ph type="sldNum" sz="quarter" idx="4"/>
          </p:nvPr>
        </p:nvSpPr>
        <p:spPr>
          <a:xfrm>
            <a:off x="8156575" y="6421438"/>
            <a:ext cx="762000" cy="365125"/>
          </a:xfrm>
          <a:prstGeom prst="rect">
            <a:avLst/>
          </a:prstGeom>
        </p:spPr>
        <p:txBody>
          <a:bodyPr vert="horz" lIns="0" tIns="0" rIns="0" bIns="0" anchor="b"/>
          <a:p>
            <a:pPr algn="r"/>
            <a:fld id="{9A0DB2DC-4C9A-4742-B13C-FB6460FD3503}"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endParaRPr lang="en-US" smtClean="0"/>
          </a:p>
        </p:txBody>
      </p:sp>
      <p:sp>
        <p:nvSpPr>
          <p:cNvPr id="9" name="Date Placeholder 4"/>
          <p:cNvSpPr>
            <a:spLocks noGrp="1"/>
          </p:cNvSpPr>
          <p:nvPr>
            <p:ph type="dt" sz="half" idx="12"/>
          </p:nvPr>
        </p:nvSpPr>
        <p:spPr>
          <a:xfrm>
            <a:off x="457200" y="6421438"/>
            <a:ext cx="2133600" cy="365125"/>
          </a:xfrm>
          <a:prstGeom prst="rect">
            <a:avLst/>
          </a:prstGeom>
        </p:spPr>
        <p:txBody>
          <a:bodyPr vert="horz"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1" name="Footer Placeholder 5"/>
          <p:cNvSpPr>
            <a:spLocks noGrp="1"/>
          </p:cNvSpPr>
          <p:nvPr>
            <p:ph type="ftr" sz="quarter" idx="3"/>
          </p:nvPr>
        </p:nvSpPr>
        <p:spPr>
          <a:xfrm>
            <a:off x="3124200" y="6421438"/>
            <a:ext cx="2895600" cy="365125"/>
          </a:xfrm>
          <a:prstGeom prst="rect">
            <a:avLst/>
          </a:prstGeom>
        </p:spPr>
        <p:txBody>
          <a:bodyPr vert="horz" lIns="0" rIns="0" bIns="0"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3" name="Slide Number Placeholder 6"/>
          <p:cNvSpPr>
            <a:spLocks noGrp="1"/>
          </p:cNvSpPr>
          <p:nvPr>
            <p:ph type="sldNum" sz="quarter" idx="4"/>
          </p:nvPr>
        </p:nvSpPr>
        <p:spPr>
          <a:xfrm>
            <a:off x="8153400" y="6421438"/>
            <a:ext cx="762000" cy="365125"/>
          </a:xfrm>
          <a:prstGeom prst="rect">
            <a:avLst/>
          </a:prstGeom>
        </p:spPr>
        <p:txBody>
          <a:bodyPr vert="horz" lIns="0" tIns="0" rIns="0" bIns="0" anchor="b"/>
          <a:p>
            <a:pPr algn="r"/>
            <a:fld id="{9A0DB2DC-4C9A-4742-B13C-FB6460FD3503}"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p:sp>
        <p:nvSpPr>
          <p:cNvPr id="12" name="Freeform 11"/>
          <p:cNvSpPr/>
          <p:nvPr/>
        </p:nvSpPr>
        <p:spPr bwMode="auto">
          <a:xfrm>
            <a:off x="0" y="4751388"/>
            <a:ext cx="9144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Freeform 15"/>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148" name="Title Placeholder 8"/>
          <p:cNvSpPr>
            <a:spLocks noGrp="1"/>
          </p:cNvSpPr>
          <p:nvPr>
            <p:ph type="title"/>
          </p:nvPr>
        </p:nvSpPr>
        <p:spPr>
          <a:xfrm>
            <a:off x="457200" y="274638"/>
            <a:ext cx="7467600" cy="1143000"/>
          </a:xfrm>
          <a:prstGeom prst="rect">
            <a:avLst/>
          </a:prstGeom>
          <a:noFill/>
          <a:ln w="9525">
            <a:noFill/>
          </a:ln>
        </p:spPr>
        <p:txBody>
          <a:bodyPr lIns="45720" rIns="45720" anchor="ctr"/>
          <a:p>
            <a:pPr lvl="0"/>
            <a:r>
              <a:rPr dirty="0"/>
              <a:t>Click to edit Master title style</a:t>
            </a:r>
            <a:endParaRPr dirty="0"/>
          </a:p>
        </p:txBody>
      </p:sp>
      <p:sp>
        <p:nvSpPr>
          <p:cNvPr id="6149" name="Text Placeholder 29"/>
          <p:cNvSpPr>
            <a:spLocks noGrp="1"/>
          </p:cNvSpPr>
          <p:nvPr>
            <p:ph type="body" idx="1"/>
          </p:nvPr>
        </p:nvSpPr>
        <p:spPr>
          <a:xfrm>
            <a:off x="457200" y="1600200"/>
            <a:ext cx="7467600" cy="4525963"/>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latinLnBrk="0" hangingPunct="1">
              <a:defRPr kumimoji="0" sz="1000">
                <a:solidFill>
                  <a:schemeClr val="tx2">
                    <a:shade val="50000"/>
                  </a:scheme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latinLnBrk="0" hangingPunct="1">
              <a:defRPr kumimoji="0" sz="1000">
                <a:solidFill>
                  <a:schemeClr val="tx2">
                    <a:shade val="50000"/>
                  </a:scheme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a:defRPr sz="1000">
                <a:solidFill>
                  <a:srgbClr val="9B9A98"/>
                </a:solidFill>
              </a:defRPr>
            </a:lvl1pPr>
          </a:lstStyle>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4600" kern="1200">
          <a:solidFill>
            <a:schemeClr val="tx1"/>
          </a:solidFill>
          <a:latin typeface="+mj-lt"/>
          <a:ea typeface="+mj-ea"/>
          <a:cs typeface="+mj-cs"/>
        </a:defRPr>
      </a:lvl1pPr>
      <a:lvl2pPr algn="l" rtl="0" eaLnBrk="0" fontAlgn="base" hangingPunct="0">
        <a:spcBef>
          <a:spcPct val="0"/>
        </a:spcBef>
        <a:spcAft>
          <a:spcPct val="0"/>
        </a:spcAft>
        <a:defRPr sz="4600">
          <a:solidFill>
            <a:schemeClr val="tx1"/>
          </a:solidFill>
          <a:latin typeface="Franklin Gothic Book" panose="020B0503020102020204"/>
        </a:defRPr>
      </a:lvl2pPr>
      <a:lvl3pPr algn="l" rtl="0" eaLnBrk="0" fontAlgn="base" hangingPunct="0">
        <a:spcBef>
          <a:spcPct val="0"/>
        </a:spcBef>
        <a:spcAft>
          <a:spcPct val="0"/>
        </a:spcAft>
        <a:defRPr sz="4600">
          <a:solidFill>
            <a:schemeClr val="tx1"/>
          </a:solidFill>
          <a:latin typeface="Franklin Gothic Book" panose="020B0503020102020204"/>
        </a:defRPr>
      </a:lvl3pPr>
      <a:lvl4pPr algn="l" rtl="0" eaLnBrk="0" fontAlgn="base" hangingPunct="0">
        <a:spcBef>
          <a:spcPct val="0"/>
        </a:spcBef>
        <a:spcAft>
          <a:spcPct val="0"/>
        </a:spcAft>
        <a:defRPr sz="4600">
          <a:solidFill>
            <a:schemeClr val="tx1"/>
          </a:solidFill>
          <a:latin typeface="Franklin Gothic Book" panose="020B0503020102020204"/>
        </a:defRPr>
      </a:lvl4pPr>
      <a:lvl5pPr algn="l" rtl="0" eaLnBrk="0" fontAlgn="base" hangingPunct="0">
        <a:spcBef>
          <a:spcPct val="0"/>
        </a:spcBef>
        <a:spcAft>
          <a:spcPct val="0"/>
        </a:spcAft>
        <a:defRPr sz="4600">
          <a:solidFill>
            <a:schemeClr val="tx1"/>
          </a:solidFill>
          <a:latin typeface="Franklin Gothic Book" panose="020B0503020102020204"/>
        </a:defRPr>
      </a:lvl5pPr>
      <a:lvl6pPr marL="457200" algn="l" rtl="0" fontAlgn="base">
        <a:spcBef>
          <a:spcPct val="0"/>
        </a:spcBef>
        <a:spcAft>
          <a:spcPct val="0"/>
        </a:spcAft>
        <a:defRPr sz="4600">
          <a:solidFill>
            <a:schemeClr val="tx1"/>
          </a:solidFill>
          <a:latin typeface="Franklin Gothic Book" panose="020B0503020102020204"/>
        </a:defRPr>
      </a:lvl6pPr>
      <a:lvl7pPr marL="914400" algn="l" rtl="0" fontAlgn="base">
        <a:spcBef>
          <a:spcPct val="0"/>
        </a:spcBef>
        <a:spcAft>
          <a:spcPct val="0"/>
        </a:spcAft>
        <a:defRPr sz="4600">
          <a:solidFill>
            <a:schemeClr val="tx1"/>
          </a:solidFill>
          <a:latin typeface="Franklin Gothic Book" panose="020B0503020102020204"/>
        </a:defRPr>
      </a:lvl7pPr>
      <a:lvl8pPr marL="1371600" algn="l" rtl="0" fontAlgn="base">
        <a:spcBef>
          <a:spcPct val="0"/>
        </a:spcBef>
        <a:spcAft>
          <a:spcPct val="0"/>
        </a:spcAft>
        <a:defRPr sz="4600">
          <a:solidFill>
            <a:schemeClr val="tx1"/>
          </a:solidFill>
          <a:latin typeface="Franklin Gothic Book" panose="020B0503020102020204"/>
        </a:defRPr>
      </a:lvl8pPr>
      <a:lvl9pPr marL="1828800" algn="l" rtl="0" fontAlgn="base">
        <a:spcBef>
          <a:spcPct val="0"/>
        </a:spcBef>
        <a:spcAft>
          <a:spcPct val="0"/>
        </a:spcAft>
        <a:defRPr sz="4600">
          <a:solidFill>
            <a:schemeClr val="tx1"/>
          </a:solidFill>
          <a:latin typeface="Franklin Gothic Book" panose="020B0503020102020204"/>
        </a:defRPr>
      </a:lvl9pPr>
    </p:titleStyle>
    <p:bodyStyle>
      <a:lvl1pPr marL="419100" indent="-382905" algn="l" rtl="0" eaLnBrk="0" fontAlgn="base" hangingPunct="0">
        <a:spcBef>
          <a:spcPct val="20000"/>
        </a:spcBef>
        <a:spcAft>
          <a:spcPct val="0"/>
        </a:spcAft>
        <a:buClr>
          <a:schemeClr val="accent1"/>
        </a:buClr>
        <a:buSzPct val="80000"/>
        <a:buFont typeface="Wingdings 2" panose="05020102010507070707" pitchFamily="18" charset="2"/>
        <a:buChar char=""/>
        <a:defRPr sz="3000" kern="1200">
          <a:solidFill>
            <a:schemeClr val="tx1"/>
          </a:solidFill>
          <a:latin typeface="+mn-lt"/>
          <a:ea typeface="+mn-ea"/>
          <a:cs typeface="+mn-cs"/>
        </a:defRPr>
      </a:lvl1pPr>
      <a:lvl2pPr marL="722630" indent="-273050" algn="l" rtl="0" eaLnBrk="0" fontAlgn="base" hangingPunct="0">
        <a:spcBef>
          <a:spcPct val="20000"/>
        </a:spcBef>
        <a:spcAft>
          <a:spcPct val="0"/>
        </a:spcAft>
        <a:buClr>
          <a:schemeClr val="accent1"/>
        </a:buClr>
        <a:buSzPct val="90000"/>
        <a:buFont typeface="Wingdings 2" panose="05020102010507070707" pitchFamily="18" charset="2"/>
        <a:buChar char=""/>
        <a:defRPr sz="2600" kern="1200">
          <a:solidFill>
            <a:schemeClr val="tx1"/>
          </a:solidFill>
          <a:latin typeface="+mn-lt"/>
          <a:ea typeface="+mn-ea"/>
          <a:cs typeface="+mn-cs"/>
        </a:defRPr>
      </a:lvl2pPr>
      <a:lvl3pPr marL="1005205" indent="-255905" algn="l" rtl="0" eaLnBrk="0" fontAlgn="base" hangingPunct="0">
        <a:spcBef>
          <a:spcPct val="20000"/>
        </a:spcBef>
        <a:spcAft>
          <a:spcPct val="0"/>
        </a:spcAft>
        <a:buClr>
          <a:schemeClr val="accent2"/>
        </a:buClr>
        <a:buSzPct val="85000"/>
        <a:buFont typeface="Arial" panose="020B0604020202020204" pitchFamily="34" charset="0"/>
        <a:buChar char="○"/>
        <a:defRPr sz="2400" kern="1200">
          <a:solidFill>
            <a:schemeClr val="tx1"/>
          </a:solidFill>
          <a:latin typeface="+mn-lt"/>
          <a:ea typeface="+mn-ea"/>
          <a:cs typeface="+mn-cs"/>
        </a:defRPr>
      </a:lvl3pPr>
      <a:lvl4pPr marL="1279525" indent="-236855" algn="l" rtl="0" eaLnBrk="0" fontAlgn="base" hangingPunct="0">
        <a:spcBef>
          <a:spcPct val="20000"/>
        </a:spcBef>
        <a:spcAft>
          <a:spcPct val="0"/>
        </a:spcAft>
        <a:buClr>
          <a:srgbClr val="8D89A4"/>
        </a:buClr>
        <a:buSzPct val="90000"/>
        <a:buFont typeface="Wingdings 2" panose="05020102010507070707" pitchFamily="18" charset="2"/>
        <a:buChar char=""/>
        <a:defRPr sz="2000" kern="1200">
          <a:solidFill>
            <a:schemeClr val="tx1"/>
          </a:solidFill>
          <a:latin typeface="+mn-lt"/>
          <a:ea typeface="+mn-ea"/>
          <a:cs typeface="+mn-cs"/>
        </a:defRPr>
      </a:lvl4pPr>
      <a:lvl5pPr marL="1489075" indent="-182880" algn="l" rtl="0" eaLnBrk="0" fontAlgn="base" hangingPunct="0">
        <a:spcBef>
          <a:spcPct val="20000"/>
        </a:spcBef>
        <a:spcAft>
          <a:spcPct val="0"/>
        </a:spcAft>
        <a:buClr>
          <a:srgbClr val="748560"/>
        </a:buClr>
        <a:buSzPct val="100000"/>
        <a:buFont typeface="Arial" panose="020B0604020202020204" pitchFamily="34" charset="0"/>
        <a:buChar char="-"/>
        <a:defRPr sz="2000" kern="1200">
          <a:solidFill>
            <a:schemeClr val="tx1"/>
          </a:solidFill>
          <a:latin typeface="+mn-lt"/>
          <a:ea typeface="+mn-ea"/>
          <a:cs typeface="+mn-cs"/>
        </a:defRPr>
      </a:lvl5pPr>
      <a:lvl6pPr marL="1700530" indent="-182880" algn="l" rtl="0" eaLnBrk="1" latinLnBrk="0" hangingPunct="1">
        <a:spcBef>
          <a:spcPct val="20000"/>
        </a:spcBef>
        <a:buClr>
          <a:schemeClr val="accent5"/>
        </a:buClr>
        <a:buFont typeface="Arial" panose="020B0604020202020204"/>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panose="020B0604020202020204"/>
        <a:buChar char="•"/>
        <a:defRPr kumimoji="0" sz="1800" kern="1200" baseline="0">
          <a:solidFill>
            <a:schemeClr val="tx1"/>
          </a:solidFill>
          <a:latin typeface="+mn-lt"/>
          <a:ea typeface="+mn-ea"/>
          <a:cs typeface="+mn-cs"/>
        </a:defRPr>
      </a:lvl7pPr>
      <a:lvl8pPr marL="213995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wm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snort.org/" TargetMode="Externa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roesch@clark.net" TargetMode="Externa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engagesecurity.com/download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itle 1"/>
          <p:cNvSpPr>
            <a:spLocks noGrp="1"/>
          </p:cNvSpPr>
          <p:nvPr>
            <p:ph type="title"/>
          </p:nvPr>
        </p:nvSpPr>
        <p:spPr>
          <a:xfrm>
            <a:off x="762000" y="2590800"/>
            <a:ext cx="7848600" cy="1143000"/>
          </a:xfrm>
        </p:spPr>
        <p:txBody>
          <a:bodyPr vert="horz" wrap="square" lIns="45720" tIns="45720" rIns="45720" bIns="45720" anchor="ctr"/>
          <a:p>
            <a:r>
              <a:rPr kern="1200" dirty="0">
                <a:latin typeface="+mj-lt"/>
                <a:ea typeface="+mj-ea"/>
                <a:cs typeface="+mj-cs"/>
              </a:rPr>
              <a:t>Intrusion Detection Systems</a:t>
            </a:r>
            <a:br>
              <a:rPr kern="1200" dirty="0">
                <a:latin typeface="+mj-lt"/>
                <a:ea typeface="+mj-ea"/>
                <a:cs typeface="+mj-cs"/>
              </a:rPr>
            </a:br>
            <a:r>
              <a:rPr kern="1200" dirty="0">
                <a:latin typeface="+mj-lt"/>
                <a:ea typeface="+mj-ea"/>
                <a:cs typeface="+mj-cs"/>
              </a:rPr>
              <a:t>				&amp;</a:t>
            </a:r>
            <a:br>
              <a:rPr kern="1200" dirty="0">
                <a:latin typeface="+mj-lt"/>
                <a:ea typeface="+mj-ea"/>
                <a:cs typeface="+mj-cs"/>
              </a:rPr>
            </a:br>
            <a:r>
              <a:rPr kern="1200" dirty="0">
                <a:latin typeface="+mj-lt"/>
                <a:ea typeface="+mj-ea"/>
                <a:cs typeface="+mj-cs"/>
              </a:rPr>
              <a:t>Intrusion Prevention Systems</a:t>
            </a:r>
            <a:endParaRPr kern="1200" dirty="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5538" name="Picture 2"/>
          <p:cNvPicPr>
            <a:picLocks noChangeAspect="1"/>
          </p:cNvPicPr>
          <p:nvPr/>
        </p:nvPicPr>
        <p:blipFill>
          <a:blip r:embed="rId1"/>
          <a:stretch>
            <a:fillRect/>
          </a:stretch>
        </p:blipFill>
        <p:spPr>
          <a:xfrm>
            <a:off x="381000" y="1066800"/>
            <a:ext cx="8458200" cy="5181600"/>
          </a:xfrm>
          <a:prstGeom prst="rect">
            <a:avLst/>
          </a:prstGeom>
          <a:noFill/>
          <a:ln w="12700">
            <a:noFill/>
          </a:ln>
        </p:spPr>
      </p:pic>
      <p:sp>
        <p:nvSpPr>
          <p:cNvPr id="65539" name="Rectangle 3"/>
          <p:cNvSpPr>
            <a:spLocks noGrp="1"/>
          </p:cNvSpPr>
          <p:nvPr>
            <p:ph type="title"/>
          </p:nvPr>
        </p:nvSpPr>
        <p:spPr>
          <a:xfrm>
            <a:off x="1233488" y="420688"/>
            <a:ext cx="6677025" cy="733425"/>
          </a:xfrm>
        </p:spPr>
        <p:txBody>
          <a:bodyPr vert="horz" wrap="square" lIns="45720" tIns="45720" rIns="45720" bIns="45720" anchor="ctr"/>
          <a:p>
            <a:r>
              <a:rPr sz="3200" kern="1200" dirty="0">
                <a:latin typeface="+mj-lt"/>
                <a:ea typeface="+mj-ea"/>
                <a:cs typeface="+mj-cs"/>
              </a:rPr>
              <a:t>Types of IDS</a:t>
            </a:r>
            <a:endParaRPr sz="3200" kern="1200" dirty="0">
              <a:latin typeface="+mj-lt"/>
              <a:ea typeface="+mj-ea"/>
              <a:cs typeface="+mj-cs"/>
            </a:endParaRPr>
          </a:p>
        </p:txBody>
      </p:sp>
      <p:sp>
        <p:nvSpPr>
          <p:cNvPr id="65540" name="Rectangle 4"/>
          <p:cNvSpPr>
            <a:spLocks noGrp="1"/>
          </p:cNvSpPr>
          <p:nvPr>
            <p:ph idx="1"/>
          </p:nvPr>
        </p:nvSpPr>
        <p:spPr>
          <a:xfrm>
            <a:off x="1901825" y="5689600"/>
            <a:ext cx="2293938" cy="309563"/>
          </a:xfrm>
        </p:spPr>
        <p:txBody>
          <a:bodyPr vert="horz" wrap="square" lIns="91440" tIns="45720" rIns="91440" bIns="45720" anchor="t"/>
          <a:p>
            <a:pPr algn="ctr">
              <a:buNone/>
            </a:pPr>
            <a:r>
              <a:rPr sz="2400" dirty="0">
                <a:solidFill>
                  <a:schemeClr val="bg2"/>
                </a:solidFill>
              </a:rPr>
              <a:t>Host-based</a:t>
            </a:r>
            <a:endParaRPr sz="2400" dirty="0">
              <a:solidFill>
                <a:schemeClr val="bg2"/>
              </a:solidFill>
            </a:endParaRPr>
          </a:p>
        </p:txBody>
      </p:sp>
      <p:sp>
        <p:nvSpPr>
          <p:cNvPr id="65541" name="Rectangle 5"/>
          <p:cNvSpPr/>
          <p:nvPr/>
        </p:nvSpPr>
        <p:spPr>
          <a:xfrm>
            <a:off x="7010400" y="5181600"/>
            <a:ext cx="1839913" cy="269875"/>
          </a:xfrm>
          <a:prstGeom prst="rect">
            <a:avLst/>
          </a:prstGeom>
          <a:noFill/>
          <a:ln w="9525">
            <a:noFill/>
          </a:ln>
        </p:spPr>
        <p:txBody>
          <a:bodyPr lIns="0" tIns="0" rIns="0" bIns="0"/>
          <a:p>
            <a:pPr defTabSz="1028700">
              <a:spcBef>
                <a:spcPct val="20000"/>
              </a:spcBef>
            </a:pPr>
            <a:r>
              <a:rPr sz="2400" dirty="0">
                <a:solidFill>
                  <a:schemeClr val="bg2"/>
                </a:solidFill>
                <a:latin typeface="Arial" panose="020B0604020202020204" pitchFamily="34" charset="0"/>
              </a:rPr>
              <a:t>Network-based</a:t>
            </a:r>
            <a:endParaRPr sz="2400" dirty="0">
              <a:solidFill>
                <a:schemeClr val="bg2"/>
              </a:solidFill>
              <a:latin typeface="Arial" panose="020B0604020202020204" pitchFamily="34" charset="0"/>
            </a:endParaRPr>
          </a:p>
        </p:txBody>
      </p:sp>
      <p:sp>
        <p:nvSpPr>
          <p:cNvPr id="65542" name="Rectangle 6"/>
          <p:cNvSpPr/>
          <p:nvPr/>
        </p:nvSpPr>
        <p:spPr>
          <a:xfrm>
            <a:off x="1087438" y="2643188"/>
            <a:ext cx="1828800" cy="301625"/>
          </a:xfrm>
          <a:prstGeom prst="rect">
            <a:avLst/>
          </a:prstGeom>
          <a:noFill/>
          <a:ln w="9525">
            <a:noFill/>
          </a:ln>
        </p:spPr>
        <p:txBody>
          <a:bodyPr lIns="0" tIns="0" rIns="0" bIns="0"/>
          <a:p>
            <a:pPr defTabSz="1028700">
              <a:spcBef>
                <a:spcPct val="20000"/>
              </a:spcBef>
            </a:pPr>
            <a:r>
              <a:rPr sz="2400" dirty="0">
                <a:solidFill>
                  <a:schemeClr val="bg2"/>
                </a:solidFill>
                <a:latin typeface="Arial" panose="020B0604020202020204" pitchFamily="34" charset="0"/>
              </a:rPr>
              <a:t>Signature-based</a:t>
            </a:r>
            <a:endParaRPr sz="2400" dirty="0">
              <a:solidFill>
                <a:schemeClr val="bg2"/>
              </a:solidFill>
              <a:latin typeface="Arial" panose="020B0604020202020204" pitchFamily="34" charset="0"/>
            </a:endParaRPr>
          </a:p>
        </p:txBody>
      </p:sp>
      <p:sp>
        <p:nvSpPr>
          <p:cNvPr id="65543" name="Rectangle 7"/>
          <p:cNvSpPr/>
          <p:nvPr/>
        </p:nvSpPr>
        <p:spPr>
          <a:xfrm>
            <a:off x="6705600" y="2667000"/>
            <a:ext cx="2033588" cy="301625"/>
          </a:xfrm>
          <a:prstGeom prst="rect">
            <a:avLst/>
          </a:prstGeom>
          <a:noFill/>
          <a:ln w="9525">
            <a:noFill/>
          </a:ln>
        </p:spPr>
        <p:txBody>
          <a:bodyPr lIns="0" tIns="0" rIns="0" bIns="0"/>
          <a:p>
            <a:pPr algn="ctr" defTabSz="1028700">
              <a:spcBef>
                <a:spcPct val="20000"/>
              </a:spcBef>
            </a:pPr>
            <a:r>
              <a:rPr sz="2400" dirty="0">
                <a:solidFill>
                  <a:schemeClr val="bg2"/>
                </a:solidFill>
                <a:latin typeface="Arial" panose="020B0604020202020204" pitchFamily="34" charset="0"/>
              </a:rPr>
              <a:t>Anomaly-based</a:t>
            </a:r>
            <a:endParaRPr sz="2400" dirty="0">
              <a:solidFill>
                <a:schemeClr val="bg2"/>
              </a:solidFill>
              <a:latin typeface="Arial" panose="020B0604020202020204" pitchFamily="34"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2"/>
          <p:cNvPicPr>
            <a:picLocks noChangeAspect="1" noChangeArrowheads="1"/>
          </p:cNvPicPr>
          <p:nvPr/>
        </p:nvPicPr>
        <p:blipFill>
          <a:blip r:embed="rId1" cstate="print">
            <a:lum bright="-73000"/>
          </a:blip>
          <a:srcRect/>
          <a:stretch>
            <a:fillRect/>
          </a:stretch>
        </p:blipFill>
        <p:spPr bwMode="auto">
          <a:xfrm>
            <a:off x="533401" y="1295400"/>
            <a:ext cx="8381999" cy="5410200"/>
          </a:xfrm>
          <a:prstGeom prst="rect">
            <a:avLst/>
          </a:prstGeom>
          <a:solidFill>
            <a:srgbClr val="FFFFFF">
              <a:shade val="85000"/>
            </a:srgbClr>
          </a:solidFill>
          <a:ln w="88900" cap="sq">
            <a:solidFill>
              <a:srgbClr val="FFFFFF"/>
            </a:solidFill>
            <a:miter lim="800000"/>
            <a:headEnd/>
            <a:tailEnd/>
          </a:ln>
          <a:effectLst>
            <a:outerShdw blurRad="190500" dist="38100" dir="2700000" algn="tl" rotWithShape="0">
              <a:prstClr val="black">
                <a:alpha val="0"/>
              </a:prstClr>
            </a:outerShdw>
          </a:effectLst>
          <a:scene3d>
            <a:camera prst="orthographicFront"/>
            <a:lightRig rig="twoPt" dir="t">
              <a:rot lat="0" lon="0" rev="7200000"/>
            </a:lightRig>
          </a:scene3d>
          <a:sp3d>
            <a:bevelT w="25400" h="19050"/>
            <a:contourClr>
              <a:srgbClr val="FFFFFF"/>
            </a:contourClr>
          </a:sp3d>
        </p:spPr>
      </p:pic>
      <p:sp>
        <p:nvSpPr>
          <p:cNvPr id="5"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16386" name="Rectangle 2"/>
          <p:cNvSpPr>
            <a:spLocks noGrp="1" noChangeArrowheads="1"/>
          </p:cNvSpPr>
          <p:nvPr>
            <p:ph type="title"/>
          </p:nvPr>
        </p:nvSpPr>
        <p:spPr>
          <a:xfrm>
            <a:off x="457200" y="152400"/>
            <a:ext cx="8229600" cy="1143000"/>
          </a:xfrm>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a:ln>
                  <a:noFill/>
                </a:ln>
                <a:solidFill>
                  <a:schemeClr val="tx1"/>
                </a:solidFill>
                <a:effectLst/>
                <a:uLnTx/>
                <a:uFillTx/>
                <a:latin typeface="+mn-lt"/>
                <a:ea typeface="+mj-ea"/>
                <a:cs typeface="Times New Roman" panose="02020603050405020304" pitchFamily="18" charset="0"/>
              </a:rPr>
              <a:t>Classes of detection methodologies:</a:t>
            </a:r>
            <a:r>
              <a:rPr kumimoji="0" lang="en-US" sz="3600" b="0" i="0" u="none" strike="noStrike" kern="1200" cap="none" spc="0" normalizeH="0" baseline="0" noProof="0" dirty="0">
                <a:ln>
                  <a:noFill/>
                </a:ln>
                <a:solidFill>
                  <a:schemeClr val="tx1"/>
                </a:solidFill>
                <a:effectLst/>
                <a:uLnTx/>
                <a:uFillTx/>
                <a:latin typeface="+mn-lt"/>
                <a:ea typeface="+mj-ea"/>
                <a:cs typeface="+mj-cs"/>
              </a:rPr>
              <a:t> </a:t>
            </a:r>
            <a:endParaRPr kumimoji="0" lang="en-US" sz="3600" b="0" i="0" u="none" strike="noStrike" kern="1200" cap="none" spc="0" normalizeH="0" baseline="0" noProof="0" dirty="0">
              <a:ln>
                <a:noFill/>
              </a:ln>
              <a:solidFill>
                <a:schemeClr val="tx1"/>
              </a:solidFill>
              <a:effectLst/>
              <a:uLnTx/>
              <a:uFillTx/>
              <a:latin typeface="+mn-lt"/>
              <a:ea typeface="+mj-ea"/>
              <a:cs typeface="+mj-cs"/>
            </a:endParaRPr>
          </a:p>
        </p:txBody>
      </p:sp>
      <p:sp>
        <p:nvSpPr>
          <p:cNvPr id="66565" name="Rectangle 3"/>
          <p:cNvSpPr>
            <a:spLocks noGrp="1"/>
          </p:cNvSpPr>
          <p:nvPr>
            <p:ph idx="1"/>
          </p:nvPr>
        </p:nvSpPr>
        <p:spPr>
          <a:xfrm>
            <a:off x="457200" y="1447800"/>
            <a:ext cx="8229600" cy="5029200"/>
          </a:xfrm>
        </p:spPr>
        <p:txBody>
          <a:bodyPr vert="horz" wrap="square" lIns="91440" tIns="45720" rIns="91440" bIns="45720" anchor="t"/>
          <a:p>
            <a:pPr>
              <a:lnSpc>
                <a:spcPct val="80000"/>
              </a:lnSpc>
            </a:pPr>
            <a:r>
              <a:rPr sz="2800" b="1" u="sng" dirty="0">
                <a:latin typeface="Times New Roman" panose="02020603050405020304" pitchFamily="18" charset="0"/>
                <a:cs typeface="Times New Roman" panose="02020603050405020304" pitchFamily="18" charset="0"/>
              </a:rPr>
              <a:t>Signature-based:</a:t>
            </a:r>
            <a:r>
              <a:rPr sz="2700" dirty="0">
                <a:latin typeface="Times New Roman" panose="02020603050405020304" pitchFamily="18" charset="0"/>
                <a:cs typeface="Times New Roman" panose="02020603050405020304" pitchFamily="18" charset="0"/>
              </a:rPr>
              <a:t> compares known threat signatures to observed events to identify incidents. </a:t>
            </a:r>
            <a:endParaRPr sz="2700" dirty="0">
              <a:latin typeface="Times New Roman" panose="02020603050405020304" pitchFamily="18" charset="0"/>
              <a:cs typeface="Times New Roman" panose="02020603050405020304" pitchFamily="18" charset="0"/>
            </a:endParaRPr>
          </a:p>
          <a:p>
            <a:pPr algn="just">
              <a:lnSpc>
                <a:spcPct val="80000"/>
              </a:lnSpc>
            </a:pPr>
            <a:r>
              <a:rPr sz="2700" dirty="0">
                <a:latin typeface="Times New Roman" panose="02020603050405020304" pitchFamily="18" charset="0"/>
                <a:cs typeface="Times New Roman" panose="02020603050405020304" pitchFamily="18" charset="0"/>
              </a:rPr>
              <a:t>This is very effective at detecting known threats but largely ineffective at detecting unknown threats and many variants on known threats. </a:t>
            </a:r>
            <a:endParaRPr sz="2700" dirty="0">
              <a:latin typeface="Times New Roman" panose="02020603050405020304" pitchFamily="18" charset="0"/>
              <a:cs typeface="Times New Roman" panose="02020603050405020304" pitchFamily="18" charset="0"/>
            </a:endParaRPr>
          </a:p>
          <a:p>
            <a:pPr>
              <a:lnSpc>
                <a:spcPct val="80000"/>
              </a:lnSpc>
            </a:pPr>
            <a:r>
              <a:rPr sz="2700" dirty="0">
                <a:latin typeface="Times New Roman" panose="02020603050405020304" pitchFamily="18" charset="0"/>
                <a:cs typeface="Times New Roman" panose="02020603050405020304" pitchFamily="18" charset="0"/>
              </a:rPr>
              <a:t>Signature-based detection cannot track and understand the state of complex communications, so it cannot detect most attacks that comprise multiple events. </a:t>
            </a:r>
            <a:r>
              <a:rPr sz="2700" b="1" u="sng" dirty="0">
                <a:latin typeface="Times New Roman" panose="02020603050405020304" pitchFamily="18" charset="0"/>
                <a:cs typeface="Times New Roman" panose="02020603050405020304" pitchFamily="18" charset="0"/>
              </a:rPr>
              <a:t>Examples:</a:t>
            </a:r>
            <a:r>
              <a:rPr sz="2700" dirty="0">
                <a:latin typeface="Times New Roman" panose="02020603050405020304" pitchFamily="18" charset="0"/>
                <a:cs typeface="Times New Roman" panose="02020603050405020304" pitchFamily="18" charset="0"/>
              </a:rPr>
              <a:t> </a:t>
            </a:r>
            <a:endParaRPr sz="2700" dirty="0">
              <a:latin typeface="Times New Roman" panose="02020603050405020304" pitchFamily="18" charset="0"/>
              <a:cs typeface="Times New Roman" panose="02020603050405020304" pitchFamily="18" charset="0"/>
            </a:endParaRPr>
          </a:p>
          <a:p>
            <a:pPr>
              <a:lnSpc>
                <a:spcPct val="80000"/>
              </a:lnSpc>
            </a:pPr>
            <a:r>
              <a:rPr sz="2700" dirty="0">
                <a:latin typeface="Times New Roman" panose="02020603050405020304" pitchFamily="18" charset="0"/>
                <a:cs typeface="Times New Roman" panose="02020603050405020304" pitchFamily="18" charset="0"/>
              </a:rPr>
              <a:t>A telnet attempt with a username of “root”, which is a violation of an organization’s security policy </a:t>
            </a:r>
            <a:endParaRPr sz="2700" dirty="0">
              <a:latin typeface="Times New Roman" panose="02020603050405020304" pitchFamily="18" charset="0"/>
              <a:cs typeface="Times New Roman" panose="02020603050405020304" pitchFamily="18" charset="0"/>
            </a:endParaRPr>
          </a:p>
          <a:p>
            <a:pPr>
              <a:lnSpc>
                <a:spcPct val="80000"/>
              </a:lnSpc>
            </a:pPr>
            <a:r>
              <a:rPr sz="2700" dirty="0">
                <a:latin typeface="Times New Roman" panose="02020603050405020304" pitchFamily="18" charset="0"/>
                <a:cs typeface="Times New Roman" panose="02020603050405020304" pitchFamily="18" charset="0"/>
              </a:rPr>
              <a:t>An e-mail with a subject of “Free pictures!” and an attachment filename of “freepics.exe”, which are characteristics of a known form of malware </a:t>
            </a:r>
            <a:endParaRPr sz="2700" dirty="0">
              <a:latin typeface="Times New Roman" panose="02020603050405020304" pitchFamily="18" charset="0"/>
              <a:cs typeface="Times New Roman" panose="02020603050405020304" pitchFamily="18" charset="0"/>
            </a:endParaRPr>
          </a:p>
          <a:p>
            <a:pPr>
              <a:lnSpc>
                <a:spcPct val="80000"/>
              </a:lnSpc>
              <a:buNone/>
            </a:pPr>
            <a:endParaRPr sz="27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2"/>
          <p:cNvPicPr>
            <a:picLocks noChangeAspect="1" noChangeArrowheads="1"/>
          </p:cNvPicPr>
          <p:nvPr/>
        </p:nvPicPr>
        <p:blipFill>
          <a:blip r:embed="rId1" cstate="print"/>
          <a:srcRect/>
          <a:stretch>
            <a:fillRect/>
          </a:stretch>
        </p:blipFill>
        <p:spPr bwMode="auto">
          <a:xfrm>
            <a:off x="457200" y="457200"/>
            <a:ext cx="8153400" cy="6127750"/>
          </a:xfrm>
          <a:prstGeom prst="rect">
            <a:avLst/>
          </a:prstGeom>
          <a:noFill/>
          <a:ln w="12700">
            <a:noFill/>
            <a:miter lim="800000"/>
            <a:headEnd type="none" w="sm" len="sm"/>
            <a:tailEnd type="none" w="sm" len="sm"/>
          </a:ln>
          <a:effectLst/>
          <a:scene3d>
            <a:camera prst="orthographicFront">
              <a:rot lat="0" lon="0" rev="0"/>
            </a:camera>
            <a:lightRig rig="chilly" dir="t">
              <a:rot lat="0" lon="0" rev="18480000"/>
            </a:lightRig>
          </a:scene3d>
          <a:sp3d prstMaterial="clear">
            <a:bevelT h="63500"/>
          </a:sp3d>
        </p:spPr>
      </p:pic>
      <p:sp>
        <p:nvSpPr>
          <p:cNvPr id="4"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67588" name="Rectangle 3"/>
          <p:cNvSpPr>
            <a:spLocks noGrp="1"/>
          </p:cNvSpPr>
          <p:nvPr>
            <p:ph idx="1"/>
          </p:nvPr>
        </p:nvSpPr>
        <p:spPr>
          <a:xfrm>
            <a:off x="457200" y="457200"/>
            <a:ext cx="8229600" cy="6096000"/>
          </a:xfrm>
        </p:spPr>
        <p:txBody>
          <a:bodyPr vert="horz" wrap="square" lIns="91440" tIns="45720" rIns="91440" bIns="45720" anchor="t"/>
          <a:p>
            <a:r>
              <a:rPr sz="2800" b="1" u="sng" dirty="0">
                <a:cs typeface="Times New Roman" panose="02020603050405020304" pitchFamily="18" charset="0"/>
              </a:rPr>
              <a:t>Anomaly-based detection:</a:t>
            </a:r>
            <a:r>
              <a:rPr sz="2800" u="sng" dirty="0">
                <a:cs typeface="Times New Roman" panose="02020603050405020304" pitchFamily="18" charset="0"/>
              </a:rPr>
              <a:t> </a:t>
            </a:r>
            <a:endParaRPr sz="2800" u="sng" dirty="0">
              <a:cs typeface="Times New Roman" panose="02020603050405020304" pitchFamily="18" charset="0"/>
            </a:endParaRPr>
          </a:p>
          <a:p>
            <a:r>
              <a:rPr sz="2800" dirty="0">
                <a:cs typeface="Times New Roman" panose="02020603050405020304" pitchFamily="18" charset="0"/>
              </a:rPr>
              <a:t>sample network activity to compare to traffic that is known to be normal.</a:t>
            </a:r>
            <a:endParaRPr sz="2800" dirty="0">
              <a:cs typeface="Times New Roman" panose="02020603050405020304" pitchFamily="18" charset="0"/>
            </a:endParaRPr>
          </a:p>
          <a:p>
            <a:pPr algn="just">
              <a:spcBef>
                <a:spcPct val="50000"/>
              </a:spcBef>
            </a:pPr>
            <a:r>
              <a:rPr sz="2800" dirty="0">
                <a:cs typeface="Times New Roman" panose="02020603050405020304" pitchFamily="18" charset="0"/>
              </a:rPr>
              <a:t>When measured activity is outside baseline parameters or clipping level, IDPS will trigger an alert. </a:t>
            </a:r>
            <a:endParaRPr sz="2800" dirty="0">
              <a:cs typeface="Times New Roman" panose="02020603050405020304" pitchFamily="18" charset="0"/>
            </a:endParaRPr>
          </a:p>
          <a:p>
            <a:pPr>
              <a:spcBef>
                <a:spcPct val="50000"/>
              </a:spcBef>
            </a:pPr>
            <a:r>
              <a:rPr sz="2800" dirty="0">
                <a:cs typeface="Times New Roman" panose="02020603050405020304" pitchFamily="18" charset="0"/>
              </a:rPr>
              <a:t>Anomaly-based detection can detect new types of attacks.</a:t>
            </a:r>
            <a:endParaRPr sz="2800" dirty="0">
              <a:cs typeface="Times New Roman" panose="02020603050405020304" pitchFamily="18" charset="0"/>
            </a:endParaRPr>
          </a:p>
          <a:p>
            <a:pPr>
              <a:spcBef>
                <a:spcPct val="50000"/>
              </a:spcBef>
            </a:pPr>
            <a:r>
              <a:rPr sz="2800" dirty="0">
                <a:cs typeface="Times New Roman" panose="02020603050405020304" pitchFamily="18" charset="0"/>
              </a:rPr>
              <a:t>Requires much more overhead and processing capacity than signature-based .</a:t>
            </a:r>
            <a:endParaRPr sz="2800" dirty="0">
              <a:cs typeface="Times New Roman" panose="02020603050405020304" pitchFamily="18" charset="0"/>
            </a:endParaRPr>
          </a:p>
          <a:p>
            <a:pPr>
              <a:spcBef>
                <a:spcPct val="50000"/>
              </a:spcBef>
            </a:pPr>
            <a:r>
              <a:rPr sz="2800" dirty="0">
                <a:cs typeface="Times New Roman" panose="02020603050405020304" pitchFamily="18" charset="0"/>
              </a:rPr>
              <a:t>May generate many false positives.</a:t>
            </a:r>
            <a:endParaRPr sz="2800" dirty="0">
              <a:cs typeface="Times New Roman" panose="02020603050405020304" pitchFamily="18" charset="0"/>
            </a:endParaRPr>
          </a:p>
          <a:p>
            <a:pPr>
              <a:spcBef>
                <a:spcPct val="50000"/>
              </a:spcBef>
            </a:pPr>
            <a:endParaRPr sz="2800" u="sng" dirty="0">
              <a:solidFill>
                <a:schemeClr val="accent1"/>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68611" name="Rectangle 3"/>
          <p:cNvSpPr>
            <a:spLocks noGrp="1"/>
          </p:cNvSpPr>
          <p:nvPr>
            <p:ph idx="1"/>
          </p:nvPr>
        </p:nvSpPr>
        <p:spPr>
          <a:xfrm>
            <a:off x="457200" y="838200"/>
            <a:ext cx="8229600" cy="5287963"/>
          </a:xfrm>
        </p:spPr>
        <p:txBody>
          <a:bodyPr vert="horz" wrap="square" lIns="91440" tIns="45720" rIns="91440" bIns="45720" anchor="t"/>
          <a:p>
            <a:pPr algn="just">
              <a:lnSpc>
                <a:spcPct val="90000"/>
              </a:lnSpc>
            </a:pPr>
            <a:r>
              <a:rPr sz="2800" b="1" u="sng" dirty="0">
                <a:cs typeface="Times New Roman" panose="02020603050405020304" pitchFamily="18" charset="0"/>
              </a:rPr>
              <a:t>For example:</a:t>
            </a:r>
            <a:r>
              <a:rPr sz="2800" dirty="0">
                <a:cs typeface="Times New Roman" panose="02020603050405020304" pitchFamily="18" charset="0"/>
              </a:rPr>
              <a:t> </a:t>
            </a:r>
            <a:endParaRPr sz="2800" dirty="0">
              <a:cs typeface="Times New Roman" panose="02020603050405020304" pitchFamily="18" charset="0"/>
            </a:endParaRPr>
          </a:p>
          <a:p>
            <a:pPr>
              <a:lnSpc>
                <a:spcPct val="90000"/>
              </a:lnSpc>
              <a:buNone/>
            </a:pPr>
            <a:r>
              <a:rPr sz="2800" dirty="0">
                <a:cs typeface="Times New Roman" panose="02020603050405020304" pitchFamily="18" charset="0"/>
              </a:rPr>
              <a:t>    </a:t>
            </a:r>
            <a:r>
              <a:rPr sz="2600" dirty="0">
                <a:cs typeface="Times New Roman" panose="02020603050405020304" pitchFamily="18" charset="0"/>
              </a:rPr>
              <a:t>a profile for a network might show that Web activity comprises an average of 13% of network bandwidth at the Internet border during typical workday hours. The IDPS then uses statistical methods to compare the characteristics of current activity to thresholds related to the profile, such as detecting when Web activity comprises significantly more bandwidth than expected and alerting an administrator of the anomaly. Profiles can be developed for many behavioral attributes, such as the number of e-mails sent by a user, the number of failed login attempts for a host, and the level of processor usage for a host in a given period of time. </a:t>
            </a:r>
            <a:endParaRPr sz="2600" dirty="0">
              <a:ea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69635" name="Rectangle 3"/>
          <p:cNvSpPr>
            <a:spLocks noGrp="1"/>
          </p:cNvSpPr>
          <p:nvPr>
            <p:ph idx="1"/>
          </p:nvPr>
        </p:nvSpPr>
        <p:spPr>
          <a:xfrm>
            <a:off x="457200" y="381000"/>
            <a:ext cx="8458200" cy="6096000"/>
          </a:xfrm>
        </p:spPr>
        <p:txBody>
          <a:bodyPr vert="horz" wrap="square" lIns="91440" tIns="45720" rIns="91440" bIns="45720" anchor="t"/>
          <a:p>
            <a:pPr>
              <a:lnSpc>
                <a:spcPct val="90000"/>
              </a:lnSpc>
            </a:pPr>
            <a:r>
              <a:rPr sz="2400" b="1" u="sng" dirty="0">
                <a:cs typeface="Times New Roman" panose="02020603050405020304" pitchFamily="18" charset="0"/>
              </a:rPr>
              <a:t>Stateful protocol analysis:</a:t>
            </a:r>
            <a:r>
              <a:rPr sz="2400" dirty="0">
                <a:cs typeface="Times New Roman" panose="02020603050405020304" pitchFamily="18" charset="0"/>
              </a:rPr>
              <a:t> </a:t>
            </a:r>
            <a:endParaRPr sz="2400" dirty="0">
              <a:cs typeface="Times New Roman" panose="02020603050405020304" pitchFamily="18" charset="0"/>
            </a:endParaRPr>
          </a:p>
          <a:p>
            <a:pPr>
              <a:lnSpc>
                <a:spcPct val="90000"/>
              </a:lnSpc>
            </a:pPr>
            <a:r>
              <a:rPr sz="2400" dirty="0">
                <a:cs typeface="Times New Roman" panose="02020603050405020304" pitchFamily="18" charset="0"/>
              </a:rPr>
              <a:t>A key development in IDPS technologies was the use of protocol analyzers.</a:t>
            </a:r>
            <a:endParaRPr sz="2400" dirty="0">
              <a:cs typeface="Times New Roman" panose="02020603050405020304" pitchFamily="18" charset="0"/>
            </a:endParaRPr>
          </a:p>
          <a:p>
            <a:pPr>
              <a:lnSpc>
                <a:spcPct val="90000"/>
              </a:lnSpc>
            </a:pPr>
            <a:endParaRPr sz="2400" dirty="0">
              <a:cs typeface="Times New Roman" panose="02020603050405020304" pitchFamily="18" charset="0"/>
            </a:endParaRPr>
          </a:p>
          <a:p>
            <a:pPr>
              <a:lnSpc>
                <a:spcPct val="90000"/>
              </a:lnSpc>
            </a:pPr>
            <a:r>
              <a:rPr sz="2400" dirty="0">
                <a:cs typeface="Times New Roman" panose="02020603050405020304" pitchFamily="18" charset="0"/>
              </a:rPr>
              <a:t>Protocol analyzers can natively decode application-layer network protocols, like HTTP or FTP. Once the protocols are fully decoded, the IPS analysis engine can evaluate different parts of the protocol for anomalous behavior or exploits against predetermined profiles of generally accepted definitions of benign protocol activity for each protocol state. </a:t>
            </a:r>
            <a:endParaRPr sz="2400" dirty="0">
              <a:cs typeface="Times New Roman" panose="02020603050405020304" pitchFamily="18" charset="0"/>
            </a:endParaRPr>
          </a:p>
          <a:p>
            <a:pPr>
              <a:lnSpc>
                <a:spcPct val="90000"/>
              </a:lnSpc>
            </a:pPr>
            <a:endParaRPr sz="2400" dirty="0">
              <a:cs typeface="Times New Roman" panose="02020603050405020304" pitchFamily="18" charset="0"/>
            </a:endParaRPr>
          </a:p>
          <a:p>
            <a:pPr>
              <a:lnSpc>
                <a:spcPct val="90000"/>
              </a:lnSpc>
            </a:pPr>
            <a:r>
              <a:rPr sz="2400" dirty="0">
                <a:cs typeface="Times New Roman" panose="02020603050405020304" pitchFamily="18" charset="0"/>
              </a:rPr>
              <a:t>Problems with this type include that it is often very difficult or impossible to develop completely accurate models of protocols, it is very resource-intensive, and it cannot detect attacks that do not violate the characteristics of generally acceptable protocol behavior.  </a:t>
            </a:r>
            <a:endParaRPr sz="2400" dirty="0">
              <a:cs typeface="Times New Roman" panose="02020603050405020304" pitchFamily="18" charset="0"/>
            </a:endParaRPr>
          </a:p>
          <a:p>
            <a:pPr>
              <a:lnSpc>
                <a:spcPct val="90000"/>
              </a:lnSpc>
              <a:buNone/>
            </a:pPr>
            <a:endParaRPr sz="2700" dirty="0">
              <a:solidFill>
                <a:schemeClr val="accent1"/>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70659" name="Rectangle 3"/>
          <p:cNvSpPr>
            <a:spLocks noGrp="1"/>
          </p:cNvSpPr>
          <p:nvPr>
            <p:ph idx="1"/>
          </p:nvPr>
        </p:nvSpPr>
        <p:spPr>
          <a:xfrm>
            <a:off x="457200" y="838200"/>
            <a:ext cx="8229600" cy="5181600"/>
          </a:xfrm>
        </p:spPr>
        <p:txBody>
          <a:bodyPr vert="horz" wrap="square" lIns="91440" tIns="45720" rIns="91440" bIns="45720" anchor="t"/>
          <a:p>
            <a:pPr>
              <a:lnSpc>
                <a:spcPct val="80000"/>
              </a:lnSpc>
            </a:pPr>
            <a:r>
              <a:rPr sz="2800" b="1" u="sng" dirty="0">
                <a:cs typeface="Times New Roman" panose="02020603050405020304" pitchFamily="18" charset="0"/>
              </a:rPr>
              <a:t>For example:</a:t>
            </a:r>
            <a:r>
              <a:rPr sz="2000" dirty="0">
                <a:cs typeface="Times New Roman" panose="02020603050405020304" pitchFamily="18" charset="0"/>
              </a:rPr>
              <a:t> </a:t>
            </a:r>
            <a:endParaRPr sz="2000" dirty="0">
              <a:cs typeface="Times New Roman" panose="02020603050405020304" pitchFamily="18" charset="0"/>
            </a:endParaRPr>
          </a:p>
          <a:p>
            <a:pPr>
              <a:lnSpc>
                <a:spcPct val="80000"/>
              </a:lnSpc>
            </a:pPr>
            <a:endParaRPr sz="2000" dirty="0">
              <a:cs typeface="Times New Roman" panose="02020603050405020304" pitchFamily="18" charset="0"/>
            </a:endParaRPr>
          </a:p>
          <a:p>
            <a:pPr>
              <a:lnSpc>
                <a:spcPct val="80000"/>
              </a:lnSpc>
              <a:buNone/>
            </a:pPr>
            <a:r>
              <a:rPr sz="2000" dirty="0">
                <a:cs typeface="Times New Roman" panose="02020603050405020304" pitchFamily="18" charset="0"/>
              </a:rPr>
              <a:t>      </a:t>
            </a:r>
            <a:r>
              <a:rPr sz="2400" dirty="0">
                <a:cs typeface="Times New Roman" panose="02020603050405020304" pitchFamily="18" charset="0"/>
              </a:rPr>
              <a:t>the existence of a large binary file in the User-Agent field of an HTTP request would be very unusual and likely an intrusion. A protocol analyzer could detect this anomalous behavior and instruct the IPS engine to drop the offending packets.</a:t>
            </a:r>
            <a:endParaRPr sz="2400" dirty="0">
              <a:cs typeface="Times New Roman" panose="02020603050405020304" pitchFamily="18" charset="0"/>
            </a:endParaRPr>
          </a:p>
          <a:p>
            <a:pPr>
              <a:lnSpc>
                <a:spcPct val="80000"/>
              </a:lnSpc>
            </a:pPr>
            <a:endParaRPr sz="2800" dirty="0">
              <a:cs typeface="Times New Roman" panose="02020603050405020304" pitchFamily="18" charset="0"/>
            </a:endParaRPr>
          </a:p>
          <a:p>
            <a:pPr>
              <a:lnSpc>
                <a:spcPct val="80000"/>
              </a:lnSpc>
            </a:pPr>
            <a:r>
              <a:rPr sz="2400" dirty="0">
                <a:cs typeface="Times New Roman" panose="02020603050405020304" pitchFamily="18" charset="0"/>
              </a:rPr>
              <a:t>IDPS technologies cannot provide completely accurate detection. When an IDPS incorrectly identifies benign activity as being malicious, </a:t>
            </a:r>
            <a:r>
              <a:rPr sz="2400" b="1" u="sng" dirty="0">
                <a:cs typeface="Times New Roman" panose="02020603050405020304" pitchFamily="18" charset="0"/>
              </a:rPr>
              <a:t>a </a:t>
            </a:r>
            <a:r>
              <a:rPr sz="2400" b="1" i="1" u="sng" dirty="0">
                <a:cs typeface="Times New Roman" panose="02020603050405020304" pitchFamily="18" charset="0"/>
              </a:rPr>
              <a:t>false positive</a:t>
            </a:r>
            <a:r>
              <a:rPr sz="2400" i="1" dirty="0">
                <a:cs typeface="Times New Roman" panose="02020603050405020304" pitchFamily="18" charset="0"/>
              </a:rPr>
              <a:t> </a:t>
            </a:r>
            <a:r>
              <a:rPr sz="2400" dirty="0">
                <a:cs typeface="Times New Roman" panose="02020603050405020304" pitchFamily="18" charset="0"/>
              </a:rPr>
              <a:t>has occurred. When an IDPS fails to identify malicious activity, </a:t>
            </a:r>
            <a:r>
              <a:rPr sz="2400" b="1" u="sng" dirty="0">
                <a:cs typeface="Times New Roman" panose="02020603050405020304" pitchFamily="18" charset="0"/>
              </a:rPr>
              <a:t>a </a:t>
            </a:r>
            <a:r>
              <a:rPr sz="2400" b="1" i="1" u="sng" dirty="0">
                <a:cs typeface="Times New Roman" panose="02020603050405020304" pitchFamily="18" charset="0"/>
              </a:rPr>
              <a:t>false negative</a:t>
            </a:r>
            <a:r>
              <a:rPr sz="2400" i="1" dirty="0">
                <a:cs typeface="Times New Roman" panose="02020603050405020304" pitchFamily="18" charset="0"/>
              </a:rPr>
              <a:t> </a:t>
            </a:r>
            <a:r>
              <a:rPr sz="2400" dirty="0">
                <a:cs typeface="Times New Roman" panose="02020603050405020304" pitchFamily="18" charset="0"/>
              </a:rPr>
              <a:t>has occurred. It is not possible to eliminate all false positives and negatives; in most cases, reducing the occurrences of one increases the occurrences of the other. </a:t>
            </a:r>
            <a:endParaRPr sz="2400" dirty="0">
              <a:ea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71683" name="Rectangle 3"/>
          <p:cNvSpPr>
            <a:spLocks noGrp="1"/>
          </p:cNvSpPr>
          <p:nvPr>
            <p:ph idx="1"/>
          </p:nvPr>
        </p:nvSpPr>
        <p:spPr>
          <a:xfrm>
            <a:off x="457200" y="1752600"/>
            <a:ext cx="8229600" cy="3306763"/>
          </a:xfrm>
        </p:spPr>
        <p:txBody>
          <a:bodyPr vert="horz" wrap="square" lIns="91440" tIns="45720" rIns="91440" bIns="45720" anchor="t"/>
          <a:p>
            <a:pPr algn="just"/>
            <a:r>
              <a:rPr sz="2800" dirty="0">
                <a:cs typeface="Times New Roman" panose="02020603050405020304" pitchFamily="18" charset="0"/>
              </a:rPr>
              <a:t>Many organizations choose to decrease false negatives at the cost of increasing false positives, which means that more malicious events are detected but more analysis resources are needed to differentiate false positives from true malicious events. </a:t>
            </a:r>
            <a:endParaRPr sz="2800" dirty="0">
              <a:cs typeface="Times New Roman" panose="02020603050405020304" pitchFamily="18" charset="0"/>
            </a:endParaRPr>
          </a:p>
          <a:p>
            <a:pPr algn="just"/>
            <a:r>
              <a:rPr sz="2800" dirty="0">
                <a:cs typeface="Times New Roman" panose="02020603050405020304" pitchFamily="18" charset="0"/>
              </a:rPr>
              <a:t>Altering the configuration of an IDPS to improve its detection accuracy is known as </a:t>
            </a:r>
            <a:r>
              <a:rPr sz="2800" b="1" i="1" u="sng" dirty="0">
                <a:cs typeface="Times New Roman" panose="02020603050405020304" pitchFamily="18" charset="0"/>
              </a:rPr>
              <a:t>tuning</a:t>
            </a:r>
            <a:r>
              <a:rPr sz="2800" b="1" dirty="0">
                <a:cs typeface="Times New Roman" panose="02020603050405020304" pitchFamily="18" charset="0"/>
              </a:rPr>
              <a:t>.</a:t>
            </a:r>
            <a:endParaRPr sz="2800" b="1" dirty="0">
              <a:cs typeface="Times New Roman" panose="02020603050405020304" pitchFamily="18" charset="0"/>
            </a:endParaRPr>
          </a:p>
          <a:p>
            <a:pPr>
              <a:buNone/>
            </a:pPr>
            <a:endParaRPr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4"/>
          <p:cNvPicPr>
            <a:picLocks noChangeAspect="1" noChangeArrowheads="1"/>
          </p:cNvPicPr>
          <p:nvPr/>
        </p:nvPicPr>
        <p:blipFill>
          <a:blip r:embed="rId1" cstate="print"/>
          <a:srcRect/>
          <a:stretch>
            <a:fillRect/>
          </a:stretch>
        </p:blipFill>
        <p:spPr bwMode="auto">
          <a:xfrm>
            <a:off x="304800" y="1143000"/>
            <a:ext cx="8675688" cy="5486400"/>
          </a:xfrm>
          <a:prstGeom prst="rect">
            <a:avLst/>
          </a:prstGeom>
          <a:noFill/>
          <a:ln w="12700">
            <a:noFill/>
            <a:miter lim="800000"/>
            <a:headEnd type="none" w="sm" len="sm"/>
            <a:tailEnd type="none" w="sm" len="sm"/>
          </a:ln>
          <a:effectLst/>
          <a:scene3d>
            <a:camera prst="orthographicFront">
              <a:rot lat="0" lon="0" rev="0"/>
            </a:camera>
            <a:lightRig rig="chilly" dir="t">
              <a:rot lat="0" lon="0" rev="18480000"/>
            </a:lightRig>
          </a:scene3d>
          <a:sp3d prstMaterial="clear">
            <a:bevelT h="63500"/>
          </a:sp3d>
        </p:spPr>
      </p:pic>
      <p:sp>
        <p:nvSpPr>
          <p:cNvPr id="5"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22530" name="Rectangle 2"/>
          <p:cNvSpPr>
            <a:spLocks noGrp="1" noChangeArrowheads="1"/>
          </p:cNvSpPr>
          <p:nvPr>
            <p:ph type="title"/>
          </p:nvPr>
        </p:nvSpPr>
        <p:spPr>
          <a:xfrm>
            <a:off x="457200" y="76200"/>
            <a:ext cx="8229600" cy="838200"/>
          </a:xfrm>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chemeClr val="tx1"/>
                </a:solidFill>
                <a:effectLst/>
                <a:uLnTx/>
                <a:uFillTx/>
                <a:latin typeface="+mn-lt"/>
                <a:ea typeface="+mj-ea"/>
                <a:cs typeface="+mj-cs"/>
              </a:rPr>
              <a:t>Types of IDPSs</a:t>
            </a:r>
            <a:endParaRPr kumimoji="0" lang="en-US" sz="3600" b="0" i="0" u="none" strike="noStrike" kern="1200" cap="none" spc="0" normalizeH="0" baseline="0" noProof="0" dirty="0">
              <a:ln>
                <a:noFill/>
              </a:ln>
              <a:solidFill>
                <a:schemeClr val="tx1"/>
              </a:solidFill>
              <a:effectLst/>
              <a:uLnTx/>
              <a:uFillTx/>
              <a:latin typeface="+mn-lt"/>
              <a:ea typeface="+mj-ea"/>
              <a:cs typeface="+mj-cs"/>
            </a:endParaRPr>
          </a:p>
        </p:txBody>
      </p:sp>
      <p:sp>
        <p:nvSpPr>
          <p:cNvPr id="72709" name="Rectangle 3"/>
          <p:cNvSpPr>
            <a:spLocks noGrp="1"/>
          </p:cNvSpPr>
          <p:nvPr>
            <p:ph idx="1"/>
          </p:nvPr>
        </p:nvSpPr>
        <p:spPr>
          <a:xfrm>
            <a:off x="457200" y="838200"/>
            <a:ext cx="8229600" cy="5715000"/>
          </a:xfrm>
        </p:spPr>
        <p:txBody>
          <a:bodyPr vert="horz" wrap="square" lIns="91440" tIns="45720" rIns="91440" bIns="45720" anchor="t"/>
          <a:p>
            <a:pPr marL="533400" indent="-533400" algn="just">
              <a:lnSpc>
                <a:spcPct val="90000"/>
              </a:lnSpc>
              <a:buNone/>
            </a:pPr>
            <a:r>
              <a:rPr sz="2800" b="1" i="1" u="sng" dirty="0">
                <a:cs typeface="Times New Roman" panose="02020603050405020304" pitchFamily="18" charset="0"/>
              </a:rPr>
              <a:t>Network-based:</a:t>
            </a:r>
            <a:r>
              <a:rPr sz="2800" dirty="0">
                <a:solidFill>
                  <a:schemeClr val="accent1"/>
                </a:solidFill>
                <a:cs typeface="Times New Roman" panose="02020603050405020304" pitchFamily="18" charset="0"/>
              </a:rPr>
              <a:t> </a:t>
            </a:r>
            <a:endParaRPr sz="2800" dirty="0">
              <a:solidFill>
                <a:schemeClr val="accent1"/>
              </a:solidFill>
              <a:cs typeface="Times New Roman" panose="02020603050405020304" pitchFamily="18" charset="0"/>
            </a:endParaRPr>
          </a:p>
          <a:p>
            <a:pPr marL="533400" indent="-533400" algn="just">
              <a:lnSpc>
                <a:spcPct val="90000"/>
              </a:lnSpc>
              <a:buNone/>
            </a:pPr>
            <a:r>
              <a:rPr sz="2800" dirty="0">
                <a:solidFill>
                  <a:schemeClr val="accent1"/>
                </a:solidFill>
                <a:cs typeface="Times New Roman" panose="02020603050405020304" pitchFamily="18" charset="0"/>
              </a:rPr>
              <a:t>     </a:t>
            </a:r>
            <a:r>
              <a:rPr sz="2400" dirty="0">
                <a:cs typeface="Times New Roman" panose="02020603050405020304" pitchFamily="18" charset="0"/>
              </a:rPr>
              <a:t>perform packet sniffing and analyze network traffic to identify and stop suspicious activity. They are typically deployed inline. Like a network firewall. They receive packets, analyze them, decide whether they should be permitted, and allow acceptable packets to pass through.</a:t>
            </a:r>
            <a:endParaRPr sz="2400" dirty="0">
              <a:cs typeface="Times New Roman" panose="02020603050405020304" pitchFamily="18" charset="0"/>
            </a:endParaRPr>
          </a:p>
          <a:p>
            <a:pPr marL="533400" indent="-533400" algn="just">
              <a:lnSpc>
                <a:spcPct val="90000"/>
              </a:lnSpc>
              <a:buNone/>
            </a:pPr>
            <a:endParaRPr sz="2400" dirty="0">
              <a:cs typeface="Times New Roman" panose="02020603050405020304" pitchFamily="18" charset="0"/>
            </a:endParaRPr>
          </a:p>
          <a:p>
            <a:pPr marL="533400" indent="-533400">
              <a:lnSpc>
                <a:spcPct val="90000"/>
              </a:lnSpc>
            </a:pPr>
            <a:r>
              <a:rPr sz="2400" dirty="0">
                <a:cs typeface="Times New Roman" panose="02020603050405020304" pitchFamily="18" charset="0"/>
              </a:rPr>
              <a:t>Allow some attacks ,such as network service worms, e-mail.borne worms and viruses with easily recognizable characteristics (e.g., subject, attachment filename),</a:t>
            </a:r>
            <a:r>
              <a:rPr sz="2400" dirty="0"/>
              <a:t> </a:t>
            </a:r>
            <a:r>
              <a:rPr sz="2400" dirty="0">
                <a:cs typeface="Times New Roman" panose="02020603050405020304" pitchFamily="18" charset="0"/>
              </a:rPr>
              <a:t>to be detected on networks before they reach their intended targets (e.g., e-mail servers, Web servers). </a:t>
            </a:r>
            <a:endParaRPr sz="2400" dirty="0">
              <a:cs typeface="Times New Roman" panose="02020603050405020304" pitchFamily="18" charset="0"/>
            </a:endParaRPr>
          </a:p>
          <a:p>
            <a:pPr marL="533400" indent="-533400">
              <a:lnSpc>
                <a:spcPct val="90000"/>
              </a:lnSpc>
            </a:pPr>
            <a:endParaRPr sz="2400" dirty="0">
              <a:cs typeface="Times New Roman" panose="02020603050405020304" pitchFamily="18" charset="0"/>
            </a:endParaRPr>
          </a:p>
          <a:p>
            <a:pPr marL="533400" indent="-533400">
              <a:lnSpc>
                <a:spcPct val="90000"/>
              </a:lnSpc>
            </a:pPr>
            <a:r>
              <a:rPr sz="2400" dirty="0">
                <a:cs typeface="Times New Roman" panose="02020603050405020304" pitchFamily="18" charset="0"/>
              </a:rPr>
              <a:t>Most products use a combination of attack signatures and analysis of network and application protocols. </a:t>
            </a:r>
            <a:endParaRPr sz="2400" dirty="0">
              <a:ea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73731" name="Rectangle 3"/>
          <p:cNvSpPr>
            <a:spLocks noGrp="1"/>
          </p:cNvSpPr>
          <p:nvPr>
            <p:ph idx="1"/>
          </p:nvPr>
        </p:nvSpPr>
        <p:spPr>
          <a:xfrm>
            <a:off x="228600" y="533400"/>
            <a:ext cx="8458200" cy="5715000"/>
          </a:xfrm>
        </p:spPr>
        <p:txBody>
          <a:bodyPr vert="horz" wrap="square" lIns="91440" tIns="45720" rIns="91440" bIns="45720" anchor="t"/>
          <a:p>
            <a:r>
              <a:rPr sz="2400" dirty="0">
                <a:cs typeface="Times New Roman" panose="02020603050405020304" pitchFamily="18" charset="0"/>
              </a:rPr>
              <a:t>Network-based products might be able to detect and stop some unknown threats through application protocol analysis.</a:t>
            </a:r>
            <a:endParaRPr sz="2400" dirty="0">
              <a:cs typeface="Times New Roman" panose="02020603050405020304" pitchFamily="18" charset="0"/>
            </a:endParaRPr>
          </a:p>
          <a:p>
            <a:endParaRPr sz="2400" dirty="0">
              <a:cs typeface="Times New Roman" panose="02020603050405020304" pitchFamily="18" charset="0"/>
            </a:endParaRPr>
          </a:p>
          <a:p>
            <a:pPr algn="just"/>
            <a:r>
              <a:rPr sz="2400" dirty="0">
                <a:cs typeface="Times New Roman" panose="02020603050405020304" pitchFamily="18" charset="0"/>
              </a:rPr>
              <a:t>Some products allow administrators to create and deploy attack signatures for many major new malware threats in a matter of minutes. Although poorly written signature triggers false positives that block benign activity, a custom signature can block a new malware threat hours before antivirus signatures become available.</a:t>
            </a:r>
            <a:endParaRPr sz="2400" dirty="0">
              <a:cs typeface="Times New Roman" panose="02020603050405020304" pitchFamily="18" charset="0"/>
            </a:endParaRPr>
          </a:p>
          <a:p>
            <a:pPr algn="just"/>
            <a:endParaRPr sz="2400" dirty="0">
              <a:cs typeface="Times New Roman" panose="02020603050405020304" pitchFamily="18" charset="0"/>
            </a:endParaRPr>
          </a:p>
          <a:p>
            <a:r>
              <a:rPr sz="2400" dirty="0">
                <a:cs typeface="Times New Roman" panose="02020603050405020304" pitchFamily="18" charset="0"/>
              </a:rPr>
              <a:t>However, network-based products are generally not capable of stopping malicious mobile code or Trojan horses.  </a:t>
            </a:r>
            <a:endParaRPr sz="2400" dirty="0">
              <a:cs typeface="Times New Roman" panose="02020603050405020304" pitchFamily="18" charset="0"/>
            </a:endParaRPr>
          </a:p>
          <a:p>
            <a:endParaRPr sz="2700" dirty="0">
              <a:solidFill>
                <a:schemeClr val="accent1"/>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74755" name="Rectangle 2"/>
          <p:cNvSpPr>
            <a:spLocks noGrp="1"/>
          </p:cNvSpPr>
          <p:nvPr>
            <p:ph type="title"/>
          </p:nvPr>
        </p:nvSpPr>
        <p:spPr>
          <a:xfrm>
            <a:off x="533400" y="762000"/>
            <a:ext cx="8229600" cy="639763"/>
          </a:xfrm>
        </p:spPr>
        <p:txBody>
          <a:bodyPr vert="horz" wrap="square" lIns="45720" tIns="45720" rIns="45720" bIns="45720" anchor="ctr"/>
          <a:p>
            <a:r>
              <a:rPr sz="3600" kern="1200" dirty="0">
                <a:latin typeface="Book Antiqua" panose="02040602050305030304" pitchFamily="18" charset="0"/>
                <a:ea typeface="+mj-ea"/>
                <a:cs typeface="+mj-cs"/>
              </a:rPr>
              <a:t>Placement of Network IDPSs </a:t>
            </a:r>
            <a:br>
              <a:rPr sz="4000" kern="1200" dirty="0">
                <a:latin typeface="+mj-lt"/>
                <a:ea typeface="+mj-ea"/>
                <a:cs typeface="+mj-cs"/>
              </a:rPr>
            </a:br>
            <a:endParaRPr sz="4000" kern="1200" dirty="0">
              <a:latin typeface="+mj-lt"/>
              <a:ea typeface="+mj-ea"/>
              <a:cs typeface="+mj-cs"/>
            </a:endParaRPr>
          </a:p>
        </p:txBody>
      </p:sp>
      <p:sp>
        <p:nvSpPr>
          <p:cNvPr id="74756" name="Rectangle 3"/>
          <p:cNvSpPr>
            <a:spLocks noGrp="1"/>
          </p:cNvSpPr>
          <p:nvPr>
            <p:ph idx="1"/>
          </p:nvPr>
        </p:nvSpPr>
        <p:spPr>
          <a:xfrm>
            <a:off x="457200" y="1219200"/>
            <a:ext cx="8229600" cy="4906963"/>
          </a:xfrm>
        </p:spPr>
        <p:txBody>
          <a:bodyPr vert="horz" wrap="square" lIns="91440" tIns="45720" rIns="91440" bIns="45720" anchor="t"/>
          <a:p>
            <a:pPr indent="8255">
              <a:lnSpc>
                <a:spcPct val="90000"/>
              </a:lnSpc>
              <a:buFont typeface="Wingdings" panose="05000000000000000000" pitchFamily="2" charset="2"/>
              <a:buChar char="§"/>
            </a:pPr>
            <a:r>
              <a:rPr sz="2800" dirty="0">
                <a:latin typeface="Times New Roman" panose="02020603050405020304" pitchFamily="18" charset="0"/>
                <a:cs typeface="Times New Roman" panose="02020603050405020304" pitchFamily="18" charset="0"/>
              </a:rPr>
              <a:t> </a:t>
            </a:r>
            <a:r>
              <a:rPr sz="2800" b="1" u="sng" dirty="0">
                <a:latin typeface="Times New Roman" panose="02020603050405020304" pitchFamily="18" charset="0"/>
                <a:cs typeface="Times New Roman" panose="02020603050405020304" pitchFamily="18" charset="0"/>
              </a:rPr>
              <a:t>Deployment options:</a:t>
            </a:r>
            <a:endParaRPr sz="2800" b="1" u="sng" dirty="0">
              <a:latin typeface="Times New Roman" panose="02020603050405020304" pitchFamily="18" charset="0"/>
              <a:cs typeface="Times New Roman" panose="02020603050405020304" pitchFamily="18" charset="0"/>
            </a:endParaRPr>
          </a:p>
          <a:p>
            <a:pPr indent="8255">
              <a:lnSpc>
                <a:spcPct val="90000"/>
              </a:lnSpc>
              <a:buChar char="•"/>
            </a:pPr>
            <a:r>
              <a:rPr sz="2800" dirty="0">
                <a:solidFill>
                  <a:schemeClr val="accent1"/>
                </a:solidFill>
                <a:latin typeface="Times New Roman" panose="02020603050405020304" pitchFamily="18" charset="0"/>
                <a:cs typeface="Times New Roman" panose="02020603050405020304" pitchFamily="18" charset="0"/>
              </a:rPr>
              <a:t> </a:t>
            </a:r>
            <a:r>
              <a:rPr sz="2800" dirty="0">
                <a:cs typeface="Times New Roman" panose="02020603050405020304" pitchFamily="18" charset="0"/>
              </a:rPr>
              <a:t>Outside firewall</a:t>
            </a:r>
            <a:endParaRPr sz="2800" dirty="0">
              <a:cs typeface="Times New Roman" panose="02020603050405020304" pitchFamily="18" charset="0"/>
            </a:endParaRPr>
          </a:p>
          <a:p>
            <a:pPr indent="8255" algn="just">
              <a:lnSpc>
                <a:spcPct val="90000"/>
              </a:lnSpc>
              <a:buChar char="•"/>
            </a:pPr>
            <a:r>
              <a:rPr sz="2800" dirty="0">
                <a:cs typeface="Times New Roman" panose="02020603050405020304" pitchFamily="18" charset="0"/>
              </a:rPr>
              <a:t> Just inside firewall</a:t>
            </a:r>
            <a:endParaRPr sz="2800" dirty="0">
              <a:cs typeface="Times New Roman" panose="02020603050405020304" pitchFamily="18" charset="0"/>
            </a:endParaRPr>
          </a:p>
          <a:p>
            <a:pPr indent="8255">
              <a:lnSpc>
                <a:spcPct val="90000"/>
              </a:lnSpc>
              <a:buNone/>
            </a:pPr>
            <a:r>
              <a:rPr sz="2400" dirty="0">
                <a:cs typeface="Times New Roman" panose="02020603050405020304" pitchFamily="18" charset="0"/>
              </a:rPr>
              <a:t>         -</a:t>
            </a:r>
            <a:r>
              <a:rPr sz="2200" dirty="0">
                <a:cs typeface="Times New Roman" panose="02020603050405020304" pitchFamily="18" charset="0"/>
              </a:rPr>
              <a:t>Combination of both will detect attacks getting through</a:t>
            </a:r>
            <a:endParaRPr sz="2200" dirty="0">
              <a:cs typeface="Times New Roman" panose="02020603050405020304" pitchFamily="18" charset="0"/>
            </a:endParaRPr>
          </a:p>
          <a:p>
            <a:pPr indent="8255">
              <a:lnSpc>
                <a:spcPct val="90000"/>
              </a:lnSpc>
              <a:buNone/>
            </a:pPr>
            <a:r>
              <a:rPr sz="2200" dirty="0">
                <a:cs typeface="Times New Roman" panose="02020603050405020304" pitchFamily="18" charset="0"/>
              </a:rPr>
              <a:t>           firewall and may help to refine firewall rule set.</a:t>
            </a:r>
            <a:endParaRPr sz="2200" dirty="0">
              <a:cs typeface="Times New Roman" panose="02020603050405020304" pitchFamily="18" charset="0"/>
            </a:endParaRPr>
          </a:p>
          <a:p>
            <a:pPr indent="8255">
              <a:lnSpc>
                <a:spcPct val="90000"/>
              </a:lnSpc>
              <a:buChar char="•"/>
            </a:pPr>
            <a:r>
              <a:rPr sz="2800" dirty="0">
                <a:cs typeface="Times New Roman" panose="02020603050405020304" pitchFamily="18" charset="0"/>
              </a:rPr>
              <a:t> Behind remote access server</a:t>
            </a:r>
            <a:endParaRPr sz="2800" dirty="0">
              <a:cs typeface="Times New Roman" panose="02020603050405020304" pitchFamily="18" charset="0"/>
            </a:endParaRPr>
          </a:p>
          <a:p>
            <a:pPr indent="8255">
              <a:lnSpc>
                <a:spcPct val="90000"/>
              </a:lnSpc>
              <a:buChar char="•"/>
            </a:pPr>
            <a:r>
              <a:rPr sz="2800" dirty="0">
                <a:cs typeface="Times New Roman" panose="02020603050405020304" pitchFamily="18" charset="0"/>
              </a:rPr>
              <a:t> Between business units</a:t>
            </a:r>
            <a:endParaRPr sz="2800" dirty="0">
              <a:cs typeface="Times New Roman" panose="02020603050405020304" pitchFamily="18" charset="0"/>
            </a:endParaRPr>
          </a:p>
          <a:p>
            <a:pPr indent="8255">
              <a:lnSpc>
                <a:spcPct val="90000"/>
              </a:lnSpc>
              <a:buChar char="•"/>
            </a:pPr>
            <a:r>
              <a:rPr sz="2800" dirty="0">
                <a:cs typeface="Times New Roman" panose="02020603050405020304" pitchFamily="18" charset="0"/>
              </a:rPr>
              <a:t> Between corporate network and partner networks</a:t>
            </a:r>
            <a:endParaRPr sz="2800" dirty="0">
              <a:cs typeface="Times New Roman" panose="02020603050405020304" pitchFamily="18" charset="0"/>
            </a:endParaRPr>
          </a:p>
          <a:p>
            <a:pPr indent="8255">
              <a:lnSpc>
                <a:spcPct val="90000"/>
              </a:lnSpc>
              <a:buFont typeface="Wingdings" panose="05000000000000000000" pitchFamily="2" charset="2"/>
              <a:buChar char="§"/>
            </a:pPr>
            <a:r>
              <a:rPr sz="2800" dirty="0">
                <a:cs typeface="Times New Roman" panose="02020603050405020304" pitchFamily="18" charset="0"/>
              </a:rPr>
              <a:t> Sensors may need to be placed in all switched</a:t>
            </a:r>
            <a:endParaRPr sz="2800" dirty="0">
              <a:cs typeface="Times New Roman" panose="02020603050405020304" pitchFamily="18" charset="0"/>
            </a:endParaRPr>
          </a:p>
          <a:p>
            <a:pPr indent="8255">
              <a:lnSpc>
                <a:spcPct val="90000"/>
              </a:lnSpc>
              <a:buNone/>
            </a:pPr>
            <a:r>
              <a:rPr sz="2800" dirty="0">
                <a:cs typeface="Times New Roman" panose="02020603050405020304" pitchFamily="18" charset="0"/>
              </a:rPr>
              <a:t>   network segments</a:t>
            </a:r>
            <a:endParaRPr sz="2800" dirty="0">
              <a:cs typeface="Times New Roman" panose="02020603050405020304" pitchFamily="18" charset="0"/>
            </a:endParaRPr>
          </a:p>
          <a:p>
            <a:pPr indent="8255">
              <a:lnSpc>
                <a:spcPct val="90000"/>
              </a:lnSpc>
              <a:buChar char="•"/>
            </a:pPr>
            <a:endParaRPr sz="2800" dirty="0">
              <a:solidFill>
                <a:schemeClr val="accent1"/>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8194" name="Rectangle 2"/>
          <p:cNvSpPr>
            <a:spLocks noGrp="1" noChangeArrowheads="1"/>
          </p:cNvSpPr>
          <p:nvPr>
            <p:ph type="title"/>
          </p:nvPr>
        </p:nvSpPr>
        <p:spPr>
          <a:xfrm>
            <a:off x="457200" y="0"/>
            <a:ext cx="8229600" cy="1143000"/>
          </a:xfrm>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600" b="0" i="0" u="none" strike="noStrike" kern="1200" cap="none" spc="0" normalizeH="0" baseline="0" noProof="0" dirty="0">
                <a:ln>
                  <a:noFill/>
                </a:ln>
                <a:solidFill>
                  <a:schemeClr val="tx1"/>
                </a:solidFill>
                <a:effectLst/>
                <a:uLnTx/>
                <a:uFillTx/>
                <a:latin typeface="+mn-lt"/>
                <a:ea typeface="+mj-ea"/>
                <a:cs typeface="+mj-cs"/>
              </a:rPr>
              <a:t>Definitions</a:t>
            </a:r>
            <a:endParaRPr kumimoji="0" lang="en-US" sz="4600" b="0" i="0" u="none" strike="noStrike" kern="1200" cap="none" spc="0" normalizeH="0" baseline="0" noProof="0" dirty="0">
              <a:ln>
                <a:noFill/>
              </a:ln>
              <a:solidFill>
                <a:schemeClr val="tx1"/>
              </a:solidFill>
              <a:effectLst/>
              <a:uLnTx/>
              <a:uFillTx/>
              <a:latin typeface="+mn-lt"/>
              <a:ea typeface="+mj-ea"/>
              <a:cs typeface="+mj-cs"/>
            </a:endParaRPr>
          </a:p>
        </p:txBody>
      </p:sp>
      <p:sp>
        <p:nvSpPr>
          <p:cNvPr id="57348" name="Rectangle 3"/>
          <p:cNvSpPr>
            <a:spLocks noGrp="1"/>
          </p:cNvSpPr>
          <p:nvPr>
            <p:ph idx="1"/>
          </p:nvPr>
        </p:nvSpPr>
        <p:spPr>
          <a:xfrm>
            <a:off x="457200" y="1066800"/>
            <a:ext cx="8382000" cy="5562600"/>
          </a:xfrm>
        </p:spPr>
        <p:txBody>
          <a:bodyPr vert="horz" wrap="square" lIns="91440" tIns="45720" rIns="91440" bIns="45720" anchor="t"/>
          <a:p>
            <a:pPr algn="just">
              <a:lnSpc>
                <a:spcPct val="90000"/>
              </a:lnSpc>
            </a:pPr>
            <a:r>
              <a:rPr b="1" i="1" u="sng" dirty="0">
                <a:cs typeface="Times New Roman" panose="02020603050405020304" pitchFamily="18" charset="0"/>
              </a:rPr>
              <a:t>Intrusions:</a:t>
            </a:r>
            <a:r>
              <a:rPr sz="2700" dirty="0">
                <a:solidFill>
                  <a:schemeClr val="accent1"/>
                </a:solidFill>
                <a:cs typeface="Times New Roman" panose="02020603050405020304" pitchFamily="18" charset="0"/>
              </a:rPr>
              <a:t> </a:t>
            </a:r>
            <a:r>
              <a:rPr sz="2400" dirty="0">
                <a:cs typeface="Times New Roman" panose="02020603050405020304" pitchFamily="18" charset="0"/>
              </a:rPr>
              <a:t>attempts to compromise the confidentiality, integrity, availability, or to bypass the security mechanisms of a computer system or network</a:t>
            </a:r>
            <a:endParaRPr sz="2400" dirty="0">
              <a:cs typeface="Times New Roman" panose="02020603050405020304" pitchFamily="18" charset="0"/>
            </a:endParaRPr>
          </a:p>
          <a:p>
            <a:pPr algn="just">
              <a:lnSpc>
                <a:spcPct val="90000"/>
              </a:lnSpc>
              <a:buNone/>
            </a:pPr>
            <a:r>
              <a:rPr sz="2400" dirty="0">
                <a:cs typeface="Times New Roman" panose="02020603050405020304" pitchFamily="18" charset="0"/>
              </a:rPr>
              <a:t>    (illegal access).</a:t>
            </a:r>
            <a:endParaRPr sz="2400" dirty="0">
              <a:cs typeface="Times New Roman" panose="02020603050405020304" pitchFamily="18" charset="0"/>
            </a:endParaRPr>
          </a:p>
          <a:p>
            <a:pPr algn="just">
              <a:lnSpc>
                <a:spcPct val="90000"/>
              </a:lnSpc>
              <a:buNone/>
            </a:pPr>
            <a:endParaRPr sz="2400" dirty="0">
              <a:cs typeface="Times New Roman" panose="02020603050405020304" pitchFamily="18" charset="0"/>
            </a:endParaRPr>
          </a:p>
          <a:p>
            <a:pPr algn="just">
              <a:lnSpc>
                <a:spcPct val="90000"/>
              </a:lnSpc>
            </a:pPr>
            <a:r>
              <a:rPr sz="2400" dirty="0">
                <a:cs typeface="Times New Roman" panose="02020603050405020304" pitchFamily="18" charset="0"/>
              </a:rPr>
              <a:t>Intrusions have many causes, such as malware, worms, spyware, etc…, attackers gaining unauthorized access to systems from the Internet, and authorized users of systems who misuse their privileges or attempt to gain additional privileges for which they are not authorized. </a:t>
            </a:r>
            <a:endParaRPr sz="2400" dirty="0">
              <a:cs typeface="Times New Roman" panose="02020603050405020304" pitchFamily="18" charset="0"/>
            </a:endParaRPr>
          </a:p>
          <a:p>
            <a:pPr algn="just">
              <a:lnSpc>
                <a:spcPct val="90000"/>
              </a:lnSpc>
            </a:pPr>
            <a:endParaRPr sz="2400" dirty="0">
              <a:cs typeface="Times New Roman" panose="02020603050405020304" pitchFamily="18" charset="0"/>
            </a:endParaRPr>
          </a:p>
          <a:p>
            <a:pPr algn="just">
              <a:lnSpc>
                <a:spcPct val="90000"/>
              </a:lnSpc>
            </a:pPr>
            <a:r>
              <a:rPr sz="2400" dirty="0">
                <a:cs typeface="Times New Roman" panose="02020603050405020304" pitchFamily="18" charset="0"/>
              </a:rPr>
              <a:t>Although many intrusions are malicious in nature, many others are not; for example: a person might mistype the address of a computer and accidentally attempt to connect to a different system without authorization</a:t>
            </a:r>
            <a:r>
              <a:rPr sz="2400" dirty="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pic>
        <p:nvPicPr>
          <p:cNvPr id="75779" name="Picture 4"/>
          <p:cNvPicPr>
            <a:picLocks noChangeAspect="1"/>
          </p:cNvPicPr>
          <p:nvPr/>
        </p:nvPicPr>
        <p:blipFill>
          <a:blip r:embed="rId1"/>
          <a:stretch>
            <a:fillRect/>
          </a:stretch>
        </p:blipFill>
        <p:spPr>
          <a:xfrm>
            <a:off x="533400" y="838200"/>
            <a:ext cx="8077200" cy="563880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26626" name="Rectangle 2"/>
          <p:cNvSpPr>
            <a:spLocks noGrp="1" noChangeArrowheads="1"/>
          </p:cNvSpPr>
          <p:nvPr>
            <p:ph type="title"/>
          </p:nvPr>
        </p:nvSpPr>
        <p:spPr>
          <a:xfrm>
            <a:off x="457200" y="152400"/>
            <a:ext cx="8229600" cy="1143000"/>
          </a:xfrm>
        </p:spPr>
        <p:txBody>
          <a:bodyPr vert="horz" wrap="square" lIns="45720" tIns="45720" rIns="45720" bIns="45720" numCol="1" anchor="ctr" anchorCtr="0" compatLnSpc="1"/>
          <a:lstStyle/>
          <a:p>
            <a:pPr marL="838200" marR="0" lvl="0" indent="-838200" algn="l" defTabSz="914400" rtl="0" eaLnBrk="0" fontAlgn="base" latinLnBrk="0" hangingPunct="0">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chemeClr val="tx1"/>
                </a:solidFill>
                <a:effectLst/>
                <a:uLnTx/>
                <a:uFillTx/>
                <a:latin typeface="+mn-lt"/>
                <a:ea typeface="+mj-ea"/>
                <a:cs typeface="+mj-cs"/>
              </a:rPr>
              <a:t>Types of IDPSs</a:t>
            </a:r>
            <a:endParaRPr kumimoji="0" lang="en-US" sz="3600" b="0" i="0" u="none" strike="noStrike" kern="1200" cap="none" spc="0" normalizeH="0" baseline="0" noProof="0" dirty="0">
              <a:ln>
                <a:noFill/>
              </a:ln>
              <a:solidFill>
                <a:schemeClr val="tx1"/>
              </a:solidFill>
              <a:effectLst/>
              <a:uLnTx/>
              <a:uFillTx/>
              <a:latin typeface="+mn-lt"/>
              <a:ea typeface="+mj-ea"/>
              <a:cs typeface="+mj-cs"/>
            </a:endParaRPr>
          </a:p>
        </p:txBody>
      </p:sp>
      <p:pic>
        <p:nvPicPr>
          <p:cNvPr id="6" name="Picture 4"/>
          <p:cNvPicPr>
            <a:picLocks noChangeAspect="1" noChangeArrowheads="1"/>
          </p:cNvPicPr>
          <p:nvPr/>
        </p:nvPicPr>
        <p:blipFill>
          <a:blip r:embed="rId1" cstate="print"/>
          <a:srcRect/>
          <a:stretch>
            <a:fillRect/>
          </a:stretch>
        </p:blipFill>
        <p:spPr bwMode="auto">
          <a:xfrm>
            <a:off x="304800" y="1219200"/>
            <a:ext cx="8588375" cy="5334000"/>
          </a:xfrm>
          <a:prstGeom prst="rect">
            <a:avLst/>
          </a:prstGeom>
          <a:noFill/>
          <a:ln w="12700">
            <a:noFill/>
            <a:miter lim="800000"/>
            <a:headEnd type="none" w="sm" len="sm"/>
            <a:tailEnd type="none" w="sm" len="sm"/>
          </a:ln>
          <a:effectLst/>
          <a:scene3d>
            <a:camera prst="orthographicFront">
              <a:rot lat="0" lon="0" rev="0"/>
            </a:camera>
            <a:lightRig rig="chilly" dir="t">
              <a:rot lat="0" lon="0" rev="18480000"/>
            </a:lightRig>
          </a:scene3d>
          <a:sp3d prstMaterial="clear">
            <a:bevelT h="63500"/>
          </a:sp3d>
        </p:spPr>
      </p:pic>
      <p:sp>
        <p:nvSpPr>
          <p:cNvPr id="76805" name="Rectangle 3"/>
          <p:cNvSpPr>
            <a:spLocks noGrp="1"/>
          </p:cNvSpPr>
          <p:nvPr>
            <p:ph idx="1"/>
          </p:nvPr>
        </p:nvSpPr>
        <p:spPr>
          <a:xfrm>
            <a:off x="457200" y="990600"/>
            <a:ext cx="8382000" cy="5715000"/>
          </a:xfrm>
        </p:spPr>
        <p:txBody>
          <a:bodyPr vert="horz" wrap="square" lIns="91440" tIns="45720" rIns="91440" bIns="45720" anchor="t"/>
          <a:p>
            <a:pPr marL="609600" indent="-609600" algn="just">
              <a:lnSpc>
                <a:spcPct val="90000"/>
              </a:lnSpc>
              <a:buNone/>
            </a:pPr>
            <a:r>
              <a:rPr sz="2700" b="1" i="1" u="sng" dirty="0">
                <a:latin typeface="Times New Roman" panose="02020603050405020304" pitchFamily="18" charset="0"/>
                <a:cs typeface="Times New Roman" panose="02020603050405020304" pitchFamily="18" charset="0"/>
              </a:rPr>
              <a:t>Host-based: </a:t>
            </a:r>
            <a:endParaRPr sz="2700" b="1" i="1" u="sng" dirty="0">
              <a:latin typeface="Times New Roman" panose="02020603050405020304" pitchFamily="18" charset="0"/>
              <a:cs typeface="Times New Roman" panose="02020603050405020304" pitchFamily="18" charset="0"/>
            </a:endParaRPr>
          </a:p>
          <a:p>
            <a:pPr marL="609600" indent="-609600" algn="just">
              <a:lnSpc>
                <a:spcPct val="90000"/>
              </a:lnSpc>
            </a:pPr>
            <a:r>
              <a:rPr sz="2400" dirty="0">
                <a:cs typeface="Times New Roman" panose="02020603050405020304" pitchFamily="18" charset="0"/>
              </a:rPr>
              <a:t>are similar in principle and purpose to network-based , except that a host-based product monitors the characteristics of a single host and the events occurring within that host, such as monitoring network traffic (only for that host), system logs, running processes, file access and modification, and system and application configuration changes. </a:t>
            </a:r>
            <a:endParaRPr sz="2400" dirty="0">
              <a:cs typeface="Times New Roman" panose="02020603050405020304" pitchFamily="18" charset="0"/>
            </a:endParaRPr>
          </a:p>
          <a:p>
            <a:pPr marL="609600" indent="-609600" algn="just">
              <a:lnSpc>
                <a:spcPct val="90000"/>
              </a:lnSpc>
            </a:pPr>
            <a:endParaRPr sz="2400" dirty="0">
              <a:cs typeface="Times New Roman" panose="02020603050405020304" pitchFamily="18" charset="0"/>
            </a:endParaRPr>
          </a:p>
          <a:p>
            <a:pPr marL="609600" indent="-609600">
              <a:lnSpc>
                <a:spcPct val="90000"/>
              </a:lnSpc>
            </a:pPr>
            <a:r>
              <a:rPr sz="2400" dirty="0">
                <a:cs typeface="Times New Roman" panose="02020603050405020304" pitchFamily="18" charset="0"/>
              </a:rPr>
              <a:t>They often use a combination of attack signatures and knowledge of expected or typical behavior to identify known and unknown attacks on systems. </a:t>
            </a:r>
            <a:endParaRPr sz="2400" dirty="0">
              <a:cs typeface="Times New Roman" panose="02020603050405020304" pitchFamily="18" charset="0"/>
            </a:endParaRPr>
          </a:p>
          <a:p>
            <a:pPr marL="609600" indent="-609600">
              <a:lnSpc>
                <a:spcPct val="90000"/>
              </a:lnSpc>
            </a:pPr>
            <a:endParaRPr sz="2400" dirty="0">
              <a:cs typeface="Times New Roman" panose="02020603050405020304" pitchFamily="18" charset="0"/>
            </a:endParaRPr>
          </a:p>
          <a:p>
            <a:pPr marL="609600" indent="-609600">
              <a:lnSpc>
                <a:spcPct val="90000"/>
              </a:lnSpc>
            </a:pPr>
            <a:r>
              <a:rPr sz="2400" dirty="0">
                <a:cs typeface="Times New Roman" panose="02020603050405020304" pitchFamily="18" charset="0"/>
              </a:rPr>
              <a:t>If a host-based product monitors the host’s network traffic, it offers detection capabilities similar to a network-based.</a:t>
            </a:r>
            <a:endParaRPr sz="2400" dirty="0">
              <a:ea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77827" name="Rectangle 3"/>
          <p:cNvSpPr>
            <a:spLocks noGrp="1"/>
          </p:cNvSpPr>
          <p:nvPr>
            <p:ph idx="1"/>
          </p:nvPr>
        </p:nvSpPr>
        <p:spPr>
          <a:xfrm>
            <a:off x="457200" y="1066800"/>
            <a:ext cx="8229600" cy="5029200"/>
          </a:xfrm>
        </p:spPr>
        <p:txBody>
          <a:bodyPr vert="horz" wrap="square" lIns="91440" tIns="45720" rIns="91440" bIns="45720" anchor="t"/>
          <a:p>
            <a:r>
              <a:rPr sz="2400" dirty="0">
                <a:cs typeface="Times New Roman" panose="02020603050405020304" pitchFamily="18" charset="0"/>
              </a:rPr>
              <a:t>Host-based IDPSs are most commonly deployed on critical hosts such as publicly accessible servers and servers containing sensitive information. </a:t>
            </a:r>
            <a:endParaRPr sz="2400" dirty="0">
              <a:cs typeface="Times New Roman" panose="02020603050405020304" pitchFamily="18" charset="0"/>
            </a:endParaRPr>
          </a:p>
          <a:p>
            <a:endParaRPr sz="2400" dirty="0">
              <a:cs typeface="Times New Roman" panose="02020603050405020304" pitchFamily="18" charset="0"/>
            </a:endParaRPr>
          </a:p>
          <a:p>
            <a:pPr algn="just"/>
            <a:r>
              <a:rPr sz="2400" b="1" u="sng" dirty="0">
                <a:cs typeface="Times New Roman" panose="02020603050405020304" pitchFamily="18" charset="0"/>
              </a:rPr>
              <a:t>For example</a:t>
            </a:r>
            <a:r>
              <a:rPr sz="2400" b="1" dirty="0">
                <a:cs typeface="Times New Roman" panose="02020603050405020304" pitchFamily="18" charset="0"/>
              </a:rPr>
              <a:t>:</a:t>
            </a:r>
            <a:r>
              <a:rPr sz="2400" dirty="0">
                <a:cs typeface="Times New Roman" panose="02020603050405020304" pitchFamily="18" charset="0"/>
              </a:rPr>
              <a:t> attempted changes to files can be effective at detecting viruses attempting to infect files and Trojan horses attempting to replace files, as well as the use of attacker tools, such as rootkits, that often are delivered by malware. </a:t>
            </a:r>
            <a:endParaRPr sz="2400" dirty="0">
              <a:cs typeface="Times New Roman" panose="02020603050405020304" pitchFamily="18" charset="0"/>
            </a:endParaRPr>
          </a:p>
          <a:p>
            <a:endParaRPr sz="28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28674" name="Rectangle 2"/>
          <p:cNvSpPr>
            <a:spLocks noGrp="1" noChangeArrowheads="1"/>
          </p:cNvSpPr>
          <p:nvPr>
            <p:ph type="title"/>
          </p:nvPr>
        </p:nvSpPr>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chemeClr val="tx1"/>
                </a:solidFill>
                <a:effectLst/>
                <a:uLnTx/>
                <a:uFillTx/>
                <a:latin typeface="+mn-lt"/>
                <a:ea typeface="+mj-ea"/>
                <a:cs typeface="+mj-cs"/>
              </a:rPr>
              <a:t>Placement of host IDPSs</a:t>
            </a:r>
            <a:endParaRPr kumimoji="0" lang="en-US" sz="3600" b="0" i="0" u="none" strike="noStrike" kern="1200" cap="none" spc="0" normalizeH="0" baseline="0" noProof="0" dirty="0">
              <a:ln>
                <a:noFill/>
              </a:ln>
              <a:solidFill>
                <a:schemeClr val="tx1"/>
              </a:solidFill>
              <a:effectLst/>
              <a:uLnTx/>
              <a:uFillTx/>
              <a:latin typeface="+mn-lt"/>
              <a:ea typeface="+mj-ea"/>
              <a:cs typeface="+mj-cs"/>
            </a:endParaRPr>
          </a:p>
        </p:txBody>
      </p:sp>
      <p:sp>
        <p:nvSpPr>
          <p:cNvPr id="78852" name="Rectangle 3"/>
          <p:cNvSpPr>
            <a:spLocks noGrp="1"/>
          </p:cNvSpPr>
          <p:nvPr>
            <p:ph idx="1"/>
          </p:nvPr>
        </p:nvSpPr>
        <p:spPr>
          <a:xfrm>
            <a:off x="457200" y="1600200"/>
            <a:ext cx="7924800" cy="4876800"/>
          </a:xfrm>
        </p:spPr>
        <p:txBody>
          <a:bodyPr vert="horz" wrap="square" lIns="91440" tIns="45720" rIns="91440" bIns="45720" anchor="t"/>
          <a:p>
            <a:pPr marL="351155" indent="-351155">
              <a:buNone/>
            </a:pPr>
            <a:r>
              <a:rPr sz="2800" b="1" u="sng" dirty="0">
                <a:cs typeface="Times New Roman" panose="02020603050405020304" pitchFamily="18" charset="0"/>
              </a:rPr>
              <a:t>Deployment options:   </a:t>
            </a:r>
            <a:endParaRPr sz="2800" b="1" u="sng" dirty="0">
              <a:cs typeface="Times New Roman" panose="02020603050405020304" pitchFamily="18" charset="0"/>
            </a:endParaRPr>
          </a:p>
          <a:p>
            <a:pPr marL="351155" indent="-351155">
              <a:buNone/>
            </a:pPr>
            <a:r>
              <a:rPr sz="2800" b="1" u="sng" dirty="0">
                <a:cs typeface="Times New Roman" panose="02020603050405020304" pitchFamily="18" charset="0"/>
              </a:rPr>
              <a:t> </a:t>
            </a:r>
            <a:endParaRPr sz="2800" b="1" u="sng" dirty="0">
              <a:cs typeface="Times New Roman" panose="02020603050405020304" pitchFamily="18" charset="0"/>
            </a:endParaRPr>
          </a:p>
          <a:p>
            <a:pPr marL="351155" indent="-351155">
              <a:buChar char="•"/>
            </a:pPr>
            <a:r>
              <a:rPr sz="2800" dirty="0">
                <a:cs typeface="Times New Roman" panose="02020603050405020304" pitchFamily="18" charset="0"/>
              </a:rPr>
              <a:t> Key servers that contain mission-critical and</a:t>
            </a:r>
            <a:endParaRPr sz="2800" dirty="0">
              <a:cs typeface="Times New Roman" panose="02020603050405020304" pitchFamily="18" charset="0"/>
            </a:endParaRPr>
          </a:p>
          <a:p>
            <a:pPr marL="351155" indent="-351155">
              <a:buNone/>
            </a:pPr>
            <a:r>
              <a:rPr sz="2800" dirty="0">
                <a:cs typeface="Times New Roman" panose="02020603050405020304" pitchFamily="18" charset="0"/>
              </a:rPr>
              <a:t>     sensitive information.</a:t>
            </a:r>
            <a:endParaRPr sz="2800" dirty="0">
              <a:cs typeface="Times New Roman" panose="02020603050405020304" pitchFamily="18" charset="0"/>
            </a:endParaRPr>
          </a:p>
          <a:p>
            <a:pPr marL="351155" indent="-351155" algn="just">
              <a:buChar char="•"/>
            </a:pPr>
            <a:r>
              <a:rPr sz="2800" dirty="0">
                <a:cs typeface="Times New Roman" panose="02020603050405020304" pitchFamily="18" charset="0"/>
              </a:rPr>
              <a:t> Web servers.</a:t>
            </a:r>
            <a:endParaRPr sz="2800" dirty="0">
              <a:cs typeface="Times New Roman" panose="02020603050405020304" pitchFamily="18" charset="0"/>
            </a:endParaRPr>
          </a:p>
          <a:p>
            <a:pPr marL="351155" indent="-351155">
              <a:buChar char="•"/>
            </a:pPr>
            <a:r>
              <a:rPr sz="2800" dirty="0">
                <a:cs typeface="Times New Roman" panose="02020603050405020304" pitchFamily="18" charset="0"/>
              </a:rPr>
              <a:t> FTP and DNS servers.</a:t>
            </a:r>
            <a:endParaRPr sz="2800" dirty="0">
              <a:cs typeface="Times New Roman" panose="02020603050405020304" pitchFamily="18" charset="0"/>
            </a:endParaRPr>
          </a:p>
          <a:p>
            <a:pPr marL="351155" indent="-351155">
              <a:buChar char="•"/>
            </a:pPr>
            <a:r>
              <a:rPr sz="2800" dirty="0">
                <a:cs typeface="Times New Roman" panose="02020603050405020304" pitchFamily="18" charset="0"/>
              </a:rPr>
              <a:t> E-commerce database servers, etc.</a:t>
            </a:r>
            <a:endParaRPr sz="2800" dirty="0">
              <a:cs typeface="Times New Roman" panose="02020603050405020304" pitchFamily="18" charset="0"/>
            </a:endParaRPr>
          </a:p>
          <a:p>
            <a:pPr marL="351155" indent="-351155">
              <a:buChar char="•"/>
            </a:pPr>
            <a:r>
              <a:rPr sz="2800" dirty="0">
                <a:cs typeface="Times New Roman" panose="02020603050405020304" pitchFamily="18" charset="0"/>
              </a:rPr>
              <a:t> Other high value assets.</a:t>
            </a:r>
            <a:endParaRPr sz="2800" dirty="0">
              <a:ea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pic>
        <p:nvPicPr>
          <p:cNvPr id="79875" name="Picture 4"/>
          <p:cNvPicPr>
            <a:picLocks noChangeAspect="1"/>
          </p:cNvPicPr>
          <p:nvPr/>
        </p:nvPicPr>
        <p:blipFill>
          <a:blip r:embed="rId1"/>
          <a:stretch>
            <a:fillRect/>
          </a:stretch>
        </p:blipFill>
        <p:spPr>
          <a:xfrm>
            <a:off x="381000" y="990600"/>
            <a:ext cx="8458200" cy="5410200"/>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30722" name="Rectangle 2"/>
          <p:cNvSpPr>
            <a:spLocks noGrp="1" noChangeArrowheads="1"/>
          </p:cNvSpPr>
          <p:nvPr>
            <p:ph type="title"/>
          </p:nvPr>
        </p:nvSpPr>
        <p:spPr>
          <a:xfrm>
            <a:off x="457200" y="274638"/>
            <a:ext cx="7467600" cy="944563"/>
          </a:xfrm>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chemeClr val="tx1"/>
                </a:solidFill>
                <a:effectLst/>
                <a:uLnTx/>
                <a:uFillTx/>
                <a:latin typeface="+mn-lt"/>
                <a:ea typeface="+mj-ea"/>
                <a:cs typeface="+mj-cs"/>
              </a:rPr>
              <a:t>Types of IDPSs</a:t>
            </a:r>
            <a:endParaRPr kumimoji="0" lang="en-US" sz="3600" b="0" i="0" u="none" strike="noStrike" kern="1200" cap="none" spc="0" normalizeH="0" baseline="0" noProof="0" dirty="0">
              <a:ln>
                <a:noFill/>
              </a:ln>
              <a:solidFill>
                <a:schemeClr val="tx1"/>
              </a:solidFill>
              <a:effectLst/>
              <a:uLnTx/>
              <a:uFillTx/>
              <a:latin typeface="+mn-lt"/>
              <a:ea typeface="+mj-ea"/>
              <a:cs typeface="+mj-cs"/>
            </a:endParaRPr>
          </a:p>
        </p:txBody>
      </p:sp>
      <p:sp>
        <p:nvSpPr>
          <p:cNvPr id="80900" name="Rectangle 3"/>
          <p:cNvSpPr>
            <a:spLocks noGrp="1"/>
          </p:cNvSpPr>
          <p:nvPr>
            <p:ph idx="1"/>
          </p:nvPr>
        </p:nvSpPr>
        <p:spPr>
          <a:xfrm>
            <a:off x="457200" y="1066800"/>
            <a:ext cx="8382000" cy="5562600"/>
          </a:xfrm>
        </p:spPr>
        <p:txBody>
          <a:bodyPr vert="horz" wrap="square" lIns="91440" tIns="45720" rIns="91440" bIns="45720" anchor="t"/>
          <a:p>
            <a:pPr marL="533400" indent="-533400">
              <a:lnSpc>
                <a:spcPct val="90000"/>
              </a:lnSpc>
              <a:buNone/>
            </a:pPr>
            <a:r>
              <a:rPr sz="2700" b="1" i="1" u="sng" dirty="0">
                <a:cs typeface="Times New Roman" panose="02020603050405020304" pitchFamily="18" charset="0"/>
              </a:rPr>
              <a:t>Network Behavior Analysis (NBA):</a:t>
            </a:r>
            <a:r>
              <a:rPr sz="2700" b="1" dirty="0">
                <a:cs typeface="Times New Roman" panose="02020603050405020304" pitchFamily="18" charset="0"/>
              </a:rPr>
              <a:t> </a:t>
            </a:r>
            <a:endParaRPr sz="2700" b="1" dirty="0">
              <a:cs typeface="Times New Roman" panose="02020603050405020304" pitchFamily="18" charset="0"/>
            </a:endParaRPr>
          </a:p>
          <a:p>
            <a:pPr marL="533400" indent="-533400">
              <a:lnSpc>
                <a:spcPct val="90000"/>
              </a:lnSpc>
              <a:buNone/>
            </a:pPr>
            <a:endParaRPr sz="2700" b="1" dirty="0">
              <a:cs typeface="Times New Roman" panose="02020603050405020304" pitchFamily="18" charset="0"/>
            </a:endParaRPr>
          </a:p>
          <a:p>
            <a:pPr marL="533400" indent="-533400">
              <a:lnSpc>
                <a:spcPct val="90000"/>
              </a:lnSpc>
            </a:pPr>
            <a:r>
              <a:rPr sz="2400" dirty="0">
                <a:cs typeface="Times New Roman" panose="02020603050405020304" pitchFamily="18" charset="0"/>
              </a:rPr>
              <a:t>examines network traffic to identify threats that generate unusual traffic flows, such as denial of service (DoS) and distributed denial of service (DDoS) attacks, certain forms of malware (e.g., worms, backdoors), and policy violations (e.g., a client system providing network services to other systems). </a:t>
            </a:r>
            <a:endParaRPr sz="2400" dirty="0">
              <a:cs typeface="Times New Roman" panose="02020603050405020304" pitchFamily="18" charset="0"/>
            </a:endParaRPr>
          </a:p>
          <a:p>
            <a:pPr marL="533400" indent="-533400">
              <a:lnSpc>
                <a:spcPct val="90000"/>
              </a:lnSpc>
            </a:pPr>
            <a:endParaRPr sz="2400" dirty="0">
              <a:cs typeface="Times New Roman" panose="02020603050405020304" pitchFamily="18" charset="0"/>
            </a:endParaRPr>
          </a:p>
          <a:p>
            <a:pPr marL="533400" indent="-533400">
              <a:lnSpc>
                <a:spcPct val="90000"/>
              </a:lnSpc>
            </a:pPr>
            <a:r>
              <a:rPr sz="2400" dirty="0">
                <a:cs typeface="Times New Roman" panose="02020603050405020304" pitchFamily="18" charset="0"/>
              </a:rPr>
              <a:t>NBA systems are most often deployed to monitor flows on an organization’s internal networks, and are also sometimes deployed where they can monitor flows between an organization’s networks and external networks (e.g.,the Internet, business partners’ networks). </a:t>
            </a:r>
            <a:endParaRPr sz="2400" dirty="0">
              <a:ea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81923" name="Rectangle 3"/>
          <p:cNvSpPr>
            <a:spLocks noGrp="1"/>
          </p:cNvSpPr>
          <p:nvPr>
            <p:ph idx="1"/>
          </p:nvPr>
        </p:nvSpPr>
        <p:spPr>
          <a:xfrm>
            <a:off x="457200" y="533400"/>
            <a:ext cx="8229600" cy="5867400"/>
          </a:xfrm>
        </p:spPr>
        <p:txBody>
          <a:bodyPr vert="horz" wrap="square" lIns="91440" tIns="45720" rIns="91440" bIns="45720" anchor="t"/>
          <a:p>
            <a:pPr>
              <a:lnSpc>
                <a:spcPct val="90000"/>
              </a:lnSpc>
            </a:pPr>
            <a:r>
              <a:rPr sz="2400" dirty="0">
                <a:cs typeface="Times New Roman" panose="02020603050405020304" pitchFamily="18" charset="0"/>
              </a:rPr>
              <a:t>organizations should consider using multiple types of IDPS technologies to achieve more comprehensive and accurate detection and prevention of malicious activity. </a:t>
            </a:r>
            <a:endParaRPr sz="2400" dirty="0">
              <a:cs typeface="Times New Roman" panose="02020603050405020304" pitchFamily="18" charset="0"/>
            </a:endParaRPr>
          </a:p>
          <a:p>
            <a:pPr>
              <a:lnSpc>
                <a:spcPct val="90000"/>
              </a:lnSpc>
            </a:pPr>
            <a:endParaRPr sz="2400" dirty="0">
              <a:cs typeface="Times New Roman" panose="02020603050405020304" pitchFamily="18" charset="0"/>
            </a:endParaRPr>
          </a:p>
          <a:p>
            <a:pPr>
              <a:lnSpc>
                <a:spcPct val="90000"/>
              </a:lnSpc>
            </a:pPr>
            <a:r>
              <a:rPr sz="2400" dirty="0">
                <a:cs typeface="Times New Roman" panose="02020603050405020304" pitchFamily="18" charset="0"/>
              </a:rPr>
              <a:t>For most environments, a combination of network-based and host-based IDPSs is needed for an effective IDPS solution. </a:t>
            </a:r>
            <a:endParaRPr sz="2400" dirty="0">
              <a:cs typeface="Times New Roman" panose="02020603050405020304" pitchFamily="18" charset="0"/>
            </a:endParaRPr>
          </a:p>
          <a:p>
            <a:pPr>
              <a:lnSpc>
                <a:spcPct val="90000"/>
              </a:lnSpc>
            </a:pPr>
            <a:endParaRPr sz="2400" dirty="0">
              <a:cs typeface="Times New Roman" panose="02020603050405020304" pitchFamily="18" charset="0"/>
            </a:endParaRPr>
          </a:p>
          <a:p>
            <a:pPr>
              <a:lnSpc>
                <a:spcPct val="90000"/>
              </a:lnSpc>
            </a:pPr>
            <a:r>
              <a:rPr sz="2400" dirty="0">
                <a:cs typeface="Times New Roman" panose="02020603050405020304" pitchFamily="18" charset="0"/>
              </a:rPr>
              <a:t>NBA technologies can also be deployed if organizations desire additional detection capabilities for DoS &amp; DDoS attacks, worms, and other threats that NBAs are particularly good at detecting.</a:t>
            </a:r>
            <a:endParaRPr sz="2400" dirty="0">
              <a:cs typeface="Times New Roman" panose="02020603050405020304" pitchFamily="18" charset="0"/>
            </a:endParaRPr>
          </a:p>
          <a:p>
            <a:pPr>
              <a:lnSpc>
                <a:spcPct val="90000"/>
              </a:lnSpc>
            </a:pPr>
            <a:r>
              <a:rPr sz="2400" dirty="0">
                <a:cs typeface="Times New Roman" panose="02020603050405020304" pitchFamily="18" charset="0"/>
              </a:rPr>
              <a:t>Wireless IDPSs may also be needed if the organization determines that its wireless networks need additional monitoring or if the organization wants to ensure that rogue wireless networks are not in use in the organization’s facilities. </a:t>
            </a:r>
            <a:endParaRPr sz="2400" dirty="0">
              <a:ea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82947" name="Rectangle 3"/>
          <p:cNvSpPr>
            <a:spLocks noGrp="1"/>
          </p:cNvSpPr>
          <p:nvPr>
            <p:ph idx="1"/>
          </p:nvPr>
        </p:nvSpPr>
        <p:spPr>
          <a:xfrm>
            <a:off x="457200" y="609600"/>
            <a:ext cx="8229600" cy="5638800"/>
          </a:xfrm>
        </p:spPr>
        <p:txBody>
          <a:bodyPr vert="horz" wrap="square" lIns="91440" tIns="45720" rIns="91440" bIns="45720" anchor="t"/>
          <a:p>
            <a:pPr>
              <a:lnSpc>
                <a:spcPct val="80000"/>
              </a:lnSpc>
              <a:spcBef>
                <a:spcPct val="0"/>
              </a:spcBef>
              <a:spcAft>
                <a:spcPts val="1200"/>
              </a:spcAft>
            </a:pPr>
            <a:r>
              <a:rPr sz="2400" b="1" i="1" u="sng" dirty="0">
                <a:cs typeface="Times New Roman" panose="02020603050405020304" pitchFamily="18" charset="0"/>
              </a:rPr>
              <a:t>Before evaluating IDPS products</a:t>
            </a:r>
            <a:r>
              <a:rPr sz="2400" dirty="0">
                <a:cs typeface="Times New Roman" panose="02020603050405020304" pitchFamily="18" charset="0"/>
              </a:rPr>
              <a:t> </a:t>
            </a:r>
            <a:endParaRPr sz="2400" dirty="0">
              <a:cs typeface="Times New Roman" panose="02020603050405020304" pitchFamily="18" charset="0"/>
            </a:endParaRPr>
          </a:p>
          <a:p>
            <a:pPr>
              <a:lnSpc>
                <a:spcPct val="80000"/>
              </a:lnSpc>
              <a:spcBef>
                <a:spcPct val="0"/>
              </a:spcBef>
              <a:spcAft>
                <a:spcPts val="1200"/>
              </a:spcAft>
            </a:pPr>
            <a:endParaRPr sz="2400" dirty="0">
              <a:cs typeface="Times New Roman" panose="02020603050405020304" pitchFamily="18" charset="0"/>
            </a:endParaRPr>
          </a:p>
          <a:p>
            <a:pPr>
              <a:lnSpc>
                <a:spcPct val="80000"/>
              </a:lnSpc>
              <a:spcBef>
                <a:spcPct val="0"/>
              </a:spcBef>
              <a:spcAft>
                <a:spcPts val="1200"/>
              </a:spcAft>
            </a:pPr>
            <a:r>
              <a:rPr sz="2400" dirty="0">
                <a:cs typeface="Times New Roman" panose="02020603050405020304" pitchFamily="18" charset="0"/>
              </a:rPr>
              <a:t>organizations need to understand the characteristics of their system and network environments, so that a compatible IDPS can be selected that can monitor the events of interest on the systems and/or networks.</a:t>
            </a:r>
            <a:endParaRPr sz="2400" dirty="0">
              <a:cs typeface="Times New Roman" panose="02020603050405020304" pitchFamily="18" charset="0"/>
            </a:endParaRPr>
          </a:p>
          <a:p>
            <a:pPr>
              <a:lnSpc>
                <a:spcPct val="80000"/>
              </a:lnSpc>
            </a:pPr>
            <a:r>
              <a:rPr sz="2400" dirty="0">
                <a:cs typeface="Times New Roman" panose="02020603050405020304" pitchFamily="18" charset="0"/>
              </a:rPr>
              <a:t>Organizations should articulate the goals and objectives they wish to attain by using an IDPS, such as stopping common attacks, identifying misconfigured wireless network devices, and detecting misuse of the organization’s system and network resources. </a:t>
            </a:r>
            <a:endParaRPr sz="2400" dirty="0">
              <a:cs typeface="Times New Roman" panose="02020603050405020304" pitchFamily="18" charset="0"/>
            </a:endParaRPr>
          </a:p>
          <a:p>
            <a:pPr>
              <a:lnSpc>
                <a:spcPct val="80000"/>
              </a:lnSpc>
            </a:pPr>
            <a:endParaRPr sz="2400" dirty="0">
              <a:cs typeface="Times New Roman" panose="02020603050405020304" pitchFamily="18" charset="0"/>
            </a:endParaRPr>
          </a:p>
          <a:p>
            <a:pPr>
              <a:lnSpc>
                <a:spcPct val="80000"/>
              </a:lnSpc>
            </a:pPr>
            <a:r>
              <a:rPr sz="2400" dirty="0">
                <a:cs typeface="Times New Roman" panose="02020603050405020304" pitchFamily="18" charset="0"/>
              </a:rPr>
              <a:t>Organizations should also review their existing security policies, which serve as a specification for many of the features that the IDPS products need to provide. </a:t>
            </a:r>
            <a:endParaRPr sz="2400" dirty="0">
              <a:cs typeface="Times New Roman" panose="02020603050405020304" pitchFamily="18" charset="0"/>
            </a:endParaRPr>
          </a:p>
          <a:p>
            <a:pPr>
              <a:lnSpc>
                <a:spcPct val="80000"/>
              </a:lnSpc>
            </a:pPr>
            <a:endParaRPr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83971" name="Rectangle 3"/>
          <p:cNvSpPr>
            <a:spLocks noGrp="1"/>
          </p:cNvSpPr>
          <p:nvPr>
            <p:ph idx="1"/>
          </p:nvPr>
        </p:nvSpPr>
        <p:spPr>
          <a:xfrm>
            <a:off x="457200" y="579438"/>
            <a:ext cx="8229600" cy="5973762"/>
          </a:xfrm>
        </p:spPr>
        <p:txBody>
          <a:bodyPr vert="horz" wrap="square" lIns="91440" tIns="45720" rIns="91440" bIns="45720" anchor="t"/>
          <a:p>
            <a:pPr>
              <a:lnSpc>
                <a:spcPct val="80000"/>
              </a:lnSpc>
            </a:pPr>
            <a:r>
              <a:rPr sz="2400" dirty="0">
                <a:cs typeface="Times New Roman" panose="02020603050405020304" pitchFamily="18" charset="0"/>
              </a:rPr>
              <a:t>Organizations should determine if they require IDPSs or other specific system security resources.</a:t>
            </a:r>
            <a:endParaRPr sz="2400" dirty="0">
              <a:cs typeface="Times New Roman" panose="02020603050405020304" pitchFamily="18" charset="0"/>
            </a:endParaRPr>
          </a:p>
          <a:p>
            <a:pPr>
              <a:lnSpc>
                <a:spcPct val="80000"/>
              </a:lnSpc>
            </a:pPr>
            <a:endParaRPr sz="2400" dirty="0">
              <a:cs typeface="Times New Roman" panose="02020603050405020304" pitchFamily="18" charset="0"/>
            </a:endParaRPr>
          </a:p>
          <a:p>
            <a:pPr>
              <a:lnSpc>
                <a:spcPct val="80000"/>
              </a:lnSpc>
            </a:pPr>
            <a:r>
              <a:rPr sz="2400" dirty="0">
                <a:cs typeface="Times New Roman" panose="02020603050405020304" pitchFamily="18" charset="0"/>
              </a:rPr>
              <a:t>Organizations also need to define specialized sets of requirements for the following:  </a:t>
            </a:r>
            <a:endParaRPr sz="2400" dirty="0">
              <a:cs typeface="Times New Roman" panose="02020603050405020304" pitchFamily="18" charset="0"/>
            </a:endParaRPr>
          </a:p>
          <a:p>
            <a:pPr>
              <a:lnSpc>
                <a:spcPct val="80000"/>
              </a:lnSpc>
              <a:buNone/>
            </a:pPr>
            <a:endParaRPr sz="2400" dirty="0">
              <a:cs typeface="Times New Roman" panose="02020603050405020304" pitchFamily="18" charset="0"/>
            </a:endParaRPr>
          </a:p>
          <a:p>
            <a:pPr algn="just">
              <a:lnSpc>
                <a:spcPct val="80000"/>
              </a:lnSpc>
            </a:pPr>
            <a:r>
              <a:rPr sz="2400" b="1" i="1" u="sng" dirty="0">
                <a:cs typeface="Times New Roman" panose="02020603050405020304" pitchFamily="18" charset="0"/>
              </a:rPr>
              <a:t>Security capabilities:</a:t>
            </a:r>
            <a:r>
              <a:rPr sz="2400" dirty="0">
                <a:cs typeface="Times New Roman" panose="02020603050405020304" pitchFamily="18" charset="0"/>
              </a:rPr>
              <a:t> including information gathering, logging, detection, and prevention.</a:t>
            </a:r>
            <a:endParaRPr sz="2400" dirty="0">
              <a:cs typeface="Times New Roman" panose="02020603050405020304" pitchFamily="18" charset="0"/>
            </a:endParaRPr>
          </a:p>
          <a:p>
            <a:pPr algn="just">
              <a:lnSpc>
                <a:spcPct val="80000"/>
              </a:lnSpc>
            </a:pPr>
            <a:endParaRPr sz="2400" dirty="0">
              <a:cs typeface="Times New Roman" panose="02020603050405020304" pitchFamily="18" charset="0"/>
            </a:endParaRPr>
          </a:p>
          <a:p>
            <a:pPr>
              <a:lnSpc>
                <a:spcPct val="80000"/>
              </a:lnSpc>
            </a:pPr>
            <a:r>
              <a:rPr sz="2400" b="1" i="1" u="sng" dirty="0">
                <a:cs typeface="Times New Roman" panose="02020603050405020304" pitchFamily="18" charset="0"/>
              </a:rPr>
              <a:t>Performance:</a:t>
            </a:r>
            <a:r>
              <a:rPr sz="2400" dirty="0">
                <a:cs typeface="Times New Roman" panose="02020603050405020304" pitchFamily="18" charset="0"/>
              </a:rPr>
              <a:t> including maximum capacity and performance features  </a:t>
            </a:r>
            <a:endParaRPr sz="2400" dirty="0">
              <a:cs typeface="Times New Roman" panose="02020603050405020304" pitchFamily="18" charset="0"/>
            </a:endParaRPr>
          </a:p>
          <a:p>
            <a:pPr>
              <a:lnSpc>
                <a:spcPct val="80000"/>
              </a:lnSpc>
            </a:pPr>
            <a:endParaRPr sz="2400" dirty="0">
              <a:cs typeface="Times New Roman" panose="02020603050405020304" pitchFamily="18" charset="0"/>
            </a:endParaRPr>
          </a:p>
          <a:p>
            <a:pPr>
              <a:lnSpc>
                <a:spcPct val="80000"/>
              </a:lnSpc>
            </a:pPr>
            <a:r>
              <a:rPr sz="2400" b="1" i="1" u="sng" dirty="0">
                <a:cs typeface="Times New Roman" panose="02020603050405020304" pitchFamily="18" charset="0"/>
              </a:rPr>
              <a:t>Management:</a:t>
            </a:r>
            <a:r>
              <a:rPr sz="2400" dirty="0">
                <a:cs typeface="Times New Roman" panose="02020603050405020304" pitchFamily="18" charset="0"/>
              </a:rPr>
              <a:t> including design and implementation (e.g., reliability, interoperability, scalability, product security), operation and maintenance (including software updates), and training, documentation, and technical support Life cycle costs, both initial and maintenance costs. </a:t>
            </a:r>
            <a:endParaRPr sz="2400" dirty="0">
              <a:cs typeface="Times New Roman" panose="02020603050405020304" pitchFamily="18" charset="0"/>
            </a:endParaRPr>
          </a:p>
          <a:p>
            <a:pPr>
              <a:lnSpc>
                <a:spcPct val="80000"/>
              </a:lnSpc>
            </a:pPr>
            <a:endParaRPr sz="27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Title 1"/>
          <p:cNvSpPr>
            <a:spLocks noGrp="1"/>
          </p:cNvSpPr>
          <p:nvPr>
            <p:ph type="title"/>
          </p:nvPr>
        </p:nvSpPr>
        <p:spPr>
          <a:xfrm>
            <a:off x="304800" y="2514600"/>
            <a:ext cx="8229600" cy="1143000"/>
          </a:xfrm>
        </p:spPr>
        <p:txBody>
          <a:bodyPr vert="horz" wrap="square" lIns="45720" tIns="45720" rIns="45720" bIns="45720" anchor="ctr"/>
          <a:p>
            <a:pPr eaLnBrk="1" hangingPunct="1"/>
            <a:r>
              <a:rPr kern="1200" dirty="0">
                <a:latin typeface="+mj-lt"/>
                <a:ea typeface="+mj-ea"/>
                <a:cs typeface="+mj-cs"/>
              </a:rPr>
              <a:t>Intrusion Detection</a:t>
            </a:r>
            <a:endParaRPr kern="1200" dirty="0">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58371" name="Rectangle 2"/>
          <p:cNvSpPr>
            <a:spLocks noGrp="1"/>
          </p:cNvSpPr>
          <p:nvPr>
            <p:ph type="title"/>
          </p:nvPr>
        </p:nvSpPr>
        <p:spPr/>
        <p:txBody>
          <a:bodyPr vert="horz" wrap="square" lIns="45720" tIns="45720" rIns="45720" bIns="45720" anchor="ctr"/>
          <a:p>
            <a:r>
              <a:rPr kern="1200" dirty="0">
                <a:latin typeface="Book Antiqua" panose="02040602050305030304" pitchFamily="18" charset="0"/>
                <a:ea typeface="+mj-ea"/>
                <a:cs typeface="+mj-cs"/>
              </a:rPr>
              <a:t>Definitions</a:t>
            </a:r>
            <a:endParaRPr kern="1200" dirty="0">
              <a:latin typeface="Book Antiqua" panose="02040602050305030304" pitchFamily="18" charset="0"/>
              <a:ea typeface="+mj-ea"/>
              <a:cs typeface="+mj-cs"/>
            </a:endParaRPr>
          </a:p>
        </p:txBody>
      </p:sp>
      <p:sp>
        <p:nvSpPr>
          <p:cNvPr id="58372" name="Rectangle 3"/>
          <p:cNvSpPr>
            <a:spLocks noGrp="1"/>
          </p:cNvSpPr>
          <p:nvPr>
            <p:ph idx="1"/>
          </p:nvPr>
        </p:nvSpPr>
        <p:spPr>
          <a:xfrm>
            <a:off x="457200" y="1143000"/>
            <a:ext cx="8229600" cy="5486400"/>
          </a:xfrm>
        </p:spPr>
        <p:txBody>
          <a:bodyPr vert="horz" wrap="square" lIns="91440" tIns="45720" rIns="91440" bIns="45720" anchor="t"/>
          <a:p>
            <a:pPr algn="just">
              <a:lnSpc>
                <a:spcPct val="80000"/>
              </a:lnSpc>
            </a:pPr>
            <a:r>
              <a:rPr sz="2800" b="1" i="1" u="sng" dirty="0">
                <a:cs typeface="Times New Roman" panose="02020603050405020304" pitchFamily="18" charset="0"/>
              </a:rPr>
              <a:t>Intrusion detection:</a:t>
            </a:r>
            <a:r>
              <a:rPr sz="2700" i="1" dirty="0">
                <a:solidFill>
                  <a:schemeClr val="accent1"/>
                </a:solidFill>
                <a:cs typeface="Times New Roman" panose="02020603050405020304" pitchFamily="18" charset="0"/>
              </a:rPr>
              <a:t> </a:t>
            </a:r>
            <a:r>
              <a:rPr sz="2700" dirty="0">
                <a:cs typeface="Times New Roman" panose="02020603050405020304" pitchFamily="18" charset="0"/>
              </a:rPr>
              <a:t>is the process of monitoring the events occurring in a computer system or network and analyzing them for signs of possible </a:t>
            </a:r>
            <a:r>
              <a:rPr sz="2700" i="1" dirty="0">
                <a:cs typeface="Times New Roman" panose="02020603050405020304" pitchFamily="18" charset="0"/>
              </a:rPr>
              <a:t>intrusions (incidents).</a:t>
            </a:r>
            <a:endParaRPr sz="2700" i="1" dirty="0">
              <a:cs typeface="Times New Roman" panose="02020603050405020304" pitchFamily="18" charset="0"/>
            </a:endParaRPr>
          </a:p>
          <a:p>
            <a:pPr algn="just">
              <a:lnSpc>
                <a:spcPct val="80000"/>
              </a:lnSpc>
            </a:pPr>
            <a:endParaRPr sz="2700" i="1" dirty="0">
              <a:solidFill>
                <a:schemeClr val="accent1"/>
              </a:solidFill>
              <a:cs typeface="Times New Roman" panose="02020603050405020304" pitchFamily="18" charset="0"/>
            </a:endParaRPr>
          </a:p>
          <a:p>
            <a:pPr>
              <a:lnSpc>
                <a:spcPct val="80000"/>
              </a:lnSpc>
            </a:pPr>
            <a:r>
              <a:rPr sz="2800" b="1" i="1" u="sng" dirty="0">
                <a:cs typeface="Times New Roman" panose="02020603050405020304" pitchFamily="18" charset="0"/>
              </a:rPr>
              <a:t>Intrusion detection system (IDS):</a:t>
            </a:r>
            <a:r>
              <a:rPr sz="2700" i="1" dirty="0">
                <a:solidFill>
                  <a:schemeClr val="accent1"/>
                </a:solidFill>
                <a:cs typeface="Times New Roman" panose="02020603050405020304" pitchFamily="18" charset="0"/>
              </a:rPr>
              <a:t> </a:t>
            </a:r>
            <a:r>
              <a:rPr sz="2700" dirty="0">
                <a:cs typeface="Times New Roman" panose="02020603050405020304" pitchFamily="18" charset="0"/>
              </a:rPr>
              <a:t>is software that automates the intrusion detection process. The primary responsibility of an IDS is to detect unwanted and malicious activities.</a:t>
            </a:r>
            <a:endParaRPr sz="2700" dirty="0">
              <a:cs typeface="Times New Roman" panose="02020603050405020304" pitchFamily="18" charset="0"/>
            </a:endParaRPr>
          </a:p>
          <a:p>
            <a:pPr>
              <a:lnSpc>
                <a:spcPct val="80000"/>
              </a:lnSpc>
            </a:pPr>
            <a:endParaRPr sz="2700" dirty="0">
              <a:solidFill>
                <a:schemeClr val="accent1"/>
              </a:solidFill>
              <a:cs typeface="Times New Roman" panose="02020603050405020304" pitchFamily="18" charset="0"/>
            </a:endParaRPr>
          </a:p>
          <a:p>
            <a:pPr>
              <a:lnSpc>
                <a:spcPct val="80000"/>
              </a:lnSpc>
            </a:pPr>
            <a:r>
              <a:rPr sz="2800" b="1" i="1" u="sng" dirty="0">
                <a:cs typeface="Times New Roman" panose="02020603050405020304" pitchFamily="18" charset="0"/>
              </a:rPr>
              <a:t>Intrusion prevention system (IPS):</a:t>
            </a:r>
            <a:r>
              <a:rPr sz="2700" dirty="0">
                <a:solidFill>
                  <a:schemeClr val="accent1"/>
                </a:solidFill>
                <a:cs typeface="Times New Roman" panose="02020603050405020304" pitchFamily="18" charset="0"/>
              </a:rPr>
              <a:t> </a:t>
            </a:r>
            <a:r>
              <a:rPr sz="2700" dirty="0">
                <a:cs typeface="Times New Roman" panose="02020603050405020304" pitchFamily="18" charset="0"/>
              </a:rPr>
              <a:t>is software that has all the capabilities of an intrusion detection system and can also attempt to stop possible incidents. </a:t>
            </a:r>
            <a:endParaRPr sz="2700" dirty="0">
              <a:cs typeface="Times New Roman" panose="02020603050405020304" pitchFamily="18" charset="0"/>
            </a:endParaRPr>
          </a:p>
          <a:p>
            <a:pPr>
              <a:lnSpc>
                <a:spcPct val="80000"/>
              </a:lnSpc>
              <a:buNone/>
            </a:pPr>
            <a:endParaRPr sz="2700" dirty="0">
              <a:solidFill>
                <a:schemeClr val="accent1"/>
              </a:solidFill>
              <a:latin typeface="Times New Roman" panose="02020603050405020304" pitchFamily="18" charset="0"/>
              <a:cs typeface="Times New Roman" panose="02020603050405020304" pitchFamily="18" charset="0"/>
            </a:endParaRPr>
          </a:p>
          <a:p>
            <a:pPr>
              <a:lnSpc>
                <a:spcPct val="80000"/>
              </a:lnSpc>
              <a:buNone/>
            </a:pPr>
            <a:endParaRPr sz="27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Content Placeholder 2"/>
          <p:cNvSpPr>
            <a:spLocks noGrp="1"/>
          </p:cNvSpPr>
          <p:nvPr>
            <p:ph idx="1"/>
          </p:nvPr>
        </p:nvSpPr>
        <p:spPr>
          <a:xfrm>
            <a:off x="457200" y="381000"/>
            <a:ext cx="8229600" cy="6096000"/>
          </a:xfrm>
        </p:spPr>
        <p:txBody>
          <a:bodyPr vert="horz" wrap="square" lIns="91440" tIns="45720" rIns="91440" bIns="45720" numCol="1" anchor="t" anchorCtr="0" compatLnSpc="1">
            <a:normAutofit lnSpcReduction="10000"/>
          </a:bodyPr>
          <a:lstStyle/>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One of the biggest concern of any security conscious network administrator is to keep intruders off the network.</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It can be accomplished through good security practices, such as restrictive policies </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Updating the software's frequently also keeps intruders away. </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However an intruder may manage to slip past though your security.</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In such case you need to know about these incidents.</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This is where an intrusion detection system (IDS) comes into play. </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An IDS alerts you when someone has penetrated your defenses (or in some cases when someone is </a:t>
            </a:r>
            <a:r>
              <a:rPr kumimoji="0" lang="en-US" sz="2000" b="0" i="1" u="none" strike="noStrike" kern="1200" cap="none" spc="0" normalizeH="0" baseline="0" noProof="0" smtClean="0">
                <a:ln>
                  <a:noFill/>
                </a:ln>
                <a:solidFill>
                  <a:schemeClr val="tx1"/>
                </a:solidFill>
                <a:effectLst/>
                <a:uLnTx/>
                <a:uFillTx/>
                <a:latin typeface="+mn-lt"/>
                <a:ea typeface="+mn-ea"/>
                <a:cs typeface="+mn-cs"/>
              </a:rPr>
              <a:t>attempting</a:t>
            </a:r>
            <a:r>
              <a:rPr kumimoji="0" lang="en-US" sz="2000" b="0" i="0" u="none" strike="noStrike" kern="1200" cap="none" spc="0" normalizeH="0" baseline="0" noProof="0" smtClean="0">
                <a:ln>
                  <a:noFill/>
                </a:ln>
                <a:solidFill>
                  <a:schemeClr val="tx1"/>
                </a:solidFill>
                <a:effectLst/>
                <a:uLnTx/>
                <a:uFillTx/>
                <a:latin typeface="+mn-lt"/>
                <a:ea typeface="+mn-ea"/>
                <a:cs typeface="+mn-cs"/>
              </a:rPr>
              <a:t> to penetrate your defenses).</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There are a lot of very good IDS systems are available, but they may prove to be costly.</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In such cases </a:t>
            </a:r>
            <a:r>
              <a:rPr kumimoji="0" lang="en-US" sz="2000" b="1" i="0" u="none" strike="noStrike" kern="1200" cap="none" spc="0" normalizeH="0" baseline="0" noProof="0" smtClean="0">
                <a:ln>
                  <a:noFill/>
                </a:ln>
                <a:solidFill>
                  <a:schemeClr val="tx1"/>
                </a:solidFill>
                <a:effectLst/>
                <a:uLnTx/>
                <a:uFillTx/>
                <a:latin typeface="+mn-lt"/>
                <a:ea typeface="+mn-ea"/>
                <a:cs typeface="+mn-cs"/>
              </a:rPr>
              <a:t>snort </a:t>
            </a:r>
            <a:r>
              <a:rPr kumimoji="0" lang="en-US" sz="2000" b="0" i="0" u="none" strike="noStrike" kern="1200" cap="none" spc="0" normalizeH="0" baseline="0" noProof="0" smtClean="0">
                <a:ln>
                  <a:noFill/>
                </a:ln>
                <a:solidFill>
                  <a:schemeClr val="tx1"/>
                </a:solidFill>
                <a:effectLst/>
                <a:uLnTx/>
                <a:uFillTx/>
                <a:latin typeface="+mn-lt"/>
                <a:ea typeface="+mn-ea"/>
                <a:cs typeface="+mn-cs"/>
              </a:rPr>
              <a:t>works out to be a very cost effective option.</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Snort is an open source IDS which is available for download for free.</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Snort is available for various OS platforms including windows.</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Snort can be downloaded from the site </a:t>
            </a:r>
            <a:r>
              <a:rPr kumimoji="0" lang="en-US" sz="2000" b="0" i="0" u="none" strike="noStrike" kern="1200" cap="none" spc="0" normalizeH="0" baseline="0" noProof="0" smtClean="0">
                <a:ln>
                  <a:noFill/>
                </a:ln>
                <a:solidFill>
                  <a:schemeClr val="tx1"/>
                </a:solidFill>
                <a:effectLst/>
                <a:uLnTx/>
                <a:uFillTx/>
                <a:latin typeface="+mn-lt"/>
                <a:ea typeface="+mn-ea"/>
                <a:cs typeface="+mn-cs"/>
                <a:hlinkClick r:id="rId1"/>
              </a:rPr>
              <a:t>http://www.snort.org</a:t>
            </a:r>
            <a:r>
              <a:rPr kumimoji="0" lang="en-US" sz="2000" b="0" i="0" u="none" strike="noStrike" kern="1200" cap="none" spc="0" normalizeH="0" baseline="0" noProof="0" smtClean="0">
                <a:ln>
                  <a:noFill/>
                </a:ln>
                <a:solidFill>
                  <a:schemeClr val="tx1"/>
                </a:solidFill>
                <a:effectLst/>
                <a:uLnTx/>
                <a:uFillTx/>
                <a:latin typeface="+mn-lt"/>
                <a:ea typeface="+mn-ea"/>
                <a:cs typeface="+mn-cs"/>
              </a:rPr>
              <a:t>. </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Content Placeholder 2"/>
          <p:cNvSpPr>
            <a:spLocks noGrp="1"/>
          </p:cNvSpPr>
          <p:nvPr>
            <p:ph idx="1"/>
          </p:nvPr>
        </p:nvSpPr>
        <p:spPr>
          <a:xfrm>
            <a:off x="457200" y="304800"/>
            <a:ext cx="8229600" cy="6324600"/>
          </a:xfrm>
        </p:spPr>
        <p:txBody>
          <a:bodyPr vert="horz" wrap="square" lIns="91440" tIns="45720" rIns="91440" bIns="45720" anchor="t"/>
          <a:p>
            <a:pPr eaLnBrk="1" hangingPunct="1"/>
            <a:r>
              <a:rPr sz="2000" dirty="0"/>
              <a:t>Snort is distributed under the GNU GPL license by the author </a:t>
            </a:r>
            <a:r>
              <a:rPr sz="2000" dirty="0">
                <a:hlinkClick r:id="rId1"/>
              </a:rPr>
              <a:t>Martin Roesch</a:t>
            </a:r>
            <a:r>
              <a:rPr sz="2000" dirty="0"/>
              <a:t>. </a:t>
            </a:r>
            <a:endParaRPr sz="2000" dirty="0"/>
          </a:p>
          <a:p>
            <a:pPr eaLnBrk="1" hangingPunct="1"/>
            <a:r>
              <a:rPr sz="2000" dirty="0"/>
              <a:t>Snort is a lightweight network IDS, capable of performing real-time traffic analysis and packet logging on IP networks. </a:t>
            </a:r>
            <a:endParaRPr sz="2000" dirty="0"/>
          </a:p>
          <a:p>
            <a:pPr eaLnBrk="1" hangingPunct="1"/>
            <a:r>
              <a:rPr sz="2000" dirty="0"/>
              <a:t>It can perform protocol analysis, content searching/matching. </a:t>
            </a:r>
            <a:endParaRPr sz="2000" dirty="0"/>
          </a:p>
          <a:p>
            <a:pPr eaLnBrk="1" hangingPunct="1"/>
            <a:r>
              <a:rPr sz="2000" dirty="0"/>
              <a:t>It can be used to detect a variety of attacks and probes, such as buffer overflows, stealth port scans, CGI attacks, SMB probes, OS fingerprinting attempts, and more. </a:t>
            </a:r>
            <a:endParaRPr sz="2000" dirty="0"/>
          </a:p>
          <a:p>
            <a:pPr eaLnBrk="1" hangingPunct="1"/>
            <a:r>
              <a:rPr sz="2000" dirty="0"/>
              <a:t>Snort uses a flexible rules language to describe traffic that it should collect or pass, and includes a detection engine utilizing a modular plug-in architecture. </a:t>
            </a:r>
            <a:endParaRPr sz="2000" dirty="0"/>
          </a:p>
          <a:p>
            <a:pPr eaLnBrk="1" hangingPunct="1"/>
            <a:r>
              <a:rPr sz="2000" dirty="0"/>
              <a:t>Snort has real-time alerting capability as well, incorporating alerting mechanisms for Syslog, user- specified files, a UNIX socket, or WinPopup messages to Windows clients using Samba's smbclient. </a:t>
            </a:r>
            <a:endParaRPr sz="2000" dirty="0"/>
          </a:p>
          <a:p>
            <a:pPr eaLnBrk="1" hangingPunct="1"/>
            <a:r>
              <a:rPr sz="2000" dirty="0"/>
              <a:t>Snort has three primary uses. It can be used as a straight packet sniffer or as a packet logger that is useful for network traffic debugging. </a:t>
            </a:r>
            <a:endParaRPr sz="2000" dirty="0"/>
          </a:p>
          <a:p>
            <a:pPr eaLnBrk="1" hangingPunct="1"/>
            <a:r>
              <a:rPr sz="2000" dirty="0"/>
              <a:t>It can also be used as a full blown network intrusion detection system.</a:t>
            </a:r>
            <a:endParaRPr sz="2000" dirty="0"/>
          </a:p>
          <a:p>
            <a:pPr eaLnBrk="1" hangingPunct="1"/>
            <a:endParaRPr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Content Placeholder 2"/>
          <p:cNvSpPr>
            <a:spLocks noGrp="1"/>
          </p:cNvSpPr>
          <p:nvPr>
            <p:ph idx="1"/>
          </p:nvPr>
        </p:nvSpPr>
        <p:spPr>
          <a:xfrm>
            <a:off x="457200" y="457200"/>
            <a:ext cx="8229600" cy="5668963"/>
          </a:xfrm>
        </p:spPr>
        <p:txBody>
          <a:bodyPr vert="horz" wrap="square" lIns="91440" tIns="45720" rIns="91440" bIns="45720" anchor="t"/>
          <a:p>
            <a:pPr eaLnBrk="1" hangingPunct="1"/>
            <a:r>
              <a:rPr sz="2000" b="1" u="sng" dirty="0"/>
              <a:t>Installing Snort on Windows</a:t>
            </a:r>
            <a:endParaRPr sz="2000" b="1" u="sng" dirty="0"/>
          </a:p>
          <a:p>
            <a:pPr eaLnBrk="1" hangingPunct="1"/>
            <a:r>
              <a:rPr sz="2000" dirty="0"/>
              <a:t>Get  the Snort installer exe file and start installation.</a:t>
            </a:r>
            <a:endParaRPr sz="2000" dirty="0"/>
          </a:p>
          <a:p>
            <a:pPr eaLnBrk="1" hangingPunct="1"/>
            <a:r>
              <a:rPr sz="2000" dirty="0"/>
              <a:t>Accept the snort license agreement.</a:t>
            </a:r>
            <a:endParaRPr sz="2000" dirty="0"/>
          </a:p>
          <a:p>
            <a:pPr eaLnBrk="1" hangingPunct="1"/>
            <a:r>
              <a:rPr sz="2000" dirty="0"/>
              <a:t>Snort is capable of storing the logs either in a SQL Database or in a ORACLE database. If you have one and plan to store snort logs in it select one of the last two actions else select the first action.</a:t>
            </a:r>
            <a:endParaRPr sz="2000" dirty="0"/>
          </a:p>
          <a:p>
            <a:pPr eaLnBrk="1" hangingPunct="1"/>
            <a:r>
              <a:rPr sz="2000" dirty="0"/>
              <a:t>This will store the logs in files.</a:t>
            </a:r>
            <a:endParaRPr sz="2000" dirty="0"/>
          </a:p>
          <a:p>
            <a:pPr eaLnBrk="1" hangingPunct="1"/>
            <a:endParaRPr sz="2000" dirty="0"/>
          </a:p>
          <a:p>
            <a:pPr eaLnBrk="1" hangingPunct="1"/>
            <a:endParaRPr sz="2000" dirty="0"/>
          </a:p>
        </p:txBody>
      </p:sp>
      <p:pic>
        <p:nvPicPr>
          <p:cNvPr id="153603" name="Picture 2"/>
          <p:cNvPicPr>
            <a:picLocks noChangeAspect="1"/>
          </p:cNvPicPr>
          <p:nvPr/>
        </p:nvPicPr>
        <p:blipFill>
          <a:blip r:embed="rId1"/>
          <a:stretch>
            <a:fillRect/>
          </a:stretch>
        </p:blipFill>
        <p:spPr>
          <a:xfrm>
            <a:off x="838200" y="2971800"/>
            <a:ext cx="7543800" cy="3505200"/>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Content Placeholder 2"/>
          <p:cNvSpPr>
            <a:spLocks noGrp="1"/>
          </p:cNvSpPr>
          <p:nvPr>
            <p:ph idx="1"/>
          </p:nvPr>
        </p:nvSpPr>
        <p:spPr>
          <a:xfrm>
            <a:off x="457200" y="228600"/>
            <a:ext cx="8229600" cy="6019800"/>
          </a:xfrm>
        </p:spPr>
        <p:txBody>
          <a:bodyPr vert="horz" wrap="square" lIns="91440" tIns="45720" rIns="91440" bIns="45720" anchor="t"/>
          <a:p>
            <a:pPr eaLnBrk="1" hangingPunct="1"/>
            <a:endParaRPr sz="2000" dirty="0"/>
          </a:p>
          <a:p>
            <a:pPr eaLnBrk="1" hangingPunct="1"/>
            <a:r>
              <a:rPr sz="2000" dirty="0"/>
              <a:t>On the following screen select the snort components to be installed.</a:t>
            </a:r>
            <a:endParaRPr sz="2000" dirty="0"/>
          </a:p>
          <a:p>
            <a:pPr eaLnBrk="1" hangingPunct="1"/>
            <a:endParaRPr sz="2000" dirty="0"/>
          </a:p>
          <a:p>
            <a:pPr eaLnBrk="1" hangingPunct="1"/>
            <a:endParaRPr sz="2000" dirty="0"/>
          </a:p>
          <a:p>
            <a:pPr eaLnBrk="1" hangingPunct="1"/>
            <a:endParaRPr sz="2000" dirty="0"/>
          </a:p>
          <a:p>
            <a:pPr eaLnBrk="1" hangingPunct="1"/>
            <a:endParaRPr sz="2000" dirty="0"/>
          </a:p>
          <a:p>
            <a:pPr eaLnBrk="1" hangingPunct="1"/>
            <a:endParaRPr sz="2000" dirty="0"/>
          </a:p>
          <a:p>
            <a:pPr eaLnBrk="1" hangingPunct="1"/>
            <a:endParaRPr sz="2000" dirty="0"/>
          </a:p>
          <a:p>
            <a:pPr eaLnBrk="1" hangingPunct="1"/>
            <a:endParaRPr sz="2000" dirty="0"/>
          </a:p>
          <a:p>
            <a:pPr eaLnBrk="1" hangingPunct="1"/>
            <a:endParaRPr sz="2000" dirty="0"/>
          </a:p>
          <a:p>
            <a:pPr eaLnBrk="1" hangingPunct="1"/>
            <a:endParaRPr sz="2000" dirty="0"/>
          </a:p>
          <a:p>
            <a:pPr eaLnBrk="1" hangingPunct="1"/>
            <a:endParaRPr sz="2000" dirty="0"/>
          </a:p>
          <a:p>
            <a:pPr eaLnBrk="1" hangingPunct="1"/>
            <a:endParaRPr sz="2000" dirty="0"/>
          </a:p>
          <a:p>
            <a:pPr eaLnBrk="1" hangingPunct="1"/>
            <a:endParaRPr sz="2000" dirty="0"/>
          </a:p>
          <a:p>
            <a:pPr eaLnBrk="1" hangingPunct="1"/>
            <a:r>
              <a:rPr sz="2000" dirty="0"/>
              <a:t>It is a good idea to select all the components and it requires only around 24 MB.</a:t>
            </a:r>
            <a:endParaRPr sz="2000" dirty="0"/>
          </a:p>
          <a:p>
            <a:pPr eaLnBrk="1" hangingPunct="1"/>
            <a:endParaRPr sz="2000" dirty="0"/>
          </a:p>
          <a:p>
            <a:pPr eaLnBrk="1" hangingPunct="1"/>
            <a:endParaRPr sz="2000" dirty="0"/>
          </a:p>
        </p:txBody>
      </p:sp>
      <p:pic>
        <p:nvPicPr>
          <p:cNvPr id="154627" name="Picture 2"/>
          <p:cNvPicPr>
            <a:picLocks noChangeAspect="1"/>
          </p:cNvPicPr>
          <p:nvPr/>
        </p:nvPicPr>
        <p:blipFill>
          <a:blip r:embed="rId1"/>
          <a:stretch>
            <a:fillRect/>
          </a:stretch>
        </p:blipFill>
        <p:spPr>
          <a:xfrm>
            <a:off x="2286000" y="1524000"/>
            <a:ext cx="4495800" cy="3352800"/>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Content Placeholder 2"/>
          <p:cNvSpPr>
            <a:spLocks noGrp="1"/>
          </p:cNvSpPr>
          <p:nvPr>
            <p:ph idx="1"/>
          </p:nvPr>
        </p:nvSpPr>
        <p:spPr>
          <a:xfrm>
            <a:off x="381000" y="304800"/>
            <a:ext cx="8229600" cy="6324600"/>
          </a:xfrm>
        </p:spPr>
        <p:txBody>
          <a:bodyPr vert="horz" wrap="square" lIns="91440" tIns="45720" rIns="91440" bIns="45720" numCol="1" anchor="t" anchorCtr="0" compatLnSpc="1">
            <a:normAutofit fontScale="92500"/>
          </a:bodyPr>
          <a:lstStyle/>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Next installation option allows to select the snort installation location.</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Default location is c:\snort which can be changed.</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When clicked next in the above </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Tx/>
              <a:buNone/>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     screen a window showing installation</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Tx/>
              <a:buNone/>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     progress bar appears. When the </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Tx/>
              <a:buNone/>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     Installation is over clicking next gives </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Tx/>
              <a:buNone/>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     the window shown on the right hand</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Tx/>
              <a:buNone/>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     side.</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Tx/>
              <a:buNone/>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    </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p:txBody>
      </p:sp>
      <p:pic>
        <p:nvPicPr>
          <p:cNvPr id="155651" name="Picture 2"/>
          <p:cNvPicPr>
            <a:picLocks noChangeAspect="1"/>
          </p:cNvPicPr>
          <p:nvPr/>
        </p:nvPicPr>
        <p:blipFill>
          <a:blip r:embed="rId1"/>
          <a:stretch>
            <a:fillRect/>
          </a:stretch>
        </p:blipFill>
        <p:spPr>
          <a:xfrm>
            <a:off x="914400" y="1066800"/>
            <a:ext cx="3810000" cy="2971800"/>
          </a:xfrm>
          <a:prstGeom prst="rect">
            <a:avLst/>
          </a:prstGeom>
          <a:noFill/>
          <a:ln w="9525">
            <a:noFill/>
          </a:ln>
        </p:spPr>
      </p:pic>
      <p:pic>
        <p:nvPicPr>
          <p:cNvPr id="155652" name="Picture 2"/>
          <p:cNvPicPr>
            <a:picLocks noChangeAspect="1"/>
          </p:cNvPicPr>
          <p:nvPr/>
        </p:nvPicPr>
        <p:blipFill>
          <a:blip r:embed="rId2"/>
          <a:stretch>
            <a:fillRect/>
          </a:stretch>
        </p:blipFill>
        <p:spPr>
          <a:xfrm>
            <a:off x="5105400" y="3657600"/>
            <a:ext cx="3429000" cy="2819400"/>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Content Placeholder 2"/>
          <p:cNvSpPr>
            <a:spLocks noGrp="1"/>
          </p:cNvSpPr>
          <p:nvPr>
            <p:ph idx="1"/>
          </p:nvPr>
        </p:nvSpPr>
        <p:spPr>
          <a:xfrm>
            <a:off x="457200" y="381000"/>
            <a:ext cx="8229600" cy="6248400"/>
          </a:xfrm>
        </p:spPr>
        <p:txBody>
          <a:bodyPr vert="horz" wrap="square" lIns="91440" tIns="45720" rIns="91440" bIns="45720" anchor="t"/>
          <a:p>
            <a:pPr eaLnBrk="1" hangingPunct="1"/>
            <a:endParaRPr sz="2000" dirty="0"/>
          </a:p>
          <a:p>
            <a:pPr eaLnBrk="1" hangingPunct="1"/>
            <a:r>
              <a:rPr sz="2000" dirty="0"/>
              <a:t>As stated in the last window snort requires a program called </a:t>
            </a:r>
            <a:r>
              <a:rPr sz="2000" b="1" i="1" dirty="0"/>
              <a:t>WinPcap.</a:t>
            </a:r>
            <a:endParaRPr sz="2000" b="1" i="1" dirty="0"/>
          </a:p>
          <a:p>
            <a:pPr eaLnBrk="1" hangingPunct="1"/>
            <a:r>
              <a:rPr sz="2000" dirty="0"/>
              <a:t>WinPcap is Windows Packet Capture Library.</a:t>
            </a:r>
            <a:endParaRPr sz="2000" dirty="0"/>
          </a:p>
          <a:p>
            <a:pPr eaLnBrk="1" hangingPunct="1"/>
            <a:r>
              <a:rPr sz="2000" dirty="0"/>
              <a:t>It provides certain types of network access that Snort needs for its IDS and packet sniffing functions. </a:t>
            </a:r>
            <a:endParaRPr sz="2000" dirty="0"/>
          </a:p>
          <a:p>
            <a:pPr eaLnBrk="1" hangingPunct="1"/>
            <a:r>
              <a:rPr sz="2000" dirty="0"/>
              <a:t>Visit the WinPcap Web site mentioned on the last screen.</a:t>
            </a:r>
            <a:endParaRPr sz="2000" dirty="0"/>
          </a:p>
          <a:p>
            <a:pPr eaLnBrk="1" hangingPunct="1"/>
            <a:r>
              <a:rPr sz="2000" dirty="0"/>
              <a:t>Select the latest stable download</a:t>
            </a:r>
            <a:endParaRPr sz="2000" dirty="0"/>
          </a:p>
          <a:p>
            <a:pPr eaLnBrk="1" hangingPunct="1"/>
            <a:r>
              <a:rPr sz="2000" dirty="0"/>
              <a:t> The download includes a Windows installer you can start by double-clicking.</a:t>
            </a:r>
            <a:endParaRPr sz="2000" dirty="0"/>
          </a:p>
          <a:p>
            <a:pPr eaLnBrk="1" hangingPunct="1"/>
            <a:r>
              <a:rPr sz="2000" dirty="0"/>
              <a:t>Installing WinPcap is very easy.</a:t>
            </a:r>
            <a:endParaRPr sz="2000" dirty="0"/>
          </a:p>
          <a:p>
            <a:pPr eaLnBrk="1" hangingPunct="1"/>
            <a:r>
              <a:rPr sz="2000" dirty="0"/>
              <a:t>Snort is mostly a command based tool.</a:t>
            </a:r>
            <a:endParaRPr sz="2000" dirty="0"/>
          </a:p>
          <a:p>
            <a:pPr eaLnBrk="1" hangingPunct="1"/>
            <a:r>
              <a:rPr sz="2000" dirty="0"/>
              <a:t>All the snort commands are stored in the bin directory under the snort installation directory.</a:t>
            </a:r>
            <a:endParaRPr sz="2000" dirty="0"/>
          </a:p>
          <a:p>
            <a:pPr eaLnBrk="1" hangingPunct="1"/>
            <a:r>
              <a:rPr sz="2000" dirty="0"/>
              <a:t>Thus it is a good idea to add this directory in the PATH variable.</a:t>
            </a:r>
            <a:endParaRPr sz="2000" dirty="0"/>
          </a:p>
          <a:p>
            <a:pPr eaLnBrk="1" hangingPunct="1"/>
            <a:r>
              <a:rPr sz="2000" dirty="0"/>
              <a:t>Now executing the command </a:t>
            </a:r>
            <a:r>
              <a:rPr sz="2000" b="1" dirty="0"/>
              <a:t>snort  </a:t>
            </a:r>
            <a:r>
              <a:rPr sz="2000" dirty="0"/>
              <a:t>provides  help.</a:t>
            </a:r>
            <a:endParaRPr sz="2000" dirty="0"/>
          </a:p>
          <a:p>
            <a:pPr eaLnBrk="1" hangingPunct="1"/>
            <a:r>
              <a:rPr sz="2000" dirty="0"/>
              <a:t>Now snort is ready for use.</a:t>
            </a:r>
            <a:endParaRPr sz="2000" dirty="0"/>
          </a:p>
          <a:p>
            <a:pPr eaLnBrk="1" hangingPunct="1"/>
            <a:endParaRPr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Content Placeholder 2"/>
          <p:cNvSpPr>
            <a:spLocks noGrp="1"/>
          </p:cNvSpPr>
          <p:nvPr>
            <p:ph idx="1"/>
          </p:nvPr>
        </p:nvSpPr>
        <p:spPr>
          <a:xfrm>
            <a:off x="457200" y="304800"/>
            <a:ext cx="8229600" cy="6324600"/>
          </a:xfrm>
        </p:spPr>
        <p:txBody>
          <a:bodyPr vert="horz" wrap="square" lIns="91440" tIns="45720" rIns="91440" bIns="45720" anchor="t"/>
          <a:p>
            <a:pPr eaLnBrk="1" hangingPunct="1"/>
            <a:r>
              <a:rPr sz="2000" dirty="0"/>
              <a:t>Snort can be used as a packet sniffer.</a:t>
            </a:r>
            <a:endParaRPr sz="2000" dirty="0"/>
          </a:p>
          <a:p>
            <a:pPr eaLnBrk="1" hangingPunct="1"/>
            <a:r>
              <a:rPr sz="2000" dirty="0"/>
              <a:t>To make snort work as a packet sniffer issue the following command.</a:t>
            </a:r>
            <a:endParaRPr sz="2000" dirty="0"/>
          </a:p>
          <a:p>
            <a:pPr eaLnBrk="1" hangingPunct="1"/>
            <a:r>
              <a:rPr sz="2000" b="1" dirty="0"/>
              <a:t>Snort   -v</a:t>
            </a:r>
            <a:endParaRPr sz="2000" b="1" dirty="0"/>
          </a:p>
          <a:p>
            <a:pPr eaLnBrk="1" hangingPunct="1"/>
            <a:r>
              <a:rPr sz="2000" dirty="0"/>
              <a:t>However administrative privilege is required for the user who executes the above command.</a:t>
            </a:r>
            <a:endParaRPr sz="2000" dirty="0"/>
          </a:p>
          <a:p>
            <a:pPr eaLnBrk="1" hangingPunct="1"/>
            <a:r>
              <a:rPr sz="2000" dirty="0"/>
              <a:t>Press </a:t>
            </a:r>
            <a:r>
              <a:rPr sz="2000" b="1" dirty="0"/>
              <a:t>Ctrl + C</a:t>
            </a:r>
            <a:r>
              <a:rPr sz="2000" dirty="0"/>
              <a:t> to terminate snort output as snort will display sniffed packet information continuously.</a:t>
            </a:r>
            <a:endParaRPr sz="2000" dirty="0"/>
          </a:p>
          <a:p>
            <a:pPr eaLnBrk="1" hangingPunct="1"/>
            <a:r>
              <a:rPr sz="2000" dirty="0"/>
              <a:t>The command </a:t>
            </a:r>
            <a:r>
              <a:rPr sz="2000" b="1" dirty="0"/>
              <a:t>snort  -l LogDir  </a:t>
            </a:r>
            <a:r>
              <a:rPr sz="2000" dirty="0"/>
              <a:t>will make the snort work as a packet sniffer but the command output is not displayed to the screen but logged to a file within the specified directory.</a:t>
            </a:r>
            <a:endParaRPr sz="2000" dirty="0"/>
          </a:p>
          <a:p>
            <a:pPr eaLnBrk="1" hangingPunct="1"/>
            <a:r>
              <a:rPr sz="2000" b="1" dirty="0"/>
              <a:t> </a:t>
            </a:r>
            <a:r>
              <a:rPr sz="2000" dirty="0"/>
              <a:t>Again Ctrl + C will terminate snort.</a:t>
            </a:r>
            <a:endParaRPr sz="2000" dirty="0"/>
          </a:p>
          <a:p>
            <a:pPr eaLnBrk="1" hangingPunct="1"/>
            <a:r>
              <a:rPr sz="2000" dirty="0"/>
              <a:t>Because the types of intrusions change rapidly, Snort has a set of rules that you can download from the Snort site that details these intrusions and allows Snort to look for them. </a:t>
            </a:r>
            <a:endParaRPr sz="2000" dirty="0"/>
          </a:p>
          <a:p>
            <a:pPr eaLnBrk="1" hangingPunct="1"/>
            <a:r>
              <a:rPr sz="2000" dirty="0"/>
              <a:t>The rules change frequently, keeping up with (or at least trying to) the various types of attacks that are going on.</a:t>
            </a:r>
            <a:endParaRPr sz="2000" dirty="0"/>
          </a:p>
          <a:p>
            <a:pPr eaLnBrk="1" hangingPunct="1"/>
            <a:endParaRPr sz="2000" dirty="0"/>
          </a:p>
          <a:p>
            <a:pPr eaLnBrk="1" hangingPunct="1"/>
            <a:endParaRPr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Content Placeholder 2"/>
          <p:cNvSpPr>
            <a:spLocks noGrp="1"/>
          </p:cNvSpPr>
          <p:nvPr>
            <p:ph idx="1"/>
          </p:nvPr>
        </p:nvSpPr>
        <p:spPr>
          <a:xfrm>
            <a:off x="457200" y="381000"/>
            <a:ext cx="8229600" cy="6096000"/>
          </a:xfrm>
        </p:spPr>
        <p:txBody>
          <a:bodyPr vert="horz" wrap="square" lIns="91440" tIns="45720" rIns="91440" bIns="45720" anchor="t"/>
          <a:p>
            <a:pPr eaLnBrk="1" hangingPunct="1"/>
            <a:r>
              <a:rPr sz="2000" dirty="0"/>
              <a:t>Additionally, snort  needs to be configured for what to do when it senses an attack. </a:t>
            </a:r>
            <a:endParaRPr sz="2000" dirty="0"/>
          </a:p>
          <a:p>
            <a:pPr eaLnBrk="1" hangingPunct="1"/>
            <a:r>
              <a:rPr sz="2000" dirty="0"/>
              <a:t>The command </a:t>
            </a:r>
            <a:r>
              <a:rPr sz="2000" b="1" dirty="0"/>
              <a:t>snort   -A</a:t>
            </a:r>
            <a:r>
              <a:rPr sz="2000" dirty="0"/>
              <a:t>, which puts Snort in </a:t>
            </a:r>
            <a:r>
              <a:rPr sz="2000" i="1" dirty="0"/>
              <a:t>alert mode. </a:t>
            </a:r>
            <a:endParaRPr sz="2000" i="1" dirty="0"/>
          </a:p>
          <a:p>
            <a:pPr eaLnBrk="1" hangingPunct="1"/>
            <a:r>
              <a:rPr sz="2000" dirty="0"/>
              <a:t>A modification to </a:t>
            </a:r>
            <a:r>
              <a:rPr sz="2000" b="1" dirty="0"/>
              <a:t>snort.conf </a:t>
            </a:r>
            <a:r>
              <a:rPr sz="2000" dirty="0"/>
              <a:t>file is required to make snort work as IDS according to the requirements.</a:t>
            </a:r>
            <a:endParaRPr sz="2000" dirty="0"/>
          </a:p>
          <a:p>
            <a:pPr eaLnBrk="1" hangingPunct="1"/>
            <a:r>
              <a:rPr sz="2000" dirty="0"/>
              <a:t>A GUI based front end for snort is available which is called IDSCENTER.</a:t>
            </a:r>
            <a:endParaRPr sz="2000" dirty="0"/>
          </a:p>
          <a:p>
            <a:pPr eaLnBrk="1" hangingPunct="1"/>
            <a:r>
              <a:rPr sz="2000" dirty="0"/>
              <a:t>It can be downloaded from </a:t>
            </a:r>
            <a:r>
              <a:rPr sz="2000" dirty="0">
                <a:hlinkClick r:id="rId1"/>
              </a:rPr>
              <a:t>http://www.engagesecurity.com/downloads/#idscenter</a:t>
            </a:r>
            <a:endParaRPr sz="2000" dirty="0"/>
          </a:p>
          <a:p>
            <a:pPr eaLnBrk="1" hangingPunct="1"/>
            <a:r>
              <a:rPr sz="2000" dirty="0"/>
              <a:t>It makes the snort configuration more easy.</a:t>
            </a:r>
            <a:endParaRPr sz="2000" dirty="0"/>
          </a:p>
          <a:p>
            <a:pPr eaLnBrk="1" hangingPunct="1"/>
            <a:r>
              <a:rPr sz="2000" dirty="0"/>
              <a:t>It requires a snort version of 2.x or higher and similarly winpcap version 2.3 or higher.</a:t>
            </a:r>
            <a:endParaRPr sz="2000" dirty="0"/>
          </a:p>
          <a:p>
            <a:pPr eaLnBrk="1" hangingPunct="1">
              <a:buNone/>
            </a:pPr>
            <a:endParaRPr sz="2000" dirty="0"/>
          </a:p>
          <a:p>
            <a:pPr eaLnBrk="1" hangingPunct="1"/>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35842" name="Rectangle 2"/>
          <p:cNvSpPr>
            <a:spLocks noGrp="1" noChangeArrowheads="1"/>
          </p:cNvSpPr>
          <p:nvPr>
            <p:ph type="title"/>
          </p:nvPr>
        </p:nvSpPr>
        <p:spPr>
          <a:xfrm>
            <a:off x="228600" y="274638"/>
            <a:ext cx="8686800" cy="1143000"/>
          </a:xfrm>
        </p:spPr>
        <p:txBody>
          <a:bodyPr vert="horz" wrap="square" lIns="45720" tIns="45720" rIns="4572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tx1"/>
                </a:solidFill>
                <a:effectLst/>
                <a:uLnTx/>
                <a:uFillTx/>
                <a:latin typeface="+mn-lt"/>
                <a:ea typeface="+mj-ea"/>
                <a:cs typeface="+mj-cs"/>
              </a:rPr>
              <a:t>Need for </a:t>
            </a:r>
            <a:r>
              <a:rPr kumimoji="0" lang="en-US" sz="3600" b="1" i="0" u="none" strike="noStrike" kern="1200" cap="none" spc="0" normalizeH="0" baseline="0" noProof="0" dirty="0">
                <a:ln>
                  <a:noFill/>
                </a:ln>
                <a:solidFill>
                  <a:schemeClr val="tx1"/>
                </a:solidFill>
                <a:effectLst/>
                <a:uLnTx/>
                <a:uFillTx/>
                <a:latin typeface="+mn-lt"/>
                <a:ea typeface="+mj-ea"/>
                <a:cs typeface="+mj-cs"/>
              </a:rPr>
              <a:t>Intrusion Detection Prevention </a:t>
            </a:r>
            <a:r>
              <a:rPr kumimoji="0" lang="en-US" sz="3600" b="1" i="0" u="none" strike="noStrike" kern="1200" cap="none" spc="0" normalizeH="0" baseline="0" noProof="0" dirty="0" smtClean="0">
                <a:ln>
                  <a:noFill/>
                </a:ln>
                <a:solidFill>
                  <a:schemeClr val="tx1"/>
                </a:solidFill>
                <a:effectLst/>
                <a:uLnTx/>
                <a:uFillTx/>
                <a:latin typeface="+mn-lt"/>
                <a:ea typeface="+mj-ea"/>
                <a:cs typeface="+mj-cs"/>
              </a:rPr>
              <a:t>Systems</a:t>
            </a:r>
            <a:endParaRPr kumimoji="0" lang="en-US" sz="3600" b="1" i="0" u="none" strike="noStrike" kern="1200" cap="none" spc="0" normalizeH="0" baseline="0" noProof="0" dirty="0">
              <a:ln>
                <a:noFill/>
              </a:ln>
              <a:solidFill>
                <a:schemeClr val="tx1"/>
              </a:solidFill>
              <a:effectLst/>
              <a:uLnTx/>
              <a:uFillTx/>
              <a:latin typeface="+mn-lt"/>
              <a:ea typeface="+mj-ea"/>
              <a:cs typeface="+mj-cs"/>
            </a:endParaRPr>
          </a:p>
        </p:txBody>
      </p:sp>
      <p:sp>
        <p:nvSpPr>
          <p:cNvPr id="59396" name="Rectangle 3"/>
          <p:cNvSpPr>
            <a:spLocks noGrp="1"/>
          </p:cNvSpPr>
          <p:nvPr>
            <p:ph idx="1"/>
          </p:nvPr>
        </p:nvSpPr>
        <p:spPr>
          <a:xfrm>
            <a:off x="457200" y="1447800"/>
            <a:ext cx="8229600" cy="4876800"/>
          </a:xfrm>
        </p:spPr>
        <p:txBody>
          <a:bodyPr vert="horz" wrap="square" lIns="91440" tIns="45720" rIns="91440" bIns="45720" anchor="t"/>
          <a:p>
            <a:pPr algn="just">
              <a:lnSpc>
                <a:spcPct val="90000"/>
              </a:lnSpc>
            </a:pPr>
            <a:r>
              <a:rPr sz="2800" dirty="0">
                <a:latin typeface="Times New Roman" panose="02020603050405020304" pitchFamily="18" charset="0"/>
                <a:cs typeface="Times New Roman" panose="02020603050405020304" pitchFamily="18" charset="0"/>
              </a:rPr>
              <a:t>It’s a fact that while every enterprise has a firewall, most still suffer from network security problems. IT professionals are acutely aware of the need for additional protective technologies, and network equipment vendors are anxious to fill in the gap. </a:t>
            </a:r>
            <a:endParaRPr sz="2800" dirty="0">
              <a:latin typeface="Times New Roman" panose="02020603050405020304" pitchFamily="18" charset="0"/>
              <a:cs typeface="Times New Roman" panose="02020603050405020304" pitchFamily="18" charset="0"/>
            </a:endParaRPr>
          </a:p>
          <a:p>
            <a:pPr algn="just">
              <a:lnSpc>
                <a:spcPct val="90000"/>
              </a:lnSpc>
            </a:pPr>
            <a:endParaRPr sz="2800" dirty="0">
              <a:latin typeface="Times New Roman" panose="02020603050405020304" pitchFamily="18" charset="0"/>
              <a:cs typeface="Times New Roman" panose="02020603050405020304" pitchFamily="18" charset="0"/>
            </a:endParaRPr>
          </a:p>
          <a:p>
            <a:pPr>
              <a:lnSpc>
                <a:spcPct val="90000"/>
              </a:lnSpc>
            </a:pPr>
            <a:r>
              <a:rPr sz="2800" dirty="0">
                <a:latin typeface="Times New Roman" panose="02020603050405020304" pitchFamily="18" charset="0"/>
                <a:cs typeface="Times New Roman" panose="02020603050405020304" pitchFamily="18" charset="0"/>
              </a:rPr>
              <a:t>Intrusion Detection/Prevention Systems have been promoted as cost-effective ways to block malicious traffic, to detect and contain worm and virus threats, to serve as a network monitoring point, to assist in compliance requirements, and to act as a network sanitizing agent.</a:t>
            </a:r>
            <a:endParaRPr sz="28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60419" name="Rectangle 2"/>
          <p:cNvSpPr>
            <a:spLocks noGrp="1"/>
          </p:cNvSpPr>
          <p:nvPr>
            <p:ph type="title"/>
          </p:nvPr>
        </p:nvSpPr>
        <p:spPr>
          <a:xfrm>
            <a:off x="0" y="274638"/>
            <a:ext cx="9144000" cy="1143000"/>
          </a:xfrm>
        </p:spPr>
        <p:txBody>
          <a:bodyPr vert="horz" wrap="square" lIns="45720" tIns="45720" rIns="45720" bIns="45720" anchor="ctr"/>
          <a:p>
            <a:r>
              <a:rPr sz="3600" b="1" kern="1200" dirty="0">
                <a:latin typeface="+mj-lt"/>
                <a:ea typeface="+mj-ea"/>
                <a:cs typeface="+mj-cs"/>
              </a:rPr>
              <a:t>Need for Intrusion Detection/Prevention Systems</a:t>
            </a:r>
            <a:endParaRPr sz="3600" b="1" kern="1200" dirty="0">
              <a:latin typeface="Book Antiqua" panose="02040602050305030304" pitchFamily="18" charset="0"/>
              <a:ea typeface="+mj-ea"/>
              <a:cs typeface="+mj-cs"/>
            </a:endParaRPr>
          </a:p>
        </p:txBody>
      </p:sp>
      <p:sp>
        <p:nvSpPr>
          <p:cNvPr id="60420" name="Rectangle 3"/>
          <p:cNvSpPr>
            <a:spLocks noGrp="1"/>
          </p:cNvSpPr>
          <p:nvPr>
            <p:ph idx="1"/>
          </p:nvPr>
        </p:nvSpPr>
        <p:spPr>
          <a:xfrm>
            <a:off x="457200" y="1676400"/>
            <a:ext cx="8305800" cy="4876800"/>
          </a:xfrm>
        </p:spPr>
        <p:txBody>
          <a:bodyPr vert="horz" wrap="square" lIns="91440" tIns="45720" rIns="91440" bIns="45720" anchor="t"/>
          <a:p>
            <a:pPr>
              <a:lnSpc>
                <a:spcPct val="90000"/>
              </a:lnSpc>
              <a:buNone/>
            </a:pPr>
            <a:r>
              <a:rPr b="1" u="sng" dirty="0">
                <a:latin typeface="Times New Roman" panose="02020603050405020304" pitchFamily="18" charset="0"/>
                <a:cs typeface="Times New Roman" panose="02020603050405020304" pitchFamily="18" charset="0"/>
              </a:rPr>
              <a:t>IDPSs are primarily focused on:</a:t>
            </a:r>
            <a:r>
              <a:rPr dirty="0">
                <a:solidFill>
                  <a:schemeClr val="accent1"/>
                </a:solidFill>
                <a:latin typeface="Times New Roman" panose="02020603050405020304" pitchFamily="18" charset="0"/>
                <a:cs typeface="Times New Roman" panose="02020603050405020304" pitchFamily="18" charset="0"/>
              </a:rPr>
              <a:t> </a:t>
            </a:r>
            <a:endParaRPr dirty="0">
              <a:solidFill>
                <a:schemeClr val="accent1"/>
              </a:solidFill>
              <a:latin typeface="Times New Roman" panose="02020603050405020304" pitchFamily="18" charset="0"/>
              <a:cs typeface="Times New Roman" panose="02020603050405020304" pitchFamily="18" charset="0"/>
            </a:endParaRPr>
          </a:p>
          <a:p>
            <a:pPr>
              <a:lnSpc>
                <a:spcPct val="90000"/>
              </a:lnSpc>
            </a:pPr>
            <a:r>
              <a:rPr dirty="0">
                <a:cs typeface="Times New Roman" panose="02020603050405020304" pitchFamily="18" charset="0"/>
              </a:rPr>
              <a:t>Identifying possible incidents, logging information about them, attempting to stop them, and reporting them to security administrators. </a:t>
            </a:r>
            <a:endParaRPr dirty="0">
              <a:cs typeface="Times New Roman" panose="02020603050405020304" pitchFamily="18" charset="0"/>
            </a:endParaRPr>
          </a:p>
          <a:p>
            <a:pPr>
              <a:lnSpc>
                <a:spcPct val="90000"/>
              </a:lnSpc>
            </a:pPr>
            <a:r>
              <a:rPr dirty="0">
                <a:cs typeface="Times New Roman" panose="02020603050405020304" pitchFamily="18" charset="0"/>
              </a:rPr>
              <a:t>Identifying problems with security policies</a:t>
            </a:r>
            <a:endParaRPr dirty="0">
              <a:cs typeface="Times New Roman" panose="02020603050405020304" pitchFamily="18" charset="0"/>
            </a:endParaRPr>
          </a:p>
          <a:p>
            <a:pPr>
              <a:lnSpc>
                <a:spcPct val="90000"/>
              </a:lnSpc>
            </a:pPr>
            <a:r>
              <a:rPr dirty="0">
                <a:cs typeface="Times New Roman" panose="02020603050405020304" pitchFamily="18" charset="0"/>
              </a:rPr>
              <a:t>Documenting existing threats</a:t>
            </a:r>
            <a:endParaRPr dirty="0">
              <a:cs typeface="Times New Roman" panose="02020603050405020304" pitchFamily="18" charset="0"/>
            </a:endParaRPr>
          </a:p>
          <a:p>
            <a:pPr>
              <a:lnSpc>
                <a:spcPct val="90000"/>
              </a:lnSpc>
            </a:pPr>
            <a:r>
              <a:rPr dirty="0">
                <a:cs typeface="Times New Roman" panose="02020603050405020304" pitchFamily="18" charset="0"/>
              </a:rPr>
              <a:t>Deterring individuals from violating security policies.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61443" name="Rectangle 3"/>
          <p:cNvSpPr>
            <a:spLocks noGrp="1"/>
          </p:cNvSpPr>
          <p:nvPr>
            <p:ph idx="1"/>
          </p:nvPr>
        </p:nvSpPr>
        <p:spPr>
          <a:xfrm>
            <a:off x="457200" y="381000"/>
            <a:ext cx="8229600" cy="6248400"/>
          </a:xfrm>
        </p:spPr>
        <p:txBody>
          <a:bodyPr vert="horz" wrap="square" lIns="91440" tIns="45720" rIns="91440" bIns="45720" anchor="t"/>
          <a:p>
            <a:pPr>
              <a:lnSpc>
                <a:spcPct val="90000"/>
              </a:lnSpc>
            </a:pPr>
            <a:r>
              <a:rPr sz="2400" b="1" u="sng" dirty="0">
                <a:cs typeface="Times New Roman" panose="02020603050405020304" pitchFamily="18" charset="0"/>
              </a:rPr>
              <a:t>Recording information related to observed events.</a:t>
            </a:r>
            <a:r>
              <a:rPr sz="2400" b="1" dirty="0">
                <a:solidFill>
                  <a:schemeClr val="accent1"/>
                </a:solidFill>
                <a:cs typeface="Times New Roman" panose="02020603050405020304" pitchFamily="18" charset="0"/>
              </a:rPr>
              <a:t> </a:t>
            </a:r>
            <a:r>
              <a:rPr sz="2400" dirty="0">
                <a:cs typeface="Times New Roman" panose="02020603050405020304" pitchFamily="18" charset="0"/>
              </a:rPr>
              <a:t>Information is usually recorded locally, and might also be sent to separate systems such as centralized logging servers, security information and event management (SIEM) solutions, and enterprise management systems. </a:t>
            </a:r>
            <a:endParaRPr sz="2400" dirty="0">
              <a:cs typeface="Times New Roman" panose="02020603050405020304" pitchFamily="18" charset="0"/>
            </a:endParaRPr>
          </a:p>
          <a:p>
            <a:pPr>
              <a:lnSpc>
                <a:spcPct val="90000"/>
              </a:lnSpc>
            </a:pPr>
            <a:endParaRPr sz="2400" b="1" dirty="0">
              <a:solidFill>
                <a:schemeClr val="accent1"/>
              </a:solidFill>
              <a:cs typeface="Times New Roman" panose="02020603050405020304" pitchFamily="18" charset="0"/>
            </a:endParaRPr>
          </a:p>
          <a:p>
            <a:pPr algn="just">
              <a:lnSpc>
                <a:spcPct val="90000"/>
              </a:lnSpc>
            </a:pPr>
            <a:r>
              <a:rPr sz="2400" b="1" u="sng" dirty="0">
                <a:cs typeface="Times New Roman" panose="02020603050405020304" pitchFamily="18" charset="0"/>
              </a:rPr>
              <a:t>Notifying security administrators of important observed events.</a:t>
            </a:r>
            <a:r>
              <a:rPr sz="2400" b="1" dirty="0">
                <a:solidFill>
                  <a:schemeClr val="accent1"/>
                </a:solidFill>
                <a:cs typeface="Times New Roman" panose="02020603050405020304" pitchFamily="18" charset="0"/>
              </a:rPr>
              <a:t> </a:t>
            </a:r>
            <a:endParaRPr sz="2400" b="1" dirty="0">
              <a:solidFill>
                <a:schemeClr val="accent1"/>
              </a:solidFill>
              <a:cs typeface="Times New Roman" panose="02020603050405020304" pitchFamily="18" charset="0"/>
            </a:endParaRPr>
          </a:p>
          <a:p>
            <a:pPr algn="just">
              <a:lnSpc>
                <a:spcPct val="90000"/>
              </a:lnSpc>
              <a:buNone/>
            </a:pPr>
            <a:r>
              <a:rPr sz="2400" dirty="0">
                <a:solidFill>
                  <a:schemeClr val="accent1"/>
                </a:solidFill>
                <a:cs typeface="Times New Roman" panose="02020603050405020304" pitchFamily="18" charset="0"/>
              </a:rPr>
              <a:t>     </a:t>
            </a:r>
            <a:r>
              <a:rPr sz="2400" dirty="0">
                <a:cs typeface="Times New Roman" panose="02020603050405020304" pitchFamily="18" charset="0"/>
              </a:rPr>
              <a:t>This notification, known as an </a:t>
            </a:r>
            <a:r>
              <a:rPr sz="2400" i="1" dirty="0">
                <a:cs typeface="Times New Roman" panose="02020603050405020304" pitchFamily="18" charset="0"/>
              </a:rPr>
              <a:t>alert</a:t>
            </a:r>
            <a:r>
              <a:rPr sz="2400" dirty="0">
                <a:cs typeface="Times New Roman" panose="02020603050405020304" pitchFamily="18" charset="0"/>
              </a:rPr>
              <a:t>, may take the form of audible signals, e-mails, pager notifications, or log entries. A notification message typically includes only basic information regarding an event; administrators need to access the IDPS for additional information. </a:t>
            </a:r>
            <a:endParaRPr sz="2400" dirty="0">
              <a:cs typeface="Times New Roman" panose="02020603050405020304" pitchFamily="18" charset="0"/>
            </a:endParaRPr>
          </a:p>
          <a:p>
            <a:pPr algn="just">
              <a:lnSpc>
                <a:spcPct val="90000"/>
              </a:lnSpc>
            </a:pPr>
            <a:endParaRPr sz="2400" b="1" dirty="0">
              <a:solidFill>
                <a:schemeClr val="accent1"/>
              </a:solidFill>
              <a:cs typeface="Times New Roman" panose="02020603050405020304" pitchFamily="18" charset="0"/>
            </a:endParaRPr>
          </a:p>
          <a:p>
            <a:pPr>
              <a:lnSpc>
                <a:spcPct val="90000"/>
              </a:lnSpc>
            </a:pPr>
            <a:r>
              <a:rPr sz="2400" b="1" u="sng" dirty="0">
                <a:cs typeface="Times New Roman" panose="02020603050405020304" pitchFamily="18" charset="0"/>
              </a:rPr>
              <a:t>Producing reports.</a:t>
            </a:r>
            <a:r>
              <a:rPr sz="2400" b="1" dirty="0">
                <a:solidFill>
                  <a:schemeClr val="accent1"/>
                </a:solidFill>
                <a:cs typeface="Times New Roman" panose="02020603050405020304" pitchFamily="18" charset="0"/>
              </a:rPr>
              <a:t> </a:t>
            </a:r>
            <a:endParaRPr sz="2400" b="1" dirty="0">
              <a:solidFill>
                <a:schemeClr val="accent1"/>
              </a:solidFill>
              <a:cs typeface="Times New Roman" panose="02020603050405020304" pitchFamily="18" charset="0"/>
            </a:endParaRPr>
          </a:p>
          <a:p>
            <a:pPr>
              <a:lnSpc>
                <a:spcPct val="90000"/>
              </a:lnSpc>
              <a:buNone/>
            </a:pPr>
            <a:r>
              <a:rPr sz="2400" b="1" dirty="0">
                <a:solidFill>
                  <a:schemeClr val="accent1"/>
                </a:solidFill>
                <a:cs typeface="Times New Roman" panose="02020603050405020304" pitchFamily="18" charset="0"/>
              </a:rPr>
              <a:t>    </a:t>
            </a:r>
            <a:r>
              <a:rPr sz="2400" dirty="0">
                <a:cs typeface="Times New Roman" panose="02020603050405020304" pitchFamily="18" charset="0"/>
              </a:rPr>
              <a:t>Reports summarize the monitored events or provide details on particular events of interest. </a:t>
            </a:r>
            <a:endParaRPr sz="2400" dirty="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62467" name="Rectangle 3"/>
          <p:cNvSpPr>
            <a:spLocks noGrp="1"/>
          </p:cNvSpPr>
          <p:nvPr>
            <p:ph idx="1"/>
          </p:nvPr>
        </p:nvSpPr>
        <p:spPr>
          <a:xfrm>
            <a:off x="457200" y="304800"/>
            <a:ext cx="8229600" cy="6019800"/>
          </a:xfrm>
        </p:spPr>
        <p:txBody>
          <a:bodyPr vert="horz" wrap="square" lIns="91440" tIns="45720" rIns="91440" bIns="45720" anchor="t"/>
          <a:p>
            <a:r>
              <a:rPr sz="2700" dirty="0">
                <a:cs typeface="Times New Roman" panose="02020603050405020304" pitchFamily="18" charset="0"/>
              </a:rPr>
              <a:t>An IDPS might also alter the settings for when certain alerts are triggered or what priority should be assigned to subsequent alerts after a particular threat is detected. </a:t>
            </a:r>
            <a:endParaRPr sz="2700" dirty="0">
              <a:cs typeface="Times New Roman" panose="02020603050405020304" pitchFamily="18" charset="0"/>
            </a:endParaRPr>
          </a:p>
          <a:p>
            <a:r>
              <a:rPr sz="2700" dirty="0">
                <a:cs typeface="Times New Roman" panose="02020603050405020304" pitchFamily="18" charset="0"/>
              </a:rPr>
              <a:t>IPSs respond to a detected threat by attempting to prevent it from succeeding. They use several response techniques: </a:t>
            </a:r>
            <a:endParaRPr sz="2700" dirty="0">
              <a:cs typeface="Times New Roman" panose="02020603050405020304" pitchFamily="18" charset="0"/>
            </a:endParaRPr>
          </a:p>
          <a:p>
            <a:r>
              <a:rPr sz="2700" b="1" u="sng" dirty="0">
                <a:cs typeface="Times New Roman" panose="02020603050405020304" pitchFamily="18" charset="0"/>
              </a:rPr>
              <a:t>The IPS stops the attack itself</a:t>
            </a:r>
            <a:r>
              <a:rPr sz="2700" b="1" dirty="0">
                <a:cs typeface="Times New Roman" panose="02020603050405020304" pitchFamily="18" charset="0"/>
              </a:rPr>
              <a:t>. </a:t>
            </a:r>
            <a:r>
              <a:rPr sz="2700" dirty="0">
                <a:cs typeface="Times New Roman" panose="02020603050405020304" pitchFamily="18" charset="0"/>
              </a:rPr>
              <a:t>Examples:</a:t>
            </a:r>
            <a:endParaRPr sz="2700" dirty="0">
              <a:cs typeface="Times New Roman" panose="02020603050405020304" pitchFamily="18" charset="0"/>
            </a:endParaRPr>
          </a:p>
          <a:p>
            <a:pPr algn="just">
              <a:buNone/>
            </a:pPr>
            <a:r>
              <a:rPr sz="2700" dirty="0">
                <a:cs typeface="Times New Roman" panose="02020603050405020304" pitchFamily="18" charset="0"/>
              </a:rPr>
              <a:t>   Terminate the network connection or user session that is being used for the attack. Block access to the target (or possibly other likely targets) from the offending user account, IP address, or other attacker attribute. Block all access to the targeted host, service, application, or other resource.</a:t>
            </a:r>
            <a:endParaRPr sz="2700" dirty="0">
              <a:cs typeface="Times New Roman" panose="02020603050405020304" pitchFamily="18" charset="0"/>
            </a:endParaRPr>
          </a:p>
          <a:p>
            <a:pPr>
              <a:buNone/>
            </a:pPr>
            <a:r>
              <a:rPr sz="2700" dirty="0">
                <a:solidFill>
                  <a:schemeClr val="accent1"/>
                </a:solidFill>
                <a:latin typeface="Times New Roman" panose="02020603050405020304" pitchFamily="18" charset="0"/>
                <a:cs typeface="Times New Roman" panose="02020603050405020304" pitchFamily="18" charset="0"/>
              </a:rPr>
              <a:t> </a:t>
            </a:r>
            <a:endParaRPr sz="2700" dirty="0">
              <a:solidFill>
                <a:schemeClr val="accent1"/>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63491" name="Rectangle 3"/>
          <p:cNvSpPr>
            <a:spLocks noGrp="1"/>
          </p:cNvSpPr>
          <p:nvPr>
            <p:ph idx="1"/>
          </p:nvPr>
        </p:nvSpPr>
        <p:spPr>
          <a:xfrm>
            <a:off x="457200" y="457200"/>
            <a:ext cx="8229600" cy="6019800"/>
          </a:xfrm>
        </p:spPr>
        <p:txBody>
          <a:bodyPr vert="horz" wrap="square" lIns="91440" tIns="45720" rIns="91440" bIns="45720" anchor="t"/>
          <a:p>
            <a:pPr algn="just">
              <a:lnSpc>
                <a:spcPct val="80000"/>
              </a:lnSpc>
            </a:pPr>
            <a:r>
              <a:rPr sz="2700" b="1" u="sng" dirty="0">
                <a:cs typeface="Times New Roman" panose="02020603050405020304" pitchFamily="18" charset="0"/>
              </a:rPr>
              <a:t>The IPS changes the security environment.</a:t>
            </a:r>
            <a:r>
              <a:rPr sz="2700" b="1" dirty="0">
                <a:cs typeface="Times New Roman" panose="02020603050405020304" pitchFamily="18" charset="0"/>
              </a:rPr>
              <a:t> </a:t>
            </a:r>
            <a:r>
              <a:rPr sz="2700" dirty="0">
                <a:cs typeface="Times New Roman" panose="02020603050405020304" pitchFamily="18" charset="0"/>
              </a:rPr>
              <a:t>The IPS could change the configuration of other security controls to disrupt an attack. Such as reconfiguring a network device (e.g., firewall, router, switch) to block access from the attacker or to the target, and altering a host-based firewall on a target to block incoming attacks. Some IPSs can even cause patches to be applied to a host if the IPS detects that the host has vulnerabilities. </a:t>
            </a:r>
            <a:endParaRPr sz="2700" dirty="0">
              <a:cs typeface="Times New Roman" panose="02020603050405020304" pitchFamily="18" charset="0"/>
            </a:endParaRPr>
          </a:p>
          <a:p>
            <a:pPr algn="just">
              <a:lnSpc>
                <a:spcPct val="80000"/>
              </a:lnSpc>
            </a:pPr>
            <a:endParaRPr sz="2700" dirty="0">
              <a:solidFill>
                <a:schemeClr val="accent1"/>
              </a:solidFill>
              <a:cs typeface="Times New Roman" panose="02020603050405020304" pitchFamily="18" charset="0"/>
            </a:endParaRPr>
          </a:p>
          <a:p>
            <a:pPr>
              <a:lnSpc>
                <a:spcPct val="80000"/>
              </a:lnSpc>
            </a:pPr>
            <a:r>
              <a:rPr sz="2700" b="1" u="sng" dirty="0">
                <a:cs typeface="Times New Roman" panose="02020603050405020304" pitchFamily="18" charset="0"/>
              </a:rPr>
              <a:t>The IPS changes the attack’s content.</a:t>
            </a:r>
            <a:endParaRPr sz="2700" b="1" dirty="0">
              <a:cs typeface="Times New Roman" panose="02020603050405020304" pitchFamily="18" charset="0"/>
            </a:endParaRPr>
          </a:p>
          <a:p>
            <a:pPr>
              <a:lnSpc>
                <a:spcPct val="80000"/>
              </a:lnSpc>
              <a:buNone/>
            </a:pPr>
            <a:r>
              <a:rPr sz="2700" dirty="0">
                <a:cs typeface="Times New Roman" panose="02020603050405020304" pitchFamily="18" charset="0"/>
              </a:rPr>
              <a:t>     Some IPS technologies can remove or replace malicious portions of an attack to make it benign. An example is an IPS removing an infected file attachment from an e-mail and then permitting the cleaned email to reach its recipient. </a:t>
            </a:r>
            <a:endParaRPr sz="2700" dirty="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5"/>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000" dirty="0">
                <a:solidFill>
                  <a:srgbClr val="9B9A98"/>
                </a:solidFill>
              </a:rPr>
            </a:fld>
            <a:endParaRPr lang="en-US" sz="1000" dirty="0">
              <a:solidFill>
                <a:srgbClr val="9B9A98"/>
              </a:solidFill>
            </a:endParaRPr>
          </a:p>
        </p:txBody>
      </p:sp>
      <p:sp>
        <p:nvSpPr>
          <p:cNvPr id="64515" name="Rectangle 3"/>
          <p:cNvSpPr>
            <a:spLocks noGrp="1"/>
          </p:cNvSpPr>
          <p:nvPr>
            <p:ph idx="1"/>
          </p:nvPr>
        </p:nvSpPr>
        <p:spPr>
          <a:xfrm>
            <a:off x="457200" y="381000"/>
            <a:ext cx="8229600" cy="6248400"/>
          </a:xfrm>
        </p:spPr>
        <p:txBody>
          <a:bodyPr vert="horz" wrap="square" lIns="91440" tIns="45720" rIns="91440" bIns="45720" anchor="t"/>
          <a:p>
            <a:pPr algn="just">
              <a:lnSpc>
                <a:spcPct val="80000"/>
              </a:lnSpc>
            </a:pPr>
            <a:r>
              <a:rPr sz="2600" b="1" u="sng" dirty="0">
                <a:cs typeface="Times New Roman" panose="02020603050405020304" pitchFamily="18" charset="0"/>
              </a:rPr>
              <a:t>Most IDPSs also offer features that compensate for the use of common evasion techniques.</a:t>
            </a:r>
            <a:r>
              <a:rPr sz="2600" dirty="0">
                <a:solidFill>
                  <a:schemeClr val="accent1"/>
                </a:solidFill>
                <a:cs typeface="Times New Roman" panose="02020603050405020304" pitchFamily="18" charset="0"/>
              </a:rPr>
              <a:t> </a:t>
            </a:r>
            <a:endParaRPr sz="2600" dirty="0">
              <a:solidFill>
                <a:schemeClr val="accent1"/>
              </a:solidFill>
              <a:cs typeface="Times New Roman" panose="02020603050405020304" pitchFamily="18" charset="0"/>
            </a:endParaRPr>
          </a:p>
          <a:p>
            <a:pPr algn="just">
              <a:lnSpc>
                <a:spcPct val="80000"/>
              </a:lnSpc>
              <a:buNone/>
            </a:pPr>
            <a:r>
              <a:rPr sz="2600" i="1" dirty="0">
                <a:solidFill>
                  <a:schemeClr val="accent1"/>
                </a:solidFill>
                <a:cs typeface="Times New Roman" panose="02020603050405020304" pitchFamily="18" charset="0"/>
              </a:rPr>
              <a:t>    </a:t>
            </a:r>
            <a:r>
              <a:rPr sz="2600" i="1" dirty="0">
                <a:cs typeface="Times New Roman" panose="02020603050405020304" pitchFamily="18" charset="0"/>
              </a:rPr>
              <a:t>Evasion </a:t>
            </a:r>
            <a:r>
              <a:rPr sz="2600" dirty="0">
                <a:cs typeface="Times New Roman" panose="02020603050405020304" pitchFamily="18" charset="0"/>
              </a:rPr>
              <a:t>is modifying the format or timing of malicious activity so that its appearance changes but its effect is the same. Attackers use evasion techniques to try to prevent IDPSs from detecting their attacks. </a:t>
            </a:r>
            <a:endParaRPr sz="2600" dirty="0">
              <a:cs typeface="Times New Roman" panose="02020603050405020304" pitchFamily="18" charset="0"/>
            </a:endParaRPr>
          </a:p>
          <a:p>
            <a:pPr algn="just">
              <a:lnSpc>
                <a:spcPct val="80000"/>
              </a:lnSpc>
            </a:pPr>
            <a:endParaRPr sz="2600" dirty="0">
              <a:solidFill>
                <a:schemeClr val="accent1"/>
              </a:solidFill>
              <a:cs typeface="Times New Roman" panose="02020603050405020304" pitchFamily="18" charset="0"/>
            </a:endParaRPr>
          </a:p>
          <a:p>
            <a:pPr>
              <a:lnSpc>
                <a:spcPct val="80000"/>
              </a:lnSpc>
            </a:pPr>
            <a:r>
              <a:rPr sz="2600" b="1" u="sng" dirty="0">
                <a:cs typeface="Times New Roman" panose="02020603050405020304" pitchFamily="18" charset="0"/>
              </a:rPr>
              <a:t>For example:</a:t>
            </a:r>
            <a:r>
              <a:rPr sz="2600" dirty="0">
                <a:solidFill>
                  <a:schemeClr val="accent1"/>
                </a:solidFill>
                <a:cs typeface="Times New Roman" panose="02020603050405020304" pitchFamily="18" charset="0"/>
              </a:rPr>
              <a:t> </a:t>
            </a:r>
            <a:endParaRPr sz="2600" dirty="0">
              <a:solidFill>
                <a:schemeClr val="accent1"/>
              </a:solidFill>
              <a:cs typeface="Times New Roman" panose="02020603050405020304" pitchFamily="18" charset="0"/>
            </a:endParaRPr>
          </a:p>
          <a:p>
            <a:pPr>
              <a:lnSpc>
                <a:spcPct val="80000"/>
              </a:lnSpc>
              <a:buNone/>
            </a:pPr>
            <a:r>
              <a:rPr sz="2600" dirty="0">
                <a:solidFill>
                  <a:schemeClr val="accent1"/>
                </a:solidFill>
                <a:cs typeface="Times New Roman" panose="02020603050405020304" pitchFamily="18" charset="0"/>
              </a:rPr>
              <a:t>    </a:t>
            </a:r>
            <a:r>
              <a:rPr sz="2600" dirty="0">
                <a:cs typeface="Times New Roman" panose="02020603050405020304" pitchFamily="18" charset="0"/>
              </a:rPr>
              <a:t>an attacker could encode text characters in a particular way, knowing that the target understands the encoding and hoping that any monitoring IDPSs do not. Most IDPSs can overcome common evasion techniques by duplicating special processing performed by the targets. If the IDPS can “see” the activity in the same way that the target would, then evasion techniques will generally be unsuccessful at hiding attacks. </a:t>
            </a:r>
            <a:endParaRPr sz="2600" dirty="0">
              <a:cs typeface="Times New Roman" panose="02020603050405020304" pitchFamily="18" charset="0"/>
            </a:endParaRPr>
          </a:p>
          <a:p>
            <a:pPr>
              <a:lnSpc>
                <a:spcPct val="80000"/>
              </a:lnSpc>
            </a:pPr>
            <a:endParaRPr sz="2800" dirty="0">
              <a:solidFill>
                <a:schemeClr val="accent1"/>
              </a:solidFill>
              <a:latin typeface="Times New Roman" panose="02020603050405020304" pitchFamily="18" charset="0"/>
              <a:ea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18728</Words>
  <Application>WPS Presentation</Application>
  <PresentationFormat>On-screen Show (4:3)</PresentationFormat>
  <Paragraphs>356</Paragraphs>
  <Slides>37</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37</vt:i4>
      </vt:variant>
    </vt:vector>
  </HeadingPairs>
  <TitlesOfParts>
    <vt:vector size="52" baseType="lpstr">
      <vt:lpstr>Arial</vt:lpstr>
      <vt:lpstr>SimSun</vt:lpstr>
      <vt:lpstr>Wingdings</vt:lpstr>
      <vt:lpstr>Franklin Gothic Book</vt:lpstr>
      <vt:lpstr>Wingdings 2</vt:lpstr>
      <vt:lpstr>Arial</vt:lpstr>
      <vt:lpstr>Tahoma</vt:lpstr>
      <vt:lpstr>Times New Roman</vt:lpstr>
      <vt:lpstr>Microsoft YaHei</vt:lpstr>
      <vt:lpstr/>
      <vt:lpstr>Arial Unicode MS</vt:lpstr>
      <vt:lpstr>Book Antiqua</vt:lpstr>
      <vt:lpstr>Wingdings 2</vt:lpstr>
      <vt:lpstr>Courier New</vt:lpstr>
      <vt:lpstr>Technic</vt:lpstr>
      <vt:lpstr>Intrusion Detection Systems 				&amp; Intrusion Prevention Systems</vt:lpstr>
      <vt:lpstr>Definitions</vt:lpstr>
      <vt:lpstr>Definitions</vt:lpstr>
      <vt:lpstr>Need for Intrusion Detection Prevention Systems</vt:lpstr>
      <vt:lpstr>Need for Intrusion Detection/Prevention Systems</vt:lpstr>
      <vt:lpstr>PowerPoint 演示文稿</vt:lpstr>
      <vt:lpstr>PowerPoint 演示文稿</vt:lpstr>
      <vt:lpstr>PowerPoint 演示文稿</vt:lpstr>
      <vt:lpstr>PowerPoint 演示文稿</vt:lpstr>
      <vt:lpstr>Types of IDS</vt:lpstr>
      <vt:lpstr>Classes of detection methodologies: </vt:lpstr>
      <vt:lpstr>PowerPoint 演示文稿</vt:lpstr>
      <vt:lpstr>PowerPoint 演示文稿</vt:lpstr>
      <vt:lpstr>PowerPoint 演示文稿</vt:lpstr>
      <vt:lpstr>PowerPoint 演示文稿</vt:lpstr>
      <vt:lpstr>PowerPoint 演示文稿</vt:lpstr>
      <vt:lpstr>Types of IDPSs</vt:lpstr>
      <vt:lpstr>PowerPoint 演示文稿</vt:lpstr>
      <vt:lpstr>Placement of Network IDPSs  </vt:lpstr>
      <vt:lpstr>PowerPoint 演示文稿</vt:lpstr>
      <vt:lpstr>Types of IDPSs</vt:lpstr>
      <vt:lpstr>PowerPoint 演示文稿</vt:lpstr>
      <vt:lpstr>Placement of host IDPSs</vt:lpstr>
      <vt:lpstr>PowerPoint 演示文稿</vt:lpstr>
      <vt:lpstr>Types of IDPSs</vt:lpstr>
      <vt:lpstr>PowerPoint 演示文稿</vt:lpstr>
      <vt:lpstr>PowerPoint 演示文稿</vt:lpstr>
      <vt:lpstr>PowerPoint 演示文稿</vt:lpstr>
      <vt:lpstr>Intrusion Detection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WINDOWS SERVICES</dc:title>
  <dc:creator>Sandeep Walvekar</dc:creator>
  <cp:lastModifiedBy>hp</cp:lastModifiedBy>
  <cp:revision>637</cp:revision>
  <dcterms:created xsi:type="dcterms:W3CDTF">2009-07-06T04:32:00Z</dcterms:created>
  <dcterms:modified xsi:type="dcterms:W3CDTF">2018-02-11T10:22:08Z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1033-10.2.0.5965</vt:lpwstr>
  </property>
</Properties>
</file>