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7" r:id="rId6"/>
    <p:sldId id="308" r:id="rId7"/>
    <p:sldId id="309" r:id="rId8"/>
    <p:sldId id="310" r:id="rId9"/>
    <p:sldId id="311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00DB0-8447-4DF2-A020-0FB34D485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C966EC-7DEF-472C-97CA-43A5A81B90C9}" type="slidenum">
              <a:rPr lang="zh-CN" altLang="en-US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>
            <a:fillRect/>
          </a:stretch>
        </p:blipFill>
        <p:spPr bwMode="auto">
          <a:xfrm>
            <a:off x="288171" y="174584"/>
            <a:ext cx="11599030" cy="433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976959" y="1474345"/>
            <a:ext cx="565200" cy="563259"/>
            <a:chOff x="1519237" y="1651743"/>
            <a:chExt cx="447675" cy="447675"/>
          </a:xfrm>
        </p:grpSpPr>
        <p:sp>
          <p:nvSpPr>
            <p:cNvPr id="17" name="椭圆 16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55152" y="3439758"/>
            <a:ext cx="565200" cy="563259"/>
            <a:chOff x="1519237" y="1651743"/>
            <a:chExt cx="447675" cy="447675"/>
          </a:xfrm>
        </p:grpSpPr>
        <p:sp>
          <p:nvSpPr>
            <p:cNvPr id="20" name="椭圆 19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1632717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292" y="3606442"/>
            <a:ext cx="565200" cy="563259"/>
            <a:chOff x="1519237" y="1651743"/>
            <a:chExt cx="447675" cy="447675"/>
          </a:xfrm>
        </p:grpSpPr>
        <p:sp>
          <p:nvSpPr>
            <p:cNvPr id="23" name="椭圆 22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1632717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0335" y="1654108"/>
            <a:ext cx="565200" cy="563259"/>
            <a:chOff x="1519237" y="1651743"/>
            <a:chExt cx="447675" cy="447675"/>
          </a:xfrm>
        </p:grpSpPr>
        <p:sp>
          <p:nvSpPr>
            <p:cNvPr id="26" name="椭圆 25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982800" y="1175270"/>
            <a:ext cx="565200" cy="563259"/>
            <a:chOff x="1519237" y="1651743"/>
            <a:chExt cx="447675" cy="447675"/>
          </a:xfrm>
        </p:grpSpPr>
        <p:sp>
          <p:nvSpPr>
            <p:cNvPr id="29" name="椭圆 28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直接连接符 30"/>
          <p:cNvCxnSpPr>
            <a:stCxn id="17" idx="5"/>
            <a:endCxn id="20" idx="1"/>
          </p:cNvCxnSpPr>
          <p:nvPr/>
        </p:nvCxnSpPr>
        <p:spPr>
          <a:xfrm>
            <a:off x="2459387" y="1955117"/>
            <a:ext cx="1278537" cy="156712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5"/>
            <a:endCxn id="23" idx="2"/>
          </p:cNvCxnSpPr>
          <p:nvPr/>
        </p:nvCxnSpPr>
        <p:spPr>
          <a:xfrm flipV="1">
            <a:off x="4137580" y="3888072"/>
            <a:ext cx="2174712" cy="3245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7"/>
            <a:endCxn id="26" idx="3"/>
          </p:cNvCxnSpPr>
          <p:nvPr/>
        </p:nvCxnSpPr>
        <p:spPr>
          <a:xfrm flipV="1">
            <a:off x="6794720" y="2134880"/>
            <a:ext cx="1418387" cy="15540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7"/>
            <a:endCxn id="26" idx="2"/>
          </p:cNvCxnSpPr>
          <p:nvPr/>
        </p:nvCxnSpPr>
        <p:spPr>
          <a:xfrm flipV="1">
            <a:off x="4137580" y="1935738"/>
            <a:ext cx="3992755" cy="158650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6"/>
            <a:endCxn id="23" idx="1"/>
          </p:cNvCxnSpPr>
          <p:nvPr/>
        </p:nvCxnSpPr>
        <p:spPr>
          <a:xfrm>
            <a:off x="2542159" y="1755975"/>
            <a:ext cx="3852905" cy="1932954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6"/>
            <a:endCxn id="29" idx="2"/>
          </p:cNvCxnSpPr>
          <p:nvPr/>
        </p:nvCxnSpPr>
        <p:spPr>
          <a:xfrm flipV="1">
            <a:off x="8695535" y="1456900"/>
            <a:ext cx="1287265" cy="47883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3" idx="6"/>
            <a:endCxn id="29" idx="3"/>
          </p:cNvCxnSpPr>
          <p:nvPr/>
        </p:nvCxnSpPr>
        <p:spPr>
          <a:xfrm flipV="1">
            <a:off x="6877492" y="1656042"/>
            <a:ext cx="3188080" cy="223203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69708" y="5636647"/>
            <a:ext cx="8736417" cy="391425"/>
          </a:xfrm>
          <a:noFill/>
        </p:spPr>
        <p:txBody>
          <a:bodyPr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69708" y="4863839"/>
            <a:ext cx="8736417" cy="705950"/>
          </a:xfrm>
        </p:spPr>
        <p:txBody>
          <a:bodyPr anchor="b">
            <a:normAutofit/>
          </a:bodyPr>
          <a:lstStyle>
            <a:lvl1pPr algn="l">
              <a:defRPr sz="3400" b="1" kern="1000" baseline="0">
                <a:solidFill>
                  <a:schemeClr val="accent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77837" y="5061674"/>
            <a:ext cx="745200" cy="744037"/>
            <a:chOff x="625003" y="5195170"/>
            <a:chExt cx="447675" cy="447675"/>
          </a:xfrm>
        </p:grpSpPr>
        <p:sp>
          <p:nvSpPr>
            <p:cNvPr id="39" name="椭圆 38"/>
            <p:cNvSpPr/>
            <p:nvPr userDrawn="1"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KSO_Shape"/>
            <p:cNvSpPr/>
            <p:nvPr userDrawn="1"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15925" y="439738"/>
            <a:ext cx="11360150" cy="6137275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orldNetwork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3654071" y="2734409"/>
            <a:ext cx="4842229" cy="897903"/>
            <a:chOff x="3654071" y="2734409"/>
            <a:chExt cx="4842229" cy="897903"/>
          </a:xfrm>
        </p:grpSpPr>
        <p:sp>
          <p:nvSpPr>
            <p:cNvPr id="7" name="MH_Title"/>
            <p:cNvSpPr/>
            <p:nvPr userDrawn="1">
              <p:custDataLst>
                <p:tags r:id="rId2"/>
              </p:custDataLst>
            </p:nvPr>
          </p:nvSpPr>
          <p:spPr>
            <a:xfrm>
              <a:off x="3654071" y="2966425"/>
              <a:ext cx="4842229" cy="665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8" name="MH_Number"/>
            <p:cNvSpPr/>
            <p:nvPr userDrawn="1">
              <p:custDataLst>
                <p:tags r:id="rId3"/>
              </p:custDataLst>
            </p:nvPr>
          </p:nvSpPr>
          <p:spPr>
            <a:xfrm>
              <a:off x="7722579" y="2734409"/>
              <a:ext cx="773721" cy="897901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b="1" dirty="0">
                <a:solidFill>
                  <a:srgbClr val="FFFFFF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4071" y="2966425"/>
            <a:ext cx="4842000" cy="666000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WorldNetwork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75819"/>
            <a:ext cx="10954459" cy="7960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82644" y="1244603"/>
            <a:ext cx="5094116" cy="49323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orldNetwork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63264" y="-19051"/>
            <a:ext cx="1230583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-63264" y="-19052"/>
            <a:ext cx="1230583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89169" y="118532"/>
            <a:ext cx="10602732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7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2736" y="2200274"/>
            <a:ext cx="5157787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1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5147" y="2200274"/>
            <a:ext cx="5183188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9" name="矩形 8"/>
            <p:cNvSpPr/>
            <p:nvPr userDrawn="1">
              <p:custDataLst>
                <p:tags r:id="rId2"/>
              </p:custDataLst>
            </p:nvPr>
          </p:nvSpPr>
          <p:spPr>
            <a:xfrm>
              <a:off x="152400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 userDrawn="1">
              <p:custDataLst>
                <p:tags r:id="rId3"/>
              </p:custDataLst>
            </p:nvPr>
          </p:nvCxnSpPr>
          <p:spPr>
            <a:xfrm flipH="1">
              <a:off x="1524000" y="2559050"/>
              <a:ext cx="3098800" cy="218440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505700" y="2133601"/>
              <a:ext cx="3143250" cy="220821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 userDrawn="1">
              <p:custDataLst>
                <p:tags r:id="rId5"/>
              </p:custDataLst>
            </p:nvPr>
          </p:nvSpPr>
          <p:spPr>
            <a:xfrm rot="3430120">
              <a:off x="5807869" y="-1585118"/>
              <a:ext cx="336550" cy="6303962"/>
            </a:xfrm>
            <a:custGeom>
              <a:avLst/>
              <a:gdLst>
                <a:gd name="connsiteX0" fmla="*/ 0 w 328131"/>
                <a:gd name="connsiteY0" fmla="*/ 508549 h 4872799"/>
                <a:gd name="connsiteX1" fmla="*/ 328131 w 328131"/>
                <a:gd name="connsiteY1" fmla="*/ 0 h 4872799"/>
                <a:gd name="connsiteX2" fmla="*/ 328131 w 328131"/>
                <a:gd name="connsiteY2" fmla="*/ 4872799 h 4872799"/>
                <a:gd name="connsiteX3" fmla="*/ 0 w 328131"/>
                <a:gd name="connsiteY3" fmla="*/ 4661079 h 4872799"/>
                <a:gd name="connsiteX0-1" fmla="*/ 0 w 337331"/>
                <a:gd name="connsiteY0-2" fmla="*/ 407823 h 4872799"/>
                <a:gd name="connsiteX1-3" fmla="*/ 337331 w 337331"/>
                <a:gd name="connsiteY1-4" fmla="*/ 0 h 4872799"/>
                <a:gd name="connsiteX2-5" fmla="*/ 337331 w 337331"/>
                <a:gd name="connsiteY2-6" fmla="*/ 4872799 h 4872799"/>
                <a:gd name="connsiteX3-7" fmla="*/ 9200 w 337331"/>
                <a:gd name="connsiteY3-8" fmla="*/ 4661079 h 4872799"/>
                <a:gd name="connsiteX4" fmla="*/ 0 w 337331"/>
                <a:gd name="connsiteY4" fmla="*/ 407823 h 48727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37331" h="4872799">
                  <a:moveTo>
                    <a:pt x="0" y="407823"/>
                  </a:moveTo>
                  <a:lnTo>
                    <a:pt x="337331" y="0"/>
                  </a:lnTo>
                  <a:lnTo>
                    <a:pt x="337331" y="4872799"/>
                  </a:lnTo>
                  <a:lnTo>
                    <a:pt x="9200" y="4661079"/>
                  </a:lnTo>
                  <a:cubicBezTo>
                    <a:pt x="9200" y="3276902"/>
                    <a:pt x="0" y="1792000"/>
                    <a:pt x="0" y="407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 userDrawn="1">
              <p:custDataLst>
                <p:tags r:id="rId6"/>
              </p:custDataLst>
            </p:nvPr>
          </p:nvSpPr>
          <p:spPr>
            <a:xfrm rot="3430120" flipH="1" flipV="1">
              <a:off x="6241257" y="1713707"/>
              <a:ext cx="358775" cy="6884988"/>
            </a:xfrm>
            <a:custGeom>
              <a:avLst/>
              <a:gdLst>
                <a:gd name="connsiteX0" fmla="*/ 0 w 328131"/>
                <a:gd name="connsiteY0" fmla="*/ 508549 h 4872799"/>
                <a:gd name="connsiteX1" fmla="*/ 328131 w 328131"/>
                <a:gd name="connsiteY1" fmla="*/ 0 h 4872799"/>
                <a:gd name="connsiteX2" fmla="*/ 328131 w 328131"/>
                <a:gd name="connsiteY2" fmla="*/ 4872799 h 4872799"/>
                <a:gd name="connsiteX3" fmla="*/ 0 w 328131"/>
                <a:gd name="connsiteY3" fmla="*/ 4661079 h 4872799"/>
                <a:gd name="connsiteX0-1" fmla="*/ 0 w 359283"/>
                <a:gd name="connsiteY0-2" fmla="*/ 406295 h 4872799"/>
                <a:gd name="connsiteX1-3" fmla="*/ 359283 w 359283"/>
                <a:gd name="connsiteY1-4" fmla="*/ 0 h 4872799"/>
                <a:gd name="connsiteX2-5" fmla="*/ 359283 w 359283"/>
                <a:gd name="connsiteY2-6" fmla="*/ 4872799 h 4872799"/>
                <a:gd name="connsiteX3-7" fmla="*/ 31152 w 359283"/>
                <a:gd name="connsiteY3-8" fmla="*/ 4661079 h 4872799"/>
                <a:gd name="connsiteX4" fmla="*/ 0 w 359283"/>
                <a:gd name="connsiteY4" fmla="*/ 406295 h 48727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59283" h="4872799">
                  <a:moveTo>
                    <a:pt x="0" y="406295"/>
                  </a:moveTo>
                  <a:lnTo>
                    <a:pt x="359283" y="0"/>
                  </a:lnTo>
                  <a:lnTo>
                    <a:pt x="359283" y="4872799"/>
                  </a:lnTo>
                  <a:lnTo>
                    <a:pt x="31152" y="4661079"/>
                  </a:lnTo>
                  <a:cubicBezTo>
                    <a:pt x="31152" y="3276902"/>
                    <a:pt x="0" y="1790472"/>
                    <a:pt x="0" y="406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-1980000">
            <a:off x="3967200" y="1537200"/>
            <a:ext cx="5079600" cy="921600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15" name="KSO_CT2"/>
          <p:cNvSpPr>
            <a:spLocks noGrp="1"/>
          </p:cNvSpPr>
          <p:nvPr>
            <p:ph type="subTitle" idx="1" hasCustomPrompt="1"/>
          </p:nvPr>
        </p:nvSpPr>
        <p:spPr>
          <a:xfrm rot="19620000">
            <a:off x="6135959" y="3072552"/>
            <a:ext cx="2955463" cy="474848"/>
          </a:xfrm>
          <a:noFill/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 rot="19620000">
            <a:off x="3683582" y="4663378"/>
            <a:ext cx="2949228" cy="4839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 rot="19620000">
            <a:off x="3696860" y="4277473"/>
            <a:ext cx="5899903" cy="483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3549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3549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3569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49587" y="505803"/>
            <a:ext cx="1182511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90330" y="505803"/>
            <a:ext cx="9556783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22300" y="1123951"/>
            <a:ext cx="10954459" cy="50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2301" y="1758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m"/>
        <a:defRPr lang="zh-CN" altLang="en-US" sz="2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6.xml"/><Relationship Id="rId3" Type="http://schemas.openxmlformats.org/officeDocument/2006/relationships/image" Target="../media/image3.GIF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endParaRPr lang="en-I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r>
              <a:rPr lang="en-US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Traffic shaping is a bandwidth management technique used on computer networks which delays some or all datagrams</a:t>
            </a:r>
            <a:r>
              <a:rPr lang="en-IN" altLang="zh-CN" dirty="0"/>
              <a:t>.</a:t>
            </a:r>
            <a:endParaRPr lang="en-IN" altLang="zh-CN" dirty="0"/>
          </a:p>
          <a:p>
            <a:r>
              <a:rPr lang="en-IN" altLang="zh-CN" dirty="0"/>
              <a:t>If a link becomes saturated to the point where there is a significant level of contention latency can rise substantially causing users face a slow access to the newtork resources.</a:t>
            </a:r>
            <a:endParaRPr lang="en-IN" altLang="zh-CN" dirty="0"/>
          </a:p>
          <a:p>
            <a:r>
              <a:rPr lang="en-IN" altLang="zh-CN" dirty="0"/>
              <a:t>Traffic shaping can be used to prevent this from occurring and keep latency in check. </a:t>
            </a:r>
            <a:endParaRPr lang="en-IN" altLang="zh-CN" dirty="0"/>
          </a:p>
          <a:p>
            <a:r>
              <a:rPr lang="en-IN" altLang="zh-CN" dirty="0"/>
              <a:t>Traffic shaping provides a means to control the volume of traffic being sent into a network in a specified period or the maximum rate at which the traffic is sent.</a:t>
            </a:r>
            <a:endParaRPr lang="en-IN" altLang="zh-CN" dirty="0"/>
          </a:p>
          <a:p>
            <a:r>
              <a:rPr lang="en-IN" altLang="zh-CN" dirty="0"/>
              <a:t>Traffic shaping is used to optimize or guarantee performance, improve latency, or increase usable bandwidth for important traffic by delaying other not so important traffic.</a:t>
            </a:r>
            <a:endParaRPr lang="en-I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r>
              <a:rPr lang="en-US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2300" y="1123950"/>
            <a:ext cx="10954385" cy="5347335"/>
          </a:xfrm>
        </p:spPr>
        <p:txBody>
          <a:bodyPr/>
          <a:lstStyle/>
          <a:p>
            <a:r>
              <a:rPr lang="zh-CN" altLang="en-US" dirty="0"/>
              <a:t>The most common type of traffic shaping is application-based traffic shaping.</a:t>
            </a:r>
            <a:endParaRPr lang="zh-CN" altLang="en-US" dirty="0"/>
          </a:p>
          <a:p>
            <a:r>
              <a:rPr lang="zh-CN" altLang="en-US" dirty="0"/>
              <a:t>Simple traffic shaping schemes shape all traffic uniformly by rate.</a:t>
            </a:r>
            <a:endParaRPr lang="zh-CN" altLang="en-US" dirty="0"/>
          </a:p>
          <a:p>
            <a:r>
              <a:rPr lang="zh-CN" altLang="en-US" dirty="0"/>
              <a:t>More sophisticated shapers first classify traffic. </a:t>
            </a:r>
            <a:endParaRPr lang="zh-CN" altLang="en-US" dirty="0"/>
          </a:p>
          <a:p>
            <a:r>
              <a:rPr lang="zh-CN" altLang="en-US" dirty="0"/>
              <a:t>Traffic classification categorises traffic (for example, based on port number or protocol). </a:t>
            </a:r>
            <a:endParaRPr lang="zh-CN" altLang="en-US" dirty="0"/>
          </a:p>
          <a:p>
            <a:r>
              <a:rPr lang="zh-CN" altLang="en-US" dirty="0"/>
              <a:t>Different classes can then be shaped separately to achieve a desired effect.</a:t>
            </a:r>
            <a:endParaRPr lang="zh-CN" altLang="en-US" dirty="0"/>
          </a:p>
          <a:p>
            <a:r>
              <a:rPr lang="zh-CN" altLang="en-US" b="1" dirty="0"/>
              <a:t>Bandwidth throttling</a:t>
            </a:r>
            <a:r>
              <a:rPr lang="zh-CN" altLang="en-US" dirty="0"/>
              <a:t> is the intentional slowing or speeding of an Internet service by a </a:t>
            </a:r>
            <a:r>
              <a:rPr lang="en-IN" altLang="zh-CN" dirty="0"/>
              <a:t>network administrator</a:t>
            </a:r>
            <a:r>
              <a:rPr lang="zh-CN" altLang="en-US" dirty="0"/>
              <a:t>.</a:t>
            </a:r>
            <a:endParaRPr lang="zh-CN" altLang="en-US" dirty="0"/>
          </a:p>
          <a:p>
            <a:r>
              <a:rPr lang="zh-CN" altLang="en-US" dirty="0"/>
              <a:t> It is a reactive measure employed in communication networks to regulate network traffic and minimize bandwidth congestion. </a:t>
            </a:r>
            <a:endParaRPr lang="zh-CN" altLang="en-US" dirty="0"/>
          </a:p>
          <a:p>
            <a:r>
              <a:rPr lang="zh-CN" altLang="en-US" dirty="0"/>
              <a:t>Bandwidth throttling can occur at different locations on the network.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r>
              <a:rPr lang="en-US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2300" y="1123950"/>
            <a:ext cx="10954385" cy="53733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Throttling can be used to actively limit a user's upload and download rates on programs such as video streaming, BitTorrent protocols and other file sharing applications</a:t>
            </a:r>
            <a:r>
              <a:rPr lang="en-IN" altLang="zh-CN" dirty="0"/>
              <a:t>.</a:t>
            </a:r>
            <a:endParaRPr lang="en-IN" altLang="zh-CN" dirty="0"/>
          </a:p>
          <a:p>
            <a:r>
              <a:rPr lang="en-IN" altLang="zh-CN" dirty="0"/>
              <a:t>In computer networks, </a:t>
            </a:r>
            <a:r>
              <a:rPr lang="en-IN" altLang="zh-CN" b="1" dirty="0"/>
              <a:t>rate limiting</a:t>
            </a:r>
            <a:r>
              <a:rPr lang="en-IN" altLang="zh-CN" dirty="0"/>
              <a:t> is used to control the rate of traffic sent or received by a network interface controller.</a:t>
            </a:r>
            <a:endParaRPr lang="en-IN" altLang="zh-CN" dirty="0"/>
          </a:p>
          <a:p>
            <a:r>
              <a:rPr lang="en-IN" altLang="zh-CN" dirty="0"/>
              <a:t>Rate limiting is another technique used for traffic shaping.</a:t>
            </a:r>
            <a:endParaRPr lang="en-IN" altLang="zh-CN" dirty="0"/>
          </a:p>
          <a:p>
            <a:r>
              <a:rPr lang="en-IN" altLang="zh-CN" dirty="0"/>
              <a:t>Datacenters widely use rate-limiting to control the share of resources given to different tenants and applications according to their service level agreement.</a:t>
            </a:r>
            <a:endParaRPr lang="en-IN" altLang="zh-CN" dirty="0"/>
          </a:p>
          <a:p>
            <a:r>
              <a:rPr lang="en-IN" altLang="zh-CN" dirty="0"/>
              <a:t> A variety of rate-limiting techniques are applied in datacenters using software and hardware. </a:t>
            </a:r>
            <a:endParaRPr lang="en-IN" altLang="zh-CN" dirty="0"/>
          </a:p>
          <a:p>
            <a:r>
              <a:rPr lang="en-IN" altLang="zh-CN" dirty="0"/>
              <a:t>Two important performance metrics of rate-limiters in datacenters are resource footprint (memory and CPU usage) which determines scalability, and precision.</a:t>
            </a:r>
            <a:endParaRPr lang="en-IN" altLang="zh-CN" dirty="0"/>
          </a:p>
          <a:p>
            <a:endParaRPr lang="en-I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r>
              <a:rPr lang="en-US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2300" y="1244600"/>
            <a:ext cx="5477510" cy="4932680"/>
          </a:xfrm>
        </p:spPr>
        <p:txBody>
          <a:bodyPr/>
          <a:lstStyle/>
          <a:p>
            <a:r>
              <a:rPr lang="zh-CN" altLang="en-US" dirty="0"/>
              <a:t>Leaky Bucket :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When the host has to send a packet , packet is thrown in bucket.</a:t>
            </a:r>
            <a:endParaRPr lang="zh-CN" altLang="en-US" dirty="0"/>
          </a:p>
          <a:p>
            <a:r>
              <a:rPr lang="zh-CN" altLang="en-US" dirty="0"/>
              <a:t>Bucket leaks at constant rate.</a:t>
            </a:r>
            <a:endParaRPr lang="zh-CN" altLang="en-US" dirty="0"/>
          </a:p>
          <a:p>
            <a:r>
              <a:rPr lang="zh-CN" altLang="en-US" dirty="0"/>
              <a:t>Bursty traffic is converted into uniform traffic by leaky bucket.</a:t>
            </a:r>
            <a:endParaRPr lang="zh-CN" altLang="en-US" dirty="0"/>
          </a:p>
          <a:p>
            <a:r>
              <a:rPr lang="zh-CN" altLang="en-US" dirty="0"/>
              <a:t>In practice bucket is a finite queue outputs at finite rate.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Content Placeholder 3" descr="main-qimg-781dab188d97984a529cc5cc95bb6c64-c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9765" y="1793240"/>
            <a:ext cx="4290060" cy="4005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r>
              <a:rPr lang="en-US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Token Bucket 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this leaky bucket holds tokens generated at regular intervals of time.</a:t>
            </a:r>
            <a:endParaRPr lang="en-US" altLang="zh-CN" dirty="0"/>
          </a:p>
          <a:p>
            <a:r>
              <a:rPr lang="en-US" altLang="zh-CN" dirty="0"/>
              <a:t>Bucket has maximum capacity.</a:t>
            </a:r>
            <a:endParaRPr lang="en-US" altLang="zh-CN" dirty="0"/>
          </a:p>
          <a:p>
            <a:r>
              <a:rPr lang="en-US" altLang="zh-CN" dirty="0"/>
              <a:t>If there is a ready packet , a token is removed from Bucket and packet is send.</a:t>
            </a:r>
            <a:endParaRPr lang="en-US" altLang="zh-CN" dirty="0"/>
          </a:p>
          <a:p>
            <a:r>
              <a:rPr lang="en-US" altLang="zh-CN" dirty="0"/>
              <a:t>If there is a no token in bucket, packet can not be send.</a:t>
            </a:r>
            <a:endParaRPr lang="en-US" altLang="zh-CN" dirty="0"/>
          </a:p>
        </p:txBody>
      </p:sp>
      <p:pic>
        <p:nvPicPr>
          <p:cNvPr id="4" name="Content Placeholder 3" descr="main-qimg-b341c2ab774196b18dd9a64ffbf0e64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4615" y="2100580"/>
            <a:ext cx="4956175" cy="4076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IN" altLang="en-US" dirty="0"/>
              <a:t>raffic Shaping</a:t>
            </a:r>
            <a:r>
              <a:rPr lang="en-US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Main advantage of token Bucket over leaky bucket -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1.If bucket is full in token Bucket , token are discard not packets.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While in leaky bucket , packets are discarded.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 token Bucket can send Large bursts </a:t>
            </a:r>
            <a:r>
              <a:rPr lang="en-IN" altLang="zh-CN" dirty="0"/>
              <a:t>at</a:t>
            </a:r>
            <a:r>
              <a:rPr lang="zh-CN" altLang="en-US" dirty="0"/>
              <a:t> faster rate while leaky bucket always sends packets at constant rate.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YourName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Name@email.com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http://meihua.docer.com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5104513"/>
  <p:tag name="MH_LIBRARY" val="CONTENTS"/>
  <p:tag name="MH_TYPE" val="TITLE"/>
  <p:tag name="ID" val="54714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p="http://schemas.openxmlformats.org/presentationml/2006/main">
  <p:tag name="KSO_WM_TEMPLATE_THUMBS_INDEX" val="1、10、12、16、22、25、26、27"/>
  <p:tag name="KSO_WM_TEMPLATE_CATEGORY" val="custom"/>
  <p:tag name="KSO_WM_TEMPLATE_INDEX" val="160120"/>
  <p:tag name="KSO_WM_TAG_VERSION" val="1.0"/>
  <p:tag name="KSO_WM_SLIDE_ID" val="custom1601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MH" val="20151015104513"/>
  <p:tag name="MH_LIBRARY" val="CONTENTS"/>
  <p:tag name="MH_TYPE" val="NUMBER"/>
  <p:tag name="ID" val="547146"/>
  <p:tag name="MH_ORDER" val="NUMBER"/>
</p:tagLst>
</file>

<file path=ppt/tags/tag20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3.xml><?xml version="1.0" encoding="utf-8"?>
<p:tagLst xmlns:p="http://schemas.openxmlformats.org/presentationml/2006/main">
  <p:tag name="MH" val="20151015110336"/>
  <p:tag name="MH_LIBRARY" val="GRAPHIC"/>
  <p:tag name="MH_ORDER" val="Rectangle 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7*a*1"/>
  <p:tag name="KSO_WM_UNIT_CLEAR" val="1"/>
  <p:tag name="KSO_WM_UNIT_LAYERLEVEL" val="1"/>
  <p:tag name="KSO_WM_UNIT_ISCONTENTSTITLE" val="1"/>
  <p:tag name="KSO_WM_UNIT_VALUE" val="8"/>
  <p:tag name="KSO_WM_UNIT_HIGHLIGHT" val="0"/>
  <p:tag name="KSO_WM_UNIT_COMPATIBLE" val="0"/>
  <p:tag name="KSO_WM_UNIT_PRESET_TEXT" val="THANK YOU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b"/>
  <p:tag name="KSO_WM_UNIT_INDEX" val="2"/>
  <p:tag name="KSO_WM_UNIT_ID" val="custom160120_27*b*2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微博：@YourName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b"/>
  <p:tag name="KSO_WM_UNIT_INDEX" val="1"/>
  <p:tag name="KSO_WM_UNIT_ID" val="custom160120_27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邮箱：Name@email.com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b"/>
  <p:tag name="KSO_WM_UNIT_INDEX" val="3"/>
  <p:tag name="KSO_WM_UNIT_ID" val="custom160120_27*b*3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" val="官网：http://meihua.docer.com&#10;&#10;&#10;&#10;&#10;&#10;&#10;&#10;&#10;&#10;&#10;&#10;&#10;&#10;&#10;&#10;&#10;&#10;&#10;&#10;&#10;&#10;&#10;&#10;&#10;&#10;&#10;&#10;&#10;&#10;&#10;&#10;&#10;&#10;&#10;"/>
</p:tagLst>
</file>

<file path=ppt/tags/tag34.xml><?xml version="1.0" encoding="utf-8"?>
<p:tagLst xmlns:p="http://schemas.openxmlformats.org/presentationml/2006/main">
  <p:tag name="MH" val="20151015110336"/>
  <p:tag name="MH_LIBRARY" val="GRAPHIC"/>
  <p:tag name="KSO_WM_TEMPLATE_CATEGORY" val="custom"/>
  <p:tag name="KSO_WM_TEMPLATE_INDEX" val="160120"/>
  <p:tag name="KSO_WM_TAG_VERSION" val="1.0"/>
  <p:tag name="KSO_WM_SLIDE_ID" val="custom160120_27"/>
  <p:tag name="KSO_WM_SLIDE_INDEX" val="27"/>
  <p:tag name="KSO_WM_SLIDE_ITEM_CNT" val="4"/>
  <p:tag name="KSO_WM_SLIDE_LAYOUT" val="a_b"/>
  <p:tag name="KSO_WM_SLIDE_LAYOUT_CNT" val="1_3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MH" val="20151015110336"/>
  <p:tag name="MH_LIBRARY" val="GRAPHIC"/>
  <p:tag name="MH_ORDER" val="Straight Connector 7"/>
</p:tagLst>
</file>

<file path=ppt/tags/tag5.xml><?xml version="1.0" encoding="utf-8"?>
<p:tagLst xmlns:p="http://schemas.openxmlformats.org/presentationml/2006/main">
  <p:tag name="MH" val="20151015110336"/>
  <p:tag name="MH_LIBRARY" val="GRAPHIC"/>
  <p:tag name="MH_ORDER" val="Straight Connector 15"/>
</p:tagLst>
</file>

<file path=ppt/tags/tag6.xml><?xml version="1.0" encoding="utf-8"?>
<p:tagLst xmlns:p="http://schemas.openxmlformats.org/presentationml/2006/main">
  <p:tag name="MH" val="20151015110336"/>
  <p:tag name="MH_LIBRARY" val="GRAPHIC"/>
  <p:tag name="MH_ORDER" val="Freeform 11"/>
</p:tagLst>
</file>

<file path=ppt/tags/tag7.xml><?xml version="1.0" encoding="utf-8"?>
<p:tagLst xmlns:p="http://schemas.openxmlformats.org/presentationml/2006/main">
  <p:tag name="MH" val="20151015110336"/>
  <p:tag name="MH_LIBRARY" val="GRAPHIC"/>
  <p:tag name="MH_ORDER" val="Freeform 14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120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120"/>
</p:tagLst>
</file>

<file path=ppt/theme/theme1.xml><?xml version="1.0" encoding="utf-8"?>
<a:theme xmlns:a="http://schemas.openxmlformats.org/drawingml/2006/main" name="A000120140530A99PPBG">
  <a:themeElements>
    <a:clrScheme name="自定义 60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A000120150608A12KPBG</Template>
  <TotalTime>0</TotalTime>
  <Words>3085</Words>
  <Application>WPS Presentation</Application>
  <PresentationFormat>Widescreen</PresentationFormat>
  <Paragraphs>103</Paragraphs>
  <Slides>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幼圆</vt:lpstr>
      <vt:lpstr>Times New Roman</vt:lpstr>
      <vt:lpstr>Arial Narrow</vt:lpstr>
      <vt:lpstr>Calibri</vt:lpstr>
      <vt:lpstr/>
      <vt:lpstr>Arial Unicode MS</vt:lpstr>
      <vt:lpstr>黑体</vt:lpstr>
      <vt:lpstr>A000120140530A99PPBG</vt:lpstr>
      <vt:lpstr>Traffic Shaping</vt:lpstr>
      <vt:lpstr>Traffic Shaping </vt:lpstr>
      <vt:lpstr>Traffic Shaping </vt:lpstr>
      <vt:lpstr>Traffic Shaping </vt:lpstr>
      <vt:lpstr>Traffic Shaping </vt:lpstr>
      <vt:lpstr>Traffic Shaping </vt:lpstr>
      <vt:lpstr>Traffic Shaping 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hp</cp:lastModifiedBy>
  <cp:revision>207</cp:revision>
  <dcterms:created xsi:type="dcterms:W3CDTF">2015-10-15T02:39:00Z</dcterms:created>
  <dcterms:modified xsi:type="dcterms:W3CDTF">2018-02-14T12:56:16Z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