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34"/>
  </p:notesMasterIdLst>
  <p:sldIdLst>
    <p:sldId id="298" r:id="rId2"/>
    <p:sldId id="257" r:id="rId3"/>
    <p:sldId id="299" r:id="rId4"/>
    <p:sldId id="258" r:id="rId5"/>
    <p:sldId id="306" r:id="rId6"/>
    <p:sldId id="284" r:id="rId7"/>
    <p:sldId id="285" r:id="rId8"/>
    <p:sldId id="286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87" r:id="rId18"/>
    <p:sldId id="261" r:id="rId19"/>
    <p:sldId id="262" r:id="rId20"/>
    <p:sldId id="263" r:id="rId21"/>
    <p:sldId id="301" r:id="rId22"/>
    <p:sldId id="304" r:id="rId23"/>
    <p:sldId id="305" r:id="rId24"/>
    <p:sldId id="309" r:id="rId25"/>
    <p:sldId id="311" r:id="rId26"/>
    <p:sldId id="312" r:id="rId27"/>
    <p:sldId id="269" r:id="rId28"/>
    <p:sldId id="271" r:id="rId29"/>
    <p:sldId id="307" r:id="rId30"/>
    <p:sldId id="308" r:id="rId31"/>
    <p:sldId id="313" r:id="rId32"/>
    <p:sldId id="314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52" autoAdjust="0"/>
  </p:normalViewPr>
  <p:slideViewPr>
    <p:cSldViewPr>
      <p:cViewPr>
        <p:scale>
          <a:sx n="76" d="100"/>
          <a:sy n="76" d="100"/>
        </p:scale>
        <p:origin x="-336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373B3-22DE-47D5-A852-1A1D4A35D139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4E41B-78CB-492B-B227-6C1835000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630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4E41B-78CB-492B-B227-6C1835000BD7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563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4E41B-78CB-492B-B227-6C1835000BD7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000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772400" cy="2087562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27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Presentation On</a:t>
            </a: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sz="6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E-Commerce</a:t>
            </a:r>
            <a:endParaRPr lang="en-IN" sz="6000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6814" y="3505200"/>
            <a:ext cx="419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By – Group 4</a:t>
            </a:r>
          </a:p>
          <a:p>
            <a:pPr algn="ctr"/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Suman Jaiswal</a:t>
            </a:r>
            <a:endParaRPr lang="en-IN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Kanchan Chitnavis</a:t>
            </a:r>
          </a:p>
          <a:p>
            <a:pPr algn="ctr"/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Anandhu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Nair</a:t>
            </a:r>
          </a:p>
          <a:p>
            <a:pPr algn="ctr"/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Kanchi Dave</a:t>
            </a:r>
          </a:p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Anuj 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Badoniya</a:t>
            </a:r>
          </a:p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Jeetu Gaikwad</a:t>
            </a:r>
          </a:p>
        </p:txBody>
      </p:sp>
    </p:spTree>
    <p:extLst>
      <p:ext uri="{BB962C8B-B14F-4D97-AF65-F5344CB8AC3E}">
        <p14:creationId xmlns:p14="http://schemas.microsoft.com/office/powerpoint/2010/main" val="28149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81000" y="2286000"/>
            <a:ext cx="7685532" cy="1934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B2G </a:t>
            </a:r>
            <a:r>
              <a:rPr lang="en-US" sz="32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Model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458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1911" y="368808"/>
            <a:ext cx="5978651" cy="1152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4984" y="333318"/>
            <a:ext cx="77724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Consumer To Consumer (C2C) </a:t>
            </a:r>
            <a:endParaRPr lang="en-IN" sz="3200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9786" y="2438400"/>
            <a:ext cx="70250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Consumer-to-consumer e-commerce or C2C is simply commerce between private individuals or </a:t>
            </a:r>
            <a:r>
              <a:rPr lang="en-I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consumers.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Example</a:t>
            </a:r>
            <a:r>
              <a:rPr lang="en-IN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: – </a:t>
            </a:r>
            <a:r>
              <a:rPr lang="en-I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OLX, Quicker, 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Cars24</a:t>
            </a:r>
            <a:endParaRPr lang="en-IN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68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7711" y="320040"/>
            <a:ext cx="4607051" cy="1258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8114" y="2197607"/>
            <a:ext cx="7606769" cy="3917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C2C </a:t>
            </a:r>
            <a:r>
              <a:rPr lang="en-US" sz="32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Model </a:t>
            </a:r>
            <a:endParaRPr lang="en-IN" sz="3200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22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40279" y="323088"/>
            <a:ext cx="4661916" cy="1258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981200"/>
            <a:ext cx="7856220" cy="3975126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This Model is also a part of e-governance</a:t>
            </a:r>
            <a:r>
              <a:rPr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55600" marR="427355" indent="-342900">
              <a:lnSpc>
                <a:spcPts val="3240"/>
              </a:lnSpc>
              <a:spcBef>
                <a:spcPts val="7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The objective of this model is to provide good  and effective services to each citizen.</a:t>
            </a:r>
          </a:p>
          <a:p>
            <a:pPr marL="355600" marR="5080" indent="-342900">
              <a:lnSpc>
                <a:spcPts val="324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The Government provides the following facilities  to the citizens through website.</a:t>
            </a:r>
          </a:p>
          <a:p>
            <a:pPr marL="440690" indent="-427990">
              <a:lnSpc>
                <a:spcPct val="100000"/>
              </a:lnSpc>
              <a:spcBef>
                <a:spcPts val="310"/>
              </a:spcBef>
              <a:buChar char="•"/>
              <a:tabLst>
                <a:tab pos="440690" algn="l"/>
                <a:tab pos="441325" algn="l"/>
              </a:tabLst>
            </a:pPr>
            <a:r>
              <a:rPr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Information of all government departments,</a:t>
            </a:r>
          </a:p>
          <a:p>
            <a:pPr marL="440690" indent="-427990">
              <a:lnSpc>
                <a:spcPct val="100000"/>
              </a:lnSpc>
              <a:spcBef>
                <a:spcPts val="360"/>
              </a:spcBef>
              <a:buChar char="•"/>
              <a:tabLst>
                <a:tab pos="440690" algn="l"/>
                <a:tab pos="441325" algn="l"/>
              </a:tabLst>
            </a:pPr>
            <a:r>
              <a:rPr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Different welfare schemes,</a:t>
            </a:r>
          </a:p>
          <a:p>
            <a:pPr marL="355600" marR="488950" indent="-342900">
              <a:lnSpc>
                <a:spcPts val="3240"/>
              </a:lnSpc>
              <a:spcBef>
                <a:spcPts val="770"/>
              </a:spcBef>
              <a:buChar char="•"/>
              <a:tabLst>
                <a:tab pos="440690" algn="l"/>
                <a:tab pos="441325" algn="l"/>
              </a:tabLst>
            </a:pPr>
            <a:r>
              <a:rPr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Different application forms to be used by the  citizens.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9760" y="533400"/>
            <a:ext cx="7772400" cy="8382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Government To Consumer(G2C)</a:t>
            </a:r>
            <a:endParaRPr lang="en-IN" sz="3200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81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05740" y="2971800"/>
            <a:ext cx="8755380" cy="1557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G2C </a:t>
            </a:r>
            <a:r>
              <a:rPr lang="en-US" sz="32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Model </a:t>
            </a:r>
            <a:endParaRPr lang="en-IN" sz="3200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87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55773" y="2286000"/>
            <a:ext cx="7941945" cy="3470181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820"/>
              </a:spcBef>
              <a:buChar char="•"/>
              <a:tabLst>
                <a:tab pos="354965" algn="l"/>
                <a:tab pos="355600" algn="l"/>
                <a:tab pos="4508500" algn="l"/>
              </a:tabLst>
            </a:pPr>
            <a:r>
              <a:rPr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Government-to-business (G2B) is a business  model that refers to government providing  services or information to	business </a:t>
            </a:r>
            <a:r>
              <a:rPr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organization.</a:t>
            </a: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55600" marR="5080" indent="-342900">
              <a:lnSpc>
                <a:spcPct val="80000"/>
              </a:lnSpc>
              <a:spcBef>
                <a:spcPts val="820"/>
              </a:spcBef>
              <a:buChar char="•"/>
              <a:tabLst>
                <a:tab pos="354965" algn="l"/>
                <a:tab pos="355600" algn="l"/>
                <a:tab pos="4508500" algn="l"/>
              </a:tabLst>
            </a:pP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55600" marR="5080" indent="-342900">
              <a:lnSpc>
                <a:spcPct val="80000"/>
              </a:lnSpc>
              <a:spcBef>
                <a:spcPts val="820"/>
              </a:spcBef>
              <a:buChar char="•"/>
              <a:tabLst>
                <a:tab pos="354965" algn="l"/>
                <a:tab pos="355600" algn="l"/>
                <a:tab pos="4508500" algn="l"/>
              </a:tabLst>
            </a:pPr>
            <a:r>
              <a:rPr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Government </a:t>
            </a:r>
            <a:r>
              <a:rPr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uses B2G model website to  approach business </a:t>
            </a:r>
            <a:r>
              <a:rPr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organizations.</a:t>
            </a: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55600" marR="5080" indent="-342900">
              <a:lnSpc>
                <a:spcPct val="80000"/>
              </a:lnSpc>
              <a:spcBef>
                <a:spcPts val="820"/>
              </a:spcBef>
              <a:buChar char="•"/>
              <a:tabLst>
                <a:tab pos="354965" algn="l"/>
                <a:tab pos="355600" algn="l"/>
                <a:tab pos="4508500" algn="l"/>
              </a:tabLst>
            </a:pP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55600" marR="5080" indent="-342900">
              <a:lnSpc>
                <a:spcPct val="80000"/>
              </a:lnSpc>
              <a:spcBef>
                <a:spcPts val="820"/>
              </a:spcBef>
              <a:buChar char="•"/>
              <a:tabLst>
                <a:tab pos="354965" algn="l"/>
                <a:tab pos="355600" algn="l"/>
                <a:tab pos="4508500" algn="l"/>
              </a:tabLst>
            </a:pPr>
            <a:r>
              <a:rPr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Such </a:t>
            </a:r>
            <a:r>
              <a:rPr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websites  support auctions, tenders and application  submission </a:t>
            </a:r>
            <a:r>
              <a:rPr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functionalities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Government To Business (G2B)</a:t>
            </a:r>
            <a:endParaRPr lang="en-IN" sz="3200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46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320040"/>
            <a:ext cx="4672584" cy="1258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9644" y="3124200"/>
            <a:ext cx="8769096" cy="138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60960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G2B Model</a:t>
            </a:r>
            <a:endParaRPr lang="en-IN" sz="3200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0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14400" y="359413"/>
            <a:ext cx="5998463" cy="1152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buClrTx/>
            </a:pPr>
            <a:r>
              <a:rPr lang="en-I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Business-to-consumer </a:t>
            </a:r>
            <a:r>
              <a:rPr lang="en-IN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e-commerce, or commerce between companies and consumers, involves customers gathering information; purchasing physical goods or receiving products over an electronic network</a:t>
            </a:r>
            <a:r>
              <a:rPr lang="en-I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buClrTx/>
            </a:pPr>
            <a:endParaRPr lang="en-I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ClrTx/>
              <a:buNone/>
            </a:pPr>
            <a:endParaRPr lang="en-IN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Business To Consumer (B2C) </a:t>
            </a:r>
            <a:endParaRPr lang="en-IN" sz="3200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0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6974892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3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Process </a:t>
            </a:r>
            <a:r>
              <a:rPr sz="3200" b="1" spc="-5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of </a:t>
            </a:r>
            <a:r>
              <a:rPr lang="en-US" sz="3200" b="1" spc="-5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sz="3200" b="1" spc="-5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nline </a:t>
            </a:r>
            <a:r>
              <a:rPr lang="en-US" sz="3200" b="1" spc="-5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sz="3200" b="1" spc="-5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hopping</a:t>
            </a:r>
            <a:endParaRPr sz="3200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1905000"/>
            <a:ext cx="7315200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416" y="609600"/>
            <a:ext cx="586486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35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Payment</a:t>
            </a:r>
            <a:r>
              <a:rPr sz="3200" b="1" spc="-6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200" b="1" spc="-5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sz="3200" b="1" spc="-5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ateway</a:t>
            </a:r>
            <a:endParaRPr sz="3200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00" y="1981200"/>
            <a:ext cx="7924800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914400"/>
            <a:ext cx="36576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Introduction</a:t>
            </a:r>
            <a:endParaRPr sz="3200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920658"/>
            <a:ext cx="7620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600" dirty="0">
                <a:latin typeface="Verdana" pitchFamily="34" charset="0"/>
                <a:ea typeface="Verdana" pitchFamily="34" charset="0"/>
                <a:cs typeface="Verdana" pitchFamily="34" charset="0"/>
              </a:rPr>
              <a:t>E-Commerce consists of the buying and selling of products or services over electronic systems such as the Internet and other computer network, consists </a:t>
            </a: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of </a:t>
            </a:r>
            <a:r>
              <a:rPr lang="en-IN" sz="2600" dirty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endParaRPr lang="en-IN" sz="2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Buyers 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Sellers</a:t>
            </a:r>
          </a:p>
          <a:p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Producers</a:t>
            </a:r>
            <a:endParaRPr lang="en-IN" sz="2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80512"/>
            <a:ext cx="480695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Methods of</a:t>
            </a:r>
            <a:r>
              <a:rPr sz="3200" b="1" spc="-45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3200" b="1" spc="-35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Payment</a:t>
            </a:r>
            <a:endParaRPr sz="3200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967328"/>
            <a:ext cx="3943858" cy="4511491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400"/>
              </a:spcBef>
              <a:buSzPct val="95833"/>
              <a:buFont typeface="Georgia" pitchFamily="18" charset="0"/>
              <a:buChar char="•"/>
              <a:tabLst>
                <a:tab pos="285750" algn="l"/>
              </a:tabLst>
            </a:pPr>
            <a:r>
              <a:rPr sz="2400" spc="-5" dirty="0">
                <a:latin typeface="Georgia"/>
                <a:cs typeface="Georgia"/>
              </a:rPr>
              <a:t>Credit</a:t>
            </a:r>
            <a:r>
              <a:rPr sz="2400" spc="-105" dirty="0">
                <a:latin typeface="Georgia"/>
                <a:cs typeface="Georgia"/>
              </a:rPr>
              <a:t> </a:t>
            </a:r>
            <a:r>
              <a:rPr sz="2400" spc="-5" dirty="0" smtClean="0">
                <a:latin typeface="Georgia"/>
                <a:cs typeface="Georgia"/>
              </a:rPr>
              <a:t>Card</a:t>
            </a:r>
            <a:endParaRPr lang="en-US" sz="2400" spc="-5" dirty="0" smtClean="0">
              <a:latin typeface="Georgia"/>
              <a:cs typeface="Georgia"/>
            </a:endParaRPr>
          </a:p>
          <a:p>
            <a:pPr marL="354965" indent="-342900">
              <a:lnSpc>
                <a:spcPct val="100000"/>
              </a:lnSpc>
              <a:spcBef>
                <a:spcPts val="400"/>
              </a:spcBef>
              <a:buSzPct val="95833"/>
              <a:buFont typeface="Georgia" pitchFamily="18" charset="0"/>
              <a:buChar char="•"/>
              <a:tabLst>
                <a:tab pos="285750" algn="l"/>
              </a:tabLst>
            </a:pPr>
            <a:endParaRPr sz="2400" dirty="0">
              <a:latin typeface="Georgia"/>
              <a:cs typeface="Georgia"/>
            </a:endParaRPr>
          </a:p>
          <a:p>
            <a:pPr marL="354965" indent="-342900">
              <a:lnSpc>
                <a:spcPct val="100000"/>
              </a:lnSpc>
              <a:spcBef>
                <a:spcPts val="300"/>
              </a:spcBef>
              <a:buSzPct val="95833"/>
              <a:buFont typeface="Georgia" pitchFamily="18" charset="0"/>
              <a:buChar char="•"/>
              <a:tabLst>
                <a:tab pos="285115" algn="l"/>
              </a:tabLst>
            </a:pPr>
            <a:r>
              <a:rPr sz="2400" spc="-5" dirty="0">
                <a:latin typeface="Georgia"/>
                <a:cs typeface="Georgia"/>
              </a:rPr>
              <a:t>Debit</a:t>
            </a:r>
            <a:r>
              <a:rPr sz="2400" spc="-110" dirty="0">
                <a:latin typeface="Georgia"/>
                <a:cs typeface="Georgia"/>
              </a:rPr>
              <a:t> </a:t>
            </a:r>
            <a:r>
              <a:rPr sz="2400" spc="-5" dirty="0" smtClean="0">
                <a:latin typeface="Georgia"/>
                <a:cs typeface="Georgia"/>
              </a:rPr>
              <a:t>Card</a:t>
            </a:r>
            <a:endParaRPr lang="en-US" sz="2400" spc="-5" dirty="0" smtClean="0">
              <a:latin typeface="Georgia"/>
              <a:cs typeface="Georgia"/>
            </a:endParaRPr>
          </a:p>
          <a:p>
            <a:pPr marL="354965" indent="-342900">
              <a:lnSpc>
                <a:spcPct val="100000"/>
              </a:lnSpc>
              <a:spcBef>
                <a:spcPts val="300"/>
              </a:spcBef>
              <a:buSzPct val="95833"/>
              <a:buFont typeface="Georgia" pitchFamily="18" charset="0"/>
              <a:buChar char="•"/>
              <a:tabLst>
                <a:tab pos="285115" algn="l"/>
              </a:tabLst>
            </a:pPr>
            <a:endParaRPr sz="2400" dirty="0">
              <a:latin typeface="Georgia"/>
              <a:cs typeface="Georgia"/>
            </a:endParaRPr>
          </a:p>
          <a:p>
            <a:pPr marL="354965" indent="-342900">
              <a:lnSpc>
                <a:spcPct val="100000"/>
              </a:lnSpc>
              <a:spcBef>
                <a:spcPts val="300"/>
              </a:spcBef>
              <a:buSzPct val="95833"/>
              <a:buFont typeface="Georgia" pitchFamily="18" charset="0"/>
              <a:buChar char="•"/>
              <a:tabLst>
                <a:tab pos="285115" algn="l"/>
              </a:tabLst>
            </a:pPr>
            <a:r>
              <a:rPr sz="2400" dirty="0">
                <a:latin typeface="Georgia"/>
                <a:cs typeface="Georgia"/>
              </a:rPr>
              <a:t>Payment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 smtClean="0">
                <a:latin typeface="Georgia"/>
                <a:cs typeface="Georgia"/>
              </a:rPr>
              <a:t>Websites</a:t>
            </a:r>
            <a:endParaRPr lang="en-US" sz="2400" dirty="0" smtClean="0">
              <a:latin typeface="Georgia"/>
              <a:cs typeface="Georgia"/>
            </a:endParaRPr>
          </a:p>
          <a:p>
            <a:pPr marL="354965" indent="-342900">
              <a:lnSpc>
                <a:spcPct val="100000"/>
              </a:lnSpc>
              <a:spcBef>
                <a:spcPts val="300"/>
              </a:spcBef>
              <a:buSzPct val="95833"/>
              <a:buFont typeface="Georgia" pitchFamily="18" charset="0"/>
              <a:buChar char="•"/>
              <a:tabLst>
                <a:tab pos="285115" algn="l"/>
              </a:tabLst>
            </a:pPr>
            <a:endParaRPr sz="2400" dirty="0">
              <a:latin typeface="Georgia"/>
              <a:cs typeface="Georgia"/>
            </a:endParaRPr>
          </a:p>
          <a:p>
            <a:pPr marL="354965" indent="-342900">
              <a:lnSpc>
                <a:spcPct val="100000"/>
              </a:lnSpc>
              <a:spcBef>
                <a:spcPts val="300"/>
              </a:spcBef>
              <a:buSzPct val="95833"/>
              <a:buFont typeface="Georgia" pitchFamily="18" charset="0"/>
              <a:buChar char="•"/>
              <a:tabLst>
                <a:tab pos="285115" algn="l"/>
              </a:tabLst>
            </a:pPr>
            <a:r>
              <a:rPr sz="2400" spc="-5" dirty="0" smtClean="0">
                <a:latin typeface="Georgia"/>
                <a:cs typeface="Georgia"/>
              </a:rPr>
              <a:t>C</a:t>
            </a:r>
            <a:r>
              <a:rPr lang="en-US" sz="2400" spc="-5" dirty="0" smtClean="0">
                <a:latin typeface="Georgia"/>
                <a:cs typeface="Georgia"/>
              </a:rPr>
              <a:t>h</a:t>
            </a:r>
            <a:r>
              <a:rPr sz="2400" spc="-5" dirty="0" smtClean="0">
                <a:latin typeface="Georgia"/>
                <a:cs typeface="Georgia"/>
              </a:rPr>
              <a:t>ecks </a:t>
            </a:r>
            <a:r>
              <a:rPr sz="2400" dirty="0">
                <a:latin typeface="Georgia"/>
                <a:cs typeface="Georgia"/>
              </a:rPr>
              <a:t>and </a:t>
            </a:r>
            <a:r>
              <a:rPr sz="2400" spc="-5" dirty="0">
                <a:latin typeface="Georgia"/>
                <a:cs typeface="Georgia"/>
              </a:rPr>
              <a:t>Money</a:t>
            </a:r>
            <a:r>
              <a:rPr sz="2400" spc="-95" dirty="0">
                <a:latin typeface="Georgia"/>
                <a:cs typeface="Georgia"/>
              </a:rPr>
              <a:t> </a:t>
            </a:r>
            <a:r>
              <a:rPr sz="2400" spc="-5" dirty="0" smtClean="0">
                <a:latin typeface="Georgia"/>
                <a:cs typeface="Georgia"/>
              </a:rPr>
              <a:t>Orders</a:t>
            </a:r>
            <a:endParaRPr lang="en-US" sz="2400" spc="-5" dirty="0" smtClean="0">
              <a:latin typeface="Georgia"/>
              <a:cs typeface="Georgia"/>
            </a:endParaRPr>
          </a:p>
          <a:p>
            <a:pPr marL="354965" indent="-342900">
              <a:lnSpc>
                <a:spcPct val="100000"/>
              </a:lnSpc>
              <a:spcBef>
                <a:spcPts val="300"/>
              </a:spcBef>
              <a:buSzPct val="95833"/>
              <a:buFont typeface="Georgia" pitchFamily="18" charset="0"/>
              <a:buChar char="•"/>
              <a:tabLst>
                <a:tab pos="285115" algn="l"/>
              </a:tabLst>
            </a:pPr>
            <a:endParaRPr sz="2400" dirty="0">
              <a:latin typeface="Georgia"/>
              <a:cs typeface="Georgia"/>
            </a:endParaRPr>
          </a:p>
          <a:p>
            <a:pPr marL="354965" indent="-342900">
              <a:lnSpc>
                <a:spcPct val="100000"/>
              </a:lnSpc>
              <a:spcBef>
                <a:spcPts val="300"/>
              </a:spcBef>
              <a:buSzPct val="95833"/>
              <a:buFont typeface="Georgia" pitchFamily="18" charset="0"/>
              <a:buChar char="•"/>
              <a:tabLst>
                <a:tab pos="285750" algn="l"/>
              </a:tabLst>
            </a:pPr>
            <a:r>
              <a:rPr sz="2400" spc="-5" dirty="0" smtClean="0">
                <a:latin typeface="Georgia"/>
                <a:cs typeface="Georgia"/>
              </a:rPr>
              <a:t>Mobile Payments</a:t>
            </a:r>
            <a:endParaRPr lang="en-US" sz="2400" spc="-5" dirty="0" smtClean="0">
              <a:latin typeface="Georgia"/>
              <a:cs typeface="Georgia"/>
            </a:endParaRPr>
          </a:p>
          <a:p>
            <a:pPr marL="354965" indent="-342900">
              <a:lnSpc>
                <a:spcPct val="100000"/>
              </a:lnSpc>
              <a:spcBef>
                <a:spcPts val="300"/>
              </a:spcBef>
              <a:buSzPct val="95833"/>
              <a:buFont typeface="Georgia" pitchFamily="18" charset="0"/>
              <a:buChar char="•"/>
              <a:tabLst>
                <a:tab pos="285750" algn="l"/>
              </a:tabLst>
            </a:pPr>
            <a:endParaRPr sz="2400" dirty="0">
              <a:latin typeface="Georgia"/>
              <a:cs typeface="Georgia"/>
            </a:endParaRPr>
          </a:p>
          <a:p>
            <a:pPr marL="354965" indent="-342900">
              <a:lnSpc>
                <a:spcPct val="100000"/>
              </a:lnSpc>
              <a:spcBef>
                <a:spcPts val="300"/>
              </a:spcBef>
              <a:buSzPct val="95833"/>
              <a:buFont typeface="Georgia" pitchFamily="18" charset="0"/>
              <a:buChar char="•"/>
              <a:tabLst>
                <a:tab pos="285115" algn="l"/>
              </a:tabLst>
            </a:pPr>
            <a:r>
              <a:rPr sz="2400" dirty="0">
                <a:latin typeface="Georgia"/>
                <a:cs typeface="Georgia"/>
              </a:rPr>
              <a:t>Bank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Transfer</a:t>
            </a:r>
          </a:p>
        </p:txBody>
      </p:sp>
      <p:pic>
        <p:nvPicPr>
          <p:cNvPr id="3074" name="Picture 2" descr="C:\Users\hpcsa\Desktop\EC\COD-sta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258" y="1676400"/>
            <a:ext cx="4361942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Global Statistics</a:t>
            </a:r>
            <a:endParaRPr lang="en-IN" sz="3200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 descr="C:\Users\hpcsa\Desktop\EC\ecommerce-sha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14375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55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Indian Statistics</a:t>
            </a:r>
            <a:endParaRPr lang="en-IN" sz="3200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2057400"/>
            <a:ext cx="7696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Indian </a:t>
            </a:r>
            <a:r>
              <a:rPr lang="en-IN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e-commerce </a:t>
            </a:r>
            <a:r>
              <a:rPr lang="en-I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market</a:t>
            </a:r>
          </a:p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Employment 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rate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Leading city in terms of  Consumption</a:t>
            </a:r>
            <a:endParaRPr lang="en-IN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Region-wise distribution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r">
              <a:buFont typeface="Arial" pitchFamily="34" charset="0"/>
              <a:buChar char="•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8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Indian Statistics (2019)</a:t>
            </a:r>
            <a:endParaRPr lang="en-IN" sz="3200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50" name="Picture 2" descr="C:\Users\hpcsa\Desktop\EC\point-2-interesting-fac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48665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98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Rules and Regulation</a:t>
            </a:r>
            <a:endParaRPr lang="en-IN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28800"/>
            <a:ext cx="7772400" cy="4191000"/>
          </a:xfrm>
        </p:spPr>
        <p:txBody>
          <a:bodyPr>
            <a:noAutofit/>
          </a:bodyPr>
          <a:lstStyle/>
          <a:p>
            <a:pPr>
              <a:buClrTx/>
              <a:buFont typeface="Wingdings 2" pitchFamily="18" charset="2"/>
              <a:buChar char=""/>
            </a:pPr>
            <a:r>
              <a:rPr lang="en-IN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Internationally</a:t>
            </a:r>
            <a:r>
              <a:rPr lang="en-IN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 there is the International Consumer Protection and Enforcement Network (ICPEN), which was formed in 1991 from an informal network of government customer fair trade </a:t>
            </a:r>
            <a:r>
              <a:rPr lang="en-I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organisations.</a:t>
            </a:r>
          </a:p>
          <a:p>
            <a:pPr>
              <a:buClrTx/>
              <a:buFont typeface="Wingdings 2" pitchFamily="18" charset="2"/>
              <a:buChar char=""/>
            </a:pPr>
            <a:endParaRPr lang="en-I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ClrTx/>
              <a:buFont typeface="Wingdings 2" pitchFamily="18" charset="2"/>
              <a:buChar char=""/>
            </a:pPr>
            <a:r>
              <a:rPr lang="en-I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Asia </a:t>
            </a:r>
            <a:r>
              <a:rPr lang="en-IN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Pacific Economic Cooperation</a:t>
            </a:r>
            <a:r>
              <a:rPr lang="en-IN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 (APEC) was established in 1989 with the vision of achieving stability, security and prosperity for the region through free and open trade and </a:t>
            </a:r>
            <a:r>
              <a:rPr lang="en-I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investment.</a:t>
            </a:r>
          </a:p>
        </p:txBody>
      </p:sp>
    </p:spTree>
    <p:extLst>
      <p:ext uri="{BB962C8B-B14F-4D97-AF65-F5344CB8AC3E}">
        <p14:creationId xmlns:p14="http://schemas.microsoft.com/office/powerpoint/2010/main" val="173743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11430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Consumer Protection Bill 2019</a:t>
            </a:r>
            <a:endParaRPr lang="en-IN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ClrTx/>
              <a:buSzPct val="90000"/>
              <a:buFont typeface="+mj-lt"/>
              <a:buAutoNum type="arabicPeriod"/>
            </a:pPr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Rights of consumers: </a:t>
            </a:r>
            <a:endParaRPr lang="en-I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>
              <a:buClrTx/>
              <a:buSzPct val="90000"/>
              <a:buFont typeface="+mj-lt"/>
              <a:buAutoNum type="arabicPeriod"/>
            </a:pPr>
            <a:endParaRPr lang="en-I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ClrTx/>
            </a:pP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 </a:t>
            </a:r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protected against marketing of goods and services which are hazardous to life and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property.</a:t>
            </a:r>
            <a:endParaRPr lang="en-I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ClrTx/>
            </a:pPr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 </a:t>
            </a:r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informed of the quality, quantity, potency, purity, standard and price of goods or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services. </a:t>
            </a:r>
            <a:endParaRPr lang="en-I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ClrTx/>
            </a:pPr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 </a:t>
            </a:r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assured of access to a variety of goods or services at competitive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prices.</a:t>
            </a:r>
          </a:p>
          <a:p>
            <a:pPr>
              <a:buClrTx/>
            </a:pPr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eek </a:t>
            </a:r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redressal against unfair or restrictive trade practices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0" indent="0">
              <a:buClrTx/>
              <a:buNone/>
            </a:pPr>
            <a:endParaRPr lang="en-I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8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I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2. Central Consumer Protection Authority</a:t>
            </a:r>
          </a:p>
          <a:p>
            <a:pPr>
              <a:buClrTx/>
              <a:buFont typeface="Verdana" pitchFamily="34" charset="0"/>
              <a:buChar char="•"/>
            </a:pPr>
            <a:endParaRPr lang="en-IN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ClrTx/>
              <a:buNone/>
            </a:pPr>
            <a:r>
              <a:rPr lang="en-I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3. Penalties </a:t>
            </a:r>
            <a:r>
              <a:rPr lang="en-IN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for misleading </a:t>
            </a:r>
            <a:r>
              <a:rPr lang="en-I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advertisement</a:t>
            </a:r>
          </a:p>
          <a:p>
            <a:pPr>
              <a:buClrTx/>
              <a:buFont typeface="Verdana" pitchFamily="34" charset="0"/>
              <a:buChar char="•"/>
            </a:pPr>
            <a:endParaRPr lang="en-IN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ClrTx/>
              <a:buNone/>
            </a:pPr>
            <a:r>
              <a:rPr lang="en-I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4. Consumer </a:t>
            </a:r>
            <a:r>
              <a:rPr lang="en-IN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Disputes Redressal </a:t>
            </a:r>
            <a:r>
              <a:rPr lang="en-I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Commission</a:t>
            </a:r>
          </a:p>
          <a:p>
            <a:pPr>
              <a:buClrTx/>
              <a:buFont typeface="Verdana" pitchFamily="34" charset="0"/>
              <a:buChar char="•"/>
            </a:pPr>
            <a:endParaRPr lang="en-IN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ClrTx/>
              <a:buNone/>
            </a:pPr>
            <a:r>
              <a:rPr lang="en-I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5. Jurisdiction </a:t>
            </a:r>
            <a:r>
              <a:rPr lang="en-IN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of </a:t>
            </a:r>
            <a:r>
              <a:rPr lang="en-I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CDRCs</a:t>
            </a:r>
          </a:p>
          <a:p>
            <a:pPr>
              <a:buClrTx/>
              <a:buFont typeface="Verdana" pitchFamily="34" charset="0"/>
              <a:buChar char="•"/>
            </a:pPr>
            <a:endParaRPr lang="en-IN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ClrTx/>
              <a:buNone/>
            </a:pPr>
            <a:r>
              <a:rPr lang="en-I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6. Product </a:t>
            </a:r>
            <a:r>
              <a:rPr lang="en-IN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liability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170068" y="533400"/>
            <a:ext cx="89739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Consumer Protection Bill 2019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7272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42412"/>
            <a:ext cx="754126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Advantages of Online</a:t>
            </a:r>
            <a:r>
              <a:rPr sz="3200" b="1" spc="5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3200" b="1" spc="-5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Shopping</a:t>
            </a:r>
            <a:endParaRPr sz="3200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851405"/>
            <a:ext cx="7963534" cy="438132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just">
              <a:lnSpc>
                <a:spcPct val="100299"/>
              </a:lnSpc>
              <a:spcBef>
                <a:spcPts val="85"/>
              </a:spcBef>
              <a:buClr>
                <a:schemeClr val="tx1"/>
              </a:buClr>
              <a:buSzPct val="96428"/>
              <a:tabLst>
                <a:tab pos="330200" algn="l"/>
              </a:tabLst>
            </a:pPr>
            <a:endParaRPr lang="en-US" sz="2000" spc="-5" dirty="0" smtClean="0">
              <a:latin typeface="Georgia"/>
              <a:cs typeface="Georgia"/>
            </a:endParaRPr>
          </a:p>
          <a:p>
            <a:pPr marL="354965" marR="5715" indent="-342900" algn="just">
              <a:lnSpc>
                <a:spcPct val="100499"/>
              </a:lnSpc>
              <a:buClr>
                <a:schemeClr val="tx1"/>
              </a:buClr>
              <a:buSzPct val="85714"/>
              <a:buFont typeface="Arial" pitchFamily="34" charset="0"/>
              <a:buChar char="•"/>
              <a:tabLst>
                <a:tab pos="357505" algn="l"/>
              </a:tabLst>
            </a:pPr>
            <a:r>
              <a:rPr sz="2400" spc="-5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Selection</a:t>
            </a:r>
            <a:endParaRPr lang="en-US" sz="2400" spc="-5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54965" marR="5715" indent="-342900" algn="just">
              <a:lnSpc>
                <a:spcPct val="100499"/>
              </a:lnSpc>
              <a:buClr>
                <a:schemeClr val="tx1"/>
              </a:buClr>
              <a:buSzPct val="85714"/>
              <a:buFont typeface="Arial" pitchFamily="34" charset="0"/>
              <a:buChar char="•"/>
              <a:tabLst>
                <a:tab pos="357505" algn="l"/>
              </a:tabLst>
            </a:pPr>
            <a:endParaRPr lang="en-US" sz="2400" spc="-5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54965" marR="5715" indent="-342900" algn="just">
              <a:lnSpc>
                <a:spcPct val="100499"/>
              </a:lnSpc>
              <a:buClr>
                <a:schemeClr val="tx1"/>
              </a:buClr>
              <a:buSzPct val="85714"/>
              <a:buFont typeface="Arial" pitchFamily="34" charset="0"/>
              <a:buChar char="•"/>
              <a:tabLst>
                <a:tab pos="357505" algn="l"/>
              </a:tabLst>
            </a:pPr>
            <a:r>
              <a:rPr lang="en-I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 around-the-clock</a:t>
            </a:r>
          </a:p>
          <a:p>
            <a:pPr marL="354965" marR="5715" indent="-342900" algn="just">
              <a:lnSpc>
                <a:spcPct val="100499"/>
              </a:lnSpc>
              <a:buClr>
                <a:schemeClr val="tx1"/>
              </a:buClr>
              <a:buSzPct val="85714"/>
              <a:buFont typeface="Arial" pitchFamily="34" charset="0"/>
              <a:buChar char="•"/>
              <a:tabLst>
                <a:tab pos="357505" algn="l"/>
              </a:tabLst>
            </a:pP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54965" marR="5715" indent="-342900" algn="just">
              <a:lnSpc>
                <a:spcPct val="100499"/>
              </a:lnSpc>
              <a:buClr>
                <a:schemeClr val="tx1"/>
              </a:buClr>
              <a:buSzPct val="85714"/>
              <a:buFont typeface="Arial" pitchFamily="34" charset="0"/>
              <a:buChar char="•"/>
              <a:tabLst>
                <a:tab pos="357505" algn="l"/>
              </a:tabLst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Convenience</a:t>
            </a:r>
          </a:p>
          <a:p>
            <a:pPr marL="12065" marR="5715" algn="just">
              <a:lnSpc>
                <a:spcPct val="100499"/>
              </a:lnSpc>
              <a:buClr>
                <a:schemeClr val="tx1"/>
              </a:buClr>
              <a:buSzPct val="85714"/>
              <a:tabLst>
                <a:tab pos="357505" algn="l"/>
              </a:tabLst>
            </a:pPr>
            <a:endParaRPr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54965" marR="5080" indent="-342900" algn="just">
              <a:lnSpc>
                <a:spcPct val="100299"/>
              </a:lnSpc>
              <a:buSzPct val="96428"/>
              <a:buFont typeface="Georgia" pitchFamily="18" charset="0"/>
              <a:buChar char="•"/>
              <a:tabLst>
                <a:tab pos="330200" algn="l"/>
              </a:tabLst>
            </a:pPr>
            <a:r>
              <a:rPr sz="2400" spc="-5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Information</a:t>
            </a:r>
            <a:endParaRPr lang="en-US" sz="2400" spc="-5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54965" marR="5080" indent="-342900" algn="just">
              <a:lnSpc>
                <a:spcPct val="100299"/>
              </a:lnSpc>
              <a:buSzPct val="96428"/>
              <a:buFont typeface="Georgia" pitchFamily="18" charset="0"/>
              <a:buChar char="•"/>
              <a:tabLst>
                <a:tab pos="330200" algn="l"/>
              </a:tabLst>
            </a:pPr>
            <a:endParaRPr lang="en-I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54965" marR="5080" indent="-342900" algn="just">
              <a:lnSpc>
                <a:spcPct val="100299"/>
              </a:lnSpc>
              <a:buSzPct val="96428"/>
              <a:buFont typeface="Georgia" pitchFamily="18" charset="0"/>
              <a:buChar char="•"/>
              <a:tabLst>
                <a:tab pos="330200" algn="l"/>
              </a:tabLst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Price and Offers</a:t>
            </a:r>
            <a:endParaRPr lang="en-I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54965" marR="5080" indent="-342900" algn="just">
              <a:lnSpc>
                <a:spcPct val="100299"/>
              </a:lnSpc>
              <a:buSzPct val="96428"/>
              <a:buFont typeface="Georgia" pitchFamily="18" charset="0"/>
              <a:buChar char="•"/>
              <a:tabLst>
                <a:tab pos="330200" algn="l"/>
              </a:tabLst>
            </a:pPr>
            <a:endParaRPr lang="en-IN" sz="2400" spc="-5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54965" marR="5080" indent="-342900" algn="just">
              <a:lnSpc>
                <a:spcPct val="100299"/>
              </a:lnSpc>
              <a:buSzPct val="96428"/>
              <a:buFont typeface="Georgia" pitchFamily="18" charset="0"/>
              <a:buChar char="•"/>
              <a:tabLst>
                <a:tab pos="330200" algn="l"/>
              </a:tabLst>
            </a:pPr>
            <a:r>
              <a:rPr lang="en-IN" sz="2400" spc="-5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Availability</a:t>
            </a:r>
            <a:endParaRPr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3142" y="762000"/>
            <a:ext cx="784669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Disadvantages </a:t>
            </a:r>
            <a:r>
              <a:rPr sz="3200" b="1" spc="-5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of Online</a:t>
            </a:r>
            <a:r>
              <a:rPr sz="3200" b="1" spc="3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3200" b="1" spc="-5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Shopping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5417" y="1752600"/>
            <a:ext cx="7963534" cy="60875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9265" marR="5080" indent="-457200" algn="just">
              <a:lnSpc>
                <a:spcPct val="100200"/>
              </a:lnSpc>
              <a:spcBef>
                <a:spcPts val="90"/>
              </a:spcBef>
              <a:buClr>
                <a:schemeClr val="tx1"/>
              </a:buClr>
              <a:buSzPct val="96428"/>
              <a:buFont typeface="Georgia" pitchFamily="18" charset="0"/>
              <a:buChar char="•"/>
              <a:tabLst>
                <a:tab pos="330200" algn="l"/>
              </a:tabLst>
            </a:pPr>
            <a:r>
              <a:rPr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Hands-On </a:t>
            </a:r>
            <a:r>
              <a:rPr sz="2800" spc="-5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Inspection</a:t>
            </a:r>
            <a:endParaRPr lang="en-US" sz="2400" spc="-5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69265" marR="5080" indent="-457200" algn="just">
              <a:lnSpc>
                <a:spcPct val="100200"/>
              </a:lnSpc>
              <a:spcBef>
                <a:spcPts val="90"/>
              </a:spcBef>
              <a:buClr>
                <a:schemeClr val="tx1"/>
              </a:buClr>
              <a:buSzPct val="96428"/>
              <a:buFont typeface="Georgia" pitchFamily="18" charset="0"/>
              <a:buChar char="•"/>
              <a:tabLst>
                <a:tab pos="330200" algn="l"/>
              </a:tabLst>
            </a:pP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69265" marR="5080" indent="-457200" algn="just">
              <a:lnSpc>
                <a:spcPct val="100200"/>
              </a:lnSpc>
              <a:spcBef>
                <a:spcPts val="90"/>
              </a:spcBef>
              <a:buClr>
                <a:schemeClr val="tx1"/>
              </a:buClr>
              <a:buSzPct val="96428"/>
              <a:buFont typeface="Georgia" pitchFamily="18" charset="0"/>
              <a:buChar char="•"/>
              <a:tabLst>
                <a:tab pos="330200" algn="l"/>
              </a:tabLst>
            </a:pPr>
            <a:r>
              <a:rPr sz="2800" spc="-5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Shipping</a:t>
            </a:r>
            <a:endParaRPr lang="en-US" sz="2800" spc="-5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69265" marR="5080" indent="-457200" algn="just">
              <a:lnSpc>
                <a:spcPct val="100200"/>
              </a:lnSpc>
              <a:spcBef>
                <a:spcPts val="90"/>
              </a:spcBef>
              <a:buClr>
                <a:schemeClr val="tx1"/>
              </a:buClr>
              <a:buSzPct val="96428"/>
              <a:buFont typeface="Georgia" pitchFamily="18" charset="0"/>
              <a:buChar char="•"/>
              <a:tabLst>
                <a:tab pos="330200" algn="l"/>
              </a:tabLst>
            </a:pPr>
            <a:endParaRPr lang="en-US" sz="2800" spc="-5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69265" marR="5080" indent="-457200" algn="just">
              <a:lnSpc>
                <a:spcPct val="100200"/>
              </a:lnSpc>
              <a:spcBef>
                <a:spcPts val="90"/>
              </a:spcBef>
              <a:buClr>
                <a:schemeClr val="tx1"/>
              </a:buClr>
              <a:buSzPct val="96428"/>
              <a:buFont typeface="Georgia" pitchFamily="18" charset="0"/>
              <a:buChar char="•"/>
              <a:tabLst>
                <a:tab pos="330200" algn="l"/>
              </a:tabLst>
            </a:pPr>
            <a:r>
              <a:rPr lang="en-IN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Wait </a:t>
            </a:r>
            <a:r>
              <a:rPr lang="en-IN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Time</a:t>
            </a:r>
          </a:p>
          <a:p>
            <a:pPr marL="469265" marR="5080" indent="-457200" algn="just">
              <a:lnSpc>
                <a:spcPct val="100200"/>
              </a:lnSpc>
              <a:spcBef>
                <a:spcPts val="90"/>
              </a:spcBef>
              <a:buClr>
                <a:schemeClr val="tx1"/>
              </a:buClr>
              <a:buSzPct val="96428"/>
              <a:buFont typeface="Georgia" pitchFamily="18" charset="0"/>
              <a:buChar char="•"/>
              <a:tabLst>
                <a:tab pos="330200" algn="l"/>
              </a:tabLst>
            </a:pPr>
            <a:endParaRPr lang="en-IN" sz="2800" spc="-5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69265" marR="5080" indent="-457200" algn="just">
              <a:lnSpc>
                <a:spcPct val="100200"/>
              </a:lnSpc>
              <a:spcBef>
                <a:spcPts val="90"/>
              </a:spcBef>
              <a:buClr>
                <a:schemeClr val="tx1"/>
              </a:buClr>
              <a:buSzPct val="96428"/>
              <a:buFont typeface="Georgia" pitchFamily="18" charset="0"/>
              <a:buChar char="•"/>
              <a:tabLst>
                <a:tab pos="330200" algn="l"/>
              </a:tabLst>
            </a:pPr>
            <a:r>
              <a:rPr lang="en-IN" sz="2800" spc="-5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Privacy</a:t>
            </a:r>
          </a:p>
          <a:p>
            <a:pPr marL="469265" marR="5080" indent="-457200" algn="just">
              <a:lnSpc>
                <a:spcPct val="100200"/>
              </a:lnSpc>
              <a:spcBef>
                <a:spcPts val="90"/>
              </a:spcBef>
              <a:buClr>
                <a:schemeClr val="tx1"/>
              </a:buClr>
              <a:buSzPct val="96428"/>
              <a:buFont typeface="Georgia" pitchFamily="18" charset="0"/>
              <a:buChar char="•"/>
              <a:tabLst>
                <a:tab pos="330200" algn="l"/>
              </a:tabLst>
            </a:pPr>
            <a:endParaRPr lang="en-US" sz="2800" spc="-5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69265" marR="5080" indent="-457200" algn="just">
              <a:lnSpc>
                <a:spcPct val="100200"/>
              </a:lnSpc>
              <a:spcBef>
                <a:spcPts val="90"/>
              </a:spcBef>
              <a:buClr>
                <a:schemeClr val="tx1"/>
              </a:buClr>
              <a:buSzPct val="96428"/>
              <a:buFont typeface="Georgia" pitchFamily="18" charset="0"/>
              <a:buChar char="•"/>
              <a:tabLst>
                <a:tab pos="330200" algn="l"/>
              </a:tabLst>
            </a:pPr>
            <a:r>
              <a:rPr lang="en-US" sz="2800" spc="-5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Fraud</a:t>
            </a:r>
          </a:p>
          <a:p>
            <a:pPr marL="469265" marR="5080" indent="-457200" algn="just">
              <a:lnSpc>
                <a:spcPct val="100200"/>
              </a:lnSpc>
              <a:spcBef>
                <a:spcPts val="90"/>
              </a:spcBef>
              <a:buClr>
                <a:schemeClr val="tx1"/>
              </a:buClr>
              <a:buSzPct val="96428"/>
              <a:buFont typeface="Georgia" pitchFamily="18" charset="0"/>
              <a:buChar char="•"/>
              <a:tabLst>
                <a:tab pos="330200" algn="l"/>
              </a:tabLst>
            </a:pPr>
            <a:endParaRPr lang="en-IN" sz="2800" dirty="0" smtClean="0">
              <a:latin typeface="Georgia"/>
              <a:cs typeface="Georgia"/>
            </a:endParaRPr>
          </a:p>
          <a:p>
            <a:pPr marL="469265" marR="5080" indent="-457200" algn="just">
              <a:lnSpc>
                <a:spcPct val="100200"/>
              </a:lnSpc>
              <a:spcBef>
                <a:spcPts val="90"/>
              </a:spcBef>
              <a:buClr>
                <a:schemeClr val="tx1"/>
              </a:buClr>
              <a:buSzPct val="96428"/>
              <a:buFont typeface="Georgia" pitchFamily="18" charset="0"/>
              <a:buChar char="•"/>
              <a:tabLst>
                <a:tab pos="330200" algn="l"/>
              </a:tabLst>
            </a:pPr>
            <a:endParaRPr lang="en-US" sz="2800" spc="-5" dirty="0" smtClean="0">
              <a:latin typeface="Georgia"/>
              <a:cs typeface="Georgia"/>
            </a:endParaRPr>
          </a:p>
          <a:p>
            <a:pPr marL="469265" marR="5080" indent="-457200" algn="just">
              <a:lnSpc>
                <a:spcPct val="100200"/>
              </a:lnSpc>
              <a:spcBef>
                <a:spcPts val="90"/>
              </a:spcBef>
              <a:buClr>
                <a:schemeClr val="tx1"/>
              </a:buClr>
              <a:buSzPct val="96428"/>
              <a:buFont typeface="Georgia" pitchFamily="18" charset="0"/>
              <a:buChar char="•"/>
              <a:tabLst>
                <a:tab pos="330200" algn="l"/>
              </a:tabLst>
            </a:pPr>
            <a:endParaRPr lang="en-US" sz="2800" spc="-5" dirty="0" smtClean="0">
              <a:latin typeface="Georgia"/>
              <a:cs typeface="Georgia"/>
            </a:endParaRPr>
          </a:p>
          <a:p>
            <a:pPr marL="469265" marR="5080" indent="-457200" algn="just">
              <a:lnSpc>
                <a:spcPct val="100200"/>
              </a:lnSpc>
              <a:spcBef>
                <a:spcPts val="90"/>
              </a:spcBef>
              <a:buClr>
                <a:schemeClr val="tx1"/>
              </a:buClr>
              <a:buSzPct val="96428"/>
              <a:buFont typeface="Georgia" pitchFamily="18" charset="0"/>
              <a:buChar char="•"/>
              <a:tabLst>
                <a:tab pos="330200" algn="l"/>
              </a:tabLst>
            </a:pPr>
            <a:endParaRPr lang="en-US" sz="2800" spc="-5" dirty="0" smtClean="0">
              <a:latin typeface="Georgia"/>
              <a:cs typeface="Georgia"/>
            </a:endParaRPr>
          </a:p>
          <a:p>
            <a:pPr marL="469265" marR="5080" indent="-457200" algn="just">
              <a:lnSpc>
                <a:spcPct val="100200"/>
              </a:lnSpc>
              <a:spcBef>
                <a:spcPts val="90"/>
              </a:spcBef>
              <a:buClr>
                <a:schemeClr val="tx1"/>
              </a:buClr>
              <a:buSzPct val="96428"/>
              <a:buFont typeface="Georgia" pitchFamily="18" charset="0"/>
              <a:buChar char="•"/>
              <a:tabLst>
                <a:tab pos="330200" algn="l"/>
              </a:tabLst>
            </a:pPr>
            <a:endParaRPr sz="2400" dirty="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04351" y="3777207"/>
            <a:ext cx="2514600" cy="2038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6477000" cy="1066800"/>
          </a:xfrm>
        </p:spPr>
        <p:txBody>
          <a:bodyPr>
            <a:noAutofit/>
          </a:bodyPr>
          <a:lstStyle/>
          <a:p>
            <a:r>
              <a:rPr lang="en-IN" b="1" spc="-1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Limitations</a:t>
            </a:r>
            <a:endParaRPr lang="en-IN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Tx/>
              <a:buFont typeface="Wingdings 2" pitchFamily="18" charset="2"/>
              <a:buChar char=""/>
            </a:pPr>
            <a:endParaRPr lang="en-IN" sz="2400" spc="-5" dirty="0" smtClean="0">
              <a:latin typeface="Georgia"/>
              <a:cs typeface="Georgia"/>
            </a:endParaRPr>
          </a:p>
          <a:p>
            <a:pPr>
              <a:buClrTx/>
              <a:buFont typeface="Wingdings 2" pitchFamily="18" charset="2"/>
              <a:buChar char=""/>
            </a:pPr>
            <a:r>
              <a:rPr lang="en-IN" sz="2400" spc="-5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never-ending </a:t>
            </a:r>
            <a:r>
              <a:rPr lang="en-IN" sz="2400" spc="-10" dirty="0">
                <a:latin typeface="Verdana" pitchFamily="34" charset="0"/>
                <a:ea typeface="Verdana" pitchFamily="34" charset="0"/>
                <a:cs typeface="Verdana" pitchFamily="34" charset="0"/>
              </a:rPr>
              <a:t>wait </a:t>
            </a:r>
            <a:r>
              <a:rPr lang="en-IN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for </a:t>
            </a:r>
            <a:r>
              <a:rPr lang="en-IN" sz="2400" spc="-10" dirty="0"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en-IN" sz="2400" spc="-5" dirty="0">
                <a:latin typeface="Verdana" pitchFamily="34" charset="0"/>
                <a:ea typeface="Verdana" pitchFamily="34" charset="0"/>
                <a:cs typeface="Verdana" pitchFamily="34" charset="0"/>
              </a:rPr>
              <a:t>product </a:t>
            </a:r>
            <a:r>
              <a:rPr lang="en-IN" sz="2400" spc="-10" dirty="0">
                <a:latin typeface="Verdana" pitchFamily="34" charset="0"/>
                <a:ea typeface="Verdana" pitchFamily="34" charset="0"/>
                <a:cs typeface="Verdana" pitchFamily="34" charset="0"/>
              </a:rPr>
              <a:t>to </a:t>
            </a:r>
            <a:r>
              <a:rPr lang="en-I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arrive</a:t>
            </a:r>
          </a:p>
          <a:p>
            <a:pPr>
              <a:buClrTx/>
              <a:buFont typeface="Wingdings 2" pitchFamily="18" charset="2"/>
              <a:buChar char=""/>
            </a:pPr>
            <a:endParaRPr lang="en-I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ClrTx/>
              <a:buFont typeface="Wingdings 2" pitchFamily="18" charset="2"/>
              <a:buChar char=""/>
            </a:pPr>
            <a:r>
              <a:rPr lang="en-IN" sz="2400" spc="-5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 bargaining</a:t>
            </a:r>
          </a:p>
          <a:p>
            <a:pPr>
              <a:buClrTx/>
              <a:buFont typeface="Wingdings 2" pitchFamily="18" charset="2"/>
              <a:buChar char=""/>
            </a:pPr>
            <a:endParaRPr lang="en-IN" sz="2400" spc="-5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ClrTx/>
              <a:buFont typeface="Wingdings 2" pitchFamily="18" charset="2"/>
              <a:buChar char=""/>
            </a:pPr>
            <a:r>
              <a:rPr lang="en-IN" sz="2400" spc="-1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Deceptive </a:t>
            </a:r>
            <a:r>
              <a:rPr lang="en-IN" sz="2400" spc="-5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pictures</a:t>
            </a:r>
          </a:p>
          <a:p>
            <a:pPr marL="0" indent="0">
              <a:buClrTx/>
              <a:buNone/>
            </a:pPr>
            <a:endParaRPr lang="en-IN" sz="2400" spc="-5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ClrTx/>
              <a:buFont typeface="Wingdings 2" pitchFamily="18" charset="2"/>
              <a:buChar char=""/>
            </a:pPr>
            <a:r>
              <a:rPr lang="en-IN" sz="2400" spc="-5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Makes </a:t>
            </a:r>
            <a:r>
              <a:rPr lang="en-IN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you </a:t>
            </a:r>
            <a:r>
              <a:rPr lang="en-IN" sz="2400" spc="-5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lazy</a:t>
            </a:r>
          </a:p>
          <a:p>
            <a:pPr>
              <a:buClrTx/>
              <a:buFont typeface="Wingdings 2" pitchFamily="18" charset="2"/>
              <a:buChar char=""/>
            </a:pPr>
            <a:endParaRPr lang="en-IN" sz="2400" spc="-5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ClrTx/>
              <a:buFont typeface="Wingdings 2" pitchFamily="18" charset="2"/>
              <a:buChar char=""/>
            </a:pPr>
            <a:r>
              <a:rPr lang="en-IN" sz="2400" spc="-1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Deprives </a:t>
            </a:r>
            <a:r>
              <a:rPr lang="en-IN" sz="2400" spc="-5" dirty="0">
                <a:latin typeface="Verdana" pitchFamily="34" charset="0"/>
                <a:ea typeface="Verdana" pitchFamily="34" charset="0"/>
                <a:cs typeface="Verdana" pitchFamily="34" charset="0"/>
              </a:rPr>
              <a:t>you of </a:t>
            </a:r>
            <a:r>
              <a:rPr lang="en-IN" sz="2400" spc="-5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tangibility</a:t>
            </a:r>
          </a:p>
          <a:p>
            <a:pPr marL="0" indent="0">
              <a:buClrTx/>
              <a:buNone/>
            </a:pPr>
            <a:endParaRPr lang="en-IN" sz="2400" spc="-5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ClrTx/>
              <a:buFont typeface="Wingdings 2" pitchFamily="18" charset="2"/>
              <a:buChar char=""/>
            </a:pPr>
            <a:r>
              <a:rPr lang="en-IN" sz="2400" spc="-5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Shipping costs</a:t>
            </a:r>
          </a:p>
          <a:p>
            <a:pPr marL="0" indent="0">
              <a:buClrTx/>
              <a:buNone/>
            </a:pPr>
            <a:endParaRPr lang="en-IN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68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9906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History Of </a:t>
            </a:r>
            <a:r>
              <a:rPr lang="en-US" sz="3200" b="1" dirty="0" err="1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sz="3200" b="1" dirty="0" err="1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Commerce</a:t>
            </a:r>
            <a:endParaRPr lang="en-IN" sz="3200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875515"/>
              </p:ext>
            </p:extLst>
          </p:nvPr>
        </p:nvGraphicFramePr>
        <p:xfrm>
          <a:off x="381000" y="1295400"/>
          <a:ext cx="8458200" cy="5194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471"/>
                <a:gridCol w="6645729"/>
              </a:tblGrid>
              <a:tr h="3983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983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1994</a:t>
                      </a:r>
                      <a:endParaRPr lang="en-IN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Netscape Launch; SSL encryption enabled</a:t>
                      </a:r>
                      <a:r>
                        <a:rPr lang="en-US" sz="20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shopping.</a:t>
                      </a:r>
                      <a:endParaRPr lang="en-IN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76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1995</a:t>
                      </a:r>
                      <a:endParaRPr lang="en-IN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Backbone of </a:t>
                      </a:r>
                      <a:r>
                        <a:rPr lang="en-US" sz="200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eCommerce</a:t>
                      </a:r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formed; Amazon, eBay and </a:t>
                      </a:r>
                      <a:r>
                        <a:rPr lang="en-US" sz="200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Verisign</a:t>
                      </a:r>
                      <a:r>
                        <a:rPr lang="en-US" sz="20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launched.</a:t>
                      </a:r>
                      <a:endParaRPr lang="en-IN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83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1997</a:t>
                      </a:r>
                      <a:endParaRPr lang="en-IN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Dell first company to reach @ 1Mn in online sale.</a:t>
                      </a:r>
                      <a:endParaRPr lang="en-IN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83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1998</a:t>
                      </a:r>
                      <a:endParaRPr lang="en-IN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Google launched, USPS launched </a:t>
                      </a:r>
                      <a:r>
                        <a:rPr lang="en-US" sz="200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eStamps</a:t>
                      </a:r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  <a:endParaRPr lang="en-IN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83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2000</a:t>
                      </a:r>
                      <a:endParaRPr lang="en-IN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Dot-com</a:t>
                      </a:r>
                      <a:r>
                        <a:rPr lang="en-US" sz="20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bubble burst.</a:t>
                      </a:r>
                      <a:endParaRPr lang="en-IN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83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2002</a:t>
                      </a:r>
                      <a:endParaRPr lang="en-IN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eBay acquired PayPal.</a:t>
                      </a:r>
                      <a:endParaRPr lang="en-IN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83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2003</a:t>
                      </a:r>
                      <a:endParaRPr lang="en-IN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Facebook</a:t>
                      </a:r>
                      <a:r>
                        <a:rPr lang="en-US" sz="20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launched for students.</a:t>
                      </a:r>
                      <a:endParaRPr lang="en-IN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76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2006</a:t>
                      </a:r>
                      <a:endParaRPr lang="en-IN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Google</a:t>
                      </a:r>
                      <a:r>
                        <a:rPr lang="en-US" sz="20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acquired YouTube. iTunes became 1</a:t>
                      </a:r>
                      <a:r>
                        <a:rPr lang="en-US" sz="2000" baseline="30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st</a:t>
                      </a:r>
                      <a:r>
                        <a:rPr lang="en-US" sz="20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digital music retailer.</a:t>
                      </a:r>
                      <a:endParaRPr lang="en-IN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42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2007-08</a:t>
                      </a:r>
                      <a:endParaRPr lang="en-IN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Private sales model, Social </a:t>
                      </a:r>
                      <a:r>
                        <a:rPr lang="en-US" sz="200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eCommerce</a:t>
                      </a:r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 Mobile e-Commerce,</a:t>
                      </a:r>
                      <a:r>
                        <a:rPr lang="en-US" sz="20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Daily deals/local </a:t>
                      </a:r>
                      <a:r>
                        <a:rPr lang="en-US" sz="2000" baseline="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eCommerce</a:t>
                      </a:r>
                      <a:r>
                        <a:rPr lang="en-US" sz="20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  <a:endParaRPr lang="en-IN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6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381" y="381000"/>
            <a:ext cx="8534400" cy="11430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Challenges</a:t>
            </a:r>
            <a:endParaRPr lang="en-IN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28800"/>
            <a:ext cx="7772400" cy="4572000"/>
          </a:xfrm>
        </p:spPr>
        <p:txBody>
          <a:bodyPr>
            <a:normAutofit lnSpcReduction="10000"/>
          </a:bodyPr>
          <a:lstStyle/>
          <a:p>
            <a:pPr>
              <a:buClrTx/>
            </a:pPr>
            <a:r>
              <a:rPr lang="en-IN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Cash on </a:t>
            </a:r>
            <a:r>
              <a:rPr lang="en-I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Delivery</a:t>
            </a:r>
          </a:p>
          <a:p>
            <a:pPr>
              <a:buClrTx/>
            </a:pPr>
            <a:endParaRPr lang="en-I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ClrTx/>
              <a:buFont typeface="Verdana" pitchFamily="34" charset="0"/>
              <a:buChar char="•"/>
            </a:pPr>
            <a:r>
              <a:rPr lang="en-I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Location</a:t>
            </a:r>
          </a:p>
          <a:p>
            <a:pPr>
              <a:buClrTx/>
              <a:buFont typeface="Verdana" pitchFamily="34" charset="0"/>
              <a:buChar char="•"/>
            </a:pPr>
            <a:endParaRPr lang="en-I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ClrTx/>
              <a:buFont typeface="Verdana" pitchFamily="34" charset="0"/>
              <a:buChar char="•"/>
            </a:pPr>
            <a:r>
              <a:rPr lang="en-I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Returns </a:t>
            </a:r>
            <a:r>
              <a:rPr lang="en-IN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And </a:t>
            </a:r>
            <a:r>
              <a:rPr lang="en-I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Exchange</a:t>
            </a:r>
          </a:p>
          <a:p>
            <a:pPr>
              <a:buClrTx/>
              <a:buFont typeface="Verdana" pitchFamily="34" charset="0"/>
              <a:buChar char="•"/>
            </a:pPr>
            <a:endParaRPr lang="en-I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ClrTx/>
              <a:buFont typeface="Verdana" pitchFamily="34" charset="0"/>
              <a:buChar char="•"/>
            </a:pPr>
            <a:r>
              <a:rPr lang="en-I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Online Payments</a:t>
            </a:r>
          </a:p>
          <a:p>
            <a:pPr>
              <a:buClrTx/>
              <a:buFont typeface="Verdana" pitchFamily="34" charset="0"/>
              <a:buChar char="•"/>
            </a:pPr>
            <a:endParaRPr lang="en-I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ClrTx/>
              <a:buFont typeface="Verdana" pitchFamily="34" charset="0"/>
              <a:buChar char="•"/>
            </a:pPr>
            <a:r>
              <a:rPr lang="en-I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Law</a:t>
            </a:r>
          </a:p>
          <a:p>
            <a:pPr>
              <a:buClrTx/>
              <a:buFont typeface="Verdana" pitchFamily="34" charset="0"/>
              <a:buChar char="•"/>
            </a:pPr>
            <a:endParaRPr lang="en-I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ClrTx/>
              <a:buFont typeface="Verdana" pitchFamily="34" charset="0"/>
              <a:buChar char="•"/>
            </a:pPr>
            <a:r>
              <a:rPr lang="en-I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False </a:t>
            </a:r>
            <a:r>
              <a:rPr lang="en-IN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364680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Conclusion</a:t>
            </a:r>
            <a:endParaRPr lang="en-IN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2057400"/>
            <a:ext cx="8001000" cy="4267200"/>
          </a:xfrm>
        </p:spPr>
        <p:txBody>
          <a:bodyPr/>
          <a:lstStyle/>
          <a:p>
            <a:pPr marL="0" indent="0">
              <a:buClrTx/>
              <a:buNone/>
            </a:pPr>
            <a:r>
              <a:rPr lang="en-I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In </a:t>
            </a:r>
            <a:r>
              <a:rPr lang="en-IN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the end we would like to conclude that- </a:t>
            </a:r>
          </a:p>
          <a:p>
            <a:pPr marL="0" indent="0">
              <a:buNone/>
            </a:pPr>
            <a:r>
              <a:rPr lang="en-I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en-IN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e-commerce has changed the relative importance of time, but as the pillars of indicator of the country’s economic state that the importance of time should not be ignored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777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7772400" cy="1905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Thank you</a:t>
            </a:r>
            <a:endParaRPr lang="en-IN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581400"/>
            <a:ext cx="7772400" cy="2438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Questions…..????</a:t>
            </a:r>
            <a:endParaRPr lang="en-IN" sz="4000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53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0455" y="762000"/>
            <a:ext cx="85344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45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Traditional</a:t>
            </a:r>
            <a:r>
              <a:rPr sz="3200" b="1" spc="-4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3200" b="1" spc="-5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Shopping</a:t>
            </a:r>
            <a:endParaRPr sz="3200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1738377"/>
            <a:ext cx="7162800" cy="5134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715" indent="-342900" algn="just">
              <a:lnSpc>
                <a:spcPct val="100000"/>
              </a:lnSpc>
              <a:spcBef>
                <a:spcPts val="100"/>
              </a:spcBef>
              <a:buSzPct val="150000"/>
              <a:buFont typeface="Times New Roman" pitchFamily="18" charset="0"/>
              <a:buChar char="•"/>
              <a:tabLst>
                <a:tab pos="285115" algn="l"/>
              </a:tabLst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What is traditional shopping?</a:t>
            </a:r>
          </a:p>
          <a:p>
            <a:pPr marL="354965" marR="5715" indent="-342900" algn="just">
              <a:lnSpc>
                <a:spcPct val="100000"/>
              </a:lnSpc>
              <a:spcBef>
                <a:spcPts val="100"/>
              </a:spcBef>
              <a:buSzPct val="150000"/>
              <a:buFont typeface="Times New Roman" pitchFamily="18" charset="0"/>
              <a:buChar char="•"/>
              <a:tabLst>
                <a:tab pos="285115" algn="l"/>
              </a:tabLst>
            </a:pPr>
            <a:endParaRPr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30"/>
              </a:spcBef>
              <a:buSzPct val="150000"/>
              <a:buFont typeface="Times New Roman" pitchFamily="18" charset="0"/>
              <a:buChar char="•"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Structure of traditional shopping</a:t>
            </a:r>
          </a:p>
          <a:p>
            <a:pPr marL="342900" indent="-342900">
              <a:lnSpc>
                <a:spcPct val="100000"/>
              </a:lnSpc>
              <a:spcBef>
                <a:spcPts val="30"/>
              </a:spcBef>
              <a:buSzPct val="150000"/>
              <a:buFont typeface="Times New Roman" pitchFamily="18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SzPct val="150000"/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SzPct val="150000"/>
            </a:pP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30"/>
              </a:spcBef>
              <a:buSzPct val="1500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</a:p>
          <a:p>
            <a:pPr marL="342900" indent="-342900">
              <a:lnSpc>
                <a:spcPct val="100000"/>
              </a:lnSpc>
              <a:spcBef>
                <a:spcPts val="30"/>
              </a:spcBef>
              <a:buSzPct val="150000"/>
              <a:buFont typeface="Times New Roman" pitchFamily="18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30"/>
              </a:spcBef>
              <a:buSzPct val="150000"/>
              <a:buFont typeface="Times New Roman" pitchFamily="18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30"/>
              </a:spcBef>
              <a:buSzPct val="150000"/>
              <a:buFont typeface="Times New Roman" pitchFamily="18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SzPct val="150000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30"/>
              </a:spcBef>
              <a:buSzPct val="150000"/>
              <a:buFont typeface="Times New Roman" pitchFamily="18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30"/>
              </a:spcBef>
              <a:buSzPct val="150000"/>
              <a:buFont typeface="Times New Roman" pitchFamily="18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SzPct val="150000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hpcsa\Desktop\EC\product-produces-consum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48" y="3200399"/>
            <a:ext cx="7239001" cy="324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sz="32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hallenges in Traditional Shopping</a:t>
            </a:r>
            <a:endParaRPr lang="en-IN" sz="3200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Clr>
                <a:schemeClr val="tx1"/>
              </a:buClr>
              <a:buFont typeface="Wingdings 2" pitchFamily="18" charset="2"/>
              <a:buChar char=""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Travelling</a:t>
            </a:r>
          </a:p>
          <a:p>
            <a:pPr>
              <a:buClr>
                <a:schemeClr val="tx1"/>
              </a:buClr>
              <a:buFont typeface="Wingdings 2" pitchFamily="18" charset="2"/>
              <a:buChar char=""/>
            </a:pP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Clr>
                <a:schemeClr val="tx1"/>
              </a:buClr>
              <a:buFont typeface="Wingdings 2" pitchFamily="18" charset="2"/>
              <a:buChar char=""/>
            </a:pPr>
            <a:r>
              <a:rPr lang="en-I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Products availability</a:t>
            </a:r>
          </a:p>
          <a:p>
            <a:pPr>
              <a:buClr>
                <a:schemeClr val="tx1"/>
              </a:buClr>
              <a:buFont typeface="Wingdings 2" pitchFamily="18" charset="2"/>
              <a:buChar char=""/>
            </a:pPr>
            <a:endParaRPr lang="en-I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Clr>
                <a:schemeClr val="tx1"/>
              </a:buClr>
              <a:buFont typeface="Wingdings 2" pitchFamily="18" charset="2"/>
              <a:buChar char=""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Product limitation</a:t>
            </a:r>
          </a:p>
          <a:p>
            <a:pPr>
              <a:buClr>
                <a:schemeClr val="tx1"/>
              </a:buClr>
              <a:buFont typeface="Wingdings 2" pitchFamily="18" charset="2"/>
              <a:buChar char=""/>
            </a:pPr>
            <a:endParaRPr lang="en-I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Clr>
                <a:schemeClr val="tx1"/>
              </a:buClr>
              <a:buFont typeface="Wingdings 2" pitchFamily="18" charset="2"/>
              <a:buChar char=""/>
            </a:pPr>
            <a:r>
              <a:rPr lang="en-IN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Physical </a:t>
            </a:r>
            <a:r>
              <a:rPr lang="en-I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atmosphere</a:t>
            </a:r>
          </a:p>
          <a:p>
            <a:pPr marL="0" indent="0">
              <a:buClr>
                <a:schemeClr val="tx1"/>
              </a:buClr>
              <a:buNone/>
            </a:pPr>
            <a:endParaRPr lang="en-I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Clr>
                <a:schemeClr val="tx1"/>
              </a:buClr>
              <a:buFont typeface="Wingdings 2" pitchFamily="18" charset="2"/>
              <a:buChar char=""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Maintenance</a:t>
            </a:r>
            <a:endParaRPr lang="en-IN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ClrTx/>
              <a:buFont typeface="Wingdings 2" pitchFamily="18" charset="2"/>
              <a:buChar char=""/>
            </a:pPr>
            <a:endParaRPr lang="en-US" dirty="0" smtClean="0"/>
          </a:p>
          <a:p>
            <a:pPr>
              <a:buClrTx/>
              <a:buFont typeface="Wingdings 2" pitchFamily="18" charset="2"/>
              <a:buChar char=""/>
            </a:pPr>
            <a:endParaRPr lang="en-US" dirty="0" smtClean="0"/>
          </a:p>
          <a:p>
            <a:pPr>
              <a:buClrTx/>
              <a:buFont typeface="Wingdings 2" pitchFamily="18" charset="2"/>
              <a:buChar char=""/>
            </a:pPr>
            <a:endParaRPr lang="en-US" dirty="0" smtClean="0"/>
          </a:p>
          <a:p>
            <a:pPr>
              <a:buClrTx/>
              <a:buFont typeface="Wingdings 2" pitchFamily="18" charset="2"/>
              <a:buChar char="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034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28633" y="1376226"/>
            <a:ext cx="7548567" cy="5531643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55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Business</a:t>
            </a:r>
            <a:r>
              <a:rPr lang="en-US" sz="2400" spc="-155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spc="-155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</a:t>
            </a:r>
            <a:r>
              <a:rPr lang="en-US" sz="2400" spc="-155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</a:t>
            </a:r>
            <a:r>
              <a:rPr sz="2400" spc="-155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usiness</a:t>
            </a:r>
            <a:r>
              <a:rPr sz="2400" spc="-95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spc="-204" dirty="0">
                <a:latin typeface="Verdana" pitchFamily="34" charset="0"/>
                <a:ea typeface="Verdana" pitchFamily="34" charset="0"/>
                <a:cs typeface="Verdana" pitchFamily="34" charset="0"/>
              </a:rPr>
              <a:t>(B2B</a:t>
            </a:r>
            <a:r>
              <a:rPr sz="2400" spc="-204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en-US" sz="2400" spc="-204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354965" algn="l"/>
                <a:tab pos="355600" algn="l"/>
              </a:tabLst>
            </a:pPr>
            <a:endParaRPr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25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Business</a:t>
            </a:r>
            <a:r>
              <a:rPr lang="en-US" sz="2400" spc="-125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spc="-125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</a:t>
            </a:r>
            <a:r>
              <a:rPr lang="en-US" sz="2400" spc="-125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G</a:t>
            </a:r>
            <a:r>
              <a:rPr sz="2400" spc="-125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overnment</a:t>
            </a:r>
            <a:r>
              <a:rPr sz="2400" spc="-9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spc="-220" dirty="0">
                <a:latin typeface="Verdana" pitchFamily="34" charset="0"/>
                <a:ea typeface="Verdana" pitchFamily="34" charset="0"/>
                <a:cs typeface="Verdana" pitchFamily="34" charset="0"/>
              </a:rPr>
              <a:t>(B2G</a:t>
            </a:r>
            <a:r>
              <a:rPr sz="2400" spc="-22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en-US" sz="2400" spc="-22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endParaRPr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3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Consumer</a:t>
            </a:r>
            <a:r>
              <a:rPr lang="en-US" sz="2400" spc="-13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spc="-13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</a:t>
            </a:r>
            <a:r>
              <a:rPr lang="en-US" sz="2400" spc="-13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</a:t>
            </a:r>
            <a:r>
              <a:rPr sz="2400" spc="-13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onsumer</a:t>
            </a:r>
            <a:r>
              <a:rPr sz="2400" spc="-105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spc="-280" dirty="0">
                <a:latin typeface="Verdana" pitchFamily="34" charset="0"/>
                <a:ea typeface="Verdana" pitchFamily="34" charset="0"/>
                <a:cs typeface="Verdana" pitchFamily="34" charset="0"/>
              </a:rPr>
              <a:t>(C2C</a:t>
            </a:r>
            <a:r>
              <a:rPr sz="2400" spc="-28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en-US" sz="2400" spc="-28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endParaRPr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14" dirty="0">
                <a:latin typeface="Verdana" pitchFamily="34" charset="0"/>
                <a:ea typeface="Verdana" pitchFamily="34" charset="0"/>
                <a:cs typeface="Verdana" pitchFamily="34" charset="0"/>
              </a:rPr>
              <a:t>Government </a:t>
            </a:r>
            <a:r>
              <a:rPr sz="2400" spc="20" dirty="0">
                <a:latin typeface="Verdana" pitchFamily="34" charset="0"/>
                <a:ea typeface="Verdana" pitchFamily="34" charset="0"/>
                <a:cs typeface="Verdana" pitchFamily="34" charset="0"/>
              </a:rPr>
              <a:t>to </a:t>
            </a:r>
            <a:r>
              <a:rPr lang="en-US" sz="2400" spc="2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sz="2400" spc="-135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onsumer</a:t>
            </a:r>
            <a:r>
              <a:rPr sz="2400" spc="-295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spc="-260" dirty="0">
                <a:latin typeface="Verdana" pitchFamily="34" charset="0"/>
                <a:ea typeface="Verdana" pitchFamily="34" charset="0"/>
                <a:cs typeface="Verdana" pitchFamily="34" charset="0"/>
              </a:rPr>
              <a:t>(G2C</a:t>
            </a:r>
            <a:r>
              <a:rPr sz="2400" spc="-26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en-US" sz="2400" spc="-26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endParaRPr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2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Government</a:t>
            </a:r>
            <a:r>
              <a:rPr lang="en-US" sz="2400" spc="-12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spc="-12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</a:t>
            </a:r>
            <a:r>
              <a:rPr lang="en-US" sz="2400" spc="-12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spc="-120" dirty="0"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sz="2400" spc="-12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usiness</a:t>
            </a:r>
            <a:r>
              <a:rPr sz="2400" spc="-135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sz="2400" spc="-220" dirty="0">
                <a:latin typeface="Verdana" pitchFamily="34" charset="0"/>
                <a:ea typeface="Verdana" pitchFamily="34" charset="0"/>
                <a:cs typeface="Verdana" pitchFamily="34" charset="0"/>
              </a:rPr>
              <a:t>(G2B</a:t>
            </a:r>
            <a:r>
              <a:rPr sz="2400" spc="-22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en-US" sz="2400" spc="-22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endParaRPr lang="en-US" sz="2400" spc="-22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55600" indent="-342900">
              <a:spcBef>
                <a:spcPts val="675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IN" sz="2400" spc="-155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Business to Consumer</a:t>
            </a:r>
            <a:r>
              <a:rPr lang="en-IN" sz="2400" spc="-105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2400" spc="-245" dirty="0">
                <a:latin typeface="Verdana" pitchFamily="34" charset="0"/>
                <a:ea typeface="Verdana" pitchFamily="34" charset="0"/>
                <a:cs typeface="Verdana" pitchFamily="34" charset="0"/>
              </a:rPr>
              <a:t>(B2C)</a:t>
            </a:r>
            <a:endParaRPr lang="en-IN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endParaRPr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304800"/>
            <a:ext cx="5985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Types Of E-Commerce</a:t>
            </a:r>
            <a:endParaRPr lang="en-IN" sz="3200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7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5941" y="1610613"/>
            <a:ext cx="7465060" cy="34438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endParaRPr lang="en-US" sz="2000" spc="-28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endParaRPr lang="en-US" sz="2000" spc="-28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B2B </a:t>
            </a:r>
            <a:r>
              <a:rPr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e-commerce is simply defined as ecommerce  between </a:t>
            </a:r>
            <a:r>
              <a:rPr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companies</a:t>
            </a:r>
            <a:r>
              <a:rPr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About </a:t>
            </a:r>
            <a:r>
              <a:rPr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80% of e-commerce is of  this type</a:t>
            </a:r>
            <a:r>
              <a:rPr sz="2400" spc="-65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270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Examples:</a:t>
            </a:r>
            <a:endParaRPr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Intel selling microprocessor to Dell</a:t>
            </a: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Heinz selling ketchup to Mc Donalds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6295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Business To Business (B2B) </a:t>
            </a:r>
            <a:endParaRPr lang="en-IN" sz="3200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85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0404" y="365759"/>
            <a:ext cx="4201668" cy="1152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447800" y="1760220"/>
            <a:ext cx="6108987" cy="4853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B2B Model </a:t>
            </a:r>
            <a:endParaRPr lang="en-IN" sz="3200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95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0763" y="368808"/>
            <a:ext cx="6059424" cy="1152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35940" y="2286000"/>
            <a:ext cx="8072120" cy="3400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Business-to-government e-commerce or B2G is  generally defined as commerce between companies  and the public sector</a:t>
            </a:r>
            <a:r>
              <a:rPr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endParaRPr lang="en-US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2700" marR="5080" algn="just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endParaRPr lang="en-I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I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Example</a:t>
            </a:r>
            <a:r>
              <a:rPr lang="en-IN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: – Business pay taxes, file reports, or sell goods and services to Govt. agencies</a:t>
            </a:r>
            <a:r>
              <a:rPr lang="en-I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endParaRPr lang="en-I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GeM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 Government e-Marketplace.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5940" y="685800"/>
            <a:ext cx="7922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Business To Government (B2G) </a:t>
            </a:r>
            <a:endParaRPr lang="en-IN" sz="3200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56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2179</TotalTime>
  <Words>650</Words>
  <Application>Microsoft Office PowerPoint</Application>
  <PresentationFormat>On-screen Show (4:3)</PresentationFormat>
  <Paragraphs>223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Equity</vt:lpstr>
      <vt:lpstr>Presentation On E-Commerce</vt:lpstr>
      <vt:lpstr>Introduction</vt:lpstr>
      <vt:lpstr>History Of eCommerce</vt:lpstr>
      <vt:lpstr>Traditional Shopping</vt:lpstr>
      <vt:lpstr>Challenges in Traditional Shopping</vt:lpstr>
      <vt:lpstr>PowerPoint Presentation</vt:lpstr>
      <vt:lpstr>Business To Business (B2B) </vt:lpstr>
      <vt:lpstr>B2B Model </vt:lpstr>
      <vt:lpstr>PowerPoint Presentation</vt:lpstr>
      <vt:lpstr>B2G Model </vt:lpstr>
      <vt:lpstr>Consumer To Consumer (C2C) </vt:lpstr>
      <vt:lpstr>C2C Model </vt:lpstr>
      <vt:lpstr>Government To Consumer(G2C)</vt:lpstr>
      <vt:lpstr>G2C Model </vt:lpstr>
      <vt:lpstr>Government To Business (G2B)</vt:lpstr>
      <vt:lpstr> G2B Model</vt:lpstr>
      <vt:lpstr>Business To Consumer (B2C) </vt:lpstr>
      <vt:lpstr>Process of Online Shopping</vt:lpstr>
      <vt:lpstr>Payment Gateway</vt:lpstr>
      <vt:lpstr>Methods of Payment</vt:lpstr>
      <vt:lpstr>Global Statistics</vt:lpstr>
      <vt:lpstr>Indian Statistics</vt:lpstr>
      <vt:lpstr>Indian Statistics (2019)</vt:lpstr>
      <vt:lpstr>Rules and Regulation</vt:lpstr>
      <vt:lpstr>Consumer Protection Bill 2019</vt:lpstr>
      <vt:lpstr>PowerPoint Presentation</vt:lpstr>
      <vt:lpstr>Advantages of Online Shopping</vt:lpstr>
      <vt:lpstr>Disadvantages of Online Shopping</vt:lpstr>
      <vt:lpstr>Limitations</vt:lpstr>
      <vt:lpstr>Challenges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on</dc:title>
  <dc:creator>anuj</dc:creator>
  <cp:lastModifiedBy>hpcsa</cp:lastModifiedBy>
  <cp:revision>145</cp:revision>
  <dcterms:created xsi:type="dcterms:W3CDTF">2019-12-01T14:37:32Z</dcterms:created>
  <dcterms:modified xsi:type="dcterms:W3CDTF">2019-12-14T03:43:40Z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2014-04-15T00:00:00Z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2019-12-01T00:00:00Z</vt:filetime>
  </property>
</Properties>
</file>