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10" r:id="rId58"/>
  </p:sldIdLst>
  <p:sldSz cx="9144000" cy="6858000" type="screen4x3"/>
  <p:notesSz cx="6858000" cy="9144000"/>
  <p:defaultTextStyle>
    <a:defPPr>
      <a:defRPr lang="en-GB"/>
    </a:defPPr>
    <a:lvl1pPr algn="l" defTabSz="448945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8945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8945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8945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8945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cs typeface="+mn-cs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cs typeface="+mn-cs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cs typeface="+mn-cs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cs typeface="+mn-cs"/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cs typeface="+mn-cs"/>
            </a:endParaRP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cs typeface="+mn-cs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0"/>
            <a:ext cx="2963863" cy="44926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cs typeface="+mn-cs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884613" y="0"/>
            <a:ext cx="2963862" cy="44926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cs typeface="+mn-cs"/>
            </a:endParaRPr>
          </a:p>
        </p:txBody>
      </p:sp>
      <p:sp>
        <p:nvSpPr>
          <p:cNvPr id="60426" name="Rectangle 9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62475" cy="34194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</p:sp>
      <p:sp>
        <p:nvSpPr>
          <p:cNvPr id="4106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/>
          <a:p>
            <a:pPr lvl="0"/>
            <a:endParaRPr lang="en-US" noProof="0" smtClean="0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0" y="8685213"/>
            <a:ext cx="2963863" cy="449262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cs typeface="+mn-cs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b" anchorCtr="0" compatLnSpc="1"/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200" smtClean="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098F60A-0C60-4C89-9A42-AAF25FA736A5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817322C-2653-4733-A8A5-4402FF7E65B4}" type="slidenum">
              <a:rPr lang="en-US"/>
            </a:fld>
            <a:endParaRPr lang="en-US"/>
          </a:p>
        </p:txBody>
      </p:sp>
      <p:sp>
        <p:nvSpPr>
          <p:cNvPr id="614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614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70BE9BB-2188-4235-A406-7CC0AAEB78FE}" type="slidenum">
              <a:rPr lang="en-US"/>
            </a:fld>
            <a:endParaRPr lang="en-US"/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0F475614-D6CE-4186-9A92-A992CD3AA659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A03B80-660B-4B84-A4DC-2D9BF8EA00E5}" type="slidenum">
              <a:rPr lang="en-US"/>
            </a:fld>
            <a:endParaRPr lang="en-US"/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6BF9614C-B9B9-4B68-8C43-1810920078FD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5E5B9A0-5C55-46E4-984A-92F5165A44A8}" type="slidenum">
              <a:rPr lang="en-US"/>
            </a:fld>
            <a:endParaRPr lang="en-US"/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0F897201-DBF7-4B6C-BB7E-8BB5A243053E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373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1087755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 b="1">
                <a:solidFill>
                  <a:srgbClr val="000000"/>
                </a:solidFill>
              </a:rPr>
              <a:t>Complete</a:t>
            </a:r>
            <a:endParaRPr lang="en-US" sz="800" b="1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A rich set of software kits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Common HPC tools included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Web-based  management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Portal,  job submission &amp; management built-in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Cluster monitoring, alerting and reporting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Everything you need is here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No hidden costs or deployment  surprises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Deploy optimized clusters quickly and predictably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No need to waste time installing and configuring add-on components </a:t>
            </a:r>
            <a:endParaRPr lang="en-US" sz="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 b="1">
                <a:solidFill>
                  <a:srgbClr val="000000"/>
                </a:solidFill>
              </a:rPr>
              <a:t>Easy to deploy</a:t>
            </a:r>
            <a:endParaRPr lang="en-US" sz="800" b="1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From bare-metal to a functioning HPC cluster in one hour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Software is installed and configured automatically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Cluster nodes are easily added and managed using the web interface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Save time, reduce effort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Start using your cluster faster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Reduce your reliance on external consultants or busy Linux administrators </a:t>
            </a:r>
            <a:endParaRPr lang="en-US" sz="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 b="1">
                <a:solidFill>
                  <a:srgbClr val="000000"/>
                </a:solidFill>
              </a:rPr>
              <a:t>Easy to manage</a:t>
            </a:r>
            <a:endParaRPr lang="en-US" sz="800" b="1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Change node group definitions with ease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Maintain multiple software versions with repository snapshots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Install patches and software packages without re-provisioning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Patch new device drivers into repositories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Graphical views for monitoring clusters and flagging potential issues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Be more responsive to your cluster users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Take the risk out of software upgrades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Easily roll-back changes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Reduce cluster downtime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Support future hardware without upgrading the installer node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No need to hand edit XML templates or shell scripts </a:t>
            </a:r>
            <a:endParaRPr lang="en-US" sz="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 b="1">
                <a:solidFill>
                  <a:srgbClr val="000000"/>
                </a:solidFill>
              </a:rPr>
              <a:t>Easy to use</a:t>
            </a:r>
            <a:endParaRPr lang="en-US" sz="800" b="1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Submit jobs directly through the portal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Manage workloads and job status through the web interface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Reduced end user training requirements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Reduce job submission errors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Limit access to the cluster based on identity and role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Administrators spend less time supporting cluster users </a:t>
            </a:r>
            <a:endParaRPr lang="en-US" sz="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 b="1">
                <a:solidFill>
                  <a:srgbClr val="000000"/>
                </a:solidFill>
              </a:rPr>
              <a:t>Open</a:t>
            </a:r>
            <a:endParaRPr lang="en-US" sz="800" b="1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Based on the open source Project Kusu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Supports multiple standard provisioning methods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Your choice of supported Linux OS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No proprietary “lock-in”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Multiple sources of supply and support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Cost-effective to acquire and manage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Best of both worlds – open software with optional commercial components and support </a:t>
            </a:r>
            <a:endParaRPr lang="en-US" sz="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 b="1">
                <a:solidFill>
                  <a:srgbClr val="000000"/>
                </a:solidFill>
              </a:rPr>
              <a:t> Flexible</a:t>
            </a:r>
            <a:endParaRPr lang="en-US" sz="800" b="1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Deploy multiple OS environments to the same cluster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Support real-world network topologies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Synchronize cluster files without re-installing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Optional command line interfaces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Support for the NVIDIA®  CUDA™ Parallel Computing environment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Maintain a library of available operating systems and software stacks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Change software configurations at any time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Expand the cluster easily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Customize the environment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Easily exploit the power of advanced graphic processing units (GPUs) for general purpose HPC calculations </a:t>
            </a:r>
            <a:endParaRPr lang="en-US" sz="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 b="1">
                <a:solidFill>
                  <a:srgbClr val="000000"/>
                </a:solidFill>
              </a:rPr>
              <a:t>Optimized</a:t>
            </a:r>
            <a:endParaRPr lang="en-US" sz="800" b="1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Optimized for  simplicity and performance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Libraries pre-compiled and tuned for the latest hardware and interconnects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Realize better performance “out of the box”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Maximize application level performance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Save time avoiding the need to search the net for the latest drivers or math libraries </a:t>
            </a:r>
            <a:endParaRPr lang="en-US" sz="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 b="1">
                <a:solidFill>
                  <a:srgbClr val="000000"/>
                </a:solidFill>
              </a:rPr>
              <a:t>Certified</a:t>
            </a:r>
            <a:endParaRPr lang="en-US" sz="800" b="1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Used to deploy certified Intel® Cluster Ready Systems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Pre-engineered and tested on select hardware configurations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Simplifies Linux cluster application, deployment and management by providing pre-configured, certified clusters </a:t>
            </a:r>
            <a:endParaRPr lang="en-US" sz="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 b="1">
                <a:solidFill>
                  <a:srgbClr val="000000"/>
                </a:solidFill>
              </a:rPr>
              <a:t>Expandable</a:t>
            </a:r>
            <a:endParaRPr lang="en-US" sz="800" b="1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Add cluster nodes at any time “on the fly”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Easily upgrade to Platform LSF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A wealth of commercial add-on solutions to accommodate cluster growth in size and sophistication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Easily add new, future hardware models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Platform LSF has proven scalability to 10,000+ CPUs </a:t>
            </a:r>
            <a:endParaRPr lang="en-US" sz="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 b="1">
                <a:solidFill>
                  <a:srgbClr val="000000"/>
                </a:solidFill>
              </a:rPr>
              <a:t>Supported</a:t>
            </a:r>
            <a:endParaRPr lang="en-US" sz="800" b="1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Single point of contact for a fully integrated hardware &amp; software solution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Software updates included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7x24 enterprise support from the industry’s highest regarded HPC support organization </a:t>
            </a:r>
            <a:endParaRPr lang="en-US" sz="800">
              <a:solidFill>
                <a:srgbClr val="000000"/>
              </a:solidFill>
            </a:endParaRPr>
          </a:p>
          <a:p>
            <a:pPr marL="914400" lvl="1" indent="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800">
                <a:solidFill>
                  <a:srgbClr val="000000"/>
                </a:solidFill>
              </a:rPr>
              <a:t>Enjoy peace of mind with a fully supported solution backed by the best in the business </a:t>
            </a:r>
            <a:endParaRPr lang="en-US" sz="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sz="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18D4D0-8728-4E71-88DA-694095B88172}" type="slidenum">
              <a:rPr lang="en-US"/>
            </a:fld>
            <a:endParaRPr lang="en-US"/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38763DB4-8761-483F-859E-D5E447362B16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475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E01CAD5-58DD-48DF-9108-92C9DC542478}" type="slidenum">
              <a:rPr lang="en-US"/>
            </a:fld>
            <a:endParaRPr lang="en-US"/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9E0D9CE-8EC7-4C32-B121-7A9902AEB7F3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578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B4ECFA-7195-4CE9-9629-2AF1793FE849}" type="slidenum">
              <a:rPr lang="en-US"/>
            </a:fld>
            <a:endParaRPr lang="en-US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B19B1C8-23C3-4DFD-AA7B-B4E829951D25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C5C064-2791-4EE7-A5E3-02BD65D2D13E}" type="slidenum">
              <a:rPr lang="en-US"/>
            </a:fld>
            <a:endParaRPr lang="en-US"/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2C0264BD-D072-4449-879F-A160F2B17CE4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782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7A536B-EBF4-404E-A743-392E3FDC9158}" type="slidenum">
              <a:rPr lang="en-US"/>
            </a:fld>
            <a:endParaRPr lang="en-US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7C852BC0-AEA1-41F2-8DA0-A90D7E25AF58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4A0D83E-2DB8-476E-BF6E-ABB69EE02438}" type="slidenum">
              <a:rPr lang="en-US"/>
            </a:fld>
            <a:endParaRPr lang="en-US"/>
          </a:p>
        </p:txBody>
      </p:sp>
      <p:sp>
        <p:nvSpPr>
          <p:cNvPr id="7987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7987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FA62AE-690A-491A-869A-B4D45A338FCD}" type="slidenum">
              <a:rPr lang="en-US"/>
            </a:fld>
            <a:endParaRPr lang="en-US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BDFE3DEC-1255-42DF-B5B3-45E18BB0A0BD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090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228600" indent="-228600" eaLnBrk="1" hangingPunct="1">
              <a:spcBef>
                <a:spcPts val="450"/>
              </a:spcBef>
              <a:buFont typeface="Times New Roman" panose="02020603050405020304" pitchFamily="16" charset="0"/>
              <a:buAutoNum type="arabicPeriod"/>
              <a:tabLst>
                <a:tab pos="228600" algn="l"/>
                <a:tab pos="676275" algn="l"/>
                <a:tab pos="1125220" algn="l"/>
                <a:tab pos="1574800" algn="l"/>
                <a:tab pos="2023745" algn="l"/>
                <a:tab pos="2473325" algn="l"/>
                <a:tab pos="2922270" algn="l"/>
                <a:tab pos="3371850" algn="l"/>
                <a:tab pos="3820795" algn="l"/>
                <a:tab pos="4270375" algn="l"/>
                <a:tab pos="4719320" algn="l"/>
                <a:tab pos="5168900" algn="l"/>
                <a:tab pos="5617845" algn="l"/>
                <a:tab pos="6067425" algn="l"/>
                <a:tab pos="6516370" algn="l"/>
                <a:tab pos="6965950" algn="l"/>
                <a:tab pos="7414895" algn="l"/>
                <a:tab pos="7864475" algn="l"/>
                <a:tab pos="8313420" algn="l"/>
                <a:tab pos="8763000" algn="l"/>
                <a:tab pos="9211945" algn="l"/>
              </a:tabLst>
              <a:defRPr/>
            </a:pPr>
            <a:r>
              <a:rPr lang="en-US" sz="1200">
                <a:solidFill>
                  <a:srgbClr val="000000"/>
                </a:solidFill>
                <a:ea typeface="MS PGothic" panose="020B0600070205080204" pitchFamily="32" charset="-128"/>
                <a:cs typeface="+mn-cs"/>
              </a:rPr>
              <a:t>Basic OS file system takes 13 GB of disk space not including the /export   which is used for home directories and installation directories.</a:t>
            </a:r>
            <a:endParaRPr lang="en-US" sz="1200">
              <a:solidFill>
                <a:srgbClr val="000000"/>
              </a:solidFill>
              <a:ea typeface="MS PGothic" panose="020B0600070205080204" pitchFamily="32" charset="-128"/>
              <a:cs typeface="+mn-cs"/>
            </a:endParaRPr>
          </a:p>
          <a:p>
            <a:pPr marL="228600" indent="-228600" eaLnBrk="1" hangingPunct="1">
              <a:spcBef>
                <a:spcPts val="450"/>
              </a:spcBef>
              <a:buFont typeface="Times New Roman" panose="02020603050405020304" pitchFamily="16" charset="0"/>
              <a:buAutoNum type="arabicPeriod"/>
              <a:tabLst>
                <a:tab pos="228600" algn="l"/>
                <a:tab pos="676275" algn="l"/>
                <a:tab pos="1125220" algn="l"/>
                <a:tab pos="1574800" algn="l"/>
                <a:tab pos="2023745" algn="l"/>
                <a:tab pos="2473325" algn="l"/>
                <a:tab pos="2922270" algn="l"/>
                <a:tab pos="3371850" algn="l"/>
                <a:tab pos="3820795" algn="l"/>
                <a:tab pos="4270375" algn="l"/>
                <a:tab pos="4719320" algn="l"/>
                <a:tab pos="5168900" algn="l"/>
                <a:tab pos="5617845" algn="l"/>
                <a:tab pos="6067425" algn="l"/>
                <a:tab pos="6516370" algn="l"/>
                <a:tab pos="6965950" algn="l"/>
                <a:tab pos="7414895" algn="l"/>
                <a:tab pos="7864475" algn="l"/>
                <a:tab pos="8313420" algn="l"/>
                <a:tab pos="8763000" algn="l"/>
                <a:tab pos="9211945" algn="l"/>
              </a:tabLst>
              <a:defRPr/>
            </a:pPr>
            <a:r>
              <a:rPr lang="en-US" sz="1200">
                <a:solidFill>
                  <a:srgbClr val="000000"/>
                </a:solidFill>
                <a:ea typeface="MS PGothic" panose="020B0600070205080204" pitchFamily="32" charset="-128"/>
                <a:cs typeface="+mn-cs"/>
              </a:rPr>
              <a:t>LVM is not supported in ROCKS.</a:t>
            </a:r>
            <a:endParaRPr lang="en-US" sz="1200">
              <a:solidFill>
                <a:srgbClr val="000000"/>
              </a:solidFill>
              <a:ea typeface="MS PGothic" panose="020B0600070205080204" pitchFamily="32" charset="-128"/>
              <a:cs typeface="+mn-cs"/>
            </a:endParaRPr>
          </a:p>
          <a:p>
            <a:pPr marL="228600" indent="-228600" eaLnBrk="1" hangingPunct="1">
              <a:spcBef>
                <a:spcPts val="450"/>
              </a:spcBef>
              <a:buFont typeface="Times New Roman" panose="02020603050405020304" pitchFamily="16" charset="0"/>
              <a:buAutoNum type="arabicPeriod"/>
              <a:tabLst>
                <a:tab pos="228600" algn="l"/>
                <a:tab pos="676275" algn="l"/>
                <a:tab pos="1125220" algn="l"/>
                <a:tab pos="1574800" algn="l"/>
                <a:tab pos="2023745" algn="l"/>
                <a:tab pos="2473325" algn="l"/>
                <a:tab pos="2922270" algn="l"/>
                <a:tab pos="3371850" algn="l"/>
                <a:tab pos="3820795" algn="l"/>
                <a:tab pos="4270375" algn="l"/>
                <a:tab pos="4719320" algn="l"/>
                <a:tab pos="5168900" algn="l"/>
                <a:tab pos="5617845" algn="l"/>
                <a:tab pos="6067425" algn="l"/>
                <a:tab pos="6516370" algn="l"/>
                <a:tab pos="6965950" algn="l"/>
                <a:tab pos="7414895" algn="l"/>
                <a:tab pos="7864475" algn="l"/>
                <a:tab pos="8313420" algn="l"/>
                <a:tab pos="8763000" algn="l"/>
                <a:tab pos="9211945" algn="l"/>
              </a:tabLst>
              <a:defRPr/>
            </a:pPr>
            <a:r>
              <a:rPr lang="en-US" sz="1200">
                <a:solidFill>
                  <a:srgbClr val="000000"/>
                </a:solidFill>
                <a:ea typeface="MS PGothic" panose="020B0600070205080204" pitchFamily="32" charset="-128"/>
                <a:cs typeface="+mn-cs"/>
              </a:rPr>
              <a:t>ss</a:t>
            </a:r>
            <a:endParaRPr lang="en-US" sz="1200">
              <a:solidFill>
                <a:srgbClr val="000000"/>
              </a:solidFill>
              <a:ea typeface="MS PGothic" panose="020B0600070205080204" pitchFamily="32" charset="-128"/>
              <a:cs typeface="+mn-cs"/>
            </a:endParaRPr>
          </a:p>
          <a:p>
            <a:pPr marL="228600" indent="-227330" eaLnBrk="1" hangingPunct="1">
              <a:spcBef>
                <a:spcPts val="450"/>
              </a:spcBef>
              <a:buClrTx/>
              <a:buFontTx/>
              <a:buNone/>
              <a:tabLst>
                <a:tab pos="228600" algn="l"/>
                <a:tab pos="676275" algn="l"/>
                <a:tab pos="1125220" algn="l"/>
                <a:tab pos="1574800" algn="l"/>
                <a:tab pos="2023745" algn="l"/>
                <a:tab pos="2473325" algn="l"/>
                <a:tab pos="2922270" algn="l"/>
                <a:tab pos="3371850" algn="l"/>
                <a:tab pos="3820795" algn="l"/>
                <a:tab pos="4270375" algn="l"/>
                <a:tab pos="4719320" algn="l"/>
                <a:tab pos="5168900" algn="l"/>
                <a:tab pos="5617845" algn="l"/>
                <a:tab pos="6067425" algn="l"/>
                <a:tab pos="6516370" algn="l"/>
                <a:tab pos="6965950" algn="l"/>
                <a:tab pos="7414895" algn="l"/>
                <a:tab pos="7864475" algn="l"/>
                <a:tab pos="8313420" algn="l"/>
                <a:tab pos="8763000" algn="l"/>
                <a:tab pos="9211945" algn="l"/>
              </a:tabLst>
              <a:defRPr/>
            </a:pPr>
            <a:endParaRPr lang="en-US" sz="1200">
              <a:solidFill>
                <a:srgbClr val="000000"/>
              </a:solidFill>
              <a:ea typeface="MS PGothic" panose="020B0600070205080204" pitchFamily="32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ECF92C4-05A2-4640-A37C-DBDF9E6A2830}" type="slidenum">
              <a:rPr lang="en-US"/>
            </a:fld>
            <a:endParaRPr lang="en-US"/>
          </a:p>
        </p:txBody>
      </p:sp>
      <p:sp>
        <p:nvSpPr>
          <p:cNvPr id="624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6246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BBC9233-AC7F-4525-8B0E-DDF2A7B7D8A6}" type="slidenum">
              <a:rPr lang="en-US"/>
            </a:fld>
            <a:endParaRPr lang="en-US"/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96A3D867-F703-4DC2-9748-0AB9E0B4D199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1924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6388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F576806-30A8-4085-B822-40DDEEE535AB}" type="slidenum">
              <a:rPr lang="en-US"/>
            </a:fld>
            <a:endParaRPr lang="en-US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74866A18-96B4-4C15-9038-4736D5C91CB2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8294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6388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E3EE193-88D3-4F68-BE30-FAD831035A01}" type="slidenum">
              <a:rPr lang="en-US"/>
            </a:fld>
            <a:endParaRPr lang="en-US"/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2691AD01-952A-404D-85F3-C38C9C9A0C39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3972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8397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6388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901651-DF6A-42CB-AE8A-23E2FF140C93}" type="slidenum">
              <a:rPr lang="en-US"/>
            </a:fld>
            <a:endParaRPr lang="en-US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A8E949C0-90AA-4474-82AD-18BB35B59EF7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499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8499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6388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C5F0BD8-4BC7-493A-8338-13079582E557}" type="slidenum">
              <a:rPr lang="en-US"/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9F9A4CAB-F200-47B7-8FFF-361965165447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602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200">
                <a:solidFill>
                  <a:srgbClr val="000000"/>
                </a:solidFill>
                <a:ea typeface="MS PGothic" panose="020B0600070205080204" pitchFamily="32" charset="-128"/>
              </a:rPr>
              <a:t>XDR  External Data Representation standard</a:t>
            </a:r>
            <a:endParaRPr lang="en-US" sz="1200">
              <a:solidFill>
                <a:srgbClr val="000000"/>
              </a:solidFill>
              <a:ea typeface="MS PGothic" panose="020B0600070205080204" pitchFamily="32" charset="-128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200">
                <a:solidFill>
                  <a:srgbClr val="000000"/>
                </a:solidFill>
                <a:ea typeface="MS PGothic" panose="020B0600070205080204" pitchFamily="32" charset="-128"/>
              </a:rPr>
              <a:t>RRDtool  Data logging and graphing application. </a:t>
            </a:r>
            <a:endParaRPr lang="en-US" sz="1200">
              <a:solidFill>
                <a:srgbClr val="000000"/>
              </a:solidFill>
              <a:ea typeface="MS PGothic" panose="020B0600070205080204" pitchFamily="32" charset="-128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200">
                <a:solidFill>
                  <a:srgbClr val="000000"/>
                </a:solidFill>
                <a:ea typeface="MS PGothic" panose="020B0600070205080204" pitchFamily="32" charset="-128"/>
              </a:rPr>
              <a:t>RRD is the acronym for Round Robin Database. It is a system to store and display time-series data.</a:t>
            </a:r>
            <a:endParaRPr lang="en-US" sz="1200">
              <a:solidFill>
                <a:srgbClr val="000000"/>
              </a:solidFill>
              <a:ea typeface="MS PGothic" panose="020B0600070205080204" pitchFamily="32" charset="-128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200">
                <a:solidFill>
                  <a:srgbClr val="000000"/>
                </a:solidFill>
                <a:ea typeface="MS PGothic" panose="020B0600070205080204" pitchFamily="32" charset="-128"/>
              </a:rPr>
              <a:t>(ie network bandwidth, server load average, machine temps, etc)</a:t>
            </a:r>
            <a:endParaRPr lang="en-US" sz="1200">
              <a:solidFill>
                <a:srgbClr val="000000"/>
              </a:solidFill>
              <a:ea typeface="MS PGothic" panose="020B0600070205080204" pitchFamily="32" charset="-128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200">
                <a:solidFill>
                  <a:srgbClr val="000000"/>
                </a:solidFill>
                <a:ea typeface="MS PGothic" panose="020B0600070205080204" pitchFamily="32" charset="-128"/>
              </a:rPr>
              <a:t>XML Extensible Markup Language</a:t>
            </a:r>
            <a:endParaRPr lang="en-US" sz="1200">
              <a:solidFill>
                <a:srgbClr val="000000"/>
              </a:solidFill>
              <a:ea typeface="MS PGothic" panose="020B0600070205080204" pitchFamily="32" charset="-128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sz="1200">
              <a:solidFill>
                <a:srgbClr val="000000"/>
              </a:solidFill>
              <a:ea typeface="MS PGothic" panose="020B0600070205080204" pitchFamily="32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5DC7586-CA5A-41A0-8F23-92AC85C10687}" type="slidenum">
              <a:rPr lang="en-US"/>
            </a:fld>
            <a:endParaRPr lang="en-US"/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1C14B6BE-F601-4A2F-9748-6474D7EC74F7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7044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8704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6388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EA4D431-4706-4DB0-81C9-A30AD96CE755}" type="slidenum">
              <a:rPr lang="en-US"/>
            </a:fld>
            <a:endParaRPr lang="en-US"/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69AB1165-BCF0-437F-85CC-8BC1F1E169DA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6388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B291DD-5319-4523-817F-E0F2D2901C09}" type="slidenum">
              <a:rPr lang="en-US"/>
            </a:fld>
            <a:endParaRPr lang="en-US"/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BD462653-11E0-4CBF-A59B-18F57D9B7387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9092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8909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6388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BE7385-69C2-4584-B10E-ECADBC979094}" type="slidenum">
              <a:rPr lang="en-US"/>
            </a:fld>
            <a:endParaRPr lang="en-US"/>
          </a:p>
        </p:txBody>
      </p:sp>
      <p:sp>
        <p:nvSpPr>
          <p:cNvPr id="9011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9011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DCD102D-2DDC-44FF-B118-3EED6153B06B}" type="slidenum">
              <a:rPr lang="en-US"/>
            </a:fld>
            <a:endParaRPr lang="en-US"/>
          </a:p>
        </p:txBody>
      </p:sp>
      <p:sp>
        <p:nvSpPr>
          <p:cNvPr id="911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911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A780427-DA6A-467F-BBE4-329045333BAB}" type="slidenum">
              <a:rPr lang="en-US"/>
            </a:fld>
            <a:endParaRPr lang="en-US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C2D1DC36-C2DC-411A-BFC0-976DD9945842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53388B-A160-40E3-9712-D89DFA4383C0}" type="slidenum">
              <a:rPr lang="en-US"/>
            </a:fld>
            <a:endParaRPr lang="en-US"/>
          </a:p>
        </p:txBody>
      </p:sp>
      <p:sp>
        <p:nvSpPr>
          <p:cNvPr id="921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9216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204D363-CA74-41AB-8350-0CF2EFA8A3EA}" type="slidenum">
              <a:rPr lang="en-US"/>
            </a:fld>
            <a:endParaRPr lang="en-US"/>
          </a:p>
        </p:txBody>
      </p:sp>
      <p:sp>
        <p:nvSpPr>
          <p:cNvPr id="931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931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D90CA5-1BCD-4BF2-B5F4-B1750C62C323}" type="slidenum">
              <a:rPr lang="en-US"/>
            </a:fld>
            <a:endParaRPr lang="en-US"/>
          </a:p>
        </p:txBody>
      </p:sp>
      <p:sp>
        <p:nvSpPr>
          <p:cNvPr id="942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942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E6FD896-C60B-4E35-AC6E-840CC73CD752}" type="slidenum">
              <a:rPr lang="en-US"/>
            </a:fld>
            <a:endParaRPr lang="en-US"/>
          </a:p>
        </p:txBody>
      </p:sp>
      <p:sp>
        <p:nvSpPr>
          <p:cNvPr id="952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952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79BBDA0-13C0-4F79-9739-D34B92CA68FB}" type="slidenum">
              <a:rPr lang="en-US"/>
            </a:fld>
            <a:endParaRPr lang="en-US"/>
          </a:p>
        </p:txBody>
      </p:sp>
      <p:sp>
        <p:nvSpPr>
          <p:cNvPr id="9625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9626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E00FD3-54B9-4920-97BB-8B8C273969D8}" type="slidenum">
              <a:rPr lang="en-US"/>
            </a:fld>
            <a:endParaRPr lang="en-US"/>
          </a:p>
        </p:txBody>
      </p:sp>
      <p:sp>
        <p:nvSpPr>
          <p:cNvPr id="9728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9728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6CC565B-EC04-4EAF-8C81-81FE75528A59}" type="slidenum">
              <a:rPr lang="en-US"/>
            </a:fld>
            <a:endParaRPr lang="en-US"/>
          </a:p>
        </p:txBody>
      </p:sp>
      <p:sp>
        <p:nvSpPr>
          <p:cNvPr id="9830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9830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F5FE003-63ED-4D71-B4F2-DA8D8AE6163A}" type="slidenum">
              <a:rPr lang="en-US"/>
            </a:fld>
            <a:endParaRPr lang="en-US"/>
          </a:p>
        </p:txBody>
      </p:sp>
      <p:sp>
        <p:nvSpPr>
          <p:cNvPr id="9933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9933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B143DC-511D-4D9F-8B61-A68DE3974E13}" type="slidenum">
              <a:rPr lang="en-US"/>
            </a:fld>
            <a:endParaRPr lang="en-US"/>
          </a:p>
        </p:txBody>
      </p:sp>
      <p:sp>
        <p:nvSpPr>
          <p:cNvPr id="10035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10035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2653C4-46C5-45FD-897B-081DFF51949C}" type="slidenum">
              <a:rPr lang="en-US"/>
            </a:fld>
            <a:endParaRPr lang="en-US"/>
          </a:p>
        </p:txBody>
      </p:sp>
      <p:sp>
        <p:nvSpPr>
          <p:cNvPr id="10137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10138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1D24E3-B323-43AD-9FCF-4A1CBEC0004B}" type="slidenum">
              <a:rPr lang="en-US"/>
            </a:fld>
            <a:endParaRPr lang="en-US"/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9FC59C15-33A5-4C8D-9552-8FFE100CC410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451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5AD06DE-4D8B-4D21-8726-52C008BA3B2F}" type="slidenum">
              <a:rPr lang="en-US"/>
            </a:fld>
            <a:endParaRPr lang="en-US"/>
          </a:p>
        </p:txBody>
      </p:sp>
      <p:sp>
        <p:nvSpPr>
          <p:cNvPr id="10240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10240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B0A2C00-185D-474F-ADB2-F223D955117E}" type="slidenum">
              <a:rPr lang="en-US"/>
            </a:fld>
            <a:endParaRPr lang="en-US"/>
          </a:p>
        </p:txBody>
      </p:sp>
      <p:sp>
        <p:nvSpPr>
          <p:cNvPr id="10342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10342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90621B-7F8E-4D6A-A601-EAFDB83FB0D1}" type="slidenum">
              <a:rPr lang="en-US"/>
            </a:fld>
            <a:endParaRPr lang="en-US"/>
          </a:p>
        </p:txBody>
      </p:sp>
      <p:sp>
        <p:nvSpPr>
          <p:cNvPr id="10445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10445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FE88829-CDD5-41AF-8341-12576AB92A9B}" type="slidenum">
              <a:rPr lang="en-US"/>
            </a:fld>
            <a:endParaRPr lang="en-US"/>
          </a:p>
        </p:txBody>
      </p:sp>
      <p:sp>
        <p:nvSpPr>
          <p:cNvPr id="10547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10547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35523C5-5721-4914-B757-BCCB82520BAF}" type="slidenum">
              <a:rPr lang="en-US"/>
            </a:fld>
            <a:endParaRPr lang="en-US"/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1EE5123B-3A16-4733-BCA9-2E7F9B52FD31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06500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10650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BAE500D-E97D-4BD7-B071-86B3C3FFB0B9}" type="slidenum">
              <a:rPr lang="en-US"/>
            </a:fld>
            <a:endParaRPr lang="en-US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F3CDE09B-07E5-4658-9BF9-CB8BCE6DCE0E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07524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10752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0787B3-4E43-435C-80DB-72D86868D515}" type="slidenum">
              <a:rPr lang="en-US"/>
            </a:fld>
            <a:endParaRPr lang="en-US"/>
          </a:p>
        </p:txBody>
      </p:sp>
      <p:sp>
        <p:nvSpPr>
          <p:cNvPr id="1085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10854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127B90-33EB-4DCD-8F8C-D1EEDF6A6ECE}" type="slidenum">
              <a:rPr lang="en-US"/>
            </a:fld>
            <a:endParaRPr lang="en-US"/>
          </a:p>
        </p:txBody>
      </p:sp>
      <p:sp>
        <p:nvSpPr>
          <p:cNvPr id="10957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10957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803EFD-78F8-422E-B5E2-4119D46C50F1}" type="slidenum">
              <a:rPr lang="en-US"/>
            </a:fld>
            <a:endParaRPr lang="en-US"/>
          </a:p>
        </p:txBody>
      </p:sp>
      <p:sp>
        <p:nvSpPr>
          <p:cNvPr id="1105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11059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E7CBC5C-AA4A-4AB3-A0C4-820E1AAB9CAD}" type="slidenum">
              <a:rPr lang="en-US"/>
            </a:fld>
            <a:endParaRPr lang="en-US"/>
          </a:p>
        </p:txBody>
      </p:sp>
      <p:sp>
        <p:nvSpPr>
          <p:cNvPr id="11161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11162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9F204F2-2962-47A1-B9BC-8F47A6347F9E}" type="slidenum">
              <a:rPr lang="en-US"/>
            </a:fld>
            <a:endParaRPr lang="en-US"/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5603369C-7147-4D36-AD00-4D2B5301D122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554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968A3A-E8CC-4CE8-A4CE-B71B02EA8656}" type="slidenum">
              <a:rPr lang="en-US"/>
            </a:fld>
            <a:endParaRPr lang="en-US"/>
          </a:p>
        </p:txBody>
      </p:sp>
      <p:sp>
        <p:nvSpPr>
          <p:cNvPr id="1126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1126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8F09265-EBFF-42A6-9FB2-9A79CD7EB2ED}" type="slidenum">
              <a:rPr lang="en-US"/>
            </a:fld>
            <a:endParaRPr lang="en-US"/>
          </a:p>
        </p:txBody>
      </p:sp>
      <p:sp>
        <p:nvSpPr>
          <p:cNvPr id="11366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11366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164D1E-409F-4A8E-B4A1-50ECC8270B01}" type="slidenum">
              <a:rPr lang="en-US"/>
            </a:fld>
            <a:endParaRPr lang="en-US"/>
          </a:p>
        </p:txBody>
      </p:sp>
      <p:sp>
        <p:nvSpPr>
          <p:cNvPr id="1146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1146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8E8E80-6221-49E4-95B0-5AFE8C2F06A2}" type="slidenum">
              <a:rPr lang="en-US"/>
            </a:fld>
            <a:endParaRPr lang="en-US"/>
          </a:p>
        </p:txBody>
      </p:sp>
      <p:sp>
        <p:nvSpPr>
          <p:cNvPr id="11673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</p:spPr>
      </p:sp>
      <p:sp>
        <p:nvSpPr>
          <p:cNvPr id="11674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D36F444-0C4F-4563-B9AD-9987C46A9CA0}" type="slidenum">
              <a:rPr lang="en-US"/>
            </a:fld>
            <a:endParaRPr lang="en-US"/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25E916E5-A0E7-487A-8E9D-158EF4FDC5E1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656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E22B0DA-8D4C-4474-B4B2-268849E5E3DB}" type="slidenum">
              <a:rPr lang="en-US"/>
            </a:fld>
            <a:endParaRPr lang="en-US"/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7AB6F944-098D-4FB3-8BBD-62B2CCD7EC25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D0FD54-F369-42B5-92E8-939E8308A9B3}" type="slidenum">
              <a:rPr lang="en-US"/>
            </a:fld>
            <a:endParaRPr lang="en-US"/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7ECF2077-EDA0-49F5-B608-D7CB5B2195E2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861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47C73C2-AE2A-4CE7-8EBC-CA2BADD0B609}" type="slidenum">
              <a:rPr lang="en-US"/>
            </a:fld>
            <a:endParaRPr lang="en-US"/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9B626297-A5E8-4209-9A4C-EAAE891A5A09}" type="slidenum">
              <a:rPr lang="en-US" sz="1200">
                <a:solidFill>
                  <a:srgbClr val="000000"/>
                </a:solidFill>
              </a:rPr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963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2010, Centre for Development of Advanced Computing, Pune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A82B1-361A-4055-9602-570D8F5EE9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2010, Centre for Development of Advanced Computing, Pune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2193-FDB9-413C-A4FB-C25AD9D2CE3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2010, Centre for Development of Advanced Computing, Pune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34702-49D8-41FB-873D-72A9C3B479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2010, Centre for Development of Advanced Computing, Pune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2010, Centre for Development of Advanced Computing, Pune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2010, Centre for Development of Advanced Computing, Pune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2010, Centre for Development of Advanced Computing, Pune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2010, Centre for Development of Advanced Computing, Pune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2010, Centre for Development of Advanced Computing, Pune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2010, Centre for Development of Advanced Computing, Pune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2010, Centre for Development of Advanced Computing, Pune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2010, Centre for Development of Advanced Computing, Pune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23806-97FE-459D-A831-A8118C4EF7B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2010, Centre for Development of Advanced Computing, Pune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2010, Centre for Development of Advanced Computing, Pune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2010, Centre for Development of Advanced Computing, Pune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2008 UC Regents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81CCC46-4F9E-49FB-A316-2D021B2A5BD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2008 UC Regents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E0CEE95-5B0D-43F6-BC00-6C382A90057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2008 UC Regents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79B58FF-587A-4884-83F5-8E4C0896669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2008 UC Regents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BA878CA-2BD9-4EBE-BDDD-B117DAAC86E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2008 UC Regents</a:t>
            </a: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6350EF8-3676-4E75-98DE-46D6FEC9A49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2008 UC Regents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0E269EC-1C59-466D-B5D0-67DC4E06F21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2008 UC Regents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37FAB8-0B4B-4422-8AB4-BCFD6AD2325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2010, Centre for Development of Advanced Computing, Pune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4A78D-28AC-4791-AF5C-D2A7985878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2008 UC Regents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23E65B2-D5DD-461C-8DED-0240F9F97B8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2008 UC Regents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9C0E69-5182-49F3-A3FF-404D4365486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2008 UC Regents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3329264-74D9-4030-9FF6-9BB028120BD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2008 UC Regents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2380BE2-1411-41AA-BB43-B539BF1BF63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2010, Centre for Development of Advanced Computing, Pune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AC5D-A1F0-4071-B767-FCE40A3965A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2010, Centre for Development of Advanced Computing, Pune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38E48-BA36-41AF-9F54-D03D9D56083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2010, Centre for Development of Advanced Computing, Pune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D368B-7FEC-4EC4-AFE1-39445BB0D91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2010, Centre for Development of Advanced Computing, Pune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76BCC-7D16-48BE-97A9-EABA400991C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2010, Centre for Development of Advanced Computing, Pune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F767A-36AD-467C-88EA-BD7BE7C6E3B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2010, Centre for Development of Advanced Computing, Pune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D24BA-DCBF-4A6F-AF8B-AF9A42B89B0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313613" cy="1141412"/>
          </a:xfrm>
          <a:prstGeom prst="rect">
            <a:avLst/>
          </a:prstGeom>
          <a:noFill/>
          <a:ln w="9525">
            <a:noFill/>
            <a:round/>
          </a:ln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en-GB" smtClean="0"/>
              <a:t>Click to edit the title text format</a:t>
            </a:r>
            <a:endParaRPr lang="en-GB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</a:ln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en-GB" smtClean="0"/>
              <a:t>Click to edit the outline text format</a:t>
            </a:r>
            <a:endParaRPr lang="en-GB" smtClean="0"/>
          </a:p>
          <a:p>
            <a:pPr lvl="1"/>
            <a:r>
              <a:rPr lang="en-GB" smtClean="0"/>
              <a:t>Second Outline Level</a:t>
            </a:r>
            <a:endParaRPr lang="en-GB" smtClean="0"/>
          </a:p>
          <a:p>
            <a:pPr lvl="2"/>
            <a:r>
              <a:rPr lang="en-GB" smtClean="0"/>
              <a:t>Third Outline Level</a:t>
            </a:r>
            <a:endParaRPr lang="en-GB" smtClean="0"/>
          </a:p>
          <a:p>
            <a:pPr lvl="3"/>
            <a:r>
              <a:rPr lang="en-GB" smtClean="0"/>
              <a:t>Fourth Outline Level</a:t>
            </a:r>
            <a:endParaRPr lang="en-GB" smtClean="0"/>
          </a:p>
          <a:p>
            <a:pPr lvl="4"/>
            <a:r>
              <a:rPr lang="en-GB" smtClean="0"/>
              <a:t>Fifth Outline Level</a:t>
            </a:r>
            <a:endParaRPr lang="en-GB" smtClean="0"/>
          </a:p>
          <a:p>
            <a:pPr lvl="4"/>
            <a:r>
              <a:rPr lang="en-GB" smtClean="0"/>
              <a:t>Sixth Outline Level</a:t>
            </a:r>
            <a:endParaRPr lang="en-GB" smtClean="0"/>
          </a:p>
          <a:p>
            <a:pPr lvl="4"/>
            <a:r>
              <a:rPr lang="en-GB" smtClean="0"/>
              <a:t>Seventh Outline Level</a:t>
            </a:r>
            <a:endParaRPr lang="en-GB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defRPr>
            </a:lvl1pPr>
          </a:lstStyle>
          <a:p>
            <a:pPr>
              <a:defRPr/>
            </a:pPr>
            <a:r>
              <a:rPr lang="en-US"/>
              <a:t>© 2010, Centre for Development of Advanced Computing, Pune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mtClean="0">
                <a:solidFill>
                  <a:srgbClr val="000000"/>
                </a:solidFill>
                <a:ea typeface="DejaVu Sans" pitchFamily="32" charset="2"/>
                <a:cs typeface="DejaVu Sans" pitchFamily="32" charset="2"/>
              </a:defRPr>
            </a:lvl1pPr>
          </a:lstStyle>
          <a:p>
            <a:pPr>
              <a:defRPr/>
            </a:pPr>
            <a:fld id="{267F2742-2EDD-43EB-BE77-F67DBD2308E6}" type="slidenum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rgbClr val="31859C"/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87675" y="6580188"/>
            <a:ext cx="3240088" cy="227012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5000" rIns="90000" bIns="45000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en-US" sz="900">
                <a:solidFill>
                  <a:srgbClr val="808080"/>
                </a:solidFill>
              </a:rPr>
              <a:t>Centre for Development of Advanced Computing</a:t>
            </a:r>
            <a:endParaRPr lang="en-US" sz="900">
              <a:solidFill>
                <a:srgbClr val="808080"/>
              </a:solidFill>
            </a:endParaRPr>
          </a:p>
        </p:txBody>
      </p:sp>
      <p:pic>
        <p:nvPicPr>
          <p:cNvPr id="1033" name="Picture 8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305800" y="117475"/>
            <a:ext cx="585788" cy="414338"/>
          </a:xfrm>
          <a:prstGeom prst="rect">
            <a:avLst/>
          </a:prstGeom>
          <a:noFill/>
          <a:ln w="9525">
            <a:noFill/>
            <a:round/>
          </a:ln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rgbClr val="E46C0A"/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+mj-lt"/>
          <a:ea typeface="+mj-ea"/>
          <a:cs typeface="+mj-cs"/>
        </a:defRPr>
      </a:lvl1pPr>
      <a:lvl2pPr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894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894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894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894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8945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8945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8945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894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894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8945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8945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8945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8945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rgbClr val="31859C"/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cs typeface="+mn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987675" y="6580188"/>
            <a:ext cx="3240088" cy="227012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5000" rIns="90000" bIns="45000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en-US" sz="900">
                <a:solidFill>
                  <a:srgbClr val="808080"/>
                </a:solidFill>
              </a:rPr>
              <a:t>Centre for Development of Advanced Computing</a:t>
            </a:r>
            <a:endParaRPr lang="en-US" sz="900">
              <a:solidFill>
                <a:srgbClr val="808080"/>
              </a:solidFill>
            </a:endParaRP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305800" y="117475"/>
            <a:ext cx="585788" cy="414338"/>
          </a:xfrm>
          <a:prstGeom prst="rect">
            <a:avLst/>
          </a:prstGeom>
          <a:noFill/>
          <a:ln w="9525">
            <a:noFill/>
            <a:round/>
          </a:ln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rgbClr val="E46C0A"/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cs typeface="+mn-cs"/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313613" cy="1141412"/>
          </a:xfrm>
          <a:prstGeom prst="rect">
            <a:avLst/>
          </a:prstGeom>
          <a:noFill/>
          <a:ln w="9525">
            <a:noFill/>
            <a:round/>
          </a:ln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en-GB" smtClean="0"/>
              <a:t>Click to edit the title text format</a:t>
            </a:r>
            <a:endParaRPr lang="en-GB" smtClean="0"/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</a:ln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en-GB" smtClean="0"/>
              <a:t>Click to edit the outline text format</a:t>
            </a:r>
            <a:endParaRPr lang="en-GB" smtClean="0"/>
          </a:p>
          <a:p>
            <a:pPr lvl="1"/>
            <a:r>
              <a:rPr lang="en-GB" smtClean="0"/>
              <a:t>Second Outline Level</a:t>
            </a:r>
            <a:endParaRPr lang="en-GB" smtClean="0"/>
          </a:p>
          <a:p>
            <a:pPr lvl="2"/>
            <a:r>
              <a:rPr lang="en-GB" smtClean="0"/>
              <a:t>Third Outline Level</a:t>
            </a:r>
            <a:endParaRPr lang="en-GB" smtClean="0"/>
          </a:p>
          <a:p>
            <a:pPr lvl="3"/>
            <a:r>
              <a:rPr lang="en-GB" smtClean="0"/>
              <a:t>Fourth Outline Level</a:t>
            </a:r>
            <a:endParaRPr lang="en-GB" smtClean="0"/>
          </a:p>
          <a:p>
            <a:pPr lvl="4"/>
            <a:r>
              <a:rPr lang="en-GB" smtClean="0"/>
              <a:t>Fifth Outline Level</a:t>
            </a:r>
            <a:endParaRPr lang="en-GB" smtClean="0"/>
          </a:p>
          <a:p>
            <a:pPr lvl="4"/>
            <a:r>
              <a:rPr lang="en-GB" smtClean="0"/>
              <a:t>Sixth Outline Level</a:t>
            </a:r>
            <a:endParaRPr lang="en-GB" smtClean="0"/>
          </a:p>
          <a:p>
            <a:pPr lvl="4"/>
            <a:r>
              <a:rPr lang="en-GB" smtClean="0"/>
              <a:t>Seventh Outline Level</a:t>
            </a:r>
            <a:endParaRPr lang="en-GB" smtClean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 algn="ctr" eaLnBrk="1">
              <a:buSzPct val="45000"/>
              <a:buFont typeface="Wingdings" panose="05000000000000000000" pitchFamily="2" charset="2"/>
              <a:buNone/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r>
              <a:rPr lang="en-US"/>
              <a:t>© 2010, Centre for Development of Advanced Computing, Pune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+mj-lt"/>
          <a:ea typeface="+mj-ea"/>
          <a:cs typeface="+mj-cs"/>
        </a:defRPr>
      </a:lvl1pPr>
      <a:lvl2pPr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894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894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894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894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8945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8945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8945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894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894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8945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8945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8945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8945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rgbClr val="31859C"/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cs typeface="+mn-cs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987675" y="6580188"/>
            <a:ext cx="3240088" cy="227012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5000" rIns="90000" bIns="45000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lang="en-US" sz="900">
                <a:solidFill>
                  <a:srgbClr val="808080"/>
                </a:solidFill>
              </a:rPr>
              <a:t>Centre for Development of Advanced Computing</a:t>
            </a:r>
            <a:endParaRPr lang="en-US" sz="900">
              <a:solidFill>
                <a:srgbClr val="808080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305800" y="117475"/>
            <a:ext cx="585788" cy="414338"/>
          </a:xfrm>
          <a:prstGeom prst="rect">
            <a:avLst/>
          </a:prstGeom>
          <a:noFill/>
          <a:ln w="9525">
            <a:noFill/>
            <a:round/>
          </a:ln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rgbClr val="E46C0A"/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cs typeface="+mn-cs"/>
            </a:endParaRP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313613" cy="1141412"/>
          </a:xfrm>
          <a:prstGeom prst="rect">
            <a:avLst/>
          </a:prstGeom>
          <a:noFill/>
          <a:ln w="9525">
            <a:noFill/>
            <a:round/>
          </a:ln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en-GB" smtClean="0"/>
              <a:t>Click to edit the title text format</a:t>
            </a:r>
            <a:endParaRPr lang="en-GB" smtClean="0"/>
          </a:p>
        </p:txBody>
      </p:sp>
      <p:sp>
        <p:nvSpPr>
          <p:cNvPr id="307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</a:ln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en-GB" smtClean="0"/>
              <a:t>Click to edit the outline text format</a:t>
            </a:r>
            <a:endParaRPr lang="en-GB" smtClean="0"/>
          </a:p>
          <a:p>
            <a:pPr lvl="1"/>
            <a:r>
              <a:rPr lang="en-GB" smtClean="0"/>
              <a:t>Second Outline Level</a:t>
            </a:r>
            <a:endParaRPr lang="en-GB" smtClean="0"/>
          </a:p>
          <a:p>
            <a:pPr lvl="2"/>
            <a:r>
              <a:rPr lang="en-GB" smtClean="0"/>
              <a:t>Third Outline Level</a:t>
            </a:r>
            <a:endParaRPr lang="en-GB" smtClean="0"/>
          </a:p>
          <a:p>
            <a:pPr lvl="3"/>
            <a:r>
              <a:rPr lang="en-GB" smtClean="0"/>
              <a:t>Fourth Outline Level</a:t>
            </a:r>
            <a:endParaRPr lang="en-GB" smtClean="0"/>
          </a:p>
          <a:p>
            <a:pPr lvl="4"/>
            <a:r>
              <a:rPr lang="en-GB" smtClean="0"/>
              <a:t>Fifth Outline Level</a:t>
            </a:r>
            <a:endParaRPr lang="en-GB" smtClean="0"/>
          </a:p>
          <a:p>
            <a:pPr lvl="4"/>
            <a:r>
              <a:rPr lang="en-GB" smtClean="0"/>
              <a:t>Sixth Outline Level</a:t>
            </a:r>
            <a:endParaRPr lang="en-GB" smtClean="0"/>
          </a:p>
          <a:p>
            <a:pPr lvl="4"/>
            <a:r>
              <a:rPr lang="en-GB" smtClean="0"/>
              <a:t>Seventh Outline Level</a:t>
            </a:r>
            <a:endParaRPr lang="en-GB" smtClean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cs typeface="+mn-cs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4379913" y="6408738"/>
            <a:ext cx="2349500" cy="363537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 algn="ctr" eaLnBrk="1">
              <a:buSzPct val="45000"/>
              <a:buFont typeface="Wingdings" panose="05000000000000000000" pitchFamily="2" charset="2"/>
              <a:buNone/>
              <a:defRPr sz="1400">
                <a:solidFill>
                  <a:srgbClr val="FFFFFF"/>
                </a:solidFill>
                <a:latin typeface="Times New Roman" panose="02020603050405020304" pitchFamily="16" charset="0"/>
              </a:defRPr>
            </a:lvl1pPr>
          </a:lstStyle>
          <a:p>
            <a:r>
              <a:rPr lang="en-US"/>
              <a:t>© 2008 UC Regents</a:t>
            </a: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 algn="r" eaLnBrk="1">
              <a:buSzPct val="45000"/>
              <a:buFont typeface="Wingdings" panose="05000000000000000000" pitchFamily="2" charset="2"/>
              <a:buNone/>
              <a:defRPr sz="1400">
                <a:solidFill>
                  <a:srgbClr val="FFFFFF"/>
                </a:solidFill>
                <a:latin typeface="Times New Roman" panose="02020603050405020304" pitchFamily="16" charset="0"/>
              </a:defRPr>
            </a:lvl1pPr>
          </a:lstStyle>
          <a:p>
            <a:fld id="{50BCA355-7DF3-4393-B27E-C7F72871F865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+mj-lt"/>
          <a:ea typeface="+mj-ea"/>
          <a:cs typeface="+mj-cs"/>
        </a:defRPr>
      </a:lvl1pPr>
      <a:lvl2pPr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894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894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894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8945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4000">
          <a:solidFill>
            <a:srgbClr val="0066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8945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8945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8945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894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8945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8945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8945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8945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8945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66CC"/>
                </a:solidFill>
              </a:rPr>
              <a:t>Clustering Building Tools</a:t>
            </a:r>
            <a:endParaRPr lang="en-GB" sz="4000">
              <a:solidFill>
                <a:srgbClr val="0066CC"/>
              </a:solidFill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algn="ctr" eaLnBrk="1" hangingPunct="1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</a:rPr>
              <a:t>Saurabh Ninave</a:t>
            </a:r>
            <a:endParaRPr lang="en-GB" sz="320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</a:rPr>
              <a:t>CDAC, Pune</a:t>
            </a:r>
            <a:endParaRPr lang="en-GB" sz="240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400">
                <a:solidFill>
                  <a:srgbClr val="FFFFFF"/>
                </a:solidFill>
              </a:rPr>
              <a:t>© 2010, Centre for Development of Advanced Computing, Pune</a:t>
            </a:r>
            <a:endParaRPr 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xCAT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</a:rPr>
              <a:t>xCAT (Extreme Cluster Administration Toolkit) is open-source distributed computing management software used for the deployment and administration of clusters. </a:t>
            </a:r>
            <a:endParaRPr lang="en-US" sz="27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</a:rPr>
              <a:t>It can:</a:t>
            </a:r>
            <a:endParaRPr lang="en-US" sz="27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create and manage diskless clusters </a:t>
            </a:r>
            <a:endParaRPr lang="en-US" sz="24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install and manage many Linux cluster machines in parallel </a:t>
            </a:r>
            <a:endParaRPr lang="en-US" sz="24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set up a high-performance computing software stack, including software for batch job submission, parallel libraries, and other software that is useful on a cluster </a:t>
            </a:r>
            <a:endParaRPr lang="en-US" sz="24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cloning and imaging Linux and Windows machines </a:t>
            </a:r>
            <a:endParaRPr lang="en-US" sz="24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Features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eaLnBrk="1" hangingPunct="1">
              <a:spcBef>
                <a:spcPts val="800"/>
              </a:spcBef>
              <a:buClrTx/>
              <a:buFontTx/>
              <a:buNone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</a:pPr>
            <a:r>
              <a:rPr lang="en-US" sz="3200">
                <a:solidFill>
                  <a:srgbClr val="000000"/>
                </a:solidFill>
              </a:rPr>
              <a:t>xCAT has specific features designed to take advantage of IBM hardware including:</a:t>
            </a:r>
            <a:endParaRPr lang="en-US" sz="32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</a:pPr>
            <a:r>
              <a:rPr lang="en-US" sz="2800">
                <a:solidFill>
                  <a:srgbClr val="000000"/>
                </a:solidFill>
              </a:rPr>
              <a:t>Remote Power Control 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</a:pPr>
            <a:r>
              <a:rPr lang="en-US" sz="2800">
                <a:solidFill>
                  <a:srgbClr val="000000"/>
                </a:solidFill>
              </a:rPr>
              <a:t>Remote POST/BIOS console 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</a:pPr>
            <a:r>
              <a:rPr lang="en-US" sz="2800">
                <a:solidFill>
                  <a:srgbClr val="000000"/>
                </a:solidFill>
              </a:rPr>
              <a:t>Serial over LAN functions 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</a:pPr>
            <a:r>
              <a:rPr lang="en-US" sz="2800">
                <a:solidFill>
                  <a:srgbClr val="000000"/>
                </a:solidFill>
              </a:rPr>
              <a:t>Hardware alerts and vitals provided via SNMP and EMAIL 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</a:pPr>
            <a:r>
              <a:rPr lang="en-US" sz="2800">
                <a:solidFill>
                  <a:srgbClr val="000000"/>
                </a:solidFill>
              </a:rPr>
              <a:t>Inventory and hardware management </a:t>
            </a: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None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Features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Easy to deploy 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Easy to manage 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Easy to use 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Open 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Flexible 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Optimized </a:t>
            </a: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6445" y="1600200"/>
            <a:ext cx="4038600" cy="45259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Certified 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Expandable 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Supported </a:t>
            </a: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OSCAR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eaLnBrk="1" hangingPunct="1">
              <a:spcBef>
                <a:spcPts val="800"/>
              </a:spcBef>
              <a:buClrTx/>
              <a:buFontTx/>
              <a:buNone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</a:pPr>
            <a:r>
              <a:rPr lang="en-US" sz="3200">
                <a:solidFill>
                  <a:srgbClr val="000000"/>
                </a:solidFill>
              </a:rPr>
              <a:t>OSCAR (Open Source Cluster Application Resources) is a snapshot of the best known methods for building, programming, and using clusters. It consists of a fully integrated and easy-to-install software bundle designed for high performance cluster computing. </a:t>
            </a: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Rocks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Rocks Cluster Distribution is a Linux distribution intended for high-performance computing clusters.</a:t>
            </a:r>
            <a:endParaRPr lang="en-US" sz="28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Based on the Red Hat Linux distribution.</a:t>
            </a:r>
            <a:endParaRPr lang="en-US" sz="28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Cluster on a DVD ( or set of CDs)</a:t>
            </a:r>
            <a:endParaRPr lang="en-US" sz="28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Goals of Rocks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</a:rPr>
              <a:t>Make Clusters Easy</a:t>
            </a:r>
            <a:endParaRPr lang="en-US" sz="20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</a:rPr>
              <a:t>Reduce dependence on system administrators by reducing system administration</a:t>
            </a:r>
            <a:endParaRPr lang="en-US" sz="20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</a:rPr>
              <a:t>Enable scientists to concentrate on science rather than on computing.</a:t>
            </a:r>
            <a:endParaRPr lang="en-US" sz="20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5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5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Rolls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Alpha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Area51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Base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Bio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Condor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Ganglia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Grid</a:t>
            </a: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648200" y="1600200"/>
            <a:ext cx="4038600" cy="45259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hpc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Java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kernel</a:t>
            </a: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Architecture </a:t>
            </a:r>
            <a:endParaRPr lang="en-US" sz="4000">
              <a:solidFill>
                <a:srgbClr val="0066CC"/>
              </a:solidFill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Installing Rocks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Rocks provides for installation of a cluster with minimum user interaction</a:t>
            </a:r>
            <a:endParaRPr lang="en-US" sz="28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Steps involved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Boot from CD or DVD</a:t>
            </a:r>
            <a:endParaRPr lang="en-US" sz="24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Answer a few questions</a:t>
            </a:r>
            <a:endParaRPr lang="en-US" sz="24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Get favorite beverage</a:t>
            </a:r>
            <a:endParaRPr lang="en-US" sz="24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You’re on your way to a full fledged cluster in 2 hours or less.</a:t>
            </a:r>
            <a:endParaRPr lang="en-US" sz="24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Innards of Automatic Installs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Rocks uses Redhat’s Kickstart mechanism for automated installs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Kickstart file generated and given to the installer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Installer follows instructions in Kickstart file.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Generation of Kickstart file done automatically by Rocks scripts</a:t>
            </a: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The Head Node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>
                <a:solidFill>
                  <a:srgbClr val="000000"/>
                </a:solidFill>
              </a:rPr>
              <a:t>Users login, submit jobs, compile code, etc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>
                <a:solidFill>
                  <a:srgbClr val="000000"/>
                </a:solidFill>
              </a:rPr>
              <a:t>Uses two Ethernet interfaces</a:t>
            </a:r>
            <a:endParaRPr lang="en-US" sz="32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>
                <a:solidFill>
                  <a:srgbClr val="000000"/>
                </a:solidFill>
              </a:rPr>
              <a:t> one public, one private for compute nodes</a:t>
            </a:r>
            <a:endParaRPr lang="en-US" sz="24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>
                <a:solidFill>
                  <a:srgbClr val="000000"/>
                </a:solidFill>
              </a:rPr>
              <a:t>Normally has lots of disk space</a:t>
            </a:r>
            <a:endParaRPr lang="en-US" sz="3200">
              <a:solidFill>
                <a:srgbClr val="000000"/>
              </a:solidFill>
            </a:endParaRPr>
          </a:p>
          <a:p>
            <a:pPr marL="342900" indent="-341630" eaLnBrk="1" hangingPunct="1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>
                <a:solidFill>
                  <a:srgbClr val="000000"/>
                </a:solidFill>
              </a:rPr>
              <a:t>    </a:t>
            </a:r>
            <a:r>
              <a:rPr lang="en-US" sz="2400">
                <a:solidFill>
                  <a:srgbClr val="000000"/>
                </a:solidFill>
              </a:rPr>
              <a:t>(system partitions &lt; 30 GB)</a:t>
            </a:r>
            <a:endParaRPr lang="en-US" sz="24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>
                <a:solidFill>
                  <a:srgbClr val="000000"/>
                </a:solidFill>
              </a:rPr>
              <a:t>Provides many system services</a:t>
            </a:r>
            <a:endParaRPr lang="en-US" sz="32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>
                <a:solidFill>
                  <a:srgbClr val="000000"/>
                </a:solidFill>
              </a:rPr>
              <a:t>NFS, DHCP, DNS, MySQL, HTTP, 411, Firewall,etc</a:t>
            </a:r>
            <a:endParaRPr lang="en-US" sz="24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>
                <a:solidFill>
                  <a:srgbClr val="000000"/>
                </a:solidFill>
              </a:rPr>
              <a:t>Cluster configuration</a:t>
            </a: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66CC"/>
                </a:solidFill>
              </a:rPr>
              <a:t>Agenda</a:t>
            </a:r>
            <a:endParaRPr lang="en-GB" sz="4000">
              <a:solidFill>
                <a:srgbClr val="0066CC"/>
              </a:solidFill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>
                <a:solidFill>
                  <a:srgbClr val="000000"/>
                </a:solidFill>
              </a:rPr>
              <a:t>Definition	</a:t>
            </a:r>
            <a:endParaRPr lang="en-GB" sz="2700" dirty="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>
                <a:solidFill>
                  <a:srgbClr val="000000"/>
                </a:solidFill>
              </a:rPr>
              <a:t>Software stack</a:t>
            </a:r>
            <a:endParaRPr lang="en-GB" sz="2700" dirty="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>
                <a:solidFill>
                  <a:srgbClr val="000000"/>
                </a:solidFill>
              </a:rPr>
              <a:t>Software stack components</a:t>
            </a:r>
            <a:endParaRPr lang="en-GB" sz="2700" dirty="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>
                <a:solidFill>
                  <a:srgbClr val="000000"/>
                </a:solidFill>
              </a:rPr>
              <a:t>Component support</a:t>
            </a:r>
            <a:endParaRPr lang="en-GB" sz="2700" dirty="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>
                <a:solidFill>
                  <a:srgbClr val="000000"/>
                </a:solidFill>
              </a:rPr>
              <a:t>Cluster tools</a:t>
            </a:r>
            <a:endParaRPr lang="en-GB" sz="2700" dirty="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 err="1">
                <a:solidFill>
                  <a:srgbClr val="000000"/>
                </a:solidFill>
              </a:rPr>
              <a:t>xCAT</a:t>
            </a:r>
            <a:endParaRPr lang="en-GB" sz="2700" dirty="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 smtClean="0">
                <a:solidFill>
                  <a:srgbClr val="000000"/>
                </a:solidFill>
              </a:rPr>
              <a:t>OSCAR</a:t>
            </a:r>
            <a:endParaRPr lang="en-GB" sz="2700" dirty="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>
                <a:solidFill>
                  <a:srgbClr val="000000"/>
                </a:solidFill>
              </a:rPr>
              <a:t>Rocks</a:t>
            </a:r>
            <a:endParaRPr lang="en-GB" sz="2700" dirty="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 err="1">
                <a:solidFill>
                  <a:srgbClr val="000000"/>
                </a:solidFill>
              </a:rPr>
              <a:t>Inclus</a:t>
            </a:r>
            <a:endParaRPr lang="en-GB" sz="2700" dirty="0">
              <a:solidFill>
                <a:srgbClr val="000000"/>
              </a:solidFill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400">
                <a:solidFill>
                  <a:srgbClr val="FFFFFF"/>
                </a:solidFill>
              </a:rPr>
              <a:t>© 2010, Centre for Development of Advanced Computing, Pune</a:t>
            </a: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91200" y="1752600"/>
            <a:ext cx="2590800" cy="3733800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Compute Nodes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Basic compute workhorse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Lots of memory </a:t>
            </a:r>
            <a:r>
              <a:rPr lang="en-US" sz="2400">
                <a:solidFill>
                  <a:srgbClr val="000000"/>
                </a:solidFill>
              </a:rPr>
              <a:t>(if lucky)</a:t>
            </a:r>
            <a:endParaRPr lang="en-US" sz="24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Minimal storage requirements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Single Ethernet connection for private LAN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Disposable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OS easily re-installed from head node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Nodes can be heterogeneous</a:t>
            </a: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NFS in ROCKS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User accounts are served over NFS</a:t>
            </a:r>
            <a:endParaRPr lang="en-US" sz="32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Works for small clusters (&lt; 128 nodes)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Will not work for large clusters (&gt;1024)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NAS tends to work better</a:t>
            </a:r>
            <a:endParaRPr lang="en-US" sz="28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Applications are not served over NFS</a:t>
            </a:r>
            <a:endParaRPr lang="en-US" sz="32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/usr/local does not exist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All software is installed locally (/opt)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79248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411 Secure Information Service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>
                <a:solidFill>
                  <a:srgbClr val="000000"/>
                </a:solidFill>
              </a:rPr>
              <a:t>Provides NIS-like functionality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>
                <a:solidFill>
                  <a:srgbClr val="000000"/>
                </a:solidFill>
              </a:rPr>
              <a:t>Securely distributes password files, user and group configuration files and the like using Public Key Cryptography to protect file content.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>
                <a:solidFill>
                  <a:srgbClr val="000000"/>
                </a:solidFill>
              </a:rPr>
              <a:t>Uses HTTP to distribute the files</a:t>
            </a:r>
            <a:endParaRPr lang="en-US" sz="32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>
                <a:solidFill>
                  <a:srgbClr val="000000"/>
                </a:solidFill>
              </a:rPr>
              <a:t>Scalable, secure and low latency</a:t>
            </a:r>
            <a:endParaRPr lang="en-US" sz="3200">
              <a:solidFill>
                <a:srgbClr val="000000"/>
              </a:solidFill>
            </a:endParaRPr>
          </a:p>
          <a:p>
            <a:pPr marL="342900" indent="-341630" eaLnBrk="1" hangingPunct="1"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411 Architecture</a:t>
            </a:r>
            <a:endParaRPr lang="en-US" sz="4000">
              <a:solidFill>
                <a:srgbClr val="0066CC"/>
              </a:solidFill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1905000"/>
            <a:ext cx="4343400" cy="3217863"/>
          </a:xfrm>
          <a:prstGeom prst="rect">
            <a:avLst/>
          </a:prstGeom>
          <a:noFill/>
          <a:ln w="9525">
            <a:noFill/>
            <a:round/>
          </a:ln>
        </p:spPr>
      </p:pic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394325" y="2017713"/>
            <a:ext cx="2759075" cy="366712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876800" y="2057400"/>
            <a:ext cx="4038600" cy="26765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marL="339725" indent="-339725">
              <a:spcBef>
                <a:spcPts val="1125"/>
              </a:spcBef>
              <a:buFont typeface="Times New Roman" panose="02020603050405020304" pitchFamily="16" charset="0"/>
              <a:buAutoNum type="arabicPeriod"/>
              <a:tabLst>
                <a:tab pos="339725" algn="l"/>
                <a:tab pos="787400" algn="l"/>
                <a:tab pos="1236345" algn="l"/>
                <a:tab pos="1685925" algn="l"/>
                <a:tab pos="2134870" algn="l"/>
                <a:tab pos="2584450" algn="l"/>
                <a:tab pos="3033395" algn="l"/>
                <a:tab pos="3482975" algn="l"/>
                <a:tab pos="3931920" algn="l"/>
                <a:tab pos="4381500" algn="l"/>
                <a:tab pos="4830445" algn="l"/>
                <a:tab pos="5280025" algn="l"/>
                <a:tab pos="5728970" algn="l"/>
                <a:tab pos="6178550" algn="l"/>
                <a:tab pos="6627495" algn="l"/>
                <a:tab pos="7077075" algn="l"/>
                <a:tab pos="7526020" algn="l"/>
                <a:tab pos="7975600" algn="l"/>
                <a:tab pos="8424545" algn="l"/>
                <a:tab pos="8874125" algn="l"/>
                <a:tab pos="9323070" algn="l"/>
              </a:tabLst>
            </a:pPr>
            <a:r>
              <a:rPr lang="en-US" sz="2000">
                <a:solidFill>
                  <a:srgbClr val="000000"/>
                </a:solidFill>
              </a:rPr>
              <a:t>Client nodes listen on the IP broadcast  address for “411 alert” messages from the head node.</a:t>
            </a:r>
            <a:endParaRPr lang="en-US" sz="2000">
              <a:solidFill>
                <a:srgbClr val="000000"/>
              </a:solidFill>
            </a:endParaRPr>
          </a:p>
          <a:p>
            <a:pPr marL="339725" indent="-339725">
              <a:spcBef>
                <a:spcPts val="1125"/>
              </a:spcBef>
              <a:buFont typeface="Times New Roman" panose="02020603050405020304" pitchFamily="16" charset="0"/>
              <a:buAutoNum type="arabicPeriod"/>
              <a:tabLst>
                <a:tab pos="339725" algn="l"/>
                <a:tab pos="787400" algn="l"/>
                <a:tab pos="1236345" algn="l"/>
                <a:tab pos="1685925" algn="l"/>
                <a:tab pos="2134870" algn="l"/>
                <a:tab pos="2584450" algn="l"/>
                <a:tab pos="3033395" algn="l"/>
                <a:tab pos="3482975" algn="l"/>
                <a:tab pos="3931920" algn="l"/>
                <a:tab pos="4381500" algn="l"/>
                <a:tab pos="4830445" algn="l"/>
                <a:tab pos="5280025" algn="l"/>
                <a:tab pos="5728970" algn="l"/>
                <a:tab pos="6178550" algn="l"/>
                <a:tab pos="6627495" algn="l"/>
                <a:tab pos="7077075" algn="l"/>
                <a:tab pos="7526020" algn="l"/>
                <a:tab pos="7975600" algn="l"/>
                <a:tab pos="8424545" algn="l"/>
                <a:tab pos="8874125" algn="l"/>
                <a:tab pos="9323070" algn="l"/>
              </a:tabLst>
            </a:pPr>
            <a:r>
              <a:rPr lang="en-US" sz="2000">
                <a:solidFill>
                  <a:srgbClr val="000000"/>
                </a:solidFill>
              </a:rPr>
              <a:t>Nodes then pull the file from the head node via HTTP after some delay </a:t>
            </a:r>
            <a:r>
              <a:rPr lang="en-US" sz="2000">
                <a:solidFill>
                  <a:srgbClr val="FFFFFF"/>
                </a:solidFill>
              </a:rPr>
              <a:t>to avoid flooding the master with requests.</a:t>
            </a:r>
            <a:endParaRPr lang="en-US"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Ganglia Monitoring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Ganglia is a scalable distributed monitoring system for high-performance computing systems such as clusters and grids </a:t>
            </a:r>
            <a:endParaRPr lang="en-US" sz="24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It leverages widely used technologies such as XML for data representation, XDR for compact, portable data transport, and RRDtool for data storage and visualization. </a:t>
            </a:r>
            <a:endParaRPr lang="en-US" sz="24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It uses carefully engineered data structures and algorithms to achieve very low per-node overheads and high concurrency. </a:t>
            </a:r>
            <a:endParaRPr lang="en-US" sz="240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000000"/>
                </a:solidFill>
              </a:rPr>
              <a:t>Provides a heartbeat to determine compute node availability.</a:t>
            </a:r>
            <a:endParaRPr 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Cluster Status with Ganglia</a:t>
            </a:r>
            <a:endParaRPr lang="en-US" sz="4000">
              <a:solidFill>
                <a:srgbClr val="0066CC"/>
              </a:solidFill>
            </a:endParaRP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524000"/>
            <a:ext cx="6858000" cy="4191000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Sun Grid Engine (SGE)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953000" cy="44958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41630" indent="-34163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>
                <a:solidFill>
                  <a:srgbClr val="000000"/>
                </a:solidFill>
              </a:rPr>
              <a:t>SGE is resource management software</a:t>
            </a:r>
            <a:endParaRPr lang="en-US" sz="2400">
              <a:solidFill>
                <a:srgbClr val="000000"/>
              </a:solidFill>
            </a:endParaRPr>
          </a:p>
          <a:p>
            <a:pPr marL="342900" indent="-34163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1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>
                <a:solidFill>
                  <a:srgbClr val="000000"/>
                </a:solidFill>
              </a:rPr>
              <a:t>Accepts jobs submitted by users</a:t>
            </a:r>
            <a:endParaRPr lang="en-US" sz="2000">
              <a:solidFill>
                <a:srgbClr val="000000"/>
              </a:solidFill>
            </a:endParaRPr>
          </a:p>
          <a:p>
            <a:pPr marL="741680" lvl="1" indent="-282575" eaLnBrk="1" hangingPunct="1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14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>
                <a:solidFill>
                  <a:srgbClr val="000000"/>
                </a:solidFill>
              </a:rPr>
              <a:t>Schedules them for execution on appropriate systems based on resource management policies</a:t>
            </a:r>
            <a:endParaRPr lang="en-US" sz="2000">
              <a:solidFill>
                <a:srgbClr val="000000"/>
              </a:solidFill>
            </a:endParaRPr>
          </a:p>
          <a:p>
            <a:pPr marL="741680" lvl="1" indent="-282575" eaLnBrk="1" hangingPunct="1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14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>
                <a:solidFill>
                  <a:srgbClr val="000000"/>
                </a:solidFill>
              </a:rPr>
              <a:t>Can submit 100s of jobs without worrying where it will run</a:t>
            </a:r>
            <a:endParaRPr lang="en-US" sz="2000">
              <a:solidFill>
                <a:srgbClr val="000000"/>
              </a:solidFill>
            </a:endParaRPr>
          </a:p>
          <a:p>
            <a:pPr marL="741680" lvl="1" indent="-282575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>
                <a:solidFill>
                  <a:srgbClr val="000000"/>
                </a:solidFill>
              </a:rPr>
              <a:t>Supports serial as well as parallel jobs</a:t>
            </a:r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86400" y="2286000"/>
            <a:ext cx="3505200" cy="2320925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Accessing the Cluster</a:t>
            </a:r>
            <a:endParaRPr lang="en-US" sz="4000">
              <a:solidFill>
                <a:srgbClr val="0066CC"/>
              </a:solidFill>
            </a:endParaRP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5125" y="2152650"/>
            <a:ext cx="4222750" cy="3409950"/>
          </a:xfrm>
          <a:prstGeom prst="rect">
            <a:avLst/>
          </a:prstGeom>
          <a:noFill/>
          <a:ln w="9525">
            <a:noFill/>
            <a:round/>
          </a:ln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876800" y="1981200"/>
            <a:ext cx="3886200" cy="3505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41630" indent="-341630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340995" algn="l"/>
                <a:tab pos="788670" algn="l"/>
                <a:tab pos="1238250" algn="l"/>
                <a:tab pos="1687195" algn="l"/>
                <a:tab pos="2136775" algn="l"/>
                <a:tab pos="2585720" algn="l"/>
                <a:tab pos="3035300" algn="l"/>
                <a:tab pos="3484245" algn="l"/>
                <a:tab pos="3933825" algn="l"/>
                <a:tab pos="4382770" algn="l"/>
                <a:tab pos="4832350" algn="l"/>
                <a:tab pos="5281295" algn="l"/>
                <a:tab pos="5730875" algn="l"/>
                <a:tab pos="6179820" algn="l"/>
                <a:tab pos="6629400" algn="l"/>
                <a:tab pos="7078345" algn="l"/>
                <a:tab pos="7527925" algn="l"/>
                <a:tab pos="7976870" algn="l"/>
                <a:tab pos="8426450" algn="l"/>
                <a:tab pos="8875395" algn="l"/>
                <a:tab pos="9324975" algn="l"/>
              </a:tabLst>
              <a:defRPr/>
            </a:pPr>
            <a:r>
              <a:rPr lang="en-US" sz="2000">
                <a:solidFill>
                  <a:srgbClr val="000000"/>
                </a:solidFill>
              </a:rPr>
              <a:t>Access the cluster via an SSH client</a:t>
            </a:r>
            <a:endParaRPr lang="en-US" sz="20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340995" algn="l"/>
                <a:tab pos="788670" algn="l"/>
                <a:tab pos="1238250" algn="l"/>
                <a:tab pos="1687195" algn="l"/>
                <a:tab pos="2136775" algn="l"/>
                <a:tab pos="2585720" algn="l"/>
                <a:tab pos="3035300" algn="l"/>
                <a:tab pos="3484245" algn="l"/>
                <a:tab pos="3933825" algn="l"/>
                <a:tab pos="4382770" algn="l"/>
                <a:tab pos="4832350" algn="l"/>
                <a:tab pos="5281295" algn="l"/>
                <a:tab pos="5730875" algn="l"/>
                <a:tab pos="6179820" algn="l"/>
                <a:tab pos="6629400" algn="l"/>
                <a:tab pos="7078345" algn="l"/>
                <a:tab pos="7527925" algn="l"/>
                <a:tab pos="7976870" algn="l"/>
                <a:tab pos="8426450" algn="l"/>
                <a:tab pos="8875395" algn="l"/>
                <a:tab pos="9324975" algn="l"/>
              </a:tabLst>
              <a:defRPr/>
            </a:pPr>
            <a:r>
              <a:rPr lang="en-US">
                <a:solidFill>
                  <a:srgbClr val="000000"/>
                </a:solidFill>
              </a:rPr>
              <a:t>PuTTY</a:t>
            </a:r>
            <a:endParaRPr lang="en-US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340995" algn="l"/>
                <a:tab pos="788670" algn="l"/>
                <a:tab pos="1238250" algn="l"/>
                <a:tab pos="1687195" algn="l"/>
                <a:tab pos="2136775" algn="l"/>
                <a:tab pos="2585720" algn="l"/>
                <a:tab pos="3035300" algn="l"/>
                <a:tab pos="3484245" algn="l"/>
                <a:tab pos="3933825" algn="l"/>
                <a:tab pos="4382770" algn="l"/>
                <a:tab pos="4832350" algn="l"/>
                <a:tab pos="5281295" algn="l"/>
                <a:tab pos="5730875" algn="l"/>
                <a:tab pos="6179820" algn="l"/>
                <a:tab pos="6629400" algn="l"/>
                <a:tab pos="7078345" algn="l"/>
                <a:tab pos="7527925" algn="l"/>
                <a:tab pos="7976870" algn="l"/>
                <a:tab pos="8426450" algn="l"/>
                <a:tab pos="8875395" algn="l"/>
                <a:tab pos="9324975" algn="l"/>
              </a:tabLst>
              <a:defRPr/>
            </a:pPr>
            <a:r>
              <a:rPr lang="en-US">
                <a:solidFill>
                  <a:srgbClr val="000000"/>
                </a:solidFill>
              </a:rPr>
              <a:t>SSH Secure Shell</a:t>
            </a:r>
            <a:endParaRPr lang="en-US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340995" algn="l"/>
                <a:tab pos="788670" algn="l"/>
                <a:tab pos="1238250" algn="l"/>
                <a:tab pos="1687195" algn="l"/>
                <a:tab pos="2136775" algn="l"/>
                <a:tab pos="2585720" algn="l"/>
                <a:tab pos="3035300" algn="l"/>
                <a:tab pos="3484245" algn="l"/>
                <a:tab pos="3933825" algn="l"/>
                <a:tab pos="4382770" algn="l"/>
                <a:tab pos="4832350" algn="l"/>
                <a:tab pos="5281295" algn="l"/>
                <a:tab pos="5730875" algn="l"/>
                <a:tab pos="6179820" algn="l"/>
                <a:tab pos="6629400" algn="l"/>
                <a:tab pos="7078345" algn="l"/>
                <a:tab pos="7527925" algn="l"/>
                <a:tab pos="7976870" algn="l"/>
                <a:tab pos="8426450" algn="l"/>
                <a:tab pos="8875395" algn="l"/>
                <a:tab pos="9324975" algn="l"/>
              </a:tabLst>
              <a:defRPr/>
            </a:pPr>
            <a:r>
              <a:rPr lang="en-US">
                <a:solidFill>
                  <a:srgbClr val="000000"/>
                </a:solidFill>
              </a:rPr>
              <a:t>X-Win32</a:t>
            </a:r>
            <a:endParaRPr lang="en-US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340995" algn="l"/>
                <a:tab pos="788670" algn="l"/>
                <a:tab pos="1238250" algn="l"/>
                <a:tab pos="1687195" algn="l"/>
                <a:tab pos="2136775" algn="l"/>
                <a:tab pos="2585720" algn="l"/>
                <a:tab pos="3035300" algn="l"/>
                <a:tab pos="3484245" algn="l"/>
                <a:tab pos="3933825" algn="l"/>
                <a:tab pos="4382770" algn="l"/>
                <a:tab pos="4832350" algn="l"/>
                <a:tab pos="5281295" algn="l"/>
                <a:tab pos="5730875" algn="l"/>
                <a:tab pos="6179820" algn="l"/>
                <a:tab pos="6629400" algn="l"/>
                <a:tab pos="7078345" algn="l"/>
                <a:tab pos="7527925" algn="l"/>
                <a:tab pos="7976870" algn="l"/>
                <a:tab pos="8426450" algn="l"/>
                <a:tab pos="8875395" algn="l"/>
                <a:tab pos="9324975" algn="l"/>
              </a:tabLst>
              <a:defRPr/>
            </a:pPr>
            <a:r>
              <a:rPr lang="en-US">
                <a:solidFill>
                  <a:srgbClr val="000000"/>
                </a:solidFill>
              </a:rPr>
              <a:t>F-Secure</a:t>
            </a:r>
            <a:endParaRPr lang="en-US">
              <a:solidFill>
                <a:srgbClr val="000000"/>
              </a:solidFill>
            </a:endParaRPr>
          </a:p>
          <a:p>
            <a:pPr marL="342900" indent="-341630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0995" algn="l"/>
                <a:tab pos="788670" algn="l"/>
                <a:tab pos="1238250" algn="l"/>
                <a:tab pos="1687195" algn="l"/>
                <a:tab pos="2136775" algn="l"/>
                <a:tab pos="2585720" algn="l"/>
                <a:tab pos="3035300" algn="l"/>
                <a:tab pos="3484245" algn="l"/>
                <a:tab pos="3933825" algn="l"/>
                <a:tab pos="4382770" algn="l"/>
                <a:tab pos="4832350" algn="l"/>
                <a:tab pos="5281295" algn="l"/>
                <a:tab pos="5730875" algn="l"/>
                <a:tab pos="6179820" algn="l"/>
                <a:tab pos="6629400" algn="l"/>
                <a:tab pos="7078345" algn="l"/>
                <a:tab pos="7527925" algn="l"/>
                <a:tab pos="7976870" algn="l"/>
                <a:tab pos="8426450" algn="l"/>
                <a:tab pos="8875395" algn="l"/>
                <a:tab pos="932497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  <a:p>
            <a:pPr marL="342900" indent="-341630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0995" algn="l"/>
                <a:tab pos="788670" algn="l"/>
                <a:tab pos="1238250" algn="l"/>
                <a:tab pos="1687195" algn="l"/>
                <a:tab pos="2136775" algn="l"/>
                <a:tab pos="2585720" algn="l"/>
                <a:tab pos="3035300" algn="l"/>
                <a:tab pos="3484245" algn="l"/>
                <a:tab pos="3933825" algn="l"/>
                <a:tab pos="4382770" algn="l"/>
                <a:tab pos="4832350" algn="l"/>
                <a:tab pos="5281295" algn="l"/>
                <a:tab pos="5730875" algn="l"/>
                <a:tab pos="6179820" algn="l"/>
                <a:tab pos="6629400" algn="l"/>
                <a:tab pos="7078345" algn="l"/>
                <a:tab pos="7527925" algn="l"/>
                <a:tab pos="7976870" algn="l"/>
                <a:tab pos="8426450" algn="l"/>
                <a:tab pos="8875395" algn="l"/>
                <a:tab pos="9324975" algn="l"/>
              </a:tabLst>
              <a:defRPr/>
            </a:pPr>
            <a:r>
              <a:rPr lang="en-US" sz="2000">
                <a:solidFill>
                  <a:srgbClr val="000000"/>
                </a:solidFill>
              </a:rPr>
              <a:t>To transfer data to the cluster use either scp or sftp.</a:t>
            </a:r>
            <a:endParaRPr lang="en-US" sz="2000">
              <a:solidFill>
                <a:srgbClr val="000000"/>
              </a:solidFill>
            </a:endParaRPr>
          </a:p>
          <a:p>
            <a:pPr marL="342900" indent="-341630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0995" algn="l"/>
                <a:tab pos="788670" algn="l"/>
                <a:tab pos="1238250" algn="l"/>
                <a:tab pos="1687195" algn="l"/>
                <a:tab pos="2136775" algn="l"/>
                <a:tab pos="2585720" algn="l"/>
                <a:tab pos="3035300" algn="l"/>
                <a:tab pos="3484245" algn="l"/>
                <a:tab pos="3933825" algn="l"/>
                <a:tab pos="4382770" algn="l"/>
                <a:tab pos="4832350" algn="l"/>
                <a:tab pos="5281295" algn="l"/>
                <a:tab pos="5730875" algn="l"/>
                <a:tab pos="6179820" algn="l"/>
                <a:tab pos="6629400" algn="l"/>
                <a:tab pos="7078345" algn="l"/>
                <a:tab pos="7527925" algn="l"/>
                <a:tab pos="7976870" algn="l"/>
                <a:tab pos="8426450" algn="l"/>
                <a:tab pos="8875395" algn="l"/>
                <a:tab pos="932497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  <a:p>
            <a:pPr marL="342900" indent="-341630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0995" algn="l"/>
                <a:tab pos="788670" algn="l"/>
                <a:tab pos="1238250" algn="l"/>
                <a:tab pos="1687195" algn="l"/>
                <a:tab pos="2136775" algn="l"/>
                <a:tab pos="2585720" algn="l"/>
                <a:tab pos="3035300" algn="l"/>
                <a:tab pos="3484245" algn="l"/>
                <a:tab pos="3933825" algn="l"/>
                <a:tab pos="4382770" algn="l"/>
                <a:tab pos="4832350" algn="l"/>
                <a:tab pos="5281295" algn="l"/>
                <a:tab pos="5730875" algn="l"/>
                <a:tab pos="6179820" algn="l"/>
                <a:tab pos="6629400" algn="l"/>
                <a:tab pos="7078345" algn="l"/>
                <a:tab pos="7527925" algn="l"/>
                <a:tab pos="7976870" algn="l"/>
                <a:tab pos="8426450" algn="l"/>
                <a:tab pos="8875395" algn="l"/>
                <a:tab pos="9324975" algn="l"/>
              </a:tabLst>
              <a:defRPr/>
            </a:pPr>
            <a:r>
              <a:rPr lang="en-US" sz="2000">
                <a:solidFill>
                  <a:srgbClr val="000000"/>
                </a:solidFill>
              </a:rPr>
              <a:t>Windows users can download and use WinSCP   (http://winscp.net)</a:t>
            </a: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628650" y="1447800"/>
            <a:ext cx="7886700" cy="435133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</a:rPr>
              <a:t>Integrated Cluster Solution (InClus) is Cluster management and monitoring software. InClus approaches the need of technical challenges in field of HPC,</a:t>
            </a:r>
            <a:endParaRPr lang="en-US" sz="20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</a:rPr>
              <a:t> It makes cluster easy. With help of InClus we can easily Install, manage and monitor HPC clusters. InClus is very effective and versatile solution in field of HPC. </a:t>
            </a:r>
            <a:endParaRPr lang="en-US" sz="20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solidFill>
                  <a:srgbClr val="000000"/>
                </a:solidFill>
              </a:rPr>
              <a:t>With web based interface building cluster was never so easy. It helps organizations to concentrate on their application/research work instead of troubleshooting and configuring clusters.</a:t>
            </a: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400">
                <a:solidFill>
                  <a:srgbClr val="FFFFFF"/>
                </a:solidFill>
              </a:rPr>
              <a:t>© 2010, Centre for Development of Advanced Computing, Pune</a:t>
            </a: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00400" y="438150"/>
            <a:ext cx="1892300" cy="933450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InClus Features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41630" indent="-341630" eaLnBrk="1" hangingPunct="1">
              <a:lnSpc>
                <a:spcPct val="13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700">
                <a:solidFill>
                  <a:srgbClr val="000000"/>
                </a:solidFill>
              </a:rPr>
              <a:t>Provision of Operating Systems on physical as well as virtual machines: RHEL5.x,</a:t>
            </a:r>
            <a:endParaRPr lang="en-US" sz="27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13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700">
                <a:solidFill>
                  <a:srgbClr val="000000"/>
                </a:solidFill>
              </a:rPr>
              <a:t>RHEL 6, CentOS5.x, CentOS6.x,</a:t>
            </a:r>
            <a:endParaRPr lang="en-US" sz="27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13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700">
                <a:solidFill>
                  <a:srgbClr val="000000"/>
                </a:solidFill>
              </a:rPr>
              <a:t>Cluster Management GUI: Web.</a:t>
            </a:r>
            <a:endParaRPr lang="en-US" sz="27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13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700">
                <a:solidFill>
                  <a:srgbClr val="000000"/>
                </a:solidFill>
              </a:rPr>
              <a:t>Development platform; Compilers, Debuggers</a:t>
            </a:r>
            <a:endParaRPr lang="en-US" sz="27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13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700">
                <a:solidFill>
                  <a:srgbClr val="000000"/>
                </a:solidFill>
              </a:rPr>
              <a:t>Scheduler and resource manager</a:t>
            </a:r>
            <a:endParaRPr lang="en-US" sz="27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13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700">
                <a:solidFill>
                  <a:srgbClr val="000000"/>
                </a:solidFill>
              </a:rPr>
              <a:t>Policy based accounting</a:t>
            </a:r>
            <a:endParaRPr lang="en-US" sz="2700">
              <a:solidFill>
                <a:srgbClr val="000000"/>
              </a:solidFill>
            </a:endParaRPr>
          </a:p>
          <a:p>
            <a:pPr marL="342900" indent="-341630" eaLnBrk="1" hangingPunct="1">
              <a:lnSpc>
                <a:spcPct val="80000"/>
              </a:lnSpc>
              <a:spcBef>
                <a:spcPts val="675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700">
              <a:solidFill>
                <a:srgbClr val="000000"/>
              </a:solidFill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400">
                <a:solidFill>
                  <a:srgbClr val="FFFFFF"/>
                </a:solidFill>
              </a:rPr>
              <a:t>© 2010, Centre for Development of Advanced Computing, Pune</a:t>
            </a:r>
            <a:endParaRPr 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Clustering tool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924800" cy="457200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marL="341630" indent="-341630" eaLnBrk="1" hangingPunct="1">
              <a:lnSpc>
                <a:spcPct val="80000"/>
              </a:lnSpc>
              <a:spcBef>
                <a:spcPts val="675"/>
              </a:spcBef>
              <a:buClr>
                <a:srgbClr val="244992"/>
              </a:buClr>
              <a:buSzPct val="75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700">
                <a:solidFill>
                  <a:srgbClr val="000000"/>
                </a:solidFill>
              </a:rPr>
              <a:t>A clustering tool allow a group of linked computers, to work together closely thus in many respects forming a single computer. </a:t>
            </a:r>
            <a:endParaRPr lang="en-US" sz="27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80000"/>
              </a:lnSpc>
              <a:spcBef>
                <a:spcPts val="675"/>
              </a:spcBef>
              <a:buSzPct val="75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700">
              <a:solidFill>
                <a:srgbClr val="000000"/>
              </a:solidFill>
            </a:endParaRP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38400" y="3200400"/>
            <a:ext cx="4419600" cy="2667000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InClus Features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28650" y="1447800"/>
            <a:ext cx="7886700" cy="43513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341630" indent="-341630" eaLnBrk="1" hangingPunct="1">
              <a:lnSpc>
                <a:spcPct val="13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Remote console. Powerful shell support.</a:t>
            </a:r>
            <a:endParaRPr lang="en-US" sz="22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13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Quickly set up and control Management node services: DNS, HTTP, DHCP, TFTP</a:t>
            </a:r>
            <a:endParaRPr lang="en-US" sz="22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13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User Management.</a:t>
            </a:r>
            <a:endParaRPr lang="en-US" sz="22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13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GPU Support.</a:t>
            </a:r>
            <a:endParaRPr lang="en-US" sz="22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13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Log monitoring</a:t>
            </a:r>
            <a:endParaRPr lang="en-US" sz="22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13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Critical Error/ Warning reporting via Web interface</a:t>
            </a:r>
            <a:endParaRPr lang="en-US" sz="22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13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SMS/Mail alerts for checking job status</a:t>
            </a:r>
            <a:endParaRPr lang="en-US" sz="2200">
              <a:solidFill>
                <a:srgbClr val="000000"/>
              </a:solidFill>
            </a:endParaRPr>
          </a:p>
          <a:p>
            <a:pPr marL="342900" indent="-341630" eaLnBrk="1" hangingPunct="1">
              <a:lnSpc>
                <a:spcPct val="130000"/>
              </a:lnSpc>
              <a:spcBef>
                <a:spcPts val="5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400">
                <a:solidFill>
                  <a:srgbClr val="FFFFFF"/>
                </a:solidFill>
              </a:rPr>
              <a:t>© 2010, Centre for Development of Advanced Computing, Pune</a:t>
            </a:r>
            <a:endParaRPr 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52400" y="914400"/>
            <a:ext cx="8839200" cy="5791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000">
                <a:solidFill>
                  <a:srgbClr val="000000"/>
                </a:solidFill>
              </a:rPr>
              <a:t>1. After the frontend boots off the DVD, you will see:</a:t>
            </a:r>
            <a:endParaRPr lang="en-US" sz="2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2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1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2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1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2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1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2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1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2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1000">
              <a:solidFill>
                <a:srgbClr val="000000"/>
              </a:solidFill>
            </a:endParaRPr>
          </a:p>
          <a:p>
            <a:pPr marL="107950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  <a:p>
            <a:pPr marL="107950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  <a:p>
            <a:pPr marL="107950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000">
                <a:solidFill>
                  <a:srgbClr val="000000"/>
                </a:solidFill>
              </a:rPr>
              <a:t>When you see the screen above, type: build</a:t>
            </a:r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1370013"/>
            <a:ext cx="7772400" cy="4498975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57200" y="914400"/>
            <a:ext cx="8229600" cy="52578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2. Soon, you’ll see a screen that looks like: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8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3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8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3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8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3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8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3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8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3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8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3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8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3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8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3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8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3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8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3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8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3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8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3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8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3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8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3200">
              <a:solidFill>
                <a:srgbClr val="000000"/>
              </a:solidFill>
            </a:endParaRP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1"/>
          <a:srcRect t="3415"/>
          <a:stretch>
            <a:fillRect/>
          </a:stretch>
        </p:blipFill>
        <p:spPr bwMode="auto">
          <a:xfrm>
            <a:off x="812800" y="1676400"/>
            <a:ext cx="7540625" cy="4416425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55499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3. From this screen, you’ll select your rolls: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7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8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7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1"/>
          <a:srcRect t="2623"/>
          <a:stretch>
            <a:fillRect/>
          </a:stretch>
        </p:blipFill>
        <p:spPr bwMode="auto">
          <a:xfrm>
            <a:off x="609600" y="1176338"/>
            <a:ext cx="7924800" cy="4630737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57200" y="533400"/>
            <a:ext cx="8229600" cy="60198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lnSpc>
                <a:spcPct val="150000"/>
              </a:lnSpc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4. When you have selected all the rolls associated with a </a:t>
            </a:r>
            <a:r>
              <a:rPr lang="en-US" sz="2200" i="1">
                <a:solidFill>
                  <a:srgbClr val="000000"/>
                </a:solidFill>
              </a:rPr>
              <a:t>bare-bones </a:t>
            </a:r>
            <a:r>
              <a:rPr lang="en-US" sz="2200">
                <a:solidFill>
                  <a:srgbClr val="000000"/>
                </a:solidFill>
              </a:rPr>
              <a:t>frontend, the screen should look like: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7950" eaLnBrk="1" hangingPunct="1"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When you are </a:t>
            </a:r>
            <a:r>
              <a:rPr lang="en-US" sz="2200">
                <a:solidFill>
                  <a:srgbClr val="FFFFFF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</a:rPr>
              <a:t>with roll selection, click the 'Next' button.</a:t>
            </a:r>
            <a:endParaRPr lang="en-US" sz="2200">
              <a:solidFill>
                <a:srgbClr val="000000"/>
              </a:solidFill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1"/>
          <a:srcRect t="2721"/>
          <a:stretch>
            <a:fillRect/>
          </a:stretch>
        </p:blipFill>
        <p:spPr bwMode="auto">
          <a:xfrm>
            <a:off x="762000" y="1727200"/>
            <a:ext cx="7620000" cy="4064000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838200"/>
            <a:ext cx="8229600" cy="60198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5. Then you'll see the </a:t>
            </a:r>
            <a:r>
              <a:rPr lang="en-US" sz="2200" i="1">
                <a:solidFill>
                  <a:srgbClr val="000000"/>
                </a:solidFill>
              </a:rPr>
              <a:t>Cluster Information </a:t>
            </a:r>
            <a:r>
              <a:rPr lang="en-US" sz="2200">
                <a:solidFill>
                  <a:srgbClr val="000000"/>
                </a:solidFill>
              </a:rPr>
              <a:t>screen: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7950" eaLnBrk="1" hangingPunct="1">
              <a:spcBef>
                <a:spcPts val="50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000">
                <a:solidFill>
                  <a:srgbClr val="000000"/>
                </a:solidFill>
              </a:rPr>
              <a:t>The one important field in this screen is the Fully-Qualified Host Name (all other fields are optional). Choose your hostname carefully.</a:t>
            </a:r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1"/>
          <a:srcRect t="2617"/>
          <a:stretch>
            <a:fillRect/>
          </a:stretch>
        </p:blipFill>
        <p:spPr bwMode="auto">
          <a:xfrm>
            <a:off x="990600" y="1519238"/>
            <a:ext cx="7112000" cy="4157662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457200" y="914400"/>
            <a:ext cx="8229600" cy="54864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6. The public cluster network configuration screen allows you to set up the networking  parameters (e.g., the internet):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7950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000">
                <a:solidFill>
                  <a:srgbClr val="000000"/>
                </a:solidFill>
              </a:rPr>
              <a:t>The above window is an example of how we configured the external network on one of our frontend machines.</a:t>
            </a:r>
            <a:endParaRPr lang="en-US" sz="20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1600" y="1736725"/>
            <a:ext cx="6400800" cy="3841750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457200" y="838200"/>
            <a:ext cx="8229600" cy="56388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7. The private cluster network configuration screen allows you to connects the frontend to the compute nodes: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It is recommended that you accept the defaults (by clicking the ’Next’ button).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652588"/>
            <a:ext cx="7010400" cy="4486275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457200" y="990600"/>
            <a:ext cx="8229600" cy="50165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8. Configure the Gateway and DNS entries: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1"/>
          <a:srcRect t="2986"/>
          <a:stretch>
            <a:fillRect/>
          </a:stretch>
        </p:blipFill>
        <p:spPr bwMode="auto">
          <a:xfrm>
            <a:off x="1066800" y="1752600"/>
            <a:ext cx="7162800" cy="4170363"/>
          </a:xfrm>
          <a:prstGeom prst="rect">
            <a:avLst/>
          </a:prstGeom>
          <a:noFill/>
          <a:ln w="9525" cap="flat">
            <a:noFill/>
            <a:round/>
          </a:ln>
          <a:effectLst>
            <a:outerShdw dist="139498" dir="2700000" algn="ctr" rotWithShape="0">
              <a:srgbClr val="333333">
                <a:alpha val="65019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457200" y="914400"/>
            <a:ext cx="8229600" cy="50927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9. Input the root password: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85825" y="1447800"/>
            <a:ext cx="7372350" cy="4933950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Software stack</a:t>
            </a:r>
            <a:endParaRPr lang="en-US" sz="4000">
              <a:solidFill>
                <a:srgbClr val="0066CC"/>
              </a:solidFill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570038"/>
            <a:ext cx="6934200" cy="4754562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457200" y="914400"/>
            <a:ext cx="8229600" cy="50927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10. Configure the time: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1"/>
          <a:srcRect t="5132"/>
          <a:stretch>
            <a:fillRect/>
          </a:stretch>
        </p:blipFill>
        <p:spPr bwMode="auto">
          <a:xfrm>
            <a:off x="623888" y="1739265"/>
            <a:ext cx="8128000" cy="4625975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457200" y="914400"/>
            <a:ext cx="8229600" cy="56388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11. The disk partitioning screen allows you to select automatic or manual partitioning: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7950" algn="just" eaLnBrk="1" hangingPunct="1">
              <a:spcBef>
                <a:spcPts val="40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1600">
                <a:solidFill>
                  <a:srgbClr val="000000"/>
                </a:solidFill>
              </a:rPr>
              <a:t>To select automatic partitioning, click the Auto Partitioning radio button. This will repartition and reformat the first discovered hard drive that is connected to the frontend.</a:t>
            </a:r>
            <a:endParaRPr lang="en-US" sz="16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27125" y="1752600"/>
            <a:ext cx="6873875" cy="4130675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457200" y="1143000"/>
            <a:ext cx="8229600" cy="48641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12. If you selected manual partitioning, then you will now see Red Hat’s manual partitioning screen: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97000" y="2057400"/>
            <a:ext cx="6442075" cy="4476750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457200" y="685800"/>
            <a:ext cx="8229600" cy="54864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13. The frontend will format its file systems, then it will ask for each of the roll CDs you added at the beginning of the frontend installation: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4400" y="1752600"/>
            <a:ext cx="7162800" cy="4705350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5943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14. After the last roll CD is copied, the packages will be installed: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7950" eaLnBrk="1" hangingPunct="1"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7950" eaLnBrk="1" hangingPunct="1">
              <a:spcBef>
                <a:spcPts val="50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000">
                <a:solidFill>
                  <a:srgbClr val="000000"/>
                </a:solidFill>
              </a:rPr>
              <a:t>Finally, the boot loader will be installed and post configuration scripts will be run in the background. </a:t>
            </a:r>
            <a:endParaRPr lang="en-US" sz="20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0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3000" y="1591310"/>
            <a:ext cx="7162800" cy="4297363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After Frontend Installation</a:t>
            </a:r>
            <a:endParaRPr lang="en-US" sz="4000">
              <a:solidFill>
                <a:srgbClr val="0066C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solidFill>
                  <a:srgbClr val="0066CC"/>
                </a:solidFill>
              </a:rPr>
              <a:t>Install Your Compute Nodes</a:t>
            </a:r>
            <a:endParaRPr lang="en-US" sz="3600">
              <a:solidFill>
                <a:srgbClr val="0066CC"/>
              </a:solidFill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743710"/>
            <a:ext cx="8229600" cy="452596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621030" indent="-514350" eaLnBrk="1" hangingPunct="1">
              <a:spcBef>
                <a:spcPts val="700"/>
              </a:spcBef>
              <a:buFont typeface="Times New Roman" panose="02020603050405020304" pitchFamily="16" charset="0"/>
              <a:buAutoNum type="arabicPeriod"/>
              <a:tabLst>
                <a:tab pos="1190625" algn="l"/>
                <a:tab pos="2105025" algn="l"/>
                <a:tab pos="3019425" algn="l"/>
                <a:tab pos="3933825" algn="l"/>
                <a:tab pos="4848225" algn="l"/>
                <a:tab pos="5762625" algn="l"/>
                <a:tab pos="6677025" algn="l"/>
                <a:tab pos="7591425" algn="l"/>
                <a:tab pos="8505825" algn="l"/>
                <a:tab pos="9420225" algn="l"/>
                <a:tab pos="10334625" algn="l"/>
              </a:tabLst>
              <a:defRPr/>
            </a:pPr>
            <a:r>
              <a:rPr lang="en-US" sz="2800">
                <a:solidFill>
                  <a:srgbClr val="000000"/>
                </a:solidFill>
              </a:rPr>
              <a:t>Login to the frontend node as root.</a:t>
            </a:r>
            <a:endParaRPr lang="en-US" sz="2800">
              <a:solidFill>
                <a:srgbClr val="000000"/>
              </a:solidFill>
            </a:endParaRPr>
          </a:p>
          <a:p>
            <a:pPr marL="621030" indent="-514350" eaLnBrk="1" hangingPunct="1">
              <a:spcBef>
                <a:spcPts val="700"/>
              </a:spcBef>
              <a:buFont typeface="Times New Roman" panose="02020603050405020304" pitchFamily="16" charset="0"/>
              <a:buAutoNum type="arabicPeriod"/>
              <a:tabLst>
                <a:tab pos="1190625" algn="l"/>
                <a:tab pos="2105025" algn="l"/>
                <a:tab pos="3019425" algn="l"/>
                <a:tab pos="3933825" algn="l"/>
                <a:tab pos="4848225" algn="l"/>
                <a:tab pos="5762625" algn="l"/>
                <a:tab pos="6677025" algn="l"/>
                <a:tab pos="7591425" algn="l"/>
                <a:tab pos="8505825" algn="l"/>
                <a:tab pos="9420225" algn="l"/>
                <a:tab pos="10334625" algn="l"/>
              </a:tabLst>
              <a:defRPr/>
            </a:pPr>
            <a:r>
              <a:rPr lang="en-US" sz="2800">
                <a:solidFill>
                  <a:srgbClr val="000000"/>
                </a:solidFill>
              </a:rPr>
              <a:t>Run the program which captures compute node DHCP requests and puts their information into the Rocks MySQL database:</a:t>
            </a:r>
            <a:endParaRPr lang="en-US" sz="2800">
              <a:solidFill>
                <a:srgbClr val="000000"/>
              </a:solidFill>
            </a:endParaRPr>
          </a:p>
          <a:p>
            <a:pPr marL="622300" indent="-513080" eaLnBrk="1" hangingPunct="1">
              <a:spcBef>
                <a:spcPts val="700"/>
              </a:spcBef>
              <a:buClrTx/>
              <a:buFontTx/>
              <a:buNone/>
              <a:tabLst>
                <a:tab pos="1190625" algn="l"/>
                <a:tab pos="2105025" algn="l"/>
                <a:tab pos="3019425" algn="l"/>
                <a:tab pos="3933825" algn="l"/>
                <a:tab pos="4848225" algn="l"/>
                <a:tab pos="5762625" algn="l"/>
                <a:tab pos="6677025" algn="l"/>
                <a:tab pos="7591425" algn="l"/>
                <a:tab pos="8505825" algn="l"/>
                <a:tab pos="9420225" algn="l"/>
                <a:tab pos="10334625" algn="l"/>
              </a:tabLst>
              <a:defRPr/>
            </a:pPr>
            <a:r>
              <a:rPr lang="en-US" sz="2800">
                <a:solidFill>
                  <a:srgbClr val="000000"/>
                </a:solidFill>
              </a:rPr>
              <a:t># insert-ethers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457200" y="1143000"/>
            <a:ext cx="8229600" cy="48641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This presents a screen that looks like: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63613" y="1676400"/>
            <a:ext cx="7189787" cy="4724400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457200" y="850900"/>
            <a:ext cx="8229600" cy="57023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lnSpc>
                <a:spcPct val="80000"/>
              </a:lnSpc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3.Then you’ll see: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325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1300">
              <a:solidFill>
                <a:srgbClr val="000000"/>
              </a:solidFill>
            </a:endParaRPr>
          </a:p>
          <a:p>
            <a:pPr marL="107950" eaLnBrk="1" hangingPunct="1">
              <a:lnSpc>
                <a:spcPct val="80000"/>
              </a:lnSpc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This indicates that insert-ethers is waiting for new compute nodes.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447800"/>
            <a:ext cx="7010400" cy="4114800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457200" y="838200"/>
            <a:ext cx="8229600" cy="541020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eaLnBrk="1" hangingPunct="1">
              <a:spcBef>
                <a:spcPts val="550"/>
              </a:spcBef>
              <a:buClrTx/>
              <a:buFontTx/>
              <a:buNone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</a:pPr>
            <a:r>
              <a:rPr lang="en-US" sz="2200">
                <a:solidFill>
                  <a:srgbClr val="000000"/>
                </a:solidFill>
              </a:rPr>
              <a:t>4. Power up the first compute node:</a:t>
            </a:r>
            <a:endParaRPr lang="en-US" sz="2200">
              <a:solidFill>
                <a:srgbClr val="000000"/>
              </a:solidFill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</a:pPr>
            <a:r>
              <a:rPr lang="en-US" sz="2000">
                <a:solidFill>
                  <a:srgbClr val="000000"/>
                </a:solidFill>
              </a:rPr>
              <a:t>The BIOS boot order of your compute nodes should be: CD, PXE (Network Boot), Hard Disk.</a:t>
            </a:r>
            <a:endParaRPr lang="en-US" sz="2000">
              <a:solidFill>
                <a:srgbClr val="000000"/>
              </a:solidFill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</a:pPr>
            <a:r>
              <a:rPr lang="en-US" sz="2000">
                <a:solidFill>
                  <a:srgbClr val="000000"/>
                </a:solidFill>
              </a:rPr>
              <a:t>If your compute nodes don’t support PXE, then you’ll need to boot your compute nodes with the Kernel</a:t>
            </a:r>
            <a:endParaRPr lang="en-US" sz="2000">
              <a:solidFill>
                <a:srgbClr val="000000"/>
              </a:solidFill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</a:pPr>
            <a:r>
              <a:rPr lang="en-US" sz="2000">
                <a:solidFill>
                  <a:srgbClr val="000000"/>
                </a:solidFill>
              </a:rPr>
              <a:t>Roll CD.</a:t>
            </a:r>
            <a:endParaRPr lang="en-US" sz="2000">
              <a:solidFill>
                <a:srgbClr val="000000"/>
              </a:solidFill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</a:pPr>
            <a:r>
              <a:rPr lang="en-US" sz="2000">
                <a:solidFill>
                  <a:srgbClr val="000000"/>
                </a:solidFill>
              </a:rPr>
              <a:t>If you don’t have a CD drive in your compute nodes and if the network adapters in your compute nodes</a:t>
            </a:r>
            <a:endParaRPr lang="en-US" sz="2000">
              <a:solidFill>
                <a:srgbClr val="000000"/>
              </a:solidFill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</a:pPr>
            <a:r>
              <a:rPr lang="en-US" sz="2000">
                <a:solidFill>
                  <a:srgbClr val="000000"/>
                </a:solidFill>
              </a:rPr>
              <a:t>don’t support PXE, see Using a Floppy to PXE boot.</a:t>
            </a: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Software stack components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402138" cy="50593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>
                <a:solidFill>
                  <a:srgbClr val="000000"/>
                </a:solidFill>
              </a:rPr>
              <a:t>Schedulers</a:t>
            </a:r>
            <a:endParaRPr lang="en-US" sz="30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PBS</a:t>
            </a: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SGE</a:t>
            </a: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LSF	</a:t>
            </a: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MOAB</a:t>
            </a: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Slurm</a:t>
            </a:r>
            <a:endParaRPr lang="en-US" sz="26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>
                <a:solidFill>
                  <a:srgbClr val="000000"/>
                </a:solidFill>
              </a:rPr>
              <a:t>Libraries</a:t>
            </a:r>
            <a:endParaRPr lang="en-US" sz="30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OFED</a:t>
            </a: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OpenMPI</a:t>
            </a: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LaPACK, Atlas</a:t>
            </a: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900613" y="1600200"/>
            <a:ext cx="4038600" cy="50593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>
                <a:solidFill>
                  <a:srgbClr val="000000"/>
                </a:solidFill>
              </a:rPr>
              <a:t>Compilers &amp; Debuggers</a:t>
            </a:r>
            <a:endParaRPr lang="en-US" sz="30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Intel </a:t>
            </a: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AMD</a:t>
            </a: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PGI</a:t>
            </a: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Totalview</a:t>
            </a:r>
            <a:endParaRPr lang="en-US" sz="2600">
              <a:solidFill>
                <a:srgbClr val="000000"/>
              </a:solidFill>
            </a:endParaRPr>
          </a:p>
          <a:p>
            <a:pPr marL="341630" indent="-34163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>
                <a:solidFill>
                  <a:srgbClr val="000000"/>
                </a:solidFill>
              </a:rPr>
              <a:t>OS/Kernel space</a:t>
            </a:r>
            <a:endParaRPr lang="en-US" sz="30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CentOS</a:t>
            </a: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Luster</a:t>
            </a: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OSS/MDS</a:t>
            </a: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>
                <a:solidFill>
                  <a:srgbClr val="000000"/>
                </a:solidFill>
              </a:rPr>
              <a:t>Sam-QFS</a:t>
            </a: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57200" y="762000"/>
            <a:ext cx="8229600" cy="5943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5. When the frontend machine receives the DHCP request from the compute node, you will see something similar to: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7950" eaLnBrk="1" hangingPunct="1">
              <a:spcBef>
                <a:spcPts val="40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1600">
                <a:solidFill>
                  <a:srgbClr val="000000"/>
                </a:solidFill>
              </a:rPr>
              <a:t>This indicates that insert-ethers received the DHCP request from the compute node, inserted it into the database and updated all configuration files (e.g., /etc/hosts, /etc/dhcpd.conf and DNS).</a:t>
            </a: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22363" y="1730375"/>
            <a:ext cx="7183437" cy="4068763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914400"/>
            <a:ext cx="8229600" cy="53340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6.The above screen will be displayed for a few seconds and then you’ll see the following: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90600" y="1905000"/>
            <a:ext cx="7391400" cy="4491038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229600" cy="49403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/>
          <a:lstStyle/>
          <a:p>
            <a:pPr marL="107950" eaLnBrk="1" hangingPunct="1">
              <a:lnSpc>
                <a:spcPct val="80000"/>
              </a:lnSpc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7. At this point, you can monitor the installation by using rocks-console. Just extract the name of the installing compute node from the insert-ethers output (in the example above, the compute node name is compute-0-0), and execute:</a:t>
            </a:r>
            <a:endParaRPr lang="en-US" sz="2200">
              <a:solidFill>
                <a:srgbClr val="000000"/>
              </a:solidFill>
            </a:endParaRPr>
          </a:p>
          <a:p>
            <a:pPr marL="107950" eaLnBrk="1" hangingPunct="1">
              <a:lnSpc>
                <a:spcPct val="80000"/>
              </a:lnSpc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# rocks-console compute-0-0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7950" eaLnBrk="1" hangingPunct="1">
              <a:lnSpc>
                <a:spcPct val="80000"/>
              </a:lnSpc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8. After you’ve installed all the compute nodes in a cabinet, quit insert-ethers by hitting the ’F8’ key.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7950" eaLnBrk="1" hangingPunct="1">
              <a:lnSpc>
                <a:spcPct val="80000"/>
              </a:lnSpc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9. After you’ve installed all the compute nodes in the first cabinet and you wish to install the compute nodes in the next cabinet, just start insert-ethers like:</a:t>
            </a:r>
            <a:endParaRPr lang="en-US" sz="2200">
              <a:solidFill>
                <a:srgbClr val="000000"/>
              </a:solidFill>
            </a:endParaRPr>
          </a:p>
          <a:p>
            <a:pPr marL="107950" eaLnBrk="1" hangingPunct="1">
              <a:lnSpc>
                <a:spcPct val="80000"/>
              </a:lnSpc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# insert-ethers --cabinet=1</a:t>
            </a:r>
            <a:endParaRPr lang="en-US" sz="2200">
              <a:solidFill>
                <a:srgbClr val="000000"/>
              </a:solidFill>
            </a:endParaRPr>
          </a:p>
          <a:p>
            <a:pPr marL="106680"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endParaRPr lang="en-US" sz="2200">
              <a:solidFill>
                <a:srgbClr val="000000"/>
              </a:solidFill>
            </a:endParaRPr>
          </a:p>
          <a:p>
            <a:pPr marL="107950" eaLnBrk="1" hangingPunct="1">
              <a:lnSpc>
                <a:spcPct val="80000"/>
              </a:lnSpc>
              <a:spcBef>
                <a:spcPts val="550"/>
              </a:spcBef>
              <a:buClrTx/>
              <a:buFontTx/>
              <a:buNone/>
              <a:tabLst>
                <a:tab pos="677545" algn="l"/>
                <a:tab pos="1591945" algn="l"/>
                <a:tab pos="2506345" algn="l"/>
                <a:tab pos="3420745" algn="l"/>
                <a:tab pos="4335145" algn="l"/>
                <a:tab pos="5249545" algn="l"/>
                <a:tab pos="6163945" algn="l"/>
                <a:tab pos="7078345" algn="l"/>
                <a:tab pos="7992745" algn="l"/>
                <a:tab pos="8907145" algn="l"/>
                <a:tab pos="9821545" algn="l"/>
              </a:tabLst>
              <a:defRPr/>
            </a:pPr>
            <a:r>
              <a:rPr lang="en-US" sz="2200">
                <a:solidFill>
                  <a:srgbClr val="000000"/>
                </a:solidFill>
              </a:rPr>
              <a:t>This will name all new compute nodes like compute-1-0, compute-1-1, ...</a:t>
            </a:r>
            <a:endParaRPr lang="en-US"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Thank You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400">
                <a:solidFill>
                  <a:srgbClr val="FFFFFF"/>
                </a:solidFill>
              </a:rPr>
              <a:t>© 2010, Centre for Development of Advanced Computing, Pune</a:t>
            </a:r>
            <a:endParaRPr 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Software stack components Cont.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Verification Modules</a:t>
            </a:r>
            <a:endParaRPr lang="en-US" sz="32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Lozone3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IOR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NetPipe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HPCC Benchmarking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IOkit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LNET Self Test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648200" y="1600200"/>
            <a:ext cx="4038600" cy="45259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Adapters</a:t>
            </a:r>
            <a:endParaRPr lang="en-US" sz="32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Ethernet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Mellanox IB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SATA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Fiber channel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Graphics/VIZ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GPGPU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Software stack components Cont.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HW platform</a:t>
            </a:r>
            <a:endParaRPr lang="en-US" sz="32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SW RAID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Constellation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Galaxy/blade/etc. technologies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Switch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Drivers including OFED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648200" y="1600200"/>
            <a:ext cx="4038600" cy="45259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</a:rPr>
              <a:t>Node</a:t>
            </a:r>
            <a:endParaRPr lang="en-US" sz="32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ILOM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IPMI-based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Service processors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Power on/off</a:t>
            </a:r>
            <a:endParaRPr lang="en-US" sz="2800">
              <a:solidFill>
                <a:srgbClr val="000000"/>
              </a:solidFill>
            </a:endParaRPr>
          </a:p>
          <a:p>
            <a:pPr marL="741680" lvl="1" indent="-284480" eaLnBrk="1" hangingPunct="1">
              <a:spcBef>
                <a:spcPts val="7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</a:rPr>
              <a:t>BIOS integration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914400" y="274638"/>
            <a:ext cx="73152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Component Support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1071563" y="1947863"/>
            <a:ext cx="3425825" cy="1466850"/>
          </a:xfrm>
          <a:prstGeom prst="ellipse">
            <a:avLst/>
          </a:prstGeom>
          <a:solidFill>
            <a:srgbClr val="33CCCC"/>
          </a:solidFill>
          <a:ln w="9360" cap="sq">
            <a:solidFill>
              <a:srgbClr val="000000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200" b="1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Open Softwares</a:t>
            </a:r>
            <a:endParaRPr lang="en-US" sz="1200" b="1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CentOS(RHEL)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GNU Compiler collection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IPMItool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OpenSM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766763" y="3587750"/>
            <a:ext cx="3046412" cy="1898650"/>
          </a:xfrm>
          <a:prstGeom prst="ellipse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200" b="1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3</a:t>
            </a:r>
            <a:r>
              <a:rPr lang="en-US" sz="1200" b="1" baseline="30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rd</a:t>
            </a:r>
            <a:r>
              <a:rPr lang="en-US" sz="1200" b="1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 Party ISV</a:t>
            </a:r>
            <a:endParaRPr lang="en-US" sz="1200" b="1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TotalView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PGI Compiler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Intel Compiler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LSF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PBS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MOAB Cluster Resources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4538663" y="2989263"/>
            <a:ext cx="3225800" cy="606425"/>
          </a:xfrm>
          <a:prstGeom prst="ellipse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200" b="1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Product Support</a:t>
            </a:r>
            <a:endParaRPr lang="en-US" sz="1200" b="1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Server OEM's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4195763" y="3832225"/>
            <a:ext cx="3881437" cy="1252538"/>
          </a:xfrm>
          <a:prstGeom prst="ellipse">
            <a:avLst/>
          </a:prstGeom>
          <a:solidFill>
            <a:srgbClr val="99CCFF"/>
          </a:solidFill>
          <a:ln w="9360" cap="sq">
            <a:solidFill>
              <a:srgbClr val="000000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200" b="1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Community</a:t>
            </a:r>
            <a:endParaRPr lang="en-US" sz="1200" b="1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   SLURM Ganglia OpenMPI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OneSIS CFEngine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FreeIPMI pdsh OFED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Conman Powerman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3052763" y="2843213"/>
            <a:ext cx="3048000" cy="1828800"/>
          </a:xfrm>
          <a:prstGeom prst="ellipse">
            <a:avLst/>
          </a:prstGeom>
          <a:solidFill>
            <a:srgbClr val="FFFFFF">
              <a:alpha val="0"/>
            </a:srgbClr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4433888" y="3984625"/>
            <a:ext cx="1250950" cy="55086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 anchor="b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NetPIPE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HPCC Bench Suit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Iozone3 IOR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4822825" y="2994025"/>
            <a:ext cx="706438" cy="55086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 anchor="b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LNET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Self Test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000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IOKit</a:t>
            </a:r>
            <a:endParaRPr lang="en-US" sz="1000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3203575" y="3603625"/>
            <a:ext cx="1938338" cy="276225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 anchor="b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1200" b="1">
                <a:solidFill>
                  <a:srgbClr val="000000"/>
                </a:solidFill>
                <a:latin typeface="Verdana" panose="020B0604030504040204" pitchFamily="32" charset="0"/>
                <a:cs typeface="Times New Roman" panose="02020603050405020304" pitchFamily="16" charset="0"/>
              </a:rPr>
              <a:t>Verification Modules</a:t>
            </a:r>
            <a:endParaRPr lang="en-US" sz="1200" b="1">
              <a:solidFill>
                <a:srgbClr val="000000"/>
              </a:solidFill>
              <a:latin typeface="Verdana" panose="020B0604030504040204" pitchFamily="32" charset="0"/>
              <a:cs typeface="Times New Roman" panose="02020603050405020304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66CC"/>
                </a:solidFill>
              </a:rPr>
              <a:t>Some Cluster tools</a:t>
            </a:r>
            <a:endParaRPr lang="en-US" sz="4000">
              <a:solidFill>
                <a:srgbClr val="0066CC"/>
              </a:solidFill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err="1">
                <a:solidFill>
                  <a:srgbClr val="000000"/>
                </a:solidFill>
              </a:rPr>
              <a:t>xCAT</a:t>
            </a:r>
            <a:endParaRPr lang="en-US" sz="3200" dirty="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OSCAR</a:t>
            </a:r>
            <a:endParaRPr lang="en-US" sz="3200" dirty="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</a:rPr>
              <a:t>Rocks</a:t>
            </a:r>
            <a:endParaRPr lang="en-US" sz="3200" dirty="0">
              <a:solidFill>
                <a:srgbClr val="000000"/>
              </a:solidFill>
            </a:endParaRPr>
          </a:p>
          <a:p>
            <a:pPr marL="341630" indent="-341630" eaLnBrk="1" hangingPunct="1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err="1">
                <a:solidFill>
                  <a:srgbClr val="000000"/>
                </a:solidFill>
              </a:rPr>
              <a:t>InClus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05200" y="1609725"/>
            <a:ext cx="1143000" cy="819150"/>
          </a:xfrm>
          <a:prstGeom prst="rect">
            <a:avLst/>
          </a:prstGeom>
          <a:noFill/>
          <a:ln w="9525">
            <a:noFill/>
            <a:round/>
          </a:ln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595813"/>
            <a:ext cx="1933575" cy="762000"/>
          </a:xfrm>
          <a:prstGeom prst="rect">
            <a:avLst/>
          </a:prstGeom>
          <a:noFill/>
          <a:ln w="9525">
            <a:noFill/>
            <a:round/>
          </a:ln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5" y="4376738"/>
            <a:ext cx="847725" cy="1323975"/>
          </a:xfrm>
          <a:prstGeom prst="rect">
            <a:avLst/>
          </a:prstGeom>
          <a:noFill/>
          <a:ln w="9525">
            <a:noFill/>
            <a:round/>
          </a:ln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53275" y="1358900"/>
            <a:ext cx="1295400" cy="1069975"/>
          </a:xfrm>
          <a:prstGeom prst="rect">
            <a:avLst/>
          </a:prstGeom>
          <a:noFill/>
          <a:ln w="9525">
            <a:noFill/>
            <a:round/>
          </a:ln>
        </p:spPr>
      </p:pic>
      <p:pic>
        <p:nvPicPr>
          <p:cNvPr id="12296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2514600"/>
            <a:ext cx="2101850" cy="1308100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10249</Words>
  <Application>WPS Presentation</Application>
  <PresentationFormat>On-screen Show (4:3)</PresentationFormat>
  <Paragraphs>552</Paragraphs>
  <Slides>53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Arial</vt:lpstr>
      <vt:lpstr>SimSun</vt:lpstr>
      <vt:lpstr>Wingdings</vt:lpstr>
      <vt:lpstr>Times New Roman</vt:lpstr>
      <vt:lpstr>DejaVu Sans</vt:lpstr>
      <vt:lpstr>Verdana</vt:lpstr>
      <vt:lpstr>Microsoft YaHei</vt:lpstr>
      <vt:lpstr>Arial Unicode MS</vt:lpstr>
      <vt:lpstr>MS PGothic</vt:lpstr>
      <vt:lpstr>Segoe Print</vt:lpstr>
      <vt:lpstr>Office Theme</vt:lpstr>
      <vt:lpstr>1_Office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Management Tools</dc:title>
  <dc:creator>Deepak</dc:creator>
  <cp:lastModifiedBy>Vaishu</cp:lastModifiedBy>
  <cp:revision>74</cp:revision>
  <cp:lastPrinted>2113-01-01T00:00:00Z</cp:lastPrinted>
  <dcterms:created xsi:type="dcterms:W3CDTF">2010-12-14T03:51:00Z</dcterms:created>
  <dcterms:modified xsi:type="dcterms:W3CDTF">2019-10-11T06:59:13Z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