
<file path=[Content_Types].xml><?xml version="1.0" encoding="utf-8"?>
<Types xmlns="http://schemas.openxmlformats.org/package/2006/content-types">
  <Override PartName="/_rels/.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467424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45720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1735560" y="1599840"/>
            <a:ext cx="5671800" cy="4525560"/>
          </a:xfrm>
          <a:prstGeom prst="rect">
            <a:avLst/>
          </a:prstGeom>
          <a:ln>
            <a:noFill/>
          </a:ln>
        </p:spPr>
      </p:pic>
      <p:pic>
        <p:nvPicPr>
          <p:cNvPr id="38" name="" descr=""/>
          <p:cNvPicPr/>
          <p:nvPr/>
        </p:nvPicPr>
        <p:blipFill>
          <a:blip r:embed="rId3"/>
          <a:stretch/>
        </p:blipFill>
        <p:spPr>
          <a:xfrm>
            <a:off x="1735560" y="159984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5"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7" name="PlaceHolder 2"/>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45720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50" name="PlaceHolder 3"/>
          <p:cNvSpPr>
            <a:spLocks noGrp="1"/>
          </p:cNvSpPr>
          <p:nvPr>
            <p:ph type="body"/>
          </p:nvPr>
        </p:nvSpPr>
        <p:spPr>
          <a:xfrm>
            <a:off x="467424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4"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55" name="PlaceHolder 3"/>
          <p:cNvSpPr>
            <a:spLocks noGrp="1"/>
          </p:cNvSpPr>
          <p:nvPr>
            <p:ph type="body"/>
          </p:nvPr>
        </p:nvSpPr>
        <p:spPr>
          <a:xfrm>
            <a:off x="45720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56" name="PlaceHolder 4"/>
          <p:cNvSpPr>
            <a:spLocks noGrp="1"/>
          </p:cNvSpPr>
          <p:nvPr>
            <p:ph type="body"/>
          </p:nvPr>
        </p:nvSpPr>
        <p:spPr>
          <a:xfrm>
            <a:off x="467424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8" name="PlaceHolder 2"/>
          <p:cNvSpPr>
            <a:spLocks noGrp="1"/>
          </p:cNvSpPr>
          <p:nvPr>
            <p:ph type="body"/>
          </p:nvPr>
        </p:nvSpPr>
        <p:spPr>
          <a:xfrm>
            <a:off x="45720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59"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60" name="PlaceHolder 4"/>
          <p:cNvSpPr>
            <a:spLocks noGrp="1"/>
          </p:cNvSpPr>
          <p:nvPr>
            <p:ph type="body"/>
          </p:nvPr>
        </p:nvSpPr>
        <p:spPr>
          <a:xfrm>
            <a:off x="467424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2"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63"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64" name="PlaceHolder 4"/>
          <p:cNvSpPr>
            <a:spLocks noGrp="1"/>
          </p:cNvSpPr>
          <p:nvPr>
            <p:ph type="body"/>
          </p:nvPr>
        </p:nvSpPr>
        <p:spPr>
          <a:xfrm>
            <a:off x="457200" y="396432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6" name="PlaceHolder 2"/>
          <p:cNvSpPr>
            <a:spLocks noGrp="1"/>
          </p:cNvSpPr>
          <p:nvPr>
            <p:ph type="body"/>
          </p:nvPr>
        </p:nvSpPr>
        <p:spPr>
          <a:xfrm>
            <a:off x="457200" y="160020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67" name="PlaceHolder 3"/>
          <p:cNvSpPr>
            <a:spLocks noGrp="1"/>
          </p:cNvSpPr>
          <p:nvPr>
            <p:ph type="body"/>
          </p:nvPr>
        </p:nvSpPr>
        <p:spPr>
          <a:xfrm>
            <a:off x="457200" y="396432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9"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70"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71" name="PlaceHolder 4"/>
          <p:cNvSpPr>
            <a:spLocks noGrp="1"/>
          </p:cNvSpPr>
          <p:nvPr>
            <p:ph type="body"/>
          </p:nvPr>
        </p:nvSpPr>
        <p:spPr>
          <a:xfrm>
            <a:off x="467424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72" name="PlaceHolder 5"/>
          <p:cNvSpPr>
            <a:spLocks noGrp="1"/>
          </p:cNvSpPr>
          <p:nvPr>
            <p:ph type="body"/>
          </p:nvPr>
        </p:nvSpPr>
        <p:spPr>
          <a:xfrm>
            <a:off x="45720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4" name="PlaceHolder 2"/>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75" name="PlaceHolder 3"/>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pic>
        <p:nvPicPr>
          <p:cNvPr id="76" name="" descr=""/>
          <p:cNvPicPr/>
          <p:nvPr/>
        </p:nvPicPr>
        <p:blipFill>
          <a:blip r:embed="rId2"/>
          <a:stretch/>
        </p:blipFill>
        <p:spPr>
          <a:xfrm>
            <a:off x="1735560" y="1599840"/>
            <a:ext cx="5671800" cy="4525560"/>
          </a:xfrm>
          <a:prstGeom prst="rect">
            <a:avLst/>
          </a:prstGeom>
          <a:ln>
            <a:noFill/>
          </a:ln>
        </p:spPr>
      </p:pic>
      <p:pic>
        <p:nvPicPr>
          <p:cNvPr id="77" name="" descr=""/>
          <p:cNvPicPr/>
          <p:nvPr/>
        </p:nvPicPr>
        <p:blipFill>
          <a:blip r:embed="rId3"/>
          <a:stretch/>
        </p:blipFill>
        <p:spPr>
          <a:xfrm>
            <a:off x="1735560" y="1599840"/>
            <a:ext cx="5671800" cy="45255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4"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6" name="PlaceHolder 2"/>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8" name="PlaceHolder 2"/>
          <p:cNvSpPr>
            <a:spLocks noGrp="1"/>
          </p:cNvSpPr>
          <p:nvPr>
            <p:ph type="body"/>
          </p:nvPr>
        </p:nvSpPr>
        <p:spPr>
          <a:xfrm>
            <a:off x="45720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89" name="PlaceHolder 3"/>
          <p:cNvSpPr>
            <a:spLocks noGrp="1"/>
          </p:cNvSpPr>
          <p:nvPr>
            <p:ph type="body"/>
          </p:nvPr>
        </p:nvSpPr>
        <p:spPr>
          <a:xfrm>
            <a:off x="467424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93"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94" name="PlaceHolder 3"/>
          <p:cNvSpPr>
            <a:spLocks noGrp="1"/>
          </p:cNvSpPr>
          <p:nvPr>
            <p:ph type="body"/>
          </p:nvPr>
        </p:nvSpPr>
        <p:spPr>
          <a:xfrm>
            <a:off x="45720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95" name="PlaceHolder 4"/>
          <p:cNvSpPr>
            <a:spLocks noGrp="1"/>
          </p:cNvSpPr>
          <p:nvPr>
            <p:ph type="body"/>
          </p:nvPr>
        </p:nvSpPr>
        <p:spPr>
          <a:xfrm>
            <a:off x="467424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97" name="PlaceHolder 2"/>
          <p:cNvSpPr>
            <a:spLocks noGrp="1"/>
          </p:cNvSpPr>
          <p:nvPr>
            <p:ph type="body"/>
          </p:nvPr>
        </p:nvSpPr>
        <p:spPr>
          <a:xfrm>
            <a:off x="45720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98"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99" name="PlaceHolder 4"/>
          <p:cNvSpPr>
            <a:spLocks noGrp="1"/>
          </p:cNvSpPr>
          <p:nvPr>
            <p:ph type="body"/>
          </p:nvPr>
        </p:nvSpPr>
        <p:spPr>
          <a:xfrm>
            <a:off x="467424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1"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02"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03" name="PlaceHolder 4"/>
          <p:cNvSpPr>
            <a:spLocks noGrp="1"/>
          </p:cNvSpPr>
          <p:nvPr>
            <p:ph type="body"/>
          </p:nvPr>
        </p:nvSpPr>
        <p:spPr>
          <a:xfrm>
            <a:off x="457200" y="396432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5" name="PlaceHolder 2"/>
          <p:cNvSpPr>
            <a:spLocks noGrp="1"/>
          </p:cNvSpPr>
          <p:nvPr>
            <p:ph type="body"/>
          </p:nvPr>
        </p:nvSpPr>
        <p:spPr>
          <a:xfrm>
            <a:off x="457200" y="160020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06" name="PlaceHolder 3"/>
          <p:cNvSpPr>
            <a:spLocks noGrp="1"/>
          </p:cNvSpPr>
          <p:nvPr>
            <p:ph type="body"/>
          </p:nvPr>
        </p:nvSpPr>
        <p:spPr>
          <a:xfrm>
            <a:off x="457200" y="396432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8"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09"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10" name="PlaceHolder 4"/>
          <p:cNvSpPr>
            <a:spLocks noGrp="1"/>
          </p:cNvSpPr>
          <p:nvPr>
            <p:ph type="body"/>
          </p:nvPr>
        </p:nvSpPr>
        <p:spPr>
          <a:xfrm>
            <a:off x="467424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11" name="PlaceHolder 5"/>
          <p:cNvSpPr>
            <a:spLocks noGrp="1"/>
          </p:cNvSpPr>
          <p:nvPr>
            <p:ph type="body"/>
          </p:nvPr>
        </p:nvSpPr>
        <p:spPr>
          <a:xfrm>
            <a:off x="45720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13" name="PlaceHolder 2"/>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14" name="PlaceHolder 3"/>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pic>
        <p:nvPicPr>
          <p:cNvPr id="115" name="" descr=""/>
          <p:cNvPicPr/>
          <p:nvPr/>
        </p:nvPicPr>
        <p:blipFill>
          <a:blip r:embed="rId2"/>
          <a:stretch/>
        </p:blipFill>
        <p:spPr>
          <a:xfrm>
            <a:off x="1735560" y="1599840"/>
            <a:ext cx="5671800" cy="4525560"/>
          </a:xfrm>
          <a:prstGeom prst="rect">
            <a:avLst/>
          </a:prstGeom>
          <a:ln>
            <a:noFill/>
          </a:ln>
        </p:spPr>
      </p:pic>
      <p:pic>
        <p:nvPicPr>
          <p:cNvPr id="116" name="" descr=""/>
          <p:cNvPicPr/>
          <p:nvPr/>
        </p:nvPicPr>
        <p:blipFill>
          <a:blip r:embed="rId3"/>
          <a:stretch/>
        </p:blipFill>
        <p:spPr>
          <a:xfrm>
            <a:off x="1735560" y="1599840"/>
            <a:ext cx="5671800" cy="452556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45720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467424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uFill>
                  <a:solidFill>
                    <a:srgbClr val="ffffff"/>
                  </a:solidFill>
                </a:uFill>
                <a:latin typeface="Calibri"/>
              </a:rPr>
              <a:t>Click to edit Master title style</a:t>
            </a:r>
            <a:endParaRPr b="0" lang="en-US" sz="1800" spc="-1" strike="noStrike">
              <a:solidFill>
                <a:srgbClr val="000000"/>
              </a:solidFill>
              <a:uFill>
                <a:solidFill>
                  <a:srgbClr val="ffffff"/>
                </a:solidFill>
              </a:uFill>
              <a:latin typeface="Calibri"/>
            </a:endParaRPr>
          </a:p>
        </p:txBody>
      </p:sp>
      <p:sp>
        <p:nvSpPr>
          <p:cNvPr id="1" name="PlaceHolder 2"/>
          <p:cNvSpPr>
            <a:spLocks noGrp="1"/>
          </p:cNvSpPr>
          <p:nvPr>
            <p:ph type="body"/>
          </p:nvPr>
        </p:nvSpPr>
        <p:spPr>
          <a:xfrm>
            <a:off x="457200" y="1600200"/>
            <a:ext cx="8229240" cy="4525560"/>
          </a:xfrm>
          <a:prstGeom prst="rect">
            <a:avLst/>
          </a:prstGeom>
        </p:spPr>
        <p:txBody>
          <a:bodyPr/>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Calibri"/>
              </a:rPr>
              <a:t>Click to edit the outline text format</a:t>
            </a:r>
            <a:endParaRPr b="0" lang="en-US"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3200" spc="-1" strike="noStrike">
                <a:solidFill>
                  <a:srgbClr val="000000"/>
                </a:solidFill>
                <a:uFill>
                  <a:solidFill>
                    <a:srgbClr val="ffffff"/>
                  </a:solidFill>
                </a:uFill>
                <a:latin typeface="Calibri"/>
              </a:rPr>
              <a:t>Second Outline Level</a:t>
            </a:r>
            <a:endParaRPr b="0" lang="en-US" sz="32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3200" spc="-1" strike="noStrike">
                <a:solidFill>
                  <a:srgbClr val="000000"/>
                </a:solidFill>
                <a:uFill>
                  <a:solidFill>
                    <a:srgbClr val="ffffff"/>
                  </a:solidFill>
                </a:uFill>
                <a:latin typeface="Calibri"/>
              </a:rPr>
              <a:t>Third Outline Level</a:t>
            </a:r>
            <a:endParaRPr b="0" lang="en-US" sz="32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3200" spc="-1" strike="noStrike">
                <a:solidFill>
                  <a:srgbClr val="000000"/>
                </a:solidFill>
                <a:uFill>
                  <a:solidFill>
                    <a:srgbClr val="ffffff"/>
                  </a:solidFill>
                </a:uFill>
                <a:latin typeface="Calibri"/>
              </a:rPr>
              <a:t>Fourth Outline Level</a:t>
            </a:r>
            <a:endParaRPr b="0" lang="en-US" sz="32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3200" spc="-1" strike="noStrike">
                <a:solidFill>
                  <a:srgbClr val="000000"/>
                </a:solidFill>
                <a:uFill>
                  <a:solidFill>
                    <a:srgbClr val="ffffff"/>
                  </a:solidFill>
                </a:uFill>
                <a:latin typeface="Calibri"/>
              </a:rPr>
              <a:t>Fifth Outline Level</a:t>
            </a:r>
            <a:endParaRPr b="0" lang="en-US" sz="32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3200" spc="-1" strike="noStrike">
                <a:solidFill>
                  <a:srgbClr val="000000"/>
                </a:solidFill>
                <a:uFill>
                  <a:solidFill>
                    <a:srgbClr val="ffffff"/>
                  </a:solidFill>
                </a:uFill>
                <a:latin typeface="Calibri"/>
              </a:rPr>
              <a:t>Sixth Outline Level</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Seventh Outline LevelClick to edit </a:t>
            </a:r>
            <a:r>
              <a:rPr b="0" lang="en-US" sz="3200" spc="-1" strike="noStrike">
                <a:solidFill>
                  <a:srgbClr val="000000"/>
                </a:solidFill>
                <a:uFill>
                  <a:solidFill>
                    <a:srgbClr val="ffffff"/>
                  </a:solidFill>
                </a:uFill>
                <a:latin typeface="Calibri"/>
              </a:rPr>
              <a:t>Master text styles</a:t>
            </a:r>
            <a:endParaRPr b="0"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Second level</a:t>
            </a:r>
            <a:endParaRPr b="0" lang="en-US" sz="32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Third level</a:t>
            </a:r>
            <a:endParaRPr b="0" lang="en-US" sz="32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Fourth level</a:t>
            </a:r>
            <a:endParaRPr b="0" lang="en-US" sz="32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Fifth level</a:t>
            </a:r>
            <a:endParaRPr b="0" lang="en-US" sz="3200" spc="-1" strike="noStrike">
              <a:solidFill>
                <a:srgbClr val="000000"/>
              </a:solidFill>
              <a:uFill>
                <a:solidFill>
                  <a:srgbClr val="ffffff"/>
                </a:solidFill>
              </a:uFill>
              <a:latin typeface="Calibri"/>
            </a:endParaRPr>
          </a:p>
        </p:txBody>
      </p:sp>
      <p:sp>
        <p:nvSpPr>
          <p:cNvPr id="2" name="PlaceHolder 3"/>
          <p:cNvSpPr>
            <a:spLocks noGrp="1"/>
          </p:cNvSpPr>
          <p:nvPr>
            <p:ph type="dt"/>
          </p:nvPr>
        </p:nvSpPr>
        <p:spPr>
          <a:xfrm>
            <a:off x="457200" y="6356520"/>
            <a:ext cx="2133360" cy="364680"/>
          </a:xfrm>
          <a:prstGeom prst="rect">
            <a:avLst/>
          </a:prstGeom>
        </p:spPr>
        <p:txBody>
          <a:bodyPr anchor="ctr"/>
          <a:p>
            <a:pPr>
              <a:lnSpc>
                <a:spcPct val="100000"/>
              </a:lnSpc>
            </a:pPr>
            <a:r>
              <a:rPr b="0" lang="en-IN" sz="1200" spc="-1" strike="noStrike">
                <a:solidFill>
                  <a:srgbClr val="8b8b8b"/>
                </a:solidFill>
                <a:uFill>
                  <a:solidFill>
                    <a:srgbClr val="ffffff"/>
                  </a:solidFill>
                </a:uFill>
                <a:latin typeface="Calibri"/>
              </a:rPr>
              <a:t>17/10/19</a:t>
            </a:r>
            <a:endParaRPr b="0" lang="en-IN"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124080" y="6356520"/>
            <a:ext cx="289512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6553080" y="6356520"/>
            <a:ext cx="2133360" cy="364680"/>
          </a:xfrm>
          <a:prstGeom prst="rect">
            <a:avLst/>
          </a:prstGeom>
        </p:spPr>
        <p:txBody>
          <a:bodyPr anchor="ctr"/>
          <a:p>
            <a:pPr algn="r">
              <a:lnSpc>
                <a:spcPct val="100000"/>
              </a:lnSpc>
            </a:pPr>
            <a:fld id="{4E81B0F6-F39F-45F2-8E4B-CAFB1AF3CF8A}"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dt"/>
          </p:nvPr>
        </p:nvSpPr>
        <p:spPr>
          <a:xfrm>
            <a:off x="457200" y="6356520"/>
            <a:ext cx="2133360" cy="364680"/>
          </a:xfrm>
          <a:prstGeom prst="rect">
            <a:avLst/>
          </a:prstGeom>
        </p:spPr>
        <p:txBody>
          <a:bodyPr anchor="ctr"/>
          <a:p>
            <a:pPr>
              <a:lnSpc>
                <a:spcPct val="100000"/>
              </a:lnSpc>
            </a:pPr>
            <a:r>
              <a:rPr b="0" lang="en-IN" sz="1200" spc="-1" strike="noStrike">
                <a:solidFill>
                  <a:srgbClr val="8b8b8b"/>
                </a:solidFill>
                <a:uFill>
                  <a:solidFill>
                    <a:srgbClr val="ffffff"/>
                  </a:solidFill>
                </a:uFill>
                <a:latin typeface="Calibri"/>
              </a:rPr>
              <a:t>17/10/19</a:t>
            </a:r>
            <a:endParaRPr b="0" lang="en-IN" sz="1400" spc="-1" strike="noStrike">
              <a:solidFill>
                <a:srgbClr val="000000"/>
              </a:solidFill>
              <a:uFill>
                <a:solidFill>
                  <a:srgbClr val="ffffff"/>
                </a:solidFill>
              </a:uFill>
              <a:latin typeface="Times New Roman"/>
            </a:endParaRPr>
          </a:p>
        </p:txBody>
      </p:sp>
      <p:sp>
        <p:nvSpPr>
          <p:cNvPr id="40" name="PlaceHolder 2"/>
          <p:cNvSpPr>
            <a:spLocks noGrp="1"/>
          </p:cNvSpPr>
          <p:nvPr>
            <p:ph type="ftr"/>
          </p:nvPr>
        </p:nvSpPr>
        <p:spPr>
          <a:xfrm>
            <a:off x="3124080" y="6356520"/>
            <a:ext cx="289512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41" name="PlaceHolder 3"/>
          <p:cNvSpPr>
            <a:spLocks noGrp="1"/>
          </p:cNvSpPr>
          <p:nvPr>
            <p:ph type="sldNum"/>
          </p:nvPr>
        </p:nvSpPr>
        <p:spPr>
          <a:xfrm>
            <a:off x="6553080" y="6356520"/>
            <a:ext cx="2133360" cy="364680"/>
          </a:xfrm>
          <a:prstGeom prst="rect">
            <a:avLst/>
          </a:prstGeom>
        </p:spPr>
        <p:txBody>
          <a:bodyPr anchor="ctr"/>
          <a:p>
            <a:pPr algn="r">
              <a:lnSpc>
                <a:spcPct val="100000"/>
              </a:lnSpc>
            </a:pPr>
            <a:fld id="{569506D3-72F9-40EE-8114-8A49CEE2006D}" type="slidenum">
              <a:rPr b="0" lang="en-IN" sz="1200" spc="-1" strike="noStrike">
                <a:solidFill>
                  <a:srgbClr val="8b8b8b"/>
                </a:solidFill>
                <a:uFill>
                  <a:solidFill>
                    <a:srgbClr val="ffffff"/>
                  </a:solidFill>
                </a:uFill>
                <a:latin typeface="Calibri"/>
              </a:rPr>
              <a:t>1</a:t>
            </a:fld>
            <a:endParaRPr b="0" lang="en-IN" sz="1400" spc="-1" strike="noStrike">
              <a:solidFill>
                <a:srgbClr val="000000"/>
              </a:solidFill>
              <a:uFill>
                <a:solidFill>
                  <a:srgbClr val="ffffff"/>
                </a:solidFill>
              </a:uFill>
              <a:latin typeface="Times New Roman"/>
            </a:endParaRPr>
          </a:p>
        </p:txBody>
      </p:sp>
      <p:sp>
        <p:nvSpPr>
          <p:cNvPr id="42" name="PlaceHolder 4"/>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000000"/>
                </a:solidFill>
                <a:uFill>
                  <a:solidFill>
                    <a:srgbClr val="ffffff"/>
                  </a:solidFill>
                </a:uFill>
                <a:latin typeface="Calibri"/>
              </a:rPr>
              <a:t>Click to edit the title text format</a:t>
            </a:r>
            <a:endParaRPr b="0" lang="en-US" sz="1800" spc="-1" strike="noStrike">
              <a:solidFill>
                <a:srgbClr val="000000"/>
              </a:solidFill>
              <a:uFill>
                <a:solidFill>
                  <a:srgbClr val="ffffff"/>
                </a:solidFill>
              </a:uFill>
              <a:latin typeface="Calibri"/>
            </a:endParaRPr>
          </a:p>
        </p:txBody>
      </p:sp>
      <p:sp>
        <p:nvSpPr>
          <p:cNvPr id="43" name="PlaceHolder 5"/>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Calibri"/>
              </a:rPr>
              <a:t>Click to edit the outline text format</a:t>
            </a:r>
            <a:endParaRPr b="0" lang="en-US"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Calibri"/>
              </a:rPr>
              <a:t>Second Outline Level</a:t>
            </a:r>
            <a:endParaRPr b="0" lang="en-US" sz="24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Third Outline Level</a:t>
            </a:r>
            <a:endParaRPr b="0" lang="en-US" sz="20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Calibri"/>
              </a:rPr>
              <a:t>Fourth Outline Level</a:t>
            </a:r>
            <a:endParaRPr b="0" lang="en-US" sz="20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uFill>
                  <a:solidFill>
                    <a:srgbClr val="ffffff"/>
                  </a:solidFill>
                </a:uFill>
                <a:latin typeface="Calibri"/>
              </a:rPr>
              <a:t>Click to edit Master title style</a:t>
            </a:r>
            <a:endParaRPr b="0" lang="en-US" sz="1800" spc="-1" strike="noStrike">
              <a:solidFill>
                <a:srgbClr val="000000"/>
              </a:solidFill>
              <a:uFill>
                <a:solidFill>
                  <a:srgbClr val="ffffff"/>
                </a:solidFill>
              </a:uFill>
              <a:latin typeface="Calibri"/>
            </a:endParaRPr>
          </a:p>
        </p:txBody>
      </p:sp>
      <p:sp>
        <p:nvSpPr>
          <p:cNvPr id="79" name="PlaceHolder 2"/>
          <p:cNvSpPr>
            <a:spLocks noGrp="1"/>
          </p:cNvSpPr>
          <p:nvPr>
            <p:ph type="dt"/>
          </p:nvPr>
        </p:nvSpPr>
        <p:spPr>
          <a:xfrm>
            <a:off x="457200" y="6356520"/>
            <a:ext cx="2133360" cy="364680"/>
          </a:xfrm>
          <a:prstGeom prst="rect">
            <a:avLst/>
          </a:prstGeom>
        </p:spPr>
        <p:txBody>
          <a:bodyPr anchor="ctr"/>
          <a:p>
            <a:pPr>
              <a:lnSpc>
                <a:spcPct val="100000"/>
              </a:lnSpc>
            </a:pPr>
            <a:r>
              <a:rPr b="0" lang="en-IN" sz="1200" spc="-1" strike="noStrike">
                <a:solidFill>
                  <a:srgbClr val="8b8b8b"/>
                </a:solidFill>
                <a:uFill>
                  <a:solidFill>
                    <a:srgbClr val="ffffff"/>
                  </a:solidFill>
                </a:uFill>
                <a:latin typeface="Calibri"/>
              </a:rPr>
              <a:t>17/10/19</a:t>
            </a:r>
            <a:endParaRPr b="0" lang="en-IN" sz="1400" spc="-1" strike="noStrike">
              <a:solidFill>
                <a:srgbClr val="000000"/>
              </a:solidFill>
              <a:uFill>
                <a:solidFill>
                  <a:srgbClr val="ffffff"/>
                </a:solidFill>
              </a:uFill>
              <a:latin typeface="Times New Roman"/>
            </a:endParaRPr>
          </a:p>
        </p:txBody>
      </p:sp>
      <p:sp>
        <p:nvSpPr>
          <p:cNvPr id="80" name="PlaceHolder 3"/>
          <p:cNvSpPr>
            <a:spLocks noGrp="1"/>
          </p:cNvSpPr>
          <p:nvPr>
            <p:ph type="ftr"/>
          </p:nvPr>
        </p:nvSpPr>
        <p:spPr>
          <a:xfrm>
            <a:off x="3124080" y="6356520"/>
            <a:ext cx="289512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81" name="PlaceHolder 4"/>
          <p:cNvSpPr>
            <a:spLocks noGrp="1"/>
          </p:cNvSpPr>
          <p:nvPr>
            <p:ph type="sldNum"/>
          </p:nvPr>
        </p:nvSpPr>
        <p:spPr>
          <a:xfrm>
            <a:off x="6553080" y="6356520"/>
            <a:ext cx="2133360" cy="364680"/>
          </a:xfrm>
          <a:prstGeom prst="rect">
            <a:avLst/>
          </a:prstGeom>
        </p:spPr>
        <p:txBody>
          <a:bodyPr anchor="ctr"/>
          <a:p>
            <a:pPr algn="r">
              <a:lnSpc>
                <a:spcPct val="100000"/>
              </a:lnSpc>
            </a:pPr>
            <a:fld id="{4BA8D577-F27D-4E7F-A328-CEDB8438014A}" type="slidenum">
              <a:rPr b="0" lang="en-IN" sz="1200" spc="-1" strike="noStrike">
                <a:solidFill>
                  <a:srgbClr val="8b8b8b"/>
                </a:solidFill>
                <a:uFill>
                  <a:solidFill>
                    <a:srgbClr val="ffffff"/>
                  </a:solidFill>
                </a:uFill>
                <a:latin typeface="Calibri"/>
              </a:rPr>
              <a:t>1</a:t>
            </a:fld>
            <a:endParaRPr b="0" lang="en-IN" sz="1400" spc="-1" strike="noStrike">
              <a:solidFill>
                <a:srgbClr val="000000"/>
              </a:solidFill>
              <a:uFill>
                <a:solidFill>
                  <a:srgbClr val="ffffff"/>
                </a:solidFill>
              </a:uFill>
              <a:latin typeface="Times New Roman"/>
            </a:endParaRPr>
          </a:p>
        </p:txBody>
      </p:sp>
      <p:sp>
        <p:nvSpPr>
          <p:cNvPr id="82" name="PlaceHolder 5"/>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Calibri"/>
              </a:rPr>
              <a:t>Click to edit the outline text format</a:t>
            </a:r>
            <a:endParaRPr b="0" lang="en-US"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Calibri"/>
              </a:rPr>
              <a:t>Second Outline Level</a:t>
            </a:r>
            <a:endParaRPr b="0" lang="en-US" sz="24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Third Outline Level</a:t>
            </a:r>
            <a:endParaRPr b="0" lang="en-US" sz="20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Calibri"/>
              </a:rPr>
              <a:t>Fourth Outline Level</a:t>
            </a:r>
            <a:endParaRPr b="0" lang="en-US" sz="20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hyperlink" Target="https://www.python.org/" TargetMode="External"/><Relationship Id="rId2" Type="http://schemas.openxmlformats.org/officeDocument/2006/relationships/hyperlink" Target="https://www.jetbrains.com/pycharm/download/#section=linux" TargetMode="External"/><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Python Overview</a:t>
            </a:r>
            <a:endParaRPr b="0" lang="en-US" sz="1800" spc="-1" strike="noStrike">
              <a:solidFill>
                <a:srgbClr val="000000"/>
              </a:solidFill>
              <a:uFill>
                <a:solidFill>
                  <a:srgbClr val="ffffff"/>
                </a:solidFill>
              </a:uFill>
              <a:latin typeface="Calibri"/>
            </a:endParaRPr>
          </a:p>
        </p:txBody>
      </p:sp>
      <p:sp>
        <p:nvSpPr>
          <p:cNvPr id="118"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b="0" lang="en-US" sz="3800" spc="-1" strike="noStrike">
                <a:solidFill>
                  <a:srgbClr val="000000"/>
                </a:solidFill>
                <a:uFill>
                  <a:solidFill>
                    <a:srgbClr val="ffffff"/>
                  </a:solidFill>
                </a:uFill>
                <a:latin typeface="Calibri"/>
              </a:rPr>
              <a:t>What is Python?</a:t>
            </a:r>
            <a:endParaRPr b="0" lang="en-US" sz="3200" spc="-1" strike="noStrike">
              <a:solidFill>
                <a:srgbClr val="000000"/>
              </a:solidFill>
              <a:uFill>
                <a:solidFill>
                  <a:srgbClr val="ffffff"/>
                </a:solidFill>
              </a:uFill>
              <a:latin typeface="Calibri"/>
            </a:endParaRPr>
          </a:p>
          <a:p>
            <a:pPr>
              <a:lnSpc>
                <a:spcPct val="100000"/>
              </a:lnSpc>
            </a:pPr>
            <a:r>
              <a:rPr b="0" lang="en-US" sz="3300" spc="-1" strike="noStrike">
                <a:solidFill>
                  <a:srgbClr val="000000"/>
                </a:solidFill>
                <a:uFill>
                  <a:solidFill>
                    <a:srgbClr val="ffffff"/>
                  </a:solidFill>
                </a:uFill>
                <a:latin typeface="Calibri"/>
              </a:rPr>
              <a:t>While you may know the python as a large snake, the name of the Python programming language comes from an old </a:t>
            </a:r>
            <a:r>
              <a:rPr b="1" lang="en-US" sz="3300" spc="-1" strike="noStrike">
                <a:solidFill>
                  <a:srgbClr val="000000"/>
                </a:solidFill>
                <a:uFill>
                  <a:solidFill>
                    <a:srgbClr val="ffffff"/>
                  </a:solidFill>
                </a:uFill>
                <a:latin typeface="Calibri"/>
              </a:rPr>
              <a:t>BBC</a:t>
            </a:r>
            <a:r>
              <a:rPr b="0" lang="en-US" sz="3300" spc="-1" strike="noStrike">
                <a:solidFill>
                  <a:srgbClr val="000000"/>
                </a:solidFill>
                <a:uFill>
                  <a:solidFill>
                    <a:srgbClr val="ffffff"/>
                  </a:solidFill>
                </a:uFill>
                <a:latin typeface="Calibri"/>
              </a:rPr>
              <a:t> television comedy sketch series called </a:t>
            </a:r>
            <a:r>
              <a:rPr b="1" lang="en-US" sz="3300" spc="-1" strike="noStrike">
                <a:solidFill>
                  <a:srgbClr val="000000"/>
                </a:solidFill>
                <a:uFill>
                  <a:solidFill>
                    <a:srgbClr val="ffffff"/>
                  </a:solidFill>
                </a:uFill>
                <a:latin typeface="Calibri"/>
              </a:rPr>
              <a:t>Monty Python’s Flying Circus</a:t>
            </a:r>
            <a:r>
              <a:rPr b="0" lang="en-US" sz="3300" spc="-1" strike="noStrike">
                <a:solidFill>
                  <a:srgbClr val="000000"/>
                </a:solidFill>
                <a:uFill>
                  <a:solidFill>
                    <a:srgbClr val="ffffff"/>
                  </a:solidFill>
                </a:uFill>
                <a:latin typeface="Calibri"/>
              </a:rPr>
              <a:t>.</a:t>
            </a:r>
            <a:endParaRPr b="0" lang="en-US" sz="3200" spc="-1" strike="noStrike">
              <a:solidFill>
                <a:srgbClr val="000000"/>
              </a:solidFill>
              <a:uFill>
                <a:solidFill>
                  <a:srgbClr val="ffffff"/>
                </a:solidFill>
              </a:uFill>
              <a:latin typeface="Calibri"/>
            </a:endParaRPr>
          </a:p>
          <a:p>
            <a:pPr>
              <a:lnSpc>
                <a:spcPct val="100000"/>
              </a:lnSpc>
            </a:pPr>
            <a:r>
              <a:rPr b="0" lang="en-US" sz="3300" spc="-1" strike="noStrike">
                <a:solidFill>
                  <a:srgbClr val="000000"/>
                </a:solidFill>
                <a:uFill>
                  <a:solidFill>
                    <a:srgbClr val="ffffff"/>
                  </a:solidFill>
                </a:uFill>
                <a:latin typeface="Calibri"/>
              </a:rPr>
              <a:t>At the height of its success, the Monty Python team were performing their sketches to live audiences across the world, including at the Hollywood Bowl.</a:t>
            </a:r>
            <a:endParaRPr b="0" lang="en-US" sz="3200" spc="-1" strike="noStrike">
              <a:solidFill>
                <a:srgbClr val="000000"/>
              </a:solidFill>
              <a:uFill>
                <a:solidFill>
                  <a:srgbClr val="ffffff"/>
                </a:solidFill>
              </a:uFill>
              <a:latin typeface="Calibri"/>
            </a:endParaRPr>
          </a:p>
          <a:p>
            <a:pPr>
              <a:lnSpc>
                <a:spcPct val="100000"/>
              </a:lnSpc>
            </a:pPr>
            <a:r>
              <a:rPr b="0" lang="en-US" sz="3300" spc="-1" strike="noStrike">
                <a:solidFill>
                  <a:srgbClr val="000000"/>
                </a:solidFill>
                <a:uFill>
                  <a:solidFill>
                    <a:srgbClr val="ffffff"/>
                  </a:solidFill>
                </a:uFill>
                <a:latin typeface="Calibri"/>
              </a:rPr>
              <a:t>Since Monty Python is considered one of the two fundamental nutrients to a programmer (the other being pizza), Python’s creator named the language in honor of the TV show.</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457200" y="609480"/>
            <a:ext cx="8229240" cy="5516280"/>
          </a:xfrm>
          <a:prstGeom prst="rect">
            <a:avLst/>
          </a:prstGeom>
          <a:noFill/>
          <a:ln>
            <a:noFill/>
          </a:ln>
        </p:spPr>
        <p:txBody>
          <a:bodyPr/>
          <a:p>
            <a:pPr marL="343080" indent="-342720">
              <a:lnSpc>
                <a:spcPct val="100000"/>
              </a:lnSpc>
              <a:buClr>
                <a:srgbClr val="000000"/>
              </a:buClr>
              <a:buFont typeface="Arial"/>
              <a:buChar char="•"/>
            </a:pPr>
            <a:r>
              <a:rPr b="0" lang="en-US" sz="3000" spc="-1" strike="noStrike">
                <a:solidFill>
                  <a:srgbClr val="000000"/>
                </a:solidFill>
                <a:uFill>
                  <a:solidFill>
                    <a:srgbClr val="ffffff"/>
                  </a:solidFill>
                </a:uFill>
                <a:latin typeface="Calibri"/>
              </a:rPr>
              <a:t>Lots of IT project testers have started using Python to carry out repeatable test procedures. The list is long.</a:t>
            </a:r>
            <a:endParaRPr b="0" lang="en-US" sz="3200" spc="-1" strike="noStrike">
              <a:solidFill>
                <a:srgbClr val="000000"/>
              </a:solidFill>
              <a:uFill>
                <a:solidFill>
                  <a:srgbClr val="ffffff"/>
                </a:solidFill>
              </a:uFill>
              <a:latin typeface="Calibri"/>
            </a:endParaRPr>
          </a:p>
          <a:p>
            <a:pPr>
              <a:lnSpc>
                <a:spcPct val="100000"/>
              </a:lnSpc>
            </a:pPr>
            <a:r>
              <a:rPr b="0" lang="en-US" sz="3000" spc="-1" strike="noStrike">
                <a:solidFill>
                  <a:srgbClr val="000000"/>
                </a:solidFill>
                <a:uFill>
                  <a:solidFill>
                    <a:srgbClr val="ffffff"/>
                  </a:solidFill>
                </a:uFill>
                <a:latin typeface="Calibri"/>
              </a:rPr>
              <a:t>Despite Python’s growing popularity, there are still some niches where Python is absent, or is rarely seen:</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3000" spc="-1" strike="noStrike">
                <a:solidFill>
                  <a:srgbClr val="000000"/>
                </a:solidFill>
                <a:uFill>
                  <a:solidFill>
                    <a:srgbClr val="ffffff"/>
                  </a:solidFill>
                </a:uFill>
                <a:latin typeface="Calibri"/>
              </a:rPr>
              <a:t>low-level programming</a:t>
            </a:r>
            <a:r>
              <a:rPr b="0" lang="en-US" sz="3000" spc="-1" strike="noStrike">
                <a:solidFill>
                  <a:srgbClr val="000000"/>
                </a:solidFill>
                <a:uFill>
                  <a:solidFill>
                    <a:srgbClr val="ffffff"/>
                  </a:solidFill>
                </a:uFill>
                <a:latin typeface="Calibri"/>
              </a:rPr>
              <a:t> (sometimes called “close to metal” programming): if you want to implement an extremely effective driver or graphical engine, you wouldn’t use Python;</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3000" spc="-1" strike="noStrike">
                <a:solidFill>
                  <a:srgbClr val="000000"/>
                </a:solidFill>
                <a:uFill>
                  <a:solidFill>
                    <a:srgbClr val="ffffff"/>
                  </a:solidFill>
                </a:uFill>
                <a:latin typeface="Calibri"/>
              </a:rPr>
              <a:t>applications for mobile devices</a:t>
            </a:r>
            <a:r>
              <a:rPr b="0" lang="en-US" sz="3000" spc="-1" strike="noStrike">
                <a:solidFill>
                  <a:srgbClr val="000000"/>
                </a:solidFill>
                <a:uFill>
                  <a:solidFill>
                    <a:srgbClr val="ffffff"/>
                  </a:solidFill>
                </a:uFill>
                <a:latin typeface="Calibri"/>
              </a:rPr>
              <a:t>: although this territory is still waiting to be conquered by Python, it will most likely happen someday.</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uFill>
                  <a:solidFill>
                    <a:srgbClr val="ffffff"/>
                  </a:solidFill>
                </a:uFill>
                <a:latin typeface="Calibri"/>
              </a:rPr>
              <a:t>Different Python flavors</a:t>
            </a:r>
            <a:endParaRPr b="0" lang="en-US" sz="1800" spc="-1" strike="noStrike">
              <a:solidFill>
                <a:srgbClr val="000000"/>
              </a:solidFill>
              <a:uFill>
                <a:solidFill>
                  <a:srgbClr val="ffffff"/>
                </a:solidFill>
              </a:uFill>
              <a:latin typeface="Calibri"/>
            </a:endParaRPr>
          </a:p>
        </p:txBody>
      </p:sp>
      <p:sp>
        <p:nvSpPr>
          <p:cNvPr id="130"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b="1" lang="en-US" sz="3200" spc="-1" strike="noStrike">
                <a:solidFill>
                  <a:srgbClr val="000000"/>
                </a:solidFill>
                <a:uFill>
                  <a:solidFill>
                    <a:srgbClr val="ffffff"/>
                  </a:solidFill>
                </a:uFill>
                <a:latin typeface="Calibri"/>
              </a:rPr>
              <a:t>Cython:</a:t>
            </a:r>
            <a:endParaRPr b="0" lang="en-US" sz="3200" spc="-1" strike="noStrike">
              <a:solidFill>
                <a:srgbClr val="000000"/>
              </a:solidFill>
              <a:uFill>
                <a:solidFill>
                  <a:srgbClr val="ffffff"/>
                </a:solidFill>
              </a:uFill>
              <a:latin typeface="Calibri"/>
            </a:endParaRPr>
          </a:p>
          <a:p>
            <a:pPr>
              <a:lnSpc>
                <a:spcPct val="100000"/>
              </a:lnSpc>
            </a:pPr>
            <a:r>
              <a:rPr b="0" lang="en-US" sz="2800" spc="-1" strike="noStrike">
                <a:solidFill>
                  <a:srgbClr val="000000"/>
                </a:solidFill>
                <a:uFill>
                  <a:solidFill>
                    <a:srgbClr val="ffffff"/>
                  </a:solidFill>
                </a:uFill>
                <a:latin typeface="Calibri"/>
              </a:rPr>
              <a:t>Cython is one of a possible number of solutions to the most painful of Python’s trait – the lack of efficiency. Large and complex mathematical calculations may be easily coded in Python (much easier than in “C” or any other traditional language), but the resulting code’s execution may be extremely time-consuming.</a:t>
            </a:r>
            <a:endParaRPr b="0" lang="en-US" sz="3200" spc="-1" strike="noStrike">
              <a:solidFill>
                <a:srgbClr val="000000"/>
              </a:solidFill>
              <a:uFill>
                <a:solidFill>
                  <a:srgbClr val="ffffff"/>
                </a:solidFill>
              </a:uFill>
              <a:latin typeface="Calibri"/>
            </a:endParaRPr>
          </a:p>
          <a:p>
            <a:pPr>
              <a:lnSpc>
                <a:spcPct val="100000"/>
              </a:lnSpc>
            </a:pPr>
            <a:r>
              <a:rPr b="0" lang="en-US" sz="2800" spc="-1" strike="noStrike">
                <a:solidFill>
                  <a:srgbClr val="000000"/>
                </a:solidFill>
                <a:uFill>
                  <a:solidFill>
                    <a:srgbClr val="ffffff"/>
                  </a:solidFill>
                </a:uFill>
                <a:latin typeface="Calibri"/>
              </a:rPr>
              <a:t>How are these two contradictions reconciled?</a:t>
            </a:r>
            <a:endParaRPr b="0" lang="en-US" sz="3200" spc="-1" strike="noStrike">
              <a:solidFill>
                <a:srgbClr val="000000"/>
              </a:solidFill>
              <a:uFill>
                <a:solidFill>
                  <a:srgbClr val="ffffff"/>
                </a:solidFill>
              </a:uFill>
              <a:latin typeface="Calibri"/>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457200" y="152280"/>
            <a:ext cx="8229240" cy="5973480"/>
          </a:xfrm>
          <a:prstGeom prst="rect">
            <a:avLst/>
          </a:prstGeom>
          <a:noFill/>
          <a:ln>
            <a:noFill/>
          </a:ln>
        </p:spPr>
        <p:txBody>
          <a:bodyPr/>
          <a:p>
            <a:pPr>
              <a:lnSpc>
                <a:spcPct val="100000"/>
              </a:lnSpc>
            </a:pPr>
            <a:r>
              <a:rPr b="0" lang="en-US" sz="2800" spc="-1" strike="noStrike">
                <a:solidFill>
                  <a:srgbClr val="000000"/>
                </a:solidFill>
                <a:uFill>
                  <a:solidFill>
                    <a:srgbClr val="ffffff"/>
                  </a:solidFill>
                </a:uFill>
                <a:latin typeface="Calibri"/>
              </a:rPr>
              <a:t>One solution is to write your mathematical ideas using Python, and when you’re absolutely sure that your code is correct and produces valid results, you can translate it into “C”.</a:t>
            </a:r>
            <a:endParaRPr b="0" lang="en-US" sz="3200" spc="-1" strike="noStrike">
              <a:solidFill>
                <a:srgbClr val="000000"/>
              </a:solidFill>
              <a:uFill>
                <a:solidFill>
                  <a:srgbClr val="ffffff"/>
                </a:solidFill>
              </a:uFill>
              <a:latin typeface="Calibri"/>
            </a:endParaRPr>
          </a:p>
          <a:p>
            <a:pPr>
              <a:lnSpc>
                <a:spcPct val="100000"/>
              </a:lnSpc>
            </a:pPr>
            <a:r>
              <a:rPr b="0" lang="en-US" sz="2800" spc="-1" strike="noStrike">
                <a:solidFill>
                  <a:srgbClr val="000000"/>
                </a:solidFill>
                <a:uFill>
                  <a:solidFill>
                    <a:srgbClr val="ffffff"/>
                  </a:solidFill>
                </a:uFill>
                <a:latin typeface="Calibri"/>
              </a:rPr>
              <a:t>Certainly, “C” will run much faster than pure Python.</a:t>
            </a:r>
            <a:endParaRPr b="0" lang="en-US" sz="3200" spc="-1" strike="noStrike">
              <a:solidFill>
                <a:srgbClr val="000000"/>
              </a:solidFill>
              <a:uFill>
                <a:solidFill>
                  <a:srgbClr val="ffffff"/>
                </a:solidFill>
              </a:uFill>
              <a:latin typeface="Calibri"/>
            </a:endParaRPr>
          </a:p>
          <a:p>
            <a:pPr>
              <a:lnSpc>
                <a:spcPct val="100000"/>
              </a:lnSpc>
            </a:pPr>
            <a:r>
              <a:rPr b="0" lang="en-US" sz="2800" spc="-1" strike="noStrike">
                <a:solidFill>
                  <a:srgbClr val="000000"/>
                </a:solidFill>
                <a:uFill>
                  <a:solidFill>
                    <a:srgbClr val="ffffff"/>
                  </a:solidFill>
                </a:uFill>
                <a:latin typeface="Calibri"/>
              </a:rPr>
              <a:t>This is what Cython is intended to do – to automatically translate the Python code (clean and clear, but not too swift) into “C” code (complicated and talkative, but agile)</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457200" y="304920"/>
            <a:ext cx="8229240" cy="5820840"/>
          </a:xfrm>
          <a:prstGeom prst="rect">
            <a:avLst/>
          </a:prstGeom>
          <a:noFill/>
          <a:ln>
            <a:noFill/>
          </a:ln>
        </p:spPr>
        <p:txBody>
          <a:bodyPr/>
          <a:p>
            <a:pPr marL="343080" indent="-342720">
              <a:lnSpc>
                <a:spcPct val="100000"/>
              </a:lnSpc>
              <a:buClr>
                <a:srgbClr val="000000"/>
              </a:buClr>
              <a:buFont typeface="Arial"/>
              <a:buChar char="•"/>
            </a:pPr>
            <a:r>
              <a:rPr b="1" lang="en-US" sz="3200" spc="-1" strike="noStrike">
                <a:solidFill>
                  <a:srgbClr val="000000"/>
                </a:solidFill>
                <a:uFill>
                  <a:solidFill>
                    <a:srgbClr val="ffffff"/>
                  </a:solidFill>
                </a:uFill>
                <a:latin typeface="Calibri"/>
              </a:rPr>
              <a:t>Jython:</a:t>
            </a:r>
            <a:endParaRPr b="0" lang="en-US" sz="3200" spc="-1" strike="noStrike">
              <a:solidFill>
                <a:srgbClr val="000000"/>
              </a:solidFill>
              <a:uFill>
                <a:solidFill>
                  <a:srgbClr val="ffffff"/>
                </a:solidFill>
              </a:uFill>
              <a:latin typeface="Calibri"/>
            </a:endParaRPr>
          </a:p>
          <a:p>
            <a:pPr>
              <a:lnSpc>
                <a:spcPct val="100000"/>
              </a:lnSpc>
            </a:pPr>
            <a:r>
              <a:rPr b="0" lang="en-US" sz="3200" spc="-1" strike="noStrike">
                <a:solidFill>
                  <a:srgbClr val="000000"/>
                </a:solidFill>
                <a:uFill>
                  <a:solidFill>
                    <a:srgbClr val="ffffff"/>
                  </a:solidFill>
                </a:uFill>
                <a:latin typeface="Calibri"/>
              </a:rPr>
              <a:t>“</a:t>
            </a:r>
            <a:r>
              <a:rPr b="0" lang="en-US" sz="3200" spc="-1" strike="noStrike">
                <a:solidFill>
                  <a:srgbClr val="000000"/>
                </a:solidFill>
                <a:uFill>
                  <a:solidFill>
                    <a:srgbClr val="ffffff"/>
                  </a:solidFill>
                </a:uFill>
                <a:latin typeface="Calibri"/>
              </a:rPr>
              <a:t>J” is for “Java”.</a:t>
            </a:r>
            <a:endParaRPr b="0" lang="en-US" sz="3200" spc="-1" strike="noStrike">
              <a:solidFill>
                <a:srgbClr val="000000"/>
              </a:solidFill>
              <a:uFill>
                <a:solidFill>
                  <a:srgbClr val="ffffff"/>
                </a:solidFill>
              </a:uFill>
              <a:latin typeface="Calibri"/>
            </a:endParaRPr>
          </a:p>
          <a:p>
            <a:pPr>
              <a:lnSpc>
                <a:spcPct val="100000"/>
              </a:lnSpc>
            </a:pPr>
            <a:r>
              <a:rPr b="0" lang="en-US" sz="3200" spc="-1" strike="noStrike">
                <a:solidFill>
                  <a:srgbClr val="000000"/>
                </a:solidFill>
                <a:uFill>
                  <a:solidFill>
                    <a:srgbClr val="ffffff"/>
                  </a:solidFill>
                </a:uFill>
                <a:latin typeface="Calibri"/>
              </a:rPr>
              <a:t>Imagine a Python written in Java instead of “C”. This is useful, for example, if you develop large and complex systems written entirely in Java and want to add some Python flexibility to them. The traditional CPython may be difficult to integrate into such an environment, as “C” and Java live in completely different worlds and don’t share many common ideas.</a:t>
            </a:r>
            <a:endParaRPr b="0" lang="en-US" sz="3200" spc="-1" strike="noStrike">
              <a:solidFill>
                <a:srgbClr val="000000"/>
              </a:solidFill>
              <a:uFill>
                <a:solidFill>
                  <a:srgbClr val="ffffff"/>
                </a:solidFill>
              </a:uFill>
              <a:latin typeface="Calibri"/>
            </a:endParaRPr>
          </a:p>
          <a:p>
            <a:pPr>
              <a:lnSpc>
                <a:spcPct val="100000"/>
              </a:lnSpc>
            </a:pPr>
            <a:r>
              <a:rPr b="0" lang="en-US" sz="3200" spc="-1" strike="noStrike">
                <a:solidFill>
                  <a:srgbClr val="000000"/>
                </a:solidFill>
                <a:uFill>
                  <a:solidFill>
                    <a:srgbClr val="ffffff"/>
                  </a:solidFill>
                </a:uFill>
                <a:latin typeface="Calibri"/>
              </a:rPr>
              <a:t>Jython can communicate with existing Java infrastructure more effectively. This is why some projects find it usable and needful.</a:t>
            </a:r>
            <a:endParaRPr b="0" lang="en-US" sz="3200" spc="-1" strike="noStrike">
              <a:solidFill>
                <a:srgbClr val="000000"/>
              </a:solidFill>
              <a:uFill>
                <a:solidFill>
                  <a:srgbClr val="ffffff"/>
                </a:solidFill>
              </a:uFill>
              <a:latin typeface="Calibri"/>
            </a:endParaRPr>
          </a:p>
          <a:p>
            <a:pPr>
              <a:lnSpc>
                <a:spcPct val="100000"/>
              </a:lnSpc>
            </a:pPr>
            <a:r>
              <a:rPr b="0" lang="en-US" sz="3200" spc="-1" strike="noStrike">
                <a:solidFill>
                  <a:srgbClr val="000000"/>
                </a:solidFill>
                <a:uFill>
                  <a:solidFill>
                    <a:srgbClr val="ffffff"/>
                  </a:solidFill>
                </a:uFill>
                <a:latin typeface="Calibri"/>
              </a:rPr>
              <a:t>Note: the current Jython implementation follows Python 2 standards. There is no Jython conforming to Python 3, so far.</a:t>
            </a:r>
            <a:endParaRPr b="0" lang="en-US" sz="3200" spc="-1" strike="noStrike">
              <a:solidFill>
                <a:srgbClr val="000000"/>
              </a:solidFill>
              <a:uFill>
                <a:solidFill>
                  <a:srgbClr val="ffffff"/>
                </a:solidFill>
              </a:uFill>
              <a:latin typeface="Calibri"/>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457200" y="152280"/>
            <a:ext cx="8229240" cy="5973480"/>
          </a:xfrm>
          <a:prstGeom prst="rect">
            <a:avLst/>
          </a:prstGeom>
          <a:noFill/>
          <a:ln>
            <a:noFill/>
          </a:ln>
        </p:spPr>
        <p:txBody>
          <a:bodyPr/>
          <a:p>
            <a:pPr marL="343080" indent="-342720">
              <a:lnSpc>
                <a:spcPct val="100000"/>
              </a:lnSpc>
              <a:buClr>
                <a:srgbClr val="000000"/>
              </a:buClr>
              <a:buFont typeface="Arial"/>
              <a:buChar char="•"/>
            </a:pPr>
            <a:r>
              <a:rPr b="0" lang="en-US" sz="3500" spc="-1" strike="noStrike">
                <a:solidFill>
                  <a:srgbClr val="000000"/>
                </a:solidFill>
                <a:uFill>
                  <a:solidFill>
                    <a:srgbClr val="ffffff"/>
                  </a:solidFill>
                </a:uFill>
                <a:latin typeface="Calibri"/>
              </a:rPr>
              <a:t>PyPy:</a:t>
            </a:r>
            <a:endParaRPr b="0" lang="en-US" sz="3200" spc="-1" strike="noStrike">
              <a:solidFill>
                <a:srgbClr val="000000"/>
              </a:solidFill>
              <a:uFill>
                <a:solidFill>
                  <a:srgbClr val="ffffff"/>
                </a:solidFill>
              </a:uFill>
              <a:latin typeface="Calibri"/>
            </a:endParaRPr>
          </a:p>
          <a:p>
            <a:pPr>
              <a:lnSpc>
                <a:spcPct val="100000"/>
              </a:lnSpc>
            </a:pPr>
            <a:r>
              <a:rPr b="0" lang="en-US" sz="3200" spc="-1" strike="noStrike">
                <a:solidFill>
                  <a:srgbClr val="000000"/>
                </a:solidFill>
                <a:uFill>
                  <a:solidFill>
                    <a:srgbClr val="ffffff"/>
                  </a:solidFill>
                </a:uFill>
                <a:latin typeface="Calibri"/>
              </a:rPr>
              <a:t>In other words, it represents a Python environment written in Python-like language named </a:t>
            </a:r>
            <a:r>
              <a:rPr b="1" lang="en-US" sz="3200" spc="-1" strike="noStrike">
                <a:solidFill>
                  <a:srgbClr val="000000"/>
                </a:solidFill>
                <a:uFill>
                  <a:solidFill>
                    <a:srgbClr val="ffffff"/>
                  </a:solidFill>
                </a:uFill>
                <a:latin typeface="Calibri"/>
              </a:rPr>
              <a:t>RPython</a:t>
            </a:r>
            <a:r>
              <a:rPr b="0" lang="en-US" sz="3200" spc="-1" strike="noStrike">
                <a:solidFill>
                  <a:srgbClr val="000000"/>
                </a:solidFill>
                <a:uFill>
                  <a:solidFill>
                    <a:srgbClr val="ffffff"/>
                  </a:solidFill>
                </a:uFill>
                <a:latin typeface="Calibri"/>
              </a:rPr>
              <a:t> (Restricted Python). It is actually a subset of Python. The source code of PyPy is not run in the interpretation manner, but is instead translated into the “C” programming language and then executed separately.</a:t>
            </a:r>
            <a:endParaRPr b="0" lang="en-US" sz="3200" spc="-1" strike="noStrike">
              <a:solidFill>
                <a:srgbClr val="000000"/>
              </a:solidFill>
              <a:uFill>
                <a:solidFill>
                  <a:srgbClr val="ffffff"/>
                </a:solidFill>
              </a:uFill>
              <a:latin typeface="Calibri"/>
            </a:endParaRPr>
          </a:p>
          <a:p>
            <a:pPr>
              <a:lnSpc>
                <a:spcPct val="100000"/>
              </a:lnSpc>
            </a:pPr>
            <a:r>
              <a:rPr b="0" lang="en-US" sz="3200" spc="-1" strike="noStrike">
                <a:solidFill>
                  <a:srgbClr val="000000"/>
                </a:solidFill>
                <a:uFill>
                  <a:solidFill>
                    <a:srgbClr val="ffffff"/>
                  </a:solidFill>
                </a:uFill>
                <a:latin typeface="Calibri"/>
              </a:rPr>
              <a:t>This is useful because if you want to test any new feature that may be (but doesn’t have to be) introduced into mainstream Python implementation, it’s easier to check it with PyPy than with CPython. This is why PyPy is rather a tool for people developing Python than for the rest of the users.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Programming Basics</a:t>
            </a:r>
            <a:endParaRPr b="0" lang="en-US" sz="1800" spc="-1" strike="noStrike">
              <a:solidFill>
                <a:srgbClr val="000000"/>
              </a:solidFill>
              <a:uFill>
                <a:solidFill>
                  <a:srgbClr val="ffffff"/>
                </a:solidFill>
              </a:uFill>
              <a:latin typeface="Calibri"/>
            </a:endParaRPr>
          </a:p>
        </p:txBody>
      </p:sp>
      <p:sp>
        <p:nvSpPr>
          <p:cNvPr id="135"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How does a computer program work?</a:t>
            </a:r>
            <a:endParaRPr b="0" lang="en-US" sz="3200" spc="-1" strike="noStrike">
              <a:solidFill>
                <a:srgbClr val="000000"/>
              </a:solidFill>
              <a:uFill>
                <a:solidFill>
                  <a:srgbClr val="ffffff"/>
                </a:solidFill>
              </a:uFill>
              <a:latin typeface="Calibri"/>
            </a:endParaRPr>
          </a:p>
          <a:p>
            <a:pPr>
              <a:lnSpc>
                <a:spcPct val="100000"/>
              </a:lnSpc>
            </a:pPr>
            <a:r>
              <a:rPr b="0" lang="en-US" sz="2800" spc="-1" strike="noStrike">
                <a:solidFill>
                  <a:srgbClr val="000000"/>
                </a:solidFill>
                <a:uFill>
                  <a:solidFill>
                    <a:srgbClr val="ffffff"/>
                  </a:solidFill>
                </a:uFill>
                <a:latin typeface="Calibri"/>
              </a:rPr>
              <a:t>A </a:t>
            </a:r>
            <a:r>
              <a:rPr b="1" lang="en-US" sz="2800" spc="-1" strike="noStrike">
                <a:solidFill>
                  <a:srgbClr val="000000"/>
                </a:solidFill>
                <a:uFill>
                  <a:solidFill>
                    <a:srgbClr val="ffffff"/>
                  </a:solidFill>
                </a:uFill>
                <a:latin typeface="Calibri"/>
              </a:rPr>
              <a:t>program makes a computer usable</a:t>
            </a:r>
            <a:r>
              <a:rPr b="0" lang="en-US" sz="2800" spc="-1" strike="noStrike">
                <a:solidFill>
                  <a:srgbClr val="000000"/>
                </a:solidFill>
                <a:uFill>
                  <a:solidFill>
                    <a:srgbClr val="ffffff"/>
                  </a:solidFill>
                </a:uFill>
                <a:latin typeface="Calibri"/>
              </a:rPr>
              <a:t>. Without a program, a computer, even the most powerful one, is nothing more than an object. Similarly, without a player, a piano is nothing more than a wooden box.</a:t>
            </a:r>
            <a:endParaRPr b="0" lang="en-US" sz="3200" spc="-1" strike="noStrike">
              <a:solidFill>
                <a:srgbClr val="000000"/>
              </a:solidFill>
              <a:uFill>
                <a:solidFill>
                  <a:srgbClr val="ffffff"/>
                </a:solidFill>
              </a:uFill>
              <a:latin typeface="Calibri"/>
            </a:endParaRPr>
          </a:p>
          <a:p>
            <a:pPr>
              <a:lnSpc>
                <a:spcPct val="100000"/>
              </a:lnSpc>
            </a:pPr>
            <a:r>
              <a:rPr b="0" lang="en-US" sz="2800" spc="-1" strike="noStrike">
                <a:solidFill>
                  <a:srgbClr val="000000"/>
                </a:solidFill>
                <a:uFill>
                  <a:solidFill>
                    <a:srgbClr val="ffffff"/>
                  </a:solidFill>
                </a:uFill>
                <a:latin typeface="Calibri"/>
              </a:rPr>
              <a:t>Computers are able to perform very complex tasks, but this ability is not innate. A computer’s nature is quite different.</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457200" y="228600"/>
            <a:ext cx="8229240" cy="5897160"/>
          </a:xfrm>
          <a:prstGeom prst="rect">
            <a:avLst/>
          </a:prstGeom>
          <a:noFill/>
          <a:ln>
            <a:noFill/>
          </a:ln>
        </p:spPr>
        <p:txBody>
          <a:bodyPr/>
          <a:p>
            <a:pPr>
              <a:lnSpc>
                <a:spcPct val="100000"/>
              </a:lnSpc>
            </a:pPr>
            <a:r>
              <a:rPr b="0" lang="en-US" sz="2800" spc="-1" strike="noStrike">
                <a:solidFill>
                  <a:srgbClr val="000000"/>
                </a:solidFill>
                <a:uFill>
                  <a:solidFill>
                    <a:srgbClr val="ffffff"/>
                  </a:solidFill>
                </a:uFill>
                <a:latin typeface="Calibri"/>
              </a:rPr>
              <a:t>It can </a:t>
            </a:r>
            <a:r>
              <a:rPr b="1" lang="en-US" sz="2800" spc="-1" strike="noStrike">
                <a:solidFill>
                  <a:srgbClr val="000000"/>
                </a:solidFill>
                <a:uFill>
                  <a:solidFill>
                    <a:srgbClr val="ffffff"/>
                  </a:solidFill>
                </a:uFill>
                <a:latin typeface="Calibri"/>
              </a:rPr>
              <a:t>execute only extremely simple operations</a:t>
            </a:r>
            <a:r>
              <a:rPr b="0" lang="en-US" sz="2800" spc="-1" strike="noStrike">
                <a:solidFill>
                  <a:srgbClr val="000000"/>
                </a:solidFill>
                <a:uFill>
                  <a:solidFill>
                    <a:srgbClr val="ffffff"/>
                  </a:solidFill>
                </a:uFill>
                <a:latin typeface="Calibri"/>
              </a:rPr>
              <a:t>, e.g., a computer cannot evaluate the value of a complicated mathematical function by itself, although this isn’t beyond the realms of possibility in the near future.</a:t>
            </a:r>
            <a:endParaRPr b="0" lang="en-US" sz="3200" spc="-1" strike="noStrike">
              <a:solidFill>
                <a:srgbClr val="000000"/>
              </a:solidFill>
              <a:uFill>
                <a:solidFill>
                  <a:srgbClr val="ffffff"/>
                </a:solidFill>
              </a:uFill>
              <a:latin typeface="Calibri"/>
            </a:endParaRPr>
          </a:p>
          <a:p>
            <a:pPr>
              <a:lnSpc>
                <a:spcPct val="100000"/>
              </a:lnSpc>
            </a:pPr>
            <a:r>
              <a:rPr b="0" lang="en-US" sz="2800" spc="-1" strike="noStrike">
                <a:solidFill>
                  <a:srgbClr val="000000"/>
                </a:solidFill>
                <a:uFill>
                  <a:solidFill>
                    <a:srgbClr val="ffffff"/>
                  </a:solidFill>
                </a:uFill>
                <a:latin typeface="Calibri"/>
              </a:rPr>
              <a:t>Contemporary computers can only evaluate the results of very fundamental operations, like adding or dividing, but they can do it very fast, and can repeat these actions virtually any number of times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457200" y="304920"/>
            <a:ext cx="8229240" cy="582084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Natural languages vs. programming languages</a:t>
            </a:r>
            <a:endParaRPr b="0" lang="en-US" sz="3200" spc="-1" strike="noStrike">
              <a:solidFill>
                <a:srgbClr val="000000"/>
              </a:solidFill>
              <a:uFill>
                <a:solidFill>
                  <a:srgbClr val="ffffff"/>
                </a:solidFill>
              </a:uFill>
              <a:latin typeface="Calibri"/>
            </a:endParaRPr>
          </a:p>
          <a:p>
            <a:pPr>
              <a:lnSpc>
                <a:spcPct val="100000"/>
              </a:lnSpc>
            </a:pPr>
            <a:r>
              <a:rPr b="0" lang="en-US" sz="3000" spc="-1" strike="noStrike">
                <a:solidFill>
                  <a:srgbClr val="000000"/>
                </a:solidFill>
                <a:uFill>
                  <a:solidFill>
                    <a:srgbClr val="ffffff"/>
                  </a:solidFill>
                </a:uFill>
                <a:latin typeface="Calibri"/>
              </a:rPr>
              <a:t>A </a:t>
            </a:r>
            <a:r>
              <a:rPr b="1" lang="en-US" sz="3000" spc="-1" strike="noStrike">
                <a:solidFill>
                  <a:srgbClr val="000000"/>
                </a:solidFill>
                <a:uFill>
                  <a:solidFill>
                    <a:srgbClr val="ffffff"/>
                  </a:solidFill>
                </a:uFill>
                <a:latin typeface="Calibri"/>
              </a:rPr>
              <a:t>language</a:t>
            </a:r>
            <a:r>
              <a:rPr b="0" lang="en-US" sz="3000" spc="-1" strike="noStrike">
                <a:solidFill>
                  <a:srgbClr val="000000"/>
                </a:solidFill>
                <a:uFill>
                  <a:solidFill>
                    <a:srgbClr val="ffffff"/>
                  </a:solidFill>
                </a:uFill>
                <a:latin typeface="Calibri"/>
              </a:rPr>
              <a:t> is a means (and a tool) for </a:t>
            </a:r>
            <a:r>
              <a:rPr b="1" lang="en-US" sz="3000" spc="-1" strike="noStrike">
                <a:solidFill>
                  <a:srgbClr val="000000"/>
                </a:solidFill>
                <a:uFill>
                  <a:solidFill>
                    <a:srgbClr val="ffffff"/>
                  </a:solidFill>
                </a:uFill>
                <a:latin typeface="Calibri"/>
              </a:rPr>
              <a:t>expressing and recording thoughts</a:t>
            </a:r>
            <a:r>
              <a:rPr b="0" lang="en-US" sz="3000" spc="-1" strike="noStrike">
                <a:solidFill>
                  <a:srgbClr val="000000"/>
                </a:solidFill>
                <a:uFill>
                  <a:solidFill>
                    <a:srgbClr val="ffffff"/>
                  </a:solidFill>
                </a:uFill>
                <a:latin typeface="Calibri"/>
              </a:rPr>
              <a:t>. There are many languages all around us. Some of them require neither speaking nor writing, such as </a:t>
            </a:r>
            <a:r>
              <a:rPr b="0" i="1" lang="en-US" sz="3000" spc="-1" strike="noStrike">
                <a:solidFill>
                  <a:srgbClr val="000000"/>
                </a:solidFill>
                <a:uFill>
                  <a:solidFill>
                    <a:srgbClr val="ffffff"/>
                  </a:solidFill>
                </a:uFill>
                <a:latin typeface="Calibri"/>
              </a:rPr>
              <a:t>body language</a:t>
            </a:r>
            <a:r>
              <a:rPr b="0" lang="en-US" sz="3000" spc="-1" strike="noStrike">
                <a:solidFill>
                  <a:srgbClr val="000000"/>
                </a:solidFill>
                <a:uFill>
                  <a:solidFill>
                    <a:srgbClr val="ffffff"/>
                  </a:solidFill>
                </a:uFill>
                <a:latin typeface="Calibri"/>
              </a:rPr>
              <a:t>; it’s possible to express your deepest feelings very precisely without saying a word.</a:t>
            </a:r>
            <a:endParaRPr b="0" lang="en-US" sz="3200" spc="-1" strike="noStrike">
              <a:solidFill>
                <a:srgbClr val="000000"/>
              </a:solidFill>
              <a:uFill>
                <a:solidFill>
                  <a:srgbClr val="ffffff"/>
                </a:solidFill>
              </a:uFill>
              <a:latin typeface="Calibri"/>
            </a:endParaRPr>
          </a:p>
          <a:p>
            <a:pPr>
              <a:lnSpc>
                <a:spcPct val="100000"/>
              </a:lnSpc>
            </a:pPr>
            <a:r>
              <a:rPr b="0" lang="en-US" sz="3000" spc="-1" strike="noStrike">
                <a:solidFill>
                  <a:srgbClr val="000000"/>
                </a:solidFill>
                <a:uFill>
                  <a:solidFill>
                    <a:srgbClr val="ffffff"/>
                  </a:solidFill>
                </a:uFill>
                <a:latin typeface="Calibri"/>
              </a:rPr>
              <a:t>Another language you use each day is your mother tongue, which you use to manifest your will and to think about reality. Computers have their own language, too, called </a:t>
            </a:r>
            <a:r>
              <a:rPr b="1" lang="en-US" sz="3000" spc="-1" strike="noStrike">
                <a:solidFill>
                  <a:srgbClr val="000000"/>
                </a:solidFill>
                <a:uFill>
                  <a:solidFill>
                    <a:srgbClr val="ffffff"/>
                  </a:solidFill>
                </a:uFill>
                <a:latin typeface="Calibri"/>
              </a:rPr>
              <a:t>machine language</a:t>
            </a:r>
            <a:r>
              <a:rPr b="0" lang="en-US" sz="3000" spc="-1" strike="noStrike">
                <a:solidFill>
                  <a:srgbClr val="000000"/>
                </a:solidFill>
                <a:uFill>
                  <a:solidFill>
                    <a:srgbClr val="ffffff"/>
                  </a:solidFill>
                </a:uFill>
                <a:latin typeface="Calibri"/>
              </a:rPr>
              <a:t>, which is very rudimentary.</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457200" y="380880"/>
            <a:ext cx="8229240" cy="5744880"/>
          </a:xfrm>
          <a:prstGeom prst="rect">
            <a:avLst/>
          </a:prstGeom>
          <a:noFill/>
          <a:ln>
            <a:noFill/>
          </a:ln>
        </p:spPr>
        <p:txBody>
          <a:bodyPr/>
          <a:p>
            <a:pPr>
              <a:lnSpc>
                <a:spcPct val="100000"/>
              </a:lnSpc>
            </a:pPr>
            <a:r>
              <a:rPr b="0" lang="en-US" sz="2800" spc="-1" strike="noStrike">
                <a:solidFill>
                  <a:srgbClr val="000000"/>
                </a:solidFill>
                <a:uFill>
                  <a:solidFill>
                    <a:srgbClr val="ffffff"/>
                  </a:solidFill>
                </a:uFill>
                <a:latin typeface="Calibri"/>
              </a:rPr>
              <a:t>The commands it recognizes are very simple. We can imagine that the computer responds to orders like “take that number, divide by another and save the result”.</a:t>
            </a:r>
            <a:endParaRPr b="0" lang="en-US" sz="3200" spc="-1" strike="noStrike">
              <a:solidFill>
                <a:srgbClr val="000000"/>
              </a:solidFill>
              <a:uFill>
                <a:solidFill>
                  <a:srgbClr val="ffffff"/>
                </a:solidFill>
              </a:uFill>
              <a:latin typeface="Calibri"/>
            </a:endParaRPr>
          </a:p>
          <a:p>
            <a:pPr>
              <a:lnSpc>
                <a:spcPct val="100000"/>
              </a:lnSpc>
            </a:pPr>
            <a:r>
              <a:rPr b="0" lang="en-US" sz="2800" spc="-1" strike="noStrike">
                <a:solidFill>
                  <a:srgbClr val="000000"/>
                </a:solidFill>
                <a:uFill>
                  <a:solidFill>
                    <a:srgbClr val="ffffff"/>
                  </a:solidFill>
                </a:uFill>
                <a:latin typeface="Calibri"/>
              </a:rPr>
              <a:t>A complete set of known commands is called an </a:t>
            </a:r>
            <a:r>
              <a:rPr b="1" lang="en-US" sz="2800" spc="-1" strike="noStrike">
                <a:solidFill>
                  <a:srgbClr val="000000"/>
                </a:solidFill>
                <a:uFill>
                  <a:solidFill>
                    <a:srgbClr val="ffffff"/>
                  </a:solidFill>
                </a:uFill>
                <a:latin typeface="Calibri"/>
              </a:rPr>
              <a:t>instruction list</a:t>
            </a:r>
            <a:r>
              <a:rPr b="0" lang="en-US" sz="2800" spc="-1" strike="noStrike">
                <a:solidFill>
                  <a:srgbClr val="000000"/>
                </a:solidFill>
                <a:uFill>
                  <a:solidFill>
                    <a:srgbClr val="ffffff"/>
                  </a:solidFill>
                </a:uFill>
                <a:latin typeface="Calibri"/>
              </a:rPr>
              <a:t>, sometimes abbreviated to </a:t>
            </a:r>
            <a:r>
              <a:rPr b="1" lang="en-US" sz="2800" spc="-1" strike="noStrike">
                <a:solidFill>
                  <a:srgbClr val="000000"/>
                </a:solidFill>
                <a:uFill>
                  <a:solidFill>
                    <a:srgbClr val="ffffff"/>
                  </a:solidFill>
                </a:uFill>
                <a:latin typeface="Calibri"/>
              </a:rPr>
              <a:t>IL</a:t>
            </a:r>
            <a:r>
              <a:rPr b="0" lang="en-US" sz="2800" spc="-1" strike="noStrike">
                <a:solidFill>
                  <a:srgbClr val="000000"/>
                </a:solidFill>
                <a:uFill>
                  <a:solidFill>
                    <a:srgbClr val="ffffff"/>
                  </a:solidFill>
                </a:uFill>
                <a:latin typeface="Calibri"/>
              </a:rPr>
              <a:t>. Different types of </a:t>
            </a:r>
            <a:r>
              <a:rPr b="1" lang="en-US" sz="2800" spc="-1" strike="noStrike">
                <a:solidFill>
                  <a:srgbClr val="000000"/>
                </a:solidFill>
                <a:uFill>
                  <a:solidFill>
                    <a:srgbClr val="ffffff"/>
                  </a:solidFill>
                </a:uFill>
                <a:latin typeface="Calibri"/>
              </a:rPr>
              <a:t>computers may vary depending on the size of their ILs</a:t>
            </a:r>
            <a:r>
              <a:rPr b="0" lang="en-US" sz="2800" spc="-1" strike="noStrike">
                <a:solidFill>
                  <a:srgbClr val="000000"/>
                </a:solidFill>
                <a:uFill>
                  <a:solidFill>
                    <a:srgbClr val="ffffff"/>
                  </a:solidFill>
                </a:uFill>
                <a:latin typeface="Calibri"/>
              </a:rPr>
              <a:t>, and the instructions could be completely different in different models.</a:t>
            </a:r>
            <a:endParaRPr b="0" lang="en-US" sz="3200" spc="-1" strike="noStrike">
              <a:solidFill>
                <a:srgbClr val="000000"/>
              </a:solidFill>
              <a:uFill>
                <a:solidFill>
                  <a:srgbClr val="ffffff"/>
                </a:solidFill>
              </a:uFill>
              <a:latin typeface="Calibri"/>
            </a:endParaRPr>
          </a:p>
          <a:p>
            <a:pPr>
              <a:lnSpc>
                <a:spcPct val="100000"/>
              </a:lnSpc>
            </a:pPr>
            <a:r>
              <a:rPr b="0" lang="en-US" sz="2800" spc="-1" strike="noStrike">
                <a:solidFill>
                  <a:srgbClr val="000000"/>
                </a:solidFill>
                <a:uFill>
                  <a:solidFill>
                    <a:srgbClr val="ffffff"/>
                  </a:solidFill>
                </a:uFill>
                <a:latin typeface="Calibri"/>
              </a:rPr>
              <a:t>Note: machine languages are developed by humans.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457200" y="380880"/>
            <a:ext cx="8229240" cy="5744880"/>
          </a:xfrm>
          <a:prstGeom prst="rect">
            <a:avLst/>
          </a:prstGeom>
          <a:noFill/>
          <a:ln>
            <a:noFill/>
          </a:ln>
        </p:spPr>
        <p:txBody>
          <a:bodyPr/>
          <a:p>
            <a:pPr>
              <a:lnSpc>
                <a:spcPct val="100000"/>
              </a:lnSpc>
            </a:pPr>
            <a:r>
              <a:rPr b="0" lang="en-US" sz="2800" spc="-1" strike="noStrike">
                <a:solidFill>
                  <a:srgbClr val="000000"/>
                </a:solidFill>
                <a:uFill>
                  <a:solidFill>
                    <a:srgbClr val="ffffff"/>
                  </a:solidFill>
                </a:uFill>
                <a:latin typeface="Calibri"/>
              </a:rPr>
              <a:t>On the other hand, people use a number of very different languages, too, but these languages created themselves. Moreover, they are still evolving.</a:t>
            </a:r>
            <a:endParaRPr b="0" lang="en-US" sz="3200" spc="-1" strike="noStrike">
              <a:solidFill>
                <a:srgbClr val="000000"/>
              </a:solidFill>
              <a:uFill>
                <a:solidFill>
                  <a:srgbClr val="ffffff"/>
                </a:solidFill>
              </a:uFill>
              <a:latin typeface="Calibri"/>
            </a:endParaRPr>
          </a:p>
          <a:p>
            <a:pPr>
              <a:lnSpc>
                <a:spcPct val="100000"/>
              </a:lnSpc>
            </a:pPr>
            <a:r>
              <a:rPr b="0" lang="en-US" sz="2800" spc="-1" strike="noStrike">
                <a:solidFill>
                  <a:srgbClr val="000000"/>
                </a:solidFill>
                <a:uFill>
                  <a:solidFill>
                    <a:srgbClr val="ffffff"/>
                  </a:solidFill>
                </a:uFill>
                <a:latin typeface="Calibri"/>
              </a:rPr>
              <a:t>New words are created every day and old words disappear. These languages are called </a:t>
            </a:r>
            <a:r>
              <a:rPr b="1" lang="en-US" sz="2800" spc="-1" strike="noStrike">
                <a:solidFill>
                  <a:srgbClr val="000000"/>
                </a:solidFill>
                <a:uFill>
                  <a:solidFill>
                    <a:srgbClr val="ffffff"/>
                  </a:solidFill>
                </a:uFill>
                <a:latin typeface="Calibri"/>
              </a:rPr>
              <a:t>natural languages</a:t>
            </a:r>
            <a:r>
              <a:rPr b="0" lang="en-US" sz="2800" spc="-1" strike="noStrike">
                <a:solidFill>
                  <a:srgbClr val="000000"/>
                </a:solidFill>
                <a:uFill>
                  <a:solidFill>
                    <a:srgbClr val="ffffff"/>
                  </a:solidFill>
                </a:uFill>
                <a:latin typeface="Calibri"/>
              </a:rPr>
              <a:t>.</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9" name="Picture 2" descr=""/>
          <p:cNvPicPr/>
          <p:nvPr/>
        </p:nvPicPr>
        <p:blipFill>
          <a:blip r:embed="rId1"/>
          <a:stretch/>
        </p:blipFill>
        <p:spPr>
          <a:xfrm>
            <a:off x="1676520" y="1509840"/>
            <a:ext cx="5790960" cy="383832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457200" y="304920"/>
            <a:ext cx="8229240" cy="5820840"/>
          </a:xfrm>
          <a:prstGeom prst="rect">
            <a:avLst/>
          </a:prstGeom>
          <a:noFill/>
          <a:ln>
            <a:noFill/>
          </a:ln>
        </p:spPr>
        <p:txBody>
          <a:bodyPr/>
          <a:p>
            <a:pPr>
              <a:lnSpc>
                <a:spcPct val="100000"/>
              </a:lnSpc>
            </a:pPr>
            <a:r>
              <a:rPr b="0" lang="en-US" sz="3600" spc="-1" strike="noStrike">
                <a:solidFill>
                  <a:srgbClr val="000000"/>
                </a:solidFill>
                <a:uFill>
                  <a:solidFill>
                    <a:srgbClr val="ffffff"/>
                  </a:solidFill>
                </a:uFill>
                <a:latin typeface="Calibri"/>
              </a:rPr>
              <a:t>What makes a language?</a:t>
            </a:r>
            <a:endParaRPr b="0" lang="en-US" sz="3200" spc="-1" strike="noStrike">
              <a:solidFill>
                <a:srgbClr val="000000"/>
              </a:solidFill>
              <a:uFill>
                <a:solidFill>
                  <a:srgbClr val="ffffff"/>
                </a:solidFill>
              </a:uFill>
              <a:latin typeface="Calibri"/>
            </a:endParaRPr>
          </a:p>
          <a:p>
            <a:pPr>
              <a:lnSpc>
                <a:spcPct val="100000"/>
              </a:lnSpc>
            </a:pPr>
            <a:r>
              <a:rPr b="0" lang="en-US" sz="2900" spc="-1" strike="noStrike">
                <a:solidFill>
                  <a:srgbClr val="000000"/>
                </a:solidFill>
                <a:uFill>
                  <a:solidFill>
                    <a:srgbClr val="ffffff"/>
                  </a:solidFill>
                </a:uFill>
                <a:latin typeface="Calibri"/>
              </a:rPr>
              <a:t>We can say that each language (machine or natural, it doesn’t matter) consists of the following elements:</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2900" spc="-1" strike="noStrike">
                <a:solidFill>
                  <a:srgbClr val="000000"/>
                </a:solidFill>
                <a:uFill>
                  <a:solidFill>
                    <a:srgbClr val="ffffff"/>
                  </a:solidFill>
                </a:uFill>
                <a:latin typeface="Calibri"/>
              </a:rPr>
              <a:t>an alphabet</a:t>
            </a:r>
            <a:r>
              <a:rPr b="0" lang="en-US" sz="2900" spc="-1" strike="noStrike">
                <a:solidFill>
                  <a:srgbClr val="000000"/>
                </a:solidFill>
                <a:uFill>
                  <a:solidFill>
                    <a:srgbClr val="ffffff"/>
                  </a:solidFill>
                </a:uFill>
                <a:latin typeface="Calibri"/>
              </a:rPr>
              <a:t>: a set of symbols used to build words of a certain language (e.g., the Latin alphabet for English, the Cyrillic alphabet for Russian, Kanji for Japanese, and so on)</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2900" spc="-1" strike="noStrike">
                <a:solidFill>
                  <a:srgbClr val="000000"/>
                </a:solidFill>
                <a:uFill>
                  <a:solidFill>
                    <a:srgbClr val="ffffff"/>
                  </a:solidFill>
                </a:uFill>
                <a:latin typeface="Calibri"/>
              </a:rPr>
              <a:t>a lexis</a:t>
            </a:r>
            <a:r>
              <a:rPr b="0" lang="en-US" sz="2900" spc="-1" strike="noStrike">
                <a:solidFill>
                  <a:srgbClr val="000000"/>
                </a:solidFill>
                <a:uFill>
                  <a:solidFill>
                    <a:srgbClr val="ffffff"/>
                  </a:solidFill>
                </a:uFill>
                <a:latin typeface="Calibri"/>
              </a:rPr>
              <a:t> aka a </a:t>
            </a:r>
            <a:r>
              <a:rPr b="1" lang="en-US" sz="2900" spc="-1" strike="noStrike">
                <a:solidFill>
                  <a:srgbClr val="000000"/>
                </a:solidFill>
                <a:uFill>
                  <a:solidFill>
                    <a:srgbClr val="ffffff"/>
                  </a:solidFill>
                </a:uFill>
                <a:latin typeface="Calibri"/>
              </a:rPr>
              <a:t>dictionary</a:t>
            </a:r>
            <a:r>
              <a:rPr b="0" lang="en-US" sz="2900" spc="-1" strike="noStrike">
                <a:solidFill>
                  <a:srgbClr val="000000"/>
                </a:solidFill>
                <a:uFill>
                  <a:solidFill>
                    <a:srgbClr val="ffffff"/>
                  </a:solidFill>
                </a:uFill>
                <a:latin typeface="Calibri"/>
              </a:rPr>
              <a:t>: a set of words the language offers its users (e.g., the word “computer” comes from the English language dictionary, while “cmoptrue” doesn’t; the word “chat” is present both in English and French dictionaries, but their meanings are different)</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2900" spc="-1" strike="noStrike">
                <a:solidFill>
                  <a:srgbClr val="000000"/>
                </a:solidFill>
                <a:uFill>
                  <a:solidFill>
                    <a:srgbClr val="ffffff"/>
                  </a:solidFill>
                </a:uFill>
                <a:latin typeface="Calibri"/>
              </a:rPr>
              <a:t>a syntax</a:t>
            </a:r>
            <a:r>
              <a:rPr b="0" lang="en-US" sz="2900" spc="-1" strike="noStrike">
                <a:solidFill>
                  <a:srgbClr val="000000"/>
                </a:solidFill>
                <a:uFill>
                  <a:solidFill>
                    <a:srgbClr val="ffffff"/>
                  </a:solidFill>
                </a:uFill>
                <a:latin typeface="Calibri"/>
              </a:rPr>
              <a:t>: a set of rules (formal or informal, written or felt intuitively) used to determine if a certain string of words forms a valid sentence (e.g., “I am a python” is a syntactically correct phrase, while “I a python am” isn’t)</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2900" spc="-1" strike="noStrike">
                <a:solidFill>
                  <a:srgbClr val="000000"/>
                </a:solidFill>
                <a:uFill>
                  <a:solidFill>
                    <a:srgbClr val="ffffff"/>
                  </a:solidFill>
                </a:uFill>
                <a:latin typeface="Calibri"/>
              </a:rPr>
              <a:t>semantics</a:t>
            </a:r>
            <a:r>
              <a:rPr b="0" lang="en-US" sz="2900" spc="-1" strike="noStrike">
                <a:solidFill>
                  <a:srgbClr val="000000"/>
                </a:solidFill>
                <a:uFill>
                  <a:solidFill>
                    <a:srgbClr val="ffffff"/>
                  </a:solidFill>
                </a:uFill>
                <a:latin typeface="Calibri"/>
              </a:rPr>
              <a:t>: a set of rules determining if a certain phrase makes sense (e.g., “I ate a doughnut” makes sense, but “A doughnut ate me” doesn’t)</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457200" y="380880"/>
            <a:ext cx="8229240" cy="5744880"/>
          </a:xfrm>
          <a:prstGeom prst="rect">
            <a:avLst/>
          </a:prstGeom>
          <a:noFill/>
          <a:ln>
            <a:noFill/>
          </a:ln>
        </p:spPr>
        <p:txBody>
          <a:bodyPr/>
          <a:p>
            <a:pPr marL="343080" indent="-342720">
              <a:lnSpc>
                <a:spcPct val="100000"/>
              </a:lnSpc>
              <a:buClr>
                <a:srgbClr val="000000"/>
              </a:buClr>
              <a:buFont typeface="Arial"/>
              <a:buChar char="•"/>
            </a:pPr>
            <a:r>
              <a:rPr b="0" lang="en-US" sz="3600" spc="-1" strike="noStrike">
                <a:solidFill>
                  <a:srgbClr val="000000"/>
                </a:solidFill>
                <a:uFill>
                  <a:solidFill>
                    <a:srgbClr val="ffffff"/>
                  </a:solidFill>
                </a:uFill>
                <a:latin typeface="Calibri"/>
              </a:rPr>
              <a:t>Compilation vs. interpretation</a:t>
            </a:r>
            <a:endParaRPr b="0" lang="en-US" sz="3200" spc="-1" strike="noStrike">
              <a:solidFill>
                <a:srgbClr val="000000"/>
              </a:solidFill>
              <a:uFill>
                <a:solidFill>
                  <a:srgbClr val="ffffff"/>
                </a:solidFill>
              </a:uFill>
              <a:latin typeface="Calibri"/>
            </a:endParaRPr>
          </a:p>
          <a:p>
            <a:pPr>
              <a:lnSpc>
                <a:spcPct val="100000"/>
              </a:lnSpc>
            </a:pPr>
            <a:r>
              <a:rPr b="0" lang="en-US" sz="3200" spc="-1" strike="noStrike">
                <a:solidFill>
                  <a:srgbClr val="000000"/>
                </a:solidFill>
                <a:uFill>
                  <a:solidFill>
                    <a:srgbClr val="ffffff"/>
                  </a:solidFill>
                </a:uFill>
                <a:latin typeface="Calibri"/>
              </a:rPr>
              <a:t>Computer programming is the act of composing the selected programming language’s elements in the order that will cause the desired effect. The effect could be different in every specific case – it’s up to the programmer’s imagination, knowledge and experience.</a:t>
            </a:r>
            <a:endParaRPr b="0" lang="en-US" sz="3200" spc="-1" strike="noStrike">
              <a:solidFill>
                <a:srgbClr val="000000"/>
              </a:solidFill>
              <a:uFill>
                <a:solidFill>
                  <a:srgbClr val="ffffff"/>
                </a:solidFill>
              </a:uFill>
              <a:latin typeface="Calibri"/>
            </a:endParaRPr>
          </a:p>
          <a:p>
            <a:pPr>
              <a:lnSpc>
                <a:spcPct val="100000"/>
              </a:lnSpc>
            </a:pPr>
            <a:r>
              <a:rPr b="0" lang="en-US" sz="3200" spc="-1" strike="noStrike">
                <a:solidFill>
                  <a:srgbClr val="000000"/>
                </a:solidFill>
                <a:uFill>
                  <a:solidFill>
                    <a:srgbClr val="ffffff"/>
                  </a:solidFill>
                </a:uFill>
                <a:latin typeface="Calibri"/>
              </a:rPr>
              <a:t>Of course, such a composition has to be correct in many senses:</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3200" spc="-1" strike="noStrike">
                <a:solidFill>
                  <a:srgbClr val="000000"/>
                </a:solidFill>
                <a:uFill>
                  <a:solidFill>
                    <a:srgbClr val="ffffff"/>
                  </a:solidFill>
                </a:uFill>
                <a:latin typeface="Calibri"/>
              </a:rPr>
              <a:t>alphabetically</a:t>
            </a:r>
            <a:r>
              <a:rPr b="0" lang="en-US" sz="3200" spc="-1" strike="noStrike">
                <a:solidFill>
                  <a:srgbClr val="000000"/>
                </a:solidFill>
                <a:uFill>
                  <a:solidFill>
                    <a:srgbClr val="ffffff"/>
                  </a:solidFill>
                </a:uFill>
                <a:latin typeface="Calibri"/>
              </a:rPr>
              <a:t> – a program needs to be written in a recognizable script, such as Roman, Cyrillic, etc.</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3200" spc="-1" strike="noStrike">
                <a:solidFill>
                  <a:srgbClr val="000000"/>
                </a:solidFill>
                <a:uFill>
                  <a:solidFill>
                    <a:srgbClr val="ffffff"/>
                  </a:solidFill>
                </a:uFill>
                <a:latin typeface="Calibri"/>
              </a:rPr>
              <a:t>lexically</a:t>
            </a:r>
            <a:r>
              <a:rPr b="0" lang="en-US" sz="3200" spc="-1" strike="noStrike">
                <a:solidFill>
                  <a:srgbClr val="000000"/>
                </a:solidFill>
                <a:uFill>
                  <a:solidFill>
                    <a:srgbClr val="ffffff"/>
                  </a:solidFill>
                </a:uFill>
                <a:latin typeface="Calibri"/>
              </a:rPr>
              <a:t> – each programming language has its dictionary and you need to master it; thankfully, it’s much simpler and smaller than the dictionary of any natural language;</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3200" spc="-1" strike="noStrike">
                <a:solidFill>
                  <a:srgbClr val="000000"/>
                </a:solidFill>
                <a:uFill>
                  <a:solidFill>
                    <a:srgbClr val="ffffff"/>
                  </a:solidFill>
                </a:uFill>
                <a:latin typeface="Calibri"/>
              </a:rPr>
              <a:t>syntactically</a:t>
            </a:r>
            <a:r>
              <a:rPr b="0" lang="en-US" sz="3200" spc="-1" strike="noStrike">
                <a:solidFill>
                  <a:srgbClr val="000000"/>
                </a:solidFill>
                <a:uFill>
                  <a:solidFill>
                    <a:srgbClr val="ffffff"/>
                  </a:solidFill>
                </a:uFill>
                <a:latin typeface="Calibri"/>
              </a:rPr>
              <a:t> – each language has its rules and they must be obeyed;</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3200" spc="-1" strike="noStrike">
                <a:solidFill>
                  <a:srgbClr val="000000"/>
                </a:solidFill>
                <a:uFill>
                  <a:solidFill>
                    <a:srgbClr val="ffffff"/>
                  </a:solidFill>
                </a:uFill>
                <a:latin typeface="Calibri"/>
              </a:rPr>
              <a:t>semantically</a:t>
            </a:r>
            <a:r>
              <a:rPr b="0" lang="en-US" sz="3200" spc="-1" strike="noStrike">
                <a:solidFill>
                  <a:srgbClr val="000000"/>
                </a:solidFill>
                <a:uFill>
                  <a:solidFill>
                    <a:srgbClr val="ffffff"/>
                  </a:solidFill>
                </a:uFill>
                <a:latin typeface="Calibri"/>
              </a:rPr>
              <a:t> – the program has to make sense.</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457200" y="304920"/>
            <a:ext cx="8229240" cy="5820840"/>
          </a:xfrm>
          <a:prstGeom prst="rect">
            <a:avLst/>
          </a:prstGeom>
          <a:noFill/>
          <a:ln>
            <a:noFill/>
          </a:ln>
        </p:spPr>
        <p:txBody>
          <a:bodyPr/>
          <a:p>
            <a:pPr>
              <a:lnSpc>
                <a:spcPct val="100000"/>
              </a:lnSpc>
            </a:pPr>
            <a:r>
              <a:rPr b="0" lang="en-US" sz="3200" spc="-1" strike="noStrike">
                <a:solidFill>
                  <a:srgbClr val="000000"/>
                </a:solidFill>
                <a:uFill>
                  <a:solidFill>
                    <a:srgbClr val="ffffff"/>
                  </a:solidFill>
                </a:uFill>
                <a:latin typeface="Calibri"/>
              </a:rPr>
              <a:t>There are two different ways of transforming a program from a high-level programming language into machine language:</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3200" spc="-1" strike="noStrike">
                <a:solidFill>
                  <a:srgbClr val="000000"/>
                </a:solidFill>
                <a:uFill>
                  <a:solidFill>
                    <a:srgbClr val="ffffff"/>
                  </a:solidFill>
                </a:uFill>
                <a:latin typeface="Calibri"/>
              </a:rPr>
              <a:t>compilation</a:t>
            </a:r>
            <a:r>
              <a:rPr b="0" lang="en-US" sz="3200" spc="-1" strike="noStrike">
                <a:solidFill>
                  <a:srgbClr val="000000"/>
                </a:solidFill>
                <a:uFill>
                  <a:solidFill>
                    <a:srgbClr val="ffffff"/>
                  </a:solidFill>
                </a:uFill>
                <a:latin typeface="Calibri"/>
              </a:rPr>
              <a:t> – the source program is translated </a:t>
            </a:r>
            <a:r>
              <a:rPr b="1" lang="en-US" sz="3200" spc="-1" strike="noStrike">
                <a:solidFill>
                  <a:srgbClr val="000000"/>
                </a:solidFill>
                <a:uFill>
                  <a:solidFill>
                    <a:srgbClr val="ffffff"/>
                  </a:solidFill>
                </a:uFill>
                <a:latin typeface="Calibri"/>
              </a:rPr>
              <a:t>once</a:t>
            </a:r>
            <a:r>
              <a:rPr b="0" lang="en-US" sz="3200" spc="-1" strike="noStrike">
                <a:solidFill>
                  <a:srgbClr val="000000"/>
                </a:solidFill>
                <a:uFill>
                  <a:solidFill>
                    <a:srgbClr val="ffffff"/>
                  </a:solidFill>
                </a:uFill>
                <a:latin typeface="Calibri"/>
              </a:rPr>
              <a:t> (however, this act must be repeated each time you modify the source code) by getting a file (e.g., an </a:t>
            </a:r>
            <a:r>
              <a:rPr b="0" i="1" lang="en-US" sz="3200" spc="-1" strike="noStrike">
                <a:solidFill>
                  <a:srgbClr val="000000"/>
                </a:solidFill>
                <a:uFill>
                  <a:solidFill>
                    <a:srgbClr val="ffffff"/>
                  </a:solidFill>
                </a:uFill>
                <a:latin typeface="Calibri"/>
              </a:rPr>
              <a:t>.exe</a:t>
            </a:r>
            <a:r>
              <a:rPr b="0" lang="en-US" sz="3200" spc="-1" strike="noStrike">
                <a:solidFill>
                  <a:srgbClr val="000000"/>
                </a:solidFill>
                <a:uFill>
                  <a:solidFill>
                    <a:srgbClr val="ffffff"/>
                  </a:solidFill>
                </a:uFill>
                <a:latin typeface="Calibri"/>
              </a:rPr>
              <a:t> file if the code is intended to be run under MS Windows) containing the machine code; now you can distribute the file worldwide; the program that performs this translation is called a </a:t>
            </a:r>
            <a:r>
              <a:rPr b="1" lang="en-US" sz="3200" spc="-1" strike="noStrike">
                <a:solidFill>
                  <a:srgbClr val="000000"/>
                </a:solidFill>
                <a:uFill>
                  <a:solidFill>
                    <a:srgbClr val="ffffff"/>
                  </a:solidFill>
                </a:uFill>
                <a:latin typeface="Calibri"/>
              </a:rPr>
              <a:t>compiler</a:t>
            </a:r>
            <a:r>
              <a:rPr b="0" lang="en-US" sz="3200" spc="-1" strike="noStrike">
                <a:solidFill>
                  <a:srgbClr val="000000"/>
                </a:solidFill>
                <a:uFill>
                  <a:solidFill>
                    <a:srgbClr val="ffffff"/>
                  </a:solidFill>
                </a:uFill>
                <a:latin typeface="Calibri"/>
              </a:rPr>
              <a:t> or </a:t>
            </a:r>
            <a:r>
              <a:rPr b="1" lang="en-US" sz="3200" spc="-1" strike="noStrike">
                <a:solidFill>
                  <a:srgbClr val="000000"/>
                </a:solidFill>
                <a:uFill>
                  <a:solidFill>
                    <a:srgbClr val="ffffff"/>
                  </a:solidFill>
                </a:uFill>
                <a:latin typeface="Calibri"/>
              </a:rPr>
              <a:t>translator</a:t>
            </a:r>
            <a:r>
              <a:rPr b="0" lang="en-US" sz="3200" spc="-1" strike="noStrike">
                <a:solidFill>
                  <a:srgbClr val="000000"/>
                </a:solidFill>
                <a:uFill>
                  <a:solidFill>
                    <a:srgbClr val="ffffff"/>
                  </a:solidFill>
                </a:uFill>
                <a:latin typeface="Calibri"/>
              </a:rPr>
              <a:t>;</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3200" spc="-1" strike="noStrike">
                <a:solidFill>
                  <a:srgbClr val="000000"/>
                </a:solidFill>
                <a:uFill>
                  <a:solidFill>
                    <a:srgbClr val="ffffff"/>
                  </a:solidFill>
                </a:uFill>
                <a:latin typeface="Calibri"/>
              </a:rPr>
              <a:t>interpretation</a:t>
            </a:r>
            <a:r>
              <a:rPr b="0" lang="en-US" sz="3200" spc="-1" strike="noStrike">
                <a:solidFill>
                  <a:srgbClr val="000000"/>
                </a:solidFill>
                <a:uFill>
                  <a:solidFill>
                    <a:srgbClr val="ffffff"/>
                  </a:solidFill>
                </a:uFill>
                <a:latin typeface="Calibri"/>
              </a:rPr>
              <a:t> – you (or any user of the code) can translate the source program each time it has to be run; the program performing this kind of transformation is called an </a:t>
            </a:r>
            <a:r>
              <a:rPr b="1" lang="en-US" sz="3200" spc="-1" strike="noStrike">
                <a:solidFill>
                  <a:srgbClr val="000000"/>
                </a:solidFill>
                <a:uFill>
                  <a:solidFill>
                    <a:srgbClr val="ffffff"/>
                  </a:solidFill>
                </a:uFill>
                <a:latin typeface="Calibri"/>
              </a:rPr>
              <a:t>interpreter</a:t>
            </a:r>
            <a:r>
              <a:rPr b="0" lang="en-US" sz="3200" spc="-1" strike="noStrike">
                <a:solidFill>
                  <a:srgbClr val="000000"/>
                </a:solidFill>
                <a:uFill>
                  <a:solidFill>
                    <a:srgbClr val="ffffff"/>
                  </a:solidFill>
                </a:uFill>
                <a:latin typeface="Calibri"/>
              </a:rPr>
              <a:t>, as it </a:t>
            </a:r>
            <a:r>
              <a:rPr b="0" i="1" lang="en-US" sz="3200" spc="-1" strike="noStrike">
                <a:solidFill>
                  <a:srgbClr val="000000"/>
                </a:solidFill>
                <a:uFill>
                  <a:solidFill>
                    <a:srgbClr val="ffffff"/>
                  </a:solidFill>
                </a:uFill>
                <a:latin typeface="Calibri"/>
              </a:rPr>
              <a:t>interprets</a:t>
            </a:r>
            <a:r>
              <a:rPr b="0" lang="en-US" sz="3200" spc="-1" strike="noStrike">
                <a:solidFill>
                  <a:srgbClr val="000000"/>
                </a:solidFill>
                <a:uFill>
                  <a:solidFill>
                    <a:srgbClr val="ffffff"/>
                  </a:solidFill>
                </a:uFill>
                <a:latin typeface="Calibri"/>
              </a:rPr>
              <a:t> the code every time it is intended to be executed; it also means that you cannot just distribute the source code as-is, because the </a:t>
            </a:r>
            <a:r>
              <a:rPr b="1" lang="en-US" sz="3200" spc="-1" strike="noStrike">
                <a:solidFill>
                  <a:srgbClr val="000000"/>
                </a:solidFill>
                <a:uFill>
                  <a:solidFill>
                    <a:srgbClr val="ffffff"/>
                  </a:solidFill>
                </a:uFill>
                <a:latin typeface="Calibri"/>
              </a:rPr>
              <a:t>end-user also needs the interpreter </a:t>
            </a:r>
            <a:r>
              <a:rPr b="0" lang="en-US" sz="3200" spc="-1" strike="noStrike">
                <a:solidFill>
                  <a:srgbClr val="000000"/>
                </a:solidFill>
                <a:uFill>
                  <a:solidFill>
                    <a:srgbClr val="ffffff"/>
                  </a:solidFill>
                </a:uFill>
                <a:latin typeface="Calibri"/>
              </a:rPr>
              <a:t>to execute it.</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457200" y="457200"/>
            <a:ext cx="8229240" cy="56685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Scripting Languages: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Programming Languages: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pic>
        <p:nvPicPr>
          <p:cNvPr id="144" name="Picture 2" descr=""/>
          <p:cNvPicPr/>
          <p:nvPr/>
        </p:nvPicPr>
        <p:blipFill>
          <a:blip r:embed="rId1"/>
          <a:stretch/>
        </p:blipFill>
        <p:spPr>
          <a:xfrm>
            <a:off x="1066680" y="1295280"/>
            <a:ext cx="5028840" cy="1356120"/>
          </a:xfrm>
          <a:prstGeom prst="rect">
            <a:avLst/>
          </a:prstGeom>
          <a:ln>
            <a:noFill/>
          </a:ln>
        </p:spPr>
      </p:pic>
      <p:pic>
        <p:nvPicPr>
          <p:cNvPr id="145" name="Picture 3" descr=""/>
          <p:cNvPicPr/>
          <p:nvPr/>
        </p:nvPicPr>
        <p:blipFill>
          <a:blip r:embed="rId2"/>
          <a:stretch/>
        </p:blipFill>
        <p:spPr>
          <a:xfrm>
            <a:off x="1099440" y="3962520"/>
            <a:ext cx="7358400" cy="131688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6" name="Picture 2" descr=""/>
          <p:cNvPicPr/>
          <p:nvPr/>
        </p:nvPicPr>
        <p:blipFill>
          <a:blip r:embed="rId1"/>
          <a:stretch/>
        </p:blipFill>
        <p:spPr>
          <a:xfrm>
            <a:off x="533520" y="457200"/>
            <a:ext cx="8076960" cy="601956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uFill>
                  <a:solidFill>
                    <a:srgbClr val="ffffff"/>
                  </a:solidFill>
                </a:uFill>
                <a:latin typeface="Calibri"/>
              </a:rPr>
              <a:t>How to get Python and how to get to use it</a:t>
            </a:r>
            <a:endParaRPr b="0" lang="en-US" sz="1800" spc="-1" strike="noStrike">
              <a:solidFill>
                <a:srgbClr val="000000"/>
              </a:solidFill>
              <a:uFill>
                <a:solidFill>
                  <a:srgbClr val="ffffff"/>
                </a:solidFill>
              </a:uFill>
              <a:latin typeface="Calibri"/>
            </a:endParaRPr>
          </a:p>
        </p:txBody>
      </p:sp>
      <p:sp>
        <p:nvSpPr>
          <p:cNvPr id="148"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There are several ways to get your own copy of Python 3, depending on the operating system you use.</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Linux users most probably have </a:t>
            </a:r>
            <a:r>
              <a:rPr b="1" lang="en-US" sz="3200" spc="-1" strike="noStrike">
                <a:solidFill>
                  <a:srgbClr val="000000"/>
                </a:solidFill>
                <a:uFill>
                  <a:solidFill>
                    <a:srgbClr val="ffffff"/>
                  </a:solidFill>
                </a:uFill>
                <a:latin typeface="Calibri"/>
              </a:rPr>
              <a:t>Python already installed</a:t>
            </a:r>
            <a:r>
              <a:rPr b="0" lang="en-US" sz="3200" spc="-1" strike="noStrike">
                <a:solidFill>
                  <a:srgbClr val="000000"/>
                </a:solidFill>
                <a:uFill>
                  <a:solidFill>
                    <a:srgbClr val="ffffff"/>
                  </a:solidFill>
                </a:uFill>
                <a:latin typeface="Calibri"/>
              </a:rPr>
              <a:t> – this is the most likely scenario, as Python’s infrastructure is intensively used by many Linux OS components.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457200" y="533520"/>
            <a:ext cx="8229240" cy="5592240"/>
          </a:xfrm>
          <a:prstGeom prst="rect">
            <a:avLst/>
          </a:prstGeom>
          <a:noFill/>
          <a:ln>
            <a:noFill/>
          </a:ln>
        </p:spPr>
        <p:txBody>
          <a:bodyPr/>
          <a:p>
            <a:pPr marL="343080" indent="-34272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If you’re a Linux user, open the terminal/console, and type: </a:t>
            </a:r>
            <a:endParaRPr b="0" lang="en-US" sz="3200" spc="-1" strike="noStrike">
              <a:solidFill>
                <a:srgbClr val="000000"/>
              </a:solidFill>
              <a:uFill>
                <a:solidFill>
                  <a:srgbClr val="ffffff"/>
                </a:solidFill>
              </a:uFill>
              <a:latin typeface="Calibri"/>
            </a:endParaRPr>
          </a:p>
          <a:p>
            <a:pPr>
              <a:lnSpc>
                <a:spcPct val="100000"/>
              </a:lnSpc>
            </a:pPr>
            <a:r>
              <a:rPr b="0" lang="en-US" sz="2400" spc="-1" strike="noStrike">
                <a:solidFill>
                  <a:srgbClr val="000000"/>
                </a:solidFill>
                <a:uFill>
                  <a:solidFill>
                    <a:srgbClr val="ffffff"/>
                  </a:solidFill>
                </a:uFill>
                <a:latin typeface="Calibri"/>
              </a:rPr>
              <a:t>python3</a:t>
            </a:r>
            <a:endParaRPr b="0" lang="en-US" sz="3200" spc="-1" strike="noStrike">
              <a:solidFill>
                <a:srgbClr val="000000"/>
              </a:solidFill>
              <a:uFill>
                <a:solidFill>
                  <a:srgbClr val="ffffff"/>
                </a:solidFill>
              </a:uFill>
              <a:latin typeface="Calibri"/>
            </a:endParaRPr>
          </a:p>
          <a:p>
            <a:pPr>
              <a:lnSpc>
                <a:spcPct val="100000"/>
              </a:lnSpc>
            </a:pPr>
            <a:r>
              <a:rPr b="0" lang="en-US" sz="2400" spc="-1" strike="noStrike">
                <a:solidFill>
                  <a:srgbClr val="000000"/>
                </a:solidFill>
                <a:uFill>
                  <a:solidFill>
                    <a:srgbClr val="ffffff"/>
                  </a:solidFill>
                </a:uFill>
                <a:latin typeface="Calibri"/>
              </a:rPr>
              <a:t> </a:t>
            </a:r>
            <a:r>
              <a:rPr b="0" lang="en-US" sz="2400" spc="-1" strike="noStrike">
                <a:solidFill>
                  <a:srgbClr val="000000"/>
                </a:solidFill>
                <a:uFill>
                  <a:solidFill>
                    <a:srgbClr val="ffffff"/>
                  </a:solidFill>
                </a:uFill>
                <a:latin typeface="Calibri"/>
              </a:rPr>
              <a:t>at the shell prompt, press </a:t>
            </a:r>
            <a:r>
              <a:rPr b="0" i="1" lang="en-US" sz="2400" spc="-1" strike="noStrike">
                <a:solidFill>
                  <a:srgbClr val="000000"/>
                </a:solidFill>
                <a:uFill>
                  <a:solidFill>
                    <a:srgbClr val="ffffff"/>
                  </a:solidFill>
                </a:uFill>
                <a:latin typeface="Calibri"/>
              </a:rPr>
              <a:t>Enter</a:t>
            </a:r>
            <a:r>
              <a:rPr b="0" lang="en-US" sz="2400" spc="-1" strike="noStrike">
                <a:solidFill>
                  <a:srgbClr val="000000"/>
                </a:solidFill>
                <a:uFill>
                  <a:solidFill>
                    <a:srgbClr val="ffffff"/>
                  </a:solidFill>
                </a:uFill>
                <a:latin typeface="Calibri"/>
              </a:rPr>
              <a:t> and wait. If you see something like this:</a:t>
            </a:r>
            <a:endParaRPr b="0" lang="en-US" sz="3200" spc="-1" strike="noStrike">
              <a:solidFill>
                <a:srgbClr val="000000"/>
              </a:solidFill>
              <a:uFill>
                <a:solidFill>
                  <a:srgbClr val="ffffff"/>
                </a:solidFill>
              </a:uFill>
              <a:latin typeface="Calibri"/>
            </a:endParaRPr>
          </a:p>
          <a:p>
            <a:pPr>
              <a:lnSpc>
                <a:spcPct val="100000"/>
              </a:lnSpc>
            </a:pPr>
            <a:r>
              <a:rPr b="0" lang="en-US" sz="3200" spc="-1" strike="noStrike">
                <a:solidFill>
                  <a:srgbClr val="000000"/>
                </a:solidFill>
                <a:uFill>
                  <a:solidFill>
                    <a:srgbClr val="ffffff"/>
                  </a:solidFill>
                </a:uFill>
                <a:latin typeface="Calibri"/>
              </a:rPr>
              <a:t>Python 3.4.5 (default, Jan 12 2017, 02:28:40)</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[GCC 4.2.1 Compatible Clang 3.7.1 (tags/RELEASE_371/final)] on linux</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Type "help", "copyright", "credits" or "license" for more information.</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&gt;&gt;&gt;</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457200" y="264600"/>
            <a:ext cx="8229240" cy="58971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Windows users can download a specific version of Python from below link.</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gn="ctr">
              <a:lnSpc>
                <a:spcPct val="100000"/>
              </a:lnSpc>
            </a:pPr>
            <a:r>
              <a:rPr b="0" lang="en-US" sz="3200" spc="-1" strike="noStrike" u="sng">
                <a:solidFill>
                  <a:srgbClr val="0000ff"/>
                </a:solidFill>
                <a:uFill>
                  <a:solidFill>
                    <a:srgbClr val="ffffff"/>
                  </a:solidFill>
                </a:uFill>
                <a:latin typeface="Calibri"/>
                <a:hlinkClick r:id="rId1"/>
              </a:rPr>
              <a:t>https://www.python.org/</a:t>
            </a:r>
            <a:endParaRPr b="0" lang="en-US" sz="3200" spc="-1" strike="noStrike">
              <a:solidFill>
                <a:srgbClr val="000000"/>
              </a:solidFill>
              <a:uFill>
                <a:solidFill>
                  <a:srgbClr val="ffffff"/>
                </a:solidFill>
              </a:uFill>
              <a:latin typeface="Calibri"/>
            </a:endParaRPr>
          </a:p>
          <a:p>
            <a:pPr algn="ctr">
              <a:lnSpc>
                <a:spcPct val="100000"/>
              </a:lnSpc>
            </a:pPr>
            <a:endParaRPr b="0" lang="en-US" sz="3200" spc="-1" strike="noStrike">
              <a:solidFill>
                <a:srgbClr val="000000"/>
              </a:solidFill>
              <a:uFill>
                <a:solidFill>
                  <a:srgbClr val="ffffff"/>
                </a:solidFill>
              </a:uFill>
              <a:latin typeface="Calibri"/>
            </a:endParaRPr>
          </a:p>
          <a:p>
            <a:pPr marL="343080" indent="-342720">
              <a:buClr>
                <a:srgbClr val="000000"/>
              </a:buClr>
              <a:buFont typeface="Symbol" charset="2"/>
              <a:buChar char=""/>
            </a:pPr>
            <a:r>
              <a:rPr b="0" lang="en-US" sz="3200" spc="-1" strike="noStrike">
                <a:solidFill>
                  <a:srgbClr val="000000"/>
                </a:solidFill>
                <a:uFill>
                  <a:solidFill>
                    <a:srgbClr val="ffffff"/>
                  </a:solidFill>
                </a:uFill>
                <a:latin typeface="Calibri"/>
              </a:rPr>
              <a:t>Windows users can download community version of pycharm from below link.</a:t>
            </a:r>
            <a:endParaRPr b="0" lang="en-US" sz="3200" spc="-1" strike="noStrike">
              <a:solidFill>
                <a:srgbClr val="000000"/>
              </a:solidFill>
              <a:uFill>
                <a:solidFill>
                  <a:srgbClr val="ffffff"/>
                </a:solidFill>
              </a:uFill>
              <a:latin typeface="Calibri"/>
            </a:endParaRPr>
          </a:p>
          <a:p>
            <a:endParaRPr b="0" lang="en-US" sz="3200" spc="-1" strike="noStrike">
              <a:solidFill>
                <a:srgbClr val="000000"/>
              </a:solidFill>
              <a:uFill>
                <a:solidFill>
                  <a:srgbClr val="ffffff"/>
                </a:solidFill>
              </a:uFill>
              <a:latin typeface="Calibri"/>
            </a:endParaRPr>
          </a:p>
          <a:p>
            <a:pPr>
              <a:lnSpc>
                <a:spcPct val="100000"/>
              </a:lnSpc>
            </a:pPr>
            <a:r>
              <a:rPr b="0" lang="en-US" sz="3200" spc="-1" strike="noStrike">
                <a:solidFill>
                  <a:srgbClr val="000000"/>
                </a:solidFill>
                <a:uFill>
                  <a:solidFill>
                    <a:srgbClr val="ffffff"/>
                  </a:solidFill>
                </a:uFill>
                <a:latin typeface="Calibri"/>
                <a:hlinkClick r:id="rId2"/>
              </a:rPr>
              <a:t>https://www.jetbrains.com/pycharm/download/#section=linux</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457200" y="274680"/>
            <a:ext cx="8229240" cy="6354360"/>
          </a:xfrm>
          <a:prstGeom prst="rect">
            <a:avLst/>
          </a:prstGeom>
          <a:noFill/>
          <a:ln>
            <a:noFill/>
          </a:ln>
        </p:spPr>
        <p:txBody>
          <a:bodyPr anchor="ctr"/>
          <a:p>
            <a:pPr>
              <a:lnSpc>
                <a:spcPct val="100000"/>
              </a:lnSpc>
            </a:pPr>
            <a:r>
              <a:rPr b="0" lang="en-US" sz="3200" spc="-1" strike="noStrike">
                <a:solidFill>
                  <a:srgbClr val="000000"/>
                </a:solidFill>
                <a:uFill>
                  <a:solidFill>
                    <a:srgbClr val="ffffff"/>
                  </a:solidFill>
                </a:uFill>
                <a:latin typeface="Calibri"/>
              </a:rPr>
              <a:t>Who created Python?</a:t>
            </a: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One of the amazing features of Python is the fact that it is actually one person’s work. Usually, new programming languages are developed and published by large companies employing lots of professionals, and due to copyright rules, it is very hard to name any of the people involved in the project. Python is an exception.</a:t>
            </a: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Python was created by </a:t>
            </a:r>
            <a:r>
              <a:rPr b="1" lang="en-US" sz="2800" spc="-1" strike="noStrike">
                <a:solidFill>
                  <a:srgbClr val="000000"/>
                </a:solidFill>
                <a:uFill>
                  <a:solidFill>
                    <a:srgbClr val="ffffff"/>
                  </a:solidFill>
                </a:uFill>
                <a:latin typeface="Calibri"/>
              </a:rPr>
              <a:t>Guido van Rossum</a:t>
            </a:r>
            <a:r>
              <a:rPr b="0" lang="en-US" sz="2800" spc="-1" strike="noStrike">
                <a:solidFill>
                  <a:srgbClr val="000000"/>
                </a:solidFill>
                <a:uFill>
                  <a:solidFill>
                    <a:srgbClr val="ffffff"/>
                  </a:solidFill>
                </a:uFill>
                <a:latin typeface="Calibri"/>
              </a:rPr>
              <a:t>, born in 1956 in </a:t>
            </a:r>
            <a:r>
              <a:rPr b="1" lang="en-US" sz="2800" spc="-1" strike="noStrike">
                <a:solidFill>
                  <a:srgbClr val="000000"/>
                </a:solidFill>
                <a:uFill>
                  <a:solidFill>
                    <a:srgbClr val="ffffff"/>
                  </a:solidFill>
                </a:uFill>
                <a:latin typeface="Calibri"/>
              </a:rPr>
              <a:t>Haarlem</a:t>
            </a:r>
            <a:r>
              <a:rPr b="0" lang="en-US" sz="2800" spc="-1" strike="noStrike">
                <a:solidFill>
                  <a:srgbClr val="000000"/>
                </a:solidFill>
                <a:uFill>
                  <a:solidFill>
                    <a:srgbClr val="ffffff"/>
                  </a:solidFill>
                </a:uFill>
                <a:latin typeface="Calibri"/>
              </a:rPr>
              <a:t>, the </a:t>
            </a:r>
            <a:r>
              <a:rPr b="1" lang="en-US" sz="2800" spc="-1" strike="noStrike">
                <a:solidFill>
                  <a:srgbClr val="000000"/>
                </a:solidFill>
                <a:uFill>
                  <a:solidFill>
                    <a:srgbClr val="ffffff"/>
                  </a:solidFill>
                </a:uFill>
                <a:latin typeface="Calibri"/>
              </a:rPr>
              <a:t>Netherlands</a:t>
            </a:r>
            <a:r>
              <a:rPr b="0" lang="en-US" sz="2800" spc="-1" strike="noStrike">
                <a:solidFill>
                  <a:srgbClr val="000000"/>
                </a:solidFill>
                <a:uFill>
                  <a:solidFill>
                    <a:srgbClr val="ffffff"/>
                  </a:solidFill>
                </a:uFill>
                <a:latin typeface="Calibri"/>
              </a:rPr>
              <a:t>.</a:t>
            </a: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Of course, van Rossum did not develop and evolve all the Python components himself.</a:t>
            </a:r>
            <a:r>
              <a:rPr b="0" lang="en-US" sz="2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Calibri"/>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457200" y="274680"/>
            <a:ext cx="8229240" cy="6582960"/>
          </a:xfrm>
          <a:prstGeom prst="rect">
            <a:avLst/>
          </a:prstGeom>
          <a:noFill/>
          <a:ln>
            <a:noFill/>
          </a:ln>
        </p:spPr>
        <p:txBody>
          <a:bodyPr anchor="ctr"/>
          <a:p>
            <a:pPr>
              <a:lnSpc>
                <a:spcPct val="100000"/>
              </a:lnSpc>
            </a:pPr>
            <a:r>
              <a:rPr b="0" lang="en-US" sz="2800" spc="-1" strike="noStrike">
                <a:solidFill>
                  <a:srgbClr val="000000"/>
                </a:solidFill>
                <a:uFill>
                  <a:solidFill>
                    <a:srgbClr val="ffffff"/>
                  </a:solidFill>
                </a:uFill>
                <a:latin typeface="Calibri"/>
              </a:rPr>
              <a:t>The speed with which Python has spread around the world is a result of the continuous work of thousands (very often anonymous) programmers, testers, users (many of them aren’t IT specialists) and enthusiasts, but it must be said that the very first idea (the seed from which Python sprouted) came to one head – Guido’s.</a:t>
            </a: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The circumstances in which Python was created are a bit puzzling. According to van Rossum:</a:t>
            </a: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Calibri"/>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457200" y="274680"/>
            <a:ext cx="8229240" cy="6354360"/>
          </a:xfrm>
          <a:prstGeom prst="rect">
            <a:avLst/>
          </a:prstGeom>
          <a:noFill/>
          <a:ln>
            <a:noFill/>
          </a:ln>
        </p:spPr>
        <p:txBody>
          <a:bodyPr anchor="ctr"/>
          <a:p>
            <a:pPr>
              <a:lnSpc>
                <a:spcPct val="100000"/>
              </a:lnSpc>
            </a:pPr>
            <a:r>
              <a:rPr b="0" i="1" lang="en-US" sz="2800" spc="-1" strike="noStrike">
                <a:solidFill>
                  <a:srgbClr val="000000"/>
                </a:solidFill>
                <a:uFill>
                  <a:solidFill>
                    <a:srgbClr val="ffffff"/>
                  </a:solidFill>
                </a:uFill>
                <a:latin typeface="Calibri"/>
              </a:rPr>
              <a:t>In December 1989, I was looking for a “hobby” programming project that would keep me occupied during the week around Christmas. My office (...) would be closed, but I had a home computer, and not much else on my hands. I decided to write an interpreter for the new scripting language I had been thinking about lately: a descendant of ABC that would appeal to Unix/C hackers. I chose Python as a working title for the project, being in a slightly irreverent mood (and a big fan of Monty Python’s Flying Circus).</a:t>
            </a:r>
            <a:endParaRPr b="0" lang="en-US" sz="1800" spc="-1" strike="noStrike">
              <a:solidFill>
                <a:srgbClr val="000000"/>
              </a:solidFill>
              <a:uFill>
                <a:solidFill>
                  <a:srgbClr val="ffffff"/>
                </a:solidFill>
              </a:uFill>
              <a:latin typeface="Calibri"/>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3" name="Picture 2" descr=""/>
          <p:cNvPicPr/>
          <p:nvPr/>
        </p:nvPicPr>
        <p:blipFill>
          <a:blip r:embed="rId1"/>
          <a:stretch/>
        </p:blipFill>
        <p:spPr>
          <a:xfrm>
            <a:off x="3290760" y="2109960"/>
            <a:ext cx="2561760" cy="263808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457200" y="274680"/>
            <a:ext cx="8229240" cy="6354360"/>
          </a:xfrm>
          <a:prstGeom prst="rect">
            <a:avLst/>
          </a:prstGeom>
          <a:noFill/>
          <a:ln>
            <a:noFill/>
          </a:ln>
        </p:spPr>
        <p:txBody>
          <a:bodyPr anchor="ctr"/>
          <a:p>
            <a:pPr>
              <a:lnSpc>
                <a:spcPct val="100000"/>
              </a:lnSpc>
            </a:pPr>
            <a:r>
              <a:rPr b="0" lang="en-US" sz="3200" spc="-1" strike="noStrike">
                <a:solidFill>
                  <a:srgbClr val="000000"/>
                </a:solidFill>
                <a:uFill>
                  <a:solidFill>
                    <a:srgbClr val="ffffff"/>
                  </a:solidFill>
                </a:uFill>
                <a:latin typeface="Calibri"/>
              </a:rPr>
              <a:t>Objective of Python programming creation.</a:t>
            </a:r>
            <a:r>
              <a:rPr b="0" lang="en-US" sz="3200" spc="-1" strike="noStrike">
                <a:solidFill>
                  <a:srgbClr val="000000"/>
                </a:solidFill>
                <a:uFill>
                  <a:solidFill>
                    <a:srgbClr val="ffffff"/>
                  </a:solidFill>
                </a:uFill>
                <a:latin typeface="Calibri"/>
              </a:rPr>
              <a:t>
</a:t>
            </a:r>
            <a:r>
              <a:rPr b="0" lang="en-US" sz="3100" spc="-1" strike="noStrike">
                <a:solidFill>
                  <a:srgbClr val="000000"/>
                </a:solidFill>
                <a:uFill>
                  <a:solidFill>
                    <a:srgbClr val="ffffff"/>
                  </a:solidFill>
                </a:uFill>
                <a:latin typeface="Calibri"/>
              </a:rPr>
              <a:t>In 1999, Guido van Rossum defined his goals for Python:</a:t>
            </a:r>
            <a:r>
              <a:rPr b="0" lang="en-US" sz="3100" spc="-1" strike="noStrike">
                <a:solidFill>
                  <a:srgbClr val="000000"/>
                </a:solidFill>
                <a:uFill>
                  <a:solidFill>
                    <a:srgbClr val="ffffff"/>
                  </a:solidFill>
                </a:uFill>
                <a:latin typeface="Calibri"/>
              </a:rPr>
              <a:t>
</a:t>
            </a:r>
            <a:r>
              <a:rPr b="0" lang="en-US" sz="3100" spc="-1" strike="noStrike">
                <a:solidFill>
                  <a:srgbClr val="000000"/>
                </a:solidFill>
                <a:uFill>
                  <a:solidFill>
                    <a:srgbClr val="ffffff"/>
                  </a:solidFill>
                </a:uFill>
                <a:latin typeface="Calibri"/>
              </a:rPr>
              <a:t>1) an easy and intuitive language just as powerful as those of the major competitors;</a:t>
            </a:r>
            <a:r>
              <a:rPr b="0" lang="en-US" sz="3100" spc="-1" strike="noStrike">
                <a:solidFill>
                  <a:srgbClr val="000000"/>
                </a:solidFill>
                <a:uFill>
                  <a:solidFill>
                    <a:srgbClr val="ffffff"/>
                  </a:solidFill>
                </a:uFill>
                <a:latin typeface="Calibri"/>
              </a:rPr>
              <a:t>
</a:t>
            </a:r>
            <a:r>
              <a:rPr b="0" lang="en-US" sz="3100" spc="-1" strike="noStrike">
                <a:solidFill>
                  <a:srgbClr val="000000"/>
                </a:solidFill>
                <a:uFill>
                  <a:solidFill>
                    <a:srgbClr val="ffffff"/>
                  </a:solidFill>
                </a:uFill>
                <a:latin typeface="Calibri"/>
              </a:rPr>
              <a:t>2) open source, so anyone can contribute to its development;</a:t>
            </a:r>
            <a:r>
              <a:rPr b="0" lang="en-US" sz="3100" spc="-1" strike="noStrike">
                <a:solidFill>
                  <a:srgbClr val="000000"/>
                </a:solidFill>
                <a:uFill>
                  <a:solidFill>
                    <a:srgbClr val="ffffff"/>
                  </a:solidFill>
                </a:uFill>
                <a:latin typeface="Calibri"/>
              </a:rPr>
              <a:t>
</a:t>
            </a:r>
            <a:r>
              <a:rPr b="0" lang="en-US" sz="3100" spc="-1" strike="noStrike">
                <a:solidFill>
                  <a:srgbClr val="000000"/>
                </a:solidFill>
                <a:uFill>
                  <a:solidFill>
                    <a:srgbClr val="ffffff"/>
                  </a:solidFill>
                </a:uFill>
                <a:latin typeface="Calibri"/>
              </a:rPr>
              <a:t>3) code that is as understandable as plain English;</a:t>
            </a:r>
            <a:r>
              <a:rPr b="0" lang="en-US" sz="3100" spc="-1" strike="noStrike">
                <a:solidFill>
                  <a:srgbClr val="000000"/>
                </a:solidFill>
                <a:uFill>
                  <a:solidFill>
                    <a:srgbClr val="ffffff"/>
                  </a:solidFill>
                </a:uFill>
                <a:latin typeface="Calibri"/>
              </a:rPr>
              <a:t>
</a:t>
            </a:r>
            <a:r>
              <a:rPr b="0" lang="en-US" sz="3100" spc="-1" strike="noStrike">
                <a:solidFill>
                  <a:srgbClr val="000000"/>
                </a:solidFill>
                <a:uFill>
                  <a:solidFill>
                    <a:srgbClr val="ffffff"/>
                  </a:solidFill>
                </a:uFill>
                <a:latin typeface="Calibri"/>
              </a:rPr>
              <a:t>4) suitable for everyday tasks, allowing for short development times.</a:t>
            </a:r>
            <a:r>
              <a:rPr b="0" lang="en-US" sz="32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Calibri"/>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457200" y="274680"/>
            <a:ext cx="8229240" cy="6202080"/>
          </a:xfrm>
          <a:prstGeom prst="rect">
            <a:avLst/>
          </a:prstGeom>
          <a:noFill/>
          <a:ln>
            <a:noFill/>
          </a:ln>
        </p:spPr>
        <p:txBody>
          <a:bodyPr anchor="ctr"/>
          <a:p>
            <a:pPr>
              <a:lnSpc>
                <a:spcPct val="100000"/>
              </a:lnSpc>
            </a:pPr>
            <a:r>
              <a:rPr b="0" lang="en-US" sz="2800" spc="-1" strike="noStrike">
                <a:solidFill>
                  <a:srgbClr val="000000"/>
                </a:solidFill>
                <a:uFill>
                  <a:solidFill>
                    <a:srgbClr val="ffffff"/>
                  </a:solidFill>
                </a:uFill>
                <a:latin typeface="Calibri"/>
              </a:rPr>
              <a:t>Either way, it still occupies a high rank in the top ten of the TIOBE Programming Community Index.</a:t>
            </a: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Python isn’t a young language. It is </a:t>
            </a:r>
            <a:r>
              <a:rPr b="1" lang="en-US" sz="2800" spc="-1" strike="noStrike">
                <a:solidFill>
                  <a:srgbClr val="000000"/>
                </a:solidFill>
                <a:uFill>
                  <a:solidFill>
                    <a:srgbClr val="ffffff"/>
                  </a:solidFill>
                </a:uFill>
                <a:latin typeface="Calibri"/>
              </a:rPr>
              <a:t>mature</a:t>
            </a:r>
            <a:r>
              <a:rPr b="0" lang="en-US" sz="2800" spc="-1" strike="noStrike">
                <a:solidFill>
                  <a:srgbClr val="000000"/>
                </a:solidFill>
                <a:uFill>
                  <a:solidFill>
                    <a:srgbClr val="ffffff"/>
                  </a:solidFill>
                </a:uFill>
                <a:latin typeface="Calibri"/>
              </a:rPr>
              <a:t> and </a:t>
            </a:r>
            <a:r>
              <a:rPr b="1" lang="en-US" sz="2800" spc="-1" strike="noStrike">
                <a:solidFill>
                  <a:srgbClr val="000000"/>
                </a:solidFill>
                <a:uFill>
                  <a:solidFill>
                    <a:srgbClr val="ffffff"/>
                  </a:solidFill>
                </a:uFill>
                <a:latin typeface="Calibri"/>
              </a:rPr>
              <a:t>trustworthy</a:t>
            </a:r>
            <a:r>
              <a:rPr b="0" lang="en-US" sz="2800" spc="-1" strike="noStrike">
                <a:solidFill>
                  <a:srgbClr val="000000"/>
                </a:solidFill>
                <a:uFill>
                  <a:solidFill>
                    <a:srgbClr val="ffffff"/>
                  </a:solidFill>
                </a:uFill>
                <a:latin typeface="Calibri"/>
              </a:rPr>
              <a:t>. It’s not a one-hit wonder. It’s a bright star in the programming firmament, and time spent learning Python is a very good investment.</a:t>
            </a:r>
            <a:r>
              <a:rPr b="0" lang="en-US" sz="2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Calibri"/>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Application Of Python</a:t>
            </a:r>
            <a:endParaRPr b="0" lang="en-US" sz="1800" spc="-1" strike="noStrike">
              <a:solidFill>
                <a:srgbClr val="000000"/>
              </a:solidFill>
              <a:uFill>
                <a:solidFill>
                  <a:srgbClr val="ffffff"/>
                </a:solidFill>
              </a:uFill>
              <a:latin typeface="Calibri"/>
            </a:endParaRPr>
          </a:p>
        </p:txBody>
      </p:sp>
      <p:sp>
        <p:nvSpPr>
          <p:cNvPr id="127"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b="0" lang="en-US" sz="3300" spc="-1" strike="noStrike">
                <a:solidFill>
                  <a:srgbClr val="000000"/>
                </a:solidFill>
                <a:uFill>
                  <a:solidFill>
                    <a:srgbClr val="ffffff"/>
                  </a:solidFill>
                </a:uFill>
                <a:latin typeface="Calibri"/>
              </a:rPr>
              <a:t>Where can we see Python in action?</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300" spc="-1" strike="noStrike">
                <a:solidFill>
                  <a:srgbClr val="000000"/>
                </a:solidFill>
                <a:uFill>
                  <a:solidFill>
                    <a:srgbClr val="ffffff"/>
                  </a:solidFill>
                </a:uFill>
                <a:latin typeface="Calibri"/>
              </a:rPr>
              <a:t>We see it every day and almost everywhere.</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300" spc="-1" strike="noStrike">
                <a:solidFill>
                  <a:srgbClr val="000000"/>
                </a:solidFill>
                <a:uFill>
                  <a:solidFill>
                    <a:srgbClr val="ffffff"/>
                  </a:solidFill>
                </a:uFill>
                <a:latin typeface="Calibri"/>
              </a:rPr>
              <a:t>It’s used extensively to implement complex Internet services like search engines, cloud storage and tools, social media and so on. Whenever you use any of these services, you are actually very close to Python, although you wouldn’t know it.</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300" spc="-1" strike="noStrike">
                <a:solidFill>
                  <a:srgbClr val="000000"/>
                </a:solidFill>
                <a:uFill>
                  <a:solidFill>
                    <a:srgbClr val="ffffff"/>
                  </a:solidFill>
                </a:uFill>
                <a:latin typeface="Calibri"/>
              </a:rPr>
              <a:t>Many developing tools are implemented in Python.</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300" spc="-1" strike="noStrike">
                <a:solidFill>
                  <a:srgbClr val="000000"/>
                </a:solidFill>
                <a:uFill>
                  <a:solidFill>
                    <a:srgbClr val="ffffff"/>
                  </a:solidFill>
                </a:uFill>
                <a:latin typeface="Calibri"/>
              </a:rPr>
              <a:t>More and more everyday use applications are being written in Python. Lots of scientists have abandoned expensive proprietary tools and switched to Python.</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60</TotalTime>
  <Application>LibreOffice/5.1.6.2$Linux_X86_64 LibreOffice_project/10m0$Build-2</Application>
  <Words>985</Words>
  <Paragraphs>81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2019-10-16T01:00:28Z</dcterms:created>
  <dc:creator>Shasank</dc:creator>
  <dc:description/>
  <dc:language>en-IN</dc:language>
  <cp:lastModifiedBy/>
  <dcterms:modified xsi:type="dcterms:W3CDTF">2019-10-17T05:13:44Z</dcterms:modified>
  <cp:revision>27</cp:revision>
  <dc:subject/>
  <dc:title>Python Overview</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27</vt:i4>
  </property>
</Properties>
</file>