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3C89FA-3A97-4B5B-B399-36213DD076FB}">
  <a:tblStyle styleId="{6E3C89FA-3A97-4B5B-B399-36213DD07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ad4a4e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ad4a4e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de7b5ce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de7b5ce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3a609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3a609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ad4a4e9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ad4a4e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ad4a4e9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ad4a4e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ad4a4e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ad4a4e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ad4a4e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ad4a4e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03a609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f03a609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ad4a4e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ad4a4e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ad4a4e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ad4a4e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de7b5c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de7b5c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de7b5c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de7b5c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de7b5c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de7b5c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03a60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03a60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de7b5c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de7b5c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03a609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03a609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712e32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712e32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de7b5ce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de7b5c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ndrewevans0102/how-to-build-a-firebase-api" TargetMode="External"/><Relationship Id="rId4" Type="http://schemas.openxmlformats.org/officeDocument/2006/relationships/hyperlink" Target="https://blog.angularindepth.com/building-an-api-with-firebase-6108a207c1f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irebase.google.com/docs/admin/setup" TargetMode="External"/><Relationship Id="rId4" Type="http://schemas.openxmlformats.org/officeDocument/2006/relationships/hyperlink" Target="https://firebase.google.com/docs/admin/setup" TargetMode="External"/><Relationship Id="rId5" Type="http://schemas.openxmlformats.org/officeDocument/2006/relationships/hyperlink" Target="https://www.npmjs.com/package/cors" TargetMode="External"/><Relationship Id="rId6" Type="http://schemas.openxmlformats.org/officeDocument/2006/relationships/hyperlink" Target="https://www.npmjs.com/package/cors" TargetMode="External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hythmandbinary.com/2018/04/08/firebase/" TargetMode="External"/><Relationship Id="rId4" Type="http://schemas.openxmlformats.org/officeDocument/2006/relationships/hyperlink" Target="https://rhythmandbinary.com/2018/04/08/firebase/" TargetMode="External"/><Relationship Id="rId10" Type="http://schemas.openxmlformats.org/officeDocument/2006/relationships/hyperlink" Target="https://blog.angularindepth.com/why-building-with-a-jamstack-is-awesome-49618fd21198" TargetMode="External"/><Relationship Id="rId9" Type="http://schemas.openxmlformats.org/officeDocument/2006/relationships/hyperlink" Target="https://blog.angularindepth.com/why-building-with-a-jamstack-is-awesome-49618fd21198" TargetMode="External"/><Relationship Id="rId5" Type="http://schemas.openxmlformats.org/officeDocument/2006/relationships/hyperlink" Target="https://blog.angularindepth.com/why-firebase-cloud-functions-are-awesome-f4faeab630f7" TargetMode="External"/><Relationship Id="rId6" Type="http://schemas.openxmlformats.org/officeDocument/2006/relationships/hyperlink" Target="https://blog.angularindepth.com/why-firebase-cloud-functions-are-awesome-f4faeab630f7" TargetMode="External"/><Relationship Id="rId7" Type="http://schemas.openxmlformats.org/officeDocument/2006/relationships/hyperlink" Target="https://blog.angularindepth.com/how-the-angular-fire-library-makes-firebase-feel-like-magic-1fda375966bb" TargetMode="External"/><Relationship Id="rId8" Type="http://schemas.openxmlformats.org/officeDocument/2006/relationships/hyperlink" Target="https://blog.angularindepth.com/how-the-angular-fire-library-makes-firebase-feel-like-magic-1fda375966b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16.jpg"/><Relationship Id="rId6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HTTP/Metho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Representational_state_transf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API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Firebase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Evans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5" y="2139213"/>
            <a:ext cx="1211975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475" y="2108789"/>
            <a:ext cx="1907701" cy="12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" y="1468200"/>
            <a:ext cx="40767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510" y="1468200"/>
            <a:ext cx="3955940" cy="26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API with Firebase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Cloud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975" y="4450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50" y="3068775"/>
            <a:ext cx="5243499" cy="1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850" y="2571750"/>
            <a:ext cx="1644774" cy="16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450" y="1233900"/>
            <a:ext cx="1500100" cy="1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https://github.com/andrewevans0102/how-to-build-a-firebase-api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 Post: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https://blog.angularindepth.com/building-an-api-with-firebase-6108a207c1fd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050" y="2837050"/>
            <a:ext cx="4049725" cy="180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625" y="2834025"/>
            <a:ext cx="4049725" cy="181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Packages and ExpressJS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423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firebase-functions</a:t>
            </a:r>
            <a:r>
              <a:rPr lang="en">
                <a:solidFill>
                  <a:srgbClr val="B7B7B7"/>
                </a:solidFill>
              </a:rPr>
              <a:t> enables you to create functions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firebase-admin</a:t>
            </a:r>
            <a:r>
              <a:rPr lang="en">
                <a:solidFill>
                  <a:srgbClr val="B7B7B7"/>
                </a:solidFill>
              </a:rPr>
              <a:t> is</a:t>
            </a:r>
            <a:r>
              <a:rPr lang="en">
                <a:solidFill>
                  <a:srgbClr val="B7B7B7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rgbClr val="B7B7B7"/>
                </a:solidFill>
                <a:hlinkClick r:id="rId4"/>
              </a:rPr>
              <a:t>the firebase admin SDK</a:t>
            </a:r>
            <a:r>
              <a:rPr lang="en" u="sng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that connects your app to Firebase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express</a:t>
            </a:r>
            <a:r>
              <a:rPr lang="en">
                <a:solidFill>
                  <a:srgbClr val="B7B7B7"/>
                </a:solidFill>
              </a:rPr>
              <a:t> creates a Node server instance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cors</a:t>
            </a:r>
            <a:r>
              <a:rPr lang="en">
                <a:solidFill>
                  <a:srgbClr val="B7B7B7"/>
                </a:solidFill>
              </a:rPr>
              <a:t> is an</a:t>
            </a:r>
            <a:r>
              <a:rPr lang="en">
                <a:solidFill>
                  <a:srgbClr val="B7B7B7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u="sng">
                <a:solidFill>
                  <a:srgbClr val="B7B7B7"/>
                </a:solidFill>
                <a:hlinkClick r:id="rId6"/>
              </a:rPr>
              <a:t>npm module</a:t>
            </a:r>
            <a:r>
              <a:rPr lang="en">
                <a:solidFill>
                  <a:srgbClr val="B7B7B7"/>
                </a:solidFill>
              </a:rPr>
              <a:t> that allows your functions to run somewhere separate from your client.  The </a:t>
            </a:r>
            <a:r>
              <a:rPr lang="en">
                <a:solidFill>
                  <a:srgbClr val="00FF00"/>
                </a:solidFill>
              </a:rPr>
              <a:t>app.use</a:t>
            </a:r>
            <a:r>
              <a:rPr lang="en">
                <a:solidFill>
                  <a:srgbClr val="B7B7B7"/>
                </a:solidFill>
              </a:rPr>
              <a:t> enables cors.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7">
            <a:alphaModFix/>
          </a:blip>
          <a:srcRect b="0" l="0" r="28663" t="0"/>
          <a:stretch/>
        </p:blipFill>
        <p:spPr>
          <a:xfrm>
            <a:off x="4731075" y="1376400"/>
            <a:ext cx="4101225" cy="2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Calls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7270" l="0" r="27483" t="0"/>
          <a:stretch/>
        </p:blipFill>
        <p:spPr>
          <a:xfrm>
            <a:off x="402625" y="1194025"/>
            <a:ext cx="4851075" cy="24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4625" l="0" r="17328" t="0"/>
          <a:stretch/>
        </p:blipFill>
        <p:spPr>
          <a:xfrm>
            <a:off x="5428024" y="1194025"/>
            <a:ext cx="3466076" cy="2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Courier New"/>
              <a:buChar char="●"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/create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(C)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create item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ourier New"/>
              <a:buChar char="●"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/read-item/:item_id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(R) read a specific item (by ID)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ourier New"/>
              <a:buChar char="●"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/read-items</a:t>
            </a:r>
            <a:r>
              <a:rPr lang="en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(R)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read all items (total collection)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ourier New"/>
              <a:buChar char="●"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/update-item/:item_id</a:t>
            </a:r>
            <a:r>
              <a:rPr lang="en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(U) update an item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ourier New"/>
              <a:buChar char="●"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delete-item/:item_id</a:t>
            </a:r>
            <a:r>
              <a:rPr lang="en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(D) delete an item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35000" rtl="0" algn="l">
              <a:spcBef>
                <a:spcPts val="0"/>
              </a:spcBef>
              <a:spcAft>
                <a:spcPts val="0"/>
              </a:spcAft>
              <a:buClr>
                <a:srgbClr val="23282D"/>
              </a:buClr>
              <a:buSzPts val="1200"/>
              <a:buFont typeface="Courier New"/>
              <a:buChar char="●"/>
            </a:pPr>
            <a:r>
              <a:t/>
            </a:r>
            <a:endParaRPr sz="1200">
              <a:solidFill>
                <a:srgbClr val="2328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rPr i="1" lang="en"/>
              <a:t>Create, Read, Update, Delete = CRUD</a:t>
            </a:r>
            <a:endParaRPr i="1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6050" l="0" r="6200" t="0"/>
          <a:stretch/>
        </p:blipFill>
        <p:spPr>
          <a:xfrm>
            <a:off x="5432899" y="155650"/>
            <a:ext cx="3587675" cy="4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24" y="1065450"/>
            <a:ext cx="4802902" cy="214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325" y="3306500"/>
            <a:ext cx="5919050" cy="1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LIVE CODING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999999"/>
                </a:solidFill>
                <a:hlinkClick r:id="rId3"/>
              </a:rPr>
              <a:t>Firebase</a:t>
            </a:r>
            <a:endParaRPr u="sng">
              <a:solidFill>
                <a:srgbClr val="999999"/>
              </a:solidFill>
              <a:hlinkClick r:id="rId4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999999"/>
                </a:solidFill>
                <a:hlinkClick r:id="rId5"/>
              </a:rPr>
              <a:t>Why Firebase Cloud Functions are Awesome</a:t>
            </a:r>
            <a:endParaRPr u="sng">
              <a:solidFill>
                <a:srgbClr val="999999"/>
              </a:solidFill>
              <a:hlinkClick r:id="rId6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999999"/>
                </a:solidFill>
                <a:hlinkClick r:id="rId7"/>
              </a:rPr>
              <a:t>How the AngularFire Library makes Firebase feel like Magic</a:t>
            </a:r>
            <a:endParaRPr u="sng">
              <a:solidFill>
                <a:srgbClr val="999999"/>
              </a:solidFill>
              <a:hlinkClick r:id="rId8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999999"/>
                </a:solidFill>
                <a:hlinkClick r:id="rId9"/>
              </a:rPr>
              <a:t>Why Building with a JAMstack is Awesome</a:t>
            </a:r>
            <a:endParaRPr u="sng">
              <a:solidFill>
                <a:srgbClr val="999999"/>
              </a:solidFill>
              <a:hlinkClick r:id="rId10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an API?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HTTP?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RESTful service?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Firebase?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43311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years industry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years - HII NNS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years - Capital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Masters in 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Contributor to </a:t>
            </a:r>
            <a:r>
              <a:rPr i="1" lang="en"/>
              <a:t>Angular-In-Depth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contributor (and fan)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7096" l="0" r="941" t="16427"/>
          <a:stretch/>
        </p:blipFill>
        <p:spPr>
          <a:xfrm>
            <a:off x="398175" y="3406350"/>
            <a:ext cx="2628151" cy="15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50" y="3383450"/>
            <a:ext cx="2350727" cy="156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490" y="3360550"/>
            <a:ext cx="2090136" cy="156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8850" y="445025"/>
            <a:ext cx="3452774" cy="258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Application Programming Interface (API) is a </a:t>
            </a:r>
            <a:r>
              <a:rPr i="1" lang="en"/>
              <a:t>set of functions and procedures allowing the creation of applications that access the features or data of an operating system, application, or other service -Google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(translation) how software systems communicate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75" y="2592650"/>
            <a:ext cx="4910600" cy="19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2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HTTP?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 = Hyper Text Transfer 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 used by browsers and web technologies to communicate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Verbs: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○"/>
            </a:pPr>
            <a:r>
              <a:rPr b="1" lang="en" sz="1600">
                <a:solidFill>
                  <a:srgbClr val="00FF00"/>
                </a:solidFill>
              </a:rPr>
              <a:t>GET</a:t>
            </a:r>
            <a:r>
              <a:rPr lang="en" sz="1600">
                <a:solidFill>
                  <a:srgbClr val="9E9E9E"/>
                </a:solidFill>
              </a:rPr>
              <a:t> = retrieving data</a:t>
            </a:r>
            <a:endParaRPr sz="1600">
              <a:solidFill>
                <a:srgbClr val="9E9E9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○"/>
            </a:pPr>
            <a:r>
              <a:rPr b="1" lang="en" sz="1600">
                <a:solidFill>
                  <a:srgbClr val="00FF00"/>
                </a:solidFill>
              </a:rPr>
              <a:t>POST</a:t>
            </a:r>
            <a:r>
              <a:rPr lang="en" sz="1600">
                <a:solidFill>
                  <a:srgbClr val="9E9E9E"/>
                </a:solidFill>
              </a:rPr>
              <a:t> = creating or updating data</a:t>
            </a:r>
            <a:endParaRPr sz="1600">
              <a:solidFill>
                <a:srgbClr val="9E9E9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○"/>
            </a:pPr>
            <a:r>
              <a:rPr b="1" lang="en" sz="1600">
                <a:solidFill>
                  <a:srgbClr val="00FF00"/>
                </a:solidFill>
              </a:rPr>
              <a:t>PUT</a:t>
            </a:r>
            <a:r>
              <a:rPr lang="en" sz="1600">
                <a:solidFill>
                  <a:srgbClr val="9E9E9E"/>
                </a:solidFill>
              </a:rPr>
              <a:t> = updating data</a:t>
            </a:r>
            <a:endParaRPr sz="1600">
              <a:solidFill>
                <a:srgbClr val="9E9E9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○"/>
            </a:pPr>
            <a:r>
              <a:rPr b="1" lang="en" sz="1600">
                <a:solidFill>
                  <a:srgbClr val="00FF00"/>
                </a:solidFill>
              </a:rPr>
              <a:t>DELETE</a:t>
            </a:r>
            <a:r>
              <a:rPr lang="en" sz="1600">
                <a:solidFill>
                  <a:srgbClr val="9E9E9E"/>
                </a:solidFill>
              </a:rPr>
              <a:t> = deleting data</a:t>
            </a:r>
            <a:endParaRPr sz="1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Verbs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CRUD = Create, Read, Update, Delete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consult the MDN Docs 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4572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{6E3C89FA-3A97-4B5B-B399-36213DD076FB}</a:tableStyleId>
              </a:tblPr>
              <a:tblGrid>
                <a:gridCol w="2786600"/>
                <a:gridCol w="5443000"/>
              </a:tblGrid>
              <a:tr h="6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POST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FF"/>
                          </a:solidFill>
                        </a:rPr>
                        <a:t>Create</a:t>
                      </a: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 Operation, typically has an associated body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GET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FF"/>
                          </a:solidFill>
                        </a:rPr>
                        <a:t>Read</a:t>
                      </a: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 Operation, typically has no body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PUT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FF"/>
                          </a:solidFill>
                        </a:rPr>
                        <a:t>Update</a:t>
                      </a: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 Operation, typically has an associated body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DELETE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FF"/>
                          </a:solidFill>
                        </a:rPr>
                        <a:t>Delete</a:t>
                      </a: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 Operation, typically has no body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RESTful Service?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 refers to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Representational State Transfer</a:t>
            </a:r>
            <a:r>
              <a:rPr lang="en" sz="1600">
                <a:solidFill>
                  <a:srgbClr val="000000"/>
                </a:solidFill>
              </a:rPr>
              <a:t>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Leverages HTTP Methods and W3C standards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REST in terms of </a:t>
            </a:r>
            <a:r>
              <a:rPr lang="en" sz="1600">
                <a:solidFill>
                  <a:srgbClr val="00FF00"/>
                </a:solidFill>
              </a:rPr>
              <a:t>Requests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Requests consist of: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HTTP Verbs</a:t>
            </a:r>
            <a:endParaRPr sz="1600"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Headers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Request Parameters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Request Body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FF"/>
                </a:solidFill>
              </a:rPr>
              <a:t>APIs</a:t>
            </a:r>
            <a:r>
              <a:rPr i="1" lang="en" sz="2400"/>
              <a:t> contain </a:t>
            </a:r>
            <a:r>
              <a:rPr i="1" lang="en" sz="2400">
                <a:solidFill>
                  <a:srgbClr val="00FF00"/>
                </a:solidFill>
              </a:rPr>
              <a:t>RESTful Services</a:t>
            </a:r>
            <a:r>
              <a:rPr i="1" lang="en" sz="2400"/>
              <a:t> that use the </a:t>
            </a:r>
            <a:r>
              <a:rPr i="1" lang="en" sz="2400">
                <a:solidFill>
                  <a:srgbClr val="FF9900"/>
                </a:solidFill>
              </a:rPr>
              <a:t>HTTP Protocol</a:t>
            </a:r>
            <a:r>
              <a:rPr i="1" lang="en" sz="2400"/>
              <a:t> </a:t>
            </a:r>
            <a:endParaRPr i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to send and receive requests</a:t>
            </a:r>
            <a:endParaRPr i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Request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GET Request: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POST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0F0F0"/>
              </a:solidFill>
              <a:highlight>
                <a:srgbClr val="282828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3427" l="0" r="4425" t="0"/>
          <a:stretch/>
        </p:blipFill>
        <p:spPr>
          <a:xfrm>
            <a:off x="3664850" y="3102925"/>
            <a:ext cx="4676549" cy="16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17898" l="0" r="616" t="0"/>
          <a:stretch/>
        </p:blipFill>
        <p:spPr>
          <a:xfrm>
            <a:off x="3679262" y="1184249"/>
            <a:ext cx="4647726" cy="15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1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Developer Mobile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Pre-provisioned environment for developers to get up and running fast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154926" cy="1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70" y="2424800"/>
            <a:ext cx="4382026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