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88" r:id="rId5"/>
    <p:sldId id="314" r:id="rId6"/>
    <p:sldId id="315" r:id="rId7"/>
    <p:sldId id="267" r:id="rId8"/>
    <p:sldId id="262" r:id="rId9"/>
    <p:sldId id="316" r:id="rId10"/>
    <p:sldId id="268" r:id="rId11"/>
    <p:sldId id="317" r:id="rId12"/>
    <p:sldId id="318" r:id="rId13"/>
    <p:sldId id="332" r:id="rId14"/>
    <p:sldId id="333" r:id="rId15"/>
    <p:sldId id="334" r:id="rId16"/>
    <p:sldId id="335" r:id="rId17"/>
    <p:sldId id="336" r:id="rId18"/>
    <p:sldId id="338" r:id="rId19"/>
    <p:sldId id="337" r:id="rId20"/>
    <p:sldId id="340" r:id="rId21"/>
    <p:sldId id="341" r:id="rId22"/>
    <p:sldId id="343" r:id="rId23"/>
    <p:sldId id="344" r:id="rId24"/>
    <p:sldId id="346" r:id="rId25"/>
    <p:sldId id="347" r:id="rId26"/>
    <p:sldId id="351" r:id="rId27"/>
    <p:sldId id="352" r:id="rId28"/>
    <p:sldId id="353" r:id="rId29"/>
    <p:sldId id="348" r:id="rId30"/>
    <p:sldId id="354" r:id="rId31"/>
    <p:sldId id="355" r:id="rId32"/>
    <p:sldId id="349" r:id="rId33"/>
    <p:sldId id="356" r:id="rId34"/>
    <p:sldId id="357" r:id="rId35"/>
    <p:sldId id="350" r:id="rId36"/>
    <p:sldId id="358" r:id="rId37"/>
    <p:sldId id="283" r:id="rId38"/>
  </p:sldIdLst>
  <p:sldSz cx="12192000" cy="685800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4444"/>
    <a:srgbClr val="3B4355"/>
    <a:srgbClr val="364E0B"/>
    <a:srgbClr val="4E7109"/>
    <a:srgbClr val="5D6063"/>
    <a:srgbClr val="6D6D6D"/>
    <a:srgbClr val="6C6F7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2" autoAdjust="0"/>
    <p:restoredTop sz="95866" autoAdjust="0"/>
  </p:normalViewPr>
  <p:slideViewPr>
    <p:cSldViewPr snapToGrid="0">
      <p:cViewPr varScale="1">
        <p:scale>
          <a:sx n="106" d="100"/>
          <a:sy n="106" d="100"/>
        </p:scale>
        <p:origin x="456"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24774"/>
    </p:cViewPr>
  </p:sorterViewPr>
  <p:notesViewPr>
    <p:cSldViewPr snapToGrid="0">
      <p:cViewPr varScale="1">
        <p:scale>
          <a:sx n="86" d="100"/>
          <a:sy n="86" d="100"/>
        </p:scale>
        <p:origin x="3522"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8BAF574-9E5E-4479-A694-7B0504769A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dirty="0" smtClean="0"/>
              <a:t>模板来自于 </a:t>
            </a:r>
            <a:r>
              <a:rPr lang="en-US" altLang="zh-CN" dirty="0" smtClean="0"/>
              <a:t>http://docer.mysoeasy.com</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8F04A-84B0-4E5D-A1A7-EE43D6EF2A6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indent="0" algn="l" defTabSz="1218565" rtl="0" eaLnBrk="1" latinLnBrk="0" hangingPunct="1">
      <a:buFont typeface="Arial" panose="020B0604020202020204" pitchFamily="34" charset="0"/>
      <a:buNone/>
      <a:defRPr sz="1865" kern="1200" baseline="0">
        <a:solidFill>
          <a:srgbClr val="FF0000"/>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noFill/>
          <a:ln w="12700">
            <a:solidFill>
              <a:srgbClr val="000000"/>
            </a:solidFill>
            <a:miter lim="800000"/>
          </a:ln>
        </p:spPr>
      </p:sp>
      <p:sp>
        <p:nvSpPr>
          <p:cNvPr id="14339"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fld id="{CDC7E90E-F57B-4F84-B073-E3608A7E2829}"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noFill/>
          <a:ln w="12700">
            <a:solidFill>
              <a:srgbClr val="000000"/>
            </a:solidFill>
            <a:miter lim="800000"/>
          </a:ln>
        </p:spPr>
      </p:sp>
      <p:sp>
        <p:nvSpPr>
          <p:cNvPr id="14339"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fld id="{CDC7E90E-F57B-4F84-B073-E3608A7E2829}"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noFill/>
          <a:ln w="12700">
            <a:solidFill>
              <a:srgbClr val="000000"/>
            </a:solidFill>
            <a:miter lim="800000"/>
          </a:ln>
        </p:spPr>
      </p:sp>
      <p:sp>
        <p:nvSpPr>
          <p:cNvPr id="14339"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fld id="{CDC7E90E-F57B-4F84-B073-E3608A7E2829}"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noFill/>
          <a:ln w="12700">
            <a:solidFill>
              <a:srgbClr val="000000"/>
            </a:solidFill>
            <a:miter lim="800000"/>
          </a:ln>
        </p:spPr>
      </p:sp>
      <p:sp>
        <p:nvSpPr>
          <p:cNvPr id="14339"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fld id="{CDC7E90E-F57B-4F84-B073-E3608A7E2829}"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noFill/>
          <a:ln w="12700">
            <a:solidFill>
              <a:srgbClr val="000000"/>
            </a:solidFill>
            <a:miter lim="800000"/>
          </a:ln>
        </p:spPr>
      </p:sp>
      <p:sp>
        <p:nvSpPr>
          <p:cNvPr id="14339"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fld id="{CDC7E90E-F57B-4F84-B073-E3608A7E2829}"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noFill/>
          <a:ln w="12700">
            <a:solidFill>
              <a:srgbClr val="000000"/>
            </a:solidFill>
            <a:miter lim="800000"/>
          </a:ln>
        </p:spPr>
      </p:sp>
      <p:sp>
        <p:nvSpPr>
          <p:cNvPr id="14339"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fld id="{CDC7E90E-F57B-4F84-B073-E3608A7E2829}"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noFill/>
          <a:ln w="12700">
            <a:solidFill>
              <a:srgbClr val="000000"/>
            </a:solidFill>
            <a:miter lim="800000"/>
          </a:ln>
        </p:spPr>
      </p:sp>
      <p:sp>
        <p:nvSpPr>
          <p:cNvPr id="14339"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fld id="{CDC7E90E-F57B-4F84-B073-E3608A7E2829}"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noFill/>
          <a:ln w="12700">
            <a:solidFill>
              <a:srgbClr val="000000"/>
            </a:solidFill>
            <a:miter lim="800000"/>
          </a:ln>
        </p:spPr>
      </p:sp>
      <p:sp>
        <p:nvSpPr>
          <p:cNvPr id="14339"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fld id="{CDC7E90E-F57B-4F84-B073-E3608A7E2829}"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noFill/>
          <a:ln w="12700">
            <a:solidFill>
              <a:srgbClr val="000000"/>
            </a:solidFill>
            <a:miter lim="800000"/>
          </a:ln>
        </p:spPr>
      </p:sp>
      <p:sp>
        <p:nvSpPr>
          <p:cNvPr id="14339"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fld id="{CDC7E90E-F57B-4F84-B073-E3608A7E2829}"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2" name="组合 1"/>
          <p:cNvGrpSpPr/>
          <p:nvPr/>
        </p:nvGrpSpPr>
        <p:grpSpPr>
          <a:xfrm>
            <a:off x="0" y="-1588"/>
            <a:ext cx="12187768" cy="6861176"/>
            <a:chOff x="0" y="-1191"/>
            <a:chExt cx="9140826" cy="5145882"/>
          </a:xfrm>
        </p:grpSpPr>
        <p:pic>
          <p:nvPicPr>
            <p:cNvPr id="4" name="Picture 7" descr="图片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085013" cy="51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图片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6038"/>
            <a:stretch>
              <a:fillRect/>
            </a:stretch>
          </p:blipFill>
          <p:spPr bwMode="auto">
            <a:xfrm>
              <a:off x="7085013" y="-1191"/>
              <a:ext cx="2055813" cy="51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4" name="Rectangle 2"/>
          <p:cNvSpPr>
            <a:spLocks noGrp="1" noChangeArrowheads="1"/>
          </p:cNvSpPr>
          <p:nvPr>
            <p:ph type="ctrTitle"/>
          </p:nvPr>
        </p:nvSpPr>
        <p:spPr>
          <a:xfrm>
            <a:off x="912284" y="3929064"/>
            <a:ext cx="10363200" cy="1254125"/>
          </a:xfrm>
        </p:spPr>
        <p:txBody>
          <a:bodyPr>
            <a:normAutofit/>
          </a:bodyPr>
          <a:lstStyle>
            <a:lvl1pPr>
              <a:defRPr sz="4000" b="0">
                <a:solidFill>
                  <a:schemeClr val="accent1">
                    <a:lumMod val="75000"/>
                  </a:schemeClr>
                </a:solidFill>
              </a:defRPr>
            </a:lvl1pPr>
          </a:lstStyle>
          <a:p>
            <a:pPr lvl="0"/>
            <a:r>
              <a:rPr lang="zh-CN" altLang="en-US" noProof="0" dirty="0" smtClean="0"/>
              <a:t>单击此处编辑母版标题样式</a:t>
            </a:r>
            <a:endParaRPr lang="zh-CN" altLang="en-US" noProof="0" dirty="0" smtClean="0"/>
          </a:p>
        </p:txBody>
      </p:sp>
      <p:sp>
        <p:nvSpPr>
          <p:cNvPr id="3075" name="Rectangle 3"/>
          <p:cNvSpPr>
            <a:spLocks noGrp="1" noChangeArrowheads="1"/>
          </p:cNvSpPr>
          <p:nvPr>
            <p:ph type="subTitle" idx="1"/>
          </p:nvPr>
        </p:nvSpPr>
        <p:spPr>
          <a:xfrm>
            <a:off x="912284" y="5175886"/>
            <a:ext cx="8534400" cy="555625"/>
          </a:xfrm>
        </p:spPr>
        <p:txBody>
          <a:bodyPr>
            <a:normAutofit/>
          </a:bodyPr>
          <a:lstStyle>
            <a:lvl1pPr marL="0" indent="0">
              <a:buFontTx/>
              <a:buNone/>
              <a:defRPr sz="1800">
                <a:solidFill>
                  <a:schemeClr val="bg1">
                    <a:lumMod val="50000"/>
                  </a:schemeClr>
                </a:solidFill>
              </a:defRPr>
            </a:lvl1pPr>
          </a:lstStyle>
          <a:p>
            <a:pPr lvl="0"/>
            <a:r>
              <a:rPr lang="zh-CN" altLang="en-US" noProof="0" dirty="0" smtClean="0"/>
              <a:t>单击此处编辑母版副标题样式</a:t>
            </a:r>
            <a:endParaRPr lang="zh-CN" altLang="en-US" noProof="0" dirty="0" smtClean="0"/>
          </a:p>
        </p:txBody>
      </p:sp>
      <p:sp>
        <p:nvSpPr>
          <p:cNvPr id="3" name="日期占位符 2"/>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EA503-1E4C-46FE-A753-80C196677C3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3EA503-1E4C-46FE-A753-80C196677C3A}" type="slidenum">
              <a:rPr lang="zh-CN" altLang="en-US" smtClean="0"/>
            </a:fld>
            <a:endParaRPr lang="zh-CN" altLang="en-US"/>
          </a:p>
        </p:txBody>
      </p:sp>
      <p:sp>
        <p:nvSpPr>
          <p:cNvPr id="7" name="内容占位符 6"/>
          <p:cNvSpPr>
            <a:spLocks noGrp="1"/>
          </p:cNvSpPr>
          <p:nvPr>
            <p:ph sz="quarter" idx="13"/>
          </p:nvPr>
        </p:nvSpPr>
        <p:spPr>
          <a:xfrm>
            <a:off x="178594" y="1227501"/>
            <a:ext cx="11834812" cy="5507037"/>
          </a:xfrm>
        </p:spPr>
        <p:txBody>
          <a:bodyPr/>
          <a:lstStyle>
            <a:lvl1pPr>
              <a:defRPr>
                <a:solidFill>
                  <a:schemeClr val="tx1">
                    <a:lumMod val="75000"/>
                  </a:schemeClr>
                </a:solidFill>
              </a:defRPr>
            </a:lvl1pPr>
            <a:lvl2pPr>
              <a:defRPr>
                <a:solidFill>
                  <a:srgbClr val="3B4355"/>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solidFill>
                  <a:schemeClr val="tx1">
                    <a:lumMod val="75000"/>
                  </a:schemeClr>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ormAutofit/>
          </a:bodyPr>
          <a:lstStyle>
            <a:lvl3pPr>
              <a:defRPr sz="2000"/>
            </a:lvl3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EA503-1E4C-46FE-A753-80C196677C3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1851" y="4589464"/>
            <a:ext cx="10515600" cy="1500187"/>
          </a:xfrm>
        </p:spPr>
        <p:txBody>
          <a:bodyPr>
            <a:normAutofit/>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smtClean="0"/>
              <a:t>单击此处编辑母版文本样式</a:t>
            </a:r>
            <a:endParaRPr lang="zh-CN" altLang="en-US" dirty="0" smtClean="0"/>
          </a:p>
        </p:txBody>
      </p:sp>
      <p:sp>
        <p:nvSpPr>
          <p:cNvPr id="7" name="MH_Title"/>
          <p:cNvSpPr>
            <a:spLocks noChangeArrowheads="1"/>
          </p:cNvSpPr>
          <p:nvPr userDrawn="1"/>
        </p:nvSpPr>
        <p:spPr bwMode="auto">
          <a:xfrm>
            <a:off x="1" y="3267118"/>
            <a:ext cx="7791009" cy="1101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3963" tIns="0" rIns="143963"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r" eaLnBrk="1" hangingPunct="1">
              <a:spcBef>
                <a:spcPct val="0"/>
              </a:spcBef>
              <a:buClrTx/>
              <a:buSzTx/>
              <a:buFont typeface="Arial" panose="020B0604020202020204" pitchFamily="34" charset="0"/>
              <a:buNone/>
            </a:pPr>
            <a:endParaRPr lang="zh-CN" altLang="en-US" sz="3600" dirty="0">
              <a:solidFill>
                <a:srgbClr val="FFFFFF"/>
              </a:solidFill>
            </a:endParaRPr>
          </a:p>
        </p:txBody>
      </p:sp>
      <p:sp>
        <p:nvSpPr>
          <p:cNvPr id="8" name="MH_Others_1"/>
          <p:cNvSpPr>
            <a:spLocks noChangeArrowheads="1"/>
          </p:cNvSpPr>
          <p:nvPr userDrawn="1"/>
        </p:nvSpPr>
        <p:spPr bwMode="auto">
          <a:xfrm>
            <a:off x="9013066" y="2306931"/>
            <a:ext cx="3178934" cy="71260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7972" tIns="0" rIns="0" bIns="71981" anchor="ctr">
            <a:normAutofit fontScale="70000" lnSpcReduction="20000"/>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endParaRPr lang="zh-CN" altLang="en-US" sz="6000">
              <a:solidFill>
                <a:srgbClr val="FFFFFF"/>
              </a:solidFill>
            </a:endParaRPr>
          </a:p>
        </p:txBody>
      </p:sp>
      <p:sp>
        <p:nvSpPr>
          <p:cNvPr id="9" name="MH_Number"/>
          <p:cNvSpPr>
            <a:spLocks noChangeArrowheads="1"/>
          </p:cNvSpPr>
          <p:nvPr userDrawn="1"/>
        </p:nvSpPr>
        <p:spPr bwMode="auto">
          <a:xfrm>
            <a:off x="7908454" y="3267118"/>
            <a:ext cx="1104612" cy="11014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1" tIns="0" rIns="0" bIns="35991"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endParaRPr lang="zh-CN" altLang="en-US" sz="6000" dirty="0">
              <a:solidFill>
                <a:srgbClr val="FFFFFF"/>
              </a:solidFill>
            </a:endParaRPr>
          </a:p>
        </p:txBody>
      </p:sp>
      <p:sp>
        <p:nvSpPr>
          <p:cNvPr id="2" name="标题 1"/>
          <p:cNvSpPr>
            <a:spLocks noGrp="1"/>
          </p:cNvSpPr>
          <p:nvPr>
            <p:ph type="title"/>
          </p:nvPr>
        </p:nvSpPr>
        <p:spPr>
          <a:xfrm>
            <a:off x="0" y="3268800"/>
            <a:ext cx="7790400" cy="1101600"/>
          </a:xfrm>
        </p:spPr>
        <p:txBody>
          <a:bodyPr lIns="144000" tIns="0" rIns="144000" bIns="0" anchor="ctr" anchorCtr="0">
            <a:normAutofit/>
          </a:bodyPr>
          <a:lstStyle>
            <a:lvl1pPr algn="r">
              <a:defRPr sz="3600" b="0">
                <a:solidFill>
                  <a:schemeClr val="bg1"/>
                </a:solidFill>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EA503-1E4C-46FE-A753-80C196677C3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24417" y="1396473"/>
            <a:ext cx="5384800" cy="4959877"/>
          </a:xfrm>
        </p:spPr>
        <p:txBody>
          <a:bodyPr>
            <a:normAutofit/>
          </a:bodyPr>
          <a:lstStyle>
            <a:lvl1pPr>
              <a:defRPr>
                <a:solidFill>
                  <a:schemeClr val="tx1">
                    <a:lumMod val="75000"/>
                  </a:schemeClr>
                </a:solidFill>
              </a:defRPr>
            </a:lvl1pPr>
            <a:lvl3pPr marL="720090">
              <a:defRPr sz="2000">
                <a:solidFill>
                  <a:schemeClr val="tx1">
                    <a:lumMod val="75000"/>
                  </a:schemeClr>
                </a:solidFill>
              </a:defRPr>
            </a:lvl3pPr>
            <a:lvl4pPr marL="1080135">
              <a:defRPr sz="1800">
                <a:solidFill>
                  <a:schemeClr val="tx1">
                    <a:lumMod val="75000"/>
                  </a:schemeClr>
                </a:solidFill>
              </a:defRPr>
            </a:lvl4pPr>
            <a:lvl5pPr marL="1440180">
              <a:defRPr sz="1800">
                <a:solidFill>
                  <a:schemeClr val="tx1">
                    <a:lumMod val="75000"/>
                  </a:schemeClr>
                </a:solidFill>
              </a:defRPr>
            </a:lvl5pPr>
            <a:lvl6pPr marL="1800225">
              <a:defRPr sz="1800">
                <a:solidFill>
                  <a:schemeClr val="tx1">
                    <a:lumMod val="75000"/>
                  </a:schemeClr>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内容占位符 3"/>
          <p:cNvSpPr>
            <a:spLocks noGrp="1"/>
          </p:cNvSpPr>
          <p:nvPr>
            <p:ph sz="half" idx="2"/>
          </p:nvPr>
        </p:nvSpPr>
        <p:spPr>
          <a:xfrm>
            <a:off x="6212417" y="1396473"/>
            <a:ext cx="5384800" cy="4959877"/>
          </a:xfrm>
        </p:spPr>
        <p:txBody>
          <a:bodyPr>
            <a:normAutofit/>
          </a:bodyPr>
          <a:lstStyle>
            <a:lvl1pPr>
              <a:defRPr>
                <a:solidFill>
                  <a:schemeClr val="tx1">
                    <a:lumMod val="75000"/>
                  </a:schemeClr>
                </a:solidFill>
              </a:defRPr>
            </a:lvl1pPr>
            <a:lvl3pPr marL="720090">
              <a:defRPr sz="2000">
                <a:solidFill>
                  <a:schemeClr val="tx1">
                    <a:lumMod val="75000"/>
                  </a:schemeClr>
                </a:solidFill>
              </a:defRPr>
            </a:lvl3pPr>
            <a:lvl4pPr marL="1080135">
              <a:defRPr sz="1800">
                <a:solidFill>
                  <a:schemeClr val="tx1">
                    <a:lumMod val="75000"/>
                  </a:schemeClr>
                </a:solidFill>
              </a:defRPr>
            </a:lvl4pPr>
            <a:lvl5pPr marL="1440180">
              <a:defRPr sz="1800">
                <a:solidFill>
                  <a:schemeClr val="tx1">
                    <a:lumMod val="75000"/>
                  </a:schemeClr>
                </a:solidFill>
              </a:defRPr>
            </a:lvl5pPr>
            <a:lvl6pPr marL="1800225">
              <a:defRPr sz="1800">
                <a:solidFill>
                  <a:schemeClr val="tx1">
                    <a:lumMod val="75000"/>
                  </a:schemeClr>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EA503-1E4C-46FE-A753-80C196677C3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2800" y="190800"/>
            <a:ext cx="10515600" cy="720000"/>
          </a:xfrm>
        </p:spPr>
        <p:txBody>
          <a:bodyP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9" y="1681163"/>
            <a:ext cx="5158316"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40319" y="2505075"/>
            <a:ext cx="5158316" cy="3684588"/>
          </a:xfrm>
        </p:spPr>
        <p:txBody>
          <a:bodyPr>
            <a:normAutofit/>
          </a:bodyPr>
          <a:lstStyle>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71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717" cy="3684588"/>
          </a:xfrm>
        </p:spPr>
        <p:txBody>
          <a:bodyPr>
            <a:normAutofit/>
          </a:bodyPr>
          <a:lstStyle>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3EA503-1E4C-46FE-A753-80C196677C3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6" name="矩形 5"/>
          <p:cNvSpPr>
            <a:spLocks noChangeArrowheads="1"/>
          </p:cNvSpPr>
          <p:nvPr userDrawn="1"/>
        </p:nvSpPr>
        <p:spPr bwMode="auto">
          <a:xfrm>
            <a:off x="1523604" y="2776709"/>
            <a:ext cx="9144794" cy="420577"/>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147" tIns="46978" rIns="90147" bIns="46978"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endParaRPr lang="zh-CN" altLang="en-US" sz="1800">
              <a:solidFill>
                <a:srgbClr val="FFFFFF"/>
              </a:solidFill>
              <a:latin typeface="Calibri" panose="020F0502020204030204" pitchFamily="34" charset="0"/>
              <a:ea typeface="宋体" panose="02010600030101010101" pitchFamily="2" charset="-122"/>
            </a:endParaRPr>
          </a:p>
        </p:txBody>
      </p:sp>
      <p:sp>
        <p:nvSpPr>
          <p:cNvPr id="7" name="矩形 4"/>
          <p:cNvSpPr>
            <a:spLocks noChangeArrowheads="1"/>
          </p:cNvSpPr>
          <p:nvPr userDrawn="1"/>
        </p:nvSpPr>
        <p:spPr bwMode="auto">
          <a:xfrm>
            <a:off x="1523604" y="2873520"/>
            <a:ext cx="9144794" cy="6824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5991" rIns="0" bIns="0" anchor="ctr">
            <a:normAutofit fontScale="92500" lnSpcReduction="20000"/>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endParaRPr lang="zh-CN" altLang="en-US" sz="4800" b="1" dirty="0">
              <a:solidFill>
                <a:srgbClr val="FFFFFF"/>
              </a:solidFill>
            </a:endParaRPr>
          </a:p>
        </p:txBody>
      </p:sp>
      <p:sp>
        <p:nvSpPr>
          <p:cNvPr id="2" name="标题 1"/>
          <p:cNvSpPr>
            <a:spLocks noGrp="1"/>
          </p:cNvSpPr>
          <p:nvPr>
            <p:ph type="title"/>
          </p:nvPr>
        </p:nvSpPr>
        <p:spPr>
          <a:xfrm>
            <a:off x="1522800" y="2872800"/>
            <a:ext cx="9144000" cy="684000"/>
          </a:xfrm>
        </p:spPr>
        <p:txBody>
          <a:bodyPr>
            <a:normAutofit/>
          </a:bodyPr>
          <a:lstStyle>
            <a:lvl1pPr algn="ctr">
              <a:defRPr sz="4400"/>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3EA503-1E4C-46FE-A753-80C196677C3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3EA503-1E4C-46FE-A753-80C196677C3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1207441"/>
            <a:ext cx="4165200" cy="1600200"/>
          </a:xfrm>
        </p:spPr>
        <p:txBody>
          <a:bodyPr anchor="b"/>
          <a:lstStyle>
            <a:lvl1pPr>
              <a:defRPr sz="3200">
                <a:solidFill>
                  <a:schemeClr val="tx1"/>
                </a:solidFill>
              </a:defRPr>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1207441"/>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807641"/>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63349" y="1338218"/>
            <a:ext cx="1081615" cy="5154022"/>
          </a:xfrm>
        </p:spPr>
        <p:txBody>
          <a:bodyPr vert="eaVert">
            <a:normAutofit/>
          </a:bodyPr>
          <a:lstStyle>
            <a:lvl1pPr>
              <a:defRPr sz="2800">
                <a:solidFill>
                  <a:schemeClr val="tx1">
                    <a:lumMod val="75000"/>
                  </a:schemeClr>
                </a:solidFill>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559101" y="1338218"/>
            <a:ext cx="9713083" cy="5154022"/>
          </a:xfrm>
        </p:spPr>
        <p:txBody>
          <a:bodyPr vert="eaVert">
            <a:normAutofit/>
          </a:bodyPr>
          <a:lstStyle>
            <a:lvl1pPr>
              <a:defRPr>
                <a:solidFill>
                  <a:schemeClr val="tx1">
                    <a:lumMod val="75000"/>
                  </a:schemeClr>
                </a:solidFill>
              </a:defRPr>
            </a:lvl1pPr>
            <a:lvl3pPr marL="720090">
              <a:defRPr sz="2000">
                <a:solidFill>
                  <a:schemeClr val="tx1">
                    <a:lumMod val="75000"/>
                  </a:schemeClr>
                </a:solidFill>
              </a:defRPr>
            </a:lvl3pPr>
            <a:lvl4pPr marL="1080135">
              <a:defRPr sz="1800">
                <a:solidFill>
                  <a:schemeClr val="tx1">
                    <a:lumMod val="75000"/>
                  </a:schemeClr>
                </a:solidFill>
              </a:defRPr>
            </a:lvl4pPr>
            <a:lvl5pPr marL="1440180">
              <a:defRPr sz="1800">
                <a:solidFill>
                  <a:schemeClr val="tx1">
                    <a:lumMod val="75000"/>
                  </a:schemeClr>
                </a:solidFill>
              </a:defRPr>
            </a:lvl5pPr>
            <a:lvl6pPr marL="1800225">
              <a:defRPr sz="1800">
                <a:solidFill>
                  <a:schemeClr val="tx1">
                    <a:lumMod val="75000"/>
                  </a:schemeClr>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EA503-1E4C-46FE-A753-80C196677C3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图片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custDataLst>
              <p:tags r:id="rId12"/>
            </p:custDataLst>
          </p:nvPr>
        </p:nvSpPr>
        <p:spPr bwMode="auto">
          <a:xfrm>
            <a:off x="624417" y="188914"/>
            <a:ext cx="1078381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rmAutofit/>
          </a:bodyPr>
          <a:lstStyle/>
          <a:p>
            <a:pPr lvl="0"/>
            <a:r>
              <a:rPr lang="zh-CN" altLang="en-US" dirty="0" smtClean="0"/>
              <a:t>单击此处编辑母版标题样式</a:t>
            </a:r>
            <a:endParaRPr lang="zh-CN" altLang="en-US" dirty="0" smtClean="0"/>
          </a:p>
        </p:txBody>
      </p:sp>
      <p:sp>
        <p:nvSpPr>
          <p:cNvPr id="1028" name="Rectangle 3"/>
          <p:cNvSpPr>
            <a:spLocks noGrp="1" noChangeArrowheads="1"/>
          </p:cNvSpPr>
          <p:nvPr>
            <p:ph type="body" idx="1"/>
            <p:custDataLst>
              <p:tags r:id="rId13"/>
            </p:custDataLst>
          </p:nvPr>
        </p:nvSpPr>
        <p:spPr bwMode="auto">
          <a:xfrm>
            <a:off x="624417" y="1389700"/>
            <a:ext cx="10783812" cy="4719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2" name="日期占位符 1"/>
          <p:cNvSpPr>
            <a:spLocks noGrp="1"/>
          </p:cNvSpPr>
          <p:nvPr>
            <p:ph type="dt" sz="half" idx="2"/>
          </p:nvPr>
        </p:nvSpPr>
        <p:spPr>
          <a:xfrm>
            <a:off x="838200" y="6677252"/>
            <a:ext cx="2743200" cy="132712"/>
          </a:xfrm>
          <a:prstGeom prst="rect">
            <a:avLst/>
          </a:prstGeom>
        </p:spPr>
        <p:txBody>
          <a:bodyPr vert="horz" lIns="91440" tIns="45720" rIns="91440" bIns="45720" rtlCol="0" anchor="ctr"/>
          <a:lstStyle>
            <a:lvl1pPr algn="l">
              <a:defRPr sz="1200">
                <a:solidFill>
                  <a:schemeClr val="tx1">
                    <a:tint val="75000"/>
                  </a:schemeClr>
                </a:solidFill>
              </a:defRPr>
            </a:lvl1pPr>
          </a:lstStyle>
          <a:p>
            <a:fld id="{133EB358-2E90-4177-A16B-8ECBD7006EA8}" type="datetimeFigureOut">
              <a:rPr lang="zh-CN" altLang="en-US" smtClean="0"/>
            </a:fld>
            <a:endParaRPr lang="zh-CN" altLang="en-US"/>
          </a:p>
        </p:txBody>
      </p:sp>
      <p:sp>
        <p:nvSpPr>
          <p:cNvPr id="3" name="页脚占位符 2"/>
          <p:cNvSpPr>
            <a:spLocks noGrp="1"/>
          </p:cNvSpPr>
          <p:nvPr>
            <p:ph type="ftr" sz="quarter" idx="3"/>
          </p:nvPr>
        </p:nvSpPr>
        <p:spPr>
          <a:xfrm>
            <a:off x="4038600" y="6677252"/>
            <a:ext cx="4114800" cy="1327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677252"/>
            <a:ext cx="2743200" cy="132712"/>
          </a:xfrm>
          <a:prstGeom prst="rect">
            <a:avLst/>
          </a:prstGeom>
        </p:spPr>
        <p:txBody>
          <a:bodyPr vert="horz" lIns="91440" tIns="45720" rIns="91440" bIns="45720" rtlCol="0" anchor="ctr"/>
          <a:lstStyle>
            <a:lvl1pPr algn="r">
              <a:defRPr sz="1200">
                <a:solidFill>
                  <a:schemeClr val="tx1">
                    <a:tint val="75000"/>
                  </a:schemeClr>
                </a:solidFill>
              </a:defRPr>
            </a:lvl1pPr>
          </a:lstStyle>
          <a:p>
            <a:fld id="{6D3EA503-1E4C-46FE-A753-80C196677C3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p:titleStyle>
    <p:bodyStyle>
      <a:lvl1pPr marL="342900" indent="-342900" algn="l" rtl="0" eaLnBrk="1" fontAlgn="base" hangingPunct="1">
        <a:lnSpc>
          <a:spcPct val="100000"/>
        </a:lnSpc>
        <a:spcBef>
          <a:spcPts val="300"/>
        </a:spcBef>
        <a:spcAft>
          <a:spcPts val="300"/>
        </a:spcAft>
        <a:buClr>
          <a:schemeClr val="accent2"/>
        </a:buClr>
        <a:buChar char="•"/>
        <a:defRPr sz="2400" kern="1200" baseline="0">
          <a:solidFill>
            <a:schemeClr val="tx1">
              <a:lumMod val="75000"/>
            </a:schemeClr>
          </a:solidFill>
          <a:latin typeface="Arial" panose="020B0604020202020204" pitchFamily="34" charset="0"/>
          <a:ea typeface="黑体" panose="02010609060101010101" pitchFamily="49" charset="-122"/>
          <a:cs typeface="+mn-cs"/>
        </a:defRPr>
      </a:lvl1pPr>
      <a:lvl2pPr marL="71120" indent="0" algn="l" rtl="0" eaLnBrk="1" fontAlgn="base" hangingPunct="1">
        <a:spcBef>
          <a:spcPct val="20000"/>
        </a:spcBef>
        <a:spcAft>
          <a:spcPct val="0"/>
        </a:spcAft>
        <a:buFont typeface="Arial" panose="020B0604020202020204" pitchFamily="34" charset="0"/>
        <a:buNone/>
        <a:defRPr sz="1865" kern="1200" baseline="0">
          <a:solidFill>
            <a:srgbClr val="888C8F"/>
          </a:solidFill>
          <a:latin typeface="Arial" panose="020B0604020202020204" pitchFamily="34" charset="0"/>
          <a:ea typeface="黑体" panose="02010609060101010101" pitchFamily="49" charset="-122"/>
          <a:cs typeface="+mn-cs"/>
        </a:defRPr>
      </a:lvl2pPr>
      <a:lvl3pPr marL="1143000" indent="-228600" algn="l" rtl="0" eaLnBrk="1" fontAlgn="base" hangingPunct="1">
        <a:lnSpc>
          <a:spcPct val="100000"/>
        </a:lnSpc>
        <a:spcBef>
          <a:spcPts val="300"/>
        </a:spcBef>
        <a:spcAft>
          <a:spcPts val="300"/>
        </a:spcAft>
        <a:buChar char="•"/>
        <a:defRPr sz="2000" kern="1200">
          <a:solidFill>
            <a:schemeClr val="tx1"/>
          </a:solidFill>
          <a:latin typeface="+mn-lt"/>
          <a:ea typeface="+mn-ea"/>
          <a:cs typeface="+mn-cs"/>
        </a:defRPr>
      </a:lvl3pPr>
      <a:lvl4pPr marL="1600200" indent="-228600" algn="l" rtl="0" eaLnBrk="1" fontAlgn="base" hangingPunct="1">
        <a:lnSpc>
          <a:spcPct val="100000"/>
        </a:lnSpc>
        <a:spcBef>
          <a:spcPts val="300"/>
        </a:spcBef>
        <a:spcAft>
          <a:spcPts val="300"/>
        </a:spcAft>
        <a:buChar char="–"/>
        <a:defRPr sz="1800" kern="1200">
          <a:solidFill>
            <a:schemeClr val="tx1"/>
          </a:solidFill>
          <a:latin typeface="+mn-lt"/>
          <a:ea typeface="+mn-ea"/>
          <a:cs typeface="+mn-cs"/>
        </a:defRPr>
      </a:lvl4pPr>
      <a:lvl5pPr marL="2057400" indent="-228600" algn="l" rtl="0" eaLnBrk="1" fontAlgn="base" hangingPunct="1">
        <a:lnSpc>
          <a:spcPct val="100000"/>
        </a:lnSpc>
        <a:spcBef>
          <a:spcPts val="300"/>
        </a:spcBef>
        <a:spcAft>
          <a:spcPts val="300"/>
        </a:spcAft>
        <a:buChar char="»"/>
        <a:defRPr sz="1800" kern="1200">
          <a:solidFill>
            <a:schemeClr val="tx1"/>
          </a:solidFill>
          <a:latin typeface="+mn-lt"/>
          <a:ea typeface="+mn-ea"/>
          <a:cs typeface="+mn-cs"/>
        </a:defRPr>
      </a:lvl5pPr>
      <a:lvl6pPr marL="2514600" indent="-228600" algn="l" defTabSz="913765"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3.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3" Type="http://schemas.openxmlformats.org/officeDocument/2006/relationships/notesSlide" Target="../notesSlides/notesSlide10.xml"/><Relationship Id="rId22" Type="http://schemas.openxmlformats.org/officeDocument/2006/relationships/slideLayout" Target="../slideLayouts/slideLayout2.xml"/><Relationship Id="rId21" Type="http://schemas.openxmlformats.org/officeDocument/2006/relationships/tags" Target="../tags/tag62.xml"/><Relationship Id="rId20" Type="http://schemas.openxmlformats.org/officeDocument/2006/relationships/tags" Target="../tags/tag61.xml"/><Relationship Id="rId2" Type="http://schemas.openxmlformats.org/officeDocument/2006/relationships/tags" Target="../tags/tag43.xml"/><Relationship Id="rId19" Type="http://schemas.openxmlformats.org/officeDocument/2006/relationships/tags" Target="../tags/tag60.xml"/><Relationship Id="rId18" Type="http://schemas.openxmlformats.org/officeDocument/2006/relationships/tags" Target="../tags/tag59.xml"/><Relationship Id="rId17" Type="http://schemas.openxmlformats.org/officeDocument/2006/relationships/tags" Target="../tags/tag58.xml"/><Relationship Id="rId16" Type="http://schemas.openxmlformats.org/officeDocument/2006/relationships/tags" Target="../tags/tag57.xml"/><Relationship Id="rId15" Type="http://schemas.openxmlformats.org/officeDocument/2006/relationships/tags" Target="../tags/tag56.xml"/><Relationship Id="rId14" Type="http://schemas.openxmlformats.org/officeDocument/2006/relationships/tags" Target="../tags/tag55.xml"/><Relationship Id="rId13" Type="http://schemas.openxmlformats.org/officeDocument/2006/relationships/tags" Target="../tags/tag54.xml"/><Relationship Id="rId12" Type="http://schemas.openxmlformats.org/officeDocument/2006/relationships/tags" Target="../tags/tag53.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tags" Target="../tags/tag4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tags" Target="../tags/tag6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8.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s>
</file>

<file path=ppt/slides/_rels/slide22.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2" Type="http://schemas.openxmlformats.org/officeDocument/2006/relationships/notesSlide" Target="../notesSlides/notesSlide19.xml"/><Relationship Id="rId11" Type="http://schemas.openxmlformats.org/officeDocument/2006/relationships/slideLayout" Target="../slideLayouts/slideLayout7.xml"/><Relationship Id="rId10" Type="http://schemas.openxmlformats.org/officeDocument/2006/relationships/tags" Target="../tags/tag89.xml"/><Relationship Id="rId1" Type="http://schemas.openxmlformats.org/officeDocument/2006/relationships/tags" Target="../tags/tag80.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tags" Target="../tags/tag94.xml"/><Relationship Id="rId1" Type="http://schemas.openxmlformats.org/officeDocument/2006/relationships/tags" Target="../tags/tag9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6.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3.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14.xml"/><Relationship Id="rId3" Type="http://schemas.openxmlformats.org/officeDocument/2006/relationships/image" Target="../media/image3.png"/><Relationship Id="rId2" Type="http://schemas.openxmlformats.org/officeDocument/2006/relationships/tags" Target="../tags/tag13.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3.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7.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3.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1.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6.xml"/><Relationship Id="rId2" Type="http://schemas.openxmlformats.org/officeDocument/2006/relationships/tags" Target="../tags/tag113.xml"/><Relationship Id="rId1" Type="http://schemas.openxmlformats.org/officeDocument/2006/relationships/tags" Target="../tags/tag11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2" Type="http://schemas.openxmlformats.org/officeDocument/2006/relationships/notesSlide" Target="../notesSlides/notesSlide5.xml"/><Relationship Id="rId11" Type="http://schemas.openxmlformats.org/officeDocument/2006/relationships/slideLayout" Target="../slideLayouts/slideLayout7.xml"/><Relationship Id="rId10" Type="http://schemas.openxmlformats.org/officeDocument/2006/relationships/tags" Target="../tags/tag27.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tags" Target="../tags/tag36.xml"/><Relationship Id="rId1"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10074" y="4919346"/>
            <a:ext cx="103632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noAutofit/>
          </a:bodyPr>
          <a:lstStyle>
            <a:lvl1pPr indent="0" fontAlgn="base">
              <a:lnSpc>
                <a:spcPct val="150000"/>
              </a:lnSpc>
              <a:spcBef>
                <a:spcPts val="1800"/>
              </a:spcBef>
              <a:spcAft>
                <a:spcPct val="0"/>
              </a:spcAft>
              <a:buClr>
                <a:schemeClr val="accent2"/>
              </a:buClr>
              <a:buFontTx/>
              <a:buNone/>
              <a:defRPr sz="1800" baseline="0">
                <a:solidFill>
                  <a:schemeClr val="bg1">
                    <a:lumMod val="50000"/>
                  </a:schemeClr>
                </a:solidFill>
                <a:latin typeface="Arial" panose="020B0604020202020204" pitchFamily="34" charset="0"/>
                <a:ea typeface="黑体" panose="02010609060101010101" pitchFamily="49" charset="-122"/>
              </a:defRPr>
            </a:lvl1pPr>
            <a:lvl2pPr marL="356870" indent="-285750" fontAlgn="base">
              <a:spcBef>
                <a:spcPct val="20000"/>
              </a:spcBef>
              <a:spcAft>
                <a:spcPct val="0"/>
              </a:spcAft>
              <a:buFont typeface="Arial" panose="020B0604020202020204" pitchFamily="34" charset="0"/>
              <a:buChar char=" "/>
              <a:defRPr sz="1865" baseline="0">
                <a:solidFill>
                  <a:srgbClr val="888C8F"/>
                </a:solidFill>
                <a:latin typeface="Arial" panose="020B0604020202020204" pitchFamily="34" charset="0"/>
                <a:ea typeface="黑体" panose="02010609060101010101" pitchFamily="49" charset="-122"/>
              </a:defRPr>
            </a:lvl2pPr>
            <a:lvl3pPr marL="1143000" indent="-228600" fontAlgn="base">
              <a:spcBef>
                <a:spcPct val="20000"/>
              </a:spcBef>
              <a:spcAft>
                <a:spcPct val="0"/>
              </a:spcAft>
              <a:buChar char="•"/>
            </a:lvl3pPr>
            <a:lvl4pPr marL="1600200" indent="-228600" fontAlgn="base">
              <a:spcBef>
                <a:spcPct val="20000"/>
              </a:spcBef>
              <a:spcAft>
                <a:spcPct val="0"/>
              </a:spcAft>
              <a:buChar char="–"/>
              <a:defRPr sz="1600"/>
            </a:lvl4pPr>
            <a:lvl5pPr marL="2057400" indent="-228600" fontAlgn="base">
              <a:spcBef>
                <a:spcPct val="20000"/>
              </a:spcBef>
              <a:spcAft>
                <a:spcPct val="0"/>
              </a:spcAft>
              <a:buChar char="»"/>
              <a:defRPr sz="1600"/>
            </a:lvl5pPr>
            <a:lvl6pPr marL="2514600" indent="-228600" defTabSz="913765">
              <a:lnSpc>
                <a:spcPct val="90000"/>
              </a:lnSpc>
              <a:spcBef>
                <a:spcPts val="500"/>
              </a:spcBef>
              <a:buFont typeface="Arial" panose="020B0604020202020204" pitchFamily="34" charset="0"/>
              <a:buChar char="•"/>
              <a:defRPr sz="1800"/>
            </a:lvl6pPr>
            <a:lvl7pPr marL="2971800" indent="-228600" defTabSz="913765">
              <a:lnSpc>
                <a:spcPct val="90000"/>
              </a:lnSpc>
              <a:spcBef>
                <a:spcPts val="500"/>
              </a:spcBef>
              <a:buFont typeface="Arial" panose="020B0604020202020204" pitchFamily="34" charset="0"/>
              <a:buChar char="•"/>
              <a:defRPr sz="1800"/>
            </a:lvl7pPr>
            <a:lvl8pPr marL="3429000" indent="-228600" defTabSz="913765">
              <a:lnSpc>
                <a:spcPct val="90000"/>
              </a:lnSpc>
              <a:spcBef>
                <a:spcPts val="500"/>
              </a:spcBef>
              <a:buFont typeface="Arial" panose="020B0604020202020204" pitchFamily="34" charset="0"/>
              <a:buChar char="•"/>
              <a:defRPr sz="1800"/>
            </a:lvl8pPr>
            <a:lvl9pPr marL="3886200" indent="-228600" defTabSz="913765">
              <a:lnSpc>
                <a:spcPct val="90000"/>
              </a:lnSpc>
              <a:spcBef>
                <a:spcPts val="500"/>
              </a:spcBef>
              <a:buFont typeface="Arial" panose="020B0604020202020204" pitchFamily="34" charset="0"/>
              <a:buChar char="•"/>
              <a:defRPr sz="1800"/>
            </a:lvl9pPr>
          </a:lstStyle>
          <a:p>
            <a:r>
              <a:rPr lang="zh-CN" altLang="en-US" sz="2400" dirty="0">
                <a:latin typeface="+mn-lt"/>
                <a:ea typeface="+mn-ea"/>
              </a:rPr>
              <a:t>第一章·第四章</a:t>
            </a:r>
            <a:endParaRPr lang="zh-CN" altLang="en-US" sz="2400" dirty="0">
              <a:latin typeface="+mn-lt"/>
              <a:ea typeface="+mn-ea"/>
            </a:endParaRPr>
          </a:p>
        </p:txBody>
      </p:sp>
      <p:sp>
        <p:nvSpPr>
          <p:cNvPr id="3" name="文本框 2"/>
          <p:cNvSpPr txBox="1"/>
          <p:nvPr>
            <p:custDataLst>
              <p:tags r:id="rId2"/>
            </p:custDataLst>
          </p:nvPr>
        </p:nvSpPr>
        <p:spPr>
          <a:xfrm>
            <a:off x="912284" y="3929064"/>
            <a:ext cx="1036320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rmAutofit/>
          </a:bodyPr>
          <a:lstStyle>
            <a:lvl1pPr fontAlgn="base">
              <a:spcBef>
                <a:spcPct val="0"/>
              </a:spcBef>
              <a:spcAft>
                <a:spcPct val="0"/>
              </a:spcAft>
              <a:defRPr sz="4000" b="0" baseline="0">
                <a:solidFill>
                  <a:schemeClr val="accent1">
                    <a:lumMod val="75000"/>
                  </a:schemeClr>
                </a:solidFill>
                <a:latin typeface="Arial" panose="020B0604020202020204" pitchFamily="34" charset="0"/>
                <a:ea typeface="黑体" panose="02010609060101010101" pitchFamily="49" charset="-122"/>
                <a:cs typeface="+mj-cs"/>
              </a:defRPr>
            </a:lvl1pPr>
            <a:lvl2pPr fontAlgn="base">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fontAlgn="base">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fontAlgn="base">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fontAlgn="base">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fontAlgn="base">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fontAlgn="base">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fontAlgn="base">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fontAlgn="base">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zh-CN" altLang="en-US" sz="5400" b="1" dirty="0">
                <a:latin typeface="+mj-lt"/>
                <a:ea typeface="+mj-ea"/>
              </a:rPr>
              <a:t>社会生活中的交换与权力</a:t>
            </a:r>
            <a:endParaRPr lang="zh-CN" altLang="en-US" sz="5400" b="1" dirty="0">
              <a:latin typeface="+mj-lt"/>
              <a:ea typeface="+mj-ea"/>
            </a:endParaRPr>
          </a:p>
        </p:txBody>
      </p:sp>
      <p:sp>
        <p:nvSpPr>
          <p:cNvPr id="4" name="文本框 3"/>
          <p:cNvSpPr txBox="1"/>
          <p:nvPr>
            <p:custDataLst>
              <p:tags r:id="rId3"/>
            </p:custDataLst>
          </p:nvPr>
        </p:nvSpPr>
        <p:spPr>
          <a:xfrm>
            <a:off x="9178290" y="5474970"/>
            <a:ext cx="2961640" cy="105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noAutofit/>
          </a:bodyPr>
          <a:lstStyle>
            <a:lvl1pPr indent="0" fontAlgn="base">
              <a:lnSpc>
                <a:spcPct val="150000"/>
              </a:lnSpc>
              <a:spcBef>
                <a:spcPts val="1800"/>
              </a:spcBef>
              <a:spcAft>
                <a:spcPct val="0"/>
              </a:spcAft>
              <a:buClr>
                <a:schemeClr val="accent2"/>
              </a:buClr>
              <a:buFontTx/>
              <a:buNone/>
              <a:defRPr sz="1800" baseline="0">
                <a:solidFill>
                  <a:schemeClr val="bg1">
                    <a:lumMod val="50000"/>
                  </a:schemeClr>
                </a:solidFill>
                <a:latin typeface="Arial" panose="020B0604020202020204" pitchFamily="34" charset="0"/>
                <a:ea typeface="黑体" panose="02010609060101010101" pitchFamily="49" charset="-122"/>
              </a:defRPr>
            </a:lvl1pPr>
            <a:lvl2pPr marL="356870" indent="-285750" fontAlgn="base">
              <a:spcBef>
                <a:spcPct val="20000"/>
              </a:spcBef>
              <a:spcAft>
                <a:spcPct val="0"/>
              </a:spcAft>
              <a:buFont typeface="Arial" panose="020B0604020202020204" pitchFamily="34" charset="0"/>
              <a:buChar char=" "/>
              <a:defRPr sz="1865" baseline="0">
                <a:solidFill>
                  <a:srgbClr val="888C8F"/>
                </a:solidFill>
                <a:latin typeface="Arial" panose="020B0604020202020204" pitchFamily="34" charset="0"/>
                <a:ea typeface="黑体" panose="02010609060101010101" pitchFamily="49" charset="-122"/>
              </a:defRPr>
            </a:lvl2pPr>
            <a:lvl3pPr marL="1143000" indent="-228600" fontAlgn="base">
              <a:spcBef>
                <a:spcPct val="20000"/>
              </a:spcBef>
              <a:spcAft>
                <a:spcPct val="0"/>
              </a:spcAft>
              <a:buChar char="•"/>
            </a:lvl3pPr>
            <a:lvl4pPr marL="1600200" indent="-228600" fontAlgn="base">
              <a:spcBef>
                <a:spcPct val="20000"/>
              </a:spcBef>
              <a:spcAft>
                <a:spcPct val="0"/>
              </a:spcAft>
              <a:buChar char="–"/>
              <a:defRPr sz="1600"/>
            </a:lvl4pPr>
            <a:lvl5pPr marL="2057400" indent="-228600" fontAlgn="base">
              <a:spcBef>
                <a:spcPct val="20000"/>
              </a:spcBef>
              <a:spcAft>
                <a:spcPct val="0"/>
              </a:spcAft>
              <a:buChar char="»"/>
              <a:defRPr sz="1600"/>
            </a:lvl5pPr>
            <a:lvl6pPr marL="2514600" indent="-228600" defTabSz="913765">
              <a:lnSpc>
                <a:spcPct val="90000"/>
              </a:lnSpc>
              <a:spcBef>
                <a:spcPts val="500"/>
              </a:spcBef>
              <a:buFont typeface="Arial" panose="020B0604020202020204" pitchFamily="34" charset="0"/>
              <a:buChar char="•"/>
              <a:defRPr sz="1800"/>
            </a:lvl6pPr>
            <a:lvl7pPr marL="2971800" indent="-228600" defTabSz="913765">
              <a:lnSpc>
                <a:spcPct val="90000"/>
              </a:lnSpc>
              <a:spcBef>
                <a:spcPts val="500"/>
              </a:spcBef>
              <a:buFont typeface="Arial" panose="020B0604020202020204" pitchFamily="34" charset="0"/>
              <a:buChar char="•"/>
              <a:defRPr sz="1800"/>
            </a:lvl7pPr>
            <a:lvl8pPr marL="3429000" indent="-228600" defTabSz="913765">
              <a:lnSpc>
                <a:spcPct val="90000"/>
              </a:lnSpc>
              <a:spcBef>
                <a:spcPts val="500"/>
              </a:spcBef>
              <a:buFont typeface="Arial" panose="020B0604020202020204" pitchFamily="34" charset="0"/>
              <a:buChar char="•"/>
              <a:defRPr sz="1800"/>
            </a:lvl8pPr>
            <a:lvl9pPr marL="3886200" indent="-228600" defTabSz="913765">
              <a:lnSpc>
                <a:spcPct val="90000"/>
              </a:lnSpc>
              <a:spcBef>
                <a:spcPts val="500"/>
              </a:spcBef>
              <a:buFont typeface="Arial" panose="020B0604020202020204" pitchFamily="34" charset="0"/>
              <a:buChar char="•"/>
              <a:defRPr sz="1800"/>
            </a:lvl9pPr>
          </a:lstStyle>
          <a:p>
            <a:pPr>
              <a:lnSpc>
                <a:spcPct val="80000"/>
              </a:lnSpc>
            </a:pPr>
            <a:r>
              <a:rPr lang="en-US" altLang="zh-CN" sz="2400" dirty="0">
                <a:latin typeface="+mn-lt"/>
                <a:ea typeface="+mn-ea"/>
              </a:rPr>
              <a:t>15123575  </a:t>
            </a:r>
            <a:r>
              <a:rPr lang="zh-CN" altLang="en-US" sz="2400" dirty="0">
                <a:latin typeface="+mn-lt"/>
                <a:ea typeface="+mn-ea"/>
              </a:rPr>
              <a:t>许北辰</a:t>
            </a:r>
            <a:endParaRPr lang="zh-CN" altLang="en-US" sz="2400" dirty="0">
              <a:latin typeface="+mn-lt"/>
              <a:ea typeface="+mn-ea"/>
            </a:endParaRPr>
          </a:p>
          <a:p>
            <a:pPr>
              <a:lnSpc>
                <a:spcPct val="80000"/>
              </a:lnSpc>
            </a:pPr>
            <a:r>
              <a:rPr lang="en-US" altLang="zh-CN" sz="2400" dirty="0">
                <a:latin typeface="+mn-lt"/>
                <a:ea typeface="+mn-ea"/>
              </a:rPr>
              <a:t>15123760  </a:t>
            </a:r>
            <a:r>
              <a:rPr lang="zh-CN" altLang="en-US" sz="2400" dirty="0">
                <a:latin typeface="+mn-lt"/>
                <a:ea typeface="+mn-ea"/>
              </a:rPr>
              <a:t>何宗霖</a:t>
            </a:r>
            <a:endParaRPr lang="zh-CN" altLang="en-US" sz="2400" dirty="0">
              <a:latin typeface="+mn-lt"/>
              <a:ea typeface="+mn-ea"/>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p:txBody>
          <a:bodyPr>
            <a:normAutofit lnSpcReduction="10000"/>
          </a:bodyPr>
          <a:p>
            <a:r>
              <a:rPr lang="zh-CN" altLang="en-US" sz="3200"/>
              <a:t>大多数人类愉快和大多数痛苦的社会根源 </a:t>
            </a:r>
            <a:r>
              <a:rPr lang="zh-CN" altLang="en-US" sz="4000" b="1">
                <a:solidFill>
                  <a:schemeClr val="accent6">
                    <a:lumMod val="75000"/>
                  </a:schemeClr>
                </a:solidFill>
              </a:rPr>
              <a:t>→ </a:t>
            </a:r>
            <a:r>
              <a:rPr lang="zh-CN" altLang="en-US" sz="3200"/>
              <a:t>其他人的行动</a:t>
            </a:r>
            <a:endParaRPr lang="zh-CN" altLang="en-US" sz="3200"/>
          </a:p>
          <a:p>
            <a:endParaRPr lang="zh-CN" altLang="en-US"/>
          </a:p>
          <a:p>
            <a:r>
              <a:rPr lang="en-US" altLang="zh-CN"/>
              <a:t>“</a:t>
            </a:r>
            <a:r>
              <a:rPr lang="zh-CN" altLang="en-US"/>
              <a:t>个体在社会交往中得到的报酬往往会使其他个体付出一定的代价。</a:t>
            </a:r>
            <a:r>
              <a:rPr lang="en-US" altLang="zh-CN"/>
              <a:t>”</a:t>
            </a:r>
            <a:endParaRPr lang="en-US" altLang="zh-CN"/>
          </a:p>
          <a:p>
            <a:endParaRPr lang="en-US" altLang="zh-CN"/>
          </a:p>
          <a:p>
            <a:r>
              <a:rPr lang="en-US" altLang="zh-CN"/>
              <a:t>一些人从行使</a:t>
            </a:r>
            <a:r>
              <a:rPr lang="zh-CN" altLang="en-US"/>
              <a:t>自己的</a:t>
            </a:r>
            <a:r>
              <a:rPr lang="en-US" altLang="zh-CN"/>
              <a:t>权力中得到满足，而服从他权力的的人</a:t>
            </a:r>
            <a:r>
              <a:rPr lang="zh-CN" altLang="en-US"/>
              <a:t>则感到</a:t>
            </a:r>
            <a:r>
              <a:rPr lang="en-US" altLang="zh-CN"/>
              <a:t>遭</a:t>
            </a:r>
            <a:r>
              <a:rPr lang="zh-CN" altLang="en-US"/>
              <a:t>受了</a:t>
            </a:r>
            <a:r>
              <a:rPr lang="en-US" altLang="zh-CN"/>
              <a:t>剥夺。</a:t>
            </a:r>
            <a:endParaRPr lang="en-US" altLang="zh-CN"/>
          </a:p>
        </p:txBody>
      </p:sp>
      <p:sp>
        <p:nvSpPr>
          <p:cNvPr id="4" name="内容占位符 3"/>
          <p:cNvSpPr>
            <a:spLocks noGrp="1"/>
          </p:cNvSpPr>
          <p:nvPr>
            <p:ph sz="half" idx="2"/>
          </p:nvPr>
        </p:nvSpPr>
        <p:spPr>
          <a:xfrm>
            <a:off x="6212205" y="1396365"/>
            <a:ext cx="5624195" cy="4959985"/>
          </a:xfrm>
        </p:spPr>
        <p:txBody>
          <a:bodyPr/>
          <a:p>
            <a:r>
              <a:rPr lang="zh-CN" altLang="en-US" sz="2800">
                <a:solidFill>
                  <a:schemeClr val="accent6">
                    <a:lumMod val="75000"/>
                  </a:schemeClr>
                </a:solidFill>
              </a:rPr>
              <a:t>对于互换的期待</a:t>
            </a:r>
            <a:endParaRPr lang="zh-CN" altLang="en-US" sz="2800">
              <a:solidFill>
                <a:schemeClr val="accent6">
                  <a:lumMod val="75000"/>
                </a:schemeClr>
              </a:solidFill>
            </a:endParaRPr>
          </a:p>
          <a:p>
            <a:pPr algn="l"/>
            <a:endParaRPr lang="zh-CN" altLang="en-US" sz="2800">
              <a:solidFill>
                <a:schemeClr val="accent6">
                  <a:lumMod val="75000"/>
                </a:schemeClr>
              </a:solidFill>
            </a:endParaRPr>
          </a:p>
          <a:p>
            <a:pPr algn="l">
              <a:lnSpc>
                <a:spcPct val="120000"/>
              </a:lnSpc>
            </a:pPr>
            <a:r>
              <a:rPr lang="zh-CN" altLang="en-US">
                <a:solidFill>
                  <a:srgbClr val="444444"/>
                </a:solidFill>
              </a:rPr>
              <a:t>人们向他人施惠</a:t>
            </a:r>
            <a:r>
              <a:rPr lang="zh-CN" altLang="en-US">
                <a:solidFill>
                  <a:schemeClr val="accent6">
                    <a:lumMod val="75000"/>
                  </a:schemeClr>
                </a:solidFill>
              </a:rPr>
              <a:t>→</a:t>
            </a:r>
            <a:endParaRPr lang="zh-CN" altLang="en-US">
              <a:solidFill>
                <a:schemeClr val="accent6">
                  <a:lumMod val="75000"/>
                </a:schemeClr>
              </a:solidFill>
            </a:endParaRPr>
          </a:p>
          <a:p>
            <a:pPr algn="l">
              <a:lnSpc>
                <a:spcPct val="120000"/>
              </a:lnSpc>
            </a:pPr>
            <a:r>
              <a:rPr lang="zh-CN" altLang="en-US">
                <a:solidFill>
                  <a:srgbClr val="444444"/>
                </a:solidFill>
              </a:rPr>
              <a:t>承恩者表示感激（一种社会报酬）</a:t>
            </a:r>
            <a:r>
              <a:rPr lang="zh-CN" altLang="en-US">
                <a:solidFill>
                  <a:schemeClr val="accent6">
                    <a:lumMod val="75000"/>
                  </a:schemeClr>
                </a:solidFill>
              </a:rPr>
              <a:t>→</a:t>
            </a:r>
            <a:endParaRPr lang="zh-CN" altLang="en-US">
              <a:solidFill>
                <a:schemeClr val="accent6">
                  <a:lumMod val="75000"/>
                </a:schemeClr>
              </a:solidFill>
            </a:endParaRPr>
          </a:p>
          <a:p>
            <a:pPr algn="l">
              <a:lnSpc>
                <a:spcPct val="120000"/>
              </a:lnSpc>
            </a:pPr>
            <a:r>
              <a:rPr lang="zh-CN" altLang="en-US">
                <a:solidFill>
                  <a:srgbClr val="444444"/>
                </a:solidFill>
              </a:rPr>
              <a:t>施恩者感到愉快（从他人那里获得良好声誉）</a:t>
            </a:r>
            <a:r>
              <a:rPr lang="zh-CN" altLang="en-US">
                <a:solidFill>
                  <a:schemeClr val="accent6">
                    <a:lumMod val="75000"/>
                  </a:schemeClr>
                </a:solidFill>
              </a:rPr>
              <a:t>→</a:t>
            </a:r>
            <a:endParaRPr lang="zh-CN" altLang="en-US">
              <a:solidFill>
                <a:schemeClr val="accent6">
                  <a:lumMod val="75000"/>
                </a:schemeClr>
              </a:solidFill>
            </a:endParaRPr>
          </a:p>
          <a:p>
            <a:pPr algn="l">
              <a:lnSpc>
                <a:spcPct val="120000"/>
              </a:lnSpc>
            </a:pPr>
            <a:r>
              <a:rPr lang="zh-CN" altLang="en-US">
                <a:solidFill>
                  <a:srgbClr val="444444"/>
                </a:solidFill>
              </a:rPr>
              <a:t>承恩者想办法寻求报答的回馈</a:t>
            </a:r>
            <a:r>
              <a:rPr lang="zh-CN" altLang="en-US">
                <a:solidFill>
                  <a:schemeClr val="accent6">
                    <a:lumMod val="75000"/>
                  </a:schemeClr>
                </a:solidFill>
              </a:rPr>
              <a:t>→</a:t>
            </a:r>
            <a:endParaRPr lang="zh-CN" altLang="en-US">
              <a:solidFill>
                <a:schemeClr val="accent6">
                  <a:lumMod val="75000"/>
                </a:schemeClr>
              </a:solidFill>
            </a:endParaRPr>
          </a:p>
          <a:p>
            <a:pPr algn="l">
              <a:lnSpc>
                <a:spcPct val="120000"/>
              </a:lnSpc>
            </a:pPr>
            <a:r>
              <a:rPr lang="zh-CN" altLang="en-US">
                <a:solidFill>
                  <a:srgbClr val="444444"/>
                </a:solidFill>
              </a:rPr>
              <a:t>加强了人和人之间的社会纽带</a:t>
            </a:r>
            <a:endParaRPr lang="zh-CN" altLang="en-US">
              <a:solidFill>
                <a:srgbClr val="444444"/>
              </a:solidFill>
            </a:endParaRPr>
          </a:p>
        </p:txBody>
      </p:sp>
      <p:sp>
        <p:nvSpPr>
          <p:cNvPr id="5" name="标题 4"/>
          <p:cNvSpPr>
            <a:spLocks noGrp="1"/>
          </p:cNvSpPr>
          <p:nvPr>
            <p:custDataLst>
              <p:tags r:id="rId1"/>
            </p:custDataLst>
          </p:nvPr>
        </p:nvSpPr>
        <p:spPr>
          <a:xfrm>
            <a:off x="704427" y="178754"/>
            <a:ext cx="10783812" cy="720725"/>
          </a:xfrm>
          <a:prstGeom prst="rect">
            <a:avLst/>
          </a:prstGeom>
          <a:noFill/>
          <a:ln>
            <a:noFill/>
          </a:ln>
          <a:effectLst/>
        </p:spPr>
        <p:txBody>
          <a:bodyPr vert="horz" wrap="square" lIns="91440" tIns="45720" rIns="91440" bIns="45720" numCol="1" anchor="ctr" anchorCtr="0" compatLnSpc="1">
            <a:normAutofit/>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en-US" altLang="zh-CN" sz="3200" dirty="0">
                <a:latin typeface="+mj-lt"/>
                <a:ea typeface="+mj-ea"/>
              </a:rPr>
              <a:t>1</a:t>
            </a:r>
            <a:r>
              <a:rPr lang="zh-CN" altLang="en-US" sz="3200" dirty="0">
                <a:latin typeface="+mj-lt"/>
                <a:ea typeface="+mj-ea"/>
              </a:rPr>
              <a:t>、 社会报酬的交换</a:t>
            </a:r>
            <a:endParaRPr lang="zh-CN" altLang="en-US" sz="3200" dirty="0">
              <a:latin typeface="+mj-lt"/>
              <a:ea typeface="+mj-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a:xfrm>
            <a:off x="624205" y="1396365"/>
            <a:ext cx="5994400" cy="662305"/>
          </a:xfrm>
        </p:spPr>
        <p:txBody>
          <a:bodyPr>
            <a:normAutofit fontScale="50000"/>
          </a:bodyPr>
          <a:p>
            <a:pPr marL="0" indent="0">
              <a:buNone/>
            </a:pPr>
            <a:r>
              <a:rPr lang="zh-CN" altLang="en-US" sz="4800"/>
              <a:t>社会生活中的“</a:t>
            </a:r>
            <a:r>
              <a:rPr lang="zh-CN" altLang="en-US" sz="5400" b="1">
                <a:solidFill>
                  <a:schemeClr val="accent6">
                    <a:lumMod val="75000"/>
                  </a:schemeClr>
                </a:solidFill>
              </a:rPr>
              <a:t>利他主义</a:t>
            </a:r>
            <a:r>
              <a:rPr lang="zh-CN" altLang="en-US" sz="4800"/>
              <a:t>”和“</a:t>
            </a:r>
            <a:r>
              <a:rPr lang="zh-CN" altLang="en-US" sz="5400" b="1">
                <a:solidFill>
                  <a:schemeClr val="accent6">
                    <a:lumMod val="75000"/>
                  </a:schemeClr>
                </a:solidFill>
              </a:rPr>
              <a:t>利己主义</a:t>
            </a:r>
            <a:r>
              <a:rPr lang="zh-CN" altLang="en-US" sz="4800"/>
              <a:t>”</a:t>
            </a:r>
            <a:endParaRPr lang="zh-CN" altLang="en-US" sz="4800"/>
          </a:p>
          <a:p>
            <a:pPr algn="ctr"/>
            <a:endParaRPr lang="zh-CN" altLang="en-US" sz="4800"/>
          </a:p>
          <a:p>
            <a:pPr algn="ctr"/>
            <a:endParaRPr lang="zh-CN" altLang="en-US"/>
          </a:p>
          <a:p>
            <a:pPr algn="ctr">
              <a:buNone/>
            </a:pPr>
            <a:endParaRPr lang="zh-CN" altLang="en-US"/>
          </a:p>
        </p:txBody>
      </p:sp>
      <p:sp>
        <p:nvSpPr>
          <p:cNvPr id="4" name="内容占位符 3"/>
          <p:cNvSpPr>
            <a:spLocks noGrp="1"/>
          </p:cNvSpPr>
          <p:nvPr>
            <p:ph sz="half" idx="2"/>
          </p:nvPr>
        </p:nvSpPr>
        <p:spPr>
          <a:xfrm>
            <a:off x="8634730" y="1396365"/>
            <a:ext cx="3201670" cy="4959985"/>
          </a:xfrm>
        </p:spPr>
        <p:txBody>
          <a:bodyPr/>
          <a:p>
            <a:endParaRPr lang="zh-CN" altLang="en-US">
              <a:solidFill>
                <a:srgbClr val="444444"/>
              </a:solidFill>
            </a:endParaRPr>
          </a:p>
        </p:txBody>
      </p:sp>
      <p:sp>
        <p:nvSpPr>
          <p:cNvPr id="5" name="标题 4"/>
          <p:cNvSpPr>
            <a:spLocks noGrp="1"/>
          </p:cNvSpPr>
          <p:nvPr>
            <p:custDataLst>
              <p:tags r:id="rId1"/>
            </p:custDataLst>
          </p:nvPr>
        </p:nvSpPr>
        <p:spPr>
          <a:xfrm>
            <a:off x="704427" y="178754"/>
            <a:ext cx="10783812" cy="720725"/>
          </a:xfrm>
          <a:prstGeom prst="rect">
            <a:avLst/>
          </a:prstGeom>
          <a:noFill/>
          <a:ln>
            <a:noFill/>
          </a:ln>
          <a:effectLst/>
        </p:spPr>
        <p:txBody>
          <a:bodyPr vert="horz" wrap="square" lIns="91440" tIns="45720" rIns="91440" bIns="45720" numCol="1" anchor="ctr" anchorCtr="0" compatLnSpc="1">
            <a:normAutofit/>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en-US" altLang="zh-CN" sz="3200" dirty="0">
                <a:latin typeface="+mj-lt"/>
                <a:ea typeface="+mj-ea"/>
              </a:rPr>
              <a:t>1</a:t>
            </a:r>
            <a:r>
              <a:rPr lang="zh-CN" altLang="en-US" sz="3200" dirty="0">
                <a:latin typeface="+mj-lt"/>
                <a:ea typeface="+mj-ea"/>
              </a:rPr>
              <a:t>、 社会报酬的交换</a:t>
            </a:r>
            <a:endParaRPr lang="zh-CN" altLang="en-US" sz="3200" dirty="0">
              <a:latin typeface="+mj-lt"/>
              <a:ea typeface="+mj-ea"/>
            </a:endParaRPr>
          </a:p>
        </p:txBody>
      </p:sp>
      <p:sp>
        <p:nvSpPr>
          <p:cNvPr id="100" name="文本框 99"/>
          <p:cNvSpPr txBox="1"/>
          <p:nvPr/>
        </p:nvSpPr>
        <p:spPr>
          <a:xfrm>
            <a:off x="3312160" y="2279015"/>
            <a:ext cx="2444115" cy="457200"/>
          </a:xfrm>
          <a:prstGeom prst="rect">
            <a:avLst/>
          </a:prstGeom>
          <a:noFill/>
          <a:ln w="9525">
            <a:solidFill>
              <a:schemeClr val="accent6">
                <a:lumMod val="75000"/>
              </a:schemeClr>
            </a:solidFill>
          </a:ln>
        </p:spPr>
        <p:txBody>
          <a:bodyPr wrap="square">
            <a:spAutoFit/>
          </a:bodyPr>
          <a:p>
            <a:pPr marL="0" indent="0" algn="l"/>
            <a:r>
              <a:rPr lang="zh-CN" altLang="en-US" sz="2400" b="0" u="none">
                <a:latin typeface="+mn-ea"/>
                <a:cs typeface="宋体" panose="02010600030101010101" pitchFamily="2" charset="-122"/>
              </a:rPr>
              <a:t>发自内心的赞同</a:t>
            </a:r>
            <a:endParaRPr lang="zh-CN" altLang="en-US">
              <a:latin typeface="+mn-ea"/>
            </a:endParaRPr>
          </a:p>
        </p:txBody>
      </p:sp>
      <p:sp>
        <p:nvSpPr>
          <p:cNvPr id="6" name="文本框 5"/>
          <p:cNvSpPr txBox="1"/>
          <p:nvPr/>
        </p:nvSpPr>
        <p:spPr>
          <a:xfrm>
            <a:off x="3312160" y="3093720"/>
            <a:ext cx="4333875" cy="457200"/>
          </a:xfrm>
          <a:prstGeom prst="rect">
            <a:avLst/>
          </a:prstGeom>
          <a:noFill/>
          <a:ln w="9525">
            <a:solidFill>
              <a:schemeClr val="accent6">
                <a:lumMod val="75000"/>
              </a:schemeClr>
            </a:solidFill>
          </a:ln>
        </p:spPr>
        <p:txBody>
          <a:bodyPr wrap="square">
            <a:spAutoFit/>
          </a:bodyPr>
          <a:p>
            <a:pPr marL="0" indent="0" algn="l"/>
            <a:r>
              <a:rPr lang="zh-CN" altLang="en-US" sz="2400" b="0" u="none">
                <a:latin typeface="+mn-ea"/>
                <a:cs typeface="宋体" panose="02010600030101010101" pitchFamily="2" charset="-122"/>
              </a:rPr>
              <a:t>受强制或者假装、掩饰的赞同</a:t>
            </a:r>
            <a:endParaRPr lang="zh-CN" altLang="en-US">
              <a:latin typeface="+mn-ea"/>
            </a:endParaRPr>
          </a:p>
        </p:txBody>
      </p:sp>
      <p:sp>
        <p:nvSpPr>
          <p:cNvPr id="7" name="文本框 6"/>
          <p:cNvSpPr txBox="1"/>
          <p:nvPr/>
        </p:nvSpPr>
        <p:spPr>
          <a:xfrm>
            <a:off x="624205" y="2636520"/>
            <a:ext cx="2134235" cy="579120"/>
          </a:xfrm>
          <a:prstGeom prst="rect">
            <a:avLst/>
          </a:prstGeom>
          <a:noFill/>
        </p:spPr>
        <p:txBody>
          <a:bodyPr wrap="square" rtlCol="0">
            <a:spAutoFit/>
          </a:bodyPr>
          <a:p>
            <a:r>
              <a:rPr lang="zh-CN" altLang="en-US" sz="3200"/>
              <a:t>社会赞同</a:t>
            </a:r>
            <a:endParaRPr lang="zh-CN" altLang="en-US" sz="3200"/>
          </a:p>
        </p:txBody>
      </p:sp>
      <p:cxnSp>
        <p:nvCxnSpPr>
          <p:cNvPr id="8" name="直接箭头连接符 7"/>
          <p:cNvCxnSpPr>
            <a:stCxn id="100" idx="1"/>
          </p:cNvCxnSpPr>
          <p:nvPr/>
        </p:nvCxnSpPr>
        <p:spPr>
          <a:xfrm flipH="1">
            <a:off x="2499360" y="2507615"/>
            <a:ext cx="812800" cy="456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1"/>
          </p:cNvCxnSpPr>
          <p:nvPr/>
        </p:nvCxnSpPr>
        <p:spPr>
          <a:xfrm flipH="1" flipV="1">
            <a:off x="2484120" y="2948940"/>
            <a:ext cx="828040" cy="373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内容占位符 2"/>
          <p:cNvSpPr>
            <a:spLocks noGrp="1"/>
          </p:cNvSpPr>
          <p:nvPr/>
        </p:nvSpPr>
        <p:spPr>
          <a:xfrm>
            <a:off x="704215" y="4053205"/>
            <a:ext cx="7536180" cy="1774190"/>
          </a:xfrm>
          <a:prstGeom prst="rect">
            <a:avLst/>
          </a:prstGeom>
          <a:noFill/>
          <a:ln>
            <a:noFill/>
          </a:ln>
          <a:effectLst/>
        </p:spPr>
        <p:txBody>
          <a:bodyPr vert="horz" wrap="square" lIns="91440" tIns="45720" rIns="91440" bIns="45720" numCol="1" anchor="t" anchorCtr="0" compatLnSpc="1">
            <a:normAutofit lnSpcReduction="10000"/>
          </a:bodyPr>
          <a:lstStyle>
            <a:lvl1pPr marL="342900" indent="-342900" algn="l" rtl="0" eaLnBrk="1" fontAlgn="base" hangingPunct="1">
              <a:lnSpc>
                <a:spcPct val="100000"/>
              </a:lnSpc>
              <a:spcBef>
                <a:spcPts val="300"/>
              </a:spcBef>
              <a:spcAft>
                <a:spcPts val="300"/>
              </a:spcAft>
              <a:buClr>
                <a:schemeClr val="accent2"/>
              </a:buClr>
              <a:buChar char="•"/>
              <a:defRPr sz="2400" kern="1200" baseline="0">
                <a:solidFill>
                  <a:schemeClr val="tx1">
                    <a:lumMod val="75000"/>
                  </a:schemeClr>
                </a:solidFill>
                <a:latin typeface="Arial" panose="020B0604020202020204" pitchFamily="34" charset="0"/>
                <a:ea typeface="黑体" panose="02010609060101010101" pitchFamily="49" charset="-122"/>
                <a:cs typeface="+mn-cs"/>
              </a:defRPr>
            </a:lvl1pPr>
            <a:lvl2pPr marL="71120" indent="0" algn="l" rtl="0" eaLnBrk="1" fontAlgn="base" hangingPunct="1">
              <a:spcBef>
                <a:spcPct val="20000"/>
              </a:spcBef>
              <a:spcAft>
                <a:spcPct val="0"/>
              </a:spcAft>
              <a:buFont typeface="Arial" panose="020B0604020202020204" pitchFamily="34" charset="0"/>
              <a:buNone/>
              <a:defRPr sz="1865" kern="1200" baseline="0">
                <a:solidFill>
                  <a:srgbClr val="888C8F"/>
                </a:solidFill>
                <a:latin typeface="Arial" panose="020B0604020202020204" pitchFamily="34" charset="0"/>
                <a:ea typeface="黑体" panose="02010609060101010101" pitchFamily="49" charset="-122"/>
                <a:cs typeface="+mn-cs"/>
              </a:defRPr>
            </a:lvl2pPr>
            <a:lvl3pPr marL="720090" indent="-228600" algn="l" rtl="0" eaLnBrk="1" fontAlgn="base" hangingPunct="1">
              <a:lnSpc>
                <a:spcPct val="100000"/>
              </a:lnSpc>
              <a:spcBef>
                <a:spcPts val="300"/>
              </a:spcBef>
              <a:spcAft>
                <a:spcPts val="300"/>
              </a:spcAft>
              <a:buChar char="•"/>
              <a:defRPr sz="2000" kern="1200">
                <a:solidFill>
                  <a:schemeClr val="tx1">
                    <a:lumMod val="75000"/>
                  </a:schemeClr>
                </a:solidFill>
                <a:latin typeface="+mn-lt"/>
                <a:ea typeface="+mn-ea"/>
                <a:cs typeface="+mn-cs"/>
              </a:defRPr>
            </a:lvl3pPr>
            <a:lvl4pPr marL="1080135" indent="-228600" algn="l" rtl="0" eaLnBrk="1" fontAlgn="base" hangingPunct="1">
              <a:lnSpc>
                <a:spcPct val="100000"/>
              </a:lnSpc>
              <a:spcBef>
                <a:spcPts val="300"/>
              </a:spcBef>
              <a:spcAft>
                <a:spcPts val="300"/>
              </a:spcAft>
              <a:buChar char="–"/>
              <a:defRPr sz="1800" kern="1200">
                <a:solidFill>
                  <a:schemeClr val="tx1">
                    <a:lumMod val="75000"/>
                  </a:schemeClr>
                </a:solidFill>
                <a:latin typeface="+mn-lt"/>
                <a:ea typeface="+mn-ea"/>
                <a:cs typeface="+mn-cs"/>
              </a:defRPr>
            </a:lvl4pPr>
            <a:lvl5pPr marL="1440180" indent="-228600" algn="l" rtl="0" eaLnBrk="1" fontAlgn="base" hangingPunct="1">
              <a:lnSpc>
                <a:spcPct val="100000"/>
              </a:lnSpc>
              <a:spcBef>
                <a:spcPts val="300"/>
              </a:spcBef>
              <a:spcAft>
                <a:spcPts val="300"/>
              </a:spcAft>
              <a:buChar char="»"/>
              <a:defRPr sz="1800" kern="1200">
                <a:solidFill>
                  <a:schemeClr val="tx1">
                    <a:lumMod val="75000"/>
                  </a:schemeClr>
                </a:solidFill>
                <a:latin typeface="+mn-lt"/>
                <a:ea typeface="+mn-ea"/>
                <a:cs typeface="+mn-cs"/>
              </a:defRPr>
            </a:lvl5pPr>
            <a:lvl6pPr marL="1800225" indent="-228600" algn="l" defTabSz="913765"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75000"/>
                  </a:schemeClr>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800" b="1">
                <a:solidFill>
                  <a:schemeClr val="accent6">
                    <a:lumMod val="75000"/>
                  </a:schemeClr>
                </a:solidFill>
              </a:rPr>
              <a:t>社会赞同的重要性会阻碍那些彻底的自私行为</a:t>
            </a:r>
            <a:r>
              <a:rPr lang="zh-CN" altLang="en-US"/>
              <a:t>。</a:t>
            </a:r>
            <a:endParaRPr lang="zh-CN" altLang="en-US"/>
          </a:p>
          <a:p>
            <a:pPr marL="0" indent="0" algn="ctr">
              <a:buNone/>
            </a:pPr>
            <a:endParaRPr lang="zh-CN" altLang="en-US"/>
          </a:p>
          <a:p>
            <a:pPr marL="0" indent="0" algn="l">
              <a:buNone/>
            </a:pPr>
            <a:r>
              <a:rPr lang="zh-CN" altLang="en-US"/>
              <a:t>道德在群体中长期被个体内化为规范标准，指导和约束人类的行为。这就是社会赞同对道德的指导作用。</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sz="4400" dirty="0">
                <a:latin typeface="+mn-lt"/>
                <a:ea typeface="+mn-ea"/>
                <a:sym typeface="+mn-ea"/>
              </a:rPr>
              <a:t>基本过程</a:t>
            </a:r>
            <a:endParaRPr lang="zh-CN" altLang="en-US" sz="4400" dirty="0">
              <a:latin typeface="+mn-lt"/>
              <a:ea typeface="+mn-ea"/>
              <a:sym typeface="+mn-ea"/>
            </a:endParaRPr>
          </a:p>
        </p:txBody>
      </p:sp>
      <p:sp>
        <p:nvSpPr>
          <p:cNvPr id="4" name="文本框 3"/>
          <p:cNvSpPr txBox="1"/>
          <p:nvPr>
            <p:custDataLst>
              <p:tags r:id="rId2"/>
            </p:custDataLst>
          </p:nvPr>
        </p:nvSpPr>
        <p:spPr>
          <a:xfrm>
            <a:off x="7909200" y="3311768"/>
            <a:ext cx="1105200" cy="1015663"/>
          </a:xfrm>
          <a:prstGeom prst="rect">
            <a:avLst/>
          </a:prstGeom>
          <a:noFill/>
        </p:spPr>
        <p:txBody>
          <a:bodyPr wrap="square" lIns="36000" tIns="0" rIns="0" bIns="0" rtlCol="0" anchor="ctr" anchorCtr="0">
            <a:normAutofit/>
          </a:bodyPr>
          <a:lstStyle/>
          <a:p>
            <a:pPr algn="ctr"/>
            <a:r>
              <a:rPr lang="en-US" altLang="zh-CN" sz="6000" dirty="0">
                <a:solidFill>
                  <a:schemeClr val="bg1"/>
                </a:solidFill>
              </a:rPr>
              <a:t>2</a:t>
            </a:r>
            <a:endParaRPr lang="en-US" altLang="zh-CN" sz="6000" dirty="0">
              <a:solidFill>
                <a:schemeClr val="bg1"/>
              </a:solidFill>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custDataLst>
              <p:tags r:id="rId1"/>
            </p:custDataLst>
          </p:nvPr>
        </p:nvSpPr>
        <p:spPr>
          <a:xfrm>
            <a:off x="704427" y="178754"/>
            <a:ext cx="10783812" cy="720725"/>
          </a:xfrm>
          <a:prstGeom prst="rect">
            <a:avLst/>
          </a:prstGeom>
          <a:noFill/>
          <a:ln>
            <a:noFill/>
          </a:ln>
          <a:effectLst/>
        </p:spPr>
        <p:txBody>
          <a:bodyPr vert="horz" wrap="square" lIns="91440" tIns="45720" rIns="91440" bIns="45720" numCol="1" anchor="ctr" anchorCtr="0" compatLnSpc="1">
            <a:normAutofit/>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en-US" sz="3200" dirty="0">
                <a:latin typeface="+mj-lt"/>
                <a:ea typeface="+mj-ea"/>
              </a:rPr>
              <a:t>2</a:t>
            </a:r>
            <a:r>
              <a:rPr lang="zh-CN" altLang="en-US" sz="3200" dirty="0">
                <a:latin typeface="+mj-lt"/>
                <a:ea typeface="+mj-ea"/>
              </a:rPr>
              <a:t>、 基本过程</a:t>
            </a:r>
            <a:endParaRPr lang="zh-CN" altLang="en-US" sz="3200" dirty="0">
              <a:latin typeface="+mj-lt"/>
              <a:ea typeface="+mj-ea"/>
            </a:endParaRPr>
          </a:p>
        </p:txBody>
      </p:sp>
      <p:sp>
        <p:nvSpPr>
          <p:cNvPr id="2" name="单圆角矩形 1"/>
          <p:cNvSpPr/>
          <p:nvPr/>
        </p:nvSpPr>
        <p:spPr>
          <a:xfrm>
            <a:off x="1457325" y="1497965"/>
            <a:ext cx="9780270" cy="1082040"/>
          </a:xfrm>
          <a:prstGeom prst="snip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报酬与惩罚都是一种奖赏、补偿</a:t>
            </a:r>
            <a:endParaRPr lang="zh-CN" altLang="en-US"/>
          </a:p>
          <a:p>
            <a:pPr algn="r"/>
            <a:r>
              <a:rPr lang="zh-CN" altLang="en-US">
                <a:solidFill>
                  <a:schemeClr val="accent6">
                    <a:lumMod val="75000"/>
                  </a:schemeClr>
                </a:solidFill>
                <a:sym typeface="+mn-ea"/>
              </a:rPr>
              <a:t>亚当·斯密</a:t>
            </a:r>
            <a:endParaRPr lang="zh-CN" altLang="en-US">
              <a:solidFill>
                <a:schemeClr val="accent6">
                  <a:lumMod val="75000"/>
                </a:schemeClr>
              </a:solidFill>
              <a:sym typeface="+mn-ea"/>
            </a:endParaRPr>
          </a:p>
        </p:txBody>
      </p:sp>
      <p:sp>
        <p:nvSpPr>
          <p:cNvPr id="100" name="文本框 99"/>
          <p:cNvSpPr txBox="1"/>
          <p:nvPr/>
        </p:nvSpPr>
        <p:spPr>
          <a:xfrm>
            <a:off x="482600" y="3089275"/>
            <a:ext cx="2816860" cy="1920240"/>
          </a:xfrm>
          <a:prstGeom prst="rect">
            <a:avLst/>
          </a:prstGeom>
          <a:noFill/>
          <a:ln w="9525">
            <a:noFill/>
          </a:ln>
        </p:spPr>
        <p:txBody>
          <a:bodyPr wrap="square">
            <a:spAutoFit/>
          </a:bodyPr>
          <a:p>
            <a:pPr marL="0" indent="0" algn="l"/>
            <a:r>
              <a:rPr lang="zh-CN" altLang="en-US" sz="2400" b="0" u="none">
                <a:latin typeface="+mn-ea"/>
                <a:cs typeface="宋体" panose="02010600030101010101" pitchFamily="2" charset="-122"/>
              </a:rPr>
              <a:t>社会交往的简单过程根植于原始的心理过程，这些简单过程又引起复杂的社会过程。</a:t>
            </a:r>
            <a:endParaRPr lang="zh-CN" altLang="en-US">
              <a:latin typeface="+mn-ea"/>
            </a:endParaRPr>
          </a:p>
        </p:txBody>
      </p:sp>
      <p:cxnSp>
        <p:nvCxnSpPr>
          <p:cNvPr id="3" name="直接连接符 2"/>
          <p:cNvCxnSpPr/>
          <p:nvPr/>
        </p:nvCxnSpPr>
        <p:spPr>
          <a:xfrm flipH="1">
            <a:off x="3387725" y="3056890"/>
            <a:ext cx="15240" cy="1952625"/>
          </a:xfrm>
          <a:prstGeom prst="line">
            <a:avLst/>
          </a:prstGeom>
          <a:ln w="28575" cmpd="dbl">
            <a:solidFill>
              <a:schemeClr val="accent6">
                <a:lumMod val="7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35843" name="直接连接符 7"/>
          <p:cNvCxnSpPr>
            <a:cxnSpLocks noChangeShapeType="1"/>
          </p:cNvCxnSpPr>
          <p:nvPr>
            <p:custDataLst>
              <p:tags r:id="rId2"/>
            </p:custDataLst>
          </p:nvPr>
        </p:nvCxnSpPr>
        <p:spPr bwMode="auto">
          <a:xfrm>
            <a:off x="7677150" y="3659505"/>
            <a:ext cx="558800" cy="0"/>
          </a:xfrm>
          <a:prstGeom prst="line">
            <a:avLst/>
          </a:prstGeom>
          <a:noFill/>
          <a:ln w="3175">
            <a:solidFill>
              <a:schemeClr val="bg1">
                <a:lumMod val="75000"/>
              </a:schemeClr>
            </a:solidFill>
            <a:prstDash val="dash"/>
            <a:round/>
          </a:ln>
          <a:extLst>
            <a:ext uri="{909E8E84-426E-40DD-AFC4-6F175D3DCCD1}">
              <a14:hiddenFill xmlns:a14="http://schemas.microsoft.com/office/drawing/2010/main">
                <a:noFill/>
              </a14:hiddenFill>
            </a:ext>
          </a:extLst>
        </p:spPr>
      </p:cxnSp>
      <p:sp>
        <p:nvSpPr>
          <p:cNvPr id="35844" name="椭圆 8"/>
          <p:cNvSpPr>
            <a:spLocks noChangeArrowheads="1"/>
          </p:cNvSpPr>
          <p:nvPr>
            <p:custDataLst>
              <p:tags r:id="rId3"/>
            </p:custDataLst>
          </p:nvPr>
        </p:nvSpPr>
        <p:spPr bwMode="auto">
          <a:xfrm>
            <a:off x="8420100" y="3376930"/>
            <a:ext cx="406400" cy="40640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altLang="zh-CN" sz="1800">
                <a:solidFill>
                  <a:schemeClr val="bg1"/>
                </a:solidFill>
                <a:latin typeface="+mn-lt"/>
                <a:ea typeface="+mn-ea"/>
              </a:rPr>
              <a:t>2</a:t>
            </a:r>
            <a:endParaRPr lang="zh-CN" altLang="en-US" sz="1800">
              <a:solidFill>
                <a:schemeClr val="bg1"/>
              </a:solidFill>
              <a:latin typeface="+mn-lt"/>
              <a:ea typeface="+mn-ea"/>
            </a:endParaRPr>
          </a:p>
        </p:txBody>
      </p:sp>
      <p:cxnSp>
        <p:nvCxnSpPr>
          <p:cNvPr id="35845" name="直接连接符 9"/>
          <p:cNvCxnSpPr>
            <a:cxnSpLocks noChangeShapeType="1"/>
          </p:cNvCxnSpPr>
          <p:nvPr>
            <p:custDataLst>
              <p:tags r:id="rId4"/>
            </p:custDataLst>
          </p:nvPr>
        </p:nvCxnSpPr>
        <p:spPr bwMode="auto">
          <a:xfrm>
            <a:off x="8267700" y="5001895"/>
            <a:ext cx="558800" cy="0"/>
          </a:xfrm>
          <a:prstGeom prst="line">
            <a:avLst/>
          </a:prstGeom>
          <a:noFill/>
          <a:ln w="3175">
            <a:solidFill>
              <a:schemeClr val="bg1">
                <a:lumMod val="75000"/>
              </a:schemeClr>
            </a:solidFill>
            <a:prstDash val="dash"/>
            <a:round/>
          </a:ln>
          <a:extLst>
            <a:ext uri="{909E8E84-426E-40DD-AFC4-6F175D3DCCD1}">
              <a14:hiddenFill xmlns:a14="http://schemas.microsoft.com/office/drawing/2010/main">
                <a:noFill/>
              </a14:hiddenFill>
            </a:ext>
          </a:extLst>
        </p:spPr>
      </p:cxnSp>
      <p:sp>
        <p:nvSpPr>
          <p:cNvPr id="35846" name="椭圆 10"/>
          <p:cNvSpPr>
            <a:spLocks noChangeArrowheads="1"/>
          </p:cNvSpPr>
          <p:nvPr>
            <p:custDataLst>
              <p:tags r:id="rId5"/>
            </p:custDataLst>
          </p:nvPr>
        </p:nvSpPr>
        <p:spPr bwMode="auto">
          <a:xfrm>
            <a:off x="9673590" y="4685030"/>
            <a:ext cx="406400" cy="40640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lIns="90147" tIns="46978" rIns="90147" bIns="46978" anchor="ctr">
            <a:no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altLang="zh-CN" sz="1800">
                <a:solidFill>
                  <a:schemeClr val="bg1"/>
                </a:solidFill>
                <a:latin typeface="+mn-lt"/>
                <a:ea typeface="+mn-ea"/>
              </a:rPr>
              <a:t>3</a:t>
            </a:r>
            <a:endParaRPr lang="zh-CN" altLang="en-US" sz="1800">
              <a:solidFill>
                <a:schemeClr val="bg1"/>
              </a:solidFill>
              <a:latin typeface="+mn-lt"/>
              <a:ea typeface="+mn-ea"/>
            </a:endParaRPr>
          </a:p>
        </p:txBody>
      </p:sp>
      <p:cxnSp>
        <p:nvCxnSpPr>
          <p:cNvPr id="35847" name="直接连接符 11"/>
          <p:cNvCxnSpPr>
            <a:cxnSpLocks noChangeShapeType="1"/>
          </p:cNvCxnSpPr>
          <p:nvPr>
            <p:custDataLst>
              <p:tags r:id="rId6"/>
            </p:custDataLst>
          </p:nvPr>
        </p:nvCxnSpPr>
        <p:spPr bwMode="auto">
          <a:xfrm>
            <a:off x="5763260" y="4194175"/>
            <a:ext cx="558800" cy="0"/>
          </a:xfrm>
          <a:prstGeom prst="line">
            <a:avLst/>
          </a:prstGeom>
          <a:noFill/>
          <a:ln w="3175">
            <a:solidFill>
              <a:schemeClr val="bg1">
                <a:lumMod val="75000"/>
              </a:schemeClr>
            </a:solidFill>
            <a:prstDash val="dash"/>
            <a:round/>
          </a:ln>
          <a:extLst>
            <a:ext uri="{909E8E84-426E-40DD-AFC4-6F175D3DCCD1}">
              <a14:hiddenFill xmlns:a14="http://schemas.microsoft.com/office/drawing/2010/main">
                <a:noFill/>
              </a14:hiddenFill>
            </a:ext>
          </a:extLst>
        </p:spPr>
      </p:cxnSp>
      <p:sp>
        <p:nvSpPr>
          <p:cNvPr id="35848" name="椭圆 12"/>
          <p:cNvSpPr>
            <a:spLocks noChangeArrowheads="1"/>
          </p:cNvSpPr>
          <p:nvPr>
            <p:custDataLst>
              <p:tags r:id="rId7"/>
            </p:custDataLst>
          </p:nvPr>
        </p:nvSpPr>
        <p:spPr bwMode="auto">
          <a:xfrm>
            <a:off x="5293360" y="4000500"/>
            <a:ext cx="406400" cy="40640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altLang="zh-CN" sz="1800">
                <a:solidFill>
                  <a:schemeClr val="bg1"/>
                </a:solidFill>
                <a:latin typeface="+mn-lt"/>
                <a:ea typeface="+mn-ea"/>
              </a:rPr>
              <a:t>1</a:t>
            </a:r>
            <a:endParaRPr lang="zh-CN" altLang="en-US" sz="1800">
              <a:solidFill>
                <a:schemeClr val="bg1"/>
              </a:solidFill>
              <a:latin typeface="+mn-lt"/>
              <a:ea typeface="+mn-ea"/>
            </a:endParaRPr>
          </a:p>
        </p:txBody>
      </p:sp>
      <p:sp>
        <p:nvSpPr>
          <p:cNvPr id="35849" name="任意多边形 22"/>
          <p:cNvSpPr/>
          <p:nvPr>
            <p:custDataLst>
              <p:tags r:id="rId8"/>
            </p:custDataLst>
          </p:nvPr>
        </p:nvSpPr>
        <p:spPr bwMode="auto">
          <a:xfrm>
            <a:off x="7107555" y="3297555"/>
            <a:ext cx="1128395" cy="565150"/>
          </a:xfrm>
          <a:custGeom>
            <a:avLst/>
            <a:gdLst>
              <a:gd name="T0" fmla="*/ 984085 w 1391850"/>
              <a:gd name="T1" fmla="*/ 0 h 696292"/>
              <a:gd name="T2" fmla="*/ 1128713 w 1391850"/>
              <a:gd name="T3" fmla="*/ 552351 h 696292"/>
              <a:gd name="T4" fmla="*/ 538787 w 1391850"/>
              <a:gd name="T5" fmla="*/ 551751 h 696292"/>
              <a:gd name="T6" fmla="*/ 657084 w 1391850"/>
              <a:gd name="T7" fmla="*/ 386399 h 696292"/>
              <a:gd name="T8" fmla="*/ 0 w 1391850"/>
              <a:gd name="T9" fmla="*/ 565150 h 696292"/>
              <a:gd name="T10" fmla="*/ 879857 w 1391850"/>
              <a:gd name="T11" fmla="*/ 121456 h 696292"/>
              <a:gd name="T12" fmla="*/ 984085 w 1391850"/>
              <a:gd name="T13" fmla="*/ 0 h 6962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lnTo>
                  <a:pt x="1213505"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lstStyle/>
          <a:p>
            <a:endParaRPr lang="zh-CN" altLang="en-US" sz="2400"/>
          </a:p>
        </p:txBody>
      </p:sp>
      <p:sp>
        <p:nvSpPr>
          <p:cNvPr id="35850" name="任意多边形 15"/>
          <p:cNvSpPr/>
          <p:nvPr>
            <p:custDataLst>
              <p:tags r:id="rId9"/>
            </p:custDataLst>
          </p:nvPr>
        </p:nvSpPr>
        <p:spPr bwMode="auto">
          <a:xfrm rot="4620000">
            <a:off x="8560435" y="4194175"/>
            <a:ext cx="1130300" cy="565150"/>
          </a:xfrm>
          <a:custGeom>
            <a:avLst/>
            <a:gdLst>
              <a:gd name="T0" fmla="*/ 985469 w 1391850"/>
              <a:gd name="T1" fmla="*/ 0 h 696292"/>
              <a:gd name="T2" fmla="*/ 1130300 w 1391850"/>
              <a:gd name="T3" fmla="*/ 552351 h 696292"/>
              <a:gd name="T4" fmla="*/ 539545 w 1391850"/>
              <a:gd name="T5" fmla="*/ 551751 h 696292"/>
              <a:gd name="T6" fmla="*/ 658008 w 1391850"/>
              <a:gd name="T7" fmla="*/ 386399 h 696292"/>
              <a:gd name="T8" fmla="*/ 0 w 1391850"/>
              <a:gd name="T9" fmla="*/ 565150 h 696292"/>
              <a:gd name="T10" fmla="*/ 881094 w 1391850"/>
              <a:gd name="T11" fmla="*/ 121456 h 696292"/>
              <a:gd name="T12" fmla="*/ 985469 w 1391850"/>
              <a:gd name="T13" fmla="*/ 0 h 6962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lnTo>
                  <a:pt x="121350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lstStyle/>
          <a:p>
            <a:endParaRPr lang="zh-CN" altLang="en-US" sz="2400"/>
          </a:p>
        </p:txBody>
      </p:sp>
      <p:sp>
        <p:nvSpPr>
          <p:cNvPr id="35851" name="任意多边形 18"/>
          <p:cNvSpPr/>
          <p:nvPr>
            <p:custDataLst>
              <p:tags r:id="rId10"/>
            </p:custDataLst>
          </p:nvPr>
        </p:nvSpPr>
        <p:spPr bwMode="auto">
          <a:xfrm rot="9420000">
            <a:off x="7875905" y="5702935"/>
            <a:ext cx="1128395" cy="565150"/>
          </a:xfrm>
          <a:custGeom>
            <a:avLst/>
            <a:gdLst>
              <a:gd name="T0" fmla="*/ 984085 w 1391850"/>
              <a:gd name="T1" fmla="*/ 0 h 696292"/>
              <a:gd name="T2" fmla="*/ 1128713 w 1391850"/>
              <a:gd name="T3" fmla="*/ 552351 h 696292"/>
              <a:gd name="T4" fmla="*/ 538787 w 1391850"/>
              <a:gd name="T5" fmla="*/ 551751 h 696292"/>
              <a:gd name="T6" fmla="*/ 657084 w 1391850"/>
              <a:gd name="T7" fmla="*/ 386399 h 696292"/>
              <a:gd name="T8" fmla="*/ 0 w 1391850"/>
              <a:gd name="T9" fmla="*/ 565150 h 696292"/>
              <a:gd name="T10" fmla="*/ 879857 w 1391850"/>
              <a:gd name="T11" fmla="*/ 121456 h 696292"/>
              <a:gd name="T12" fmla="*/ 984085 w 1391850"/>
              <a:gd name="T13" fmla="*/ 0 h 6962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lnTo>
                  <a:pt x="1213505"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lstStyle/>
          <a:p>
            <a:endParaRPr lang="zh-CN" altLang="en-US" sz="2400"/>
          </a:p>
        </p:txBody>
      </p:sp>
      <p:sp>
        <p:nvSpPr>
          <p:cNvPr id="35852" name="任意多边形 19"/>
          <p:cNvSpPr/>
          <p:nvPr>
            <p:custDataLst>
              <p:tags r:id="rId11"/>
            </p:custDataLst>
          </p:nvPr>
        </p:nvSpPr>
        <p:spPr bwMode="auto">
          <a:xfrm rot="17760000">
            <a:off x="5636895" y="3921760"/>
            <a:ext cx="1128395" cy="565150"/>
          </a:xfrm>
          <a:custGeom>
            <a:avLst/>
            <a:gdLst>
              <a:gd name="T0" fmla="*/ 984085 w 1391850"/>
              <a:gd name="T1" fmla="*/ 0 h 696292"/>
              <a:gd name="T2" fmla="*/ 1128713 w 1391850"/>
              <a:gd name="T3" fmla="*/ 552351 h 696292"/>
              <a:gd name="T4" fmla="*/ 538787 w 1391850"/>
              <a:gd name="T5" fmla="*/ 551751 h 696292"/>
              <a:gd name="T6" fmla="*/ 657084 w 1391850"/>
              <a:gd name="T7" fmla="*/ 386399 h 696292"/>
              <a:gd name="T8" fmla="*/ 0 w 1391850"/>
              <a:gd name="T9" fmla="*/ 565150 h 696292"/>
              <a:gd name="T10" fmla="*/ 879857 w 1391850"/>
              <a:gd name="T11" fmla="*/ 121456 h 696292"/>
              <a:gd name="T12" fmla="*/ 984085 w 1391850"/>
              <a:gd name="T13" fmla="*/ 0 h 6962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lnTo>
                  <a:pt x="121350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lstStyle/>
          <a:p>
            <a:endParaRPr lang="zh-CN" altLang="en-US" sz="2400"/>
          </a:p>
        </p:txBody>
      </p:sp>
      <p:cxnSp>
        <p:nvCxnSpPr>
          <p:cNvPr id="35853" name="直接连接符 20"/>
          <p:cNvCxnSpPr>
            <a:cxnSpLocks noChangeShapeType="1"/>
          </p:cNvCxnSpPr>
          <p:nvPr>
            <p:custDataLst>
              <p:tags r:id="rId12"/>
            </p:custDataLst>
          </p:nvPr>
        </p:nvCxnSpPr>
        <p:spPr bwMode="auto">
          <a:xfrm>
            <a:off x="6396355" y="5624195"/>
            <a:ext cx="558800" cy="0"/>
          </a:xfrm>
          <a:prstGeom prst="line">
            <a:avLst/>
          </a:prstGeom>
          <a:noFill/>
          <a:ln w="3175">
            <a:solidFill>
              <a:schemeClr val="bg1">
                <a:lumMod val="75000"/>
              </a:schemeClr>
            </a:solidFill>
            <a:prstDash val="dash"/>
            <a:round/>
          </a:ln>
          <a:extLst>
            <a:ext uri="{909E8E84-426E-40DD-AFC4-6F175D3DCCD1}">
              <a14:hiddenFill xmlns:a14="http://schemas.microsoft.com/office/drawing/2010/main">
                <a:noFill/>
              </a14:hiddenFill>
            </a:ext>
          </a:extLst>
        </p:spPr>
      </p:cxnSp>
      <p:sp>
        <p:nvSpPr>
          <p:cNvPr id="35854" name="椭圆 21"/>
          <p:cNvSpPr>
            <a:spLocks noChangeArrowheads="1"/>
          </p:cNvSpPr>
          <p:nvPr>
            <p:custDataLst>
              <p:tags r:id="rId13"/>
            </p:custDataLst>
          </p:nvPr>
        </p:nvSpPr>
        <p:spPr bwMode="auto">
          <a:xfrm>
            <a:off x="9364345" y="5624195"/>
            <a:ext cx="406400" cy="40640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square" lIns="90147" tIns="46978" rIns="90147" bIns="46978" anchor="ctr">
            <a:no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altLang="zh-CN" sz="1800">
                <a:solidFill>
                  <a:schemeClr val="bg1"/>
                </a:solidFill>
                <a:latin typeface="+mn-lt"/>
                <a:ea typeface="+mn-ea"/>
              </a:rPr>
              <a:t>4</a:t>
            </a:r>
            <a:endParaRPr lang="zh-CN" altLang="en-US" sz="1800">
              <a:solidFill>
                <a:schemeClr val="bg1"/>
              </a:solidFill>
              <a:latin typeface="+mn-lt"/>
              <a:ea typeface="+mn-ea"/>
            </a:endParaRPr>
          </a:p>
        </p:txBody>
      </p:sp>
      <p:sp>
        <p:nvSpPr>
          <p:cNvPr id="35855" name="矩形 3"/>
          <p:cNvSpPr>
            <a:spLocks noChangeArrowheads="1"/>
          </p:cNvSpPr>
          <p:nvPr>
            <p:custDataLst>
              <p:tags r:id="rId14"/>
            </p:custDataLst>
          </p:nvPr>
        </p:nvSpPr>
        <p:spPr bwMode="auto">
          <a:xfrm>
            <a:off x="3722370" y="3735070"/>
            <a:ext cx="1482090" cy="5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eaLnBrk="1" hangingPunct="1">
              <a:lnSpc>
                <a:spcPct val="130000"/>
              </a:lnSpc>
              <a:spcBef>
                <a:spcPct val="0"/>
              </a:spcBef>
              <a:buNone/>
            </a:pPr>
            <a:r>
              <a:rPr lang="zh-CN" altLang="en-US" b="1" dirty="0">
                <a:latin typeface="+mn-lt"/>
                <a:ea typeface="+mn-ea"/>
              </a:rPr>
              <a:t>心理过程</a:t>
            </a:r>
            <a:endParaRPr lang="zh-CN" altLang="en-US" b="1" dirty="0">
              <a:latin typeface="+mn-lt"/>
              <a:ea typeface="+mn-ea"/>
            </a:endParaRPr>
          </a:p>
        </p:txBody>
      </p:sp>
      <p:sp>
        <p:nvSpPr>
          <p:cNvPr id="35856" name="矩形 26"/>
          <p:cNvSpPr>
            <a:spLocks noChangeArrowheads="1"/>
          </p:cNvSpPr>
          <p:nvPr>
            <p:custDataLst>
              <p:tags r:id="rId15"/>
            </p:custDataLst>
          </p:nvPr>
        </p:nvSpPr>
        <p:spPr bwMode="auto">
          <a:xfrm>
            <a:off x="9925050" y="5579745"/>
            <a:ext cx="2623185" cy="812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eaLnBrk="1" hangingPunct="1">
              <a:lnSpc>
                <a:spcPct val="130000"/>
              </a:lnSpc>
              <a:spcBef>
                <a:spcPct val="0"/>
              </a:spcBef>
              <a:buNone/>
            </a:pPr>
            <a:r>
              <a:rPr lang="zh-CN" altLang="en-US" b="1" dirty="0">
                <a:latin typeface="+mn-lt"/>
                <a:ea typeface="+mn-ea"/>
              </a:rPr>
              <a:t>新的社会力量</a:t>
            </a:r>
            <a:endParaRPr lang="zh-CN" altLang="en-US" b="1" dirty="0">
              <a:latin typeface="+mn-lt"/>
              <a:ea typeface="+mn-ea"/>
            </a:endParaRPr>
          </a:p>
        </p:txBody>
      </p:sp>
      <p:sp>
        <p:nvSpPr>
          <p:cNvPr id="35857" name="矩形 27"/>
          <p:cNvSpPr>
            <a:spLocks noChangeArrowheads="1"/>
          </p:cNvSpPr>
          <p:nvPr>
            <p:custDataLst>
              <p:tags r:id="rId16"/>
            </p:custDataLst>
          </p:nvPr>
        </p:nvSpPr>
        <p:spPr bwMode="auto">
          <a:xfrm>
            <a:off x="8956675" y="3253740"/>
            <a:ext cx="2625090" cy="812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eaLnBrk="1" hangingPunct="1">
              <a:lnSpc>
                <a:spcPct val="130000"/>
              </a:lnSpc>
              <a:spcBef>
                <a:spcPct val="0"/>
              </a:spcBef>
              <a:buNone/>
            </a:pPr>
            <a:r>
              <a:rPr lang="zh-CN" altLang="en-US" b="1" dirty="0">
                <a:latin typeface="+mn-lt"/>
                <a:ea typeface="+mn-ea"/>
              </a:rPr>
              <a:t>社会过程</a:t>
            </a:r>
            <a:endParaRPr lang="zh-CN" altLang="en-US" b="1" dirty="0">
              <a:latin typeface="+mn-lt"/>
              <a:ea typeface="+mn-ea"/>
            </a:endParaRPr>
          </a:p>
        </p:txBody>
      </p:sp>
      <p:sp>
        <p:nvSpPr>
          <p:cNvPr id="35858" name="矩形 28"/>
          <p:cNvSpPr>
            <a:spLocks noChangeArrowheads="1"/>
          </p:cNvSpPr>
          <p:nvPr>
            <p:custDataLst>
              <p:tags r:id="rId17"/>
            </p:custDataLst>
          </p:nvPr>
        </p:nvSpPr>
        <p:spPr bwMode="auto">
          <a:xfrm>
            <a:off x="10114915" y="4618355"/>
            <a:ext cx="2623185" cy="812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eaLnBrk="1" hangingPunct="1">
              <a:lnSpc>
                <a:spcPct val="130000"/>
              </a:lnSpc>
              <a:spcBef>
                <a:spcPct val="0"/>
              </a:spcBef>
              <a:buNone/>
            </a:pPr>
            <a:r>
              <a:rPr lang="zh-CN" altLang="en-US" b="1" dirty="0">
                <a:latin typeface="+mn-lt"/>
                <a:ea typeface="+mn-ea"/>
              </a:rPr>
              <a:t>社会交往结构</a:t>
            </a:r>
            <a:endParaRPr lang="zh-CN" altLang="en-US" b="1" dirty="0">
              <a:latin typeface="+mn-lt"/>
              <a:ea typeface="+mn-ea"/>
            </a:endParaRPr>
          </a:p>
        </p:txBody>
      </p:sp>
      <p:sp>
        <p:nvSpPr>
          <p:cNvPr id="17" name="任意多边形 19"/>
          <p:cNvSpPr/>
          <p:nvPr>
            <p:custDataLst>
              <p:tags r:id="rId18"/>
            </p:custDataLst>
          </p:nvPr>
        </p:nvSpPr>
        <p:spPr bwMode="auto">
          <a:xfrm rot="10980000">
            <a:off x="6111875" y="6021705"/>
            <a:ext cx="1128395" cy="565150"/>
          </a:xfrm>
          <a:custGeom>
            <a:avLst/>
            <a:gdLst>
              <a:gd name="T0" fmla="*/ 984085 w 1391850"/>
              <a:gd name="T1" fmla="*/ 0 h 696292"/>
              <a:gd name="T2" fmla="*/ 1128713 w 1391850"/>
              <a:gd name="T3" fmla="*/ 552351 h 696292"/>
              <a:gd name="T4" fmla="*/ 538787 w 1391850"/>
              <a:gd name="T5" fmla="*/ 551751 h 696292"/>
              <a:gd name="T6" fmla="*/ 657084 w 1391850"/>
              <a:gd name="T7" fmla="*/ 386399 h 696292"/>
              <a:gd name="T8" fmla="*/ 0 w 1391850"/>
              <a:gd name="T9" fmla="*/ 565150 h 696292"/>
              <a:gd name="T10" fmla="*/ 879857 w 1391850"/>
              <a:gd name="T11" fmla="*/ 121456 h 696292"/>
              <a:gd name="T12" fmla="*/ 984085 w 1391850"/>
              <a:gd name="T13" fmla="*/ 0 h 6962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lnTo>
                  <a:pt x="121350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p>
            <a:endParaRPr lang="zh-CN" altLang="en-US" sz="2400"/>
          </a:p>
        </p:txBody>
      </p:sp>
      <p:sp>
        <p:nvSpPr>
          <p:cNvPr id="21" name="椭圆 12"/>
          <p:cNvSpPr>
            <a:spLocks noChangeArrowheads="1"/>
          </p:cNvSpPr>
          <p:nvPr>
            <p:custDataLst>
              <p:tags r:id="rId19"/>
            </p:custDataLst>
          </p:nvPr>
        </p:nvSpPr>
        <p:spPr bwMode="auto">
          <a:xfrm>
            <a:off x="6097905" y="5504815"/>
            <a:ext cx="406400" cy="40640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sz="1800">
                <a:solidFill>
                  <a:schemeClr val="bg1"/>
                </a:solidFill>
                <a:latin typeface="+mn-lt"/>
                <a:ea typeface="+mn-ea"/>
              </a:rPr>
              <a:t>5</a:t>
            </a:r>
            <a:endParaRPr lang="en-US" sz="1800">
              <a:solidFill>
                <a:schemeClr val="bg1"/>
              </a:solidFill>
              <a:latin typeface="+mn-lt"/>
              <a:ea typeface="+mn-ea"/>
            </a:endParaRPr>
          </a:p>
        </p:txBody>
      </p:sp>
      <p:sp>
        <p:nvSpPr>
          <p:cNvPr id="22" name="矩形 26"/>
          <p:cNvSpPr>
            <a:spLocks noChangeArrowheads="1"/>
          </p:cNvSpPr>
          <p:nvPr>
            <p:custDataLst>
              <p:tags r:id="rId20"/>
            </p:custDataLst>
          </p:nvPr>
        </p:nvSpPr>
        <p:spPr bwMode="auto">
          <a:xfrm>
            <a:off x="4231005" y="5430520"/>
            <a:ext cx="1720850" cy="7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eaLnBrk="1" hangingPunct="1">
              <a:lnSpc>
                <a:spcPct val="130000"/>
              </a:lnSpc>
              <a:spcBef>
                <a:spcPct val="0"/>
              </a:spcBef>
              <a:buNone/>
            </a:pPr>
            <a:r>
              <a:rPr lang="zh-CN" altLang="en-US" b="1" dirty="0">
                <a:latin typeface="+mn-lt"/>
                <a:ea typeface="+mn-ea"/>
              </a:rPr>
              <a:t>权力的分化</a:t>
            </a:r>
            <a:endParaRPr lang="zh-CN" altLang="en-US" b="1" dirty="0">
              <a:latin typeface="+mn-lt"/>
              <a:ea typeface="+mn-ea"/>
            </a:endParaRPr>
          </a:p>
        </p:txBody>
      </p:sp>
      <p:sp>
        <p:nvSpPr>
          <p:cNvPr id="23" name="文本框 22"/>
          <p:cNvSpPr txBox="1"/>
          <p:nvPr/>
        </p:nvSpPr>
        <p:spPr>
          <a:xfrm rot="20520000">
            <a:off x="6365875" y="3119120"/>
            <a:ext cx="1099185" cy="457200"/>
          </a:xfrm>
          <a:prstGeom prst="rect">
            <a:avLst/>
          </a:prstGeom>
          <a:noFill/>
        </p:spPr>
        <p:txBody>
          <a:bodyPr wrap="square" rtlCol="0">
            <a:spAutoFit/>
          </a:bodyPr>
          <a:p>
            <a:r>
              <a:rPr lang="zh-CN" altLang="en-US">
                <a:latin typeface="华文行楷" panose="02010800040101010101" charset="-122"/>
                <a:ea typeface="华文行楷" panose="02010800040101010101" charset="-122"/>
              </a:rPr>
              <a:t>引出</a:t>
            </a:r>
            <a:endParaRPr lang="zh-CN" altLang="en-US">
              <a:latin typeface="华文行楷" panose="02010800040101010101" charset="-122"/>
              <a:ea typeface="华文行楷" panose="02010800040101010101" charset="-122"/>
            </a:endParaRPr>
          </a:p>
        </p:txBody>
      </p:sp>
      <p:sp>
        <p:nvSpPr>
          <p:cNvPr id="24" name="文本框 23"/>
          <p:cNvSpPr txBox="1"/>
          <p:nvPr/>
        </p:nvSpPr>
        <p:spPr>
          <a:xfrm rot="2700000">
            <a:off x="9115425" y="3938905"/>
            <a:ext cx="1099185" cy="457200"/>
          </a:xfrm>
          <a:prstGeom prst="rect">
            <a:avLst/>
          </a:prstGeom>
          <a:noFill/>
        </p:spPr>
        <p:txBody>
          <a:bodyPr wrap="square" rtlCol="0">
            <a:spAutoFit/>
          </a:bodyPr>
          <a:p>
            <a:r>
              <a:rPr lang="zh-CN" altLang="en-US">
                <a:latin typeface="华文行楷" panose="02010800040101010101" charset="-122"/>
                <a:ea typeface="华文行楷" panose="02010800040101010101" charset="-122"/>
              </a:rPr>
              <a:t>形成</a:t>
            </a:r>
            <a:endParaRPr lang="zh-CN" altLang="en-US">
              <a:latin typeface="华文行楷" panose="02010800040101010101" charset="-122"/>
              <a:ea typeface="华文行楷" panose="02010800040101010101" charset="-122"/>
            </a:endParaRPr>
          </a:p>
        </p:txBody>
      </p:sp>
      <p:sp>
        <p:nvSpPr>
          <p:cNvPr id="25" name="文本框 24"/>
          <p:cNvSpPr txBox="1"/>
          <p:nvPr/>
        </p:nvSpPr>
        <p:spPr>
          <a:xfrm rot="19500000">
            <a:off x="8754745" y="5108575"/>
            <a:ext cx="1099185" cy="457200"/>
          </a:xfrm>
          <a:prstGeom prst="rect">
            <a:avLst/>
          </a:prstGeom>
          <a:noFill/>
        </p:spPr>
        <p:txBody>
          <a:bodyPr wrap="square" rtlCol="0">
            <a:spAutoFit/>
          </a:bodyPr>
          <a:p>
            <a:r>
              <a:rPr lang="zh-CN" altLang="en-US">
                <a:latin typeface="华文行楷" panose="02010800040101010101" charset="-122"/>
                <a:ea typeface="华文行楷" panose="02010800040101010101" charset="-122"/>
              </a:rPr>
              <a:t>复杂化</a:t>
            </a:r>
            <a:endParaRPr lang="zh-CN" altLang="en-US">
              <a:latin typeface="华文行楷" panose="02010800040101010101" charset="-122"/>
              <a:ea typeface="华文行楷" panose="02010800040101010101" charset="-122"/>
            </a:endParaRPr>
          </a:p>
        </p:txBody>
      </p:sp>
      <p:sp>
        <p:nvSpPr>
          <p:cNvPr id="26" name="文本框 25"/>
          <p:cNvSpPr txBox="1"/>
          <p:nvPr/>
        </p:nvSpPr>
        <p:spPr>
          <a:xfrm rot="300000">
            <a:off x="6972935" y="5756910"/>
            <a:ext cx="1099185" cy="457200"/>
          </a:xfrm>
          <a:prstGeom prst="rect">
            <a:avLst/>
          </a:prstGeom>
          <a:noFill/>
        </p:spPr>
        <p:txBody>
          <a:bodyPr wrap="square" rtlCol="0">
            <a:spAutoFit/>
          </a:bodyPr>
          <a:p>
            <a:r>
              <a:rPr lang="zh-CN" altLang="en-US">
                <a:latin typeface="华文行楷" panose="02010800040101010101" charset="-122"/>
                <a:ea typeface="华文行楷" panose="02010800040101010101" charset="-122"/>
              </a:rPr>
              <a:t>形成</a:t>
            </a:r>
            <a:endParaRPr lang="zh-CN" altLang="en-US">
              <a:latin typeface="华文行楷" panose="02010800040101010101" charset="-122"/>
              <a:ea typeface="华文行楷" panose="02010800040101010101" charset="-122"/>
            </a:endParaRPr>
          </a:p>
        </p:txBody>
      </p:sp>
    </p:spTree>
    <p:custDataLst>
      <p:tags r:id="rId2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custDataLst>
              <p:tags r:id="rId1"/>
            </p:custDataLst>
          </p:nvPr>
        </p:nvSpPr>
        <p:spPr>
          <a:xfrm>
            <a:off x="704427" y="178754"/>
            <a:ext cx="10783812" cy="720725"/>
          </a:xfrm>
          <a:prstGeom prst="rect">
            <a:avLst/>
          </a:prstGeom>
          <a:noFill/>
          <a:ln>
            <a:noFill/>
          </a:ln>
          <a:effectLst/>
        </p:spPr>
        <p:txBody>
          <a:bodyPr vert="horz" wrap="square" lIns="91440" tIns="45720" rIns="91440" bIns="45720" numCol="1" anchor="ctr" anchorCtr="0" compatLnSpc="1">
            <a:normAutofit/>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en-US" sz="3200" dirty="0">
                <a:latin typeface="+mj-lt"/>
                <a:ea typeface="+mj-ea"/>
              </a:rPr>
              <a:t>2</a:t>
            </a:r>
            <a:r>
              <a:rPr lang="zh-CN" altLang="en-US" sz="3200" dirty="0">
                <a:latin typeface="+mj-lt"/>
                <a:ea typeface="+mj-ea"/>
              </a:rPr>
              <a:t>、 基本过程</a:t>
            </a:r>
            <a:endParaRPr lang="zh-CN" altLang="en-US" sz="3200" dirty="0">
              <a:latin typeface="+mj-lt"/>
              <a:ea typeface="+mj-ea"/>
            </a:endParaRPr>
          </a:p>
        </p:txBody>
      </p:sp>
      <p:sp>
        <p:nvSpPr>
          <p:cNvPr id="100" name="文本框 99"/>
          <p:cNvSpPr txBox="1"/>
          <p:nvPr/>
        </p:nvSpPr>
        <p:spPr>
          <a:xfrm>
            <a:off x="704215" y="1449705"/>
            <a:ext cx="5080000" cy="3052445"/>
          </a:xfrm>
          <a:prstGeom prst="rect">
            <a:avLst/>
          </a:prstGeom>
          <a:noFill/>
          <a:ln w="9525">
            <a:noFill/>
          </a:ln>
        </p:spPr>
        <p:txBody>
          <a:bodyPr>
            <a:spAutoFit/>
          </a:bodyPr>
          <a:p>
            <a:pPr marL="0" indent="0" algn="l"/>
            <a:r>
              <a:rPr lang="zh-CN" altLang="en-US" sz="3200" b="1" u="none">
                <a:solidFill>
                  <a:schemeClr val="accent6">
                    <a:lumMod val="75000"/>
                  </a:schemeClr>
                </a:solidFill>
                <a:latin typeface="+mn-ea"/>
                <a:cs typeface="宋体" panose="02010600030101010101" pitchFamily="2" charset="-122"/>
              </a:rPr>
              <a:t>社会吸引</a:t>
            </a:r>
            <a:r>
              <a:rPr lang="zh-CN" altLang="en-US" sz="2400" b="0" u="none">
                <a:latin typeface="+mn-ea"/>
                <a:cs typeface="宋体" panose="02010600030101010101" pitchFamily="2" charset="-122"/>
              </a:rPr>
              <a:t>促使人们区考虑如何给别人留下深刻印象，考虑社会交换。</a:t>
            </a:r>
            <a:endParaRPr lang="zh-CN" altLang="en-US" sz="2400" b="0" u="none">
              <a:latin typeface="+mn-ea"/>
              <a:cs typeface="宋体" panose="02010600030101010101" pitchFamily="2" charset="-122"/>
            </a:endParaRPr>
          </a:p>
          <a:p>
            <a:pPr marL="0" indent="0" algn="l"/>
            <a:endParaRPr lang="zh-CN" altLang="en-US">
              <a:latin typeface="+mn-ea"/>
            </a:endParaRPr>
          </a:p>
          <a:p>
            <a:pPr marL="0" indent="0" algn="l">
              <a:lnSpc>
                <a:spcPct val="110000"/>
              </a:lnSpc>
            </a:pPr>
            <a:r>
              <a:rPr lang="zh-CN" altLang="en-US" sz="3200" b="1">
                <a:solidFill>
                  <a:schemeClr val="accent6">
                    <a:lumMod val="75000"/>
                  </a:schemeClr>
                </a:solidFill>
                <a:latin typeface="+mn-ea"/>
              </a:rPr>
              <a:t>社会吸引</a:t>
            </a:r>
            <a:r>
              <a:rPr lang="zh-CN" altLang="en-US">
                <a:latin typeface="+mn-ea"/>
              </a:rPr>
              <a:t>使人们建立社会交往，产生各种社会关系。</a:t>
            </a:r>
            <a:endParaRPr lang="zh-CN" altLang="en-US">
              <a:latin typeface="+mn-ea"/>
            </a:endParaRPr>
          </a:p>
          <a:p>
            <a:pPr marL="0" indent="0" algn="l">
              <a:lnSpc>
                <a:spcPct val="110000"/>
              </a:lnSpc>
            </a:pPr>
            <a:r>
              <a:rPr lang="zh-CN" altLang="en-US">
                <a:latin typeface="+mn-ea"/>
              </a:rPr>
              <a:t>但交往的范围强度取决于相互吸引的程度。</a:t>
            </a:r>
            <a:endParaRPr lang="zh-CN" altLang="en-US">
              <a:latin typeface="+mn-ea"/>
            </a:endParaRPr>
          </a:p>
        </p:txBody>
      </p:sp>
      <p:sp>
        <p:nvSpPr>
          <p:cNvPr id="2" name="文本框 1"/>
          <p:cNvSpPr txBox="1"/>
          <p:nvPr/>
        </p:nvSpPr>
        <p:spPr>
          <a:xfrm>
            <a:off x="6598920" y="2089150"/>
            <a:ext cx="1707515" cy="883920"/>
          </a:xfrm>
          <a:prstGeom prst="rect">
            <a:avLst/>
          </a:prstGeom>
          <a:noFill/>
        </p:spPr>
        <p:txBody>
          <a:bodyPr wrap="square" rtlCol="0" anchor="t">
            <a:spAutoFit/>
          </a:bodyPr>
          <a:p>
            <a:pPr algn="ctr"/>
            <a:r>
              <a:rPr lang="zh-CN" altLang="en-US"/>
              <a:t>社会报酬的</a:t>
            </a:r>
            <a:endParaRPr lang="zh-CN" altLang="en-US"/>
          </a:p>
          <a:p>
            <a:pPr algn="ctr"/>
            <a:r>
              <a:rPr lang="zh-CN" altLang="en-US"/>
              <a:t>两种</a:t>
            </a:r>
            <a:r>
              <a:rPr lang="zh-CN" altLang="en-US" sz="2800" b="1">
                <a:solidFill>
                  <a:schemeClr val="accent6">
                    <a:lumMod val="75000"/>
                  </a:schemeClr>
                </a:solidFill>
              </a:rPr>
              <a:t>期望</a:t>
            </a:r>
            <a:endParaRPr lang="zh-CN" altLang="en-US" sz="2800" b="1">
              <a:solidFill>
                <a:schemeClr val="accent6">
                  <a:lumMod val="75000"/>
                </a:schemeClr>
              </a:solidFill>
            </a:endParaRPr>
          </a:p>
        </p:txBody>
      </p:sp>
      <p:sp>
        <p:nvSpPr>
          <p:cNvPr id="3" name="左大括号 2"/>
          <p:cNvSpPr/>
          <p:nvPr/>
        </p:nvSpPr>
        <p:spPr>
          <a:xfrm>
            <a:off x="8480425" y="1624330"/>
            <a:ext cx="244475" cy="1516380"/>
          </a:xfrm>
          <a:prstGeom prst="leftBrace">
            <a:avLst>
              <a:gd name="adj1" fmla="val 8333"/>
              <a:gd name="adj2" fmla="val 48391"/>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 name="文本框 8"/>
          <p:cNvSpPr txBox="1"/>
          <p:nvPr/>
        </p:nvSpPr>
        <p:spPr>
          <a:xfrm>
            <a:off x="8724900" y="1266190"/>
            <a:ext cx="3154045" cy="883920"/>
          </a:xfrm>
          <a:prstGeom prst="rect">
            <a:avLst/>
          </a:prstGeom>
          <a:noFill/>
        </p:spPr>
        <p:txBody>
          <a:bodyPr wrap="square" rtlCol="0" anchor="t">
            <a:spAutoFit/>
          </a:bodyPr>
          <a:p>
            <a:r>
              <a:rPr lang="zh-CN" altLang="en-US"/>
              <a:t>交往是</a:t>
            </a:r>
            <a:r>
              <a:rPr lang="zh-CN" altLang="en-US" sz="2800">
                <a:solidFill>
                  <a:schemeClr val="accent6">
                    <a:lumMod val="75000"/>
                  </a:schemeClr>
                </a:solidFill>
              </a:rPr>
              <a:t>内在</a:t>
            </a:r>
            <a:r>
              <a:rPr lang="zh-CN" altLang="en-US"/>
              <a:t>报酬性的经验</a:t>
            </a:r>
            <a:endParaRPr lang="zh-CN" altLang="en-US"/>
          </a:p>
        </p:txBody>
      </p:sp>
      <p:sp>
        <p:nvSpPr>
          <p:cNvPr id="10" name="文本框 9"/>
          <p:cNvSpPr txBox="1"/>
          <p:nvPr/>
        </p:nvSpPr>
        <p:spPr>
          <a:xfrm>
            <a:off x="8724900" y="2912110"/>
            <a:ext cx="2910840" cy="518160"/>
          </a:xfrm>
          <a:prstGeom prst="rect">
            <a:avLst/>
          </a:prstGeom>
          <a:noFill/>
        </p:spPr>
        <p:txBody>
          <a:bodyPr wrap="square" rtlCol="0" anchor="t">
            <a:spAutoFit/>
          </a:bodyPr>
          <a:p>
            <a:r>
              <a:rPr lang="zh-CN" altLang="en-US"/>
              <a:t>交往提供</a:t>
            </a:r>
            <a:r>
              <a:rPr lang="zh-CN" altLang="en-US" sz="2800">
                <a:solidFill>
                  <a:schemeClr val="accent6">
                    <a:lumMod val="75000"/>
                  </a:schemeClr>
                </a:solidFill>
              </a:rPr>
              <a:t>外在</a:t>
            </a:r>
            <a:r>
              <a:rPr lang="zh-CN" altLang="en-US"/>
              <a:t>利益</a:t>
            </a:r>
            <a:endParaRPr lang="zh-CN" altLang="en-US"/>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custDataLst>
              <p:tags r:id="rId1"/>
            </p:custDataLst>
          </p:nvPr>
        </p:nvSpPr>
        <p:spPr>
          <a:xfrm>
            <a:off x="704427" y="178754"/>
            <a:ext cx="10783812" cy="720725"/>
          </a:xfrm>
          <a:prstGeom prst="rect">
            <a:avLst/>
          </a:prstGeom>
          <a:noFill/>
          <a:ln>
            <a:noFill/>
          </a:ln>
          <a:effectLst/>
        </p:spPr>
        <p:txBody>
          <a:bodyPr vert="horz" wrap="square" lIns="91440" tIns="45720" rIns="91440" bIns="45720" numCol="1" anchor="ctr" anchorCtr="0" compatLnSpc="1">
            <a:normAutofit/>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en-US" sz="3200" dirty="0">
                <a:latin typeface="+mj-lt"/>
                <a:ea typeface="+mj-ea"/>
              </a:rPr>
              <a:t>2</a:t>
            </a:r>
            <a:r>
              <a:rPr lang="zh-CN" altLang="en-US" sz="3200" dirty="0">
                <a:latin typeface="+mj-lt"/>
                <a:ea typeface="+mj-ea"/>
              </a:rPr>
              <a:t>、 基本过程</a:t>
            </a:r>
            <a:endParaRPr lang="zh-CN" altLang="en-US" sz="3200" dirty="0">
              <a:latin typeface="+mj-lt"/>
              <a:ea typeface="+mj-ea"/>
            </a:endParaRPr>
          </a:p>
        </p:txBody>
      </p:sp>
      <p:sp>
        <p:nvSpPr>
          <p:cNvPr id="100" name="文本框 99"/>
          <p:cNvSpPr txBox="1"/>
          <p:nvPr/>
        </p:nvSpPr>
        <p:spPr>
          <a:xfrm>
            <a:off x="704215" y="1449705"/>
            <a:ext cx="5080000" cy="457200"/>
          </a:xfrm>
          <a:prstGeom prst="rect">
            <a:avLst/>
          </a:prstGeom>
          <a:noFill/>
          <a:ln w="9525">
            <a:noFill/>
          </a:ln>
        </p:spPr>
        <p:txBody>
          <a:bodyPr>
            <a:spAutoFit/>
          </a:bodyPr>
          <a:p>
            <a:pPr marL="0" indent="0" algn="l"/>
            <a:r>
              <a:rPr lang="zh-CN" altLang="en-US" u="none">
                <a:latin typeface="+mn-ea"/>
                <a:cs typeface="宋体" panose="02010600030101010101" pitchFamily="2" charset="-122"/>
              </a:rPr>
              <a:t>单方面的交换导致权力的分化。</a:t>
            </a:r>
            <a:endParaRPr lang="zh-CN" altLang="en-US" u="none">
              <a:latin typeface="+mn-ea"/>
              <a:cs typeface="宋体" panose="02010600030101010101" pitchFamily="2" charset="-122"/>
            </a:endParaRPr>
          </a:p>
        </p:txBody>
      </p:sp>
      <p:sp>
        <p:nvSpPr>
          <p:cNvPr id="2" name="剪去对角的矩形 1"/>
          <p:cNvSpPr/>
          <p:nvPr/>
        </p:nvSpPr>
        <p:spPr>
          <a:xfrm>
            <a:off x="704215" y="2252345"/>
            <a:ext cx="4921885" cy="3758565"/>
          </a:xfrm>
          <a:prstGeom prst="snip2Diag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p>
            <a:pPr algn="l"/>
            <a:r>
              <a:rPr lang="zh-CN" altLang="en-US"/>
              <a:t>甲得利，乙施利，需要别人的服务，又无相应的好处回报，要是实现自己需求：如何维持？</a:t>
            </a:r>
            <a:endParaRPr lang="zh-CN" altLang="en-US"/>
          </a:p>
          <a:p>
            <a:pPr algn="l"/>
            <a:r>
              <a:rPr lang="zh-CN" altLang="en-US"/>
              <a:t>①甲强迫乙</a:t>
            </a:r>
            <a:endParaRPr lang="zh-CN" altLang="en-US"/>
          </a:p>
          <a:p>
            <a:pPr algn="l"/>
            <a:r>
              <a:rPr lang="zh-CN" altLang="en-US"/>
              <a:t>②甲获得另一帮助来源（丙）</a:t>
            </a:r>
            <a:endParaRPr lang="zh-CN" altLang="en-US"/>
          </a:p>
          <a:p>
            <a:pPr algn="l"/>
            <a:r>
              <a:rPr lang="zh-CN" altLang="en-US"/>
              <a:t>③放弃乙的帮助，“自己动手丰衣足食”</a:t>
            </a:r>
            <a:endParaRPr lang="zh-CN" altLang="en-US"/>
          </a:p>
          <a:p>
            <a:pPr algn="l"/>
            <a:r>
              <a:rPr lang="zh-CN" altLang="en-US"/>
              <a:t>④甲服从乙</a:t>
            </a:r>
            <a:endParaRPr lang="zh-CN" altLang="en-US"/>
          </a:p>
        </p:txBody>
      </p:sp>
      <p:sp>
        <p:nvSpPr>
          <p:cNvPr id="3" name="文本框 2"/>
          <p:cNvSpPr txBox="1"/>
          <p:nvPr/>
        </p:nvSpPr>
        <p:spPr>
          <a:xfrm>
            <a:off x="6529705" y="1449705"/>
            <a:ext cx="5080000" cy="1992630"/>
          </a:xfrm>
          <a:prstGeom prst="rect">
            <a:avLst/>
          </a:prstGeom>
          <a:noFill/>
          <a:ln w="9525">
            <a:noFill/>
          </a:ln>
        </p:spPr>
        <p:txBody>
          <a:bodyPr wrap="square">
            <a:spAutoFit/>
          </a:bodyPr>
          <a:p>
            <a:pPr marL="0" indent="0" algn="l">
              <a:lnSpc>
                <a:spcPct val="120000"/>
              </a:lnSpc>
            </a:pPr>
            <a:r>
              <a:rPr lang="zh-CN" altLang="en-US" sz="2400" u="none">
                <a:latin typeface="+mn-ea"/>
                <a:cs typeface="宋体" panose="02010600030101010101" pitchFamily="2" charset="-122"/>
              </a:rPr>
              <a:t>权力的运用通过用</a:t>
            </a:r>
            <a:r>
              <a:rPr lang="zh-CN" altLang="en-US" sz="2800" u="none">
                <a:solidFill>
                  <a:schemeClr val="accent6">
                    <a:lumMod val="75000"/>
                  </a:schemeClr>
                </a:solidFill>
                <a:latin typeface="+mn-ea"/>
                <a:cs typeface="宋体" panose="02010600030101010101" pitchFamily="2" charset="-122"/>
              </a:rPr>
              <a:t>公平</a:t>
            </a:r>
            <a:r>
              <a:rPr lang="zh-CN" altLang="en-US" sz="2400" u="none">
                <a:latin typeface="+mn-ea"/>
                <a:cs typeface="宋体" panose="02010600030101010101" pitchFamily="2" charset="-122"/>
              </a:rPr>
              <a:t>准则加以判断，而引起</a:t>
            </a:r>
            <a:r>
              <a:rPr lang="zh-CN" altLang="en-US" sz="2800" u="none">
                <a:solidFill>
                  <a:schemeClr val="accent6">
                    <a:lumMod val="75000"/>
                  </a:schemeClr>
                </a:solidFill>
                <a:latin typeface="+mn-ea"/>
                <a:cs typeface="宋体" panose="02010600030101010101" pitchFamily="2" charset="-122"/>
              </a:rPr>
              <a:t>社会的赞同或非难</a:t>
            </a:r>
            <a:r>
              <a:rPr lang="zh-CN" altLang="en-US" sz="2400" u="none">
                <a:latin typeface="+mn-ea"/>
                <a:cs typeface="宋体" panose="02010600030101010101" pitchFamily="2" charset="-122"/>
              </a:rPr>
              <a:t>，社会的赞同或非难则可能相应地导致合法组织和社会反抗的出现。</a:t>
            </a:r>
            <a:endParaRPr lang="zh-CN" altLang="en-US">
              <a:latin typeface="+mn-ea"/>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custDataLst>
              <p:tags r:id="rId1"/>
            </p:custDataLst>
          </p:nvPr>
        </p:nvSpPr>
        <p:spPr>
          <a:xfrm>
            <a:off x="704427" y="178754"/>
            <a:ext cx="10783812" cy="720725"/>
          </a:xfrm>
          <a:prstGeom prst="rect">
            <a:avLst/>
          </a:prstGeom>
          <a:noFill/>
          <a:ln>
            <a:noFill/>
          </a:ln>
          <a:effectLst/>
        </p:spPr>
        <p:txBody>
          <a:bodyPr vert="horz" wrap="square" lIns="91440" tIns="45720" rIns="91440" bIns="45720" numCol="1" anchor="ctr" anchorCtr="0" compatLnSpc="1">
            <a:normAutofit/>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en-US" sz="3200" dirty="0">
                <a:latin typeface="+mj-lt"/>
                <a:ea typeface="+mj-ea"/>
              </a:rPr>
              <a:t>2</a:t>
            </a:r>
            <a:r>
              <a:rPr lang="zh-CN" altLang="en-US" sz="3200" dirty="0">
                <a:latin typeface="+mj-lt"/>
                <a:ea typeface="+mj-ea"/>
              </a:rPr>
              <a:t>、 基本过程</a:t>
            </a:r>
            <a:endParaRPr lang="zh-CN" altLang="en-US" sz="3200" dirty="0">
              <a:latin typeface="+mj-lt"/>
              <a:ea typeface="+mj-ea"/>
            </a:endParaRPr>
          </a:p>
        </p:txBody>
      </p:sp>
      <p:sp>
        <p:nvSpPr>
          <p:cNvPr id="2" name="文本框 1"/>
          <p:cNvSpPr txBox="1"/>
          <p:nvPr/>
        </p:nvSpPr>
        <p:spPr>
          <a:xfrm>
            <a:off x="837565" y="2933700"/>
            <a:ext cx="2316480" cy="457200"/>
          </a:xfrm>
          <a:prstGeom prst="rect">
            <a:avLst/>
          </a:prstGeom>
          <a:noFill/>
        </p:spPr>
        <p:txBody>
          <a:bodyPr wrap="none" rtlCol="0" anchor="t">
            <a:spAutoFit/>
          </a:bodyPr>
          <a:p>
            <a:r>
              <a:rPr lang="zh-CN" altLang="en-US">
                <a:latin typeface="+mn-ea"/>
                <a:cs typeface="宋体" panose="02010600030101010101" pitchFamily="2" charset="-122"/>
                <a:sym typeface="+mn-ea"/>
              </a:rPr>
              <a:t>上级权力的运用</a:t>
            </a:r>
            <a:endParaRPr lang="zh-CN" altLang="en-US">
              <a:latin typeface="+mn-ea"/>
            </a:endParaRPr>
          </a:p>
        </p:txBody>
      </p:sp>
      <p:sp>
        <p:nvSpPr>
          <p:cNvPr id="3" name="文本框 2"/>
          <p:cNvSpPr txBox="1"/>
          <p:nvPr/>
        </p:nvSpPr>
        <p:spPr>
          <a:xfrm>
            <a:off x="1292225" y="3510915"/>
            <a:ext cx="1706880" cy="457200"/>
          </a:xfrm>
          <a:prstGeom prst="rect">
            <a:avLst/>
          </a:prstGeom>
          <a:noFill/>
        </p:spPr>
        <p:txBody>
          <a:bodyPr wrap="none" rtlCol="0" anchor="t">
            <a:spAutoFit/>
          </a:bodyPr>
          <a:p>
            <a:r>
              <a:rPr lang="zh-CN" altLang="en-US">
                <a:latin typeface="+mj-ea"/>
                <a:ea typeface="+mj-ea"/>
                <a:cs typeface="宋体" panose="02010600030101010101" pitchFamily="2" charset="-122"/>
                <a:sym typeface="+mn-ea"/>
              </a:rPr>
              <a:t>被下级认为</a:t>
            </a:r>
            <a:endParaRPr lang="zh-CN" altLang="en-US"/>
          </a:p>
        </p:txBody>
      </p:sp>
      <p:sp>
        <p:nvSpPr>
          <p:cNvPr id="4" name="线形标注 2 3"/>
          <p:cNvSpPr/>
          <p:nvPr/>
        </p:nvSpPr>
        <p:spPr>
          <a:xfrm>
            <a:off x="4779645" y="1631315"/>
            <a:ext cx="5902960" cy="2026285"/>
          </a:xfrm>
          <a:prstGeom prst="borderCallout2">
            <a:avLst>
              <a:gd name="adj1" fmla="val 18750"/>
              <a:gd name="adj2" fmla="val -8333"/>
              <a:gd name="adj3" fmla="val 18750"/>
              <a:gd name="adj4" fmla="val -16667"/>
              <a:gd name="adj5" fmla="val 58217"/>
              <a:gd name="adj6" fmla="val -24354"/>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3200" b="1">
                <a:solidFill>
                  <a:schemeClr val="accent6">
                    <a:lumMod val="75000"/>
                  </a:schemeClr>
                </a:solidFill>
                <a:latin typeface="+mj-ea"/>
                <a:ea typeface="+mj-ea"/>
                <a:cs typeface="宋体" panose="02010600030101010101" pitchFamily="2" charset="-122"/>
                <a:sym typeface="+mn-ea"/>
              </a:rPr>
              <a:t>公正</a:t>
            </a:r>
            <a:r>
              <a:rPr lang="zh-CN" altLang="en-US" sz="2000" i="1">
                <a:latin typeface="+mj-ea"/>
                <a:ea typeface="+mj-ea"/>
                <a:cs typeface="宋体" panose="02010600030101010101" pitchFamily="2" charset="-122"/>
                <a:sym typeface="+mn-ea"/>
              </a:rPr>
              <a:t>（服从带来的好处＞服从带来的困苦）</a:t>
            </a:r>
            <a:endParaRPr lang="zh-CN" altLang="en-US" sz="2000" i="1">
              <a:latin typeface="+mj-ea"/>
              <a:ea typeface="+mj-ea"/>
              <a:cs typeface="宋体" panose="02010600030101010101" pitchFamily="2" charset="-122"/>
              <a:sym typeface="+mn-ea"/>
            </a:endParaRPr>
          </a:p>
          <a:p>
            <a:pPr algn="l"/>
            <a:r>
              <a:rPr lang="zh-CN" altLang="en-US">
                <a:latin typeface="+mj-ea"/>
                <a:ea typeface="+mj-ea"/>
                <a:cs typeface="宋体" panose="02010600030101010101" pitchFamily="2" charset="-122"/>
                <a:sym typeface="+mn-ea"/>
              </a:rPr>
              <a:t>则合理，赞同，加强下级愿意为其尽义务的感情，一致意见（群体压力促使个体服从）</a:t>
            </a:r>
            <a:r>
              <a:rPr lang="en-US" altLang="zh-CN">
                <a:latin typeface="+mj-ea"/>
                <a:ea typeface="+mj-ea"/>
                <a:cs typeface="宋体" panose="02010600030101010101" pitchFamily="2" charset="-122"/>
                <a:sym typeface="+mn-ea"/>
              </a:rPr>
              <a:t>→</a:t>
            </a:r>
            <a:r>
              <a:rPr lang="zh-CN" altLang="en-US">
                <a:latin typeface="+mj-ea"/>
                <a:ea typeface="+mj-ea"/>
                <a:cs typeface="宋体" panose="02010600030101010101" pitchFamily="2" charset="-122"/>
                <a:sym typeface="+mn-ea"/>
              </a:rPr>
              <a:t>加强控制权力</a:t>
            </a:r>
            <a:r>
              <a:rPr lang="en-US" altLang="zh-CN">
                <a:latin typeface="+mj-ea"/>
                <a:ea typeface="+mj-ea"/>
                <a:cs typeface="宋体" panose="02010600030101010101" pitchFamily="2" charset="-122"/>
                <a:sym typeface="+mn-ea"/>
              </a:rPr>
              <a:t>→</a:t>
            </a:r>
            <a:r>
              <a:rPr lang="zh-CN" altLang="en-US">
                <a:latin typeface="+mj-ea"/>
                <a:ea typeface="+mj-ea"/>
                <a:cs typeface="宋体" panose="02010600030101010101" pitchFamily="2" charset="-122"/>
                <a:sym typeface="+mn-ea"/>
              </a:rPr>
              <a:t>权力合法化，把努力方向一致的个体和群体组织起来；</a:t>
            </a:r>
            <a:endParaRPr lang="zh-CN" altLang="en-US"/>
          </a:p>
        </p:txBody>
      </p:sp>
      <p:sp>
        <p:nvSpPr>
          <p:cNvPr id="6" name="线形标注 2 5"/>
          <p:cNvSpPr/>
          <p:nvPr/>
        </p:nvSpPr>
        <p:spPr>
          <a:xfrm>
            <a:off x="4779010" y="4360545"/>
            <a:ext cx="5902960" cy="2012315"/>
          </a:xfrm>
          <a:prstGeom prst="borderCallout2">
            <a:avLst>
              <a:gd name="adj1" fmla="val 18750"/>
              <a:gd name="adj2" fmla="val -8333"/>
              <a:gd name="adj3" fmla="val 18750"/>
              <a:gd name="adj4" fmla="val -16667"/>
              <a:gd name="adj5" fmla="val -14673"/>
              <a:gd name="adj6" fmla="val -25354"/>
            </a:avLst>
          </a:prstGeom>
        </p:spPr>
        <p:style>
          <a:lnRef idx="2">
            <a:schemeClr val="accent6"/>
          </a:lnRef>
          <a:fillRef idx="1">
            <a:schemeClr val="lt1"/>
          </a:fillRef>
          <a:effectRef idx="0">
            <a:schemeClr val="accent6"/>
          </a:effectRef>
          <a:fontRef idx="minor">
            <a:schemeClr val="dk1"/>
          </a:fontRef>
        </p:style>
        <p:txBody>
          <a:bodyPr rtlCol="0" anchor="ctr"/>
          <a:p>
            <a:pPr marL="0" indent="0" algn="l"/>
            <a:r>
              <a:rPr lang="zh-CN" altLang="en-US" sz="3200" b="1">
                <a:solidFill>
                  <a:schemeClr val="accent6">
                    <a:lumMod val="75000"/>
                  </a:schemeClr>
                </a:solidFill>
                <a:latin typeface="+mj-ea"/>
                <a:ea typeface="+mj-ea"/>
                <a:cs typeface="宋体" panose="02010600030101010101" pitchFamily="2" charset="-122"/>
                <a:sym typeface="+mn-ea"/>
              </a:rPr>
              <a:t>不公正</a:t>
            </a:r>
            <a:r>
              <a:rPr lang="zh-CN" altLang="en-US" i="1">
                <a:latin typeface="+mj-ea"/>
                <a:ea typeface="+mj-ea"/>
                <a:cs typeface="宋体" panose="02010600030101010101" pitchFamily="2" charset="-122"/>
                <a:sym typeface="+mn-ea"/>
              </a:rPr>
              <a:t>（下级贡献没有得到充分酬报）</a:t>
            </a:r>
            <a:r>
              <a:rPr lang="zh-CN" altLang="en-US">
                <a:latin typeface="+mj-ea"/>
                <a:ea typeface="+mj-ea"/>
                <a:cs typeface="宋体" panose="02010600030101010101" pitchFamily="2" charset="-122"/>
                <a:sym typeface="+mn-ea"/>
              </a:rPr>
              <a:t>则是剥削，不赞同，传递消极情绪，则会反抗，意图推翻现存权力进行报复，这种抵消性的力量促进分裂。</a:t>
            </a:r>
            <a:endParaRPr lang="zh-CN" altLang="en-US"/>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custDataLst>
              <p:tags r:id="rId1"/>
            </p:custDataLst>
          </p:nvPr>
        </p:nvSpPr>
        <p:spPr>
          <a:xfrm>
            <a:off x="704427" y="178754"/>
            <a:ext cx="10783812" cy="720725"/>
          </a:xfrm>
          <a:prstGeom prst="rect">
            <a:avLst/>
          </a:prstGeom>
          <a:noFill/>
          <a:ln>
            <a:noFill/>
          </a:ln>
          <a:effectLst/>
        </p:spPr>
        <p:txBody>
          <a:bodyPr vert="horz" wrap="square" lIns="91440" tIns="45720" rIns="91440" bIns="45720" numCol="1" anchor="ctr" anchorCtr="0" compatLnSpc="1">
            <a:normAutofit/>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en-US" sz="3200" dirty="0">
                <a:latin typeface="+mj-lt"/>
                <a:ea typeface="+mj-ea"/>
              </a:rPr>
              <a:t>2</a:t>
            </a:r>
            <a:r>
              <a:rPr lang="zh-CN" altLang="en-US" sz="3200" dirty="0">
                <a:latin typeface="+mj-lt"/>
                <a:ea typeface="+mj-ea"/>
              </a:rPr>
              <a:t>、 基本过程</a:t>
            </a:r>
            <a:endParaRPr lang="zh-CN" altLang="en-US" sz="3200" dirty="0">
              <a:latin typeface="+mj-lt"/>
              <a:ea typeface="+mj-ea"/>
            </a:endParaRPr>
          </a:p>
        </p:txBody>
      </p:sp>
      <p:sp>
        <p:nvSpPr>
          <p:cNvPr id="100" name="文本框 99"/>
          <p:cNvSpPr txBox="1"/>
          <p:nvPr/>
        </p:nvSpPr>
        <p:spPr>
          <a:xfrm>
            <a:off x="704215" y="1689735"/>
            <a:ext cx="5596255" cy="3308985"/>
          </a:xfrm>
          <a:prstGeom prst="rect">
            <a:avLst/>
          </a:prstGeom>
          <a:noFill/>
          <a:ln w="9525">
            <a:noFill/>
          </a:ln>
        </p:spPr>
        <p:txBody>
          <a:bodyPr wrap="square">
            <a:spAutoFit/>
          </a:bodyPr>
          <a:p>
            <a:pPr marL="0" indent="0" algn="l">
              <a:lnSpc>
                <a:spcPct val="120000"/>
              </a:lnSpc>
            </a:pPr>
            <a:r>
              <a:rPr lang="zh-CN" altLang="en-US" sz="2400" b="0" u="none">
                <a:latin typeface="+mn-ea"/>
                <a:cs typeface="宋体" panose="02010600030101010101" pitchFamily="2" charset="-122"/>
              </a:rPr>
              <a:t>宏观结构的显著特征</a:t>
            </a:r>
            <a:endParaRPr lang="zh-CN" altLang="en-US" sz="2400" b="0" u="none">
              <a:latin typeface="+mn-ea"/>
              <a:cs typeface="宋体" panose="02010600030101010101" pitchFamily="2" charset="-122"/>
            </a:endParaRPr>
          </a:p>
          <a:p>
            <a:pPr marL="0" indent="0" algn="l">
              <a:lnSpc>
                <a:spcPct val="120000"/>
              </a:lnSpc>
            </a:pPr>
            <a:endParaRPr lang="zh-CN" altLang="en-US" sz="2400" b="0" u="none">
              <a:latin typeface="+mn-ea"/>
              <a:cs typeface="宋体" panose="02010600030101010101" pitchFamily="2" charset="-122"/>
            </a:endParaRPr>
          </a:p>
          <a:p>
            <a:pPr marL="0" indent="0" algn="l">
              <a:lnSpc>
                <a:spcPct val="120000"/>
              </a:lnSpc>
            </a:pPr>
            <a:r>
              <a:rPr lang="zh-CN" altLang="en-US" sz="2800">
                <a:solidFill>
                  <a:schemeClr val="accent6">
                    <a:lumMod val="75000"/>
                  </a:schemeClr>
                </a:solidFill>
                <a:latin typeface="+mn-ea"/>
                <a:cs typeface="宋体" panose="02010600030101010101" pitchFamily="2" charset="-122"/>
                <a:sym typeface="+mn-ea"/>
              </a:rPr>
              <a:t>宏观结构</a:t>
            </a:r>
            <a:r>
              <a:rPr lang="zh-CN" altLang="en-US">
                <a:latin typeface="+mn-ea"/>
                <a:cs typeface="宋体" panose="02010600030101010101" pitchFamily="2" charset="-122"/>
                <a:sym typeface="+mn-ea"/>
              </a:rPr>
              <a:t>：</a:t>
            </a:r>
            <a:r>
              <a:rPr lang="zh-CN" altLang="en-US" sz="2400" b="0" u="none">
                <a:latin typeface="+mn-ea"/>
                <a:cs typeface="宋体" panose="02010600030101010101" pitchFamily="2" charset="-122"/>
              </a:rPr>
              <a:t>相互关联的全体组成的结构</a:t>
            </a:r>
            <a:endParaRPr lang="zh-CN" altLang="en-US" sz="2400" b="0" u="none">
              <a:latin typeface="+mn-ea"/>
              <a:cs typeface="宋体" panose="02010600030101010101" pitchFamily="2" charset="-122"/>
            </a:endParaRPr>
          </a:p>
          <a:p>
            <a:pPr marL="0" indent="0" algn="l">
              <a:lnSpc>
                <a:spcPct val="120000"/>
              </a:lnSpc>
            </a:pPr>
            <a:r>
              <a:rPr lang="zh-CN" altLang="en-US" sz="2800">
                <a:solidFill>
                  <a:schemeClr val="accent6">
                    <a:lumMod val="75000"/>
                  </a:schemeClr>
                </a:solidFill>
                <a:latin typeface="+mn-ea"/>
                <a:cs typeface="宋体" panose="02010600030101010101" pitchFamily="2" charset="-122"/>
                <a:sym typeface="+mn-ea"/>
              </a:rPr>
              <a:t>微观结构</a:t>
            </a:r>
            <a:r>
              <a:rPr lang="zh-CN" altLang="en-US">
                <a:latin typeface="+mn-ea"/>
                <a:cs typeface="宋体" panose="02010600030101010101" pitchFamily="2" charset="-122"/>
                <a:sym typeface="+mn-ea"/>
              </a:rPr>
              <a:t>：</a:t>
            </a:r>
            <a:r>
              <a:rPr lang="zh-CN" altLang="en-US" sz="2400" b="0" u="none">
                <a:latin typeface="+mn-ea"/>
                <a:cs typeface="宋体" panose="02010600030101010101" pitchFamily="2" charset="-122"/>
              </a:rPr>
              <a:t>相互影响的个体组成的结构</a:t>
            </a:r>
            <a:endParaRPr lang="zh-CN" altLang="en-US" sz="2400" b="0" u="none">
              <a:latin typeface="+mn-ea"/>
              <a:cs typeface="宋体" panose="02010600030101010101" pitchFamily="2" charset="-122"/>
            </a:endParaRPr>
          </a:p>
          <a:p>
            <a:pPr marL="0" indent="0" algn="l">
              <a:lnSpc>
                <a:spcPct val="120000"/>
              </a:lnSpc>
            </a:pPr>
            <a:endParaRPr lang="zh-CN" altLang="en-US" sz="2400" b="0" u="none">
              <a:latin typeface="+mn-ea"/>
              <a:cs typeface="宋体" panose="02010600030101010101" pitchFamily="2" charset="-122"/>
            </a:endParaRPr>
          </a:p>
          <a:p>
            <a:pPr marL="0" indent="0" algn="l">
              <a:lnSpc>
                <a:spcPct val="120000"/>
              </a:lnSpc>
            </a:pPr>
            <a:r>
              <a:rPr lang="zh-CN" altLang="en-US" sz="2400" b="0" u="none">
                <a:latin typeface="+mn-ea"/>
                <a:cs typeface="宋体" panose="02010600030101010101" pitchFamily="2" charset="-122"/>
              </a:rPr>
              <a:t>微观结构</a:t>
            </a:r>
            <a:r>
              <a:rPr lang="en-US" altLang="zh-CN" sz="2400" b="0" u="none">
                <a:latin typeface="+mn-ea"/>
                <a:cs typeface="宋体" panose="02010600030101010101" pitchFamily="2" charset="-122"/>
              </a:rPr>
              <a:t>→</a:t>
            </a:r>
            <a:r>
              <a:rPr lang="zh-CN" altLang="en-US" sz="2400" b="0" u="none">
                <a:latin typeface="+mn-ea"/>
                <a:cs typeface="宋体" panose="02010600030101010101" pitchFamily="2" charset="-122"/>
              </a:rPr>
              <a:t>人际交往</a:t>
            </a:r>
            <a:endParaRPr lang="zh-CN" altLang="en-US" sz="2400" b="0" u="none">
              <a:latin typeface="+mn-ea"/>
              <a:cs typeface="宋体" panose="02010600030101010101" pitchFamily="2" charset="-122"/>
            </a:endParaRPr>
          </a:p>
          <a:p>
            <a:pPr marL="0" indent="0" algn="l">
              <a:lnSpc>
                <a:spcPct val="120000"/>
              </a:lnSpc>
            </a:pPr>
            <a:r>
              <a:rPr lang="zh-CN" altLang="en-US" sz="2400" b="0" u="none">
                <a:latin typeface="+mn-ea"/>
                <a:cs typeface="宋体" panose="02010600030101010101" pitchFamily="2" charset="-122"/>
              </a:rPr>
              <a:t>宏观结构</a:t>
            </a:r>
            <a:r>
              <a:rPr lang="en-US" altLang="zh-CN" sz="2400" b="0" u="none">
                <a:latin typeface="+mn-ea"/>
                <a:cs typeface="宋体" panose="02010600030101010101" pitchFamily="2" charset="-122"/>
              </a:rPr>
              <a:t>→</a:t>
            </a:r>
            <a:r>
              <a:rPr lang="zh-CN" altLang="en-US" sz="2400" b="0" u="none">
                <a:latin typeface="+mn-ea"/>
                <a:cs typeface="宋体" panose="02010600030101010101" pitchFamily="2" charset="-122"/>
              </a:rPr>
              <a:t>广泛的社会关系特征</a:t>
            </a:r>
            <a:endParaRPr lang="zh-CN" altLang="en-US">
              <a:latin typeface="+mn-ea"/>
            </a:endParaRPr>
          </a:p>
        </p:txBody>
      </p:sp>
      <p:sp>
        <p:nvSpPr>
          <p:cNvPr id="2" name="单圆角矩形 1"/>
          <p:cNvSpPr/>
          <p:nvPr/>
        </p:nvSpPr>
        <p:spPr>
          <a:xfrm>
            <a:off x="6767830" y="1689735"/>
            <a:ext cx="4719955" cy="2397125"/>
          </a:xfrm>
          <a:prstGeom prst="snip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p>
            <a:pPr algn="l"/>
            <a:r>
              <a:rPr lang="zh-CN" altLang="en-US"/>
              <a:t>“一种社会制度构成了社会的子宫，个体就在其中成长和社会化，结构，制度的某些方面被反映在他们自己的人格之中。”</a:t>
            </a:r>
            <a:endParaRPr lang="zh-CN" altLang="en-US"/>
          </a:p>
        </p:txBody>
      </p:sp>
      <p:sp>
        <p:nvSpPr>
          <p:cNvPr id="3" name="文本框 2"/>
          <p:cNvSpPr txBox="1"/>
          <p:nvPr/>
        </p:nvSpPr>
        <p:spPr>
          <a:xfrm>
            <a:off x="6665595" y="4392930"/>
            <a:ext cx="5080000" cy="1981200"/>
          </a:xfrm>
          <a:prstGeom prst="rect">
            <a:avLst/>
          </a:prstGeom>
          <a:noFill/>
          <a:ln w="9525">
            <a:noFill/>
          </a:ln>
        </p:spPr>
        <p:txBody>
          <a:bodyPr>
            <a:spAutoFit/>
          </a:bodyPr>
          <a:p>
            <a:pPr marL="0" indent="0" algn="l"/>
            <a:r>
              <a:rPr lang="zh-CN" altLang="en-US" sz="2800" b="0" u="none">
                <a:solidFill>
                  <a:schemeClr val="accent6">
                    <a:lumMod val="75000"/>
                  </a:schemeClr>
                </a:solidFill>
                <a:latin typeface="+mn-ea"/>
                <a:cs typeface="宋体" panose="02010600030101010101" pitchFamily="2" charset="-122"/>
              </a:rPr>
              <a:t>传统制度</a:t>
            </a:r>
            <a:r>
              <a:rPr lang="zh-CN" altLang="en-US" sz="2400" b="0" u="none">
                <a:latin typeface="+mn-ea"/>
                <a:cs typeface="宋体" panose="02010600030101010101" pitchFamily="2" charset="-122"/>
              </a:rPr>
              <a:t>：社会生活稳定化的表现，但是也引起僵化性，反抗运动可能兴起，以调整社会生活来适应条件变化。但反抗本身变得制度化僵化，产生新反抗。</a:t>
            </a:r>
            <a:endParaRPr lang="zh-CN" altLang="en-US">
              <a:latin typeface="+mn-ea"/>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sz="4400" dirty="0">
                <a:latin typeface="+mn-lt"/>
                <a:ea typeface="+mn-ea"/>
                <a:sym typeface="+mn-ea"/>
              </a:rPr>
              <a:t>相互性和不平衡性</a:t>
            </a:r>
            <a:endParaRPr lang="zh-CN" altLang="en-US" sz="4400" dirty="0">
              <a:latin typeface="+mn-lt"/>
              <a:ea typeface="+mn-ea"/>
              <a:sym typeface="+mn-ea"/>
            </a:endParaRPr>
          </a:p>
        </p:txBody>
      </p:sp>
      <p:sp>
        <p:nvSpPr>
          <p:cNvPr id="4" name="文本框 3"/>
          <p:cNvSpPr txBox="1"/>
          <p:nvPr>
            <p:custDataLst>
              <p:tags r:id="rId2"/>
            </p:custDataLst>
          </p:nvPr>
        </p:nvSpPr>
        <p:spPr>
          <a:xfrm>
            <a:off x="7909200" y="3311768"/>
            <a:ext cx="1105200" cy="1015663"/>
          </a:xfrm>
          <a:prstGeom prst="rect">
            <a:avLst/>
          </a:prstGeom>
          <a:noFill/>
        </p:spPr>
        <p:txBody>
          <a:bodyPr wrap="square" lIns="36000" tIns="0" rIns="0" bIns="0" rtlCol="0" anchor="ctr" anchorCtr="0">
            <a:normAutofit/>
          </a:bodyPr>
          <a:lstStyle/>
          <a:p>
            <a:pPr algn="ctr"/>
            <a:r>
              <a:rPr lang="en-US" altLang="zh-CN" sz="6000" dirty="0">
                <a:solidFill>
                  <a:schemeClr val="bg1"/>
                </a:solidFill>
              </a:rPr>
              <a:t>3</a:t>
            </a:r>
            <a:endParaRPr lang="en-US" altLang="zh-CN" sz="6000" dirty="0">
              <a:solidFill>
                <a:schemeClr val="bg1"/>
              </a:solidFill>
            </a:endParaRP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custDataLst>
              <p:tags r:id="rId1"/>
            </p:custDataLst>
          </p:nvPr>
        </p:nvSpPr>
        <p:spPr>
          <a:xfrm>
            <a:off x="704427" y="178754"/>
            <a:ext cx="10783812" cy="720725"/>
          </a:xfrm>
          <a:prstGeom prst="rect">
            <a:avLst/>
          </a:prstGeom>
          <a:noFill/>
          <a:ln>
            <a:noFill/>
          </a:ln>
          <a:effectLst/>
        </p:spPr>
        <p:txBody>
          <a:bodyPr vert="horz" wrap="square" lIns="91440" tIns="45720" rIns="91440" bIns="45720" numCol="1" anchor="ctr" anchorCtr="0" compatLnSpc="1">
            <a:normAutofit lnSpcReduction="10000"/>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en-US" sz="3200" dirty="0">
                <a:latin typeface="+mj-lt"/>
                <a:ea typeface="+mj-ea"/>
              </a:rPr>
              <a:t>3</a:t>
            </a:r>
            <a:r>
              <a:rPr lang="zh-CN" altLang="en-US" sz="3200" dirty="0">
                <a:latin typeface="+mj-lt"/>
                <a:ea typeface="+mj-ea"/>
              </a:rPr>
              <a:t>、 </a:t>
            </a:r>
            <a:r>
              <a:rPr lang="zh-CN" altLang="en-US" sz="3200" dirty="0">
                <a:latin typeface="+mn-lt"/>
                <a:ea typeface="+mn-ea"/>
                <a:sym typeface="+mn-ea"/>
              </a:rPr>
              <a:t>相互性和不平衡性</a:t>
            </a:r>
            <a:endParaRPr lang="zh-CN" altLang="en-US" sz="3200" dirty="0">
              <a:latin typeface="+mj-lt"/>
              <a:ea typeface="+mj-ea"/>
            </a:endParaRPr>
          </a:p>
        </p:txBody>
      </p:sp>
      <p:sp>
        <p:nvSpPr>
          <p:cNvPr id="100" name="文本框 99"/>
          <p:cNvSpPr txBox="1"/>
          <p:nvPr/>
        </p:nvSpPr>
        <p:spPr>
          <a:xfrm>
            <a:off x="704215" y="1330960"/>
            <a:ext cx="5080000" cy="2286000"/>
          </a:xfrm>
          <a:prstGeom prst="rect">
            <a:avLst/>
          </a:prstGeom>
          <a:noFill/>
          <a:ln w="9525">
            <a:noFill/>
          </a:ln>
        </p:spPr>
        <p:txBody>
          <a:bodyPr>
            <a:spAutoFit/>
          </a:bodyPr>
          <a:p>
            <a:pPr marL="0" indent="0" algn="l"/>
            <a:r>
              <a:rPr lang="zh-CN" altLang="en-US" sz="2400" b="0" u="none">
                <a:latin typeface="+mn-ea"/>
                <a:cs typeface="宋体" panose="02010600030101010101" pitchFamily="2" charset="-122"/>
              </a:rPr>
              <a:t>某一水平上的平和力量可以是另一水平上的打破平衡的力量。</a:t>
            </a:r>
            <a:endParaRPr lang="zh-CN" altLang="en-US" sz="2400" b="0" u="none">
              <a:latin typeface="+mn-ea"/>
              <a:cs typeface="宋体" panose="02010600030101010101" pitchFamily="2" charset="-122"/>
            </a:endParaRPr>
          </a:p>
          <a:p>
            <a:pPr marL="0" indent="0" algn="l"/>
            <a:endParaRPr lang="zh-CN" altLang="en-US">
              <a:latin typeface="+mn-ea"/>
            </a:endParaRPr>
          </a:p>
          <a:p>
            <a:pPr marL="0" indent="0" algn="l"/>
            <a:r>
              <a:rPr lang="zh-CN" altLang="en-US">
                <a:latin typeface="+mn-ea"/>
              </a:rPr>
              <a:t>社会交往中：</a:t>
            </a:r>
            <a:endParaRPr lang="zh-CN" altLang="en-US">
              <a:latin typeface="+mn-ea"/>
            </a:endParaRPr>
          </a:p>
          <a:p>
            <a:pPr marL="0" indent="0" algn="l"/>
            <a:r>
              <a:rPr lang="zh-CN" altLang="en-US">
                <a:latin typeface="+mn-ea"/>
              </a:rPr>
              <a:t>①趋向不平衡的张力；</a:t>
            </a:r>
            <a:endParaRPr lang="zh-CN" altLang="en-US">
              <a:latin typeface="+mn-ea"/>
            </a:endParaRPr>
          </a:p>
          <a:p>
            <a:pPr marL="0" indent="0" algn="l"/>
            <a:r>
              <a:rPr lang="zh-CN" altLang="en-US">
                <a:latin typeface="+mn-ea"/>
              </a:rPr>
              <a:t>②趋向相互性的张力。</a:t>
            </a:r>
            <a:endParaRPr lang="zh-CN" altLang="en-US">
              <a:latin typeface="+mn-ea"/>
            </a:endParaRPr>
          </a:p>
        </p:txBody>
      </p:sp>
      <p:sp>
        <p:nvSpPr>
          <p:cNvPr id="3" name="文本框 2"/>
          <p:cNvSpPr txBox="1"/>
          <p:nvPr/>
        </p:nvSpPr>
        <p:spPr>
          <a:xfrm>
            <a:off x="704215" y="3751580"/>
            <a:ext cx="5375275" cy="3749040"/>
          </a:xfrm>
          <a:prstGeom prst="rect">
            <a:avLst/>
          </a:prstGeom>
          <a:noFill/>
          <a:ln w="9525">
            <a:noFill/>
          </a:ln>
        </p:spPr>
        <p:txBody>
          <a:bodyPr wrap="square">
            <a:spAutoFit/>
          </a:bodyPr>
          <a:p>
            <a:pPr marL="0" indent="0" algn="l"/>
            <a:r>
              <a:rPr lang="zh-CN" altLang="en-US" sz="2400" b="0" u="none">
                <a:latin typeface="+mn-ea"/>
                <a:cs typeface="宋体" panose="02010600030101010101" pitchFamily="2" charset="-122"/>
              </a:rPr>
              <a:t>相互吸引是通过交换中的不平衡产生的。吸引由单向变为相互</a:t>
            </a:r>
            <a:r>
              <a:rPr lang="zh-CN" altLang="en-US" sz="2400" b="0" u="none">
                <a:latin typeface="宋体" panose="02010600030101010101" pitchFamily="2" charset="-122"/>
                <a:ea typeface="宋体" panose="02010600030101010101" pitchFamily="2" charset="-122"/>
                <a:cs typeface="宋体" panose="02010600030101010101" pitchFamily="2" charset="-122"/>
              </a:rPr>
              <a:t>。</a:t>
            </a:r>
            <a:endParaRPr lang="zh-CN" altLang="en-US" sz="2400" b="0" u="none">
              <a:latin typeface="宋体" panose="02010600030101010101" pitchFamily="2" charset="-122"/>
              <a:ea typeface="宋体" panose="02010600030101010101" pitchFamily="2" charset="-122"/>
              <a:cs typeface="宋体" panose="02010600030101010101" pitchFamily="2" charset="-122"/>
            </a:endParaRPr>
          </a:p>
          <a:p>
            <a:pPr marL="0" indent="0" algn="l"/>
            <a:endParaRPr lang="zh-CN" altLang="en-US" sz="2400" b="0" u="none">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sz="2400" b="0" u="none">
                <a:latin typeface="+mn-ea"/>
                <a:cs typeface="宋体" panose="02010600030101010101" pitchFamily="2" charset="-122"/>
              </a:rPr>
              <a:t>心理学的平衡理论：</a:t>
            </a:r>
            <a:r>
              <a:rPr lang="zh-CN" altLang="en-US" sz="2400" b="0" u="none">
                <a:latin typeface="华文新魏" panose="02010800040101010101" charset="-122"/>
                <a:ea typeface="华文新魏" panose="02010800040101010101" charset="-122"/>
                <a:cs typeface="宋体" panose="02010600030101010101" pitchFamily="2" charset="-122"/>
              </a:rPr>
              <a:t>纽卡姆ABX图形</a:t>
            </a:r>
            <a:r>
              <a:rPr lang="zh-CN" altLang="en-US" sz="2400" b="0" u="none">
                <a:latin typeface="+mn-ea"/>
                <a:cs typeface="宋体" panose="02010600030101010101" pitchFamily="2" charset="-122"/>
              </a:rPr>
              <a:t>。</a:t>
            </a:r>
            <a:endParaRPr lang="zh-CN" altLang="en-US" sz="2400" b="0" u="none">
              <a:latin typeface="+mn-ea"/>
              <a:cs typeface="宋体" panose="02010600030101010101" pitchFamily="2" charset="-122"/>
            </a:endParaRPr>
          </a:p>
          <a:p>
            <a:pPr marL="0" indent="0" algn="l"/>
            <a:endParaRPr lang="zh-CN" altLang="en-US" sz="2400" b="0" u="none">
              <a:latin typeface="+mn-ea"/>
              <a:cs typeface="宋体" panose="02010600030101010101" pitchFamily="2" charset="-122"/>
            </a:endParaRPr>
          </a:p>
          <a:p>
            <a:pPr marL="0" indent="0" algn="l"/>
            <a:r>
              <a:rPr lang="zh-CN" altLang="en-US" sz="2400" b="0" u="none">
                <a:latin typeface="+mn-ea"/>
                <a:cs typeface="宋体" panose="02010600030101010101" pitchFamily="2" charset="-122"/>
              </a:rPr>
              <a:t>不平衡的恢复方法：</a:t>
            </a:r>
            <a:endParaRPr lang="zh-CN" altLang="en-US" sz="2400" b="0" u="none">
              <a:latin typeface="+mn-ea"/>
              <a:cs typeface="宋体" panose="02010600030101010101" pitchFamily="2" charset="-122"/>
            </a:endParaRPr>
          </a:p>
          <a:p>
            <a:pPr marL="0" indent="0" algn="l"/>
            <a:r>
              <a:rPr lang="zh-CN" altLang="en-US" sz="2400" b="0" u="none">
                <a:latin typeface="+mn-ea"/>
                <a:cs typeface="宋体" panose="02010600030101010101" pitchFamily="2" charset="-122"/>
              </a:rPr>
              <a:t>①趋同②消解③崩溃</a:t>
            </a:r>
            <a:endParaRPr lang="zh-CN" altLang="en-US" sz="2400" b="0" u="none">
              <a:latin typeface="+mn-ea"/>
              <a:cs typeface="宋体" panose="02010600030101010101" pitchFamily="2" charset="-122"/>
            </a:endParaRPr>
          </a:p>
          <a:p>
            <a:pPr marL="0" indent="0" algn="r"/>
            <a:r>
              <a:rPr lang="zh-CN" altLang="en-US">
                <a:solidFill>
                  <a:schemeClr val="accent6">
                    <a:lumMod val="75000"/>
                  </a:schemeClr>
                </a:solidFill>
                <a:latin typeface="华文新魏" panose="02010800040101010101" charset="-122"/>
                <a:ea typeface="华文新魏" panose="02010800040101010101" charset="-122"/>
                <a:cs typeface="宋体" panose="02010600030101010101" pitchFamily="2" charset="-122"/>
                <a:sym typeface="+mn-ea"/>
              </a:rPr>
              <a:t>（男体育/女韩剧）</a:t>
            </a:r>
            <a:endParaRPr lang="zh-CN" altLang="en-US" sz="2400" b="0" u="none">
              <a:solidFill>
                <a:schemeClr val="accent6">
                  <a:lumMod val="75000"/>
                </a:schemeClr>
              </a:solidFill>
              <a:latin typeface="华文新魏" panose="02010800040101010101" charset="-122"/>
              <a:ea typeface="华文新魏" panose="02010800040101010101" charset="-122"/>
              <a:cs typeface="宋体" panose="02010600030101010101" pitchFamily="2" charset="-122"/>
              <a:sym typeface="+mn-ea"/>
            </a:endParaRPr>
          </a:p>
          <a:p>
            <a:pPr marL="0" indent="0" algn="l"/>
            <a:endParaRPr lang="zh-CN" altLang="en-US">
              <a:latin typeface="华文新魏" panose="02010800040101010101" charset="-122"/>
              <a:ea typeface="华文新魏" panose="02010800040101010101" charset="-122"/>
            </a:endParaRPr>
          </a:p>
          <a:p>
            <a:pPr marL="0" indent="0" algn="l"/>
            <a:endParaRPr lang="zh-CN" altLang="en-US"/>
          </a:p>
        </p:txBody>
      </p:sp>
      <p:sp>
        <p:nvSpPr>
          <p:cNvPr id="4" name="文本框 3"/>
          <p:cNvSpPr txBox="1"/>
          <p:nvPr/>
        </p:nvSpPr>
        <p:spPr>
          <a:xfrm>
            <a:off x="6407785" y="1863725"/>
            <a:ext cx="5080000" cy="3383280"/>
          </a:xfrm>
          <a:prstGeom prst="rect">
            <a:avLst/>
          </a:prstGeom>
          <a:noFill/>
          <a:ln w="9525">
            <a:noFill/>
          </a:ln>
        </p:spPr>
        <p:txBody>
          <a:bodyPr>
            <a:spAutoFit/>
          </a:bodyPr>
          <a:p>
            <a:pPr marL="0" indent="0" algn="l"/>
            <a:r>
              <a:rPr lang="zh-CN" altLang="en-US">
                <a:sym typeface="+mn-ea"/>
              </a:rPr>
              <a:t>交换通过权力的不平衡达到平衡。</a:t>
            </a:r>
            <a:endParaRPr lang="zh-CN" altLang="en-US"/>
          </a:p>
          <a:p>
            <a:pPr marL="0" indent="0" algn="l"/>
            <a:endParaRPr lang="zh-CN" altLang="en-US" sz="2400" b="0" u="none">
              <a:latin typeface="+mn-ea"/>
              <a:cs typeface="宋体" panose="02010600030101010101" pitchFamily="2" charset="-122"/>
            </a:endParaRPr>
          </a:p>
          <a:p>
            <a:pPr marL="0" indent="0" algn="l"/>
            <a:r>
              <a:rPr lang="zh-CN" altLang="en-US" sz="2400" b="0" u="none">
                <a:latin typeface="+mn-ea"/>
                <a:cs typeface="宋体" panose="02010600030101010101" pitchFamily="2" charset="-122"/>
              </a:rPr>
              <a:t>权利的一般优点：</a:t>
            </a:r>
            <a:endParaRPr lang="zh-CN" altLang="en-US" sz="2400" b="0" u="none">
              <a:latin typeface="+mn-ea"/>
              <a:cs typeface="宋体" panose="02010600030101010101" pitchFamily="2" charset="-122"/>
            </a:endParaRPr>
          </a:p>
          <a:p>
            <a:pPr marL="0" indent="0" algn="l"/>
            <a:r>
              <a:rPr lang="zh-CN" altLang="en-US" sz="2400" b="0" u="none">
                <a:latin typeface="+mn-ea"/>
                <a:cs typeface="宋体" panose="02010600030101010101" pitchFamily="2" charset="-122"/>
              </a:rPr>
              <a:t>“人用自己的服从作为回报，偿还所需的服务（除此之外无以为报）。”</a:t>
            </a:r>
            <a:endParaRPr lang="zh-CN" altLang="en-US" sz="2400" b="0" u="none">
              <a:latin typeface="+mn-ea"/>
              <a:cs typeface="宋体" panose="02010600030101010101" pitchFamily="2" charset="-122"/>
            </a:endParaRPr>
          </a:p>
          <a:p>
            <a:pPr marL="0" indent="0" algn="l"/>
            <a:endParaRPr lang="zh-CN" altLang="en-US">
              <a:latin typeface="+mn-ea"/>
            </a:endParaRPr>
          </a:p>
          <a:p>
            <a:pPr marL="0" indent="0" algn="l"/>
            <a:r>
              <a:rPr lang="zh-CN" altLang="en-US">
                <a:latin typeface="+mn-ea"/>
              </a:rPr>
              <a:t>被统治者对权力使用的反应→感到权力不平衡→社会变革</a:t>
            </a:r>
            <a:r>
              <a:rPr lang="zh-CN" altLang="en-US">
                <a:solidFill>
                  <a:schemeClr val="accent6">
                    <a:lumMod val="75000"/>
                  </a:schemeClr>
                </a:solidFill>
                <a:latin typeface="华文新魏" panose="02010800040101010101" charset="-122"/>
                <a:ea typeface="华文新魏" panose="02010800040101010101" charset="-122"/>
              </a:rPr>
              <a:t>（社会反应：“水能载舟，亦能覆舟”）</a:t>
            </a:r>
            <a:endParaRPr lang="zh-CN" altLang="en-US">
              <a:solidFill>
                <a:schemeClr val="accent6">
                  <a:lumMod val="75000"/>
                </a:schemeClr>
              </a:solidFill>
              <a:latin typeface="华文新魏" panose="02010800040101010101" charset="-122"/>
              <a:ea typeface="华文新魏" panose="02010800040101010101"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700405" y="1054100"/>
            <a:ext cx="4164965" cy="709930"/>
          </a:xfrm>
        </p:spPr>
        <p:txBody>
          <a:bodyPr/>
          <a:lstStyle/>
          <a:p>
            <a:r>
              <a:rPr lang="zh-CN" altLang="en-US" dirty="0">
                <a:latin typeface="+mj-lt"/>
                <a:ea typeface="+mj-ea"/>
              </a:rPr>
              <a:t>彼得·布劳</a:t>
            </a:r>
            <a:endParaRPr lang="zh-CN" altLang="en-US" dirty="0">
              <a:latin typeface="+mj-lt"/>
              <a:ea typeface="+mj-ea"/>
            </a:endParaRPr>
          </a:p>
        </p:txBody>
      </p:sp>
      <p:sp>
        <p:nvSpPr>
          <p:cNvPr id="6" name="文本占位符 5"/>
          <p:cNvSpPr>
            <a:spLocks noGrp="1"/>
          </p:cNvSpPr>
          <p:nvPr>
            <p:ph type="body" sz="half" idx="2"/>
            <p:custDataLst>
              <p:tags r:id="rId2"/>
            </p:custDataLst>
          </p:nvPr>
        </p:nvSpPr>
        <p:spPr>
          <a:xfrm>
            <a:off x="700405" y="1917065"/>
            <a:ext cx="4860925" cy="4645660"/>
          </a:xfrm>
        </p:spPr>
        <p:txBody>
          <a:bodyPr>
            <a:noAutofit/>
          </a:bodyPr>
          <a:lstStyle/>
          <a:p>
            <a:r>
              <a:rPr lang="zh-CN" altLang="en-US" sz="2200" dirty="0">
                <a:latin typeface="+mn-lt"/>
                <a:ea typeface="+mn-ea"/>
              </a:rPr>
              <a:t>美国社会学家。</a:t>
            </a:r>
            <a:endParaRPr lang="zh-CN" altLang="en-US" sz="2200" dirty="0">
              <a:latin typeface="+mn-lt"/>
              <a:ea typeface="+mn-ea"/>
            </a:endParaRPr>
          </a:p>
          <a:p>
            <a:r>
              <a:rPr lang="zh-CN" altLang="en-US" sz="2200" dirty="0">
                <a:latin typeface="+mn-lt"/>
                <a:ea typeface="+mn-ea"/>
              </a:rPr>
              <a:t>社会交换论的代表人物之一。</a:t>
            </a:r>
            <a:endParaRPr lang="zh-CN" altLang="en-US" sz="2200" dirty="0">
              <a:latin typeface="+mn-lt"/>
              <a:ea typeface="+mn-ea"/>
            </a:endParaRPr>
          </a:p>
          <a:p>
            <a:r>
              <a:rPr lang="zh-CN" altLang="en-US" sz="2200" dirty="0">
                <a:latin typeface="+mn-lt"/>
                <a:ea typeface="+mn-ea"/>
              </a:rPr>
              <a:t>主要从事社会学经验研究和理论建设工作。</a:t>
            </a:r>
            <a:endParaRPr lang="zh-CN" altLang="en-US" sz="2200" dirty="0">
              <a:latin typeface="+mn-lt"/>
              <a:ea typeface="+mn-ea"/>
            </a:endParaRPr>
          </a:p>
          <a:p>
            <a:r>
              <a:rPr lang="zh-CN" altLang="en-US" sz="2200" dirty="0">
                <a:latin typeface="+mn-lt"/>
                <a:ea typeface="+mn-ea"/>
              </a:rPr>
              <a:t>主要研究正式社会结构或社会组织问题。</a:t>
            </a:r>
            <a:endParaRPr lang="zh-CN" altLang="en-US" sz="2200" dirty="0">
              <a:latin typeface="+mn-lt"/>
              <a:ea typeface="+mn-ea"/>
            </a:endParaRPr>
          </a:p>
          <a:p>
            <a:r>
              <a:rPr lang="zh-CN" altLang="en-US" sz="2200" dirty="0">
                <a:latin typeface="+mn-lt"/>
                <a:ea typeface="+mn-ea"/>
              </a:rPr>
              <a:t>著作大部分是关于科层组织的各种情况的分析。</a:t>
            </a:r>
            <a:endParaRPr lang="zh-CN" altLang="en-US" sz="2200" dirty="0">
              <a:latin typeface="+mn-lt"/>
              <a:ea typeface="+mn-ea"/>
            </a:endParaRPr>
          </a:p>
          <a:p>
            <a:r>
              <a:rPr lang="zh-CN" altLang="en-US" sz="2200" dirty="0">
                <a:latin typeface="+mn-lt"/>
                <a:ea typeface="+mn-ea"/>
              </a:rPr>
              <a:t>《官僚组织动力学》、《社会生活中的交换与权力》、《美国职业结构》（合著）、《不平等和异质性——社会结构的原始理论》</a:t>
            </a:r>
            <a:endParaRPr lang="zh-CN" altLang="en-US" sz="2200" dirty="0">
              <a:latin typeface="+mn-lt"/>
              <a:ea typeface="+mn-ea"/>
            </a:endParaRPr>
          </a:p>
        </p:txBody>
      </p:sp>
      <p:sp>
        <p:nvSpPr>
          <p:cNvPr id="4" name="标题 1"/>
          <p:cNvSpPr>
            <a:spLocks noGrp="1"/>
          </p:cNvSpPr>
          <p:nvPr>
            <p:custDataLst>
              <p:tags r:id="rId3"/>
            </p:custDataLst>
          </p:nvPr>
        </p:nvSpPr>
        <p:spPr>
          <a:xfrm>
            <a:off x="6383655" y="1054100"/>
            <a:ext cx="4164965" cy="709930"/>
          </a:xfrm>
          <a:prstGeom prst="rect">
            <a:avLst/>
          </a:prstGeom>
          <a:noFill/>
          <a:ln>
            <a:noFill/>
          </a:ln>
          <a:effectLst/>
        </p:spPr>
        <p:txBody>
          <a:bodyPr vert="horz" wrap="square" lIns="91440" tIns="45720" rIns="91440" bIns="45720" numCol="1" anchor="b" anchorCtr="0" compatLnSpc="1">
            <a:normAutofit/>
          </a:bodyPr>
          <a:lstStyle>
            <a:lvl1pPr algn="l" rtl="0" eaLnBrk="1" fontAlgn="base" hangingPunct="1">
              <a:spcBef>
                <a:spcPct val="0"/>
              </a:spcBef>
              <a:spcAft>
                <a:spcPct val="0"/>
              </a:spcAft>
              <a:defRPr sz="3200" b="1" kern="1200" baseline="0">
                <a:solidFill>
                  <a:schemeClr val="tx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zh-CN" altLang="en-US" dirty="0">
                <a:latin typeface="+mj-lt"/>
                <a:ea typeface="+mj-ea"/>
              </a:rPr>
              <a:t>布劳的社会交换理论</a:t>
            </a:r>
            <a:endParaRPr lang="zh-CN" altLang="en-US" dirty="0">
              <a:latin typeface="+mj-lt"/>
              <a:ea typeface="+mj-ea"/>
            </a:endParaRPr>
          </a:p>
        </p:txBody>
      </p:sp>
      <p:cxnSp>
        <p:nvCxnSpPr>
          <p:cNvPr id="5" name="直接连接符 4"/>
          <p:cNvCxnSpPr/>
          <p:nvPr/>
        </p:nvCxnSpPr>
        <p:spPr>
          <a:xfrm>
            <a:off x="5907405" y="1387475"/>
            <a:ext cx="0" cy="5104765"/>
          </a:xfrm>
          <a:prstGeom prst="line">
            <a:avLst/>
          </a:prstGeom>
          <a:ln w="28575" cmpd="sng">
            <a:solidFill>
              <a:srgbClr val="4E7109"/>
            </a:solidFill>
            <a:prstDash val="sysDot"/>
          </a:ln>
        </p:spPr>
        <p:style>
          <a:lnRef idx="1">
            <a:schemeClr val="accent1"/>
          </a:lnRef>
          <a:fillRef idx="0">
            <a:schemeClr val="accent1"/>
          </a:fillRef>
          <a:effectRef idx="0">
            <a:schemeClr val="accent1"/>
          </a:effectRef>
          <a:fontRef idx="minor">
            <a:schemeClr val="tx1"/>
          </a:fontRef>
        </p:style>
      </p:cxnSp>
      <p:sp>
        <p:nvSpPr>
          <p:cNvPr id="8" name="文本占位符 5"/>
          <p:cNvSpPr>
            <a:spLocks noGrp="1"/>
          </p:cNvSpPr>
          <p:nvPr>
            <p:custDataLst>
              <p:tags r:id="rId4"/>
            </p:custDataLst>
          </p:nvPr>
        </p:nvSpPr>
        <p:spPr>
          <a:xfrm>
            <a:off x="6383655" y="1917065"/>
            <a:ext cx="4860925" cy="4645660"/>
          </a:xfrm>
          <a:prstGeom prst="rect">
            <a:avLst/>
          </a:prstGeom>
          <a:noFill/>
          <a:ln>
            <a:noFill/>
          </a:ln>
          <a:effectLst/>
        </p:spPr>
        <p:txBody>
          <a:bodyPr vert="horz" wrap="square" lIns="91440" tIns="45720" rIns="91440" bIns="45720" numCol="1" anchor="t" anchorCtr="0" compatLnSpc="1">
            <a:noAutofit/>
          </a:bodyPr>
          <a:lstStyle>
            <a:lvl1pPr marL="0" indent="0" algn="l" rtl="0" eaLnBrk="1" fontAlgn="base" hangingPunct="1">
              <a:lnSpc>
                <a:spcPct val="100000"/>
              </a:lnSpc>
              <a:spcBef>
                <a:spcPts val="300"/>
              </a:spcBef>
              <a:spcAft>
                <a:spcPts val="300"/>
              </a:spcAft>
              <a:buClr>
                <a:schemeClr val="accent2"/>
              </a:buClr>
              <a:buNone/>
              <a:defRPr sz="2000" kern="1200" baseline="0">
                <a:solidFill>
                  <a:schemeClr val="tx1">
                    <a:lumMod val="75000"/>
                  </a:schemeClr>
                </a:solidFill>
                <a:latin typeface="Arial" panose="020B0604020202020204" pitchFamily="34" charset="0"/>
                <a:ea typeface="黑体" panose="02010609060101010101" pitchFamily="49" charset="-122"/>
                <a:cs typeface="+mn-cs"/>
              </a:defRPr>
            </a:lvl1pPr>
            <a:lvl2pPr marL="457200" indent="0" algn="l" rtl="0" eaLnBrk="1" fontAlgn="base" hangingPunct="1">
              <a:spcBef>
                <a:spcPct val="20000"/>
              </a:spcBef>
              <a:spcAft>
                <a:spcPct val="0"/>
              </a:spcAft>
              <a:buFont typeface="Arial" panose="020B0604020202020204" pitchFamily="34" charset="0"/>
              <a:buNone/>
              <a:defRPr sz="1400" kern="1200" baseline="0">
                <a:solidFill>
                  <a:srgbClr val="888C8F"/>
                </a:solidFill>
                <a:latin typeface="Arial" panose="020B0604020202020204" pitchFamily="34" charset="0"/>
                <a:ea typeface="黑体" panose="02010609060101010101" pitchFamily="49" charset="-122"/>
                <a:cs typeface="+mn-cs"/>
              </a:defRPr>
            </a:lvl2pPr>
            <a:lvl3pPr marL="914400" indent="0" algn="l" rtl="0" eaLnBrk="1" fontAlgn="base" hangingPunct="1">
              <a:lnSpc>
                <a:spcPct val="100000"/>
              </a:lnSpc>
              <a:spcBef>
                <a:spcPts val="300"/>
              </a:spcBef>
              <a:spcAft>
                <a:spcPts val="300"/>
              </a:spcAft>
              <a:buNone/>
              <a:defRPr sz="1200" kern="1200">
                <a:solidFill>
                  <a:schemeClr val="tx1"/>
                </a:solidFill>
                <a:latin typeface="+mn-lt"/>
                <a:ea typeface="+mn-ea"/>
                <a:cs typeface="+mn-cs"/>
              </a:defRPr>
            </a:lvl3pPr>
            <a:lvl4pPr marL="1371600" indent="0" algn="l" rtl="0" eaLnBrk="1" fontAlgn="base" hangingPunct="1">
              <a:lnSpc>
                <a:spcPct val="100000"/>
              </a:lnSpc>
              <a:spcBef>
                <a:spcPts val="300"/>
              </a:spcBef>
              <a:spcAft>
                <a:spcPts val="300"/>
              </a:spcAft>
              <a:buNone/>
              <a:defRPr sz="1000" kern="1200">
                <a:solidFill>
                  <a:schemeClr val="tx1"/>
                </a:solidFill>
                <a:latin typeface="+mn-lt"/>
                <a:ea typeface="+mn-ea"/>
                <a:cs typeface="+mn-cs"/>
              </a:defRPr>
            </a:lvl4pPr>
            <a:lvl5pPr marL="1828800" indent="0" algn="l" rtl="0" eaLnBrk="1" fontAlgn="base" hangingPunct="1">
              <a:lnSpc>
                <a:spcPct val="100000"/>
              </a:lnSpc>
              <a:spcBef>
                <a:spcPts val="300"/>
              </a:spcBef>
              <a:spcAft>
                <a:spcPts val="300"/>
              </a:spcAft>
              <a:buNone/>
              <a:defRPr sz="1000" kern="1200">
                <a:solidFill>
                  <a:schemeClr val="tx1"/>
                </a:solidFill>
                <a:latin typeface="+mn-lt"/>
                <a:ea typeface="+mn-ea"/>
                <a:cs typeface="+mn-cs"/>
              </a:defRPr>
            </a:lvl5pPr>
            <a:lvl6pPr marL="2286000" indent="0" algn="l" defTabSz="913765" rtl="0" eaLnBrk="1" latinLnBrk="0" hangingPunct="1">
              <a:lnSpc>
                <a:spcPct val="100000"/>
              </a:lnSpc>
              <a:spcBef>
                <a:spcPts val="300"/>
              </a:spcBef>
              <a:spcAft>
                <a:spcPts val="300"/>
              </a:spcAft>
              <a:buFont typeface="Arial" panose="020B0604020202020204" pitchFamily="34" charset="0"/>
              <a:buNone/>
              <a:defRPr sz="1000" kern="1200">
                <a:solidFill>
                  <a:schemeClr val="tx1"/>
                </a:solidFill>
                <a:latin typeface="+mn-lt"/>
                <a:ea typeface="+mn-ea"/>
                <a:cs typeface="+mn-cs"/>
              </a:defRPr>
            </a:lvl6pPr>
            <a:lvl7pPr marL="2743200" indent="0" algn="l" defTabSz="913765"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3765"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3765"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zh-CN" altLang="en-US" sz="2200" dirty="0">
                <a:latin typeface="+mn-lt"/>
                <a:ea typeface="+mn-ea"/>
              </a:rPr>
              <a:t>主张人类的一切行为都受到某种能够带来</a:t>
            </a:r>
            <a:r>
              <a:rPr lang="zh-CN" altLang="en-US" sz="2800" b="1" dirty="0">
                <a:solidFill>
                  <a:schemeClr val="accent6">
                    <a:lumMod val="75000"/>
                  </a:schemeClr>
                </a:solidFill>
                <a:latin typeface="+mn-lt"/>
                <a:ea typeface="+mn-ea"/>
              </a:rPr>
              <a:t>奖励和报酬</a:t>
            </a:r>
            <a:r>
              <a:rPr lang="zh-CN" altLang="en-US" sz="2200" dirty="0">
                <a:latin typeface="+mn-lt"/>
                <a:ea typeface="+mn-ea"/>
              </a:rPr>
              <a:t>的交换活动的支配，因此，人类一切社会活动都可以归结为一种</a:t>
            </a:r>
            <a:r>
              <a:rPr lang="zh-CN" altLang="en-US" sz="2800" b="1" dirty="0">
                <a:solidFill>
                  <a:schemeClr val="accent6">
                    <a:lumMod val="75000"/>
                  </a:schemeClr>
                </a:solidFill>
                <a:latin typeface="+mn-lt"/>
                <a:ea typeface="+mn-ea"/>
              </a:rPr>
              <a:t>交换</a:t>
            </a:r>
            <a:r>
              <a:rPr lang="zh-CN" altLang="en-US" sz="2200" dirty="0">
                <a:latin typeface="+mn-lt"/>
                <a:ea typeface="+mn-ea"/>
              </a:rPr>
              <a:t>，人们在社会交换中所结成的社会关系也是一种交换关系。</a:t>
            </a:r>
            <a:endParaRPr lang="zh-CN" altLang="en-US" sz="2200" dirty="0">
              <a:latin typeface="+mn-lt"/>
              <a:ea typeface="+mn-ea"/>
            </a:endParaRPr>
          </a:p>
          <a:p>
            <a:r>
              <a:rPr lang="zh-CN" altLang="en-US" sz="2200" dirty="0">
                <a:latin typeface="+mn-lt"/>
                <a:ea typeface="+mn-ea"/>
              </a:rPr>
              <a:t>社会交换理论由霍曼斯创立，主要代表人物有布劳、埃默森等。</a:t>
            </a:r>
            <a:endParaRPr lang="zh-CN" altLang="en-US" sz="2200" dirty="0">
              <a:latin typeface="+mn-lt"/>
              <a:ea typeface="+mn-ea"/>
            </a:endParaRPr>
          </a:p>
        </p:txBody>
      </p:sp>
    </p:spTree>
    <p:custDataLst>
      <p:tags r:id="rId5"/>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custDataLst>
              <p:tags r:id="rId1"/>
            </p:custDataLst>
          </p:nvPr>
        </p:nvSpPr>
        <p:spPr>
          <a:xfrm>
            <a:off x="704427" y="178754"/>
            <a:ext cx="10783812" cy="720725"/>
          </a:xfrm>
          <a:prstGeom prst="rect">
            <a:avLst/>
          </a:prstGeom>
          <a:noFill/>
          <a:ln>
            <a:noFill/>
          </a:ln>
          <a:effectLst/>
        </p:spPr>
        <p:txBody>
          <a:bodyPr vert="horz" wrap="square" lIns="91440" tIns="45720" rIns="91440" bIns="45720" numCol="1" anchor="ctr" anchorCtr="0" compatLnSpc="1">
            <a:normAutofit lnSpcReduction="10000"/>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en-US" sz="3200" dirty="0">
                <a:latin typeface="+mj-lt"/>
                <a:ea typeface="+mj-ea"/>
              </a:rPr>
              <a:t>3</a:t>
            </a:r>
            <a:r>
              <a:rPr lang="zh-CN" altLang="en-US" sz="3200" dirty="0">
                <a:latin typeface="+mj-lt"/>
                <a:ea typeface="+mj-ea"/>
              </a:rPr>
              <a:t>、 </a:t>
            </a:r>
            <a:r>
              <a:rPr lang="zh-CN" altLang="en-US" sz="3200" dirty="0">
                <a:latin typeface="+mn-lt"/>
                <a:ea typeface="+mn-ea"/>
                <a:sym typeface="+mn-ea"/>
              </a:rPr>
              <a:t>相互性和不平衡性</a:t>
            </a:r>
            <a:endParaRPr lang="zh-CN" altLang="en-US" sz="3200" dirty="0">
              <a:latin typeface="+mj-lt"/>
              <a:ea typeface="+mj-ea"/>
            </a:endParaRPr>
          </a:p>
        </p:txBody>
      </p:sp>
      <p:sp>
        <p:nvSpPr>
          <p:cNvPr id="100" name="文本框 99"/>
          <p:cNvSpPr txBox="1"/>
          <p:nvPr/>
        </p:nvSpPr>
        <p:spPr>
          <a:xfrm>
            <a:off x="704215" y="1370330"/>
            <a:ext cx="7254240" cy="5090160"/>
          </a:xfrm>
          <a:prstGeom prst="rect">
            <a:avLst/>
          </a:prstGeom>
          <a:noFill/>
          <a:ln w="9525">
            <a:noFill/>
          </a:ln>
        </p:spPr>
        <p:txBody>
          <a:bodyPr wrap="square">
            <a:spAutoFit/>
          </a:bodyPr>
          <a:p>
            <a:pPr marL="0" indent="0" algn="l"/>
            <a:r>
              <a:rPr lang="zh-CN" altLang="en-US" sz="2400" b="0" u="none">
                <a:latin typeface="+mn-ea"/>
                <a:cs typeface="宋体" panose="02010600030101010101" pitchFamily="2" charset="-122"/>
              </a:rPr>
              <a:t>对</a:t>
            </a:r>
            <a:r>
              <a:rPr lang="zh-CN" altLang="en-US" sz="3200" b="0" u="none">
                <a:solidFill>
                  <a:schemeClr val="accent6">
                    <a:lumMod val="75000"/>
                  </a:schemeClr>
                </a:solidFill>
                <a:latin typeface="+mn-ea"/>
                <a:cs typeface="宋体" panose="02010600030101010101" pitchFamily="2" charset="-122"/>
              </a:rPr>
              <a:t>支配他人的权利</a:t>
            </a:r>
            <a:r>
              <a:rPr lang="zh-CN" altLang="en-US" sz="2400" b="0" u="none">
                <a:latin typeface="+mn-ea"/>
                <a:cs typeface="宋体" panose="02010600030101010101" pitchFamily="2" charset="-122"/>
              </a:rPr>
              <a:t>的运用使指导和组织他们的活动有了可能，这时候就形成了组织。组织中领导对内行使权力，获取对付其他组织或群体的对外的权力。</a:t>
            </a:r>
            <a:endParaRPr lang="zh-CN" altLang="en-US" sz="2400" b="0" u="none">
              <a:latin typeface="+mn-ea"/>
              <a:cs typeface="宋体" panose="02010600030101010101" pitchFamily="2" charset="-122"/>
            </a:endParaRPr>
          </a:p>
          <a:p>
            <a:pPr marL="0" indent="0" algn="l"/>
            <a:endParaRPr lang="zh-CN" altLang="en-US" sz="2400" b="0" u="none">
              <a:latin typeface="+mn-ea"/>
              <a:cs typeface="宋体" panose="02010600030101010101" pitchFamily="2" charset="-122"/>
            </a:endParaRPr>
          </a:p>
          <a:p>
            <a:pPr marL="0" indent="0" algn="l"/>
            <a:r>
              <a:rPr lang="zh-CN" altLang="en-US" sz="2400" b="0" u="none">
                <a:latin typeface="+mn-ea"/>
                <a:cs typeface="宋体" panose="02010600030101010101" pitchFamily="2" charset="-122"/>
              </a:rPr>
              <a:t>对于</a:t>
            </a:r>
            <a:r>
              <a:rPr lang="zh-CN" altLang="en-US" sz="3200" b="0" u="none">
                <a:solidFill>
                  <a:schemeClr val="accent6">
                    <a:lumMod val="75000"/>
                  </a:schemeClr>
                </a:solidFill>
                <a:latin typeface="+mn-ea"/>
                <a:cs typeface="宋体" panose="02010600030101010101" pitchFamily="2" charset="-122"/>
              </a:rPr>
              <a:t>组织成员，服从权利</a:t>
            </a:r>
            <a:r>
              <a:rPr lang="zh-CN" altLang="en-US" sz="2400" b="0" u="none">
                <a:latin typeface="+mn-ea"/>
                <a:cs typeface="宋体" panose="02010600030101010101" pitchFamily="2" charset="-122"/>
              </a:rPr>
              <a:t>的人，如果能被给予充分报酬，产生对上级的义务和忠诚的情感，对他们的权威表示合法的赞同</a:t>
            </a:r>
            <a:r>
              <a:rPr lang="zh-CN" altLang="en-US" sz="2400" b="0" u="none">
                <a:solidFill>
                  <a:schemeClr val="accent6">
                    <a:lumMod val="75000"/>
                  </a:schemeClr>
                </a:solidFill>
                <a:latin typeface="华文新魏" panose="02010800040101010101" charset="-122"/>
                <a:ea typeface="华文新魏" panose="02010800040101010101" charset="-122"/>
                <a:cs typeface="宋体" panose="02010600030101010101" pitchFamily="2" charset="-122"/>
              </a:rPr>
              <a:t>（春秋食客，日本武士，欧洲骑士）</a:t>
            </a:r>
            <a:endParaRPr lang="zh-CN" altLang="en-US" sz="2400" b="0" u="none">
              <a:solidFill>
                <a:schemeClr val="accent6">
                  <a:lumMod val="75000"/>
                </a:schemeClr>
              </a:solidFill>
              <a:latin typeface="华文新魏" panose="02010800040101010101" charset="-122"/>
              <a:ea typeface="华文新魏" panose="02010800040101010101" charset="-122"/>
              <a:cs typeface="宋体" panose="02010600030101010101" pitchFamily="2" charset="-122"/>
            </a:endParaRPr>
          </a:p>
          <a:p>
            <a:pPr marL="0" indent="0" algn="l"/>
            <a:endParaRPr lang="zh-CN" altLang="en-US" sz="2400" b="0" u="none">
              <a:latin typeface="+mn-ea"/>
              <a:cs typeface="宋体" panose="02010600030101010101" pitchFamily="2" charset="-122"/>
            </a:endParaRPr>
          </a:p>
          <a:p>
            <a:pPr marL="0" indent="0" algn="l"/>
            <a:r>
              <a:rPr lang="zh-CN" altLang="en-US" sz="2400" b="0" u="none">
                <a:latin typeface="+mn-ea"/>
                <a:cs typeface="宋体" panose="02010600030101010101" pitchFamily="2" charset="-122"/>
              </a:rPr>
              <a:t>“通过向统治自己的人表示合法的赞同和忠诚，下级对他们的领导所提供的利益进行报答，加强了社会结构中的权力不平等。”</a:t>
            </a:r>
            <a:endParaRPr lang="zh-CN" altLang="en-US">
              <a:latin typeface="+mn-ea"/>
            </a:endParaRPr>
          </a:p>
        </p:txBody>
      </p:sp>
      <p:sp>
        <p:nvSpPr>
          <p:cNvPr id="3" name="文本框 2"/>
          <p:cNvSpPr txBox="1"/>
          <p:nvPr/>
        </p:nvSpPr>
        <p:spPr>
          <a:xfrm>
            <a:off x="9710420" y="2860675"/>
            <a:ext cx="2003425" cy="3383280"/>
          </a:xfrm>
          <a:prstGeom prst="rect">
            <a:avLst/>
          </a:prstGeom>
          <a:noFill/>
          <a:ln w="9525">
            <a:noFill/>
          </a:ln>
        </p:spPr>
        <p:txBody>
          <a:bodyPr wrap="square">
            <a:spAutoFit/>
          </a:bodyPr>
          <a:p>
            <a:pPr marL="0" indent="0" algn="l"/>
            <a:r>
              <a:rPr lang="zh-CN" altLang="en-US" sz="2400" b="0" u="none">
                <a:latin typeface="+mn-ea"/>
                <a:cs typeface="宋体" panose="02010600030101010101" pitchFamily="2" charset="-122"/>
              </a:rPr>
              <a:t>合法化能换取权力的公正使用，反抗则会造成不公正的恢复性平衡，但它也能产生新的不平衡。</a:t>
            </a:r>
            <a:endParaRPr lang="zh-CN" altLang="en-US">
              <a:latin typeface="+mn-ea"/>
            </a:endParaRPr>
          </a:p>
        </p:txBody>
      </p:sp>
      <p:cxnSp>
        <p:nvCxnSpPr>
          <p:cNvPr id="4" name="直接连接符 3"/>
          <p:cNvCxnSpPr/>
          <p:nvPr/>
        </p:nvCxnSpPr>
        <p:spPr>
          <a:xfrm>
            <a:off x="9158605" y="2797810"/>
            <a:ext cx="0" cy="409892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custDataLst>
              <p:tags r:id="rId1"/>
            </p:custDataLst>
          </p:nvPr>
        </p:nvSpPr>
        <p:spPr>
          <a:xfrm>
            <a:off x="704427" y="178754"/>
            <a:ext cx="10783812" cy="720725"/>
          </a:xfrm>
          <a:prstGeom prst="rect">
            <a:avLst/>
          </a:prstGeom>
          <a:noFill/>
          <a:ln>
            <a:noFill/>
          </a:ln>
          <a:effectLst/>
        </p:spPr>
        <p:txBody>
          <a:bodyPr vert="horz" wrap="square" lIns="91440" tIns="45720" rIns="91440" bIns="45720" numCol="1" anchor="ctr" anchorCtr="0" compatLnSpc="1">
            <a:normAutofit lnSpcReduction="10000"/>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zh-CN" sz="3200" dirty="0">
                <a:latin typeface="+mj-lt"/>
                <a:ea typeface="+mj-ea"/>
              </a:rPr>
              <a:t>结论</a:t>
            </a:r>
            <a:endParaRPr lang="zh-CN" sz="3200" dirty="0">
              <a:latin typeface="+mj-lt"/>
              <a:ea typeface="+mj-ea"/>
            </a:endParaRPr>
          </a:p>
        </p:txBody>
      </p:sp>
      <p:sp>
        <p:nvSpPr>
          <p:cNvPr id="100" name="文本框 99"/>
          <p:cNvSpPr txBox="1"/>
          <p:nvPr/>
        </p:nvSpPr>
        <p:spPr>
          <a:xfrm>
            <a:off x="1454785" y="2468880"/>
            <a:ext cx="5080000" cy="2529840"/>
          </a:xfrm>
          <a:prstGeom prst="rect">
            <a:avLst/>
          </a:prstGeom>
          <a:noFill/>
          <a:ln w="9525">
            <a:noFill/>
          </a:ln>
        </p:spPr>
        <p:txBody>
          <a:bodyPr>
            <a:spAutoFit/>
          </a:bodyPr>
          <a:p>
            <a:pPr marL="0" indent="0" algn="l"/>
            <a:r>
              <a:rPr lang="zh-CN" altLang="en-US" sz="2400" b="0" u="none">
                <a:latin typeface="+mn-ea"/>
                <a:cs typeface="宋体" panose="02010600030101010101" pitchFamily="2" charset="-122"/>
              </a:rPr>
              <a:t>讨论是从人际交往中的较为</a:t>
            </a:r>
            <a:r>
              <a:rPr lang="zh-CN" altLang="en-US" sz="3200" b="1" u="none">
                <a:solidFill>
                  <a:schemeClr val="accent6">
                    <a:lumMod val="75000"/>
                  </a:schemeClr>
                </a:solidFill>
                <a:latin typeface="+mn-ea"/>
                <a:cs typeface="宋体" panose="02010600030101010101" pitchFamily="2" charset="-122"/>
              </a:rPr>
              <a:t>简单</a:t>
            </a:r>
            <a:r>
              <a:rPr lang="zh-CN" altLang="en-US" sz="2400" b="0" u="none">
                <a:latin typeface="+mn-ea"/>
                <a:cs typeface="宋体" panose="02010600030101010101" pitchFamily="2" charset="-122"/>
              </a:rPr>
              <a:t>的过程入手，逐步转入到大型社会结构中的更为</a:t>
            </a:r>
            <a:r>
              <a:rPr lang="zh-CN" altLang="en-US" sz="3200" b="1" u="none">
                <a:solidFill>
                  <a:schemeClr val="accent6">
                    <a:lumMod val="75000"/>
                  </a:schemeClr>
                </a:solidFill>
                <a:latin typeface="+mn-ea"/>
                <a:cs typeface="宋体" panose="02010600030101010101" pitchFamily="2" charset="-122"/>
              </a:rPr>
              <a:t>复杂</a:t>
            </a:r>
            <a:r>
              <a:rPr lang="zh-CN" altLang="en-US" sz="2400" b="0" u="none">
                <a:latin typeface="+mn-ea"/>
                <a:cs typeface="宋体" panose="02010600030101010101" pitchFamily="2" charset="-122"/>
              </a:rPr>
              <a:t>的过程。</a:t>
            </a:r>
            <a:endParaRPr lang="zh-CN" altLang="en-US" sz="2400" b="0" u="none">
              <a:latin typeface="+mn-ea"/>
              <a:cs typeface="宋体" panose="02010600030101010101" pitchFamily="2" charset="-122"/>
            </a:endParaRPr>
          </a:p>
          <a:p>
            <a:pPr marL="0" indent="0" algn="l"/>
            <a:endParaRPr lang="zh-CN" altLang="en-US" sz="2400" b="0" u="none">
              <a:latin typeface="+mn-ea"/>
              <a:cs typeface="宋体" panose="02010600030101010101" pitchFamily="2" charset="-122"/>
            </a:endParaRPr>
          </a:p>
          <a:p>
            <a:pPr marL="0" indent="0" algn="l"/>
            <a:r>
              <a:rPr lang="zh-CN" altLang="en-US" sz="2400" b="0" u="none">
                <a:latin typeface="+mn-ea"/>
                <a:cs typeface="宋体" panose="02010600030101010101" pitchFamily="2" charset="-122"/>
              </a:rPr>
              <a:t>齐美尔的分析说明了人际关系的社会背景所具有的重要性。</a:t>
            </a:r>
            <a:endParaRPr lang="zh-CN" altLang="en-US">
              <a:latin typeface="+mn-ea"/>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MH_Others_1"/>
          <p:cNvSpPr>
            <a:spLocks noChangeArrowheads="1"/>
          </p:cNvSpPr>
          <p:nvPr>
            <p:custDataLst>
              <p:tags r:id="rId1"/>
            </p:custDataLst>
          </p:nvPr>
        </p:nvSpPr>
        <p:spPr bwMode="auto">
          <a:xfrm>
            <a:off x="1543050" y="571500"/>
            <a:ext cx="5286375" cy="9601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zh-CN" altLang="en-US" sz="3600" dirty="0">
                <a:solidFill>
                  <a:schemeClr val="bg1"/>
                </a:solidFill>
                <a:latin typeface="+mj-lt"/>
                <a:ea typeface="+mj-ea"/>
                <a:cs typeface="+mj-cs"/>
              </a:rPr>
              <a:t>第四章  社会交换</a:t>
            </a:r>
            <a:endParaRPr lang="zh-CN" altLang="en-US" sz="3600" dirty="0">
              <a:solidFill>
                <a:schemeClr val="bg1"/>
              </a:solidFill>
              <a:latin typeface="+mj-lt"/>
              <a:ea typeface="+mj-ea"/>
              <a:cs typeface="+mj-cs"/>
            </a:endParaRPr>
          </a:p>
        </p:txBody>
      </p:sp>
      <p:sp>
        <p:nvSpPr>
          <p:cNvPr id="11267" name="MH_Number_1"/>
          <p:cNvSpPr>
            <a:spLocks noChangeArrowheads="1"/>
          </p:cNvSpPr>
          <p:nvPr>
            <p:custDataLst>
              <p:tags r:id="rId2"/>
            </p:custDataLst>
          </p:nvPr>
        </p:nvSpPr>
        <p:spPr bwMode="auto">
          <a:xfrm>
            <a:off x="4396105" y="1812290"/>
            <a:ext cx="431800" cy="70739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altLang="zh-CN" sz="2400">
                <a:solidFill>
                  <a:schemeClr val="bg1"/>
                </a:solidFill>
                <a:latin typeface="+mn-lt"/>
                <a:ea typeface="+mn-ea"/>
              </a:rPr>
              <a:t>01</a:t>
            </a:r>
            <a:endParaRPr lang="zh-CN" altLang="en-US" sz="2400">
              <a:solidFill>
                <a:schemeClr val="bg1"/>
              </a:solidFill>
              <a:latin typeface="+mn-lt"/>
              <a:ea typeface="+mn-ea"/>
            </a:endParaRPr>
          </a:p>
        </p:txBody>
      </p:sp>
      <p:sp>
        <p:nvSpPr>
          <p:cNvPr id="11268" name="MH_Entry_1"/>
          <p:cNvSpPr>
            <a:spLocks noChangeArrowheads="1"/>
          </p:cNvSpPr>
          <p:nvPr>
            <p:custDataLst>
              <p:tags r:id="rId3"/>
            </p:custDataLst>
          </p:nvPr>
        </p:nvSpPr>
        <p:spPr bwMode="auto">
          <a:xfrm>
            <a:off x="4870450" y="1812290"/>
            <a:ext cx="5135880" cy="7073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1981" tIns="0" rIns="0"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en-US" dirty="0">
                <a:solidFill>
                  <a:schemeClr val="bg1"/>
                </a:solidFill>
                <a:latin typeface="+mn-lt"/>
                <a:ea typeface="+mn-ea"/>
              </a:rPr>
              <a:t>社会交换的广泛性</a:t>
            </a:r>
            <a:endParaRPr lang="zh-CN" altLang="en-US" dirty="0">
              <a:solidFill>
                <a:schemeClr val="bg1"/>
              </a:solidFill>
              <a:latin typeface="+mn-lt"/>
              <a:ea typeface="+mn-ea"/>
            </a:endParaRPr>
          </a:p>
        </p:txBody>
      </p:sp>
      <p:sp>
        <p:nvSpPr>
          <p:cNvPr id="11269" name="MH_Number_2"/>
          <p:cNvSpPr>
            <a:spLocks noChangeArrowheads="1"/>
          </p:cNvSpPr>
          <p:nvPr>
            <p:custDataLst>
              <p:tags r:id="rId4"/>
            </p:custDataLst>
          </p:nvPr>
        </p:nvSpPr>
        <p:spPr bwMode="auto">
          <a:xfrm>
            <a:off x="4396105" y="3101975"/>
            <a:ext cx="431800" cy="70739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altLang="zh-CN" sz="2400">
                <a:solidFill>
                  <a:schemeClr val="bg1"/>
                </a:solidFill>
                <a:latin typeface="+mn-lt"/>
                <a:ea typeface="+mn-ea"/>
              </a:rPr>
              <a:t>02</a:t>
            </a:r>
            <a:endParaRPr lang="zh-CN" altLang="en-US" sz="2400">
              <a:solidFill>
                <a:schemeClr val="bg1"/>
              </a:solidFill>
              <a:latin typeface="+mn-lt"/>
              <a:ea typeface="+mn-ea"/>
            </a:endParaRPr>
          </a:p>
        </p:txBody>
      </p:sp>
      <p:sp>
        <p:nvSpPr>
          <p:cNvPr id="11270" name="MH_Entry_2"/>
          <p:cNvSpPr>
            <a:spLocks noChangeArrowheads="1"/>
          </p:cNvSpPr>
          <p:nvPr>
            <p:custDataLst>
              <p:tags r:id="rId5"/>
            </p:custDataLst>
          </p:nvPr>
        </p:nvSpPr>
        <p:spPr bwMode="auto">
          <a:xfrm>
            <a:off x="4870450" y="3101975"/>
            <a:ext cx="5135880" cy="7073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1981" tIns="0" rIns="0"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en-US" dirty="0">
                <a:solidFill>
                  <a:schemeClr val="bg1"/>
                </a:solidFill>
                <a:latin typeface="+mn-lt"/>
                <a:ea typeface="+mn-ea"/>
              </a:rPr>
              <a:t>交换的条件</a:t>
            </a:r>
            <a:endParaRPr lang="zh-CN" altLang="en-US" dirty="0">
              <a:solidFill>
                <a:schemeClr val="bg1"/>
              </a:solidFill>
              <a:latin typeface="+mn-lt"/>
              <a:ea typeface="+mn-ea"/>
            </a:endParaRPr>
          </a:p>
        </p:txBody>
      </p:sp>
      <p:sp>
        <p:nvSpPr>
          <p:cNvPr id="11271" name="MH_Number_3"/>
          <p:cNvSpPr>
            <a:spLocks noChangeArrowheads="1"/>
          </p:cNvSpPr>
          <p:nvPr>
            <p:custDataLst>
              <p:tags r:id="rId6"/>
            </p:custDataLst>
          </p:nvPr>
        </p:nvSpPr>
        <p:spPr bwMode="auto">
          <a:xfrm>
            <a:off x="4396105" y="4389120"/>
            <a:ext cx="431800" cy="70739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altLang="zh-CN" sz="2400">
                <a:solidFill>
                  <a:schemeClr val="bg1"/>
                </a:solidFill>
                <a:latin typeface="+mn-lt"/>
                <a:ea typeface="+mn-ea"/>
              </a:rPr>
              <a:t>03</a:t>
            </a:r>
            <a:endParaRPr lang="zh-CN" altLang="en-US" sz="2400">
              <a:solidFill>
                <a:schemeClr val="bg1"/>
              </a:solidFill>
              <a:latin typeface="+mn-lt"/>
              <a:ea typeface="+mn-ea"/>
            </a:endParaRPr>
          </a:p>
        </p:txBody>
      </p:sp>
      <p:sp>
        <p:nvSpPr>
          <p:cNvPr id="11272" name="MH_Entry_3"/>
          <p:cNvSpPr>
            <a:spLocks noChangeArrowheads="1"/>
          </p:cNvSpPr>
          <p:nvPr>
            <p:custDataLst>
              <p:tags r:id="rId7"/>
            </p:custDataLst>
          </p:nvPr>
        </p:nvSpPr>
        <p:spPr bwMode="auto">
          <a:xfrm>
            <a:off x="4870450" y="4389120"/>
            <a:ext cx="5135880" cy="7073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1981" tIns="0" rIns="0"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en-US" dirty="0">
                <a:solidFill>
                  <a:schemeClr val="bg1"/>
                </a:solidFill>
                <a:latin typeface="+mn-lt"/>
                <a:ea typeface="+mn-ea"/>
              </a:rPr>
              <a:t>占有压倒多数的捐赠品</a:t>
            </a:r>
            <a:endParaRPr lang="zh-CN" altLang="en-US" dirty="0">
              <a:solidFill>
                <a:schemeClr val="bg1"/>
              </a:solidFill>
              <a:latin typeface="+mn-lt"/>
              <a:ea typeface="+mn-ea"/>
            </a:endParaRPr>
          </a:p>
        </p:txBody>
      </p:sp>
      <p:sp>
        <p:nvSpPr>
          <p:cNvPr id="11273" name="MH_Number_4"/>
          <p:cNvSpPr>
            <a:spLocks noChangeArrowheads="1"/>
          </p:cNvSpPr>
          <p:nvPr>
            <p:custDataLst>
              <p:tags r:id="rId8"/>
            </p:custDataLst>
          </p:nvPr>
        </p:nvSpPr>
        <p:spPr bwMode="auto">
          <a:xfrm>
            <a:off x="4396105" y="5675630"/>
            <a:ext cx="431800" cy="70739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altLang="zh-CN" sz="2400">
                <a:solidFill>
                  <a:schemeClr val="bg1"/>
                </a:solidFill>
                <a:latin typeface="+mn-lt"/>
                <a:ea typeface="+mn-ea"/>
              </a:rPr>
              <a:t>04</a:t>
            </a:r>
            <a:endParaRPr lang="zh-CN" altLang="en-US" sz="2400">
              <a:solidFill>
                <a:schemeClr val="bg1"/>
              </a:solidFill>
              <a:latin typeface="+mn-lt"/>
              <a:ea typeface="+mn-ea"/>
            </a:endParaRPr>
          </a:p>
        </p:txBody>
      </p:sp>
      <p:sp>
        <p:nvSpPr>
          <p:cNvPr id="11274" name="MH_Entry_4"/>
          <p:cNvSpPr>
            <a:spLocks noChangeArrowheads="1"/>
          </p:cNvSpPr>
          <p:nvPr>
            <p:custDataLst>
              <p:tags r:id="rId9"/>
            </p:custDataLst>
          </p:nvPr>
        </p:nvSpPr>
        <p:spPr bwMode="auto">
          <a:xfrm>
            <a:off x="4870450" y="5675630"/>
            <a:ext cx="5135880" cy="7073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1981" tIns="0" rIns="0"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en-US" dirty="0">
                <a:solidFill>
                  <a:schemeClr val="bg1"/>
                </a:solidFill>
                <a:latin typeface="+mn-lt"/>
                <a:ea typeface="+mn-ea"/>
              </a:rPr>
              <a:t>结论</a:t>
            </a:r>
            <a:endParaRPr lang="zh-CN" altLang="en-US" dirty="0">
              <a:solidFill>
                <a:schemeClr val="bg1"/>
              </a:solidFill>
              <a:latin typeface="+mn-lt"/>
              <a:ea typeface="+mn-ea"/>
            </a:endParaRPr>
          </a:p>
        </p:txBody>
      </p:sp>
    </p:spTree>
    <p:custDataLst>
      <p:tags r:id="rId10"/>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sz="4400" dirty="0">
                <a:latin typeface="+mn-lt"/>
                <a:ea typeface="+mn-ea"/>
                <a:sym typeface="+mn-ea"/>
              </a:rPr>
              <a:t>社会交换的广泛性</a:t>
            </a:r>
            <a:endParaRPr lang="zh-CN" altLang="en-US" sz="4400" dirty="0">
              <a:latin typeface="+mn-lt"/>
              <a:ea typeface="+mn-ea"/>
              <a:sym typeface="+mn-ea"/>
            </a:endParaRPr>
          </a:p>
        </p:txBody>
      </p:sp>
      <p:sp>
        <p:nvSpPr>
          <p:cNvPr id="4" name="文本框 3"/>
          <p:cNvSpPr txBox="1"/>
          <p:nvPr>
            <p:custDataLst>
              <p:tags r:id="rId2"/>
            </p:custDataLst>
          </p:nvPr>
        </p:nvSpPr>
        <p:spPr>
          <a:xfrm>
            <a:off x="7909200" y="3311768"/>
            <a:ext cx="1105200" cy="1015663"/>
          </a:xfrm>
          <a:prstGeom prst="rect">
            <a:avLst/>
          </a:prstGeom>
          <a:noFill/>
        </p:spPr>
        <p:txBody>
          <a:bodyPr wrap="square" lIns="36000" tIns="0" rIns="0" bIns="0" rtlCol="0" anchor="ctr" anchorCtr="0">
            <a:normAutofit/>
          </a:bodyPr>
          <a:lstStyle/>
          <a:p>
            <a:pPr algn="ctr"/>
            <a:r>
              <a:rPr lang="en-US" altLang="zh-CN" sz="6000" smtClean="0">
                <a:solidFill>
                  <a:schemeClr val="bg1"/>
                </a:solidFill>
              </a:rPr>
              <a:t>1</a:t>
            </a:r>
            <a:endParaRPr lang="zh-CN" altLang="en-US" sz="6000" dirty="0">
              <a:solidFill>
                <a:schemeClr val="bg1"/>
              </a:solidFill>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a:bodyPr>
          <a:lstStyle/>
          <a:p>
            <a:r>
              <a:rPr lang="en-US" altLang="zh-CN" sz="3200" dirty="0">
                <a:latin typeface="+mj-lt"/>
                <a:ea typeface="+mj-ea"/>
              </a:rPr>
              <a:t>1</a:t>
            </a:r>
            <a:r>
              <a:rPr lang="zh-CN" altLang="en-US" sz="3200" dirty="0">
                <a:latin typeface="+mj-lt"/>
                <a:ea typeface="+mj-ea"/>
              </a:rPr>
              <a:t>、 </a:t>
            </a:r>
            <a:r>
              <a:rPr lang="zh-CN" altLang="en-US" sz="3200" dirty="0">
                <a:latin typeface="+mn-lt"/>
                <a:ea typeface="+mn-ea"/>
                <a:sym typeface="+mn-ea"/>
              </a:rPr>
              <a:t>社会交换的广泛性</a:t>
            </a:r>
            <a:endParaRPr lang="zh-CN" altLang="en-US" sz="3200" dirty="0">
              <a:latin typeface="+mj-lt"/>
              <a:ea typeface="+mj-ea"/>
            </a:endParaRPr>
          </a:p>
        </p:txBody>
      </p:sp>
      <p:sp>
        <p:nvSpPr>
          <p:cNvPr id="100" name="文本框 99"/>
          <p:cNvSpPr txBox="1"/>
          <p:nvPr/>
        </p:nvSpPr>
        <p:spPr>
          <a:xfrm>
            <a:off x="624205" y="3873500"/>
            <a:ext cx="2646680" cy="1066800"/>
          </a:xfrm>
          <a:prstGeom prst="rect">
            <a:avLst/>
          </a:prstGeom>
          <a:noFill/>
          <a:ln w="9525">
            <a:noFill/>
          </a:ln>
        </p:spPr>
        <p:txBody>
          <a:bodyPr wrap="square">
            <a:spAutoFit/>
          </a:bodyPr>
          <a:p>
            <a:pPr marL="0" indent="0" algn="l"/>
            <a:r>
              <a:rPr lang="zh-CN" altLang="en-US" sz="3200" b="1" u="none">
                <a:solidFill>
                  <a:srgbClr val="444444"/>
                </a:solidFill>
                <a:latin typeface="+mj-ea"/>
                <a:ea typeface="+mj-ea"/>
                <a:cs typeface="宋体" panose="02010600030101010101" pitchFamily="2" charset="-122"/>
              </a:rPr>
              <a:t>社会交换的两个普通功能</a:t>
            </a:r>
            <a:endParaRPr lang="zh-CN" altLang="en-US" sz="3200" b="1" u="none">
              <a:solidFill>
                <a:srgbClr val="444444"/>
              </a:solidFill>
              <a:latin typeface="+mj-ea"/>
              <a:ea typeface="+mj-ea"/>
              <a:cs typeface="宋体" panose="02010600030101010101" pitchFamily="2" charset="-122"/>
            </a:endParaRPr>
          </a:p>
        </p:txBody>
      </p:sp>
      <p:sp>
        <p:nvSpPr>
          <p:cNvPr id="12" name="线形标注 1(带边框和强调线) 11"/>
          <p:cNvSpPr/>
          <p:nvPr/>
        </p:nvSpPr>
        <p:spPr>
          <a:xfrm>
            <a:off x="6062345" y="3446780"/>
            <a:ext cx="4966335" cy="716280"/>
          </a:xfrm>
          <a:prstGeom prst="accentBorderCallout1">
            <a:avLst>
              <a:gd name="adj1" fmla="val 74911"/>
              <a:gd name="adj2" fmla="val -34854"/>
              <a:gd name="adj3" fmla="val 105673"/>
              <a:gd name="adj4" fmla="val -54865"/>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3200"/>
              <a:t>西太平洋 库拉交换</a:t>
            </a:r>
            <a:endParaRPr lang="zh-CN" altLang="en-US" sz="3200"/>
          </a:p>
        </p:txBody>
      </p:sp>
      <p:sp>
        <p:nvSpPr>
          <p:cNvPr id="14" name="文本框 13"/>
          <p:cNvSpPr txBox="1"/>
          <p:nvPr/>
        </p:nvSpPr>
        <p:spPr>
          <a:xfrm>
            <a:off x="4549140" y="3340100"/>
            <a:ext cx="1403985" cy="944880"/>
          </a:xfrm>
          <a:prstGeom prst="rect">
            <a:avLst/>
          </a:prstGeom>
          <a:noFill/>
        </p:spPr>
        <p:txBody>
          <a:bodyPr wrap="square" rtlCol="0">
            <a:spAutoFit/>
          </a:bodyPr>
          <a:p>
            <a:pPr algn="l"/>
            <a:r>
              <a:rPr lang="zh-CN" altLang="en-US" sz="2800">
                <a:sym typeface="+mn-ea"/>
              </a:rPr>
              <a:t>建立友谊纽带</a:t>
            </a:r>
            <a:endParaRPr lang="zh-CN" altLang="en-US" sz="2800">
              <a:sym typeface="+mn-ea"/>
            </a:endParaRPr>
          </a:p>
        </p:txBody>
      </p:sp>
      <p:cxnSp>
        <p:nvCxnSpPr>
          <p:cNvPr id="15" name="直接连接符 14"/>
          <p:cNvCxnSpPr/>
          <p:nvPr/>
        </p:nvCxnSpPr>
        <p:spPr>
          <a:xfrm>
            <a:off x="4368165" y="4514850"/>
            <a:ext cx="0" cy="73152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3270885" y="4705985"/>
            <a:ext cx="1097280" cy="34925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428490" y="4514850"/>
            <a:ext cx="1743710" cy="1371600"/>
          </a:xfrm>
          <a:prstGeom prst="rect">
            <a:avLst/>
          </a:prstGeom>
          <a:noFill/>
        </p:spPr>
        <p:txBody>
          <a:bodyPr wrap="square" rtlCol="0">
            <a:spAutoFit/>
          </a:bodyPr>
          <a:p>
            <a:pPr algn="l"/>
            <a:r>
              <a:rPr lang="zh-CN" altLang="en-US" sz="2800">
                <a:sym typeface="+mn-ea"/>
              </a:rPr>
              <a:t>确立超过别人的优等地位</a:t>
            </a:r>
            <a:endParaRPr lang="zh-CN" altLang="en-US" sz="2800">
              <a:sym typeface="+mn-ea"/>
            </a:endParaRPr>
          </a:p>
        </p:txBody>
      </p:sp>
      <p:sp>
        <p:nvSpPr>
          <p:cNvPr id="18" name="矩形 17"/>
          <p:cNvSpPr/>
          <p:nvPr/>
        </p:nvSpPr>
        <p:spPr>
          <a:xfrm>
            <a:off x="6172200" y="4705985"/>
            <a:ext cx="4983480" cy="1028700"/>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3200"/>
              <a:t>美洲西北部的冬季赠礼节</a:t>
            </a:r>
            <a:endParaRPr lang="zh-CN" altLang="en-US" sz="3200"/>
          </a:p>
          <a:p>
            <a:pPr algn="ctr"/>
            <a:r>
              <a:rPr lang="zh-CN" altLang="en-US">
                <a:solidFill>
                  <a:srgbClr val="4E7109"/>
                </a:solidFill>
              </a:rPr>
              <a:t>夸富</a:t>
            </a:r>
            <a:endParaRPr lang="zh-CN" altLang="en-US">
              <a:solidFill>
                <a:srgbClr val="4E7109"/>
              </a:solidFill>
            </a:endParaRPr>
          </a:p>
        </p:txBody>
      </p:sp>
      <p:sp>
        <p:nvSpPr>
          <p:cNvPr id="2" name="圆角矩形 1"/>
          <p:cNvSpPr/>
          <p:nvPr/>
        </p:nvSpPr>
        <p:spPr>
          <a:xfrm>
            <a:off x="848995" y="1767840"/>
            <a:ext cx="10494010" cy="821055"/>
          </a:xfrm>
          <a:prstGeom prst="roundRect">
            <a:avLst/>
          </a:prstGeom>
          <a:ln>
            <a:solidFill>
              <a:srgbClr val="364E0B"/>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3200" b="1"/>
              <a:t>财富的流通只是广泛而持久的接触的一个部分</a:t>
            </a:r>
            <a:endParaRPr lang="zh-CN" altLang="en-US" sz="3200" b="1"/>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a:xfrm>
            <a:off x="624205" y="1083945"/>
            <a:ext cx="5384800" cy="5272405"/>
          </a:xfrm>
        </p:spPr>
        <p:txBody>
          <a:bodyPr>
            <a:noAutofit/>
          </a:bodyPr>
          <a:p>
            <a:pPr>
              <a:lnSpc>
                <a:spcPct val="150000"/>
              </a:lnSpc>
            </a:pPr>
            <a:r>
              <a:rPr lang="zh-CN" altLang="en-US" sz="2800" b="1">
                <a:solidFill>
                  <a:srgbClr val="4E7109"/>
                </a:solidFill>
              </a:rPr>
              <a:t>交换的基本原则</a:t>
            </a:r>
            <a:endParaRPr lang="zh-CN" altLang="en-US" sz="2800" b="1">
              <a:solidFill>
                <a:srgbClr val="4E7109"/>
              </a:solidFill>
            </a:endParaRPr>
          </a:p>
          <a:p>
            <a:pPr>
              <a:lnSpc>
                <a:spcPct val="140000"/>
              </a:lnSpc>
            </a:pPr>
            <a:r>
              <a:rPr sz="2300"/>
              <a:t>一个人向他人提供报酬性服务的人可使此人</a:t>
            </a:r>
            <a:r>
              <a:rPr sz="2300">
                <a:solidFill>
                  <a:srgbClr val="4E7109"/>
                </a:solidFill>
              </a:rPr>
              <a:t>感激化</a:t>
            </a:r>
            <a:r>
              <a:rPr sz="2300"/>
              <a:t>，为了偿还这一义务，第二个人必须反过来给第一个人以好处。如果这两个人都重视他们从对方那里得到的东西，那么他们都会自己多提供一些服务，以便为对方</a:t>
            </a:r>
            <a:r>
              <a:rPr sz="2300">
                <a:solidFill>
                  <a:srgbClr val="4E7109"/>
                </a:solidFill>
              </a:rPr>
              <a:t>提供增加其供给</a:t>
            </a:r>
            <a:r>
              <a:rPr sz="2300"/>
              <a:t>和</a:t>
            </a:r>
            <a:r>
              <a:rPr sz="2300">
                <a:solidFill>
                  <a:srgbClr val="4E7109"/>
                </a:solidFill>
              </a:rPr>
              <a:t>避免欠他的债</a:t>
            </a:r>
            <a:r>
              <a:rPr sz="2300"/>
              <a:t>的诱因。</a:t>
            </a:r>
            <a:endParaRPr sz="2300"/>
          </a:p>
          <a:p>
            <a:pPr>
              <a:lnSpc>
                <a:spcPct val="140000"/>
              </a:lnSpc>
            </a:pPr>
          </a:p>
          <a:p>
            <a:pPr marL="0" indent="0" algn="ctr">
              <a:lnSpc>
                <a:spcPct val="140000"/>
              </a:lnSpc>
              <a:buNone/>
            </a:pPr>
            <a:r>
              <a:rPr lang="zh-CN" sz="2000">
                <a:solidFill>
                  <a:srgbClr val="FF0000"/>
                </a:solidFill>
              </a:rPr>
              <a:t>婚礼的礼金</a:t>
            </a:r>
            <a:endParaRPr lang="zh-CN" sz="2000">
              <a:solidFill>
                <a:srgbClr val="FF0000"/>
              </a:solidFill>
            </a:endParaRPr>
          </a:p>
        </p:txBody>
      </p:sp>
      <p:sp>
        <p:nvSpPr>
          <p:cNvPr id="4" name="内容占位符 3"/>
          <p:cNvSpPr>
            <a:spLocks noGrp="1"/>
          </p:cNvSpPr>
          <p:nvPr>
            <p:ph sz="half" idx="2"/>
          </p:nvPr>
        </p:nvSpPr>
        <p:spPr>
          <a:xfrm>
            <a:off x="6865620" y="2973070"/>
            <a:ext cx="4622165" cy="1281430"/>
          </a:xfrm>
        </p:spPr>
        <p:txBody>
          <a:bodyPr>
            <a:normAutofit/>
          </a:bodyPr>
          <a:p>
            <a:pPr>
              <a:buFont typeface="Arial" panose="020B0604020202020204" pitchFamily="34" charset="0"/>
              <a:buChar char="•"/>
            </a:pPr>
            <a:r>
              <a:rPr lang="zh-CN" altLang="en-US" sz="3200">
                <a:solidFill>
                  <a:srgbClr val="444444"/>
                </a:solidFill>
              </a:rPr>
              <a:t>从交换中获得的利润随交换次数增多而减少</a:t>
            </a:r>
            <a:endParaRPr lang="zh-CN" altLang="en-US" sz="3200">
              <a:solidFill>
                <a:srgbClr val="444444"/>
              </a:solidFill>
            </a:endParaRPr>
          </a:p>
          <a:p>
            <a:pPr marL="0" indent="0" algn="l">
              <a:buNone/>
            </a:pPr>
            <a:endParaRPr lang="zh-CN" altLang="en-US" sz="3200">
              <a:solidFill>
                <a:srgbClr val="444444"/>
              </a:solidFill>
            </a:endParaRPr>
          </a:p>
        </p:txBody>
      </p:sp>
      <p:sp>
        <p:nvSpPr>
          <p:cNvPr id="5" name="标题 4"/>
          <p:cNvSpPr>
            <a:spLocks noGrp="1"/>
          </p:cNvSpPr>
          <p:nvPr>
            <p:custDataLst>
              <p:tags r:id="rId1"/>
            </p:custDataLst>
          </p:nvPr>
        </p:nvSpPr>
        <p:spPr>
          <a:xfrm>
            <a:off x="704427" y="178754"/>
            <a:ext cx="10783812" cy="720725"/>
          </a:xfrm>
          <a:prstGeom prst="rect">
            <a:avLst/>
          </a:prstGeom>
          <a:noFill/>
          <a:ln>
            <a:noFill/>
          </a:ln>
          <a:effectLst/>
        </p:spPr>
        <p:txBody>
          <a:bodyPr vert="horz" wrap="square" lIns="91440" tIns="45720" rIns="91440" bIns="45720" numCol="1" anchor="ctr" anchorCtr="0" compatLnSpc="1">
            <a:normAutofit/>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en-US" altLang="zh-CN" sz="3200" dirty="0">
                <a:latin typeface="+mj-lt"/>
                <a:ea typeface="+mj-ea"/>
              </a:rPr>
              <a:t>1</a:t>
            </a:r>
            <a:r>
              <a:rPr lang="zh-CN" altLang="en-US" sz="3200" dirty="0">
                <a:latin typeface="+mj-lt"/>
                <a:ea typeface="+mj-ea"/>
              </a:rPr>
              <a:t>、 </a:t>
            </a:r>
            <a:r>
              <a:rPr lang="zh-CN" altLang="en-US" sz="3200" dirty="0">
                <a:latin typeface="+mn-lt"/>
                <a:ea typeface="+mn-ea"/>
                <a:sym typeface="+mn-ea"/>
              </a:rPr>
              <a:t>社会交换的广泛性</a:t>
            </a:r>
            <a:endParaRPr lang="zh-CN" altLang="en-US" sz="3200" dirty="0">
              <a:latin typeface="+mj-lt"/>
              <a:ea typeface="+mj-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a:xfrm>
            <a:off x="704215" y="1051560"/>
            <a:ext cx="5384800" cy="6536055"/>
          </a:xfrm>
        </p:spPr>
        <p:txBody>
          <a:bodyPr>
            <a:normAutofit fontScale="40000"/>
          </a:bodyPr>
          <a:p>
            <a:pPr>
              <a:lnSpc>
                <a:spcPct val="130000"/>
              </a:lnSpc>
            </a:pPr>
            <a:r>
              <a:rPr lang="zh-CN" altLang="en-US" sz="6600">
                <a:solidFill>
                  <a:srgbClr val="444444"/>
                </a:solidFill>
                <a:sym typeface="+mn-ea"/>
              </a:rPr>
              <a:t>为了继续获得利益就要对自己已经获得的利益进行回报，这种需要被用作社会互动和群体结构的“</a:t>
            </a:r>
            <a:r>
              <a:rPr lang="zh-CN" altLang="en-US" sz="6600">
                <a:solidFill>
                  <a:srgbClr val="364E0B"/>
                </a:solidFill>
                <a:sym typeface="+mn-ea"/>
              </a:rPr>
              <a:t>起初装置</a:t>
            </a:r>
            <a:r>
              <a:rPr lang="zh-CN" altLang="en-US" sz="6600">
                <a:solidFill>
                  <a:srgbClr val="444444"/>
                </a:solidFill>
                <a:sym typeface="+mn-ea"/>
              </a:rPr>
              <a:t>”</a:t>
            </a:r>
            <a:endParaRPr lang="zh-CN" altLang="en-US" sz="6600">
              <a:solidFill>
                <a:srgbClr val="444444"/>
              </a:solidFill>
              <a:sym typeface="+mn-ea"/>
            </a:endParaRPr>
          </a:p>
          <a:p>
            <a:endParaRPr lang="zh-CN" altLang="en-US"/>
          </a:p>
          <a:p>
            <a:pPr algn="l">
              <a:lnSpc>
                <a:spcPct val="120000"/>
              </a:lnSpc>
            </a:pPr>
            <a:r>
              <a:rPr lang="zh-CN" altLang="en-US" sz="5400">
                <a:solidFill>
                  <a:srgbClr val="444444"/>
                </a:solidFill>
                <a:sym typeface="+mn-ea"/>
              </a:rPr>
              <a:t>聚在一起</a:t>
            </a:r>
            <a:r>
              <a:rPr lang="zh-CN" altLang="en-US" sz="5400">
                <a:solidFill>
                  <a:srgbClr val="364E0B"/>
                </a:solidFill>
                <a:sym typeface="+mn-ea"/>
              </a:rPr>
              <a:t>（共同目标或者角色期待还未具体化）</a:t>
            </a:r>
            <a:r>
              <a:rPr lang="zh-CN" altLang="en-US" sz="6000">
                <a:solidFill>
                  <a:schemeClr val="accent6">
                    <a:lumMod val="75000"/>
                  </a:schemeClr>
                </a:solidFill>
                <a:sym typeface="+mn-ea"/>
              </a:rPr>
              <a:t>→</a:t>
            </a:r>
            <a:endParaRPr lang="zh-CN" altLang="en-US" sz="6000">
              <a:solidFill>
                <a:schemeClr val="accent6">
                  <a:lumMod val="75000"/>
                </a:schemeClr>
              </a:solidFill>
              <a:sym typeface="+mn-ea"/>
            </a:endParaRPr>
          </a:p>
          <a:p>
            <a:pPr algn="l">
              <a:lnSpc>
                <a:spcPct val="120000"/>
              </a:lnSpc>
            </a:pPr>
            <a:r>
              <a:rPr lang="zh-CN" altLang="en-US" sz="5400">
                <a:solidFill>
                  <a:srgbClr val="444444"/>
                </a:solidFill>
                <a:sym typeface="+mn-ea"/>
              </a:rPr>
              <a:t>交换来获得利益</a:t>
            </a:r>
            <a:r>
              <a:rPr lang="zh-CN" altLang="en-US" sz="6000">
                <a:solidFill>
                  <a:schemeClr val="accent6">
                    <a:lumMod val="75000"/>
                  </a:schemeClr>
                </a:solidFill>
                <a:sym typeface="+mn-ea"/>
              </a:rPr>
              <a:t>→</a:t>
            </a:r>
            <a:endParaRPr lang="zh-CN" altLang="en-US" sz="6000">
              <a:solidFill>
                <a:schemeClr val="accent6">
                  <a:lumMod val="75000"/>
                </a:schemeClr>
              </a:solidFill>
              <a:sym typeface="+mn-ea"/>
            </a:endParaRPr>
          </a:p>
          <a:p>
            <a:pPr algn="l">
              <a:lnSpc>
                <a:spcPct val="120000"/>
              </a:lnSpc>
            </a:pPr>
            <a:r>
              <a:rPr lang="zh-CN" altLang="en-US" sz="5400">
                <a:solidFill>
                  <a:srgbClr val="444444"/>
                </a:solidFill>
                <a:sym typeface="+mn-ea"/>
              </a:rPr>
              <a:t>社会互动的产生</a:t>
            </a:r>
            <a:r>
              <a:rPr lang="zh-CN" altLang="en-US" sz="6000">
                <a:solidFill>
                  <a:schemeClr val="accent6">
                    <a:lumMod val="75000"/>
                  </a:schemeClr>
                </a:solidFill>
                <a:sym typeface="+mn-ea"/>
              </a:rPr>
              <a:t>→</a:t>
            </a:r>
            <a:endParaRPr lang="zh-CN" altLang="en-US" sz="6000">
              <a:solidFill>
                <a:schemeClr val="accent6">
                  <a:lumMod val="75000"/>
                </a:schemeClr>
              </a:solidFill>
              <a:sym typeface="+mn-ea"/>
            </a:endParaRPr>
          </a:p>
          <a:p>
            <a:pPr algn="l">
              <a:lnSpc>
                <a:spcPct val="120000"/>
              </a:lnSpc>
            </a:pPr>
            <a:r>
              <a:rPr lang="zh-CN" altLang="en-US" sz="5400">
                <a:solidFill>
                  <a:srgbClr val="444444"/>
                </a:solidFill>
                <a:sym typeface="+mn-ea"/>
              </a:rPr>
              <a:t>调节社会互动以及形成一个关系网或者群体初级结构</a:t>
            </a:r>
            <a:r>
              <a:rPr lang="zh-CN" altLang="en-US" sz="6000">
                <a:solidFill>
                  <a:schemeClr val="accent6">
                    <a:lumMod val="75000"/>
                  </a:schemeClr>
                </a:solidFill>
                <a:sym typeface="+mn-ea"/>
              </a:rPr>
              <a:t>→</a:t>
            </a:r>
            <a:endParaRPr lang="zh-CN" altLang="en-US" sz="6000">
              <a:solidFill>
                <a:schemeClr val="accent6">
                  <a:lumMod val="75000"/>
                </a:schemeClr>
              </a:solidFill>
              <a:sym typeface="+mn-ea"/>
            </a:endParaRPr>
          </a:p>
          <a:p>
            <a:pPr algn="l">
              <a:lnSpc>
                <a:spcPct val="120000"/>
              </a:lnSpc>
            </a:pPr>
            <a:r>
              <a:rPr lang="zh-CN" altLang="en-US" sz="5400">
                <a:solidFill>
                  <a:srgbClr val="444444"/>
                </a:solidFill>
                <a:sym typeface="+mn-ea"/>
              </a:rPr>
              <a:t>调节和限制交换交易的规范</a:t>
            </a:r>
            <a:endParaRPr lang="zh-CN" altLang="en-US" sz="5400">
              <a:solidFill>
                <a:srgbClr val="444444"/>
              </a:solidFill>
              <a:sym typeface="+mn-ea"/>
            </a:endParaRPr>
          </a:p>
        </p:txBody>
      </p:sp>
      <p:sp>
        <p:nvSpPr>
          <p:cNvPr id="4" name="内容占位符 3"/>
          <p:cNvSpPr>
            <a:spLocks noGrp="1"/>
          </p:cNvSpPr>
          <p:nvPr>
            <p:ph sz="half" idx="2"/>
          </p:nvPr>
        </p:nvSpPr>
        <p:spPr>
          <a:xfrm>
            <a:off x="6212205" y="1396365"/>
            <a:ext cx="5624195" cy="4959985"/>
          </a:xfrm>
        </p:spPr>
        <p:txBody>
          <a:bodyPr/>
          <a:p>
            <a:pPr marL="0" indent="0" algn="ctr">
              <a:buNone/>
            </a:pPr>
            <a:endParaRPr lang="zh-CN" altLang="en-US" sz="2800">
              <a:solidFill>
                <a:srgbClr val="444444"/>
              </a:solidFill>
            </a:endParaRPr>
          </a:p>
          <a:p>
            <a:pPr marL="0" indent="0" algn="ctr">
              <a:lnSpc>
                <a:spcPct val="120000"/>
              </a:lnSpc>
              <a:buNone/>
            </a:pPr>
            <a:r>
              <a:rPr lang="zh-CN" altLang="en-US" sz="2800">
                <a:solidFill>
                  <a:srgbClr val="444444"/>
                </a:solidFill>
              </a:rPr>
              <a:t>社会交换与经济交换</a:t>
            </a:r>
            <a:endParaRPr lang="zh-CN" altLang="en-US" sz="2800">
              <a:solidFill>
                <a:srgbClr val="444444"/>
              </a:solidFill>
            </a:endParaRPr>
          </a:p>
          <a:p>
            <a:pPr marL="0" indent="0" algn="ctr">
              <a:lnSpc>
                <a:spcPct val="120000"/>
              </a:lnSpc>
              <a:buNone/>
            </a:pPr>
            <a:r>
              <a:rPr lang="zh-CN" altLang="en-US" sz="2800">
                <a:solidFill>
                  <a:srgbClr val="444444"/>
                </a:solidFill>
              </a:rPr>
              <a:t>的</a:t>
            </a:r>
            <a:r>
              <a:rPr lang="zh-CN" altLang="en-US" sz="3200" b="1">
                <a:solidFill>
                  <a:srgbClr val="4E7109"/>
                </a:solidFill>
              </a:rPr>
              <a:t>关键区别</a:t>
            </a:r>
            <a:endParaRPr lang="zh-CN" altLang="en-US" sz="3200" b="1">
              <a:solidFill>
                <a:srgbClr val="4E7109"/>
              </a:solidFill>
            </a:endParaRPr>
          </a:p>
          <a:p>
            <a:pPr marL="0" indent="0">
              <a:lnSpc>
                <a:spcPct val="120000"/>
              </a:lnSpc>
              <a:buNone/>
            </a:pPr>
            <a:r>
              <a:rPr lang="zh-CN" altLang="en-US" sz="2800">
                <a:solidFill>
                  <a:srgbClr val="444444"/>
                </a:solidFill>
              </a:rPr>
              <a:t>社会交换带来未作具体规定的义务</a:t>
            </a:r>
            <a:endParaRPr lang="zh-CN" altLang="en-US" sz="2800">
              <a:solidFill>
                <a:srgbClr val="444444"/>
              </a:solidFill>
            </a:endParaRPr>
          </a:p>
        </p:txBody>
      </p:sp>
      <p:sp>
        <p:nvSpPr>
          <p:cNvPr id="5" name="标题 4"/>
          <p:cNvSpPr>
            <a:spLocks noGrp="1"/>
          </p:cNvSpPr>
          <p:nvPr>
            <p:custDataLst>
              <p:tags r:id="rId1"/>
            </p:custDataLst>
          </p:nvPr>
        </p:nvSpPr>
        <p:spPr>
          <a:xfrm>
            <a:off x="704427" y="178754"/>
            <a:ext cx="10783812" cy="720725"/>
          </a:xfrm>
          <a:prstGeom prst="rect">
            <a:avLst/>
          </a:prstGeom>
          <a:noFill/>
          <a:ln>
            <a:noFill/>
          </a:ln>
          <a:effectLst/>
        </p:spPr>
        <p:txBody>
          <a:bodyPr vert="horz" wrap="square" lIns="91440" tIns="45720" rIns="91440" bIns="45720" numCol="1" anchor="ctr" anchorCtr="0" compatLnSpc="1">
            <a:normAutofit/>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en-US" altLang="zh-CN" sz="3200" dirty="0">
                <a:latin typeface="+mj-lt"/>
                <a:ea typeface="+mj-ea"/>
              </a:rPr>
              <a:t>1</a:t>
            </a:r>
            <a:r>
              <a:rPr lang="zh-CN" altLang="en-US" sz="3200" dirty="0">
                <a:latin typeface="+mj-lt"/>
                <a:ea typeface="+mj-ea"/>
              </a:rPr>
              <a:t>、 </a:t>
            </a:r>
            <a:r>
              <a:rPr lang="zh-CN" altLang="en-US" sz="3200" dirty="0">
                <a:latin typeface="+mn-lt"/>
                <a:ea typeface="+mn-ea"/>
                <a:sym typeface="+mn-ea"/>
              </a:rPr>
              <a:t>社会交换的广泛性</a:t>
            </a:r>
            <a:endParaRPr lang="zh-CN" altLang="en-US" sz="3200" dirty="0">
              <a:latin typeface="+mj-lt"/>
              <a:ea typeface="+mj-ea"/>
            </a:endParaRPr>
          </a:p>
        </p:txBody>
      </p:sp>
      <p:graphicFrame>
        <p:nvGraphicFramePr>
          <p:cNvPr id="0" name="表格 -1"/>
          <p:cNvGraphicFramePr/>
          <p:nvPr/>
        </p:nvGraphicFramePr>
        <p:xfrm>
          <a:off x="6429375" y="4156710"/>
          <a:ext cx="5407025" cy="1524000"/>
        </p:xfrm>
        <a:graphic>
          <a:graphicData uri="http://schemas.openxmlformats.org/drawingml/2006/table">
            <a:tbl>
              <a:tblPr firstRow="1" bandRow="1">
                <a:tableStyleId>{5940675A-B579-460E-94D1-54222C63F5DA}</a:tableStyleId>
              </a:tblPr>
              <a:tblGrid>
                <a:gridCol w="2703830"/>
                <a:gridCol w="2703195"/>
              </a:tblGrid>
              <a:tr h="617220">
                <a:tc>
                  <a:txBody>
                    <a:bodyPr/>
                    <a:p>
                      <a:pPr marL="0" indent="0" algn="ctr">
                        <a:buNone/>
                      </a:pPr>
                      <a:r>
                        <a:rPr lang="zh-CN" altLang="en-US" sz="2400" b="0" u="none" dirty="0">
                          <a:solidFill>
                            <a:schemeClr val="tx1">
                              <a:lumMod val="75000"/>
                            </a:schemeClr>
                          </a:solidFill>
                        </a:rPr>
                        <a:t>经济交换</a:t>
                      </a:r>
                      <a:endParaRPr lang="zh-CN" altLang="en-US" sz="2400" b="0" u="none" dirty="0">
                        <a:solidFill>
                          <a:schemeClr val="tx1">
                            <a:lumMod val="75000"/>
                          </a:schemeClr>
                        </a:solidFill>
                      </a:endParaRPr>
                    </a:p>
                  </a:txBody>
                  <a:tcPr marL="0"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dirty="0">
                          <a:solidFill>
                            <a:schemeClr val="tx1">
                              <a:lumMod val="75000"/>
                            </a:schemeClr>
                          </a:solidFill>
                        </a:rPr>
                        <a:t>社会交换</a:t>
                      </a:r>
                      <a:endParaRPr lang="zh-CN" altLang="en-US" sz="2400" b="0" u="none" dirty="0">
                        <a:solidFill>
                          <a:schemeClr val="tx1">
                            <a:lumMod val="75000"/>
                          </a:schemeClr>
                        </a:solidFill>
                      </a:endParaRPr>
                    </a:p>
                  </a:txBody>
                  <a:tcPr marL="0"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06780">
                <a:tc>
                  <a:txBody>
                    <a:bodyPr/>
                    <a:p>
                      <a:pPr marL="0" indent="0" algn="ctr">
                        <a:buNone/>
                      </a:pPr>
                      <a:r>
                        <a:rPr lang="zh-CN" altLang="en-US" sz="2400" b="0" u="none" dirty="0">
                          <a:solidFill>
                            <a:schemeClr val="tx1">
                              <a:lumMod val="75000"/>
                            </a:schemeClr>
                          </a:solidFill>
                        </a:rPr>
                        <a:t>合同</a:t>
                      </a:r>
                      <a:r>
                        <a:rPr lang="en-US" altLang="zh-CN" sz="2400" b="0" u="none" dirty="0">
                          <a:solidFill>
                            <a:schemeClr val="tx1">
                              <a:lumMod val="75000"/>
                            </a:schemeClr>
                          </a:solidFill>
                        </a:rPr>
                        <a:t>/</a:t>
                      </a:r>
                      <a:r>
                        <a:rPr lang="zh-CN" altLang="en-US" sz="2400" b="0" u="none" dirty="0">
                          <a:solidFill>
                            <a:schemeClr val="tx1">
                              <a:lumMod val="75000"/>
                            </a:schemeClr>
                          </a:solidFill>
                        </a:rPr>
                        <a:t>契约</a:t>
                      </a:r>
                      <a:endParaRPr lang="zh-CN" altLang="en-US" sz="2400" b="0" u="none" dirty="0">
                        <a:solidFill>
                          <a:schemeClr val="tx1">
                            <a:lumMod val="75000"/>
                          </a:schemeClr>
                        </a:solidFill>
                      </a:endParaRPr>
                    </a:p>
                  </a:txBody>
                  <a:tcPr marL="0"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dirty="0">
                          <a:solidFill>
                            <a:schemeClr val="tx1">
                              <a:lumMod val="75000"/>
                            </a:schemeClr>
                          </a:solidFill>
                        </a:rPr>
                        <a:t>信任</a:t>
                      </a:r>
                      <a:endParaRPr lang="zh-CN" altLang="en-US" sz="2400" b="0" u="none" dirty="0">
                        <a:solidFill>
                          <a:schemeClr val="tx1">
                            <a:lumMod val="75000"/>
                          </a:schemeClr>
                        </a:solidFill>
                      </a:endParaRPr>
                    </a:p>
                  </a:txBody>
                  <a:tcPr marL="0"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sz="4400" dirty="0">
                <a:latin typeface="+mn-lt"/>
                <a:ea typeface="+mn-ea"/>
                <a:sym typeface="+mn-ea"/>
              </a:rPr>
              <a:t>交换的条件</a:t>
            </a:r>
            <a:endParaRPr lang="zh-CN" altLang="en-US" sz="4400" dirty="0">
              <a:latin typeface="+mn-lt"/>
              <a:ea typeface="+mn-ea"/>
              <a:sym typeface="+mn-ea"/>
            </a:endParaRPr>
          </a:p>
        </p:txBody>
      </p:sp>
      <p:sp>
        <p:nvSpPr>
          <p:cNvPr id="4" name="文本框 3"/>
          <p:cNvSpPr txBox="1"/>
          <p:nvPr>
            <p:custDataLst>
              <p:tags r:id="rId2"/>
            </p:custDataLst>
          </p:nvPr>
        </p:nvSpPr>
        <p:spPr>
          <a:xfrm>
            <a:off x="7909200" y="3311768"/>
            <a:ext cx="1105200" cy="1015663"/>
          </a:xfrm>
          <a:prstGeom prst="rect">
            <a:avLst/>
          </a:prstGeom>
          <a:noFill/>
        </p:spPr>
        <p:txBody>
          <a:bodyPr wrap="square" lIns="36000" tIns="0" rIns="0" bIns="0" rtlCol="0" anchor="ctr" anchorCtr="0">
            <a:normAutofit/>
          </a:bodyPr>
          <a:lstStyle/>
          <a:p>
            <a:pPr algn="ctr"/>
            <a:r>
              <a:rPr lang="en-US" altLang="zh-CN" sz="6000" dirty="0">
                <a:solidFill>
                  <a:schemeClr val="bg1"/>
                </a:solidFill>
              </a:rPr>
              <a:t>2</a:t>
            </a:r>
            <a:endParaRPr lang="en-US" altLang="zh-CN" sz="6000" dirty="0">
              <a:solidFill>
                <a:schemeClr val="bg1"/>
              </a:solidFill>
            </a:endParaRPr>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custDataLst>
              <p:tags r:id="rId1"/>
            </p:custDataLst>
          </p:nvPr>
        </p:nvSpPr>
        <p:spPr>
          <a:xfrm>
            <a:off x="704427" y="178754"/>
            <a:ext cx="10783812" cy="720725"/>
          </a:xfrm>
          <a:prstGeom prst="rect">
            <a:avLst/>
          </a:prstGeom>
          <a:noFill/>
          <a:ln>
            <a:noFill/>
          </a:ln>
          <a:effectLst/>
        </p:spPr>
        <p:txBody>
          <a:bodyPr vert="horz" wrap="square" lIns="91440" tIns="45720" rIns="91440" bIns="45720" numCol="1" anchor="ctr" anchorCtr="0" compatLnSpc="1">
            <a:normAutofit lnSpcReduction="10000"/>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en-US" sz="3200" dirty="0">
                <a:latin typeface="+mj-lt"/>
                <a:ea typeface="+mj-ea"/>
              </a:rPr>
              <a:t>2</a:t>
            </a:r>
            <a:r>
              <a:rPr lang="zh-CN" altLang="en-US" sz="3200" dirty="0">
                <a:latin typeface="+mj-lt"/>
                <a:ea typeface="+mj-ea"/>
              </a:rPr>
              <a:t>、 </a:t>
            </a:r>
            <a:r>
              <a:rPr lang="zh-CN" altLang="en-US" sz="3200" dirty="0">
                <a:latin typeface="+mn-lt"/>
                <a:ea typeface="+mn-ea"/>
                <a:sym typeface="+mn-ea"/>
              </a:rPr>
              <a:t>交换的条件</a:t>
            </a:r>
            <a:endParaRPr lang="zh-CN" altLang="en-US" sz="3200" dirty="0">
              <a:latin typeface="+mj-lt"/>
              <a:ea typeface="+mj-ea"/>
            </a:endParaRPr>
          </a:p>
        </p:txBody>
      </p:sp>
      <p:sp>
        <p:nvSpPr>
          <p:cNvPr id="4" name="圆角矩形 3"/>
          <p:cNvSpPr/>
          <p:nvPr/>
        </p:nvSpPr>
        <p:spPr>
          <a:xfrm>
            <a:off x="704215" y="1354455"/>
            <a:ext cx="4663440" cy="9493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a:latin typeface="+mn-ea"/>
                <a:cs typeface="宋体" panose="02010600030101010101" pitchFamily="2" charset="-122"/>
                <a:sym typeface="+mn-ea"/>
              </a:rPr>
              <a:t>社会交换要求相信其他人会报答</a:t>
            </a:r>
            <a:endParaRPr lang="zh-CN" altLang="en-US" sz="2800">
              <a:latin typeface="+mn-ea"/>
              <a:cs typeface="宋体" panose="02010600030101010101" pitchFamily="2" charset="-122"/>
              <a:sym typeface="+mn-ea"/>
            </a:endParaRPr>
          </a:p>
        </p:txBody>
      </p:sp>
      <p:sp>
        <p:nvSpPr>
          <p:cNvPr id="6" name="圆角矩形 5"/>
          <p:cNvSpPr/>
          <p:nvPr/>
        </p:nvSpPr>
        <p:spPr>
          <a:xfrm>
            <a:off x="704215" y="2941955"/>
            <a:ext cx="4664075" cy="7061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a:latin typeface="+mn-ea"/>
                <a:cs typeface="宋体" panose="02010600030101010101" pitchFamily="2" charset="-122"/>
                <a:sym typeface="+mn-ea"/>
              </a:rPr>
              <a:t>证明某人自己值得信赖</a:t>
            </a:r>
            <a:endParaRPr lang="zh-CN" altLang="en-US" sz="2800">
              <a:latin typeface="+mn-ea"/>
              <a:cs typeface="宋体" panose="02010600030101010101" pitchFamily="2" charset="-122"/>
              <a:sym typeface="+mn-ea"/>
            </a:endParaRPr>
          </a:p>
        </p:txBody>
      </p:sp>
      <p:sp>
        <p:nvSpPr>
          <p:cNvPr id="7" name="圆角矩形 6"/>
          <p:cNvSpPr/>
          <p:nvPr/>
        </p:nvSpPr>
        <p:spPr>
          <a:xfrm>
            <a:off x="704215" y="4316095"/>
            <a:ext cx="4664075" cy="7061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a:latin typeface="+mn-ea"/>
                <a:cs typeface="宋体" panose="02010600030101010101" pitchFamily="2" charset="-122"/>
                <a:sym typeface="+mn-ea"/>
              </a:rPr>
              <a:t>经常履行他们的义务</a:t>
            </a:r>
            <a:endParaRPr lang="zh-CN" altLang="en-US" sz="2800">
              <a:latin typeface="+mn-ea"/>
              <a:cs typeface="宋体" panose="02010600030101010101" pitchFamily="2" charset="-122"/>
              <a:sym typeface="+mn-ea"/>
            </a:endParaRPr>
          </a:p>
        </p:txBody>
      </p:sp>
      <p:sp>
        <p:nvSpPr>
          <p:cNvPr id="8" name="圆角矩形 7"/>
          <p:cNvSpPr/>
          <p:nvPr/>
        </p:nvSpPr>
        <p:spPr>
          <a:xfrm>
            <a:off x="704215" y="5689600"/>
            <a:ext cx="4664075" cy="9353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a:latin typeface="+mn-ea"/>
                <a:cs typeface="宋体" panose="02010600030101010101" pitchFamily="2" charset="-122"/>
                <a:sym typeface="+mn-ea"/>
              </a:rPr>
              <a:t>特殊的机制来增强信任并且使义务永存</a:t>
            </a:r>
            <a:endParaRPr lang="zh-CN" altLang="en-US" sz="2800">
              <a:latin typeface="+mn-ea"/>
              <a:cs typeface="宋体" panose="02010600030101010101" pitchFamily="2" charset="-122"/>
              <a:sym typeface="+mn-ea"/>
            </a:endParaRPr>
          </a:p>
        </p:txBody>
      </p:sp>
      <p:cxnSp>
        <p:nvCxnSpPr>
          <p:cNvPr id="12" name="直接箭头连接符 11"/>
          <p:cNvCxnSpPr>
            <a:stCxn id="4" idx="2"/>
            <a:endCxn id="6" idx="0"/>
          </p:cNvCxnSpPr>
          <p:nvPr/>
        </p:nvCxnSpPr>
        <p:spPr>
          <a:xfrm>
            <a:off x="3035935" y="2303780"/>
            <a:ext cx="635" cy="638175"/>
          </a:xfrm>
          <a:prstGeom prst="straightConnector1">
            <a:avLst/>
          </a:prstGeom>
          <a:ln w="69850">
            <a:solidFill>
              <a:schemeClr val="tx2"/>
            </a:solidFill>
            <a:tailEnd type="arrow" w="med" len="med"/>
          </a:ln>
        </p:spPr>
        <p:style>
          <a:lnRef idx="3">
            <a:schemeClr val="accent6"/>
          </a:lnRef>
          <a:fillRef idx="0">
            <a:schemeClr val="accent6"/>
          </a:fillRef>
          <a:effectRef idx="2">
            <a:schemeClr val="accent6"/>
          </a:effectRef>
          <a:fontRef idx="minor">
            <a:schemeClr val="tx1"/>
          </a:fontRef>
        </p:style>
      </p:cxnSp>
      <p:cxnSp>
        <p:nvCxnSpPr>
          <p:cNvPr id="14" name="直接箭头连接符 13"/>
          <p:cNvCxnSpPr/>
          <p:nvPr/>
        </p:nvCxnSpPr>
        <p:spPr>
          <a:xfrm flipV="1">
            <a:off x="3035935" y="3648075"/>
            <a:ext cx="0" cy="668020"/>
          </a:xfrm>
          <a:prstGeom prst="straightConnector1">
            <a:avLst/>
          </a:prstGeom>
          <a:ln w="69850">
            <a:solidFill>
              <a:schemeClr val="tx2"/>
            </a:solidFill>
            <a:tailEnd type="arrow" w="med" len="med"/>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p:nvPr/>
        </p:nvCxnSpPr>
        <p:spPr>
          <a:xfrm flipV="1">
            <a:off x="3036570" y="5022215"/>
            <a:ext cx="0" cy="668020"/>
          </a:xfrm>
          <a:prstGeom prst="straightConnector1">
            <a:avLst/>
          </a:prstGeom>
          <a:ln w="698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022465" y="2309495"/>
            <a:ext cx="4697095" cy="3078480"/>
          </a:xfrm>
          <a:prstGeom prst="rect">
            <a:avLst/>
          </a:prstGeom>
          <a:noFill/>
        </p:spPr>
        <p:txBody>
          <a:bodyPr wrap="square" rtlCol="0">
            <a:spAutoFit/>
          </a:bodyPr>
          <a:p>
            <a:pPr algn="l"/>
            <a:r>
              <a:rPr lang="zh-CN" altLang="en-US" sz="3200"/>
              <a:t>拒绝负一段时间的债并且坚持一种较为公事公办的关系不太恰当。</a:t>
            </a:r>
            <a:endParaRPr lang="zh-CN" altLang="en-US" sz="3200"/>
          </a:p>
          <a:p>
            <a:pPr algn="l"/>
            <a:endParaRPr lang="zh-CN" altLang="en-US" sz="3600"/>
          </a:p>
          <a:p>
            <a:pPr algn="l"/>
            <a:r>
              <a:rPr lang="zh-CN" altLang="en-US" sz="3200"/>
              <a:t>对履行义务过分热心是忘恩负义的表现。</a:t>
            </a:r>
            <a:endParaRPr lang="zh-CN" altLang="en-US" sz="320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内容占位符 5"/>
          <p:cNvPicPr>
            <a:picLocks noChangeAspect="1"/>
          </p:cNvPicPr>
          <p:nvPr>
            <p:ph idx="1"/>
          </p:nvPr>
        </p:nvPicPr>
        <p:blipFill>
          <a:blip r:embed="rId1"/>
          <a:stretch>
            <a:fillRect/>
          </a:stretch>
        </p:blipFill>
        <p:spPr>
          <a:xfrm>
            <a:off x="628650" y="1734820"/>
            <a:ext cx="10779125" cy="4060190"/>
          </a:xfrm>
          <a:prstGeom prst="rect">
            <a:avLst/>
          </a:prstGeom>
        </p:spPr>
      </p:pic>
      <p:sp>
        <p:nvSpPr>
          <p:cNvPr id="7" name="标题 4"/>
          <p:cNvSpPr>
            <a:spLocks noGrp="1"/>
          </p:cNvSpPr>
          <p:nvPr>
            <p:custDataLst>
              <p:tags r:id="rId2"/>
            </p:custDataLst>
          </p:nvPr>
        </p:nvSpPr>
        <p:spPr>
          <a:xfrm>
            <a:off x="628862" y="211774"/>
            <a:ext cx="10783812" cy="720725"/>
          </a:xfrm>
          <a:prstGeom prst="rect">
            <a:avLst/>
          </a:prstGeom>
          <a:noFill/>
          <a:ln>
            <a:noFill/>
          </a:ln>
          <a:effectLst/>
        </p:spPr>
        <p:txBody>
          <a:bodyPr vert="horz" wrap="square" lIns="91440" tIns="45720" rIns="91440" bIns="45720" numCol="1" anchor="ctr" anchorCtr="0" compatLnSpc="1">
            <a:normAutofit lnSpcReduction="10000"/>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en-US" sz="3200" dirty="0">
                <a:latin typeface="+mj-lt"/>
                <a:ea typeface="+mj-ea"/>
              </a:rPr>
              <a:t>2</a:t>
            </a:r>
            <a:r>
              <a:rPr lang="zh-CN" altLang="en-US" sz="3200" dirty="0">
                <a:latin typeface="+mj-lt"/>
                <a:ea typeface="+mj-ea"/>
              </a:rPr>
              <a:t>、 </a:t>
            </a:r>
            <a:r>
              <a:rPr lang="zh-CN" altLang="en-US" sz="3200" dirty="0">
                <a:latin typeface="+mn-lt"/>
                <a:ea typeface="+mn-ea"/>
                <a:sym typeface="+mn-ea"/>
              </a:rPr>
              <a:t>交换的条件</a:t>
            </a:r>
            <a:endParaRPr lang="zh-CN" altLang="en-US" sz="3200" dirty="0">
              <a:latin typeface="+mj-lt"/>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700405" y="1054100"/>
            <a:ext cx="4861560" cy="709930"/>
          </a:xfrm>
        </p:spPr>
        <p:txBody>
          <a:bodyPr>
            <a:normAutofit fontScale="90000"/>
          </a:bodyPr>
          <a:lstStyle/>
          <a:p>
            <a:r>
              <a:rPr lang="zh-CN" altLang="en-US" dirty="0">
                <a:latin typeface="+mj-lt"/>
                <a:ea typeface="+mj-ea"/>
              </a:rPr>
              <a:t>《社会生活中的交换与权力》</a:t>
            </a:r>
            <a:endParaRPr lang="zh-CN" altLang="en-US" dirty="0">
              <a:latin typeface="+mj-lt"/>
              <a:ea typeface="+mj-ea"/>
            </a:endParaRPr>
          </a:p>
        </p:txBody>
      </p:sp>
      <p:sp>
        <p:nvSpPr>
          <p:cNvPr id="6" name="文本占位符 5"/>
          <p:cNvSpPr>
            <a:spLocks noGrp="1"/>
          </p:cNvSpPr>
          <p:nvPr>
            <p:ph type="body" sz="half" idx="2"/>
            <p:custDataLst>
              <p:tags r:id="rId2"/>
            </p:custDataLst>
          </p:nvPr>
        </p:nvSpPr>
        <p:spPr>
          <a:xfrm>
            <a:off x="701040" y="1917065"/>
            <a:ext cx="4860925" cy="4645660"/>
          </a:xfrm>
        </p:spPr>
        <p:txBody>
          <a:bodyPr>
            <a:noAutofit/>
          </a:bodyPr>
          <a:lstStyle/>
          <a:p>
            <a:r>
              <a:rPr lang="zh-CN" altLang="en-US" sz="2200" dirty="0">
                <a:latin typeface="+mn-lt"/>
                <a:ea typeface="+mn-ea"/>
              </a:rPr>
              <a:t>序言：</a:t>
            </a:r>
            <a:endParaRPr lang="zh-CN" altLang="en-US" sz="2200" dirty="0">
              <a:latin typeface="+mn-lt"/>
              <a:ea typeface="+mn-ea"/>
            </a:endParaRPr>
          </a:p>
          <a:p>
            <a:r>
              <a:rPr lang="zh-CN" altLang="en-US" sz="2200" dirty="0">
                <a:latin typeface="+mn-lt"/>
                <a:ea typeface="+mn-ea"/>
              </a:rPr>
              <a:t>“尽管我与乔治·C·霍曼斯的书在看法上有些根本区别，但他的这本书在我的书前一半中几乎无处不在。”</a:t>
            </a:r>
            <a:endParaRPr lang="zh-CN" altLang="en-US" sz="2200" dirty="0">
              <a:latin typeface="+mn-lt"/>
              <a:ea typeface="+mn-ea"/>
            </a:endParaRPr>
          </a:p>
          <a:p>
            <a:endParaRPr lang="zh-CN" altLang="en-US" sz="2200" dirty="0">
              <a:latin typeface="+mn-lt"/>
              <a:ea typeface="+mn-ea"/>
            </a:endParaRPr>
          </a:p>
        </p:txBody>
      </p:sp>
      <p:cxnSp>
        <p:nvCxnSpPr>
          <p:cNvPr id="5" name="直接连接符 4"/>
          <p:cNvCxnSpPr/>
          <p:nvPr/>
        </p:nvCxnSpPr>
        <p:spPr>
          <a:xfrm>
            <a:off x="8086725" y="1457960"/>
            <a:ext cx="0" cy="5104765"/>
          </a:xfrm>
          <a:prstGeom prst="line">
            <a:avLst/>
          </a:prstGeom>
          <a:ln w="28575" cmpd="sng">
            <a:solidFill>
              <a:srgbClr val="4E7109"/>
            </a:solidFill>
            <a:prstDash val="sysDot"/>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8602980" y="1685925"/>
            <a:ext cx="3246755" cy="4507865"/>
          </a:xfrm>
          <a:prstGeom prst="rect">
            <a:avLst/>
          </a:prstGeom>
        </p:spPr>
      </p:pic>
      <p:graphicFrame>
        <p:nvGraphicFramePr>
          <p:cNvPr id="0" name="表格 -1"/>
          <p:cNvGraphicFramePr/>
          <p:nvPr/>
        </p:nvGraphicFramePr>
        <p:xfrm>
          <a:off x="701040" y="3779520"/>
          <a:ext cx="6199505" cy="2569210"/>
        </p:xfrm>
        <a:graphic>
          <a:graphicData uri="http://schemas.openxmlformats.org/drawingml/2006/table">
            <a:tbl>
              <a:tblPr firstRow="1" bandRow="1">
                <a:tableStyleId>{5940675A-B579-460E-94D1-54222C63F5DA}</a:tableStyleId>
              </a:tblPr>
              <a:tblGrid>
                <a:gridCol w="3237230"/>
                <a:gridCol w="2962275"/>
              </a:tblGrid>
              <a:tr h="491490">
                <a:tc>
                  <a:txBody>
                    <a:bodyPr/>
                    <a:p>
                      <a:pPr marL="0" indent="0" algn="ctr">
                        <a:buNone/>
                      </a:pPr>
                      <a:r>
                        <a:rPr lang="zh-CN" altLang="en-US" sz="2800" b="0" dirty="0">
                          <a:solidFill>
                            <a:schemeClr val="tx1">
                              <a:lumMod val="75000"/>
                            </a:schemeClr>
                          </a:solidFill>
                        </a:rPr>
                        <a:t>霍曼斯</a:t>
                      </a:r>
                      <a:endParaRPr lang="zh-CN" altLang="en-US" sz="2800" b="0" dirty="0">
                        <a:solidFill>
                          <a:schemeClr val="tx1">
                            <a:lumMod val="75000"/>
                          </a:schemeClr>
                        </a:solidFill>
                      </a:endParaRPr>
                    </a:p>
                  </a:txBody>
                  <a:tcPr marL="0"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algn="ctr">
                        <a:buNone/>
                      </a:pPr>
                      <a:r>
                        <a:rPr lang="zh-CN" altLang="en-US" sz="2800" b="0" dirty="0">
                          <a:solidFill>
                            <a:schemeClr val="tx1">
                              <a:lumMod val="75000"/>
                            </a:schemeClr>
                          </a:solidFill>
                        </a:rPr>
                        <a:t>布劳</a:t>
                      </a:r>
                      <a:endParaRPr lang="zh-CN" altLang="en-US" sz="2800" b="0" dirty="0">
                        <a:solidFill>
                          <a:schemeClr val="tx1">
                            <a:lumMod val="75000"/>
                          </a:schemeClr>
                        </a:solidFill>
                      </a:endParaRPr>
                    </a:p>
                  </a:txBody>
                  <a:tcPr marL="0"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77720">
                <a:tc>
                  <a:txBody>
                    <a:bodyPr/>
                    <a:p>
                      <a:pPr marL="0" algn="ctr">
                        <a:buNone/>
                      </a:pPr>
                      <a:endParaRPr lang="zh-CN" altLang="en-US" sz="2200" b="0" dirty="0">
                        <a:solidFill>
                          <a:schemeClr val="tx1">
                            <a:lumMod val="75000"/>
                          </a:schemeClr>
                        </a:solidFill>
                      </a:endParaRPr>
                    </a:p>
                    <a:p>
                      <a:pPr marL="0" algn="ctr">
                        <a:buNone/>
                      </a:pPr>
                      <a:r>
                        <a:rPr lang="zh-CN" altLang="en-US" sz="2200" b="0" dirty="0">
                          <a:solidFill>
                            <a:schemeClr val="tx1">
                              <a:lumMod val="75000"/>
                            </a:schemeClr>
                          </a:solidFill>
                        </a:rPr>
                        <a:t>倾向心理还原论→个人行为的解释到所有群体行为的解释</a:t>
                      </a:r>
                      <a:endParaRPr lang="zh-CN" altLang="en-US" sz="2200" b="0" dirty="0">
                        <a:solidFill>
                          <a:schemeClr val="tx1">
                            <a:lumMod val="75000"/>
                          </a:schemeClr>
                        </a:solidFill>
                      </a:endParaRPr>
                    </a:p>
                  </a:txBody>
                  <a:tcPr marL="0"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algn="ctr">
                        <a:buNone/>
                      </a:pPr>
                      <a:endParaRPr lang="zh-CN" altLang="en-US" sz="2200" b="0" dirty="0">
                        <a:solidFill>
                          <a:schemeClr val="tx1">
                            <a:lumMod val="75000"/>
                          </a:schemeClr>
                        </a:solidFill>
                      </a:endParaRPr>
                    </a:p>
                    <a:p>
                      <a:pPr marL="0" algn="ctr">
                        <a:buNone/>
                      </a:pPr>
                      <a:r>
                        <a:rPr lang="zh-CN" altLang="en-US" sz="2200" b="0" dirty="0">
                          <a:solidFill>
                            <a:schemeClr val="tx1">
                              <a:lumMod val="75000"/>
                            </a:schemeClr>
                          </a:solidFill>
                        </a:rPr>
                        <a:t>不满还原论，强调群体的整体效应性质</a:t>
                      </a:r>
                      <a:endParaRPr lang="zh-CN" altLang="en-US" sz="2200" b="0" dirty="0">
                        <a:solidFill>
                          <a:schemeClr val="tx1">
                            <a:lumMod val="75000"/>
                          </a:schemeClr>
                        </a:solidFill>
                      </a:endParaRPr>
                    </a:p>
                  </a:txBody>
                  <a:tcPr marL="0"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4"/>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sz="4400" dirty="0">
                <a:latin typeface="+mn-lt"/>
                <a:ea typeface="+mn-ea"/>
                <a:sym typeface="+mn-ea"/>
              </a:rPr>
              <a:t>占有压倒多数的捐赠品</a:t>
            </a:r>
            <a:endParaRPr lang="zh-CN" altLang="en-US" sz="4400" dirty="0">
              <a:latin typeface="+mn-lt"/>
              <a:ea typeface="+mn-ea"/>
              <a:sym typeface="+mn-ea"/>
            </a:endParaRPr>
          </a:p>
        </p:txBody>
      </p:sp>
      <p:sp>
        <p:nvSpPr>
          <p:cNvPr id="4" name="文本框 3"/>
          <p:cNvSpPr txBox="1"/>
          <p:nvPr>
            <p:custDataLst>
              <p:tags r:id="rId2"/>
            </p:custDataLst>
          </p:nvPr>
        </p:nvSpPr>
        <p:spPr>
          <a:xfrm>
            <a:off x="7909200" y="3311768"/>
            <a:ext cx="1105200" cy="1015663"/>
          </a:xfrm>
          <a:prstGeom prst="rect">
            <a:avLst/>
          </a:prstGeom>
          <a:noFill/>
        </p:spPr>
        <p:txBody>
          <a:bodyPr wrap="square" lIns="36000" tIns="0" rIns="0" bIns="0" rtlCol="0" anchor="ctr" anchorCtr="0">
            <a:normAutofit/>
          </a:bodyPr>
          <a:lstStyle/>
          <a:p>
            <a:pPr algn="ctr"/>
            <a:r>
              <a:rPr lang="en-US" altLang="zh-CN" sz="6000" dirty="0">
                <a:solidFill>
                  <a:schemeClr val="bg1"/>
                </a:solidFill>
              </a:rPr>
              <a:t>3</a:t>
            </a:r>
            <a:endParaRPr lang="en-US" altLang="zh-CN" sz="6000" dirty="0">
              <a:solidFill>
                <a:schemeClr val="bg1"/>
              </a:solidFill>
            </a:endParaRPr>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a:xfrm>
            <a:off x="704215" y="1051560"/>
            <a:ext cx="5384800" cy="6536055"/>
          </a:xfrm>
        </p:spPr>
        <p:txBody>
          <a:bodyPr/>
          <a:p>
            <a:pPr>
              <a:lnSpc>
                <a:spcPct val="130000"/>
              </a:lnSpc>
            </a:pPr>
            <a:r>
              <a:rPr lang="zh-CN" altLang="en-US" sz="2800" b="1">
                <a:solidFill>
                  <a:srgbClr val="4E7109"/>
                </a:solidFill>
                <a:sym typeface="+mn-ea"/>
              </a:rPr>
              <a:t>简单社会</a:t>
            </a:r>
            <a:r>
              <a:rPr lang="zh-CN" altLang="en-US" sz="2500">
                <a:sym typeface="+mn-ea"/>
              </a:rPr>
              <a:t>中，礼物和服务的交换经常要采取一种仪式，这种交换不仅用来形成伙伴之间的友谊和信任纽带，而且也用于产生和巩固高等人和低等人之间的地位差别。</a:t>
            </a:r>
            <a:endParaRPr lang="zh-CN" altLang="en-US" sz="2500">
              <a:sym typeface="+mn-ea"/>
            </a:endParaRPr>
          </a:p>
          <a:p>
            <a:pPr marL="0" indent="0" algn="ctr">
              <a:lnSpc>
                <a:spcPct val="130000"/>
              </a:lnSpc>
              <a:buNone/>
            </a:pPr>
            <a:r>
              <a:rPr lang="zh-CN" altLang="en-US" sz="2000">
                <a:solidFill>
                  <a:srgbClr val="FF0000"/>
                </a:solidFill>
                <a:sym typeface="+mn-ea"/>
              </a:rPr>
              <a:t>库拉交换</a:t>
            </a:r>
            <a:endParaRPr lang="zh-CN" altLang="en-US" sz="2000">
              <a:solidFill>
                <a:srgbClr val="FF0000"/>
              </a:solidFill>
              <a:sym typeface="+mn-ea"/>
            </a:endParaRPr>
          </a:p>
          <a:p>
            <a:pPr algn="l">
              <a:lnSpc>
                <a:spcPct val="130000"/>
              </a:lnSpc>
              <a:buFont typeface="Arial" panose="020B0604020202020204" pitchFamily="34" charset="0"/>
              <a:buChar char="•"/>
            </a:pPr>
            <a:r>
              <a:rPr lang="zh-CN" altLang="en-US" sz="2800" b="1">
                <a:solidFill>
                  <a:srgbClr val="4E7109"/>
                </a:solidFill>
                <a:sym typeface="+mn-ea"/>
              </a:rPr>
              <a:t>现代社会</a:t>
            </a:r>
            <a:r>
              <a:rPr lang="zh-CN" altLang="en-US">
                <a:solidFill>
                  <a:srgbClr val="444444"/>
                </a:solidFill>
                <a:sym typeface="+mn-ea"/>
              </a:rPr>
              <a:t>的社会交换和简单社会中的有类似的东西，极为广泛的交换过程一般是非制度化的，同样具有双层意义</a:t>
            </a:r>
            <a:endParaRPr lang="zh-CN" altLang="en-US">
              <a:solidFill>
                <a:srgbClr val="444444"/>
              </a:solidFill>
              <a:sym typeface="+mn-ea"/>
            </a:endParaRPr>
          </a:p>
        </p:txBody>
      </p:sp>
      <p:sp>
        <p:nvSpPr>
          <p:cNvPr id="4" name="内容占位符 3"/>
          <p:cNvSpPr>
            <a:spLocks noGrp="1"/>
          </p:cNvSpPr>
          <p:nvPr>
            <p:ph sz="half" idx="2"/>
          </p:nvPr>
        </p:nvSpPr>
        <p:spPr>
          <a:xfrm>
            <a:off x="6212205" y="1396365"/>
            <a:ext cx="5624195" cy="4959985"/>
          </a:xfrm>
        </p:spPr>
        <p:txBody>
          <a:bodyPr/>
          <a:p>
            <a:pPr marL="0" indent="0" algn="ctr">
              <a:buNone/>
            </a:pPr>
            <a:r>
              <a:rPr lang="zh-CN" altLang="en-US" sz="2800">
                <a:solidFill>
                  <a:srgbClr val="444444"/>
                </a:solidFill>
              </a:rPr>
              <a:t>拒绝和地位</a:t>
            </a:r>
            <a:endParaRPr lang="zh-CN" altLang="en-US" sz="3200" b="1">
              <a:solidFill>
                <a:srgbClr val="4E7109"/>
              </a:solidFill>
            </a:endParaRPr>
          </a:p>
          <a:p>
            <a:pPr marL="0" indent="0">
              <a:lnSpc>
                <a:spcPct val="120000"/>
              </a:lnSpc>
              <a:buNone/>
            </a:pPr>
            <a:endParaRPr lang="zh-CN" altLang="en-US" sz="2800">
              <a:solidFill>
                <a:srgbClr val="444444"/>
              </a:solidFill>
            </a:endParaRPr>
          </a:p>
        </p:txBody>
      </p:sp>
      <p:sp>
        <p:nvSpPr>
          <p:cNvPr id="5" name="标题 4"/>
          <p:cNvSpPr>
            <a:spLocks noGrp="1"/>
          </p:cNvSpPr>
          <p:nvPr>
            <p:custDataLst>
              <p:tags r:id="rId1"/>
            </p:custDataLst>
          </p:nvPr>
        </p:nvSpPr>
        <p:spPr>
          <a:xfrm>
            <a:off x="704427" y="178754"/>
            <a:ext cx="10783812" cy="720725"/>
          </a:xfrm>
          <a:prstGeom prst="rect">
            <a:avLst/>
          </a:prstGeom>
          <a:noFill/>
          <a:ln>
            <a:noFill/>
          </a:ln>
          <a:effectLst/>
        </p:spPr>
        <p:txBody>
          <a:bodyPr vert="horz" wrap="square" lIns="91440" tIns="45720" rIns="91440" bIns="45720" numCol="1" anchor="ctr" anchorCtr="0" compatLnSpc="1">
            <a:normAutofit lnSpcReduction="10000"/>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en-US" altLang="zh-CN" sz="3200" dirty="0">
                <a:latin typeface="+mj-lt"/>
                <a:ea typeface="+mj-ea"/>
              </a:rPr>
              <a:t>3</a:t>
            </a:r>
            <a:r>
              <a:rPr lang="zh-CN" altLang="en-US" sz="3200" dirty="0">
                <a:latin typeface="+mj-lt"/>
                <a:ea typeface="+mj-ea"/>
              </a:rPr>
              <a:t>、</a:t>
            </a:r>
            <a:r>
              <a:rPr lang="zh-CN" altLang="en-US" sz="3200" dirty="0">
                <a:latin typeface="+mn-lt"/>
                <a:ea typeface="+mn-ea"/>
                <a:sym typeface="+mn-ea"/>
              </a:rPr>
              <a:t>占有压倒多数的捐赠品</a:t>
            </a:r>
            <a:endParaRPr lang="zh-CN" altLang="en-US" sz="3200" dirty="0">
              <a:latin typeface="+mj-lt"/>
              <a:ea typeface="+mj-ea"/>
            </a:endParaRPr>
          </a:p>
        </p:txBody>
      </p:sp>
      <p:cxnSp>
        <p:nvCxnSpPr>
          <p:cNvPr id="2" name="直接连接符 1"/>
          <p:cNvCxnSpPr/>
          <p:nvPr/>
        </p:nvCxnSpPr>
        <p:spPr>
          <a:xfrm flipH="1">
            <a:off x="7712710" y="1879600"/>
            <a:ext cx="902970" cy="690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9420860" y="1879600"/>
            <a:ext cx="755015" cy="657225"/>
          </a:xfrm>
          <a:prstGeom prst="line">
            <a:avLst/>
          </a:prstGeom>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7077075" y="2536825"/>
            <a:ext cx="1330325" cy="3819525"/>
          </a:xfrm>
          <a:prstGeom prst="roundRect">
            <a:avLst/>
          </a:prstGeom>
          <a:solidFill>
            <a:schemeClr val="bg1"/>
          </a:solidFill>
          <a:ln>
            <a:solidFill>
              <a:srgbClr val="364E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不能负担对于他的报答</a:t>
            </a:r>
            <a:endParaRPr lang="zh-CN" altLang="en-US"/>
          </a:p>
        </p:txBody>
      </p:sp>
      <p:sp>
        <p:nvSpPr>
          <p:cNvPr id="8" name="圆角矩形 7"/>
          <p:cNvSpPr/>
          <p:nvPr/>
        </p:nvSpPr>
        <p:spPr>
          <a:xfrm>
            <a:off x="9645650" y="2536825"/>
            <a:ext cx="1330325" cy="3819525"/>
          </a:xfrm>
          <a:prstGeom prst="roundRect">
            <a:avLst/>
          </a:prstGeom>
          <a:ln>
            <a:solidFill>
              <a:srgbClr val="364E0B"/>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文本框 8"/>
          <p:cNvSpPr txBox="1"/>
          <p:nvPr/>
        </p:nvSpPr>
        <p:spPr>
          <a:xfrm>
            <a:off x="7712710" y="2749550"/>
            <a:ext cx="548640" cy="3139440"/>
          </a:xfrm>
          <a:prstGeom prst="rect">
            <a:avLst/>
          </a:prstGeom>
          <a:noFill/>
        </p:spPr>
        <p:txBody>
          <a:bodyPr vert="eaVert" wrap="none" rtlCol="0">
            <a:spAutoFit/>
          </a:bodyPr>
          <a:p>
            <a:pPr algn="l"/>
            <a:r>
              <a:rPr lang="zh-CN" altLang="en-US"/>
              <a:t>不能负担对于他的报答</a:t>
            </a:r>
            <a:endParaRPr lang="zh-CN" altLang="en-US"/>
          </a:p>
        </p:txBody>
      </p:sp>
      <p:sp>
        <p:nvSpPr>
          <p:cNvPr id="10" name="文本框 9"/>
          <p:cNvSpPr txBox="1"/>
          <p:nvPr/>
        </p:nvSpPr>
        <p:spPr>
          <a:xfrm>
            <a:off x="7164070" y="2766695"/>
            <a:ext cx="548640" cy="3139440"/>
          </a:xfrm>
          <a:prstGeom prst="rect">
            <a:avLst/>
          </a:prstGeom>
          <a:noFill/>
        </p:spPr>
        <p:txBody>
          <a:bodyPr vert="eaVert" wrap="none" rtlCol="0">
            <a:spAutoFit/>
          </a:bodyPr>
          <a:p>
            <a:pPr algn="l"/>
            <a:r>
              <a:rPr lang="zh-CN" altLang="en-US"/>
              <a:t>没有能力做到与他平等</a:t>
            </a:r>
            <a:endParaRPr lang="zh-CN" altLang="en-US"/>
          </a:p>
        </p:txBody>
      </p:sp>
      <p:sp>
        <p:nvSpPr>
          <p:cNvPr id="11" name="文本框 10"/>
          <p:cNvSpPr txBox="1"/>
          <p:nvPr/>
        </p:nvSpPr>
        <p:spPr>
          <a:xfrm>
            <a:off x="9853295" y="2841625"/>
            <a:ext cx="914400" cy="3364230"/>
          </a:xfrm>
          <a:prstGeom prst="rect">
            <a:avLst/>
          </a:prstGeom>
          <a:noFill/>
        </p:spPr>
        <p:txBody>
          <a:bodyPr vert="eaVert" wrap="square" rtlCol="0">
            <a:spAutoFit/>
          </a:bodyPr>
          <a:p>
            <a:pPr algn="l"/>
            <a:r>
              <a:rPr lang="zh-CN" altLang="en-US"/>
              <a:t>认为他不配做他们的交换伙伴</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a:xfrm>
            <a:off x="1975485" y="1101090"/>
            <a:ext cx="8766810" cy="5681980"/>
          </a:xfrm>
        </p:spPr>
        <p:txBody>
          <a:bodyPr>
            <a:normAutofit/>
          </a:bodyPr>
          <a:p>
            <a:pPr>
              <a:lnSpc>
                <a:spcPct val="140000"/>
              </a:lnSpc>
            </a:pPr>
            <a:endParaRPr lang="zh-CN" altLang="en-US" sz="2800">
              <a:sym typeface="+mn-ea"/>
            </a:endParaRPr>
          </a:p>
          <a:p>
            <a:pPr>
              <a:lnSpc>
                <a:spcPct val="140000"/>
              </a:lnSpc>
            </a:pPr>
            <a:r>
              <a:rPr lang="zh-CN" altLang="en-US" sz="2800">
                <a:sym typeface="+mn-ea"/>
              </a:rPr>
              <a:t>在社会交换中，单方面给予可以确立优越感</a:t>
            </a:r>
            <a:endParaRPr lang="zh-CN" altLang="en-US" sz="2800">
              <a:sym typeface="+mn-ea"/>
            </a:endParaRPr>
          </a:p>
          <a:p>
            <a:pPr marL="0" indent="0" algn="ctr">
              <a:lnSpc>
                <a:spcPct val="140000"/>
              </a:lnSpc>
              <a:buNone/>
            </a:pPr>
            <a:r>
              <a:rPr lang="zh-CN" altLang="en-US" sz="2000">
                <a:solidFill>
                  <a:srgbClr val="FF0000"/>
                </a:solidFill>
                <a:sym typeface="+mn-ea"/>
              </a:rPr>
              <a:t>富人做慈善</a:t>
            </a:r>
            <a:endParaRPr lang="zh-CN" altLang="en-US" sz="2000">
              <a:solidFill>
                <a:srgbClr val="FF0000"/>
              </a:solidFill>
              <a:sym typeface="+mn-ea"/>
            </a:endParaRPr>
          </a:p>
          <a:p>
            <a:pPr algn="l">
              <a:lnSpc>
                <a:spcPct val="140000"/>
              </a:lnSpc>
              <a:buFont typeface="Arial" panose="020B0604020202020204" pitchFamily="34" charset="0"/>
              <a:buChar char="•"/>
            </a:pPr>
            <a:endParaRPr lang="zh-CN" altLang="en-US" sz="2000" b="1">
              <a:solidFill>
                <a:srgbClr val="FF0000"/>
              </a:solidFill>
              <a:sym typeface="+mn-ea"/>
            </a:endParaRPr>
          </a:p>
          <a:p>
            <a:pPr algn="l">
              <a:lnSpc>
                <a:spcPct val="140000"/>
              </a:lnSpc>
              <a:buFont typeface="Arial" panose="020B0604020202020204" pitchFamily="34" charset="0"/>
              <a:buChar char="•"/>
            </a:pPr>
            <a:r>
              <a:rPr lang="en-US" altLang="zh-CN" sz="2800" b="1">
                <a:solidFill>
                  <a:srgbClr val="364E0B"/>
                </a:solidFill>
                <a:sym typeface="+mn-ea"/>
              </a:rPr>
              <a:t>EXCEPTION:</a:t>
            </a:r>
            <a:r>
              <a:rPr lang="en-US" altLang="zh-CN" sz="2800">
                <a:solidFill>
                  <a:srgbClr val="444444"/>
                </a:solidFill>
                <a:sym typeface="+mn-ea"/>
              </a:rPr>
              <a:t>给首领的贡品</a:t>
            </a:r>
            <a:endParaRPr lang="en-US" altLang="zh-CN" sz="2800">
              <a:solidFill>
                <a:srgbClr val="444444"/>
              </a:solidFill>
              <a:sym typeface="+mn-ea"/>
            </a:endParaRPr>
          </a:p>
          <a:p>
            <a:pPr algn="l">
              <a:lnSpc>
                <a:spcPct val="140000"/>
              </a:lnSpc>
              <a:buFont typeface="Arial" panose="020B0604020202020204" pitchFamily="34" charset="0"/>
              <a:buChar char="•"/>
            </a:pPr>
            <a:r>
              <a:rPr lang="en-US" altLang="zh-CN" sz="2800">
                <a:solidFill>
                  <a:srgbClr val="444444"/>
                </a:solidFill>
                <a:sym typeface="+mn-ea"/>
              </a:rPr>
              <a:t>在库拉交换中，最初的礼品要交给首领</a:t>
            </a:r>
            <a:r>
              <a:rPr lang="zh-CN" altLang="en-US" sz="2800">
                <a:solidFill>
                  <a:srgbClr val="444444"/>
                </a:solidFill>
                <a:sym typeface="+mn-ea"/>
              </a:rPr>
              <a:t>。</a:t>
            </a:r>
            <a:endParaRPr lang="zh-CN" altLang="en-US" sz="2800">
              <a:solidFill>
                <a:srgbClr val="444444"/>
              </a:solidFill>
              <a:sym typeface="+mn-ea"/>
            </a:endParaRPr>
          </a:p>
          <a:p>
            <a:pPr algn="l">
              <a:lnSpc>
                <a:spcPct val="140000"/>
              </a:lnSpc>
              <a:buFont typeface="Arial" panose="020B0604020202020204" pitchFamily="34" charset="0"/>
              <a:buChar char="•"/>
            </a:pPr>
            <a:r>
              <a:rPr lang="en-US" altLang="zh-CN" sz="2800">
                <a:solidFill>
                  <a:srgbClr val="444444"/>
                </a:solidFill>
                <a:sym typeface="+mn-ea"/>
              </a:rPr>
              <a:t>制度化的权力控制着上级能用以向下级提供利益的服务，而他向他们提供的利益又巩固了他的权力。</a:t>
            </a:r>
            <a:endParaRPr lang="en-US" altLang="zh-CN" sz="2800">
              <a:solidFill>
                <a:srgbClr val="444444"/>
              </a:solidFill>
              <a:sym typeface="+mn-ea"/>
            </a:endParaRPr>
          </a:p>
        </p:txBody>
      </p:sp>
      <p:sp>
        <p:nvSpPr>
          <p:cNvPr id="5" name="标题 4"/>
          <p:cNvSpPr>
            <a:spLocks noGrp="1"/>
          </p:cNvSpPr>
          <p:nvPr>
            <p:custDataLst>
              <p:tags r:id="rId1"/>
            </p:custDataLst>
          </p:nvPr>
        </p:nvSpPr>
        <p:spPr>
          <a:xfrm>
            <a:off x="704427" y="178754"/>
            <a:ext cx="10783812" cy="720725"/>
          </a:xfrm>
          <a:prstGeom prst="rect">
            <a:avLst/>
          </a:prstGeom>
          <a:noFill/>
          <a:ln>
            <a:noFill/>
          </a:ln>
          <a:effectLst/>
        </p:spPr>
        <p:txBody>
          <a:bodyPr vert="horz" wrap="square" lIns="91440" tIns="45720" rIns="91440" bIns="45720" numCol="1" anchor="ctr" anchorCtr="0" compatLnSpc="1">
            <a:normAutofit lnSpcReduction="10000"/>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en-US" altLang="zh-CN" sz="3200" dirty="0">
                <a:latin typeface="+mj-lt"/>
                <a:ea typeface="+mj-ea"/>
              </a:rPr>
              <a:t>3</a:t>
            </a:r>
            <a:r>
              <a:rPr lang="zh-CN" altLang="en-US" sz="3200" dirty="0">
                <a:latin typeface="+mj-lt"/>
                <a:ea typeface="+mj-ea"/>
              </a:rPr>
              <a:t>、</a:t>
            </a:r>
            <a:r>
              <a:rPr lang="zh-CN" altLang="en-US" sz="3200" dirty="0">
                <a:latin typeface="+mn-lt"/>
                <a:ea typeface="+mn-ea"/>
                <a:sym typeface="+mn-ea"/>
              </a:rPr>
              <a:t>占有压倒多数的捐赠品</a:t>
            </a:r>
            <a:endParaRPr lang="zh-CN" altLang="en-US" sz="3200" dirty="0">
              <a:latin typeface="+mj-lt"/>
              <a:ea typeface="+mj-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sz="4400" dirty="0">
                <a:latin typeface="+mn-lt"/>
                <a:ea typeface="+mn-ea"/>
                <a:sym typeface="+mn-ea"/>
              </a:rPr>
              <a:t>结论</a:t>
            </a:r>
            <a:endParaRPr lang="zh-CN" altLang="en-US" sz="4400" dirty="0">
              <a:latin typeface="+mn-lt"/>
              <a:ea typeface="+mn-ea"/>
              <a:sym typeface="+mn-ea"/>
            </a:endParaRPr>
          </a:p>
        </p:txBody>
      </p:sp>
      <p:sp>
        <p:nvSpPr>
          <p:cNvPr id="4" name="文本框 3"/>
          <p:cNvSpPr txBox="1"/>
          <p:nvPr>
            <p:custDataLst>
              <p:tags r:id="rId2"/>
            </p:custDataLst>
          </p:nvPr>
        </p:nvSpPr>
        <p:spPr>
          <a:xfrm>
            <a:off x="7909200" y="3311768"/>
            <a:ext cx="1105200" cy="1015663"/>
          </a:xfrm>
          <a:prstGeom prst="rect">
            <a:avLst/>
          </a:prstGeom>
          <a:noFill/>
        </p:spPr>
        <p:txBody>
          <a:bodyPr wrap="square" lIns="36000" tIns="0" rIns="0" bIns="0" rtlCol="0" anchor="ctr" anchorCtr="0">
            <a:normAutofit/>
          </a:bodyPr>
          <a:lstStyle/>
          <a:p>
            <a:pPr algn="ctr"/>
            <a:r>
              <a:rPr lang="en-US" altLang="zh-CN" sz="6000" dirty="0">
                <a:solidFill>
                  <a:schemeClr val="bg1"/>
                </a:solidFill>
              </a:rPr>
              <a:t>4</a:t>
            </a:r>
            <a:endParaRPr lang="en-US" altLang="zh-CN" sz="6000" dirty="0">
              <a:solidFill>
                <a:schemeClr val="bg1"/>
              </a:solidFill>
            </a:endParaRPr>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a:xfrm>
            <a:off x="1712595" y="2780665"/>
            <a:ext cx="8766810" cy="1625600"/>
          </a:xfrm>
          <a:ln>
            <a:solidFill>
              <a:srgbClr val="4E7109"/>
            </a:solidFill>
          </a:ln>
        </p:spPr>
        <p:txBody>
          <a:bodyPr>
            <a:noAutofit/>
          </a:bodyPr>
          <a:p>
            <a:pPr>
              <a:lnSpc>
                <a:spcPct val="140000"/>
              </a:lnSpc>
            </a:pPr>
            <a:r>
              <a:rPr lang="zh-CN" altLang="en-US" sz="3200">
                <a:sym typeface="+mn-ea"/>
              </a:rPr>
              <a:t>社会交换是纯粹对利益的深思熟虑与纯粹表现爱情之间的一种中介情况。</a:t>
            </a:r>
            <a:endParaRPr lang="zh-CN" altLang="en-US" sz="3200">
              <a:sym typeface="+mn-ea"/>
            </a:endParaRPr>
          </a:p>
        </p:txBody>
      </p:sp>
      <p:sp>
        <p:nvSpPr>
          <p:cNvPr id="5" name="标题 4"/>
          <p:cNvSpPr>
            <a:spLocks noGrp="1"/>
          </p:cNvSpPr>
          <p:nvPr>
            <p:custDataLst>
              <p:tags r:id="rId1"/>
            </p:custDataLst>
          </p:nvPr>
        </p:nvSpPr>
        <p:spPr>
          <a:xfrm>
            <a:off x="704427" y="178754"/>
            <a:ext cx="10783812" cy="720725"/>
          </a:xfrm>
          <a:prstGeom prst="rect">
            <a:avLst/>
          </a:prstGeom>
          <a:noFill/>
          <a:ln>
            <a:noFill/>
          </a:ln>
          <a:effectLst/>
        </p:spPr>
        <p:txBody>
          <a:bodyPr vert="horz" wrap="square" lIns="91440" tIns="45720" rIns="91440" bIns="45720" numCol="1" anchor="ctr" anchorCtr="0" compatLnSpc="1">
            <a:normAutofit lnSpcReduction="10000"/>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en-US" sz="3200" dirty="0">
                <a:latin typeface="+mj-lt"/>
                <a:ea typeface="+mj-ea"/>
              </a:rPr>
              <a:t>4</a:t>
            </a:r>
            <a:r>
              <a:rPr lang="zh-CN" altLang="en-US" sz="3200" dirty="0">
                <a:latin typeface="+mj-lt"/>
                <a:ea typeface="+mj-ea"/>
              </a:rPr>
              <a:t>、结论</a:t>
            </a:r>
            <a:endParaRPr lang="zh-CN" altLang="en-US" sz="3200" dirty="0">
              <a:latin typeface="+mj-lt"/>
              <a:ea typeface="+mj-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smtClean="0">
                <a:latin typeface="+mj-lt"/>
                <a:ea typeface="+mj-ea"/>
              </a:rPr>
              <a:t>THANK YOU</a:t>
            </a:r>
            <a:endParaRPr lang="zh-CN" altLang="en-US" dirty="0">
              <a:latin typeface="+mj-lt"/>
              <a:ea typeface="+mj-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sz="4400" dirty="0">
                <a:latin typeface="+mn-lt"/>
                <a:ea typeface="+mn-ea"/>
                <a:sym typeface="+mn-ea"/>
              </a:rPr>
              <a:t>社会交往的结构</a:t>
            </a:r>
            <a:endParaRPr lang="zh-CN" altLang="en-US" sz="4400" dirty="0">
              <a:latin typeface="+mn-lt"/>
              <a:ea typeface="+mn-ea"/>
              <a:sym typeface="+mn-ea"/>
            </a:endParaRPr>
          </a:p>
        </p:txBody>
      </p:sp>
      <p:sp>
        <p:nvSpPr>
          <p:cNvPr id="4" name="文本框 3"/>
          <p:cNvSpPr txBox="1"/>
          <p:nvPr>
            <p:custDataLst>
              <p:tags r:id="rId2"/>
            </p:custDataLst>
          </p:nvPr>
        </p:nvSpPr>
        <p:spPr>
          <a:xfrm>
            <a:off x="7909200" y="3311768"/>
            <a:ext cx="1105200" cy="1015663"/>
          </a:xfrm>
          <a:prstGeom prst="rect">
            <a:avLst/>
          </a:prstGeom>
          <a:noFill/>
        </p:spPr>
        <p:txBody>
          <a:bodyPr wrap="square" lIns="36000" tIns="0" rIns="0" bIns="0" rtlCol="0" anchor="ctr" anchorCtr="0">
            <a:normAutofit/>
          </a:bodyPr>
          <a:lstStyle/>
          <a:p>
            <a:pPr algn="ctr"/>
            <a:r>
              <a:rPr lang="zh-CN" altLang="en-US" sz="6000" dirty="0">
                <a:solidFill>
                  <a:schemeClr val="bg1"/>
                </a:solidFill>
              </a:rPr>
              <a:t>一</a:t>
            </a:r>
            <a:endParaRPr lang="zh-CN" altLang="en-US" sz="6000" dirty="0">
              <a:solidFill>
                <a:schemeClr val="bg1"/>
              </a:solidFill>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MH_Others_1"/>
          <p:cNvSpPr>
            <a:spLocks noChangeArrowheads="1"/>
          </p:cNvSpPr>
          <p:nvPr>
            <p:custDataLst>
              <p:tags r:id="rId1"/>
            </p:custDataLst>
          </p:nvPr>
        </p:nvSpPr>
        <p:spPr bwMode="auto">
          <a:xfrm>
            <a:off x="1543050" y="571500"/>
            <a:ext cx="5286375" cy="9601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zh-CN" altLang="en-US" sz="3600" dirty="0">
                <a:solidFill>
                  <a:schemeClr val="bg1"/>
                </a:solidFill>
                <a:latin typeface="+mj-lt"/>
                <a:ea typeface="+mj-ea"/>
                <a:cs typeface="+mj-cs"/>
              </a:rPr>
              <a:t>第一章  社会交往的结构</a:t>
            </a:r>
            <a:endParaRPr lang="zh-CN" altLang="en-US" sz="3600" dirty="0">
              <a:solidFill>
                <a:schemeClr val="bg1"/>
              </a:solidFill>
              <a:latin typeface="+mj-lt"/>
              <a:ea typeface="+mj-ea"/>
              <a:cs typeface="+mj-cs"/>
            </a:endParaRPr>
          </a:p>
        </p:txBody>
      </p:sp>
      <p:sp>
        <p:nvSpPr>
          <p:cNvPr id="11267" name="MH_Number_1"/>
          <p:cNvSpPr>
            <a:spLocks noChangeArrowheads="1"/>
          </p:cNvSpPr>
          <p:nvPr>
            <p:custDataLst>
              <p:tags r:id="rId2"/>
            </p:custDataLst>
          </p:nvPr>
        </p:nvSpPr>
        <p:spPr bwMode="auto">
          <a:xfrm>
            <a:off x="4396105" y="1812290"/>
            <a:ext cx="431800" cy="70739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altLang="zh-CN" sz="2400">
                <a:solidFill>
                  <a:schemeClr val="bg1"/>
                </a:solidFill>
                <a:latin typeface="+mn-lt"/>
                <a:ea typeface="+mn-ea"/>
              </a:rPr>
              <a:t>01</a:t>
            </a:r>
            <a:endParaRPr lang="zh-CN" altLang="en-US" sz="2400">
              <a:solidFill>
                <a:schemeClr val="bg1"/>
              </a:solidFill>
              <a:latin typeface="+mn-lt"/>
              <a:ea typeface="+mn-ea"/>
            </a:endParaRPr>
          </a:p>
        </p:txBody>
      </p:sp>
      <p:sp>
        <p:nvSpPr>
          <p:cNvPr id="11268" name="MH_Entry_1"/>
          <p:cNvSpPr>
            <a:spLocks noChangeArrowheads="1"/>
          </p:cNvSpPr>
          <p:nvPr>
            <p:custDataLst>
              <p:tags r:id="rId3"/>
            </p:custDataLst>
          </p:nvPr>
        </p:nvSpPr>
        <p:spPr bwMode="auto">
          <a:xfrm>
            <a:off x="4870450" y="1812290"/>
            <a:ext cx="5135880" cy="7073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1981" tIns="0" rIns="0"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en-US" dirty="0">
                <a:solidFill>
                  <a:schemeClr val="bg1"/>
                </a:solidFill>
                <a:latin typeface="+mn-lt"/>
                <a:ea typeface="+mn-ea"/>
              </a:rPr>
              <a:t>社会报酬的交换</a:t>
            </a:r>
            <a:endParaRPr lang="zh-CN" altLang="en-US" dirty="0">
              <a:solidFill>
                <a:schemeClr val="bg1"/>
              </a:solidFill>
              <a:latin typeface="+mn-lt"/>
              <a:ea typeface="+mn-ea"/>
            </a:endParaRPr>
          </a:p>
        </p:txBody>
      </p:sp>
      <p:sp>
        <p:nvSpPr>
          <p:cNvPr id="11269" name="MH_Number_2"/>
          <p:cNvSpPr>
            <a:spLocks noChangeArrowheads="1"/>
          </p:cNvSpPr>
          <p:nvPr>
            <p:custDataLst>
              <p:tags r:id="rId4"/>
            </p:custDataLst>
          </p:nvPr>
        </p:nvSpPr>
        <p:spPr bwMode="auto">
          <a:xfrm>
            <a:off x="4396105" y="3101975"/>
            <a:ext cx="431800" cy="70739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altLang="zh-CN" sz="2400">
                <a:solidFill>
                  <a:schemeClr val="bg1"/>
                </a:solidFill>
                <a:latin typeface="+mn-lt"/>
                <a:ea typeface="+mn-ea"/>
              </a:rPr>
              <a:t>02</a:t>
            </a:r>
            <a:endParaRPr lang="zh-CN" altLang="en-US" sz="2400">
              <a:solidFill>
                <a:schemeClr val="bg1"/>
              </a:solidFill>
              <a:latin typeface="+mn-lt"/>
              <a:ea typeface="+mn-ea"/>
            </a:endParaRPr>
          </a:p>
        </p:txBody>
      </p:sp>
      <p:sp>
        <p:nvSpPr>
          <p:cNvPr id="11270" name="MH_Entry_2"/>
          <p:cNvSpPr>
            <a:spLocks noChangeArrowheads="1"/>
          </p:cNvSpPr>
          <p:nvPr>
            <p:custDataLst>
              <p:tags r:id="rId5"/>
            </p:custDataLst>
          </p:nvPr>
        </p:nvSpPr>
        <p:spPr bwMode="auto">
          <a:xfrm>
            <a:off x="4870450" y="3101975"/>
            <a:ext cx="5135880" cy="7073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1981" tIns="0" rIns="0"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en-US" dirty="0">
                <a:solidFill>
                  <a:schemeClr val="bg1"/>
                </a:solidFill>
                <a:latin typeface="+mn-lt"/>
                <a:ea typeface="+mn-ea"/>
              </a:rPr>
              <a:t>基本过程</a:t>
            </a:r>
            <a:endParaRPr lang="zh-CN" altLang="en-US" dirty="0">
              <a:solidFill>
                <a:schemeClr val="bg1"/>
              </a:solidFill>
              <a:latin typeface="+mn-lt"/>
              <a:ea typeface="+mn-ea"/>
            </a:endParaRPr>
          </a:p>
        </p:txBody>
      </p:sp>
      <p:sp>
        <p:nvSpPr>
          <p:cNvPr id="11271" name="MH_Number_3"/>
          <p:cNvSpPr>
            <a:spLocks noChangeArrowheads="1"/>
          </p:cNvSpPr>
          <p:nvPr>
            <p:custDataLst>
              <p:tags r:id="rId6"/>
            </p:custDataLst>
          </p:nvPr>
        </p:nvSpPr>
        <p:spPr bwMode="auto">
          <a:xfrm>
            <a:off x="4396105" y="4389120"/>
            <a:ext cx="431800" cy="70739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altLang="zh-CN" sz="2400">
                <a:solidFill>
                  <a:schemeClr val="bg1"/>
                </a:solidFill>
                <a:latin typeface="+mn-lt"/>
                <a:ea typeface="+mn-ea"/>
              </a:rPr>
              <a:t>03</a:t>
            </a:r>
            <a:endParaRPr lang="zh-CN" altLang="en-US" sz="2400">
              <a:solidFill>
                <a:schemeClr val="bg1"/>
              </a:solidFill>
              <a:latin typeface="+mn-lt"/>
              <a:ea typeface="+mn-ea"/>
            </a:endParaRPr>
          </a:p>
        </p:txBody>
      </p:sp>
      <p:sp>
        <p:nvSpPr>
          <p:cNvPr id="11272" name="MH_Entry_3"/>
          <p:cNvSpPr>
            <a:spLocks noChangeArrowheads="1"/>
          </p:cNvSpPr>
          <p:nvPr>
            <p:custDataLst>
              <p:tags r:id="rId7"/>
            </p:custDataLst>
          </p:nvPr>
        </p:nvSpPr>
        <p:spPr bwMode="auto">
          <a:xfrm>
            <a:off x="4870450" y="4389120"/>
            <a:ext cx="5135880" cy="7073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1981" tIns="0" rIns="0"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en-US" dirty="0">
                <a:solidFill>
                  <a:schemeClr val="bg1"/>
                </a:solidFill>
                <a:latin typeface="+mn-lt"/>
                <a:ea typeface="+mn-ea"/>
              </a:rPr>
              <a:t>相互性和不平衡性</a:t>
            </a:r>
            <a:endParaRPr lang="zh-CN" altLang="en-US" dirty="0">
              <a:solidFill>
                <a:schemeClr val="bg1"/>
              </a:solidFill>
              <a:latin typeface="+mn-lt"/>
              <a:ea typeface="+mn-ea"/>
            </a:endParaRPr>
          </a:p>
        </p:txBody>
      </p:sp>
      <p:sp>
        <p:nvSpPr>
          <p:cNvPr id="11273" name="MH_Number_4"/>
          <p:cNvSpPr>
            <a:spLocks noChangeArrowheads="1"/>
          </p:cNvSpPr>
          <p:nvPr>
            <p:custDataLst>
              <p:tags r:id="rId8"/>
            </p:custDataLst>
          </p:nvPr>
        </p:nvSpPr>
        <p:spPr bwMode="auto">
          <a:xfrm>
            <a:off x="4396105" y="5675630"/>
            <a:ext cx="431800" cy="70739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altLang="zh-CN" sz="2400">
                <a:solidFill>
                  <a:schemeClr val="bg1"/>
                </a:solidFill>
                <a:latin typeface="+mn-lt"/>
                <a:ea typeface="+mn-ea"/>
              </a:rPr>
              <a:t>04</a:t>
            </a:r>
            <a:endParaRPr lang="zh-CN" altLang="en-US" sz="2400">
              <a:solidFill>
                <a:schemeClr val="bg1"/>
              </a:solidFill>
              <a:latin typeface="+mn-lt"/>
              <a:ea typeface="+mn-ea"/>
            </a:endParaRPr>
          </a:p>
        </p:txBody>
      </p:sp>
      <p:sp>
        <p:nvSpPr>
          <p:cNvPr id="11274" name="MH_Entry_4"/>
          <p:cNvSpPr>
            <a:spLocks noChangeArrowheads="1"/>
          </p:cNvSpPr>
          <p:nvPr>
            <p:custDataLst>
              <p:tags r:id="rId9"/>
            </p:custDataLst>
          </p:nvPr>
        </p:nvSpPr>
        <p:spPr bwMode="auto">
          <a:xfrm>
            <a:off x="4870450" y="5675630"/>
            <a:ext cx="5135880" cy="7073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1981" tIns="0" rIns="0"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en-US" dirty="0">
                <a:solidFill>
                  <a:schemeClr val="bg1"/>
                </a:solidFill>
                <a:latin typeface="+mn-lt"/>
                <a:ea typeface="+mn-ea"/>
              </a:rPr>
              <a:t>结论</a:t>
            </a:r>
            <a:endParaRPr lang="zh-CN" altLang="en-US" dirty="0">
              <a:solidFill>
                <a:schemeClr val="bg1"/>
              </a:solidFill>
              <a:latin typeface="+mn-lt"/>
              <a:ea typeface="+mn-ea"/>
            </a:endParaRPr>
          </a:p>
        </p:txBody>
      </p:sp>
    </p:spTree>
    <p:custDataLst>
      <p:tags r:id="rId10"/>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sz="3200" dirty="0">
                <a:latin typeface="+mj-lt"/>
                <a:ea typeface="+mj-ea"/>
              </a:rPr>
              <a:t>第一章  社会交往的结构</a:t>
            </a:r>
            <a:endParaRPr lang="zh-CN" altLang="en-US" sz="3200" dirty="0">
              <a:latin typeface="+mj-lt"/>
              <a:ea typeface="+mj-ea"/>
            </a:endParaRPr>
          </a:p>
        </p:txBody>
      </p:sp>
      <p:sp>
        <p:nvSpPr>
          <p:cNvPr id="6" name="内容占位符 5"/>
          <p:cNvSpPr>
            <a:spLocks noGrp="1"/>
          </p:cNvSpPr>
          <p:nvPr>
            <p:ph sz="half" idx="1"/>
            <p:custDataLst>
              <p:tags r:id="rId2"/>
            </p:custDataLst>
          </p:nvPr>
        </p:nvSpPr>
        <p:spPr>
          <a:xfrm>
            <a:off x="197485" y="1396365"/>
            <a:ext cx="2002155" cy="5203190"/>
          </a:xfrm>
        </p:spPr>
        <p:txBody>
          <a:bodyPr>
            <a:normAutofit/>
          </a:bodyPr>
          <a:lstStyle/>
          <a:p>
            <a:endParaRPr lang="zh-CN" altLang="en-US" sz="2800" dirty="0">
              <a:latin typeface="+mn-lt"/>
              <a:ea typeface="+mn-ea"/>
            </a:endParaRPr>
          </a:p>
          <a:p>
            <a:r>
              <a:rPr lang="zh-CN" altLang="en-US" sz="2800" dirty="0">
                <a:latin typeface="+mn-lt"/>
                <a:ea typeface="+mn-ea"/>
              </a:rPr>
              <a:t>对交往的研究，把齐美尔的方法与韦伯的方法和帕森斯的方法加以对比。</a:t>
            </a:r>
            <a:endParaRPr lang="zh-CN" altLang="en-US" sz="2800" dirty="0">
              <a:latin typeface="+mn-lt"/>
              <a:ea typeface="+mn-ea"/>
            </a:endParaRPr>
          </a:p>
          <a:p>
            <a:endParaRPr lang="zh-CN" altLang="en-US" dirty="0">
              <a:latin typeface="+mn-lt"/>
              <a:ea typeface="+mn-ea"/>
            </a:endParaRPr>
          </a:p>
          <a:p>
            <a:endParaRPr lang="zh-CN" altLang="en-US" dirty="0">
              <a:latin typeface="+mn-lt"/>
              <a:ea typeface="+mn-ea"/>
            </a:endParaRPr>
          </a:p>
          <a:p>
            <a:endParaRPr lang="zh-CN" altLang="en-US" sz="2800" dirty="0">
              <a:latin typeface="+mn-lt"/>
              <a:ea typeface="+mn-ea"/>
            </a:endParaRPr>
          </a:p>
        </p:txBody>
      </p:sp>
      <p:sp>
        <p:nvSpPr>
          <p:cNvPr id="2" name="右箭头 1"/>
          <p:cNvSpPr/>
          <p:nvPr/>
        </p:nvSpPr>
        <p:spPr>
          <a:xfrm>
            <a:off x="2230120" y="3568065"/>
            <a:ext cx="970280" cy="381000"/>
          </a:xfrm>
          <a:prstGeom prst="rightArrow">
            <a:avLst/>
          </a:prstGeom>
          <a:ln>
            <a:solidFill>
              <a:srgbClr val="444444"/>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aphicFrame>
        <p:nvGraphicFramePr>
          <p:cNvPr id="4" name="表格 3"/>
          <p:cNvGraphicFramePr/>
          <p:nvPr/>
        </p:nvGraphicFramePr>
        <p:xfrm>
          <a:off x="3489960" y="1562735"/>
          <a:ext cx="8395970" cy="4869815"/>
        </p:xfrm>
        <a:graphic>
          <a:graphicData uri="http://schemas.openxmlformats.org/drawingml/2006/table">
            <a:tbl>
              <a:tblPr firstRow="1" bandRow="1">
                <a:tableStyleId>{5C22544A-7EE6-4342-B048-85BDC9FD1C3A}</a:tableStyleId>
              </a:tblPr>
              <a:tblGrid>
                <a:gridCol w="4197985"/>
                <a:gridCol w="4197985"/>
              </a:tblGrid>
              <a:tr h="1059815">
                <a:tc>
                  <a:txBody>
                    <a:bodyPr/>
                    <a:p>
                      <a:pPr algn="ctr">
                        <a:buNone/>
                      </a:pPr>
                      <a:r>
                        <a:rPr lang="zh-CN" altLang="en-US" sz="3200" b="0" dirty="0">
                          <a:solidFill>
                            <a:schemeClr val="bg1">
                              <a:lumMod val="85000"/>
                            </a:schemeClr>
                          </a:solidFill>
                          <a:sym typeface="+mn-ea"/>
                        </a:rPr>
                        <a:t>齐美尔</a:t>
                      </a:r>
                      <a:endParaRPr lang="zh-CN" altLang="en-US" sz="3200" b="0" dirty="0">
                        <a:solidFill>
                          <a:schemeClr val="bg1">
                            <a:lumMod val="85000"/>
                          </a:schemeClr>
                        </a:solidFill>
                        <a:sym typeface="+mn-ea"/>
                      </a:endParaRPr>
                    </a:p>
                  </a:txBody>
                  <a:tcPr anchor="ctr" anchorCtr="0"/>
                </a:tc>
                <a:tc>
                  <a:txBody>
                    <a:bodyPr/>
                    <a:p>
                      <a:pPr algn="ctr">
                        <a:buNone/>
                      </a:pPr>
                      <a:r>
                        <a:rPr lang="zh-CN" altLang="en-US" sz="3200" b="0" dirty="0">
                          <a:solidFill>
                            <a:schemeClr val="bg1">
                              <a:lumMod val="85000"/>
                            </a:schemeClr>
                          </a:solidFill>
                          <a:sym typeface="+mn-ea"/>
                        </a:rPr>
                        <a:t>韦伯</a:t>
                      </a:r>
                      <a:endParaRPr lang="zh-CN" altLang="en-US" sz="3200" b="0" dirty="0">
                        <a:solidFill>
                          <a:schemeClr val="bg1">
                            <a:lumMod val="85000"/>
                          </a:schemeClr>
                        </a:solidFill>
                        <a:sym typeface="+mn-ea"/>
                      </a:endParaRPr>
                    </a:p>
                  </a:txBody>
                  <a:tcPr anchor="ctr" anchorCtr="0"/>
                </a:tc>
              </a:tr>
              <a:tr h="3810000">
                <a:tc>
                  <a:txBody>
                    <a:bodyPr/>
                    <a:p>
                      <a:pPr>
                        <a:buNone/>
                      </a:pPr>
                      <a:r>
                        <a:rPr lang="zh-CN" altLang="en-US" sz="2400" dirty="0">
                          <a:solidFill>
                            <a:schemeClr val="tx1">
                              <a:lumMod val="75000"/>
                            </a:schemeClr>
                          </a:solidFill>
                          <a:sym typeface="+mn-ea"/>
                        </a:rPr>
                        <a:t>当个体的</a:t>
                      </a:r>
                      <a:r>
                        <a:rPr lang="zh-CN" altLang="en-US" sz="2800" b="1" dirty="0">
                          <a:solidFill>
                            <a:schemeClr val="accent6">
                              <a:lumMod val="75000"/>
                            </a:schemeClr>
                          </a:solidFill>
                          <a:sym typeface="+mn-ea"/>
                        </a:rPr>
                        <a:t>各种利益驱动</a:t>
                      </a:r>
                      <a:r>
                        <a:rPr lang="zh-CN" altLang="en-US" sz="2400" dirty="0">
                          <a:solidFill>
                            <a:schemeClr val="tx1">
                              <a:lumMod val="75000"/>
                            </a:schemeClr>
                          </a:solidFill>
                          <a:sym typeface="+mn-ea"/>
                        </a:rPr>
                        <a:t>他们去建立社会单位时，就会产生各种各样的形式。社会交往就指这些广泛变动的形式。个体在这些社会单位中实现这些——感官的或理想的、持久的或转瞬即逝的、有意识的或无意识的、心血来潮的或神学诱导的——利益。</a:t>
                      </a:r>
                      <a:endParaRPr lang="zh-CN" altLang="en-US" sz="2400" b="0" u="none" dirty="0">
                        <a:solidFill>
                          <a:schemeClr val="tx1">
                            <a:lumMod val="75000"/>
                          </a:schemeClr>
                        </a:solidFill>
                        <a:sym typeface="+mn-ea"/>
                      </a:endParaRPr>
                    </a:p>
                    <a:p>
                      <a:pPr>
                        <a:buNone/>
                      </a:pPr>
                      <a:endParaRPr lang="en-US" altLang="zh-CN" sz="2400" b="0" u="none" dirty="0">
                        <a:solidFill>
                          <a:schemeClr val="tx1">
                            <a:lumMod val="75000"/>
                          </a:schemeClr>
                        </a:solidFill>
                        <a:sym typeface="+mn-ea"/>
                      </a:endParaRPr>
                    </a:p>
                  </a:txBody>
                  <a:tcPr anchor="ctr" anchorCtr="0"/>
                </a:tc>
                <a:tc>
                  <a:txBody>
                    <a:bodyPr/>
                    <a:p>
                      <a:pPr>
                        <a:buNone/>
                      </a:pPr>
                      <a:r>
                        <a:rPr lang="zh-CN" altLang="en-US" sz="2400" dirty="0">
                          <a:solidFill>
                            <a:schemeClr val="tx1">
                              <a:lumMod val="75000"/>
                            </a:schemeClr>
                          </a:solidFill>
                          <a:sym typeface="+mn-ea"/>
                        </a:rPr>
                        <a:t>一门试图解释性地理解社会行动、进而为了对它的进程和效果做出一种因果解释的科学（社会学定义）。因此，按照采取行动的个体（或个体们）赋予行动的</a:t>
                      </a:r>
                      <a:r>
                        <a:rPr lang="zh-CN" altLang="en-US" sz="2800" b="1" dirty="0">
                          <a:solidFill>
                            <a:schemeClr val="accent6">
                              <a:lumMod val="75000"/>
                            </a:schemeClr>
                          </a:solidFill>
                          <a:sym typeface="+mn-ea"/>
                        </a:rPr>
                        <a:t>主观意义</a:t>
                      </a:r>
                      <a:r>
                        <a:rPr lang="zh-CN" altLang="en-US" sz="2400" dirty="0">
                          <a:solidFill>
                            <a:schemeClr val="tx1">
                              <a:lumMod val="75000"/>
                            </a:schemeClr>
                          </a:solidFill>
                          <a:sym typeface="+mn-ea"/>
                        </a:rPr>
                        <a:t>，当行动考虑到他人的行为并因此而确定其进程方向时，行动就是</a:t>
                      </a:r>
                      <a:r>
                        <a:rPr lang="zh-CN" altLang="en-US" sz="2800" b="1" dirty="0">
                          <a:solidFill>
                            <a:schemeClr val="accent6">
                              <a:lumMod val="75000"/>
                            </a:schemeClr>
                          </a:solidFill>
                          <a:sym typeface="+mn-ea"/>
                        </a:rPr>
                        <a:t>社会性</a:t>
                      </a:r>
                      <a:r>
                        <a:rPr lang="zh-CN" altLang="en-US" sz="2400" dirty="0">
                          <a:solidFill>
                            <a:schemeClr val="tx1">
                              <a:lumMod val="75000"/>
                            </a:schemeClr>
                          </a:solidFill>
                          <a:sym typeface="+mn-ea"/>
                        </a:rPr>
                        <a:t>的。</a:t>
                      </a:r>
                      <a:endParaRPr lang="zh-CN" altLang="en-US" sz="2400" b="0" u="none" dirty="0">
                        <a:solidFill>
                          <a:schemeClr val="tx1">
                            <a:lumMod val="75000"/>
                          </a:schemeClr>
                        </a:solidFill>
                        <a:sym typeface="+mn-ea"/>
                      </a:endParaRPr>
                    </a:p>
                    <a:p>
                      <a:pPr>
                        <a:buNone/>
                      </a:pPr>
                      <a:endParaRPr lang="zh-CN" altLang="en-US">
                        <a:solidFill>
                          <a:schemeClr val="accent6">
                            <a:lumMod val="75000"/>
                          </a:schemeClr>
                        </a:solidFill>
                      </a:endParaRPr>
                    </a:p>
                  </a:txBody>
                  <a:tcPr anchor="ctr" anchorCtr="0"/>
                </a:tc>
              </a:tr>
            </a:tbl>
          </a:graphicData>
        </a:graphic>
      </p:graphicFrame>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a:xfrm>
            <a:off x="624417" y="1448543"/>
            <a:ext cx="5384800" cy="4959877"/>
          </a:xfrm>
        </p:spPr>
        <p:txBody>
          <a:bodyPr/>
          <a:p>
            <a:endParaRPr lang="zh-CN" altLang="en-US" dirty="0">
              <a:latin typeface="+mn-lt"/>
              <a:ea typeface="+mn-ea"/>
            </a:endParaRPr>
          </a:p>
          <a:p>
            <a:r>
              <a:rPr lang="zh-CN" altLang="en-US" sz="2800" b="1" dirty="0">
                <a:solidFill>
                  <a:schemeClr val="accent6">
                    <a:lumMod val="75000"/>
                  </a:schemeClr>
                </a:solidFill>
                <a:latin typeface="+mn-lt"/>
                <a:ea typeface="+mn-ea"/>
                <a:sym typeface="+mn-ea"/>
              </a:rPr>
              <a:t>社会关系</a:t>
            </a:r>
            <a:endParaRPr lang="zh-CN" altLang="en-US" sz="2800" b="1" dirty="0">
              <a:solidFill>
                <a:schemeClr val="accent6">
                  <a:lumMod val="75000"/>
                </a:schemeClr>
              </a:solidFill>
              <a:latin typeface="+mn-lt"/>
              <a:ea typeface="+mn-ea"/>
              <a:sym typeface="+mn-ea"/>
            </a:endParaRPr>
          </a:p>
          <a:p>
            <a:pPr algn="ctr"/>
            <a:r>
              <a:rPr lang="zh-CN" altLang="en-US" dirty="0">
                <a:latin typeface="+mn-lt"/>
                <a:ea typeface="+mn-ea"/>
                <a:sym typeface="+mn-ea"/>
              </a:rPr>
              <a:t>个体 </a:t>
            </a:r>
            <a:r>
              <a:rPr lang="zh-CN" altLang="en-US" b="1" dirty="0">
                <a:solidFill>
                  <a:schemeClr val="accent6">
                    <a:lumMod val="75000"/>
                  </a:schemeClr>
                </a:solidFill>
                <a:latin typeface="+mn-lt"/>
                <a:ea typeface="+mn-ea"/>
                <a:sym typeface="+mn-ea"/>
              </a:rPr>
              <a:t>→ </a:t>
            </a:r>
            <a:r>
              <a:rPr lang="zh-CN" altLang="en-US" dirty="0">
                <a:latin typeface="+mn-lt"/>
                <a:ea typeface="+mn-ea"/>
                <a:sym typeface="+mn-ea"/>
              </a:rPr>
              <a:t>群体 </a:t>
            </a:r>
            <a:r>
              <a:rPr lang="zh-CN" altLang="en-US" b="1" dirty="0">
                <a:solidFill>
                  <a:schemeClr val="accent6">
                    <a:lumMod val="75000"/>
                  </a:schemeClr>
                </a:solidFill>
                <a:latin typeface="+mn-lt"/>
                <a:ea typeface="+mn-ea"/>
                <a:sym typeface="+mn-ea"/>
              </a:rPr>
              <a:t>→</a:t>
            </a:r>
            <a:r>
              <a:rPr lang="zh-CN" altLang="en-US" dirty="0">
                <a:latin typeface="+mn-lt"/>
                <a:ea typeface="+mn-ea"/>
                <a:sym typeface="+mn-ea"/>
              </a:rPr>
              <a:t> 社区/社会</a:t>
            </a:r>
            <a:endParaRPr lang="zh-CN" altLang="en-US" dirty="0">
              <a:latin typeface="+mn-lt"/>
              <a:ea typeface="+mn-ea"/>
            </a:endParaRPr>
          </a:p>
          <a:p>
            <a:pPr algn="ctr"/>
            <a:endParaRPr lang="zh-CN" altLang="en-US" dirty="0">
              <a:latin typeface="+mn-lt"/>
              <a:ea typeface="+mn-ea"/>
            </a:endParaRPr>
          </a:p>
          <a:p>
            <a:pPr algn="ctr"/>
            <a:r>
              <a:rPr lang="zh-CN" altLang="en-US" dirty="0">
                <a:latin typeface="+mn-lt"/>
                <a:ea typeface="+mn-ea"/>
                <a:sym typeface="+mn-ea"/>
              </a:rPr>
              <a:t>个体间的交往 </a:t>
            </a:r>
            <a:r>
              <a:rPr lang="zh-CN" altLang="en-US" b="1" dirty="0">
                <a:solidFill>
                  <a:schemeClr val="accent6">
                    <a:lumMod val="75000"/>
                  </a:schemeClr>
                </a:solidFill>
                <a:latin typeface="+mn-lt"/>
                <a:ea typeface="+mn-ea"/>
                <a:sym typeface="+mn-ea"/>
              </a:rPr>
              <a:t>→ </a:t>
            </a:r>
            <a:r>
              <a:rPr lang="zh-CN" altLang="en-US" dirty="0">
                <a:latin typeface="+mn-lt"/>
                <a:ea typeface="+mn-ea"/>
                <a:sym typeface="+mn-ea"/>
              </a:rPr>
              <a:t>复杂社会结构 </a:t>
            </a:r>
            <a:endParaRPr lang="zh-CN" altLang="en-US" dirty="0">
              <a:latin typeface="+mn-lt"/>
              <a:ea typeface="+mn-ea"/>
            </a:endParaRPr>
          </a:p>
          <a:p>
            <a:pPr marL="0" indent="0" algn="ctr">
              <a:buNone/>
            </a:pPr>
            <a:r>
              <a:rPr lang="zh-CN" altLang="en-US" b="1" dirty="0">
                <a:solidFill>
                  <a:schemeClr val="accent6">
                    <a:lumMod val="75000"/>
                  </a:schemeClr>
                </a:solidFill>
                <a:latin typeface="+mn-lt"/>
                <a:ea typeface="+mn-ea"/>
                <a:sym typeface="+mn-ea"/>
              </a:rPr>
              <a:t>→ </a:t>
            </a:r>
            <a:r>
              <a:rPr lang="zh-CN" altLang="en-US" dirty="0">
                <a:latin typeface="+mn-lt"/>
                <a:ea typeface="+mn-ea"/>
                <a:sym typeface="+mn-ea"/>
              </a:rPr>
              <a:t>制度化</a:t>
            </a:r>
            <a:endParaRPr lang="zh-CN" altLang="en-US" dirty="0">
              <a:latin typeface="+mn-lt"/>
              <a:ea typeface="+mn-ea"/>
            </a:endParaRPr>
          </a:p>
          <a:p>
            <a:endParaRPr lang="zh-CN" altLang="en-US"/>
          </a:p>
          <a:p>
            <a:r>
              <a:rPr lang="zh-CN" altLang="en-US"/>
              <a:t>从微观到宏观的过程</a:t>
            </a:r>
            <a:endParaRPr lang="zh-CN" altLang="en-US"/>
          </a:p>
          <a:p>
            <a:r>
              <a:rPr lang="zh-CN" altLang="en-US"/>
              <a:t>由简单到复杂的社会交往过程</a:t>
            </a:r>
            <a:endParaRPr lang="zh-CN" altLang="en-US"/>
          </a:p>
        </p:txBody>
      </p:sp>
      <p:sp>
        <p:nvSpPr>
          <p:cNvPr id="5" name="标题 4"/>
          <p:cNvSpPr>
            <a:spLocks noGrp="1"/>
          </p:cNvSpPr>
          <p:nvPr>
            <p:ph type="title"/>
            <p:custDataLst>
              <p:tags r:id="rId1"/>
            </p:custDataLst>
          </p:nvPr>
        </p:nvSpPr>
        <p:spPr/>
        <p:txBody>
          <a:bodyPr/>
          <a:p>
            <a:r>
              <a:rPr lang="zh-CN" altLang="en-US" sz="3200" dirty="0">
                <a:latin typeface="+mj-lt"/>
                <a:ea typeface="+mj-ea"/>
              </a:rPr>
              <a:t>第一章  社会交往的结构</a:t>
            </a:r>
            <a:endParaRPr lang="zh-CN" altLang="en-US" sz="3200" dirty="0">
              <a:latin typeface="+mj-lt"/>
              <a:ea typeface="+mj-ea"/>
            </a:endParaRPr>
          </a:p>
        </p:txBody>
      </p:sp>
      <p:graphicFrame>
        <p:nvGraphicFramePr>
          <p:cNvPr id="0" name="表格 -1"/>
          <p:cNvGraphicFramePr/>
          <p:nvPr/>
        </p:nvGraphicFramePr>
        <p:xfrm>
          <a:off x="6364605" y="1594485"/>
          <a:ext cx="5407025" cy="1524000"/>
        </p:xfrm>
        <a:graphic>
          <a:graphicData uri="http://schemas.openxmlformats.org/drawingml/2006/table">
            <a:tbl>
              <a:tblPr firstRow="1" bandRow="1">
                <a:tableStyleId>{5940675A-B579-460E-94D1-54222C63F5DA}</a:tableStyleId>
              </a:tblPr>
              <a:tblGrid>
                <a:gridCol w="2703830"/>
                <a:gridCol w="2703195"/>
              </a:tblGrid>
              <a:tr h="617220">
                <a:tc>
                  <a:txBody>
                    <a:bodyPr/>
                    <a:p>
                      <a:pPr marL="0" indent="0" algn="ctr">
                        <a:buNone/>
                      </a:pPr>
                      <a:r>
                        <a:rPr lang="zh-CN" altLang="en-US" sz="2400" b="0" u="none" dirty="0">
                          <a:solidFill>
                            <a:schemeClr val="tx1">
                              <a:lumMod val="75000"/>
                            </a:schemeClr>
                          </a:solidFill>
                        </a:rPr>
                        <a:t>布劳</a:t>
                      </a:r>
                      <a:endParaRPr lang="zh-CN" altLang="en-US" sz="2400" b="0" u="none" dirty="0">
                        <a:solidFill>
                          <a:schemeClr val="tx1">
                            <a:lumMod val="75000"/>
                          </a:schemeClr>
                        </a:solidFill>
                      </a:endParaRPr>
                    </a:p>
                  </a:txBody>
                  <a:tcPr marL="0"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dirty="0">
                          <a:solidFill>
                            <a:schemeClr val="tx1">
                              <a:lumMod val="75000"/>
                            </a:schemeClr>
                          </a:solidFill>
                        </a:rPr>
                        <a:t>韦伯、帕森斯</a:t>
                      </a:r>
                      <a:endParaRPr lang="zh-CN" altLang="en-US" sz="2400" b="0" u="none" dirty="0">
                        <a:solidFill>
                          <a:schemeClr val="tx1">
                            <a:lumMod val="75000"/>
                          </a:schemeClr>
                        </a:solidFill>
                      </a:endParaRPr>
                    </a:p>
                  </a:txBody>
                  <a:tcPr marL="0"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06780">
                <a:tc>
                  <a:txBody>
                    <a:bodyPr/>
                    <a:p>
                      <a:pPr marL="0" indent="0" algn="ctr">
                        <a:buNone/>
                      </a:pPr>
                      <a:r>
                        <a:rPr lang="zh-CN" altLang="en-US" sz="2400" b="0" u="none" dirty="0">
                          <a:solidFill>
                            <a:schemeClr val="tx1">
                              <a:lumMod val="75000"/>
                            </a:schemeClr>
                          </a:solidFill>
                        </a:rPr>
                        <a:t>社会交往的结构</a:t>
                      </a:r>
                      <a:endParaRPr lang="zh-CN" altLang="en-US" sz="2400" b="0" u="none" dirty="0">
                        <a:solidFill>
                          <a:schemeClr val="tx1">
                            <a:lumMod val="75000"/>
                          </a:schemeClr>
                        </a:solidFill>
                      </a:endParaRPr>
                    </a:p>
                  </a:txBody>
                  <a:tcPr marL="0" marR="0" marT="0" marB="1"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dirty="0">
                          <a:solidFill>
                            <a:schemeClr val="tx1">
                              <a:lumMod val="75000"/>
                            </a:schemeClr>
                          </a:solidFill>
                        </a:rPr>
                        <a:t>社会行为的结构</a:t>
                      </a:r>
                      <a:endParaRPr lang="zh-CN" altLang="en-US" sz="2400" b="0" u="none" dirty="0">
                        <a:solidFill>
                          <a:schemeClr val="tx1">
                            <a:lumMod val="75000"/>
                          </a:schemeClr>
                        </a:solidFill>
                      </a:endParaRPr>
                    </a:p>
                  </a:txBody>
                  <a:tcPr marL="0" marR="0" marT="0" marB="1" vert="horz" anchor="ctr"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6174740" y="3939540"/>
            <a:ext cx="5786755" cy="2468880"/>
          </a:xfrm>
          <a:prstGeom prst="rect">
            <a:avLst/>
          </a:prstGeom>
          <a:noFill/>
          <a:ln w="9525">
            <a:noFill/>
          </a:ln>
        </p:spPr>
        <p:txBody>
          <a:bodyPr wrap="square">
            <a:spAutoFit/>
          </a:bodyPr>
          <a:p>
            <a:pPr marL="0" indent="0" algn="ctr"/>
            <a:r>
              <a:rPr lang="zh-CN" altLang="en-US" sz="3600" b="0" u="none" dirty="0">
                <a:solidFill>
                  <a:schemeClr val="tx1">
                    <a:lumMod val="75000"/>
                  </a:schemeClr>
                </a:solidFill>
              </a:rPr>
              <a:t>交换交易     权力关系</a:t>
            </a:r>
            <a:endParaRPr lang="zh-CN" altLang="en-US" sz="3600" b="0" u="none" dirty="0">
              <a:solidFill>
                <a:schemeClr val="tx1">
                  <a:lumMod val="75000"/>
                </a:schemeClr>
              </a:solidFill>
            </a:endParaRPr>
          </a:p>
          <a:p>
            <a:pPr marL="0" indent="0" algn="ctr"/>
            <a:endParaRPr lang="zh-CN" altLang="en-US" sz="4000" b="0" u="none" dirty="0">
              <a:solidFill>
                <a:schemeClr val="tx1">
                  <a:lumMod val="75000"/>
                </a:schemeClr>
              </a:solidFill>
            </a:endParaRPr>
          </a:p>
          <a:p>
            <a:pPr marL="0" indent="0" algn="ctr"/>
            <a:endParaRPr lang="zh-CN" altLang="en-US" sz="4400" b="0" u="none" dirty="0">
              <a:solidFill>
                <a:schemeClr val="tx1">
                  <a:lumMod val="75000"/>
                </a:schemeClr>
              </a:solidFill>
            </a:endParaRPr>
          </a:p>
          <a:p>
            <a:pPr marL="0" indent="0" algn="ctr"/>
            <a:r>
              <a:rPr lang="zh-CN" altLang="en-US" sz="3600" b="0" u="none" dirty="0">
                <a:solidFill>
                  <a:schemeClr val="tx1">
                    <a:lumMod val="75000"/>
                  </a:schemeClr>
                </a:solidFill>
              </a:rPr>
              <a:t>社会力量</a:t>
            </a:r>
            <a:endParaRPr lang="zh-CN" altLang="en-US" sz="3600" b="0" u="none" dirty="0">
              <a:solidFill>
                <a:schemeClr val="tx1">
                  <a:lumMod val="75000"/>
                </a:schemeClr>
              </a:solidFill>
            </a:endParaRPr>
          </a:p>
        </p:txBody>
      </p:sp>
      <p:sp>
        <p:nvSpPr>
          <p:cNvPr id="252" name=" 252"/>
          <p:cNvSpPr/>
          <p:nvPr/>
        </p:nvSpPr>
        <p:spPr>
          <a:xfrm>
            <a:off x="8801735" y="3970020"/>
            <a:ext cx="533400" cy="527685"/>
          </a:xfrm>
          <a:prstGeom prst="mathPlus">
            <a:avLst>
              <a:gd name="adj1" fmla="val 922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1" name=" 141"/>
          <p:cNvSpPr/>
          <p:nvPr/>
        </p:nvSpPr>
        <p:spPr>
          <a:xfrm rot="5400000">
            <a:off x="8625840" y="4944745"/>
            <a:ext cx="899795" cy="51879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sz="4400" dirty="0">
                <a:latin typeface="+mn-lt"/>
                <a:ea typeface="+mn-ea"/>
                <a:sym typeface="+mn-ea"/>
              </a:rPr>
              <a:t>社会报酬的交换</a:t>
            </a:r>
            <a:endParaRPr lang="zh-CN" altLang="en-US" sz="4400" dirty="0">
              <a:latin typeface="+mn-lt"/>
              <a:ea typeface="+mn-ea"/>
              <a:sym typeface="+mn-ea"/>
            </a:endParaRPr>
          </a:p>
        </p:txBody>
      </p:sp>
      <p:sp>
        <p:nvSpPr>
          <p:cNvPr id="4" name="文本框 3"/>
          <p:cNvSpPr txBox="1"/>
          <p:nvPr>
            <p:custDataLst>
              <p:tags r:id="rId2"/>
            </p:custDataLst>
          </p:nvPr>
        </p:nvSpPr>
        <p:spPr>
          <a:xfrm>
            <a:off x="7909200" y="3311768"/>
            <a:ext cx="1105200" cy="1015663"/>
          </a:xfrm>
          <a:prstGeom prst="rect">
            <a:avLst/>
          </a:prstGeom>
          <a:noFill/>
        </p:spPr>
        <p:txBody>
          <a:bodyPr wrap="square" lIns="36000" tIns="0" rIns="0" bIns="0" rtlCol="0" anchor="ctr" anchorCtr="0">
            <a:normAutofit/>
          </a:bodyPr>
          <a:lstStyle/>
          <a:p>
            <a:pPr algn="ctr"/>
            <a:r>
              <a:rPr lang="en-US" altLang="zh-CN" sz="6000" smtClean="0">
                <a:solidFill>
                  <a:schemeClr val="bg1"/>
                </a:solidFill>
              </a:rPr>
              <a:t>1</a:t>
            </a:r>
            <a:endParaRPr lang="zh-CN" altLang="en-US" sz="6000" dirty="0">
              <a:solidFill>
                <a:schemeClr val="bg1"/>
              </a:solidFill>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sz="3200" dirty="0">
                <a:latin typeface="+mj-lt"/>
                <a:ea typeface="+mj-ea"/>
              </a:rPr>
              <a:t>1</a:t>
            </a:r>
            <a:r>
              <a:rPr lang="zh-CN" altLang="en-US" sz="3200" dirty="0">
                <a:latin typeface="+mj-lt"/>
                <a:ea typeface="+mj-ea"/>
              </a:rPr>
              <a:t>、 社会报酬的交换</a:t>
            </a:r>
            <a:endParaRPr lang="zh-CN" altLang="en-US" sz="3200" dirty="0">
              <a:latin typeface="+mj-lt"/>
              <a:ea typeface="+mj-ea"/>
            </a:endParaRPr>
          </a:p>
        </p:txBody>
      </p:sp>
      <p:sp>
        <p:nvSpPr>
          <p:cNvPr id="7" name="单圆角矩形 6"/>
          <p:cNvSpPr/>
          <p:nvPr/>
        </p:nvSpPr>
        <p:spPr>
          <a:xfrm>
            <a:off x="502285" y="1396365"/>
            <a:ext cx="11460480" cy="2011680"/>
          </a:xfrm>
          <a:prstGeom prst="snipRoundRect">
            <a:avLst/>
          </a:prstGeom>
          <a:ln w="28575" cmpd="sng">
            <a:solidFill>
              <a:schemeClr val="accent6">
                <a:lumMod val="75000"/>
              </a:schemeClr>
            </a:solidFill>
            <a:prstDash val="solid"/>
          </a:ln>
        </p:spPr>
        <p:style>
          <a:lnRef idx="2">
            <a:schemeClr val="accent6"/>
          </a:lnRef>
          <a:fillRef idx="1">
            <a:schemeClr val="lt1"/>
          </a:fillRef>
          <a:effectRef idx="0">
            <a:schemeClr val="accent6"/>
          </a:effectRef>
          <a:fontRef idx="minor">
            <a:schemeClr val="dk1"/>
          </a:fontRef>
        </p:style>
        <p:txBody>
          <a:bodyPr rtlCol="0" anchor="ctr"/>
          <a:p>
            <a:pPr algn="l"/>
            <a:r>
              <a:rPr lang="zh-CN" altLang="en-US"/>
              <a:t>荣誉：别人的良好看法。为什么有德之人少？因为行善可得到正确评价，报酬很少，重荣誉的人通过自我克制获得别人对他满意的奖励，自尊心得到满足。</a:t>
            </a:r>
            <a:endParaRPr lang="zh-CN" altLang="en-US"/>
          </a:p>
          <a:p>
            <a:pPr algn="l"/>
            <a:endParaRPr lang="zh-CN" altLang="en-US"/>
          </a:p>
          <a:p>
            <a:pPr algn="r"/>
            <a:r>
              <a:rPr lang="zh-CN" altLang="en-US" b="1">
                <a:solidFill>
                  <a:schemeClr val="accent6">
                    <a:lumMod val="75000"/>
                  </a:schemeClr>
                </a:solidFill>
              </a:rPr>
              <a:t>曼德维尔《蜜蜂的寓言》</a:t>
            </a:r>
            <a:endParaRPr lang="zh-CN" altLang="en-US" b="1">
              <a:solidFill>
                <a:schemeClr val="accent6">
                  <a:lumMod val="75000"/>
                </a:schemeClr>
              </a:solidFill>
            </a:endParaRPr>
          </a:p>
        </p:txBody>
      </p:sp>
      <p:sp>
        <p:nvSpPr>
          <p:cNvPr id="100" name="文本框 99"/>
          <p:cNvSpPr txBox="1"/>
          <p:nvPr/>
        </p:nvSpPr>
        <p:spPr>
          <a:xfrm>
            <a:off x="1183640" y="4639310"/>
            <a:ext cx="1955800" cy="579120"/>
          </a:xfrm>
          <a:prstGeom prst="rect">
            <a:avLst/>
          </a:prstGeom>
          <a:noFill/>
          <a:ln w="9525">
            <a:noFill/>
          </a:ln>
        </p:spPr>
        <p:txBody>
          <a:bodyPr wrap="square">
            <a:spAutoFit/>
          </a:bodyPr>
          <a:p>
            <a:pPr marL="0" indent="0" algn="l"/>
            <a:r>
              <a:rPr lang="zh-CN" altLang="en-US" sz="3200" b="1" u="none">
                <a:solidFill>
                  <a:srgbClr val="444444"/>
                </a:solidFill>
                <a:latin typeface="+mj-ea"/>
                <a:ea typeface="+mj-ea"/>
                <a:cs typeface="宋体" panose="02010600030101010101" pitchFamily="2" charset="-122"/>
              </a:rPr>
              <a:t>社会报酬</a:t>
            </a:r>
            <a:endParaRPr lang="zh-CN" altLang="en-US" sz="3200" b="1" u="none">
              <a:solidFill>
                <a:srgbClr val="444444"/>
              </a:solidFill>
              <a:latin typeface="+mj-ea"/>
              <a:ea typeface="+mj-ea"/>
              <a:cs typeface="宋体" panose="02010600030101010101" pitchFamily="2" charset="-122"/>
            </a:endParaRPr>
          </a:p>
        </p:txBody>
      </p:sp>
      <p:sp>
        <p:nvSpPr>
          <p:cNvPr id="12" name="线形标注 1(带边框和强调线) 11"/>
          <p:cNvSpPr/>
          <p:nvPr/>
        </p:nvSpPr>
        <p:spPr>
          <a:xfrm>
            <a:off x="5060315" y="3923030"/>
            <a:ext cx="4966335" cy="716280"/>
          </a:xfrm>
          <a:prstGeom prst="accentBorderCallout1">
            <a:avLst>
              <a:gd name="adj1" fmla="val 63475"/>
              <a:gd name="adj2" fmla="val -17001"/>
              <a:gd name="adj3" fmla="val 112500"/>
              <a:gd name="adj4" fmla="val -38333"/>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爱、荣誉、社会地位、美的追求</a:t>
            </a:r>
            <a:endParaRPr lang="zh-CN" altLang="en-US"/>
          </a:p>
        </p:txBody>
      </p:sp>
      <p:sp>
        <p:nvSpPr>
          <p:cNvPr id="14" name="文本框 13"/>
          <p:cNvSpPr txBox="1"/>
          <p:nvPr/>
        </p:nvSpPr>
        <p:spPr>
          <a:xfrm>
            <a:off x="4236720" y="3869690"/>
            <a:ext cx="792480" cy="822960"/>
          </a:xfrm>
          <a:prstGeom prst="rect">
            <a:avLst/>
          </a:prstGeom>
          <a:noFill/>
        </p:spPr>
        <p:txBody>
          <a:bodyPr wrap="none" rtlCol="0">
            <a:spAutoFit/>
          </a:bodyPr>
          <a:p>
            <a:pPr algn="l"/>
            <a:r>
              <a:rPr lang="zh-CN" altLang="en-US">
                <a:sym typeface="+mn-ea"/>
              </a:rPr>
              <a:t>内在</a:t>
            </a:r>
            <a:endParaRPr lang="zh-CN" altLang="en-US">
              <a:sym typeface="+mn-ea"/>
            </a:endParaRPr>
          </a:p>
          <a:p>
            <a:pPr algn="l"/>
            <a:r>
              <a:rPr lang="zh-CN" altLang="en-US">
                <a:sym typeface="+mn-ea"/>
              </a:rPr>
              <a:t>报酬</a:t>
            </a:r>
            <a:endParaRPr lang="zh-CN" altLang="en-US"/>
          </a:p>
        </p:txBody>
      </p:sp>
      <p:cxnSp>
        <p:nvCxnSpPr>
          <p:cNvPr id="15" name="直接连接符 14"/>
          <p:cNvCxnSpPr/>
          <p:nvPr/>
        </p:nvCxnSpPr>
        <p:spPr>
          <a:xfrm>
            <a:off x="4236720" y="4991100"/>
            <a:ext cx="0" cy="73152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3139440" y="5182235"/>
            <a:ext cx="1097280" cy="34925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267835" y="4991100"/>
            <a:ext cx="792480" cy="822960"/>
          </a:xfrm>
          <a:prstGeom prst="rect">
            <a:avLst/>
          </a:prstGeom>
          <a:noFill/>
        </p:spPr>
        <p:txBody>
          <a:bodyPr wrap="none" rtlCol="0">
            <a:spAutoFit/>
          </a:bodyPr>
          <a:p>
            <a:pPr algn="l"/>
            <a:r>
              <a:rPr lang="zh-CN" altLang="en-US">
                <a:sym typeface="+mn-ea"/>
              </a:rPr>
              <a:t>外在</a:t>
            </a:r>
            <a:endParaRPr lang="zh-CN" altLang="en-US">
              <a:sym typeface="+mn-ea"/>
            </a:endParaRPr>
          </a:p>
          <a:p>
            <a:pPr algn="l"/>
            <a:r>
              <a:rPr lang="zh-CN" altLang="en-US">
                <a:sym typeface="+mn-ea"/>
              </a:rPr>
              <a:t>报酬</a:t>
            </a:r>
            <a:endParaRPr lang="zh-CN" altLang="en-US"/>
          </a:p>
        </p:txBody>
      </p:sp>
      <p:sp>
        <p:nvSpPr>
          <p:cNvPr id="18" name="矩形 17"/>
          <p:cNvSpPr/>
          <p:nvPr/>
        </p:nvSpPr>
        <p:spPr>
          <a:xfrm>
            <a:off x="5060315" y="5021580"/>
            <a:ext cx="4983480" cy="701040"/>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金钱、服务、商品</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151"/>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51"/>
  <p:tag name="KSO_WM_UNIT_TYPE" val="f"/>
  <p:tag name="KSO_WM_UNIT_INDEX" val="1"/>
  <p:tag name="KSO_WM_UNIT_ID" val="custom160151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101.xml><?xml version="1.0" encoding="utf-8"?>
<p:tagLst xmlns:p="http://schemas.openxmlformats.org/presentationml/2006/main">
  <p:tag name="KSO_WM_TEMPLATE_CATEGORY" val="custom"/>
  <p:tag name="KSO_WM_TEMPLATE_INDEX" val="160151"/>
  <p:tag name="KSO_WM_TAG_VERSION" val="1.0"/>
  <p:tag name="KSO_WM_SLIDE_ID" val="custom160151_13"/>
  <p:tag name="KSO_WM_SLIDE_INDEX" val="13"/>
  <p:tag name="KSO_WM_SLIDE_ITEM_CNT" val="1"/>
  <p:tag name="KSO_WM_SLIDE_LAYOUT" val="a_l"/>
  <p:tag name="KSO_WM_SLIDE_LAYOUT_CNT" val="1_1"/>
  <p:tag name="KSO_WM_SLIDE_TYPE" val="text"/>
  <p:tag name="KSO_WM_BEAUTIFY_FLAG" val="#wm#"/>
  <p:tag name="KSO_WM_SLIDE_POSITION" val="197*193"/>
  <p:tag name="KSO_WM_SLIDE_SIZE" val="525*200"/>
  <p:tag name="KSO_WM_DIAGRAM_GROUP_CODE" val="l1-2"/>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2*a*1"/>
  <p:tag name="KSO_WM_UNIT_TYPE" val="a"/>
  <p:tag name="KSO_WM_UNIT_INDEX" val="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2*e*1"/>
  <p:tag name="KSO_WM_UNIT_TYPE" val="e"/>
  <p:tag name="KSO_WM_UNIT_INDEX" val="1"/>
  <p:tag name="KSO_WM_UNIT_CLEAR" val="1"/>
  <p:tag name="KSO_WM_UNIT_LAYERLEVEL" val="1"/>
  <p:tag name="KSO_WM_UNIT_VALUE" val="1"/>
  <p:tag name="KSO_WM_UNIT_HIGHLIGHT" val="0"/>
  <p:tag name="KSO_WM_UNIT_COMPATIBLE" val="1"/>
  <p:tag name="KSO_WM_UNIT_PRESET_TEXT" val="1"/>
</p:tagLst>
</file>

<file path=ppt/tags/tag105.xml><?xml version="1.0" encoding="utf-8"?>
<p:tagLst xmlns:p="http://schemas.openxmlformats.org/presentationml/2006/main">
  <p:tag name="KSO_WM_TEMPLATE_CATEGORY" val="custom"/>
  <p:tag name="KSO_WM_TEMPLATE_INDEX" val="160151"/>
  <p:tag name="KSO_WM_TAG_VERSION" val="1.0"/>
  <p:tag name="KSO_WM_SLIDE_ID" val="custom160151_12"/>
  <p:tag name="KSO_WM_SLIDE_INDEX" val="12"/>
  <p:tag name="KSO_WM_SLIDE_ITEM_CNT" val="1"/>
  <p:tag name="KSO_WM_SLIDE_LAYOUT" val="e_a"/>
  <p:tag name="KSO_WM_SLIDE_LAYOUT_CNT" val="1_1"/>
  <p:tag name="KSO_WM_SLIDE_TYPE" val="sectionTitle"/>
  <p:tag name="KSO_WM_BEAUTIFY_FLAG" val="#wm#"/>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2*a*1"/>
  <p:tag name="KSO_WM_UNIT_TYPE" val="a"/>
  <p:tag name="KSO_WM_UNIT_INDEX" val="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2*e*1"/>
  <p:tag name="KSO_WM_UNIT_TYPE" val="e"/>
  <p:tag name="KSO_WM_UNIT_INDEX" val="1"/>
  <p:tag name="KSO_WM_UNIT_CLEAR" val="1"/>
  <p:tag name="KSO_WM_UNIT_LAYERLEVEL" val="1"/>
  <p:tag name="KSO_WM_UNIT_VALUE" val="1"/>
  <p:tag name="KSO_WM_UNIT_HIGHLIGHT" val="0"/>
  <p:tag name="KSO_WM_UNIT_COMPATIBLE" val="1"/>
  <p:tag name="KSO_WM_UNIT_PRESET_TEXT" val="1"/>
</p:tagLst>
</file>

<file path=ppt/tags/tag11.xml><?xml version="1.0" encoding="utf-8"?>
<p:tagLst xmlns:p="http://schemas.openxmlformats.org/presentationml/2006/main">
  <p:tag name="KSO_WM_TEMPLATE_CATEGORY" val="custom"/>
  <p:tag name="KSO_WM_TEMPLATE_INDEX" val="160151"/>
  <p:tag name="KSO_WM_TAG_VERSION" val="1.0"/>
  <p:tag name="KSO_WM_SLIDE_ID" val="custom160151_4"/>
  <p:tag name="KSO_WM_SLIDE_INDEX" val="4"/>
  <p:tag name="KSO_WM_SLIDE_ITEM_CNT" val="3"/>
  <p:tag name="KSO_WM_SLIDE_LAYOUT" val="a_f_d"/>
  <p:tag name="KSO_WM_SLIDE_LAYOUT_CNT" val="1_1_1"/>
  <p:tag name="KSO_WM_SLIDE_TYPE" val="text"/>
  <p:tag name="KSO_WM_BEAUTIFY_FLAG" val="#wm#"/>
  <p:tag name="KSO_WM_SLIDE_POSITION" val="66*95"/>
  <p:tag name="KSO_WM_SLIDE_SIZE" val="828*426"/>
</p:tagLst>
</file>

<file path=ppt/tags/tag110.xml><?xml version="1.0" encoding="utf-8"?>
<p:tagLst xmlns:p="http://schemas.openxmlformats.org/presentationml/2006/main">
  <p:tag name="KSO_WM_TEMPLATE_CATEGORY" val="custom"/>
  <p:tag name="KSO_WM_TEMPLATE_INDEX" val="160151"/>
  <p:tag name="KSO_WM_TAG_VERSION" val="1.0"/>
  <p:tag name="KSO_WM_SLIDE_ID" val="custom160151_12"/>
  <p:tag name="KSO_WM_SLIDE_INDEX" val="12"/>
  <p:tag name="KSO_WM_SLIDE_ITEM_CNT" val="1"/>
  <p:tag name="KSO_WM_SLIDE_LAYOUT" val="e_a"/>
  <p:tag name="KSO_WM_SLIDE_LAYOUT_CNT" val="1_1"/>
  <p:tag name="KSO_WM_SLIDE_TYPE" val="sectionTitle"/>
  <p:tag name="KSO_WM_BEAUTIFY_FLAG" val="#wm#"/>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9*a*1"/>
  <p:tag name="KSO_WM_UNIT_TYPE" val="a"/>
  <p:tag name="KSO_WM_UNIT_INDEX" val="1"/>
  <p:tag name="KSO_WM_UNIT_CLEAR" val="1"/>
  <p:tag name="KSO_WM_UNIT_LAYERLEVEL" val="1"/>
  <p:tag name="KSO_WM_UNIT_VALUE" val="19"/>
  <p:tag name="KSO_WM_UNIT_ISCONTENTSTITLE" val="0"/>
  <p:tag name="KSO_WM_UNIT_HIGHLIGHT" val="0"/>
  <p:tag name="KSO_WM_UNIT_COMPATIBLE" val="0"/>
  <p:tag name="KSO_WM_UNIT_PRESET_TEXT" val="THANK YOU"/>
</p:tagLst>
</file>

<file path=ppt/tags/tag113.xml><?xml version="1.0" encoding="utf-8"?>
<p:tagLst xmlns:p="http://schemas.openxmlformats.org/presentationml/2006/main">
  <p:tag name="KSO_WM_TEMPLATE_CATEGORY" val="custom"/>
  <p:tag name="KSO_WM_TEMPLATE_INDEX" val="160151"/>
  <p:tag name="KSO_WM_TAG_VERSION" val="1.0"/>
  <p:tag name="KSO_WM_SLIDE_ID" val="custom160151_29"/>
  <p:tag name="KSO_WM_SLIDE_INDEX" val="29"/>
  <p:tag name="KSO_WM_SLIDE_ITEM_CNT" val="1"/>
  <p:tag name="KSO_WM_SLIDE_LAYOUT" val="a"/>
  <p:tag name="KSO_WM_SLIDE_LAYOUT_CNT" val="1"/>
  <p:tag name="KSO_WM_SLIDE_TYPE" val="endPage"/>
  <p:tag name="KSO_WM_BEAUTIFY_FLAG" val="#wm#"/>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51"/>
  <p:tag name="KSO_WM_UNIT_TYPE" val="a"/>
  <p:tag name="KSO_WM_UNIT_INDEX" val="1"/>
  <p:tag name="KSO_WM_UNIT_ID" val="custom16015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151"/>
  <p:tag name="KSO_WM_UNIT_TYPE" val="f"/>
  <p:tag name="KSO_WM_UNIT_INDEX" val="1"/>
  <p:tag name="KSO_WM_UNIT_ID" val="custom160151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14.xml><?xml version="1.0" encoding="utf-8"?>
<p:tagLst xmlns:p="http://schemas.openxmlformats.org/presentationml/2006/main">
  <p:tag name="KSO_WM_TEMPLATE_CATEGORY" val="custom"/>
  <p:tag name="KSO_WM_TEMPLATE_INDEX" val="160151"/>
  <p:tag name="KSO_WM_TAG_VERSION" val="1.0"/>
  <p:tag name="KSO_WM_SLIDE_ID" val="custom160151_4"/>
  <p:tag name="KSO_WM_SLIDE_INDEX" val="4"/>
  <p:tag name="KSO_WM_SLIDE_ITEM_CNT" val="3"/>
  <p:tag name="KSO_WM_SLIDE_LAYOUT" val="a_f_d"/>
  <p:tag name="KSO_WM_SLIDE_LAYOUT_CNT" val="1_1_1"/>
  <p:tag name="KSO_WM_SLIDE_TYPE" val="text"/>
  <p:tag name="KSO_WM_BEAUTIFY_FLAG" val="#wm#"/>
  <p:tag name="KSO_WM_SLIDE_POSITION" val="66*95"/>
  <p:tag name="KSO_WM_SLIDE_SIZE" val="828*426"/>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2*a*1"/>
  <p:tag name="KSO_WM_UNIT_TYPE" val="a"/>
  <p:tag name="KSO_WM_UNIT_INDEX" val="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2*e*1"/>
  <p:tag name="KSO_WM_UNIT_TYPE" val="e"/>
  <p:tag name="KSO_WM_UNIT_INDEX" val="1"/>
  <p:tag name="KSO_WM_UNIT_CLEAR" val="1"/>
  <p:tag name="KSO_WM_UNIT_LAYERLEVEL" val="1"/>
  <p:tag name="KSO_WM_UNIT_VALUE" val="1"/>
  <p:tag name="KSO_WM_UNIT_HIGHLIGHT" val="0"/>
  <p:tag name="KSO_WM_UNIT_COMPATIBLE" val="1"/>
  <p:tag name="KSO_WM_UNIT_PRESET_TEXT" val="1"/>
</p:tagLst>
</file>

<file path=ppt/tags/tag17.xml><?xml version="1.0" encoding="utf-8"?>
<p:tagLst xmlns:p="http://schemas.openxmlformats.org/presentationml/2006/main">
  <p:tag name="KSO_WM_TEMPLATE_CATEGORY" val="custom"/>
  <p:tag name="KSO_WM_TEMPLATE_INDEX" val="160151"/>
  <p:tag name="KSO_WM_TAG_VERSION" val="1.0"/>
  <p:tag name="KSO_WM_SLIDE_ID" val="custom160151_12"/>
  <p:tag name="KSO_WM_SLIDE_INDEX" val="12"/>
  <p:tag name="KSO_WM_SLIDE_ITEM_CNT" val="1"/>
  <p:tag name="KSO_WM_SLIDE_LAYOUT" val="e_a"/>
  <p:tag name="KSO_WM_SLIDE_LAYOUT_CNT" val="1_1"/>
  <p:tag name="KSO_WM_SLIDE_TYPE" val="sectionTitle"/>
  <p:tag name="KSO_WM_BEAUTIFY_FLAG" val="#wm#"/>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a*1"/>
  <p:tag name="KSO_WM_UNIT_TYPE" val="a"/>
  <p:tag name="KSO_WM_UNIT_INDEX" val="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l_i*1_1"/>
  <p:tag name="KSO_WM_UNIT_TYPE" val="l_i"/>
  <p:tag name="KSO_WM_UNIT_INDEX" val="1_1"/>
  <p:tag name="KSO_WM_UNIT_CLEAR" val="1"/>
  <p:tag name="KSO_WM_UNIT_LAYERLEVEL" val="1_1"/>
  <p:tag name="KSO_WM_DIAGRAM_GROUP_CODE" val="l1-1"/>
</p:tagLst>
</file>

<file path=ppt/tags/tag2.xml><?xml version="1.0" encoding="utf-8"?>
<p:tagLst xmlns:p="http://schemas.openxmlformats.org/presentationml/2006/main">
  <p:tag name="KSO_WM_TAG_VERSION" val="1.0"/>
  <p:tag name="KSO_WM_TEMPLATE_CATEGORY" val="custom"/>
  <p:tag name="KSO_WM_TEMPLATE_INDEX" val="160151"/>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l_h_f*1_1_1"/>
  <p:tag name="KSO_WM_UNIT_TYPE" val="l_h_f"/>
  <p:tag name="KSO_WM_UNIT_INDEX" val="1_1_1"/>
  <p:tag name="KSO_WM_UNIT_CLEAR" val="1"/>
  <p:tag name="KSO_WM_UNIT_LAYERLEVEL" val="1_1_1"/>
  <p:tag name="KSO_WM_UNIT_VALUE" val="22"/>
  <p:tag name="KSO_WM_UNIT_HIGHLIGHT" val="0"/>
  <p:tag name="KSO_WM_UNIT_COMPATIBLE" val="0"/>
  <p:tag name="KSO_WM_UNIT_PRESET_TEXT_INDEX" val="3"/>
  <p:tag name="KSO_WM_UNIT_PRESET_TEXT_LEN" val="24"/>
  <p:tag name="KSO_WM_DIAGRAM_GROUP_CODE" val="l1-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l_i*1_2"/>
  <p:tag name="KSO_WM_UNIT_TYPE" val="l_i"/>
  <p:tag name="KSO_WM_UNIT_INDEX" val="1_2"/>
  <p:tag name="KSO_WM_UNIT_CLEAR" val="1"/>
  <p:tag name="KSO_WM_UNIT_LAYERLEVEL" val="1_1"/>
  <p:tag name="KSO_WM_DIAGRAM_GROUP_CODE" val="l1-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l_h_f*1_2_1"/>
  <p:tag name="KSO_WM_UNIT_TYPE" val="l_h_f"/>
  <p:tag name="KSO_WM_UNIT_INDEX" val="1_2_1"/>
  <p:tag name="KSO_WM_UNIT_CLEAR" val="1"/>
  <p:tag name="KSO_WM_UNIT_LAYERLEVEL" val="1_1_1"/>
  <p:tag name="KSO_WM_UNIT_VALUE" val="22"/>
  <p:tag name="KSO_WM_UNIT_HIGHLIGHT" val="0"/>
  <p:tag name="KSO_WM_UNIT_COMPATIBLE" val="0"/>
  <p:tag name="KSO_WM_UNIT_PRESET_TEXT_INDEX" val="3"/>
  <p:tag name="KSO_WM_UNIT_PRESET_TEXT_LEN" val="24"/>
  <p:tag name="KSO_WM_DIAGRAM_GROUP_CODE" val="l1-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l_i*1_3"/>
  <p:tag name="KSO_WM_UNIT_TYPE" val="l_i"/>
  <p:tag name="KSO_WM_UNIT_INDEX" val="1_3"/>
  <p:tag name="KSO_WM_UNIT_CLEAR" val="1"/>
  <p:tag name="KSO_WM_UNIT_LAYERLEVEL" val="1_1"/>
  <p:tag name="KSO_WM_DIAGRAM_GROUP_CODE" val="l1-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l_h_f*1_3_1"/>
  <p:tag name="KSO_WM_UNIT_TYPE" val="l_h_f"/>
  <p:tag name="KSO_WM_UNIT_INDEX" val="1_3_1"/>
  <p:tag name="KSO_WM_UNIT_CLEAR" val="1"/>
  <p:tag name="KSO_WM_UNIT_LAYERLEVEL" val="1_1_1"/>
  <p:tag name="KSO_WM_UNIT_VALUE" val="22"/>
  <p:tag name="KSO_WM_UNIT_HIGHLIGHT" val="0"/>
  <p:tag name="KSO_WM_UNIT_COMPATIBLE" val="0"/>
  <p:tag name="KSO_WM_UNIT_PRESET_TEXT_INDEX" val="3"/>
  <p:tag name="KSO_WM_UNIT_PRESET_TEXT_LEN" val="24"/>
  <p:tag name="KSO_WM_DIAGRAM_GROUP_CODE" val="l1-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l_i*1_4"/>
  <p:tag name="KSO_WM_UNIT_TYPE" val="l_i"/>
  <p:tag name="KSO_WM_UNIT_INDEX" val="1_4"/>
  <p:tag name="KSO_WM_UNIT_CLEAR" val="1"/>
  <p:tag name="KSO_WM_UNIT_LAYERLEVEL" val="1_1"/>
  <p:tag name="KSO_WM_DIAGRAM_GROUP_CODE" val="l1-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l_h_f*1_4_1"/>
  <p:tag name="KSO_WM_UNIT_TYPE" val="l_h_f"/>
  <p:tag name="KSO_WM_UNIT_INDEX" val="1_4_1"/>
  <p:tag name="KSO_WM_UNIT_CLEAR" val="1"/>
  <p:tag name="KSO_WM_UNIT_LAYERLEVEL" val="1_1_1"/>
  <p:tag name="KSO_WM_UNIT_VALUE" val="22"/>
  <p:tag name="KSO_WM_UNIT_HIGHLIGHT" val="0"/>
  <p:tag name="KSO_WM_UNIT_COMPATIBLE" val="0"/>
  <p:tag name="KSO_WM_UNIT_PRESET_TEXT_INDEX" val="3"/>
  <p:tag name="KSO_WM_UNIT_PRESET_TEXT_LEN" val="24"/>
  <p:tag name="KSO_WM_DIAGRAM_GROUP_CODE" val="l1-1"/>
</p:tagLst>
</file>

<file path=ppt/tags/tag27.xml><?xml version="1.0" encoding="utf-8"?>
<p:tagLst xmlns:p="http://schemas.openxmlformats.org/presentationml/2006/main">
  <p:tag name="KSO_WM_TEMPLATE_CATEGORY" val="custom"/>
  <p:tag name="KSO_WM_TEMPLATE_INDEX" val="160151"/>
  <p:tag name="KSO_WM_TAG_VERSION" val="1.0"/>
  <p:tag name="KSO_WM_SLIDE_ID" val="custom160151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f*1"/>
  <p:tag name="KSO_WM_UNIT_TYPE" val="f"/>
  <p:tag name="KSO_WM_UNIT_INDEX" val="1"/>
  <p:tag name="KSO_WM_UNIT_CLEAR" val="1"/>
  <p:tag name="KSO_WM_UNIT_LAYERLEVEL" val="1"/>
  <p:tag name="KSO_WM_UNIT_VALUE" val="221"/>
  <p:tag name="KSO_WM_UNIT_HIGHLIGHT" val="0"/>
  <p:tag name="KSO_WM_UNIT_COMPATIBLE" val="0"/>
  <p:tag name="KSO_WM_UNIT_PRESET_TEXT_INDEX" val="5"/>
  <p:tag name="KSO_WM_UNIT_PRESET_TEXT_LEN" val="232"/>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b*1"/>
  <p:tag name="KSO_WM_UNIT_TYPE" val="b"/>
  <p:tag name="KSO_WM_UNIT_INDEX" val="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24"/>
</p:tagLst>
</file>

<file path=ppt/tags/tag30.xml><?xml version="1.0" encoding="utf-8"?>
<p:tagLst xmlns:p="http://schemas.openxmlformats.org/presentationml/2006/main">
  <p:tag name="KSO_WM_TEMPLATE_CATEGORY" val="custom"/>
  <p:tag name="KSO_WM_TEMPLATE_INDEX" val="160151"/>
  <p:tag name="KSO_WM_TAG_VERSION" val="1.0"/>
  <p:tag name="KSO_WM_SLIDE_ID" val="custom160151_3"/>
  <p:tag name="KSO_WM_SLIDE_INDEX" val="3"/>
  <p:tag name="KSO_WM_SLIDE_ITEM_CNT" val="2"/>
  <p:tag name="KSO_WM_SLIDE_LAYOUT" val="a_f"/>
  <p:tag name="KSO_WM_SLIDE_LAYOUT_CNT" val="1_2"/>
  <p:tag name="KSO_WM_SLIDE_TYPE" val="text"/>
  <p:tag name="KSO_WM_BEAUTIFY_FLAG" val="#wm#"/>
  <p:tag name="KSO_WM_SLIDE_POSITION" val="49*110"/>
  <p:tag name="KSO_WM_SLIDE_SIZE" val="864*39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2*a*1"/>
  <p:tag name="KSO_WM_UNIT_TYPE" val="a"/>
  <p:tag name="KSO_WM_UNIT_INDEX" val="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2*e*1"/>
  <p:tag name="KSO_WM_UNIT_TYPE" val="e"/>
  <p:tag name="KSO_WM_UNIT_INDEX" val="1"/>
  <p:tag name="KSO_WM_UNIT_CLEAR" val="1"/>
  <p:tag name="KSO_WM_UNIT_LAYERLEVEL" val="1"/>
  <p:tag name="KSO_WM_UNIT_VALUE" val="1"/>
  <p:tag name="KSO_WM_UNIT_HIGHLIGHT" val="0"/>
  <p:tag name="KSO_WM_UNIT_COMPATIBLE" val="1"/>
  <p:tag name="KSO_WM_UNIT_PRESET_TEXT" val="1"/>
</p:tagLst>
</file>

<file path=ppt/tags/tag34.xml><?xml version="1.0" encoding="utf-8"?>
<p:tagLst xmlns:p="http://schemas.openxmlformats.org/presentationml/2006/main">
  <p:tag name="KSO_WM_TEMPLATE_CATEGORY" val="custom"/>
  <p:tag name="KSO_WM_TEMPLATE_INDEX" val="160151"/>
  <p:tag name="KSO_WM_TAG_VERSION" val="1.0"/>
  <p:tag name="KSO_WM_SLIDE_ID" val="custom160151_12"/>
  <p:tag name="KSO_WM_SLIDE_INDEX" val="12"/>
  <p:tag name="KSO_WM_SLIDE_ITEM_CNT" val="1"/>
  <p:tag name="KSO_WM_SLIDE_LAYOUT" val="e_a"/>
  <p:tag name="KSO_WM_SLIDE_LAYOUT_CNT" val="1_1"/>
  <p:tag name="KSO_WM_SLIDE_TYPE" val="sectionTitle"/>
  <p:tag name="KSO_WM_BEAUTIFY_FLAG" val="#wm#"/>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p="http://schemas.openxmlformats.org/presentationml/2006/main">
  <p:tag name="KSO_WM_TEMPLATE_CATEGORY" val="custom"/>
  <p:tag name="KSO_WM_TEMPLATE_INDEX" val="160151"/>
  <p:tag name="KSO_WM_TAG_VERSION" val="1.0"/>
  <p:tag name="KSO_WM_SLIDE_ID" val="custom160151_3"/>
  <p:tag name="KSO_WM_SLIDE_INDEX" val="3"/>
  <p:tag name="KSO_WM_SLIDE_ITEM_CNT" val="2"/>
  <p:tag name="KSO_WM_SLIDE_LAYOUT" val="a_f"/>
  <p:tag name="KSO_WM_SLIDE_LAYOUT_CNT" val="1_2"/>
  <p:tag name="KSO_WM_SLIDE_TYPE" val="text"/>
  <p:tag name="KSO_WM_BEAUTIFY_FLAG" val="#wm#"/>
  <p:tag name="KSO_WM_SLIDE_POSITION" val="49*110"/>
  <p:tag name="KSO_WM_SLIDE_SIZE" val="864*39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2*a*1"/>
  <p:tag name="KSO_WM_UNIT_TYPE" val="a"/>
  <p:tag name="KSO_WM_UNIT_INDEX" val="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a*1"/>
  <p:tag name="KSO_WM_UNIT_TYPE" val="a"/>
  <p:tag name="KSO_WM_UNIT_INDEX" val="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2*e*1"/>
  <p:tag name="KSO_WM_UNIT_TYPE" val="e"/>
  <p:tag name="KSO_WM_UNIT_INDEX" val="1"/>
  <p:tag name="KSO_WM_UNIT_CLEAR" val="1"/>
  <p:tag name="KSO_WM_UNIT_LAYERLEVEL" val="1"/>
  <p:tag name="KSO_WM_UNIT_VALUE" val="1"/>
  <p:tag name="KSO_WM_UNIT_HIGHLIGHT" val="0"/>
  <p:tag name="KSO_WM_UNIT_COMPATIBLE" val="1"/>
  <p:tag name="KSO_WM_UNIT_PRESET_TEXT" val="1"/>
</p:tagLst>
</file>

<file path=ppt/tags/tag41.xml><?xml version="1.0" encoding="utf-8"?>
<p:tagLst xmlns:p="http://schemas.openxmlformats.org/presentationml/2006/main">
  <p:tag name="KSO_WM_TEMPLATE_CATEGORY" val="custom"/>
  <p:tag name="KSO_WM_TEMPLATE_INDEX" val="160151"/>
  <p:tag name="KSO_WM_TAG_VERSION" val="1.0"/>
  <p:tag name="KSO_WM_SLIDE_ID" val="custom160151_12"/>
  <p:tag name="KSO_WM_SLIDE_INDEX" val="12"/>
  <p:tag name="KSO_WM_SLIDE_ITEM_CNT" val="1"/>
  <p:tag name="KSO_WM_SLIDE_LAYOUT" val="e_a"/>
  <p:tag name="KSO_WM_SLIDE_LAYOUT_CNT" val="1_1"/>
  <p:tag name="KSO_WM_SLIDE_TYPE" val="sectionTitle"/>
  <p:tag name="KSO_WM_BEAUTIFY_FLAG" val="#wm#"/>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i*1_1"/>
  <p:tag name="KSO_WM_UNIT_TYPE" val="q_i"/>
  <p:tag name="KSO_WM_UNIT_INDEX" val="1_1"/>
  <p:tag name="KSO_WM_UNIT_CLEAR" val="1"/>
  <p:tag name="KSO_WM_UNIT_LAYERLEVEL" val="1_1"/>
  <p:tag name="KSO_WM_DIAGRAM_GROUP_CODE" val="q1-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i*1_2"/>
  <p:tag name="KSO_WM_UNIT_TYPE" val="q_i"/>
  <p:tag name="KSO_WM_UNIT_INDEX" val="1_2"/>
  <p:tag name="KSO_WM_UNIT_CLEAR" val="1"/>
  <p:tag name="KSO_WM_UNIT_LAYERLEVEL" val="1_1"/>
  <p:tag name="KSO_WM_DIAGRAM_GROUP_CODE" val="q1-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i*1_3"/>
  <p:tag name="KSO_WM_UNIT_TYPE" val="q_i"/>
  <p:tag name="KSO_WM_UNIT_INDEX" val="1_3"/>
  <p:tag name="KSO_WM_UNIT_CLEAR" val="1"/>
  <p:tag name="KSO_WM_UNIT_LAYERLEVEL" val="1_1"/>
  <p:tag name="KSO_WM_DIAGRAM_GROUP_CODE" val="q1-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i*1_4"/>
  <p:tag name="KSO_WM_UNIT_TYPE" val="q_i"/>
  <p:tag name="KSO_WM_UNIT_INDEX" val="1_4"/>
  <p:tag name="KSO_WM_UNIT_CLEAR" val="1"/>
  <p:tag name="KSO_WM_UNIT_LAYERLEVEL" val="1_1"/>
  <p:tag name="KSO_WM_DIAGRAM_GROUP_CODE" val="q1-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i*1_5"/>
  <p:tag name="KSO_WM_UNIT_TYPE" val="q_i"/>
  <p:tag name="KSO_WM_UNIT_INDEX" val="1_5"/>
  <p:tag name="KSO_WM_UNIT_CLEAR" val="1"/>
  <p:tag name="KSO_WM_UNIT_LAYERLEVEL" val="1_1"/>
  <p:tag name="KSO_WM_DIAGRAM_GROUP_CODE" val="q1-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i*1_6"/>
  <p:tag name="KSO_WM_UNIT_TYPE" val="q_i"/>
  <p:tag name="KSO_WM_UNIT_INDEX" val="1_6"/>
  <p:tag name="KSO_WM_UNIT_CLEAR" val="1"/>
  <p:tag name="KSO_WM_UNIT_LAYERLEVEL" val="1_1"/>
  <p:tag name="KSO_WM_DIAGRAM_GROUP_CODE" val="q1-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i*1_7"/>
  <p:tag name="KSO_WM_UNIT_TYPE" val="q_i"/>
  <p:tag name="KSO_WM_UNIT_INDEX" val="1_7"/>
  <p:tag name="KSO_WM_UNIT_CLEAR" val="1"/>
  <p:tag name="KSO_WM_UNIT_LAYERLEVEL" val="1_1"/>
  <p:tag name="KSO_WM_DIAGRAM_GROUP_CODE" val="q1-1"/>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b*1"/>
  <p:tag name="KSO_WM_UNIT_TYPE" val="b"/>
  <p:tag name="KSO_WM_UNIT_INDEX" val="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24"/>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i*1_8"/>
  <p:tag name="KSO_WM_UNIT_TYPE" val="q_i"/>
  <p:tag name="KSO_WM_UNIT_INDEX" val="1_8"/>
  <p:tag name="KSO_WM_UNIT_CLEAR" val="1"/>
  <p:tag name="KSO_WM_UNIT_LAYERLEVEL" val="1_1"/>
  <p:tag name="KSO_WM_DIAGRAM_GROUP_CODE" val="q1-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i*1_9"/>
  <p:tag name="KSO_WM_UNIT_TYPE" val="q_i"/>
  <p:tag name="KSO_WM_UNIT_INDEX" val="1_9"/>
  <p:tag name="KSO_WM_UNIT_CLEAR" val="1"/>
  <p:tag name="KSO_WM_UNIT_LAYERLEVEL" val="1_1"/>
  <p:tag name="KSO_WM_DIAGRAM_GROUP_CODE" val="q1-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i*1_10"/>
  <p:tag name="KSO_WM_UNIT_TYPE" val="q_i"/>
  <p:tag name="KSO_WM_UNIT_INDEX" val="1_10"/>
  <p:tag name="KSO_WM_UNIT_CLEAR" val="1"/>
  <p:tag name="KSO_WM_UNIT_LAYERLEVEL" val="1_1"/>
  <p:tag name="KSO_WM_DIAGRAM_GROUP_CODE" val="q1-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i*1_11"/>
  <p:tag name="KSO_WM_UNIT_TYPE" val="q_i"/>
  <p:tag name="KSO_WM_UNIT_INDEX" val="1_11"/>
  <p:tag name="KSO_WM_UNIT_CLEAR" val="1"/>
  <p:tag name="KSO_WM_UNIT_LAYERLEVEL" val="1_1"/>
  <p:tag name="KSO_WM_DIAGRAM_GROUP_CODE" val="q1-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i*1_12"/>
  <p:tag name="KSO_WM_UNIT_TYPE" val="q_i"/>
  <p:tag name="KSO_WM_UNIT_INDEX" val="1_12"/>
  <p:tag name="KSO_WM_UNIT_CLEAR" val="1"/>
  <p:tag name="KSO_WM_UNIT_LAYERLEVEL" val="1_1"/>
  <p:tag name="KSO_WM_DIAGRAM_GROUP_CODE" val="q1-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h_f*1_1_1"/>
  <p:tag name="KSO_WM_UNIT_TYPE" val="q_h_f"/>
  <p:tag name="KSO_WM_UNIT_INDEX" val="1_1_1"/>
  <p:tag name="KSO_WM_UNIT_CLEAR" val="1"/>
  <p:tag name="KSO_WM_UNIT_LAYERLEVEL" val="1_1_1"/>
  <p:tag name="KSO_WM_UNIT_VALUE" val="20"/>
  <p:tag name="KSO_WM_UNIT_HIGHLIGHT" val="0"/>
  <p:tag name="KSO_WM_UNIT_COMPATIBLE" val="0"/>
  <p:tag name="KSO_WM_UNIT_PRESET_TEXT_INDEX" val="3"/>
  <p:tag name="KSO_WM_UNIT_PRESET_TEXT_LEN" val="11"/>
  <p:tag name="KSO_WM_DIAGRAM_GROUP_CODE" val="q1-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h_f*1_4_1"/>
  <p:tag name="KSO_WM_UNIT_TYPE" val="q_h_f"/>
  <p:tag name="KSO_WM_UNIT_INDEX" val="1_4_1"/>
  <p:tag name="KSO_WM_UNIT_CLEAR" val="1"/>
  <p:tag name="KSO_WM_UNIT_LAYERLEVEL" val="1_1_1"/>
  <p:tag name="KSO_WM_UNIT_VALUE" val="20"/>
  <p:tag name="KSO_WM_UNIT_HIGHLIGHT" val="0"/>
  <p:tag name="KSO_WM_UNIT_COMPATIBLE" val="0"/>
  <p:tag name="KSO_WM_UNIT_PRESET_TEXT_INDEX" val="3"/>
  <p:tag name="KSO_WM_UNIT_PRESET_TEXT_LEN" val="11"/>
  <p:tag name="KSO_WM_DIAGRAM_GROUP_CODE" val="q1-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h_f*1_2_1"/>
  <p:tag name="KSO_WM_UNIT_TYPE" val="q_h_f"/>
  <p:tag name="KSO_WM_UNIT_INDEX" val="1_2_1"/>
  <p:tag name="KSO_WM_UNIT_CLEAR" val="1"/>
  <p:tag name="KSO_WM_UNIT_LAYERLEVEL" val="1_1_1"/>
  <p:tag name="KSO_WM_UNIT_VALUE" val="20"/>
  <p:tag name="KSO_WM_UNIT_HIGHLIGHT" val="0"/>
  <p:tag name="KSO_WM_UNIT_COMPATIBLE" val="0"/>
  <p:tag name="KSO_WM_UNIT_PRESET_TEXT_INDEX" val="3"/>
  <p:tag name="KSO_WM_UNIT_PRESET_TEXT_LEN" val="11"/>
  <p:tag name="KSO_WM_DIAGRAM_GROUP_CODE" val="q1-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h_f*1_3_1"/>
  <p:tag name="KSO_WM_UNIT_TYPE" val="q_h_f"/>
  <p:tag name="KSO_WM_UNIT_INDEX" val="1_3_1"/>
  <p:tag name="KSO_WM_UNIT_CLEAR" val="1"/>
  <p:tag name="KSO_WM_UNIT_LAYERLEVEL" val="1_1_1"/>
  <p:tag name="KSO_WM_UNIT_VALUE" val="20"/>
  <p:tag name="KSO_WM_UNIT_HIGHLIGHT" val="0"/>
  <p:tag name="KSO_WM_UNIT_COMPATIBLE" val="0"/>
  <p:tag name="KSO_WM_UNIT_PRESET_TEXT_INDEX" val="3"/>
  <p:tag name="KSO_WM_UNIT_PRESET_TEXT_LEN" val="11"/>
  <p:tag name="KSO_WM_DIAGRAM_GROUP_CODE" val="q1-1"/>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i*1_10"/>
  <p:tag name="KSO_WM_UNIT_TYPE" val="q_i"/>
  <p:tag name="KSO_WM_UNIT_INDEX" val="1_10"/>
  <p:tag name="KSO_WM_UNIT_CLEAR" val="1"/>
  <p:tag name="KSO_WM_UNIT_LAYERLEVEL" val="1_1"/>
  <p:tag name="KSO_WM_DIAGRAM_GROUP_CODE" val="q1-1"/>
</p:tagLst>
</file>

<file path=ppt/tags/tag6.xml><?xml version="1.0" encoding="utf-8"?>
<p:tagLst xmlns:p="http://schemas.openxmlformats.org/presentationml/2006/main">
  <p:tag name="KSO_WM_TEMPLATE_THUMBS_INDEX" val="1、4、5、8、12、16、23、26、27、28、29"/>
  <p:tag name="KSO_WM_TEMPLATE_CATEGORY" val="custom"/>
  <p:tag name="KSO_WM_TEMPLATE_INDEX" val="160151"/>
  <p:tag name="KSO_WM_TAG_VERSION" val="1.0"/>
  <p:tag name="KSO_WM_SLIDE_ID" val="custom160151_1"/>
  <p:tag name="KSO_WM_SLIDE_INDEX" val="1"/>
  <p:tag name="KSO_WM_SLIDE_ITEM_CNT" val="2"/>
  <p:tag name="KSO_WM_SLIDE_LAYOUT" val="a_b"/>
  <p:tag name="KSO_WM_SLIDE_LAYOUT_CNT" val="1_1"/>
  <p:tag name="KSO_WM_SLIDE_TYPE" val="title"/>
  <p:tag name="KSO_WM_BEAUTIFY_FLAG" val="#wm#"/>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i*1_6"/>
  <p:tag name="KSO_WM_UNIT_TYPE" val="q_i"/>
  <p:tag name="KSO_WM_UNIT_INDEX" val="1_6"/>
  <p:tag name="KSO_WM_UNIT_CLEAR" val="1"/>
  <p:tag name="KSO_WM_UNIT_LAYERLEVEL" val="1_1"/>
  <p:tag name="KSO_WM_DIAGRAM_GROUP_CODE" val="q1-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6*q_h_f*1_4_1"/>
  <p:tag name="KSO_WM_UNIT_TYPE" val="q_h_f"/>
  <p:tag name="KSO_WM_UNIT_INDEX" val="1_4_1"/>
  <p:tag name="KSO_WM_UNIT_CLEAR" val="1"/>
  <p:tag name="KSO_WM_UNIT_LAYERLEVEL" val="1_1_1"/>
  <p:tag name="KSO_WM_UNIT_VALUE" val="20"/>
  <p:tag name="KSO_WM_UNIT_HIGHLIGHT" val="0"/>
  <p:tag name="KSO_WM_UNIT_COMPATIBLE" val="0"/>
  <p:tag name="KSO_WM_UNIT_PRESET_TEXT_INDEX" val="3"/>
  <p:tag name="KSO_WM_UNIT_PRESET_TEXT_LEN" val="11"/>
  <p:tag name="KSO_WM_DIAGRAM_GROUP_CODE" val="q1-1"/>
</p:tagLst>
</file>

<file path=ppt/tags/tag62.xml><?xml version="1.0" encoding="utf-8"?>
<p:tagLst xmlns:p="http://schemas.openxmlformats.org/presentationml/2006/main">
  <p:tag name="KSO_WM_TEMPLATE_CATEGORY" val="custom"/>
  <p:tag name="KSO_WM_TEMPLATE_INDEX" val="160151"/>
  <p:tag name="KSO_WM_TAG_VERSION" val="1.0"/>
  <p:tag name="KSO_WM_SLIDE_ID" val="custom160151_13"/>
  <p:tag name="KSO_WM_SLIDE_INDEX" val="13"/>
  <p:tag name="KSO_WM_SLIDE_ITEM_CNT" val="1"/>
  <p:tag name="KSO_WM_SLIDE_LAYOUT" val="a_l"/>
  <p:tag name="KSO_WM_SLIDE_LAYOUT_CNT" val="1_1"/>
  <p:tag name="KSO_WM_SLIDE_TYPE" val="text"/>
  <p:tag name="KSO_WM_BEAUTIFY_FLAG" val="#wm#"/>
  <p:tag name="KSO_WM_SLIDE_POSITION" val="197*193"/>
  <p:tag name="KSO_WM_SLIDE_SIZE" val="525*200"/>
  <p:tag name="KSO_WM_DIAGRAM_GROUP_CODE" val="l1-2"/>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p="http://schemas.openxmlformats.org/presentationml/2006/main">
  <p:tag name="KSO_WM_TEMPLATE_CATEGORY" val="custom"/>
  <p:tag name="KSO_WM_TEMPLATE_INDEX" val="160151"/>
  <p:tag name="KSO_WM_TAG_VERSION" val="1.0"/>
  <p:tag name="KSO_WM_SLIDE_ID" val="custom160151_13"/>
  <p:tag name="KSO_WM_SLIDE_INDEX" val="13"/>
  <p:tag name="KSO_WM_SLIDE_ITEM_CNT" val="1"/>
  <p:tag name="KSO_WM_SLIDE_LAYOUT" val="a_l"/>
  <p:tag name="KSO_WM_SLIDE_LAYOUT_CNT" val="1_1"/>
  <p:tag name="KSO_WM_SLIDE_TYPE" val="text"/>
  <p:tag name="KSO_WM_BEAUTIFY_FLAG" val="#wm#"/>
  <p:tag name="KSO_WM_SLIDE_POSITION" val="197*193"/>
  <p:tag name="KSO_WM_SLIDE_SIZE" val="525*200"/>
  <p:tag name="KSO_WM_DIAGRAM_GROUP_CODE" val="l1-2"/>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160151"/>
  <p:tag name="KSO_WM_TAG_VERSION" val="1.0"/>
  <p:tag name="KSO_WM_SLIDE_ID" val="custom160151_13"/>
  <p:tag name="KSO_WM_SLIDE_INDEX" val="13"/>
  <p:tag name="KSO_WM_SLIDE_ITEM_CNT" val="1"/>
  <p:tag name="KSO_WM_SLIDE_LAYOUT" val="a_l"/>
  <p:tag name="KSO_WM_SLIDE_LAYOUT_CNT" val="1_1"/>
  <p:tag name="KSO_WM_SLIDE_TYPE" val="text"/>
  <p:tag name="KSO_WM_BEAUTIFY_FLAG" val="#wm#"/>
  <p:tag name="KSO_WM_SLIDE_POSITION" val="197*193"/>
  <p:tag name="KSO_WM_SLIDE_SIZE" val="525*200"/>
  <p:tag name="KSO_WM_DIAGRAM_GROUP_CODE" val="l1-2"/>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160151"/>
  <p:tag name="KSO_WM_TAG_VERSION" val="1.0"/>
  <p:tag name="KSO_WM_SLIDE_ID" val="custom160151_13"/>
  <p:tag name="KSO_WM_SLIDE_INDEX" val="13"/>
  <p:tag name="KSO_WM_SLIDE_ITEM_CNT" val="1"/>
  <p:tag name="KSO_WM_SLIDE_LAYOUT" val="a_l"/>
  <p:tag name="KSO_WM_SLIDE_LAYOUT_CNT" val="1_1"/>
  <p:tag name="KSO_WM_SLIDE_TYPE" val="text"/>
  <p:tag name="KSO_WM_BEAUTIFY_FLAG" val="#wm#"/>
  <p:tag name="KSO_WM_SLIDE_POSITION" val="197*193"/>
  <p:tag name="KSO_WM_SLIDE_SIZE" val="525*200"/>
  <p:tag name="KSO_WM_DIAGRAM_GROUP_CODE" val="l1-2"/>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51"/>
  <p:tag name="KSO_WM_UNIT_TYPE" val="a"/>
  <p:tag name="KSO_WM_UNIT_INDEX" val="1"/>
  <p:tag name="KSO_WM_UNIT_ID" val="custom16015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p="http://schemas.openxmlformats.org/presentationml/2006/main">
  <p:tag name="KSO_WM_TEMPLATE_CATEGORY" val="custom"/>
  <p:tag name="KSO_WM_TEMPLATE_INDEX" val="160151"/>
  <p:tag name="KSO_WM_TAG_VERSION" val="1.0"/>
  <p:tag name="KSO_WM_SLIDE_ID" val="custom160151_13"/>
  <p:tag name="KSO_WM_SLIDE_INDEX" val="13"/>
  <p:tag name="KSO_WM_SLIDE_ITEM_CNT" val="1"/>
  <p:tag name="KSO_WM_SLIDE_LAYOUT" val="a_l"/>
  <p:tag name="KSO_WM_SLIDE_LAYOUT_CNT" val="1_1"/>
  <p:tag name="KSO_WM_SLIDE_TYPE" val="text"/>
  <p:tag name="KSO_WM_BEAUTIFY_FLAG" val="#wm#"/>
  <p:tag name="KSO_WM_SLIDE_POSITION" val="197*193"/>
  <p:tag name="KSO_WM_SLIDE_SIZE" val="525*200"/>
  <p:tag name="KSO_WM_DIAGRAM_GROUP_CODE" val="l1-2"/>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2*a*1"/>
  <p:tag name="KSO_WM_UNIT_TYPE" val="a"/>
  <p:tag name="KSO_WM_UNIT_INDEX" val="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2*e*1"/>
  <p:tag name="KSO_WM_UNIT_TYPE" val="e"/>
  <p:tag name="KSO_WM_UNIT_INDEX" val="1"/>
  <p:tag name="KSO_WM_UNIT_CLEAR" val="1"/>
  <p:tag name="KSO_WM_UNIT_LAYERLEVEL" val="1"/>
  <p:tag name="KSO_WM_UNIT_VALUE" val="1"/>
  <p:tag name="KSO_WM_UNIT_HIGHLIGHT" val="0"/>
  <p:tag name="KSO_WM_UNIT_COMPATIBLE" val="1"/>
  <p:tag name="KSO_WM_UNIT_PRESET_TEXT" val="1"/>
</p:tagLst>
</file>

<file path=ppt/tags/tag73.xml><?xml version="1.0" encoding="utf-8"?>
<p:tagLst xmlns:p="http://schemas.openxmlformats.org/presentationml/2006/main">
  <p:tag name="KSO_WM_TEMPLATE_CATEGORY" val="custom"/>
  <p:tag name="KSO_WM_TEMPLATE_INDEX" val="160151"/>
  <p:tag name="KSO_WM_TAG_VERSION" val="1.0"/>
  <p:tag name="KSO_WM_SLIDE_ID" val="custom160151_12"/>
  <p:tag name="KSO_WM_SLIDE_INDEX" val="12"/>
  <p:tag name="KSO_WM_SLIDE_ITEM_CNT" val="1"/>
  <p:tag name="KSO_WM_SLIDE_LAYOUT" val="e_a"/>
  <p:tag name="KSO_WM_SLIDE_LAYOUT_CNT" val="1_1"/>
  <p:tag name="KSO_WM_SLIDE_TYPE" val="sectionTitle"/>
  <p:tag name="KSO_WM_BEAUTIFY_FLAG" val="#wm#"/>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p="http://schemas.openxmlformats.org/presentationml/2006/main">
  <p:tag name="KSO_WM_TEMPLATE_CATEGORY" val="custom"/>
  <p:tag name="KSO_WM_TEMPLATE_INDEX" val="160151"/>
  <p:tag name="KSO_WM_TAG_VERSION" val="1.0"/>
  <p:tag name="KSO_WM_SLIDE_ID" val="custom160151_13"/>
  <p:tag name="KSO_WM_SLIDE_INDEX" val="13"/>
  <p:tag name="KSO_WM_SLIDE_ITEM_CNT" val="1"/>
  <p:tag name="KSO_WM_SLIDE_LAYOUT" val="a_l"/>
  <p:tag name="KSO_WM_SLIDE_LAYOUT_CNT" val="1_1"/>
  <p:tag name="KSO_WM_SLIDE_TYPE" val="text"/>
  <p:tag name="KSO_WM_BEAUTIFY_FLAG" val="#wm#"/>
  <p:tag name="KSO_WM_SLIDE_POSITION" val="197*193"/>
  <p:tag name="KSO_WM_SLIDE_SIZE" val="525*200"/>
  <p:tag name="KSO_WM_DIAGRAM_GROUP_CODE" val="l1-2"/>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77.xml><?xml version="1.0" encoding="utf-8"?>
<p:tagLst xmlns:p="http://schemas.openxmlformats.org/presentationml/2006/main">
  <p:tag name="KSO_WM_TEMPLATE_CATEGORY" val="custom"/>
  <p:tag name="KSO_WM_TEMPLATE_INDEX" val="160151"/>
  <p:tag name="KSO_WM_TAG_VERSION" val="1.0"/>
  <p:tag name="KSO_WM_SLIDE_ID" val="custom160151_13"/>
  <p:tag name="KSO_WM_SLIDE_INDEX" val="13"/>
  <p:tag name="KSO_WM_SLIDE_ITEM_CNT" val="1"/>
  <p:tag name="KSO_WM_SLIDE_LAYOUT" val="a_l"/>
  <p:tag name="KSO_WM_SLIDE_LAYOUT_CNT" val="1_1"/>
  <p:tag name="KSO_WM_SLIDE_TYPE" val="text"/>
  <p:tag name="KSO_WM_BEAUTIFY_FLAG" val="#wm#"/>
  <p:tag name="KSO_WM_SLIDE_POSITION" val="197*193"/>
  <p:tag name="KSO_WM_SLIDE_SIZE" val="525*200"/>
  <p:tag name="KSO_WM_DIAGRAM_GROUP_CODE" val="l1-2"/>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79.xml><?xml version="1.0" encoding="utf-8"?>
<p:tagLst xmlns:p="http://schemas.openxmlformats.org/presentationml/2006/main">
  <p:tag name="KSO_WM_TEMPLATE_CATEGORY" val="custom"/>
  <p:tag name="KSO_WM_TEMPLATE_INDEX" val="160151"/>
  <p:tag name="KSO_WM_TAG_VERSION" val="1.0"/>
  <p:tag name="KSO_WM_SLIDE_ID" val="custom160151_13"/>
  <p:tag name="KSO_WM_SLIDE_INDEX" val="13"/>
  <p:tag name="KSO_WM_SLIDE_ITEM_CNT" val="1"/>
  <p:tag name="KSO_WM_SLIDE_LAYOUT" val="a_l"/>
  <p:tag name="KSO_WM_SLIDE_LAYOUT_CNT" val="1_1"/>
  <p:tag name="KSO_WM_SLIDE_TYPE" val="text"/>
  <p:tag name="KSO_WM_BEAUTIFY_FLAG" val="#wm#"/>
  <p:tag name="KSO_WM_SLIDE_POSITION" val="197*193"/>
  <p:tag name="KSO_WM_SLIDE_SIZE" val="525*200"/>
  <p:tag name="KSO_WM_DIAGRAM_GROUP_CODE" val="l1-2"/>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51"/>
  <p:tag name="KSO_WM_UNIT_TYPE" val="f"/>
  <p:tag name="KSO_WM_UNIT_INDEX" val="1"/>
  <p:tag name="KSO_WM_UNIT_ID" val="custom160151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a*1"/>
  <p:tag name="KSO_WM_UNIT_TYPE" val="a"/>
  <p:tag name="KSO_WM_UNIT_INDEX" val="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l_i*1_1"/>
  <p:tag name="KSO_WM_UNIT_TYPE" val="l_i"/>
  <p:tag name="KSO_WM_UNIT_INDEX" val="1_1"/>
  <p:tag name="KSO_WM_UNIT_CLEAR" val="1"/>
  <p:tag name="KSO_WM_UNIT_LAYERLEVEL" val="1_1"/>
  <p:tag name="KSO_WM_DIAGRAM_GROUP_CODE" val="l1-1"/>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l_h_f*1_1_1"/>
  <p:tag name="KSO_WM_UNIT_TYPE" val="l_h_f"/>
  <p:tag name="KSO_WM_UNIT_INDEX" val="1_1_1"/>
  <p:tag name="KSO_WM_UNIT_CLEAR" val="1"/>
  <p:tag name="KSO_WM_UNIT_LAYERLEVEL" val="1_1_1"/>
  <p:tag name="KSO_WM_UNIT_VALUE" val="22"/>
  <p:tag name="KSO_WM_UNIT_HIGHLIGHT" val="0"/>
  <p:tag name="KSO_WM_UNIT_COMPATIBLE" val="0"/>
  <p:tag name="KSO_WM_UNIT_PRESET_TEXT_INDEX" val="3"/>
  <p:tag name="KSO_WM_UNIT_PRESET_TEXT_LEN" val="24"/>
  <p:tag name="KSO_WM_DIAGRAM_GROUP_CODE" val="l1-1"/>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l_i*1_2"/>
  <p:tag name="KSO_WM_UNIT_TYPE" val="l_i"/>
  <p:tag name="KSO_WM_UNIT_INDEX" val="1_2"/>
  <p:tag name="KSO_WM_UNIT_CLEAR" val="1"/>
  <p:tag name="KSO_WM_UNIT_LAYERLEVEL" val="1_1"/>
  <p:tag name="KSO_WM_DIAGRAM_GROUP_CODE" val="l1-1"/>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l_h_f*1_2_1"/>
  <p:tag name="KSO_WM_UNIT_TYPE" val="l_h_f"/>
  <p:tag name="KSO_WM_UNIT_INDEX" val="1_2_1"/>
  <p:tag name="KSO_WM_UNIT_CLEAR" val="1"/>
  <p:tag name="KSO_WM_UNIT_LAYERLEVEL" val="1_1_1"/>
  <p:tag name="KSO_WM_UNIT_VALUE" val="22"/>
  <p:tag name="KSO_WM_UNIT_HIGHLIGHT" val="0"/>
  <p:tag name="KSO_WM_UNIT_COMPATIBLE" val="0"/>
  <p:tag name="KSO_WM_UNIT_PRESET_TEXT_INDEX" val="3"/>
  <p:tag name="KSO_WM_UNIT_PRESET_TEXT_LEN" val="24"/>
  <p:tag name="KSO_WM_DIAGRAM_GROUP_CODE" val="l1-1"/>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l_i*1_3"/>
  <p:tag name="KSO_WM_UNIT_TYPE" val="l_i"/>
  <p:tag name="KSO_WM_UNIT_INDEX" val="1_3"/>
  <p:tag name="KSO_WM_UNIT_CLEAR" val="1"/>
  <p:tag name="KSO_WM_UNIT_LAYERLEVEL" val="1_1"/>
  <p:tag name="KSO_WM_DIAGRAM_GROUP_CODE" val="l1-1"/>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l_h_f*1_3_1"/>
  <p:tag name="KSO_WM_UNIT_TYPE" val="l_h_f"/>
  <p:tag name="KSO_WM_UNIT_INDEX" val="1_3_1"/>
  <p:tag name="KSO_WM_UNIT_CLEAR" val="1"/>
  <p:tag name="KSO_WM_UNIT_LAYERLEVEL" val="1_1_1"/>
  <p:tag name="KSO_WM_UNIT_VALUE" val="22"/>
  <p:tag name="KSO_WM_UNIT_HIGHLIGHT" val="0"/>
  <p:tag name="KSO_WM_UNIT_COMPATIBLE" val="0"/>
  <p:tag name="KSO_WM_UNIT_PRESET_TEXT_INDEX" val="3"/>
  <p:tag name="KSO_WM_UNIT_PRESET_TEXT_LEN" val="24"/>
  <p:tag name="KSO_WM_DIAGRAM_GROUP_CODE" val="l1-1"/>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l_i*1_4"/>
  <p:tag name="KSO_WM_UNIT_TYPE" val="l_i"/>
  <p:tag name="KSO_WM_UNIT_INDEX" val="1_4"/>
  <p:tag name="KSO_WM_UNIT_CLEAR" val="1"/>
  <p:tag name="KSO_WM_UNIT_LAYERLEVEL" val="1_1"/>
  <p:tag name="KSO_WM_DIAGRAM_GROUP_CODE" val="l1-1"/>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1*l_h_f*1_4_1"/>
  <p:tag name="KSO_WM_UNIT_TYPE" val="l_h_f"/>
  <p:tag name="KSO_WM_UNIT_INDEX" val="1_4_1"/>
  <p:tag name="KSO_WM_UNIT_CLEAR" val="1"/>
  <p:tag name="KSO_WM_UNIT_LAYERLEVEL" val="1_1_1"/>
  <p:tag name="KSO_WM_UNIT_VALUE" val="22"/>
  <p:tag name="KSO_WM_UNIT_HIGHLIGHT" val="0"/>
  <p:tag name="KSO_WM_UNIT_COMPATIBLE" val="0"/>
  <p:tag name="KSO_WM_UNIT_PRESET_TEXT_INDEX" val="3"/>
  <p:tag name="KSO_WM_UNIT_PRESET_TEXT_LEN" val="24"/>
  <p:tag name="KSO_WM_DIAGRAM_GROUP_CODE" val="l1-1"/>
</p:tagLst>
</file>

<file path=ppt/tags/tag89.xml><?xml version="1.0" encoding="utf-8"?>
<p:tagLst xmlns:p="http://schemas.openxmlformats.org/presentationml/2006/main">
  <p:tag name="KSO_WM_TEMPLATE_CATEGORY" val="custom"/>
  <p:tag name="KSO_WM_TEMPLATE_INDEX" val="160151"/>
  <p:tag name="KSO_WM_TAG_VERSION" val="1.0"/>
  <p:tag name="KSO_WM_SLIDE_ID" val="custom160151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151"/>
  <p:tag name="KSO_WM_UNIT_TYPE" val="a"/>
  <p:tag name="KSO_WM_UNIT_INDEX" val="1"/>
  <p:tag name="KSO_WM_UNIT_ID" val="custom16015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2*a*1"/>
  <p:tag name="KSO_WM_UNIT_TYPE" val="a"/>
  <p:tag name="KSO_WM_UNIT_INDEX" val="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2*e*1"/>
  <p:tag name="KSO_WM_UNIT_TYPE" val="e"/>
  <p:tag name="KSO_WM_UNIT_INDEX" val="1"/>
  <p:tag name="KSO_WM_UNIT_CLEAR" val="1"/>
  <p:tag name="KSO_WM_UNIT_LAYERLEVEL" val="1"/>
  <p:tag name="KSO_WM_UNIT_VALUE" val="1"/>
  <p:tag name="KSO_WM_UNIT_HIGHLIGHT" val="0"/>
  <p:tag name="KSO_WM_UNIT_COMPATIBLE" val="1"/>
  <p:tag name="KSO_WM_UNIT_PRESET_TEXT" val="1"/>
</p:tagLst>
</file>

<file path=ppt/tags/tag92.xml><?xml version="1.0" encoding="utf-8"?>
<p:tagLst xmlns:p="http://schemas.openxmlformats.org/presentationml/2006/main">
  <p:tag name="KSO_WM_TEMPLATE_CATEGORY" val="custom"/>
  <p:tag name="KSO_WM_TEMPLATE_INDEX" val="160151"/>
  <p:tag name="KSO_WM_TAG_VERSION" val="1.0"/>
  <p:tag name="KSO_WM_SLIDE_ID" val="custom160151_12"/>
  <p:tag name="KSO_WM_SLIDE_INDEX" val="12"/>
  <p:tag name="KSO_WM_SLIDE_ITEM_CNT" val="1"/>
  <p:tag name="KSO_WM_SLIDE_LAYOUT" val="e_a"/>
  <p:tag name="KSO_WM_SLIDE_LAYOUT_CNT" val="1_1"/>
  <p:tag name="KSO_WM_SLIDE_TYPE" val="sectionTitle"/>
  <p:tag name="KSO_WM_BEAUTIFY_FLAG" val="#wm#"/>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94.xml><?xml version="1.0" encoding="utf-8"?>
<p:tagLst xmlns:p="http://schemas.openxmlformats.org/presentationml/2006/main">
  <p:tag name="KSO_WM_TEMPLATE_CATEGORY" val="custom"/>
  <p:tag name="KSO_WM_TEMPLATE_INDEX" val="160151"/>
  <p:tag name="KSO_WM_TAG_VERSION" val="1.0"/>
  <p:tag name="KSO_WM_SLIDE_ID" val="custom160151_3"/>
  <p:tag name="KSO_WM_SLIDE_INDEX" val="3"/>
  <p:tag name="KSO_WM_SLIDE_ITEM_CNT" val="2"/>
  <p:tag name="KSO_WM_SLIDE_LAYOUT" val="a_f"/>
  <p:tag name="KSO_WM_SLIDE_LAYOUT_CNT" val="1_2"/>
  <p:tag name="KSO_WM_SLIDE_TYPE" val="text"/>
  <p:tag name="KSO_WM_BEAUTIFY_FLAG" val="#wm#"/>
  <p:tag name="KSO_WM_SLIDE_POSITION" val="49*110"/>
  <p:tag name="KSO_WM_SLIDE_SIZE" val="864*391"/>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2*a*1"/>
  <p:tag name="KSO_WM_UNIT_TYPE" val="a"/>
  <p:tag name="KSO_WM_UNIT_INDEX" val="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2*e*1"/>
  <p:tag name="KSO_WM_UNIT_TYPE" val="e"/>
  <p:tag name="KSO_WM_UNIT_INDEX" val="1"/>
  <p:tag name="KSO_WM_UNIT_CLEAR" val="1"/>
  <p:tag name="KSO_WM_UNIT_LAYERLEVEL" val="1"/>
  <p:tag name="KSO_WM_UNIT_VALUE" val="1"/>
  <p:tag name="KSO_WM_UNIT_HIGHLIGHT" val="0"/>
  <p:tag name="KSO_WM_UNIT_COMPATIBLE" val="1"/>
  <p:tag name="KSO_WM_UNIT_PRESET_TEXT" val="1"/>
</p:tagLst>
</file>

<file path=ppt/tags/tag99.xml><?xml version="1.0" encoding="utf-8"?>
<p:tagLst xmlns:p="http://schemas.openxmlformats.org/presentationml/2006/main">
  <p:tag name="KSO_WM_TEMPLATE_CATEGORY" val="custom"/>
  <p:tag name="KSO_WM_TEMPLATE_INDEX" val="160151"/>
  <p:tag name="KSO_WM_TAG_VERSION" val="1.0"/>
  <p:tag name="KSO_WM_SLIDE_ID" val="custom160151_12"/>
  <p:tag name="KSO_WM_SLIDE_INDEX" val="12"/>
  <p:tag name="KSO_WM_SLIDE_ITEM_CNT" val="1"/>
  <p:tag name="KSO_WM_SLIDE_LAYOUT" val="e_a"/>
  <p:tag name="KSO_WM_SLIDE_LAYOUT_CNT" val="1_1"/>
  <p:tag name="KSO_WM_SLIDE_TYPE" val="sectionTitle"/>
  <p:tag name="KSO_WM_BEAUTIFY_FLAG" val="#wm#"/>
</p:tagLst>
</file>

<file path=ppt/theme/theme1.xml><?xml version="1.0" encoding="utf-8"?>
<a:theme xmlns:a="http://schemas.openxmlformats.org/drawingml/2006/main" name="A000120141114A06PWBG">
  <a:themeElements>
    <a:clrScheme name="自定义 115">
      <a:dk1>
        <a:srgbClr val="3D3F41"/>
      </a:dk1>
      <a:lt1>
        <a:srgbClr val="FFFFFF"/>
      </a:lt1>
      <a:dk2>
        <a:srgbClr val="3D3F41"/>
      </a:dk2>
      <a:lt2>
        <a:srgbClr val="EFE9D9"/>
      </a:lt2>
      <a:accent1>
        <a:srgbClr val="4F5A71"/>
      </a:accent1>
      <a:accent2>
        <a:srgbClr val="6A8F94"/>
      </a:accent2>
      <a:accent3>
        <a:srgbClr val="4E6363"/>
      </a:accent3>
      <a:accent4>
        <a:srgbClr val="8B695B"/>
      </a:accent4>
      <a:accent5>
        <a:srgbClr val="B2C6D2"/>
      </a:accent5>
      <a:accent6>
        <a:srgbClr val="6C9C16"/>
      </a:accent6>
      <a:hlink>
        <a:srgbClr val="00B0F0"/>
      </a:hlink>
      <a:folHlink>
        <a:srgbClr val="AFB2B4"/>
      </a:folHlink>
    </a:clrScheme>
    <a:fontScheme name="自定义 7">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A000120141114A06KPBG</Template>
  <TotalTime>0</TotalTime>
  <Words>3515</Words>
  <Application>WPS 演示</Application>
  <PresentationFormat>宽屏</PresentationFormat>
  <Paragraphs>418</Paragraphs>
  <Slides>35</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Arial</vt:lpstr>
      <vt:lpstr>宋体</vt:lpstr>
      <vt:lpstr>Wingdings</vt:lpstr>
      <vt:lpstr>黑体</vt:lpstr>
      <vt:lpstr>Calibri</vt:lpstr>
      <vt:lpstr>幼圆</vt:lpstr>
      <vt:lpstr>微软雅黑</vt:lpstr>
      <vt:lpstr>华文行楷</vt:lpstr>
      <vt:lpstr>华文新魏</vt:lpstr>
      <vt:lpstr>Wingdings</vt:lpstr>
      <vt:lpstr>A000120141114A06PWBG</vt:lpstr>
      <vt:lpstr>PowerPoint 演示文稿</vt:lpstr>
      <vt:lpstr>彼得·布劳</vt:lpstr>
      <vt:lpstr>《社会生活中的交换与权力》</vt:lpstr>
      <vt:lpstr>社会交往的结构</vt:lpstr>
      <vt:lpstr>PowerPoint 演示文稿</vt:lpstr>
      <vt:lpstr>第一章  社会交往的结构</vt:lpstr>
      <vt:lpstr>第一章  社会交往的结构</vt:lpstr>
      <vt:lpstr>社会报酬的交换</vt:lpstr>
      <vt:lpstr>1、 社会报酬的交换</vt:lpstr>
      <vt:lpstr>PowerPoint 演示文稿</vt:lpstr>
      <vt:lpstr>PowerPoint 演示文稿</vt:lpstr>
      <vt:lpstr>基本过程</vt:lpstr>
      <vt:lpstr>PowerPoint 演示文稿</vt:lpstr>
      <vt:lpstr>PowerPoint 演示文稿</vt:lpstr>
      <vt:lpstr>PowerPoint 演示文稿</vt:lpstr>
      <vt:lpstr>PowerPoint 演示文稿</vt:lpstr>
      <vt:lpstr>PowerPoint 演示文稿</vt:lpstr>
      <vt:lpstr>相互性和不平衡性</vt:lpstr>
      <vt:lpstr>PowerPoint 演示文稿</vt:lpstr>
      <vt:lpstr>PowerPoint 演示文稿</vt:lpstr>
      <vt:lpstr>PowerPoint 演示文稿</vt:lpstr>
      <vt:lpstr>PowerPoint 演示文稿</vt:lpstr>
      <vt:lpstr>社会报酬的交换</vt:lpstr>
      <vt:lpstr>1、 社会报酬的交换</vt:lpstr>
      <vt:lpstr>PowerPoint 演示文稿</vt:lpstr>
      <vt:lpstr>PowerPoint 演示文稿</vt:lpstr>
      <vt:lpstr>基本过程</vt:lpstr>
      <vt:lpstr>PowerPoint 演示文稿</vt:lpstr>
      <vt:lpstr>PowerPoint 演示文稿</vt:lpstr>
      <vt:lpstr>相互性和不平衡性</vt:lpstr>
      <vt:lpstr>PowerPoint 演示文稿</vt:lpstr>
      <vt:lpstr>PowerPoint 演示文稿</vt:lpstr>
      <vt:lpstr>交换的条件</vt:lpstr>
      <vt:lpstr>PowerPoint 演示文稿</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fdsa</dc:title>
  <dc:creator>admin</dc:creator>
  <cp:lastModifiedBy>HI</cp:lastModifiedBy>
  <cp:revision>298</cp:revision>
  <dcterms:created xsi:type="dcterms:W3CDTF">2014-06-03T02:52:00Z</dcterms:created>
  <dcterms:modified xsi:type="dcterms:W3CDTF">2017-02-14T01:39:41Z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文件">
    <vt:lpwstr>A000120141114A06KPBG.pptx</vt:lpwstr>
  </property>
  <property fmtid="{D5CDD505-2E9C-101B-9397-08002B2CF9AE}" pid="3" name="标题">
    <vt:lpwstr>简约灰色_A000120141114A06KPBG</vt:lpwstr>
  </property>
  <property fmtid="{D5CDD505-2E9C-101B-9397-08002B2CF9AE}" pid="4" name="关键字">
    <vt:lpwstr>PPT背景模板 扁平化 灰 灰色 宽屏 圆圈 圆 简约 简洁 宽屏 V2007</vt:lpwstr>
  </property>
  <property fmtid="{D5CDD505-2E9C-101B-9397-08002B2CF9AE}" pid="5" name="KSOProductBuildVer">
    <vt:lpwstr>2052-10.1.0.6206</vt:lpwstr>
  </property>
  <property fmtid="{D5CDD505-2E9C-101B-9397-08002B2CF9AE}" pid="6" name="name">
    <vt:lpwstr>黑白朴素.pptx</vt:lpwstr>
  </property>
  <property fmtid="{D5CDD505-2E9C-101B-9397-08002B2CF9AE}" pid="7" name="fileid">
    <vt:lpwstr>861015</vt:lpwstr>
  </property>
  <property fmtid="{D5CDD505-2E9C-101B-9397-08002B2CF9AE}" pid="8" name="search_tags">
    <vt:lpwstr>PPT模板</vt:lpwstr>
  </property>
</Properties>
</file>