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6" r:id="rId5"/>
    <p:sldId id="263" r:id="rId6"/>
    <p:sldId id="268" r:id="rId7"/>
    <p:sldId id="265" r:id="rId8"/>
    <p:sldId id="264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53" autoAdjust="0"/>
  </p:normalViewPr>
  <p:slideViewPr>
    <p:cSldViewPr snapToGrid="0">
      <p:cViewPr varScale="1">
        <p:scale>
          <a:sx n="108" d="100"/>
          <a:sy n="108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044E-92A5-4A83-A43D-70C211CF125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B88BE-6308-4250-8895-5B2AFCC9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nmaize/Project-One_Group5/blob/master/FIFA_RESEARCH.ipyn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v3.exchangerate-api.com/bulk/62a214ded52f89b9f8343997/USD" TargetMode="External"/><Relationship Id="rId5" Type="http://schemas.openxmlformats.org/officeDocument/2006/relationships/hyperlink" Target="http://worldpopulationreview.com/countries/countries-by-gdp/" TargetMode="External"/><Relationship Id="rId4" Type="http://schemas.openxmlformats.org/officeDocument/2006/relationships/hyperlink" Target="https://www.kaggle.com/karangadiya/fifa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*ADD PICTURE*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84E6A-E650-4E61-A9DE-1C3730EEA544}"/>
              </a:ext>
            </a:extLst>
          </p:cNvPr>
          <p:cNvSpPr txBox="1"/>
          <p:nvPr/>
        </p:nvSpPr>
        <p:spPr>
          <a:xfrm>
            <a:off x="4015819" y="133390"/>
            <a:ext cx="3529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FIFA 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02E06-F7C7-4D19-9471-F36776F2010C}"/>
              </a:ext>
            </a:extLst>
          </p:cNvPr>
          <p:cNvSpPr txBox="1"/>
          <p:nvPr/>
        </p:nvSpPr>
        <p:spPr>
          <a:xfrm>
            <a:off x="3788802" y="5715769"/>
            <a:ext cx="3983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ANALYTICS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D35EFF-487B-4D6F-8775-0DD25618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333500"/>
            <a:ext cx="7429500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4933" y="5459767"/>
            <a:ext cx="1642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PRESENTED BY:</a:t>
            </a:r>
          </a:p>
          <a:p>
            <a:r>
              <a:rPr lang="en-US" sz="1100" b="1" dirty="0" smtClean="0"/>
              <a:t>LYLE SWEET</a:t>
            </a:r>
          </a:p>
          <a:p>
            <a:r>
              <a:rPr lang="en-US" sz="1100" b="1" dirty="0" smtClean="0"/>
              <a:t>NATALIE MAIZE</a:t>
            </a:r>
            <a:br>
              <a:rPr lang="en-US" sz="1100" b="1" dirty="0" smtClean="0"/>
            </a:br>
            <a:r>
              <a:rPr lang="en-US" sz="1100" b="1" dirty="0" smtClean="0"/>
              <a:t>SLAV PETKOVIC</a:t>
            </a:r>
          </a:p>
          <a:p>
            <a:r>
              <a:rPr lang="en-US" sz="1100" b="1" dirty="0" smtClean="0"/>
              <a:t>TIM VEAL</a:t>
            </a:r>
          </a:p>
          <a:p>
            <a:r>
              <a:rPr lang="en-US" sz="1100" b="1" dirty="0" smtClean="0"/>
              <a:t>TROY HOLLOWAY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243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9" y="219807"/>
            <a:ext cx="3802550" cy="641839"/>
          </a:xfrm>
        </p:spPr>
        <p:txBody>
          <a:bodyPr>
            <a:normAutofit/>
          </a:bodyPr>
          <a:lstStyle/>
          <a:p>
            <a:r>
              <a:rPr lang="en-US" u="sng" dirty="0"/>
              <a:t>Presentation Outline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292" y="1248508"/>
            <a:ext cx="9812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Time – (8-10 minutes)</a:t>
            </a:r>
          </a:p>
          <a:p>
            <a:endParaRPr lang="en-US" dirty="0"/>
          </a:p>
          <a:p>
            <a:r>
              <a:rPr lang="en-US" dirty="0"/>
              <a:t>Introduction – </a:t>
            </a:r>
            <a:r>
              <a:rPr lang="en-US" dirty="0" smtClean="0"/>
              <a:t>2 </a:t>
            </a:r>
            <a:r>
              <a:rPr lang="en-US" dirty="0"/>
              <a:t>min</a:t>
            </a:r>
          </a:p>
          <a:p>
            <a:r>
              <a:rPr lang="en-US" dirty="0"/>
              <a:t>Topic 1 – </a:t>
            </a:r>
            <a:r>
              <a:rPr lang="en-US" dirty="0" smtClean="0"/>
              <a:t>2 </a:t>
            </a:r>
            <a:r>
              <a:rPr lang="en-US" dirty="0"/>
              <a:t>min</a:t>
            </a:r>
          </a:p>
          <a:p>
            <a:r>
              <a:rPr lang="en-US" dirty="0"/>
              <a:t>Topic 2 – 1 min</a:t>
            </a:r>
          </a:p>
          <a:p>
            <a:r>
              <a:rPr lang="en-US" dirty="0"/>
              <a:t>Topic 3 – 1 min</a:t>
            </a:r>
          </a:p>
          <a:p>
            <a:r>
              <a:rPr lang="en-US" dirty="0"/>
              <a:t>Topic 4 – 1 min</a:t>
            </a:r>
          </a:p>
          <a:p>
            <a:r>
              <a:rPr lang="en-US" dirty="0"/>
              <a:t>Topic 5 – 1 min</a:t>
            </a:r>
          </a:p>
          <a:p>
            <a:r>
              <a:rPr lang="en-US" dirty="0"/>
              <a:t>Q/A – 2 min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C41ADE-5790-4DC2-B2F3-62DAF1C81124}"/>
              </a:ext>
            </a:extLst>
          </p:cNvPr>
          <p:cNvGrpSpPr/>
          <p:nvPr/>
        </p:nvGrpSpPr>
        <p:grpSpPr>
          <a:xfrm>
            <a:off x="0" y="4959927"/>
            <a:ext cx="12192000" cy="1898073"/>
            <a:chOff x="0" y="4959927"/>
            <a:chExt cx="12192000" cy="1898073"/>
          </a:xfrm>
        </p:grpSpPr>
        <p:pic>
          <p:nvPicPr>
            <p:cNvPr id="4" name="Picture 3" descr="Sub Page 1.jpg">
              <a:extLst>
                <a:ext uri="{FF2B5EF4-FFF2-40B4-BE49-F238E27FC236}">
                  <a16:creationId xmlns:a16="http://schemas.microsoft.com/office/drawing/2014/main" id="{8692D068-5BE1-425D-8F15-82707AC04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927"/>
              <a:ext cx="12192000" cy="18980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1BCD0B-E1AC-4611-B73E-8C4A76A3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280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0174" y="-4981"/>
            <a:ext cx="2052880" cy="532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Hypothesis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174" y="656993"/>
            <a:ext cx="101463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he increasing </a:t>
            </a:r>
            <a:r>
              <a:rPr lang="en-US" sz="1400" dirty="0" smtClean="0"/>
              <a:t>interest </a:t>
            </a:r>
            <a:r>
              <a:rPr lang="en-US" sz="1400" dirty="0" smtClean="0"/>
              <a:t>for soccer </a:t>
            </a:r>
            <a:r>
              <a:rPr lang="en-US" sz="1400" dirty="0"/>
              <a:t>from </a:t>
            </a:r>
            <a:r>
              <a:rPr lang="en-US" sz="1400" dirty="0" smtClean="0"/>
              <a:t>sports enthusiasts is at an all time high in Atlanta, </a:t>
            </a:r>
            <a:r>
              <a:rPr lang="en-US" sz="1400" dirty="0" smtClean="0"/>
              <a:t>Ga</a:t>
            </a:r>
            <a:r>
              <a:rPr lang="en-US" sz="1400" dirty="0" smtClean="0"/>
              <a:t>.   Atlanta residents can now show support for the newly established a MLS team.  Atlanta United was established in 2014 and joined the MLS in 2017, as the twenty-second team in the league.  Atlanta United won the MLS 2018 Championship.  Venues </a:t>
            </a:r>
            <a:r>
              <a:rPr lang="en-US" sz="1400" dirty="0" smtClean="0"/>
              <a:t>in Atlanta are </a:t>
            </a:r>
            <a:r>
              <a:rPr lang="en-US" sz="1400" dirty="0" smtClean="0"/>
              <a:t>supporting and hosting FIFA World Cup events.  The large FIFA following sparked the interest to take a deeper drive in analyzing player statistics to gain a better understanding of team </a:t>
            </a:r>
            <a:r>
              <a:rPr lang="en-US" sz="1400" dirty="0" smtClean="0"/>
              <a:t>dynamics and the game of soccer. 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We chose to identify </a:t>
            </a:r>
            <a:r>
              <a:rPr lang="en-US" sz="1400" dirty="0"/>
              <a:t>player statistics to determine correlations between each of the following: </a:t>
            </a:r>
            <a:r>
              <a:rPr lang="en-US" sz="1400" dirty="0"/>
              <a:t>which country produces the best </a:t>
            </a:r>
            <a:r>
              <a:rPr lang="en-US" sz="1400" dirty="0" smtClean="0"/>
              <a:t>players - countries </a:t>
            </a:r>
            <a:r>
              <a:rPr lang="en-US" sz="1400" dirty="0"/>
              <a:t>wealth vs talent and </a:t>
            </a:r>
            <a:r>
              <a:rPr lang="en-US" sz="1400" dirty="0"/>
              <a:t>which heights correspond to </a:t>
            </a:r>
            <a:r>
              <a:rPr lang="en-US" sz="1400" dirty="0" smtClean="0"/>
              <a:t>defensive players</a:t>
            </a:r>
            <a:r>
              <a:rPr lang="en-US" sz="1400" dirty="0"/>
              <a:t>’ </a:t>
            </a:r>
            <a:r>
              <a:rPr lang="en-US" sz="1400" dirty="0" smtClean="0"/>
              <a:t>scores.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Hypothesis –</a:t>
            </a:r>
          </a:p>
          <a:p>
            <a:r>
              <a:rPr lang="en-US" sz="1400" dirty="0"/>
              <a:t>(1) There is a correlation between GDP and percent of talent country is able to produce.</a:t>
            </a:r>
          </a:p>
          <a:p>
            <a:r>
              <a:rPr lang="en-US" sz="1400" dirty="0"/>
              <a:t>(2) There is an ideal height or range for defensive players to perform optimally.</a:t>
            </a:r>
          </a:p>
          <a:p>
            <a:r>
              <a:rPr lang="en-US" sz="1400" dirty="0"/>
              <a:t>(3) </a:t>
            </a:r>
            <a:r>
              <a:rPr lang="en-US" sz="1400" dirty="0"/>
              <a:t>Is there a correlation between Potential and Wage and Age/Potential and Wages?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Null Hypothesis –</a:t>
            </a:r>
          </a:p>
          <a:p>
            <a:r>
              <a:rPr lang="en-US" sz="1400" dirty="0"/>
              <a:t>(1) GDP does not affect the percentage of talent.</a:t>
            </a:r>
          </a:p>
          <a:p>
            <a:r>
              <a:rPr lang="en-US" sz="1400" dirty="0"/>
              <a:t>(2) There is no correlation between defensive player score and height.</a:t>
            </a:r>
          </a:p>
          <a:p>
            <a:r>
              <a:rPr lang="en-US" sz="1400" dirty="0"/>
              <a:t>(3) </a:t>
            </a:r>
            <a:r>
              <a:rPr lang="en-US" sz="1400" dirty="0"/>
              <a:t>Players with higher potential will receive higher wages than those identified with lower potential.</a:t>
            </a:r>
          </a:p>
          <a:p>
            <a:endParaRPr lang="en-US" sz="1400" dirty="0"/>
          </a:p>
        </p:txBody>
      </p:sp>
      <p:pic>
        <p:nvPicPr>
          <p:cNvPr id="9" name="Picture 8" descr="Sub Page 1.jpg">
            <a:extLst>
              <a:ext uri="{FF2B5EF4-FFF2-40B4-BE49-F238E27FC236}">
                <a16:creationId xmlns:a16="http://schemas.microsoft.com/office/drawing/2014/main" id="{67A98A74-6944-4821-86B9-83A3752BFC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42"/>
          <a:stretch/>
        </p:blipFill>
        <p:spPr>
          <a:xfrm>
            <a:off x="0" y="4959927"/>
            <a:ext cx="12192000" cy="1898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D88F1-2621-4B56-83CD-2FE790362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331" y="5095784"/>
            <a:ext cx="1523060" cy="124287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0D5F7B-6C65-40DD-BA23-323A725CA34E}"/>
              </a:ext>
            </a:extLst>
          </p:cNvPr>
          <p:cNvGrpSpPr/>
          <p:nvPr/>
        </p:nvGrpSpPr>
        <p:grpSpPr>
          <a:xfrm>
            <a:off x="0" y="4988208"/>
            <a:ext cx="12192000" cy="1898073"/>
            <a:chOff x="0" y="4988208"/>
            <a:chExt cx="12192000" cy="1898073"/>
          </a:xfrm>
        </p:grpSpPr>
        <p:pic>
          <p:nvPicPr>
            <p:cNvPr id="11" name="Picture 10" descr="Sub Page 1.jpg">
              <a:extLst>
                <a:ext uri="{FF2B5EF4-FFF2-40B4-BE49-F238E27FC236}">
                  <a16:creationId xmlns:a16="http://schemas.microsoft.com/office/drawing/2014/main" id="{891A646F-5820-4BF4-92CF-E66657CE6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88208"/>
              <a:ext cx="12192000" cy="189807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AD0694-85C6-44C2-B897-EDB69B47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124065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195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96D536-8BB8-4F0A-A743-EFBCA6EE95E6}"/>
              </a:ext>
            </a:extLst>
          </p:cNvPr>
          <p:cNvGrpSpPr/>
          <p:nvPr/>
        </p:nvGrpSpPr>
        <p:grpSpPr>
          <a:xfrm>
            <a:off x="0" y="4959927"/>
            <a:ext cx="12192000" cy="1898073"/>
            <a:chOff x="0" y="4959927"/>
            <a:chExt cx="12192000" cy="1898073"/>
          </a:xfrm>
        </p:grpSpPr>
        <p:pic>
          <p:nvPicPr>
            <p:cNvPr id="8" name="Picture 7" descr="Sub Page 1.jpg">
              <a:extLst>
                <a:ext uri="{FF2B5EF4-FFF2-40B4-BE49-F238E27FC236}">
                  <a16:creationId xmlns:a16="http://schemas.microsoft.com/office/drawing/2014/main" id="{C34E2A92-0228-4EDD-BE05-471F78127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927"/>
              <a:ext cx="12192000" cy="189807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71A897-F4BD-408D-9585-D0E712E7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356210" y="87923"/>
            <a:ext cx="5460127" cy="463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Data Source Exploration/Cleansing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6210" y="6093069"/>
            <a:ext cx="9259130" cy="389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u="sng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076" y="727439"/>
            <a:ext cx="1081263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Data Sources:</a:t>
            </a:r>
          </a:p>
          <a:p>
            <a:endParaRPr lang="en-US" sz="1600" b="1" u="sng" dirty="0"/>
          </a:p>
          <a:p>
            <a:r>
              <a:rPr lang="en-US" sz="1600" dirty="0"/>
              <a:t>FIFA Data Set: </a:t>
            </a:r>
            <a:r>
              <a:rPr lang="en-US" sz="1600" dirty="0">
                <a:hlinkClick r:id="rId4"/>
              </a:rPr>
              <a:t>https://www.kaggle.com/karangadiya/fifa19</a:t>
            </a:r>
            <a:endParaRPr lang="en-US" sz="1600" dirty="0"/>
          </a:p>
          <a:p>
            <a:r>
              <a:rPr lang="en-US" sz="1600" dirty="0"/>
              <a:t>GDP Data Set: </a:t>
            </a:r>
            <a:r>
              <a:rPr lang="en-US" sz="1600" dirty="0">
                <a:hlinkClick r:id="rId5"/>
              </a:rPr>
              <a:t>http://worldpopulationreview.com/countries/countries-by-gdp/</a:t>
            </a:r>
            <a:endParaRPr lang="en-US" sz="1600" dirty="0"/>
          </a:p>
          <a:p>
            <a:r>
              <a:rPr lang="en-US" sz="1600" dirty="0"/>
              <a:t>Currency Exchange API : </a:t>
            </a:r>
            <a:r>
              <a:rPr lang="en-US" sz="1600" dirty="0">
                <a:hlinkClick r:id="rId6"/>
              </a:rPr>
              <a:t>https://v3.exchangerate-api.com/bulk/62a214ded52f89b9f8343997/USD</a:t>
            </a:r>
            <a:r>
              <a:rPr lang="en-US" sz="1600" dirty="0"/>
              <a:t> </a:t>
            </a:r>
          </a:p>
          <a:p>
            <a:endParaRPr lang="en-US" sz="1600" b="1" u="sng" dirty="0"/>
          </a:p>
          <a:p>
            <a:r>
              <a:rPr lang="en-US" sz="1600" b="1" u="sng" dirty="0"/>
              <a:t>GitHub Project Location:</a:t>
            </a:r>
            <a:endParaRPr lang="en-US" sz="1600" b="1" u="sng" dirty="0">
              <a:hlinkClick r:id="rId7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US" sz="1600" u="sng" dirty="0">
                <a:hlinkClick r:id="rId7"/>
              </a:rPr>
              <a:t>https://github.com/nmaize/Project-One_Group5/blob/master/FIFA_RESEARCH.ipynb</a:t>
            </a:r>
            <a:r>
              <a:rPr lang="en-US" sz="1600" u="sng" dirty="0"/>
              <a:t> </a:t>
            </a:r>
          </a:p>
          <a:p>
            <a:endParaRPr lang="en-US" sz="1600" dirty="0"/>
          </a:p>
          <a:p>
            <a:r>
              <a:rPr lang="en-US" sz="1600" b="1" u="sng" dirty="0"/>
              <a:t>Data Exploration/Cleansing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Loaded into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Explored </a:t>
            </a:r>
            <a:r>
              <a:rPr lang="en-US" sz="1600" dirty="0" smtClean="0"/>
              <a:t>both </a:t>
            </a:r>
            <a:r>
              <a:rPr lang="en-US" sz="1600" dirty="0"/>
              <a:t>sets with .head() and .columns to get familiar with </a:t>
            </a:r>
            <a:r>
              <a:rPr lang="en-US" sz="1600" dirty="0" smtClean="0"/>
              <a:t>the data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subset of data from each data set, removed </a:t>
            </a:r>
            <a:r>
              <a:rPr lang="en-US" sz="1600" dirty="0" smtClean="0"/>
              <a:t>duplicates </a:t>
            </a:r>
            <a:r>
              <a:rPr lang="en-US" sz="1600" dirty="0"/>
              <a:t>and renamed the </a:t>
            </a:r>
            <a:r>
              <a:rPr lang="en-US" sz="1600" dirty="0" smtClean="0"/>
              <a:t>columns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Grouped all Great Britain countries as UK within FIFA data set since GDP set has it </a:t>
            </a:r>
            <a:r>
              <a:rPr lang="en-US" sz="1600" dirty="0" smtClean="0"/>
              <a:t>grouped </a:t>
            </a:r>
            <a:r>
              <a:rPr lang="en-US" sz="1600" dirty="0"/>
              <a:t>all </a:t>
            </a:r>
            <a:r>
              <a:rPr lang="en-US" sz="1600" dirty="0" smtClean="0"/>
              <a:t>together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Merged FIFA and GDP data frames </a:t>
            </a:r>
            <a:r>
              <a:rPr lang="en-US" sz="1600" dirty="0" smtClean="0"/>
              <a:t>using </a:t>
            </a:r>
            <a:r>
              <a:rPr lang="en-US" sz="1600" dirty="0"/>
              <a:t>Nationality as common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API to get current rates between EURO and US Dollar </a:t>
            </a:r>
            <a:r>
              <a:rPr lang="en-US" sz="1600" dirty="0" smtClean="0"/>
              <a:t>for</a:t>
            </a:r>
            <a:r>
              <a:rPr lang="en-US" sz="1600" dirty="0" smtClean="0"/>
              <a:t> converting </a:t>
            </a:r>
            <a:r>
              <a:rPr lang="en-US" sz="1600" dirty="0"/>
              <a:t>all monetary </a:t>
            </a:r>
            <a:r>
              <a:rPr lang="en-US" sz="1600" dirty="0" smtClean="0"/>
              <a:t>columns </a:t>
            </a:r>
            <a:r>
              <a:rPr lang="en-US" sz="1600" dirty="0"/>
              <a:t>into US </a:t>
            </a:r>
            <a:r>
              <a:rPr lang="en-US" sz="1600" dirty="0" smtClean="0"/>
              <a:t>Dollar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Extracted </a:t>
            </a:r>
            <a:r>
              <a:rPr lang="en-US" sz="1600" dirty="0"/>
              <a:t>Euro, M and K characters from current monetary columns and </a:t>
            </a:r>
            <a:r>
              <a:rPr lang="en-US" sz="1600" dirty="0" smtClean="0"/>
              <a:t>converted into </a:t>
            </a:r>
            <a:r>
              <a:rPr lang="en-US" sz="1600" dirty="0" smtClean="0"/>
              <a:t>float type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Converted </a:t>
            </a:r>
            <a:r>
              <a:rPr lang="en-US" sz="1600" dirty="0" smtClean="0"/>
              <a:t>height </a:t>
            </a:r>
            <a:r>
              <a:rPr lang="en-US" sz="1600" dirty="0" smtClean="0"/>
              <a:t>into </a:t>
            </a:r>
            <a:r>
              <a:rPr lang="en-US" sz="1600" dirty="0"/>
              <a:t>inches and extracted all </a:t>
            </a:r>
            <a:r>
              <a:rPr lang="en-US" sz="1600" dirty="0" smtClean="0"/>
              <a:t>pounds (</a:t>
            </a:r>
            <a:r>
              <a:rPr lang="en-US" sz="1600" dirty="0" err="1" smtClean="0"/>
              <a:t>lbs</a:t>
            </a:r>
            <a:r>
              <a:rPr lang="en-US" sz="1600" dirty="0" smtClean="0"/>
              <a:t>) </a:t>
            </a:r>
            <a:r>
              <a:rPr lang="en-US" sz="1600" dirty="0"/>
              <a:t>out </a:t>
            </a:r>
            <a:r>
              <a:rPr lang="en-US" sz="1600" dirty="0" smtClean="0"/>
              <a:t>from </a:t>
            </a:r>
            <a:r>
              <a:rPr lang="en-US" sz="1600" dirty="0"/>
              <a:t>weight </a:t>
            </a:r>
            <a:r>
              <a:rPr lang="en-US" sz="1600" dirty="0" smtClean="0"/>
              <a:t>column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Finally, </a:t>
            </a:r>
            <a:r>
              <a:rPr lang="en-US" sz="1600" dirty="0"/>
              <a:t>produced clean dataset and </a:t>
            </a:r>
            <a:r>
              <a:rPr lang="en-US" sz="1600" dirty="0" smtClean="0"/>
              <a:t>plotted </a:t>
            </a:r>
            <a:r>
              <a:rPr lang="en-US" sz="1600" dirty="0"/>
              <a:t>data </a:t>
            </a:r>
            <a:r>
              <a:rPr lang="en-US" sz="1600" dirty="0" smtClean="0"/>
              <a:t>set </a:t>
            </a:r>
            <a:r>
              <a:rPr lang="en-US" sz="1600" dirty="0" smtClean="0"/>
              <a:t>heat </a:t>
            </a:r>
            <a:r>
              <a:rPr lang="en-US" sz="1600" dirty="0" smtClean="0"/>
              <a:t>map</a:t>
            </a:r>
            <a:endParaRPr lang="en-US" sz="1600" dirty="0"/>
          </a:p>
          <a:p>
            <a:r>
              <a:rPr lang="en-US" sz="1600" dirty="0"/>
              <a:t> 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2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CA194BE-29F9-4629-91B5-A03DA2D096D1}"/>
              </a:ext>
            </a:extLst>
          </p:cNvPr>
          <p:cNvGrpSpPr/>
          <p:nvPr/>
        </p:nvGrpSpPr>
        <p:grpSpPr>
          <a:xfrm>
            <a:off x="0" y="4988208"/>
            <a:ext cx="12192000" cy="1898073"/>
            <a:chOff x="0" y="4988208"/>
            <a:chExt cx="12192000" cy="189807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6" name="Picture 5" descr="Sub Page 1.jpg">
              <a:extLst>
                <a:ext uri="{FF2B5EF4-FFF2-40B4-BE49-F238E27FC236}">
                  <a16:creationId xmlns:a16="http://schemas.microsoft.com/office/drawing/2014/main" id="{B0DC1900-06B3-4724-A3E2-EE70334BB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88208"/>
              <a:ext cx="12192000" cy="18980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B53433-17CB-42A2-A6B7-3D302255E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124065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833A978-55C7-4141-8984-A033B9B5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99" y="282579"/>
            <a:ext cx="8848438" cy="48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3729" y="103611"/>
            <a:ext cx="2571627" cy="532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GDP VS Talent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6211" y="6093069"/>
            <a:ext cx="3899266" cy="389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/>
              <a:t>*Ensure </a:t>
            </a:r>
            <a:r>
              <a:rPr lang="en-US" sz="1800" u="sng" dirty="0" err="1"/>
              <a:t>Jupyter</a:t>
            </a:r>
            <a:r>
              <a:rPr lang="en-US" sz="1800" u="sng" dirty="0"/>
              <a:t> Notebook is available*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6F3809-1F92-4D96-A1E6-C4C1788AA497}"/>
              </a:ext>
            </a:extLst>
          </p:cNvPr>
          <p:cNvGrpSpPr/>
          <p:nvPr/>
        </p:nvGrpSpPr>
        <p:grpSpPr>
          <a:xfrm>
            <a:off x="0" y="4959468"/>
            <a:ext cx="12192000" cy="1898073"/>
            <a:chOff x="0" y="4959468"/>
            <a:chExt cx="12192000" cy="1898073"/>
          </a:xfrm>
        </p:grpSpPr>
        <p:pic>
          <p:nvPicPr>
            <p:cNvPr id="4" name="Picture 3" descr="Sub Page 1.jpg">
              <a:extLst>
                <a:ext uri="{FF2B5EF4-FFF2-40B4-BE49-F238E27FC236}">
                  <a16:creationId xmlns:a16="http://schemas.microsoft.com/office/drawing/2014/main" id="{2AEF0422-E814-4FAD-B562-8570611A4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468"/>
              <a:ext cx="12192000" cy="18980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9F9AE1-3B14-4B70-80EB-0C623D8C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2F3A37-E7FA-4570-AFDC-D7413C0CFCAD}"/>
              </a:ext>
            </a:extLst>
          </p:cNvPr>
          <p:cNvSpPr txBox="1"/>
          <p:nvPr/>
        </p:nvSpPr>
        <p:spPr>
          <a:xfrm>
            <a:off x="107949" y="754274"/>
            <a:ext cx="311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Initial 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with lower GDP will produce more talent </a:t>
            </a:r>
          </a:p>
          <a:p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47FFE5-0F0E-468C-B5CB-41D080C3AC83}"/>
              </a:ext>
            </a:extLst>
          </p:cNvPr>
          <p:cNvGrpSpPr/>
          <p:nvPr/>
        </p:nvGrpSpPr>
        <p:grpSpPr>
          <a:xfrm>
            <a:off x="834391" y="1385733"/>
            <a:ext cx="8054973" cy="4587857"/>
            <a:chOff x="3821233" y="400003"/>
            <a:chExt cx="7826482" cy="424731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7EC2FB-93AC-4095-B6E8-AE2E0E763101}"/>
                </a:ext>
              </a:extLst>
            </p:cNvPr>
            <p:cNvGrpSpPr/>
            <p:nvPr/>
          </p:nvGrpSpPr>
          <p:grpSpPr>
            <a:xfrm>
              <a:off x="3821233" y="400003"/>
              <a:ext cx="7826482" cy="4247317"/>
              <a:chOff x="3821232" y="400003"/>
              <a:chExt cx="8147611" cy="45148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C143EC4-1337-4D32-A2C5-4CD2F69C9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1232" y="400003"/>
                <a:ext cx="8147611" cy="451489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01600" cap="sq">
                <a:solidFill>
                  <a:srgbClr val="FDFDFD"/>
                </a:solidFill>
                <a:miter lim="800000"/>
              </a:ln>
              <a:effectLst>
                <a:outerShdw blurRad="57150" dist="37500" dir="7560000" sy="98000" kx="110000" ky="200000" algn="tl" rotWithShape="0">
                  <a:srgbClr val="000000">
                    <a:alpha val="20000"/>
                  </a:srgbClr>
                </a:outerShdw>
              </a:effectLst>
              <a:scene3d>
                <a:camera prst="perspectiveRelaxed">
                  <a:rot lat="18960000" lon="0" rev="0"/>
                </a:camera>
                <a:lightRig rig="twoPt" dir="t">
                  <a:rot lat="0" lon="0" rev="7200000"/>
                </a:lightRig>
              </a:scene3d>
              <a:sp3d prstMaterial="matte">
                <a:bevelT w="22860" h="12700"/>
                <a:contourClr>
                  <a:srgbClr val="FFFFFF"/>
                </a:contourClr>
              </a:sp3d>
            </p:spPr>
          </p:pic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A9E8963-10E2-43AF-8792-D13D9B2E6622}"/>
                  </a:ext>
                </a:extLst>
              </p:cNvPr>
              <p:cNvGrpSpPr/>
              <p:nvPr/>
            </p:nvGrpSpPr>
            <p:grpSpPr>
              <a:xfrm>
                <a:off x="4553352" y="1170738"/>
                <a:ext cx="7221350" cy="2869458"/>
                <a:chOff x="4553352" y="1170738"/>
                <a:chExt cx="7221350" cy="2869458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1629E8C-183D-4A6C-A595-B61480318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4454" y="2143241"/>
                  <a:ext cx="437490" cy="431656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7BB4EA20-1BC4-4DDA-A018-65B1FA9638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70130" y="1170738"/>
                  <a:ext cx="570075" cy="56247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43CD75A-0130-4741-A165-6EDBBBF68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1145" y="3163045"/>
                  <a:ext cx="285612" cy="281803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D29709E4-4471-4719-9DE9-F205FEE16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21215" y="3303947"/>
                  <a:ext cx="253487" cy="250106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221FFEB-0E79-4498-8B77-D3D14B34C7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16489" y="3269687"/>
                  <a:ext cx="253487" cy="250106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5E9C2786-7E87-4539-A57D-7CA6FEA24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0339" y="2357611"/>
                  <a:ext cx="391567" cy="38634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BAB29533-A692-408F-B5FA-E7F1A485A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7950" y="3256098"/>
                  <a:ext cx="244244" cy="240987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176A8C5F-D44F-4C25-9615-4C008AD2CA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9720" y="3133397"/>
                  <a:ext cx="299765" cy="295768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9392183D-E7AE-4A8B-91A3-A5654DE237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5180" y="3523461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3E66060A-9F67-4762-933C-FDAA4789F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0008" y="3815775"/>
                  <a:ext cx="118504" cy="116925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9055A64-F14D-450B-AFC1-F3FEF78E11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5032" y="3739188"/>
                  <a:ext cx="118504" cy="11692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73ACEFC8-55B2-43CA-8C3B-9C03836DCF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2096" y="3814601"/>
                  <a:ext cx="118504" cy="116925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7368209-9D50-494A-B98B-3907FD7538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7275" y="3767897"/>
                  <a:ext cx="118504" cy="116925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A3E34A4C-55B5-4150-9F89-72519DAAB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1668" y="3434195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EA1C3603-BDE2-46DC-861C-27C0B6EC6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8426" y="3389004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BD2A2094-6A08-414E-832A-D2261DBD74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913" y="3485541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E205A2B3-FDC6-4543-A898-84600E12A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8028" y="3406299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B3B6309-F85B-4DD4-93CA-0B594C75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071" y="3006905"/>
                  <a:ext cx="280432" cy="276693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C78A8BB3-702C-4157-923C-4276F517A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7697" y="3347190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50AC1307-E5CF-4A18-88E7-527244E0B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5122" y="3272429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5FC79E62-5B6B-4DB8-995E-1CD406706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9602" y="3318951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DBB6B6DE-5C7A-463F-A7F4-79E308CBA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5866" y="3648666"/>
                  <a:ext cx="170778" cy="168500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6618FD81-AF4E-4CA5-9C3A-FF5154BF69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3352" y="3359088"/>
                  <a:ext cx="204162" cy="201440"/>
                </a:xfrm>
                <a:prstGeom prst="rect">
                  <a:avLst/>
                </a:prstGeom>
              </p:spPr>
            </p:pic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C6A0915E-FAFC-4D85-98E5-CE3E25BFF2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4674" y="2903211"/>
                  <a:ext cx="301024" cy="297010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A7823EF-2AAD-46B0-95D6-51F0EE55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788" y="2576549"/>
                  <a:ext cx="391567" cy="386346"/>
                </a:xfrm>
                <a:prstGeom prst="rect">
                  <a:avLst/>
                </a:prstGeom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98810A82-2774-4524-86DC-F1983237D8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8633" y="2580355"/>
                  <a:ext cx="335847" cy="331369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79A1AD1D-C81E-4AC4-B684-BEBF3DBFC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51763" y="2754481"/>
                  <a:ext cx="318367" cy="314121"/>
                </a:xfrm>
                <a:prstGeom prst="rect">
                  <a:avLst/>
                </a:prstGeom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0A966E6C-DFFF-44DD-B766-6D8F306C2B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0078" y="3873064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13844074-375A-4B47-8D7D-6CBCF17BD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8715" y="3856780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0C6A7018-D33C-47CD-AFE1-5549638E7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8225" y="3818389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CEDE95E8-0EF2-4EDA-BE15-46CFA0E29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7116" y="3818389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7DE72DC-2C82-4B49-AF8F-AEC6A149D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2964" y="3824233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987BE46E-16D6-4587-9547-516A4B07D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805" y="3965530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C9ED188D-5E13-415B-A545-F19A3EEC7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9807" y="3842948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4004FFD7-36B5-4BCC-9BA1-8EF6E30FD5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3884" y="3867408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39508A3E-3726-4704-9E03-38119EA2B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0649" y="3752582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93932764-C877-4FF0-A39E-9A3D6E1FBF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8554" y="3921322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A4594F58-6AAA-4BA1-A73D-3DD0CA597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4632" y="3771131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789ED24E-8D7A-4BC9-8EE3-100629E9F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4485" y="3771664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156CA0C1-C7A3-4FA9-8D3F-BC26D876D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2964" y="3957542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A20310A8-7285-4D45-B32F-43D2658096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8569" y="3984500"/>
                  <a:ext cx="56449" cy="55696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E052A92F-4B9A-44C8-B83F-11970D025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199" y="1450169"/>
                  <a:ext cx="429099" cy="220171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A9FF23C1-DB42-447B-91FA-8BD655C9D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5086" y="3706209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B9975E64-027B-439D-AFC4-9252B3B5F0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0580" y="3797649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48ED2D2-0813-45CE-B375-1AF7FED3C6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4438" y="3652302"/>
                  <a:ext cx="91354" cy="90135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14F5E3EB-1136-47A8-9E00-879C54A26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6354" y="3756885"/>
                  <a:ext cx="91354" cy="9013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4F6CA4E-1849-429A-9187-0981D184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07" y="3512902"/>
              <a:ext cx="87753" cy="84793"/>
            </a:xfrm>
            <a:prstGeom prst="rect">
              <a:avLst/>
            </a:prstGeom>
          </p:spPr>
        </p:pic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859D8A63-4390-42A6-9BE0-649FCAB5DDBB}"/>
              </a:ext>
            </a:extLst>
          </p:cNvPr>
          <p:cNvSpPr/>
          <p:nvPr/>
        </p:nvSpPr>
        <p:spPr>
          <a:xfrm>
            <a:off x="3225860" y="724099"/>
            <a:ext cx="2991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GDP promotes higher talent </a:t>
            </a:r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340926-2A73-4FC4-817E-8C28CBDD2461}"/>
              </a:ext>
            </a:extLst>
          </p:cNvPr>
          <p:cNvSpPr/>
          <p:nvPr/>
        </p:nvSpPr>
        <p:spPr>
          <a:xfrm>
            <a:off x="6348730" y="359692"/>
            <a:ext cx="5081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dirty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Countries produce more talent as </a:t>
            </a:r>
            <a:r>
              <a:rPr lang="en-US" dirty="0"/>
              <a:t>the GDP per country </a:t>
            </a:r>
            <a:r>
              <a:rPr lang="en-US" dirty="0" smtClean="0"/>
              <a:t>increases.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talent from higher GDP </a:t>
            </a:r>
            <a:r>
              <a:rPr lang="en-US" dirty="0" smtClean="0"/>
              <a:t>is </a:t>
            </a:r>
            <a:r>
              <a:rPr lang="en-US" dirty="0" smtClean="0"/>
              <a:t>the contributor </a:t>
            </a:r>
            <a:r>
              <a:rPr lang="en-US" dirty="0" smtClean="0"/>
              <a:t>to higher overall </a:t>
            </a:r>
            <a:r>
              <a:rPr lang="en-US" dirty="0"/>
              <a:t>FIFA </a:t>
            </a:r>
            <a:r>
              <a:rPr lang="en-US" dirty="0" smtClean="0"/>
              <a:t>wages.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6211" y="6093069"/>
            <a:ext cx="3899266" cy="389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/>
              <a:t>*Ensure </a:t>
            </a:r>
            <a:r>
              <a:rPr lang="en-US" sz="1800" u="sng" dirty="0" err="1"/>
              <a:t>Jupyter</a:t>
            </a:r>
            <a:r>
              <a:rPr lang="en-US" sz="1800" u="sng" dirty="0"/>
              <a:t> Notebook is available*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6F3809-1F92-4D96-A1E6-C4C1788AA497}"/>
              </a:ext>
            </a:extLst>
          </p:cNvPr>
          <p:cNvGrpSpPr/>
          <p:nvPr/>
        </p:nvGrpSpPr>
        <p:grpSpPr>
          <a:xfrm>
            <a:off x="0" y="4959468"/>
            <a:ext cx="12192000" cy="1898073"/>
            <a:chOff x="0" y="4959468"/>
            <a:chExt cx="12192000" cy="1898073"/>
          </a:xfrm>
        </p:grpSpPr>
        <p:pic>
          <p:nvPicPr>
            <p:cNvPr id="4" name="Picture 3" descr="Sub Page 1.jpg">
              <a:extLst>
                <a:ext uri="{FF2B5EF4-FFF2-40B4-BE49-F238E27FC236}">
                  <a16:creationId xmlns:a16="http://schemas.microsoft.com/office/drawing/2014/main" id="{2AEF0422-E814-4FAD-B562-8570611A4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468"/>
              <a:ext cx="12192000" cy="18980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9F9AE1-3B14-4B70-80EB-0C623D8C4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1D252D7-8972-3049-8779-D21186716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19" y="728582"/>
            <a:ext cx="9519410" cy="44597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744CD0-E825-B24E-8D7E-9B50EB72D90A}"/>
              </a:ext>
            </a:extLst>
          </p:cNvPr>
          <p:cNvCxnSpPr/>
          <p:nvPr/>
        </p:nvCxnSpPr>
        <p:spPr>
          <a:xfrm>
            <a:off x="170855" y="760021"/>
            <a:ext cx="1182322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BACB40-9B2A-8E45-9068-243B2991FF1A}"/>
              </a:ext>
            </a:extLst>
          </p:cNvPr>
          <p:cNvSpPr txBox="1"/>
          <p:nvPr/>
        </p:nvSpPr>
        <p:spPr>
          <a:xfrm>
            <a:off x="170854" y="100013"/>
            <a:ext cx="1182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Is There a Correlation Between Player Potential and Wage?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D8F21C-E7F8-4D44-9BF3-0D2786C2B1D1}"/>
              </a:ext>
            </a:extLst>
          </p:cNvPr>
          <p:cNvSpPr txBox="1"/>
          <p:nvPr/>
        </p:nvSpPr>
        <p:spPr>
          <a:xfrm>
            <a:off x="0" y="915907"/>
            <a:ext cx="23058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Assumption: </a:t>
            </a:r>
            <a:r>
              <a:rPr lang="en-US" sz="1600" dirty="0"/>
              <a:t>There is a strong relationship between player potential and player wages. </a:t>
            </a:r>
          </a:p>
          <a:p>
            <a:endParaRPr lang="en-US" sz="1600" b="1" dirty="0"/>
          </a:p>
          <a:p>
            <a:r>
              <a:rPr lang="en-US" sz="1600" b="1" u="sng" dirty="0"/>
              <a:t>Null Hypothesis: </a:t>
            </a:r>
            <a:r>
              <a:rPr lang="en-US" sz="1600" dirty="0"/>
              <a:t>Players with higher potential will receive higher wages than those identified with lower </a:t>
            </a:r>
            <a:r>
              <a:rPr lang="en-US" sz="1600" dirty="0" smtClean="0"/>
              <a:t>potential.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9E6064-12E8-1546-9252-8EB86AC341C9}"/>
              </a:ext>
            </a:extLst>
          </p:cNvPr>
          <p:cNvSpPr txBox="1"/>
          <p:nvPr/>
        </p:nvSpPr>
        <p:spPr>
          <a:xfrm>
            <a:off x="9934575" y="821104"/>
            <a:ext cx="23058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Findings: </a:t>
            </a:r>
            <a:r>
              <a:rPr lang="en-US" sz="1600" dirty="0"/>
              <a:t>There does not appear to be a strong correlation between Potential and Wages. This could be due to a number of reasons such as injury, age at time of contract, and other </a:t>
            </a:r>
            <a:r>
              <a:rPr lang="en-US" sz="1600" dirty="0" smtClean="0"/>
              <a:t>reasons.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u="sng" dirty="0"/>
              <a:t>Stats:</a:t>
            </a:r>
          </a:p>
          <a:p>
            <a:r>
              <a:rPr lang="en-US" sz="1600" b="1" dirty="0"/>
              <a:t>R</a:t>
            </a:r>
            <a:r>
              <a:rPr lang="en-US" sz="1600" b="1" baseline="30000" dirty="0"/>
              <a:t> </a:t>
            </a:r>
            <a:r>
              <a:rPr lang="en-US" sz="1600" b="1" dirty="0"/>
              <a:t>–squared = 0.195</a:t>
            </a:r>
          </a:p>
          <a:p>
            <a:r>
              <a:rPr lang="en-US" sz="1600" b="1" dirty="0"/>
              <a:t>T = 66.335</a:t>
            </a:r>
          </a:p>
          <a:p>
            <a:endParaRPr lang="en-US" b="1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9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78" y="219807"/>
            <a:ext cx="2849446" cy="557335"/>
          </a:xfrm>
        </p:spPr>
        <p:txBody>
          <a:bodyPr/>
          <a:lstStyle/>
          <a:p>
            <a:r>
              <a:rPr lang="en-US" u="sng" dirty="0" smtClean="0"/>
              <a:t>Height vs Score</a:t>
            </a:r>
            <a:endParaRPr lang="en-US" u="sng" dirty="0"/>
          </a:p>
        </p:txBody>
      </p:sp>
      <p:pic>
        <p:nvPicPr>
          <p:cNvPr id="6" name="Picture Placeholder 5" descr="A close up of a white wall&#10;&#10;Description automatically generated">
            <a:extLst>
              <a:ext uri="{FF2B5EF4-FFF2-40B4-BE49-F238E27FC236}">
                <a16:creationId xmlns:a16="http://schemas.microsoft.com/office/drawing/2014/main" id="{6C20763E-D6AB-D249-856F-A79D40BA8F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3" r="15433"/>
          <a:stretch>
            <a:fillRect/>
          </a:stretch>
        </p:blipFill>
        <p:spPr>
          <a:xfrm>
            <a:off x="5176976" y="454107"/>
            <a:ext cx="6327227" cy="4505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D2E78D-6EA2-4353-AB49-0FF0F09B9197}"/>
              </a:ext>
            </a:extLst>
          </p:cNvPr>
          <p:cNvGrpSpPr/>
          <p:nvPr/>
        </p:nvGrpSpPr>
        <p:grpSpPr>
          <a:xfrm>
            <a:off x="0" y="4959927"/>
            <a:ext cx="12192000" cy="1898073"/>
            <a:chOff x="0" y="4959927"/>
            <a:chExt cx="12192000" cy="1898073"/>
          </a:xfrm>
        </p:grpSpPr>
        <p:pic>
          <p:nvPicPr>
            <p:cNvPr id="5" name="Picture 4" descr="Sub Page 1.jpg">
              <a:extLst>
                <a:ext uri="{FF2B5EF4-FFF2-40B4-BE49-F238E27FC236}">
                  <a16:creationId xmlns:a16="http://schemas.microsoft.com/office/drawing/2014/main" id="{C9F42B23-2FD8-4591-8B07-925134227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927"/>
              <a:ext cx="12192000" cy="18980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4AF864-9A45-4771-9EDF-4E78CFDC2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D340926-2A73-4FC4-817E-8C28CBDD2461}"/>
              </a:ext>
            </a:extLst>
          </p:cNvPr>
          <p:cNvSpPr/>
          <p:nvPr/>
        </p:nvSpPr>
        <p:spPr>
          <a:xfrm>
            <a:off x="438878" y="3074355"/>
            <a:ext cx="50812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dirty="0"/>
              <a:t>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 Scores </a:t>
            </a:r>
            <a:r>
              <a:rPr lang="en-US" dirty="0"/>
              <a:t>&gt;</a:t>
            </a:r>
            <a:r>
              <a:rPr lang="en-US" dirty="0" smtClean="0"/>
              <a:t>80, the </a:t>
            </a:r>
            <a:r>
              <a:rPr lang="en-US" dirty="0"/>
              <a:t>largest grouping exists between 72.5 inches and 75 inches.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Accurate hypothesis – Taller Defensive players have higher player scores.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8F21C-E7F8-4D44-9BF3-0D2786C2B1D1}"/>
              </a:ext>
            </a:extLst>
          </p:cNvPr>
          <p:cNvSpPr txBox="1"/>
          <p:nvPr/>
        </p:nvSpPr>
        <p:spPr>
          <a:xfrm>
            <a:off x="438878" y="880479"/>
            <a:ext cx="33120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Assumption: </a:t>
            </a:r>
            <a:endParaRPr lang="en-US" b="1" u="sng" dirty="0" smtClean="0"/>
          </a:p>
          <a:p>
            <a:r>
              <a:rPr lang="en-US" dirty="0" smtClean="0"/>
              <a:t>Defensive players that are </a:t>
            </a:r>
            <a:r>
              <a:rPr lang="en-US" dirty="0"/>
              <a:t>taller height would be correlated with a higher player </a:t>
            </a:r>
            <a:r>
              <a:rPr lang="en-US" dirty="0" smtClean="0"/>
              <a:t>score</a:t>
            </a:r>
          </a:p>
          <a:p>
            <a:endParaRPr lang="en-US" b="1" dirty="0"/>
          </a:p>
          <a:p>
            <a:r>
              <a:rPr lang="en-US" b="1" u="sng" dirty="0"/>
              <a:t>Null Hypothesis: </a:t>
            </a:r>
            <a:endParaRPr lang="en-US" b="1" u="sng" dirty="0" smtClean="0"/>
          </a:p>
          <a:p>
            <a:r>
              <a:rPr lang="en-US" dirty="0" smtClean="0"/>
              <a:t>There is no correlation between player height and score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6211" y="87922"/>
            <a:ext cx="2571627" cy="703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Conclusion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6211" y="6093069"/>
            <a:ext cx="3899266" cy="3897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/>
              <a:t>*Ensure numerical summary/visuals*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95FF5B-4E39-4D82-BFFD-B503E45534C5}"/>
              </a:ext>
            </a:extLst>
          </p:cNvPr>
          <p:cNvGrpSpPr/>
          <p:nvPr/>
        </p:nvGrpSpPr>
        <p:grpSpPr>
          <a:xfrm>
            <a:off x="0" y="4988207"/>
            <a:ext cx="12192000" cy="1898073"/>
            <a:chOff x="0" y="4988207"/>
            <a:chExt cx="12192000" cy="1898073"/>
          </a:xfrm>
        </p:grpSpPr>
        <p:pic>
          <p:nvPicPr>
            <p:cNvPr id="4" name="Picture 3" descr="Sub Page 1.jpg">
              <a:extLst>
                <a:ext uri="{FF2B5EF4-FFF2-40B4-BE49-F238E27FC236}">
                  <a16:creationId xmlns:a16="http://schemas.microsoft.com/office/drawing/2014/main" id="{D591D0FE-7C31-43DF-AA95-566FD41C6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88207"/>
              <a:ext cx="12192000" cy="18980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700605-1EB7-4535-A4D8-7CD09692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8" name="TextBox 7"/>
          <p:cNvSpPr txBox="1"/>
          <p:nvPr/>
        </p:nvSpPr>
        <p:spPr>
          <a:xfrm>
            <a:off x="457200" y="1026367"/>
            <a:ext cx="9414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comparing a Country’s GDP and talent, we have determined when GDP increases, country produces more talent.  This results in FIFA wages to be higher because more talent derives from these countries.  </a:t>
            </a:r>
          </a:p>
          <a:p>
            <a:endParaRPr lang="en-US" dirty="0" smtClean="0"/>
          </a:p>
          <a:p>
            <a:r>
              <a:rPr lang="en-US" dirty="0"/>
              <a:t>There does not appear to be a strong correlation between Potential and Wages. This could be due to a number of reasons such as injury, age at time of contract, and other reasons.</a:t>
            </a:r>
            <a:endParaRPr lang="en-US" b="1" dirty="0"/>
          </a:p>
          <a:p>
            <a:endParaRPr lang="en-US" dirty="0"/>
          </a:p>
          <a:p>
            <a:r>
              <a:rPr lang="en-US" dirty="0" smtClean="0"/>
              <a:t>When reviewing defensive players, it has been determined these players average </a:t>
            </a:r>
            <a:r>
              <a:rPr lang="en-US" dirty="0"/>
              <a:t>higher player scores.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assannouncements | GTATL201811DATA3 Slack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5796" y="86302"/>
            <a:ext cx="8538865" cy="4873625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4799" y="86302"/>
            <a:ext cx="1920997" cy="571500"/>
          </a:xfrm>
        </p:spPr>
        <p:txBody>
          <a:bodyPr/>
          <a:lstStyle/>
          <a:p>
            <a:r>
              <a:rPr lang="en-US" u="sng" dirty="0"/>
              <a:t>RUBRIC</a:t>
            </a:r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D7708-A1C1-4CE9-8A69-9FB994125069}"/>
              </a:ext>
            </a:extLst>
          </p:cNvPr>
          <p:cNvGrpSpPr/>
          <p:nvPr/>
        </p:nvGrpSpPr>
        <p:grpSpPr>
          <a:xfrm>
            <a:off x="0" y="4959927"/>
            <a:ext cx="12192000" cy="1898073"/>
            <a:chOff x="0" y="4959927"/>
            <a:chExt cx="12192000" cy="1898073"/>
          </a:xfrm>
        </p:grpSpPr>
        <p:pic>
          <p:nvPicPr>
            <p:cNvPr id="4" name="Picture 3" descr="Sub Page 1.jpg">
              <a:extLst>
                <a:ext uri="{FF2B5EF4-FFF2-40B4-BE49-F238E27FC236}">
                  <a16:creationId xmlns:a16="http://schemas.microsoft.com/office/drawing/2014/main" id="{046E094B-5B85-4935-9D9E-455EE9AE5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242"/>
            <a:stretch/>
          </p:blipFill>
          <p:spPr>
            <a:xfrm>
              <a:off x="0" y="4959927"/>
              <a:ext cx="12192000" cy="18980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C762CB-7CF0-4315-8289-2548D1F7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5331" y="5095784"/>
              <a:ext cx="1523060" cy="1242874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10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95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*ADD PICTURE*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Height vs Score</vt:lpstr>
      <vt:lpstr>PowerPoint Presentation</vt:lpstr>
      <vt:lpstr>RUBRIC </vt:lpstr>
      <vt:lpstr>Presentation Outline </vt:lpstr>
    </vt:vector>
  </TitlesOfParts>
  <Company>Novelis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RUBRIC</dc:title>
  <dc:creator>Natalie Maize</dc:creator>
  <cp:lastModifiedBy>Natalie Maize</cp:lastModifiedBy>
  <cp:revision>79</cp:revision>
  <dcterms:created xsi:type="dcterms:W3CDTF">2019-02-07T23:29:23Z</dcterms:created>
  <dcterms:modified xsi:type="dcterms:W3CDTF">2019-02-09T17:15:46Z</dcterms:modified>
</cp:coreProperties>
</file>