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0279975" cy="42808525"/>
  <p:notesSz cx="6783388" cy="9926638"/>
  <p:embeddedFontLst>
    <p:embeddedFont>
      <p:font typeface="Arial Black" panose="020B0A040201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3" userDrawn="1">
          <p15:clr>
            <a:srgbClr val="A4A3A4"/>
          </p15:clr>
        </p15:guide>
        <p15:guide id="2" pos="9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9900"/>
    <a:srgbClr val="0066FF"/>
    <a:srgbClr val="0099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463" autoAdjust="0"/>
  </p:normalViewPr>
  <p:slideViewPr>
    <p:cSldViewPr>
      <p:cViewPr>
        <p:scale>
          <a:sx n="78" d="100"/>
          <a:sy n="78" d="100"/>
        </p:scale>
        <p:origin x="3756" y="13050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66EA2-D817-43AE-8A26-8523A8B569A0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60230D00-D350-4738-A2F3-17E4D5F4FAA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cross-entropy loss</a:t>
          </a:r>
          <a:endParaRPr lang="en-US" dirty="0"/>
        </a:p>
      </dgm:t>
    </dgm:pt>
    <dgm:pt modelId="{CA0382A8-FC6C-406E-8357-4820F0EB45F3}" type="sibTrans" cxnId="{7C501FEF-BEA4-4544-B7E0-FB7DAFC60571}">
      <dgm:prSet/>
      <dgm:spPr/>
      <dgm:t>
        <a:bodyPr/>
        <a:lstStyle/>
        <a:p>
          <a:endParaRPr lang="en-US"/>
        </a:p>
      </dgm:t>
    </dgm:pt>
    <dgm:pt modelId="{DCE51969-601D-4250-AB96-0531384D9F4C}" type="parTrans" cxnId="{7C501FEF-BEA4-4544-B7E0-FB7DAFC60571}">
      <dgm:prSet/>
      <dgm:spPr/>
      <dgm:t>
        <a:bodyPr/>
        <a:lstStyle/>
        <a:p>
          <a:endParaRPr lang="en-US"/>
        </a:p>
      </dgm:t>
    </dgm:pt>
    <dgm:pt modelId="{7B0DF668-5C3B-4482-82D2-D02935A348BE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600" dirty="0" err="1" smtClean="0"/>
            <a:t>Nesterov</a:t>
          </a:r>
          <a:r>
            <a:rPr lang="en-US" sz="600" dirty="0" smtClean="0"/>
            <a:t> momentum</a:t>
          </a:r>
          <a:endParaRPr lang="en-US" sz="600" dirty="0"/>
        </a:p>
      </dgm:t>
    </dgm:pt>
    <dgm:pt modelId="{907EFE01-9D42-4593-B94E-5D5037F39743}" type="sibTrans" cxnId="{3B3C17AB-8BFE-439E-A2B5-B0A96FF559AD}">
      <dgm:prSet/>
      <dgm:spPr/>
      <dgm:t>
        <a:bodyPr/>
        <a:lstStyle/>
        <a:p>
          <a:endParaRPr lang="en-US"/>
        </a:p>
      </dgm:t>
    </dgm:pt>
    <dgm:pt modelId="{6C2A5496-E25E-440E-BC5F-D7592CE4862C}" type="parTrans" cxnId="{3B3C17AB-8BFE-439E-A2B5-B0A96FF559AD}">
      <dgm:prSet/>
      <dgm:spPr/>
      <dgm:t>
        <a:bodyPr/>
        <a:lstStyle/>
        <a:p>
          <a:endParaRPr lang="en-US"/>
        </a:p>
      </dgm:t>
    </dgm:pt>
    <dgm:pt modelId="{267EF47A-F1F9-4786-BDF9-1C447A22A96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200" dirty="0" err="1" smtClean="0"/>
            <a:t>minibatch</a:t>
          </a:r>
          <a:r>
            <a:rPr lang="en-US" sz="1200" dirty="0" smtClean="0"/>
            <a:t> gradient descent</a:t>
          </a:r>
          <a:endParaRPr lang="en-US" sz="1200" dirty="0"/>
        </a:p>
      </dgm:t>
    </dgm:pt>
    <dgm:pt modelId="{C682015E-5CA7-4B82-9ECC-FAB0891661D8}" type="sibTrans" cxnId="{A8758239-DD50-4B83-864B-0336640DE500}">
      <dgm:prSet/>
      <dgm:spPr/>
      <dgm:t>
        <a:bodyPr/>
        <a:lstStyle/>
        <a:p>
          <a:endParaRPr lang="en-US"/>
        </a:p>
      </dgm:t>
    </dgm:pt>
    <dgm:pt modelId="{5A7FC396-C8FD-4C63-90BA-8BFE5AAE6120}" type="parTrans" cxnId="{A8758239-DD50-4B83-864B-0336640DE500}">
      <dgm:prSet/>
      <dgm:spPr/>
      <dgm:t>
        <a:bodyPr/>
        <a:lstStyle/>
        <a:p>
          <a:endParaRPr lang="en-US"/>
        </a:p>
      </dgm:t>
    </dgm:pt>
    <dgm:pt modelId="{93F87F30-B3FE-4A8B-B33E-4A611F3A715B}" type="pres">
      <dgm:prSet presAssocID="{9AD66EA2-D817-43AE-8A26-8523A8B569A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378B599-C807-4CFA-8C5E-EF8917B7851D}" type="pres">
      <dgm:prSet presAssocID="{267EF47A-F1F9-4786-BDF9-1C447A22A969}" presName="gear1" presStyleLbl="node1" presStyleIdx="0" presStyleCnt="3" custLinFactNeighborX="12785" custLinFactNeighborY="1733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6DA498-A57B-4CA9-83C3-89956F13F48A}" type="pres">
      <dgm:prSet presAssocID="{267EF47A-F1F9-4786-BDF9-1C447A22A969}" presName="gear1srcNode" presStyleLbl="node1" presStyleIdx="0" presStyleCnt="3"/>
      <dgm:spPr/>
      <dgm:t>
        <a:bodyPr/>
        <a:lstStyle/>
        <a:p>
          <a:endParaRPr lang="en-GB"/>
        </a:p>
      </dgm:t>
    </dgm:pt>
    <dgm:pt modelId="{CBB10DAE-9B39-44B4-8AC7-736FDFAD1CF4}" type="pres">
      <dgm:prSet presAssocID="{267EF47A-F1F9-4786-BDF9-1C447A22A969}" presName="gear1dstNode" presStyleLbl="node1" presStyleIdx="0" presStyleCnt="3"/>
      <dgm:spPr/>
      <dgm:t>
        <a:bodyPr/>
        <a:lstStyle/>
        <a:p>
          <a:endParaRPr lang="en-GB"/>
        </a:p>
      </dgm:t>
    </dgm:pt>
    <dgm:pt modelId="{B6ED727D-2744-46CC-A73C-A18FB2C8E41F}" type="pres">
      <dgm:prSet presAssocID="{7B0DF668-5C3B-4482-82D2-D02935A348B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851234-FCD2-44E7-A6D7-63764E6C227C}" type="pres">
      <dgm:prSet presAssocID="{7B0DF668-5C3B-4482-82D2-D02935A348BE}" presName="gear2srcNode" presStyleLbl="node1" presStyleIdx="1" presStyleCnt="3"/>
      <dgm:spPr/>
      <dgm:t>
        <a:bodyPr/>
        <a:lstStyle/>
        <a:p>
          <a:endParaRPr lang="en-GB"/>
        </a:p>
      </dgm:t>
    </dgm:pt>
    <dgm:pt modelId="{C8C4346C-ECC5-4073-89AF-FE90994C4C2E}" type="pres">
      <dgm:prSet presAssocID="{7B0DF668-5C3B-4482-82D2-D02935A348BE}" presName="gear2dstNode" presStyleLbl="node1" presStyleIdx="1" presStyleCnt="3"/>
      <dgm:spPr/>
      <dgm:t>
        <a:bodyPr/>
        <a:lstStyle/>
        <a:p>
          <a:endParaRPr lang="en-GB"/>
        </a:p>
      </dgm:t>
    </dgm:pt>
    <dgm:pt modelId="{3B3F674C-9A43-4939-AE0C-B8B11C9C0162}" type="pres">
      <dgm:prSet presAssocID="{60230D00-D350-4738-A2F3-17E4D5F4FAA6}" presName="gear3" presStyleLbl="node1" presStyleIdx="2" presStyleCnt="3"/>
      <dgm:spPr/>
      <dgm:t>
        <a:bodyPr/>
        <a:lstStyle/>
        <a:p>
          <a:endParaRPr lang="en-GB"/>
        </a:p>
      </dgm:t>
    </dgm:pt>
    <dgm:pt modelId="{11A73B7F-85CA-4F01-87F0-C7E27762EE66}" type="pres">
      <dgm:prSet presAssocID="{60230D00-D350-4738-A2F3-17E4D5F4FAA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E5A704-CB20-406D-A684-3526BBD2C6D2}" type="pres">
      <dgm:prSet presAssocID="{60230D00-D350-4738-A2F3-17E4D5F4FAA6}" presName="gear3srcNode" presStyleLbl="node1" presStyleIdx="2" presStyleCnt="3"/>
      <dgm:spPr/>
      <dgm:t>
        <a:bodyPr/>
        <a:lstStyle/>
        <a:p>
          <a:endParaRPr lang="en-GB"/>
        </a:p>
      </dgm:t>
    </dgm:pt>
    <dgm:pt modelId="{1B08A087-C671-4747-995D-A75DF6E8C339}" type="pres">
      <dgm:prSet presAssocID="{60230D00-D350-4738-A2F3-17E4D5F4FAA6}" presName="gear3dstNode" presStyleLbl="node1" presStyleIdx="2" presStyleCnt="3"/>
      <dgm:spPr/>
      <dgm:t>
        <a:bodyPr/>
        <a:lstStyle/>
        <a:p>
          <a:endParaRPr lang="en-GB"/>
        </a:p>
      </dgm:t>
    </dgm:pt>
    <dgm:pt modelId="{91E916E5-0D1B-45B8-B2AB-AE0EC4159112}" type="pres">
      <dgm:prSet presAssocID="{C682015E-5CA7-4B82-9ECC-FAB0891661D8}" presName="connector1" presStyleLbl="sibTrans2D1" presStyleIdx="0" presStyleCnt="3"/>
      <dgm:spPr/>
      <dgm:t>
        <a:bodyPr/>
        <a:lstStyle/>
        <a:p>
          <a:endParaRPr lang="en-GB"/>
        </a:p>
      </dgm:t>
    </dgm:pt>
    <dgm:pt modelId="{9697E353-790F-416E-9638-AAD64A808218}" type="pres">
      <dgm:prSet presAssocID="{907EFE01-9D42-4593-B94E-5D5037F39743}" presName="connector2" presStyleLbl="sibTrans2D1" presStyleIdx="1" presStyleCnt="3"/>
      <dgm:spPr/>
      <dgm:t>
        <a:bodyPr/>
        <a:lstStyle/>
        <a:p>
          <a:endParaRPr lang="en-GB"/>
        </a:p>
      </dgm:t>
    </dgm:pt>
    <dgm:pt modelId="{E907A990-413F-4BE1-B56D-ECC4A2A83B6E}" type="pres">
      <dgm:prSet presAssocID="{CA0382A8-FC6C-406E-8357-4820F0EB45F3}" presName="connector3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95A4DD47-5A34-4233-846A-1280C1F3C843}" type="presOf" srcId="{60230D00-D350-4738-A2F3-17E4D5F4FAA6}" destId="{3B3F674C-9A43-4939-AE0C-B8B11C9C0162}" srcOrd="0" destOrd="0" presId="urn:microsoft.com/office/officeart/2005/8/layout/gear1"/>
    <dgm:cxn modelId="{A8758239-DD50-4B83-864B-0336640DE500}" srcId="{9AD66EA2-D817-43AE-8A26-8523A8B569A0}" destId="{267EF47A-F1F9-4786-BDF9-1C447A22A969}" srcOrd="0" destOrd="0" parTransId="{5A7FC396-C8FD-4C63-90BA-8BFE5AAE6120}" sibTransId="{C682015E-5CA7-4B82-9ECC-FAB0891661D8}"/>
    <dgm:cxn modelId="{2C28B6D4-ADF5-4F4B-8F35-2A9C26AD0CBC}" type="presOf" srcId="{60230D00-D350-4738-A2F3-17E4D5F4FAA6}" destId="{11A73B7F-85CA-4F01-87F0-C7E27762EE66}" srcOrd="1" destOrd="0" presId="urn:microsoft.com/office/officeart/2005/8/layout/gear1"/>
    <dgm:cxn modelId="{3A03D343-1ADE-49D4-B3F8-E4ECD0AB1207}" type="presOf" srcId="{9AD66EA2-D817-43AE-8A26-8523A8B569A0}" destId="{93F87F30-B3FE-4A8B-B33E-4A611F3A715B}" srcOrd="0" destOrd="0" presId="urn:microsoft.com/office/officeart/2005/8/layout/gear1"/>
    <dgm:cxn modelId="{EBE7C927-C8FF-4C90-AC0A-784D96AF42F3}" type="presOf" srcId="{60230D00-D350-4738-A2F3-17E4D5F4FAA6}" destId="{1B08A087-C671-4747-995D-A75DF6E8C339}" srcOrd="3" destOrd="0" presId="urn:microsoft.com/office/officeart/2005/8/layout/gear1"/>
    <dgm:cxn modelId="{C2C5A83E-5C74-4F6E-8F7D-CED2ABC15E8B}" type="presOf" srcId="{CA0382A8-FC6C-406E-8357-4820F0EB45F3}" destId="{E907A990-413F-4BE1-B56D-ECC4A2A83B6E}" srcOrd="0" destOrd="0" presId="urn:microsoft.com/office/officeart/2005/8/layout/gear1"/>
    <dgm:cxn modelId="{1E098D0A-A5C8-4E7E-AAE0-6B0055D0C667}" type="presOf" srcId="{C682015E-5CA7-4B82-9ECC-FAB0891661D8}" destId="{91E916E5-0D1B-45B8-B2AB-AE0EC4159112}" srcOrd="0" destOrd="0" presId="urn:microsoft.com/office/officeart/2005/8/layout/gear1"/>
    <dgm:cxn modelId="{B77B55D1-A6BF-49D5-801F-AA1C9CC9B396}" type="presOf" srcId="{60230D00-D350-4738-A2F3-17E4D5F4FAA6}" destId="{7BE5A704-CB20-406D-A684-3526BBD2C6D2}" srcOrd="2" destOrd="0" presId="urn:microsoft.com/office/officeart/2005/8/layout/gear1"/>
    <dgm:cxn modelId="{3B3C17AB-8BFE-439E-A2B5-B0A96FF559AD}" srcId="{9AD66EA2-D817-43AE-8A26-8523A8B569A0}" destId="{7B0DF668-5C3B-4482-82D2-D02935A348BE}" srcOrd="1" destOrd="0" parTransId="{6C2A5496-E25E-440E-BC5F-D7592CE4862C}" sibTransId="{907EFE01-9D42-4593-B94E-5D5037F39743}"/>
    <dgm:cxn modelId="{046F5A46-155A-4DB5-87C4-79FED76E01E8}" type="presOf" srcId="{267EF47A-F1F9-4786-BDF9-1C447A22A969}" destId="{566DA498-A57B-4CA9-83C3-89956F13F48A}" srcOrd="1" destOrd="0" presId="urn:microsoft.com/office/officeart/2005/8/layout/gear1"/>
    <dgm:cxn modelId="{9180FEF7-C653-46BF-AF52-EACBB2738852}" type="presOf" srcId="{7B0DF668-5C3B-4482-82D2-D02935A348BE}" destId="{C8C4346C-ECC5-4073-89AF-FE90994C4C2E}" srcOrd="2" destOrd="0" presId="urn:microsoft.com/office/officeart/2005/8/layout/gear1"/>
    <dgm:cxn modelId="{2528209F-7475-4FFB-82E8-3D436FC542F7}" type="presOf" srcId="{7B0DF668-5C3B-4482-82D2-D02935A348BE}" destId="{3C851234-FCD2-44E7-A6D7-63764E6C227C}" srcOrd="1" destOrd="0" presId="urn:microsoft.com/office/officeart/2005/8/layout/gear1"/>
    <dgm:cxn modelId="{DE85F488-77CE-4590-B75B-5154E5E852BB}" type="presOf" srcId="{267EF47A-F1F9-4786-BDF9-1C447A22A969}" destId="{CBB10DAE-9B39-44B4-8AC7-736FDFAD1CF4}" srcOrd="2" destOrd="0" presId="urn:microsoft.com/office/officeart/2005/8/layout/gear1"/>
    <dgm:cxn modelId="{D8717820-C73D-49BA-B3EC-60985D402DC0}" type="presOf" srcId="{267EF47A-F1F9-4786-BDF9-1C447A22A969}" destId="{0378B599-C807-4CFA-8C5E-EF8917B7851D}" srcOrd="0" destOrd="0" presId="urn:microsoft.com/office/officeart/2005/8/layout/gear1"/>
    <dgm:cxn modelId="{7C501FEF-BEA4-4544-B7E0-FB7DAFC60571}" srcId="{9AD66EA2-D817-43AE-8A26-8523A8B569A0}" destId="{60230D00-D350-4738-A2F3-17E4D5F4FAA6}" srcOrd="2" destOrd="0" parTransId="{DCE51969-601D-4250-AB96-0531384D9F4C}" sibTransId="{CA0382A8-FC6C-406E-8357-4820F0EB45F3}"/>
    <dgm:cxn modelId="{F8372335-4433-4734-A5CB-51E07FD8A38E}" type="presOf" srcId="{7B0DF668-5C3B-4482-82D2-D02935A348BE}" destId="{B6ED727D-2744-46CC-A73C-A18FB2C8E41F}" srcOrd="0" destOrd="0" presId="urn:microsoft.com/office/officeart/2005/8/layout/gear1"/>
    <dgm:cxn modelId="{B2603BF4-4099-4B0F-BB02-76C882258152}" type="presOf" srcId="{907EFE01-9D42-4593-B94E-5D5037F39743}" destId="{9697E353-790F-416E-9638-AAD64A808218}" srcOrd="0" destOrd="0" presId="urn:microsoft.com/office/officeart/2005/8/layout/gear1"/>
    <dgm:cxn modelId="{D25129DE-AF63-4C91-8DFC-36100D20A809}" type="presParOf" srcId="{93F87F30-B3FE-4A8B-B33E-4A611F3A715B}" destId="{0378B599-C807-4CFA-8C5E-EF8917B7851D}" srcOrd="0" destOrd="0" presId="urn:microsoft.com/office/officeart/2005/8/layout/gear1"/>
    <dgm:cxn modelId="{7E461BBD-5CB3-4E97-A9B4-3A1E13AFA847}" type="presParOf" srcId="{93F87F30-B3FE-4A8B-B33E-4A611F3A715B}" destId="{566DA498-A57B-4CA9-83C3-89956F13F48A}" srcOrd="1" destOrd="0" presId="urn:microsoft.com/office/officeart/2005/8/layout/gear1"/>
    <dgm:cxn modelId="{EEA2BDAD-D6F7-40C8-883B-277F648819DD}" type="presParOf" srcId="{93F87F30-B3FE-4A8B-B33E-4A611F3A715B}" destId="{CBB10DAE-9B39-44B4-8AC7-736FDFAD1CF4}" srcOrd="2" destOrd="0" presId="urn:microsoft.com/office/officeart/2005/8/layout/gear1"/>
    <dgm:cxn modelId="{67DDA08C-0703-4656-8F48-024DA54413DE}" type="presParOf" srcId="{93F87F30-B3FE-4A8B-B33E-4A611F3A715B}" destId="{B6ED727D-2744-46CC-A73C-A18FB2C8E41F}" srcOrd="3" destOrd="0" presId="urn:microsoft.com/office/officeart/2005/8/layout/gear1"/>
    <dgm:cxn modelId="{C34B7A1C-837B-4C21-BCCB-E3A9629B2B09}" type="presParOf" srcId="{93F87F30-B3FE-4A8B-B33E-4A611F3A715B}" destId="{3C851234-FCD2-44E7-A6D7-63764E6C227C}" srcOrd="4" destOrd="0" presId="urn:microsoft.com/office/officeart/2005/8/layout/gear1"/>
    <dgm:cxn modelId="{4575D181-2A01-429B-9113-BB9E95FCDFB9}" type="presParOf" srcId="{93F87F30-B3FE-4A8B-B33E-4A611F3A715B}" destId="{C8C4346C-ECC5-4073-89AF-FE90994C4C2E}" srcOrd="5" destOrd="0" presId="urn:microsoft.com/office/officeart/2005/8/layout/gear1"/>
    <dgm:cxn modelId="{EAFF1C55-4DE5-4123-AF85-1C067C411A46}" type="presParOf" srcId="{93F87F30-B3FE-4A8B-B33E-4A611F3A715B}" destId="{3B3F674C-9A43-4939-AE0C-B8B11C9C0162}" srcOrd="6" destOrd="0" presId="urn:microsoft.com/office/officeart/2005/8/layout/gear1"/>
    <dgm:cxn modelId="{5791FEB9-FDE0-4728-A2E1-E037325B503B}" type="presParOf" srcId="{93F87F30-B3FE-4A8B-B33E-4A611F3A715B}" destId="{11A73B7F-85CA-4F01-87F0-C7E27762EE66}" srcOrd="7" destOrd="0" presId="urn:microsoft.com/office/officeart/2005/8/layout/gear1"/>
    <dgm:cxn modelId="{FFB086F6-BCAC-452C-96DB-81A4EF864438}" type="presParOf" srcId="{93F87F30-B3FE-4A8B-B33E-4A611F3A715B}" destId="{7BE5A704-CB20-406D-A684-3526BBD2C6D2}" srcOrd="8" destOrd="0" presId="urn:microsoft.com/office/officeart/2005/8/layout/gear1"/>
    <dgm:cxn modelId="{CD49E695-0141-4461-92C3-75A87BE738E6}" type="presParOf" srcId="{93F87F30-B3FE-4A8B-B33E-4A611F3A715B}" destId="{1B08A087-C671-4747-995D-A75DF6E8C339}" srcOrd="9" destOrd="0" presId="urn:microsoft.com/office/officeart/2005/8/layout/gear1"/>
    <dgm:cxn modelId="{A7C58D6C-C442-4580-A8D8-AE615B7971A8}" type="presParOf" srcId="{93F87F30-B3FE-4A8B-B33E-4A611F3A715B}" destId="{91E916E5-0D1B-45B8-B2AB-AE0EC4159112}" srcOrd="10" destOrd="0" presId="urn:microsoft.com/office/officeart/2005/8/layout/gear1"/>
    <dgm:cxn modelId="{E7F7C835-C2E2-41FC-9826-E0A3C5936CC7}" type="presParOf" srcId="{93F87F30-B3FE-4A8B-B33E-4A611F3A715B}" destId="{9697E353-790F-416E-9638-AAD64A808218}" srcOrd="11" destOrd="0" presId="urn:microsoft.com/office/officeart/2005/8/layout/gear1"/>
    <dgm:cxn modelId="{747ABDE6-D55C-44B6-AF50-7F926D46B8D2}" type="presParOf" srcId="{93F87F30-B3FE-4A8B-B33E-4A611F3A715B}" destId="{E907A990-413F-4BE1-B56D-ECC4A2A83B6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8B599-C807-4CFA-8C5E-EF8917B7851D}">
      <dsp:nvSpPr>
        <dsp:cNvPr id="0" name=""/>
        <dsp:cNvSpPr/>
      </dsp:nvSpPr>
      <dsp:spPr>
        <a:xfrm>
          <a:off x="1083721" y="939704"/>
          <a:ext cx="1148527" cy="1148527"/>
        </a:xfrm>
        <a:prstGeom prst="gear9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minibatch</a:t>
          </a:r>
          <a:r>
            <a:rPr lang="en-US" sz="1200" kern="1200" dirty="0" smtClean="0"/>
            <a:t> gradient descent</a:t>
          </a:r>
          <a:endParaRPr lang="en-US" sz="1200" kern="1200" dirty="0"/>
        </a:p>
      </dsp:txBody>
      <dsp:txXfrm>
        <a:off x="1314626" y="1208741"/>
        <a:ext cx="686717" cy="590367"/>
      </dsp:txXfrm>
    </dsp:sp>
    <dsp:sp modelId="{B6ED727D-2744-46CC-A73C-A18FB2C8E41F}">
      <dsp:nvSpPr>
        <dsp:cNvPr id="0" name=""/>
        <dsp:cNvSpPr/>
      </dsp:nvSpPr>
      <dsp:spPr>
        <a:xfrm>
          <a:off x="343478" y="668234"/>
          <a:ext cx="835292" cy="835292"/>
        </a:xfrm>
        <a:prstGeom prst="gear6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Nesterov</a:t>
          </a:r>
          <a:r>
            <a:rPr lang="en-US" sz="600" kern="1200" dirty="0" smtClean="0"/>
            <a:t> momentum</a:t>
          </a:r>
          <a:endParaRPr lang="en-US" sz="600" kern="1200" dirty="0"/>
        </a:p>
      </dsp:txBody>
      <dsp:txXfrm>
        <a:off x="553765" y="879792"/>
        <a:ext cx="414718" cy="412176"/>
      </dsp:txXfrm>
    </dsp:sp>
    <dsp:sp modelId="{3B3F674C-9A43-4939-AE0C-B8B11C9C0162}">
      <dsp:nvSpPr>
        <dsp:cNvPr id="0" name=""/>
        <dsp:cNvSpPr/>
      </dsp:nvSpPr>
      <dsp:spPr>
        <a:xfrm rot="20700000">
          <a:off x="811327" y="91967"/>
          <a:ext cx="818416" cy="818416"/>
        </a:xfrm>
        <a:prstGeom prst="gear6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cross-entropy loss</a:t>
          </a:r>
          <a:endParaRPr lang="en-US" sz="1000" kern="1200" dirty="0"/>
        </a:p>
      </dsp:txBody>
      <dsp:txXfrm rot="-20700000">
        <a:off x="990830" y="271470"/>
        <a:ext cx="459411" cy="459411"/>
      </dsp:txXfrm>
    </dsp:sp>
    <dsp:sp modelId="{91E916E5-0D1B-45B8-B2AB-AE0EC4159112}">
      <dsp:nvSpPr>
        <dsp:cNvPr id="0" name=""/>
        <dsp:cNvSpPr/>
      </dsp:nvSpPr>
      <dsp:spPr>
        <a:xfrm>
          <a:off x="902117" y="778140"/>
          <a:ext cx="1470115" cy="1470115"/>
        </a:xfrm>
        <a:prstGeom prst="circularArrow">
          <a:avLst>
            <a:gd name="adj1" fmla="val 4687"/>
            <a:gd name="adj2" fmla="val 299029"/>
            <a:gd name="adj3" fmla="val 2427921"/>
            <a:gd name="adj4" fmla="val 1606649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7E353-790F-416E-9638-AAD64A808218}">
      <dsp:nvSpPr>
        <dsp:cNvPr id="0" name=""/>
        <dsp:cNvSpPr/>
      </dsp:nvSpPr>
      <dsp:spPr>
        <a:xfrm>
          <a:off x="195549" y="492453"/>
          <a:ext cx="1068130" cy="10681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7A990-413F-4BE1-B56D-ECC4A2A83B6E}">
      <dsp:nvSpPr>
        <dsp:cNvPr id="0" name=""/>
        <dsp:cNvSpPr/>
      </dsp:nvSpPr>
      <dsp:spPr>
        <a:xfrm>
          <a:off x="622019" y="-78258"/>
          <a:ext cx="1151659" cy="115165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946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2350" y="0"/>
            <a:ext cx="293946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DF50-052F-480E-A6CE-7463DE0EB680}" type="datetimeFigureOut">
              <a:rPr lang="de-CH" smtClean="0"/>
              <a:t>09.09.2016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7645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8339" y="4715153"/>
            <a:ext cx="542671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946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2350" y="9428583"/>
            <a:ext cx="293946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01AAA-D3A5-4655-A488-DAD596519A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307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076450" y="744538"/>
            <a:ext cx="2630488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01AAA-D3A5-4655-A488-DAD596519A8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46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9" y="13298399"/>
            <a:ext cx="25737979" cy="91760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3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3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6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3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6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1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3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2"/>
            <a:ext cx="22557528" cy="22799503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7" y="10702132"/>
            <a:ext cx="67178439" cy="22799503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10" y="27508450"/>
            <a:ext cx="25737979" cy="8502249"/>
          </a:xfrm>
        </p:spPr>
        <p:txBody>
          <a:bodyPr anchor="t"/>
          <a:lstStyle>
            <a:lvl1pPr algn="l">
              <a:defRPr sz="12944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10" y="18144082"/>
            <a:ext cx="25737979" cy="9364363"/>
          </a:xfrm>
        </p:spPr>
        <p:txBody>
          <a:bodyPr anchor="b"/>
          <a:lstStyle>
            <a:lvl1pPr marL="0" indent="0">
              <a:buNone/>
              <a:defRPr sz="6436">
                <a:solidFill>
                  <a:schemeClr val="tx1">
                    <a:tint val="75000"/>
                  </a:schemeClr>
                </a:solidFill>
              </a:defRPr>
            </a:lvl1pPr>
            <a:lvl2pPr marL="147670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3411" indent="0">
              <a:buNone/>
              <a:defRPr sz="5163">
                <a:solidFill>
                  <a:schemeClr val="tx1">
                    <a:tint val="75000"/>
                  </a:schemeClr>
                </a:solidFill>
              </a:defRPr>
            </a:lvl3pPr>
            <a:lvl4pPr marL="4430115" indent="0">
              <a:buNone/>
              <a:defRPr sz="4527">
                <a:solidFill>
                  <a:schemeClr val="tx1">
                    <a:tint val="75000"/>
                  </a:schemeClr>
                </a:solidFill>
              </a:defRPr>
            </a:lvl4pPr>
            <a:lvl5pPr marL="5906819" indent="0">
              <a:buNone/>
              <a:defRPr sz="4527">
                <a:solidFill>
                  <a:schemeClr val="tx1">
                    <a:tint val="75000"/>
                  </a:schemeClr>
                </a:solidFill>
              </a:defRPr>
            </a:lvl5pPr>
            <a:lvl6pPr marL="7383526" indent="0">
              <a:buNone/>
              <a:defRPr sz="4527">
                <a:solidFill>
                  <a:schemeClr val="tx1">
                    <a:tint val="75000"/>
                  </a:schemeClr>
                </a:solidFill>
              </a:defRPr>
            </a:lvl6pPr>
            <a:lvl7pPr marL="8860230" indent="0">
              <a:buNone/>
              <a:defRPr sz="4527">
                <a:solidFill>
                  <a:schemeClr val="tx1">
                    <a:tint val="75000"/>
                  </a:schemeClr>
                </a:solidFill>
              </a:defRPr>
            </a:lvl7pPr>
            <a:lvl8pPr marL="10336934" indent="0">
              <a:buNone/>
              <a:defRPr sz="4527">
                <a:solidFill>
                  <a:schemeClr val="tx1">
                    <a:tint val="75000"/>
                  </a:schemeClr>
                </a:solidFill>
              </a:defRPr>
            </a:lvl8pPr>
            <a:lvl9pPr marL="11813641" indent="0">
              <a:buNone/>
              <a:defRPr sz="4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7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7" y="62349824"/>
            <a:ext cx="44867985" cy="176347339"/>
          </a:xfrm>
        </p:spPr>
        <p:txBody>
          <a:bodyPr/>
          <a:lstStyle>
            <a:lvl1pPr>
              <a:defRPr sz="9053"/>
            </a:lvl1pPr>
            <a:lvl2pPr>
              <a:defRPr sz="7780"/>
            </a:lvl2pPr>
            <a:lvl3pPr>
              <a:defRPr sz="6436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39"/>
          </a:xfrm>
        </p:spPr>
        <p:txBody>
          <a:bodyPr/>
          <a:lstStyle>
            <a:lvl1pPr>
              <a:defRPr sz="9053"/>
            </a:lvl1pPr>
            <a:lvl2pPr>
              <a:defRPr sz="7780"/>
            </a:lvl2pPr>
            <a:lvl3pPr>
              <a:defRPr sz="6436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0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8" cy="713475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6"/>
            <a:ext cx="13378914" cy="3993477"/>
          </a:xfrm>
        </p:spPr>
        <p:txBody>
          <a:bodyPr anchor="b"/>
          <a:lstStyle>
            <a:lvl1pPr marL="0" indent="0">
              <a:buNone/>
              <a:defRPr sz="7780" b="1"/>
            </a:lvl1pPr>
            <a:lvl2pPr marL="1476704" indent="0">
              <a:buNone/>
              <a:defRPr sz="6436" b="1"/>
            </a:lvl2pPr>
            <a:lvl3pPr marL="2953411" indent="0">
              <a:buNone/>
              <a:defRPr sz="5800" b="1"/>
            </a:lvl3pPr>
            <a:lvl4pPr marL="4430115" indent="0">
              <a:buNone/>
              <a:defRPr sz="5163" b="1"/>
            </a:lvl4pPr>
            <a:lvl5pPr marL="5906819" indent="0">
              <a:buNone/>
              <a:defRPr sz="5163" b="1"/>
            </a:lvl5pPr>
            <a:lvl6pPr marL="7383526" indent="0">
              <a:buNone/>
              <a:defRPr sz="5163" b="1"/>
            </a:lvl6pPr>
            <a:lvl7pPr marL="8860230" indent="0">
              <a:buNone/>
              <a:defRPr sz="5163" b="1"/>
            </a:lvl7pPr>
            <a:lvl8pPr marL="10336934" indent="0">
              <a:buNone/>
              <a:defRPr sz="5163" b="1"/>
            </a:lvl8pPr>
            <a:lvl9pPr marL="11813641" indent="0">
              <a:buNone/>
              <a:defRPr sz="516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3"/>
            <a:ext cx="13378914" cy="24664452"/>
          </a:xfrm>
        </p:spPr>
        <p:txBody>
          <a:bodyPr/>
          <a:lstStyle>
            <a:lvl1pPr>
              <a:defRPr sz="7780"/>
            </a:lvl1pPr>
            <a:lvl2pPr>
              <a:defRPr sz="6436"/>
            </a:lvl2pPr>
            <a:lvl3pPr>
              <a:defRPr sz="5800"/>
            </a:lvl3pPr>
            <a:lvl4pPr>
              <a:defRPr sz="5163"/>
            </a:lvl4pPr>
            <a:lvl5pPr>
              <a:defRPr sz="5163"/>
            </a:lvl5pPr>
            <a:lvl6pPr>
              <a:defRPr sz="5163"/>
            </a:lvl6pPr>
            <a:lvl7pPr>
              <a:defRPr sz="5163"/>
            </a:lvl7pPr>
            <a:lvl8pPr>
              <a:defRPr sz="5163"/>
            </a:lvl8pPr>
            <a:lvl9pPr>
              <a:defRPr sz="516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6"/>
            <a:ext cx="13384170" cy="3993477"/>
          </a:xfrm>
        </p:spPr>
        <p:txBody>
          <a:bodyPr anchor="b"/>
          <a:lstStyle>
            <a:lvl1pPr marL="0" indent="0">
              <a:buNone/>
              <a:defRPr sz="7780" b="1"/>
            </a:lvl1pPr>
            <a:lvl2pPr marL="1476704" indent="0">
              <a:buNone/>
              <a:defRPr sz="6436" b="1"/>
            </a:lvl2pPr>
            <a:lvl3pPr marL="2953411" indent="0">
              <a:buNone/>
              <a:defRPr sz="5800" b="1"/>
            </a:lvl3pPr>
            <a:lvl4pPr marL="4430115" indent="0">
              <a:buNone/>
              <a:defRPr sz="5163" b="1"/>
            </a:lvl4pPr>
            <a:lvl5pPr marL="5906819" indent="0">
              <a:buNone/>
              <a:defRPr sz="5163" b="1"/>
            </a:lvl5pPr>
            <a:lvl6pPr marL="7383526" indent="0">
              <a:buNone/>
              <a:defRPr sz="5163" b="1"/>
            </a:lvl6pPr>
            <a:lvl7pPr marL="8860230" indent="0">
              <a:buNone/>
              <a:defRPr sz="5163" b="1"/>
            </a:lvl7pPr>
            <a:lvl8pPr marL="10336934" indent="0">
              <a:buNone/>
              <a:defRPr sz="5163" b="1"/>
            </a:lvl8pPr>
            <a:lvl9pPr marL="11813641" indent="0">
              <a:buNone/>
              <a:defRPr sz="516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3"/>
            <a:ext cx="13384170" cy="24664452"/>
          </a:xfrm>
        </p:spPr>
        <p:txBody>
          <a:bodyPr/>
          <a:lstStyle>
            <a:lvl1pPr>
              <a:defRPr sz="7780"/>
            </a:lvl1pPr>
            <a:lvl2pPr>
              <a:defRPr sz="6436"/>
            </a:lvl2pPr>
            <a:lvl3pPr>
              <a:defRPr sz="5800"/>
            </a:lvl3pPr>
            <a:lvl4pPr>
              <a:defRPr sz="5163"/>
            </a:lvl4pPr>
            <a:lvl5pPr>
              <a:defRPr sz="5163"/>
            </a:lvl5pPr>
            <a:lvl6pPr>
              <a:defRPr sz="5163"/>
            </a:lvl6pPr>
            <a:lvl7pPr>
              <a:defRPr sz="5163"/>
            </a:lvl7pPr>
            <a:lvl8pPr>
              <a:defRPr sz="5163"/>
            </a:lvl8pPr>
            <a:lvl9pPr>
              <a:defRPr sz="516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3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4" y="1704413"/>
            <a:ext cx="9961903" cy="7253667"/>
          </a:xfrm>
        </p:spPr>
        <p:txBody>
          <a:bodyPr anchor="b"/>
          <a:lstStyle>
            <a:lvl1pPr algn="l">
              <a:defRPr sz="6436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1704423"/>
            <a:ext cx="16927347" cy="36535890"/>
          </a:xfrm>
        </p:spPr>
        <p:txBody>
          <a:bodyPr/>
          <a:lstStyle>
            <a:lvl1pPr>
              <a:defRPr sz="10327"/>
            </a:lvl1pPr>
            <a:lvl2pPr>
              <a:defRPr sz="9053"/>
            </a:lvl2pPr>
            <a:lvl3pPr>
              <a:defRPr sz="7780"/>
            </a:lvl3pPr>
            <a:lvl4pPr>
              <a:defRPr sz="6436"/>
            </a:lvl4pPr>
            <a:lvl5pPr>
              <a:defRPr sz="6436"/>
            </a:lvl5pPr>
            <a:lvl6pPr>
              <a:defRPr sz="6436"/>
            </a:lvl6pPr>
            <a:lvl7pPr>
              <a:defRPr sz="6436"/>
            </a:lvl7pPr>
            <a:lvl8pPr>
              <a:defRPr sz="6436"/>
            </a:lvl8pPr>
            <a:lvl9pPr>
              <a:defRPr sz="643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4" y="8958090"/>
            <a:ext cx="9961903" cy="29282223"/>
          </a:xfrm>
        </p:spPr>
        <p:txBody>
          <a:bodyPr/>
          <a:lstStyle>
            <a:lvl1pPr marL="0" indent="0">
              <a:buNone/>
              <a:defRPr sz="4527"/>
            </a:lvl1pPr>
            <a:lvl2pPr marL="1476704" indent="0">
              <a:buNone/>
              <a:defRPr sz="3890"/>
            </a:lvl2pPr>
            <a:lvl3pPr marL="2953411" indent="0">
              <a:buNone/>
              <a:defRPr sz="3254"/>
            </a:lvl3pPr>
            <a:lvl4pPr marL="4430115" indent="0">
              <a:buNone/>
              <a:defRPr sz="2900"/>
            </a:lvl4pPr>
            <a:lvl5pPr marL="5906819" indent="0">
              <a:buNone/>
              <a:defRPr sz="2900"/>
            </a:lvl5pPr>
            <a:lvl6pPr marL="7383526" indent="0">
              <a:buNone/>
              <a:defRPr sz="2900"/>
            </a:lvl6pPr>
            <a:lvl7pPr marL="8860230" indent="0">
              <a:buNone/>
              <a:defRPr sz="2900"/>
            </a:lvl7pPr>
            <a:lvl8pPr marL="10336934" indent="0">
              <a:buNone/>
              <a:defRPr sz="2900"/>
            </a:lvl8pPr>
            <a:lvl9pPr marL="11813641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4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8" y="29965968"/>
            <a:ext cx="18167985" cy="3537652"/>
          </a:xfrm>
        </p:spPr>
        <p:txBody>
          <a:bodyPr anchor="b"/>
          <a:lstStyle>
            <a:lvl1pPr algn="l">
              <a:defRPr sz="6436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8" y="3825022"/>
            <a:ext cx="18167985" cy="25685115"/>
          </a:xfrm>
        </p:spPr>
        <p:txBody>
          <a:bodyPr/>
          <a:lstStyle>
            <a:lvl1pPr marL="0" indent="0">
              <a:buNone/>
              <a:defRPr sz="10327"/>
            </a:lvl1pPr>
            <a:lvl2pPr marL="1476704" indent="0">
              <a:buNone/>
              <a:defRPr sz="9053"/>
            </a:lvl2pPr>
            <a:lvl3pPr marL="2953411" indent="0">
              <a:buNone/>
              <a:defRPr sz="7780"/>
            </a:lvl3pPr>
            <a:lvl4pPr marL="4430115" indent="0">
              <a:buNone/>
              <a:defRPr sz="6436"/>
            </a:lvl4pPr>
            <a:lvl5pPr marL="5906819" indent="0">
              <a:buNone/>
              <a:defRPr sz="6436"/>
            </a:lvl5pPr>
            <a:lvl6pPr marL="7383526" indent="0">
              <a:buNone/>
              <a:defRPr sz="6436"/>
            </a:lvl6pPr>
            <a:lvl7pPr marL="8860230" indent="0">
              <a:buNone/>
              <a:defRPr sz="6436"/>
            </a:lvl7pPr>
            <a:lvl8pPr marL="10336934" indent="0">
              <a:buNone/>
              <a:defRPr sz="6436"/>
            </a:lvl8pPr>
            <a:lvl9pPr marL="11813641" indent="0">
              <a:buNone/>
              <a:defRPr sz="6436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8" y="33503621"/>
            <a:ext cx="18167985" cy="5024053"/>
          </a:xfrm>
        </p:spPr>
        <p:txBody>
          <a:bodyPr/>
          <a:lstStyle>
            <a:lvl1pPr marL="0" indent="0">
              <a:buNone/>
              <a:defRPr sz="4527"/>
            </a:lvl1pPr>
            <a:lvl2pPr marL="1476704" indent="0">
              <a:buNone/>
              <a:defRPr sz="3890"/>
            </a:lvl2pPr>
            <a:lvl3pPr marL="2953411" indent="0">
              <a:buNone/>
              <a:defRPr sz="3254"/>
            </a:lvl3pPr>
            <a:lvl4pPr marL="4430115" indent="0">
              <a:buNone/>
              <a:defRPr sz="2900"/>
            </a:lvl4pPr>
            <a:lvl5pPr marL="5906819" indent="0">
              <a:buNone/>
              <a:defRPr sz="2900"/>
            </a:lvl5pPr>
            <a:lvl6pPr marL="7383526" indent="0">
              <a:buNone/>
              <a:defRPr sz="2900"/>
            </a:lvl6pPr>
            <a:lvl7pPr marL="8860230" indent="0">
              <a:buNone/>
              <a:defRPr sz="2900"/>
            </a:lvl7pPr>
            <a:lvl8pPr marL="10336934" indent="0">
              <a:buNone/>
              <a:defRPr sz="2900"/>
            </a:lvl8pPr>
            <a:lvl9pPr marL="11813641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2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8" cy="7134753"/>
          </a:xfrm>
          <a:prstGeom prst="rect">
            <a:avLst/>
          </a:prstGeom>
        </p:spPr>
        <p:txBody>
          <a:bodyPr vert="horz" lIns="417561" tIns="208780" rIns="417561" bIns="2087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9988665"/>
            <a:ext cx="27251978" cy="28251648"/>
          </a:xfrm>
          <a:prstGeom prst="rect">
            <a:avLst/>
          </a:prstGeom>
        </p:spPr>
        <p:txBody>
          <a:bodyPr vert="horz" lIns="417561" tIns="208780" rIns="417561" bIns="20878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77170"/>
            <a:ext cx="7065328" cy="2279159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3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274E-9BCB-471B-AE61-BE52CC4D8DD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39677170"/>
            <a:ext cx="9588659" cy="2279159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3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77170"/>
            <a:ext cx="7065328" cy="2279159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r">
              <a:defRPr sz="3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CE35-D82D-4B97-BF57-58FD1F549C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5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953411" rtl="0" eaLnBrk="1" latinLnBrk="0" hangingPunct="1">
        <a:spcBef>
          <a:spcPct val="0"/>
        </a:spcBef>
        <a:buNone/>
        <a:defRPr sz="142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529" indent="-1107529" algn="l" defTabSz="2953411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27" kern="1200">
          <a:solidFill>
            <a:schemeClr val="tx1"/>
          </a:solidFill>
          <a:latin typeface="+mn-lt"/>
          <a:ea typeface="+mn-ea"/>
          <a:cs typeface="+mn-cs"/>
        </a:defRPr>
      </a:lvl1pPr>
      <a:lvl2pPr marL="2399645" indent="-922941" algn="l" defTabSz="2953411" rtl="0" eaLnBrk="1" latinLnBrk="0" hangingPunct="1">
        <a:spcBef>
          <a:spcPct val="20000"/>
        </a:spcBef>
        <a:buFont typeface="Arial" panose="020B0604020202020204" pitchFamily="34" charset="0"/>
        <a:buChar char="–"/>
        <a:defRPr sz="9053" kern="1200">
          <a:solidFill>
            <a:schemeClr val="tx1"/>
          </a:solidFill>
          <a:latin typeface="+mn-lt"/>
          <a:ea typeface="+mn-ea"/>
          <a:cs typeface="+mn-cs"/>
        </a:defRPr>
      </a:lvl2pPr>
      <a:lvl3pPr marL="3691763" indent="-738352" algn="l" defTabSz="2953411" rtl="0" eaLnBrk="1" latinLnBrk="0" hangingPunct="1">
        <a:spcBef>
          <a:spcPct val="20000"/>
        </a:spcBef>
        <a:buFont typeface="Arial" panose="020B0604020202020204" pitchFamily="34" charset="0"/>
        <a:buChar char="•"/>
        <a:defRPr sz="7780" kern="1200">
          <a:solidFill>
            <a:schemeClr val="tx1"/>
          </a:solidFill>
          <a:latin typeface="+mn-lt"/>
          <a:ea typeface="+mn-ea"/>
          <a:cs typeface="+mn-cs"/>
        </a:defRPr>
      </a:lvl3pPr>
      <a:lvl4pPr marL="5168467" indent="-738352" algn="l" defTabSz="2953411" rtl="0" eaLnBrk="1" latinLnBrk="0" hangingPunct="1">
        <a:spcBef>
          <a:spcPct val="20000"/>
        </a:spcBef>
        <a:buFont typeface="Arial" panose="020B0604020202020204" pitchFamily="34" charset="0"/>
        <a:buChar char="–"/>
        <a:defRPr sz="6436" kern="1200">
          <a:solidFill>
            <a:schemeClr val="tx1"/>
          </a:solidFill>
          <a:latin typeface="+mn-lt"/>
          <a:ea typeface="+mn-ea"/>
          <a:cs typeface="+mn-cs"/>
        </a:defRPr>
      </a:lvl4pPr>
      <a:lvl5pPr marL="6645174" indent="-738352" algn="l" defTabSz="2953411" rtl="0" eaLnBrk="1" latinLnBrk="0" hangingPunct="1">
        <a:spcBef>
          <a:spcPct val="20000"/>
        </a:spcBef>
        <a:buFont typeface="Arial" panose="020B0604020202020204" pitchFamily="34" charset="0"/>
        <a:buChar char="»"/>
        <a:defRPr sz="6436" kern="1200">
          <a:solidFill>
            <a:schemeClr val="tx1"/>
          </a:solidFill>
          <a:latin typeface="+mn-lt"/>
          <a:ea typeface="+mn-ea"/>
          <a:cs typeface="+mn-cs"/>
        </a:defRPr>
      </a:lvl5pPr>
      <a:lvl6pPr marL="8121878" indent="-738352" algn="l" defTabSz="2953411" rtl="0" eaLnBrk="1" latinLnBrk="0" hangingPunct="1">
        <a:spcBef>
          <a:spcPct val="20000"/>
        </a:spcBef>
        <a:buFont typeface="Arial" panose="020B0604020202020204" pitchFamily="34" charset="0"/>
        <a:buChar char="•"/>
        <a:defRPr sz="6436" kern="1200">
          <a:solidFill>
            <a:schemeClr val="tx1"/>
          </a:solidFill>
          <a:latin typeface="+mn-lt"/>
          <a:ea typeface="+mn-ea"/>
          <a:cs typeface="+mn-cs"/>
        </a:defRPr>
      </a:lvl6pPr>
      <a:lvl7pPr marL="9598582" indent="-738352" algn="l" defTabSz="2953411" rtl="0" eaLnBrk="1" latinLnBrk="0" hangingPunct="1">
        <a:spcBef>
          <a:spcPct val="20000"/>
        </a:spcBef>
        <a:buFont typeface="Arial" panose="020B0604020202020204" pitchFamily="34" charset="0"/>
        <a:buChar char="•"/>
        <a:defRPr sz="6436" kern="1200">
          <a:solidFill>
            <a:schemeClr val="tx1"/>
          </a:solidFill>
          <a:latin typeface="+mn-lt"/>
          <a:ea typeface="+mn-ea"/>
          <a:cs typeface="+mn-cs"/>
        </a:defRPr>
      </a:lvl7pPr>
      <a:lvl8pPr marL="11075289" indent="-738352" algn="l" defTabSz="2953411" rtl="0" eaLnBrk="1" latinLnBrk="0" hangingPunct="1">
        <a:spcBef>
          <a:spcPct val="20000"/>
        </a:spcBef>
        <a:buFont typeface="Arial" panose="020B0604020202020204" pitchFamily="34" charset="0"/>
        <a:buChar char="•"/>
        <a:defRPr sz="6436" kern="1200">
          <a:solidFill>
            <a:schemeClr val="tx1"/>
          </a:solidFill>
          <a:latin typeface="+mn-lt"/>
          <a:ea typeface="+mn-ea"/>
          <a:cs typeface="+mn-cs"/>
        </a:defRPr>
      </a:lvl8pPr>
      <a:lvl9pPr marL="12551993" indent="-738352" algn="l" defTabSz="2953411" rtl="0" eaLnBrk="1" latinLnBrk="0" hangingPunct="1">
        <a:spcBef>
          <a:spcPct val="20000"/>
        </a:spcBef>
        <a:buFont typeface="Arial" panose="020B0604020202020204" pitchFamily="34" charset="0"/>
        <a:buChar char="•"/>
        <a:defRPr sz="6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704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3411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30115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6819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3526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60230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6934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13641" algn="l" defTabSz="295341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bgerundetes Rechteck 30"/>
          <p:cNvSpPr/>
          <p:nvPr/>
        </p:nvSpPr>
        <p:spPr>
          <a:xfrm flipH="1">
            <a:off x="15716046" y="6426598"/>
            <a:ext cx="13822763" cy="155297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66" name="Abgerundetes Rechteck 30"/>
          <p:cNvSpPr/>
          <p:nvPr/>
        </p:nvSpPr>
        <p:spPr>
          <a:xfrm flipH="1">
            <a:off x="15716047" y="22772414"/>
            <a:ext cx="13822763" cy="138344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65" name="Abgerundetes Rechteck 30"/>
          <p:cNvSpPr/>
          <p:nvPr/>
        </p:nvSpPr>
        <p:spPr>
          <a:xfrm flipH="1">
            <a:off x="522360" y="22772415"/>
            <a:ext cx="14078741" cy="13834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31" name="Abgerundetes Rechteck 81"/>
          <p:cNvSpPr/>
          <p:nvPr/>
        </p:nvSpPr>
        <p:spPr>
          <a:xfrm>
            <a:off x="4103496" y="26418523"/>
            <a:ext cx="9020375" cy="1075348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alpha val="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23" name="Textfeld 22"/>
          <p:cNvSpPr txBox="1"/>
          <p:nvPr/>
        </p:nvSpPr>
        <p:spPr>
          <a:xfrm>
            <a:off x="1" y="1098006"/>
            <a:ext cx="30279974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 identification and clustering </a:t>
            </a:r>
            <a:b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convolutional neural networks</a:t>
            </a:r>
            <a:endParaRPr lang="en-US" sz="8000" b="1" dirty="0">
              <a:latin typeface="+mj-lt"/>
            </a:endParaRPr>
          </a:p>
        </p:txBody>
      </p:sp>
      <p:pic>
        <p:nvPicPr>
          <p:cNvPr id="1027" name="Picture 3" descr="C:\Users\stmf\Desktop\Office\en-zhaw-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3" y="180276"/>
            <a:ext cx="6446492" cy="349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tmf\Desktop\DataLab-final-logo-_ColourURL_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7"/>
          <a:stretch/>
        </p:blipFill>
        <p:spPr bwMode="auto">
          <a:xfrm>
            <a:off x="27418902" y="1371109"/>
            <a:ext cx="2266701" cy="22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3826759"/>
            <a:ext cx="30279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Yanick Lukic, Carlo Vogt, Oliver Dürr, and Thilo Stadelmann</a:t>
            </a:r>
            <a:br>
              <a:rPr lang="en-US" sz="4800" b="1" dirty="0" smtClean="0"/>
            </a:br>
            <a:r>
              <a:rPr lang="en-US" sz="4800" b="1" dirty="0" smtClean="0"/>
              <a:t>ZHAW Datalab, Zurich University of Applied Sciences, Winterthur, Switzerland</a:t>
            </a:r>
            <a:endParaRPr lang="en-US" sz="4800" b="1" dirty="0"/>
          </a:p>
        </p:txBody>
      </p:sp>
      <p:sp>
        <p:nvSpPr>
          <p:cNvPr id="12" name="Abgerundetes Rechteck 30"/>
          <p:cNvSpPr/>
          <p:nvPr/>
        </p:nvSpPr>
        <p:spPr>
          <a:xfrm flipH="1">
            <a:off x="522362" y="6426598"/>
            <a:ext cx="14078740" cy="15529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14" name="Abgerundetes Rechteck 81"/>
          <p:cNvSpPr/>
          <p:nvPr/>
        </p:nvSpPr>
        <p:spPr>
          <a:xfrm>
            <a:off x="3701669" y="7018413"/>
            <a:ext cx="11212853" cy="100347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alpha val="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1386459" y="8442823"/>
            <a:ext cx="122413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Speaker recognition performance by machines  &lt;&lt; by humans 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Evidence: Clustering performance orders of magnitude lower than identification performance </a:t>
            </a:r>
          </a:p>
          <a:p>
            <a:endParaRPr lang="en-US" sz="3200" dirty="0"/>
          </a:p>
          <a:p>
            <a:pPr marL="342900" indent="-342900">
              <a:buFont typeface="Wingdings"/>
              <a:buChar char="è"/>
            </a:pPr>
            <a:r>
              <a:rPr lang="en-US" sz="3200" dirty="0" smtClean="0">
                <a:sym typeface="Wingdings" panose="05000000000000000000" pitchFamily="2" charset="2"/>
              </a:rPr>
              <a:t>Improve core speaker recognition performance on both tasks by</a:t>
            </a:r>
            <a:r>
              <a:rPr lang="en-US" sz="3200" dirty="0">
                <a:sym typeface="Wingdings" panose="05000000000000000000" pitchFamily="2" charset="2"/>
              </a:rPr>
              <a:t/>
            </a:r>
            <a:br>
              <a:rPr lang="en-US" sz="3200" dirty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…using </a:t>
            </a:r>
            <a:r>
              <a:rPr lang="en-US" sz="3200" b="1" dirty="0" smtClean="0">
                <a:sym typeface="Wingdings" panose="05000000000000000000" pitchFamily="2" charset="2"/>
              </a:rPr>
              <a:t>learned features </a:t>
            </a:r>
            <a:r>
              <a:rPr lang="en-US" sz="3200" dirty="0" smtClean="0">
                <a:sym typeface="Wingdings" panose="05000000000000000000" pitchFamily="2" charset="2"/>
              </a:rPr>
              <a:t>instead of handcrafted</a:t>
            </a:r>
            <a:br>
              <a:rPr lang="en-US" sz="3200" dirty="0" smtClean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…an approach capable of </a:t>
            </a:r>
            <a:r>
              <a:rPr lang="en-US" sz="3200" b="1" dirty="0" smtClean="0">
                <a:sym typeface="Wingdings" panose="05000000000000000000" pitchFamily="2" charset="2"/>
              </a:rPr>
              <a:t>capturing sequence information</a:t>
            </a:r>
            <a:r>
              <a:rPr lang="en-US" sz="3200" dirty="0" smtClean="0">
                <a:sym typeface="Wingdings" panose="05000000000000000000" pitchFamily="2" charset="2"/>
              </a:rPr>
              <a:t/>
            </a:r>
            <a:br>
              <a:rPr lang="en-US" sz="3200" dirty="0" smtClean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…free </a:t>
            </a:r>
            <a:r>
              <a:rPr lang="en-US" sz="3200" b="1" dirty="0" smtClean="0">
                <a:sym typeface="Wingdings" panose="05000000000000000000" pitchFamily="2" charset="2"/>
              </a:rPr>
              <a:t>from complicating side effects </a:t>
            </a:r>
            <a:r>
              <a:rPr lang="en-US" sz="3200" dirty="0" smtClean="0">
                <a:sym typeface="Wingdings" panose="05000000000000000000" pitchFamily="2" charset="2"/>
              </a:rPr>
              <a:t>of application scenarios</a:t>
            </a:r>
          </a:p>
        </p:txBody>
      </p:sp>
      <p:sp>
        <p:nvSpPr>
          <p:cNvPr id="24" name="Abgerundetes Rechteck 81"/>
          <p:cNvSpPr/>
          <p:nvPr/>
        </p:nvSpPr>
        <p:spPr>
          <a:xfrm>
            <a:off x="21629278" y="7018413"/>
            <a:ext cx="8200341" cy="1075348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alpha val="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27" name="Textfeld 82"/>
          <p:cNvSpPr txBox="1"/>
          <p:nvPr/>
        </p:nvSpPr>
        <p:spPr>
          <a:xfrm>
            <a:off x="2898627" y="7047753"/>
            <a:ext cx="10085659" cy="963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5658" b="1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Problem Statement</a:t>
            </a:r>
            <a:endParaRPr lang="en-US" sz="5093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feld 82"/>
          <p:cNvSpPr txBox="1"/>
          <p:nvPr/>
        </p:nvSpPr>
        <p:spPr>
          <a:xfrm>
            <a:off x="21754517" y="7119761"/>
            <a:ext cx="6346910" cy="963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5658" b="1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Approach</a:t>
            </a:r>
            <a:endParaRPr lang="en-US" sz="5093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Abgerundetes Rechteck 81"/>
          <p:cNvSpPr/>
          <p:nvPr/>
        </p:nvSpPr>
        <p:spPr>
          <a:xfrm>
            <a:off x="5759572" y="23492494"/>
            <a:ext cx="9020375" cy="1075348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alpha val="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29" name="TextBox 28"/>
          <p:cNvSpPr txBox="1"/>
          <p:nvPr/>
        </p:nvSpPr>
        <p:spPr>
          <a:xfrm>
            <a:off x="942796" y="25050515"/>
            <a:ext cx="602605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Closely follows [2] on TIMIT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Architecture of CNN from [3]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Evaluation by miss- classification rate MR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Implementation in python using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lasagne</a:t>
            </a:r>
            <a:r>
              <a:rPr lang="en-US" sz="3600" dirty="0" smtClean="0">
                <a:cs typeface="Courier New" panose="02070309020205020404" pitchFamily="49" charset="0"/>
              </a:rPr>
              <a:t> and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librosa</a:t>
            </a:r>
            <a:r>
              <a:rPr lang="en-US" sz="3600" dirty="0"/>
              <a:t> </a:t>
            </a:r>
            <a:r>
              <a:rPr lang="en-US" sz="3600" dirty="0" smtClean="0"/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/>
              <a:t>spectrograms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Pre-trained CNN for clustering hasn’t seen any utterance to cluster during training!</a:t>
            </a:r>
          </a:p>
          <a:p>
            <a:endParaRPr lang="en-US" sz="3600" dirty="0" smtClean="0"/>
          </a:p>
        </p:txBody>
      </p:sp>
      <p:sp>
        <p:nvSpPr>
          <p:cNvPr id="26" name="Textfeld 82"/>
          <p:cNvSpPr txBox="1"/>
          <p:nvPr/>
        </p:nvSpPr>
        <p:spPr>
          <a:xfrm>
            <a:off x="4881541" y="23548657"/>
            <a:ext cx="8102745" cy="963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5658" b="1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Experimental Setup</a:t>
            </a:r>
            <a:endParaRPr lang="en-US" sz="5093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64122" y="8442822"/>
            <a:ext cx="12765833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Feature Learning (identification training)</a:t>
            </a:r>
          </a:p>
          <a:p>
            <a:r>
              <a:rPr lang="en-US" sz="3200" dirty="0" smtClean="0"/>
              <a:t>Form mini batches by taking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…128 random snippets among all </a:t>
            </a:r>
            <a:br>
              <a:rPr lang="en-US" sz="3200" dirty="0" smtClean="0"/>
            </a:br>
            <a:r>
              <a:rPr lang="en-US" sz="3200" dirty="0" smtClean="0"/>
              <a:t>training utterances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…1 second long, from spectrograms</a:t>
            </a:r>
            <a:br>
              <a:rPr lang="en-US" sz="3200" dirty="0" smtClean="0"/>
            </a:br>
            <a:r>
              <a:rPr lang="en-US" sz="3200" dirty="0" smtClean="0"/>
              <a:t>(no overlap)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…train to classify by speaker</a:t>
            </a:r>
          </a:p>
          <a:p>
            <a:endParaRPr lang="en-US" sz="3200" dirty="0" smtClean="0">
              <a:sym typeface="Wingdings" panose="05000000000000000000" pitchFamily="2" charset="2"/>
            </a:endParaRPr>
          </a:p>
          <a:p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b="1" dirty="0" smtClean="0">
                <a:sym typeface="Wingdings" panose="05000000000000000000" pitchFamily="2" charset="2"/>
              </a:rPr>
              <a:t>Application (clustering test)</a:t>
            </a:r>
          </a:p>
          <a:p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train identification CNN as above…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for a large number of speakers </a:t>
            </a:r>
            <a:br>
              <a:rPr lang="en-US" sz="3200" dirty="0" smtClean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(unrelated to the ones to cluster)</a:t>
            </a:r>
          </a:p>
          <a:p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smtClean="0">
                <a:solidFill>
                  <a:srgbClr val="FFC000"/>
                </a:solidFill>
                <a:sym typeface="Wingdings" panose="05000000000000000000" pitchFamily="2" charset="2"/>
              </a:rPr>
              <a:t>Second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for each unknown utterance…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chop into 1s non-overlapping segments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put through 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take output of specific post-convolutional layer </a:t>
            </a:r>
            <a:br>
              <a:rPr lang="en-US" sz="3200" dirty="0" smtClean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(see below) as a “speaker embedding”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Average all </a:t>
            </a:r>
            <a:r>
              <a:rPr lang="en-US" sz="3200" dirty="0" err="1" smtClean="0">
                <a:sym typeface="Wingdings" panose="05000000000000000000" pitchFamily="2" charset="2"/>
              </a:rPr>
              <a:t>embeddings</a:t>
            </a:r>
            <a:r>
              <a:rPr lang="en-US" sz="3200" dirty="0" smtClean="0">
                <a:sym typeface="Wingdings" panose="05000000000000000000" pitchFamily="2" charset="2"/>
              </a:rPr>
              <a:t> per utterance</a:t>
            </a:r>
            <a:br>
              <a:rPr lang="en-US" sz="3200" dirty="0" smtClean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 speaker-specific feature vector per utterance</a:t>
            </a:r>
            <a:r>
              <a:rPr lang="en-US" sz="3200" b="1" dirty="0" smtClean="0">
                <a:sym typeface="Wingdings" panose="05000000000000000000" pitchFamily="2" charset="2"/>
              </a:rPr>
              <a:t/>
            </a:r>
            <a:br>
              <a:rPr lang="en-US" sz="3200" b="1" dirty="0" smtClean="0">
                <a:sym typeface="Wingdings" panose="05000000000000000000" pitchFamily="2" charset="2"/>
              </a:rPr>
            </a:br>
            <a:endParaRPr lang="en-US" sz="3200" b="1" dirty="0" smtClean="0">
              <a:sym typeface="Wingdings" panose="05000000000000000000" pitchFamily="2" charset="2"/>
            </a:endParaRPr>
          </a:p>
          <a:p>
            <a:r>
              <a:rPr lang="en-US" sz="32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Third </a:t>
            </a:r>
            <a:r>
              <a:rPr lang="en-US" sz="3200" dirty="0" smtClean="0">
                <a:sym typeface="Wingdings" panose="05000000000000000000" pitchFamily="2" charset="2"/>
              </a:rPr>
              <a:t>perform agglomerative hierarchical clustering on embedding vectors</a:t>
            </a:r>
            <a:endParaRPr lang="en-US" sz="3200" dirty="0"/>
          </a:p>
        </p:txBody>
      </p:sp>
      <p:sp>
        <p:nvSpPr>
          <p:cNvPr id="40" name="Abgerundetes Rechteck 81"/>
          <p:cNvSpPr/>
          <p:nvPr/>
        </p:nvSpPr>
        <p:spPr>
          <a:xfrm>
            <a:off x="20828619" y="23492494"/>
            <a:ext cx="9020375" cy="1075348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alpha val="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00" dirty="0"/>
          </a:p>
        </p:txBody>
      </p:sp>
      <p:sp>
        <p:nvSpPr>
          <p:cNvPr id="41" name="Textfeld 82"/>
          <p:cNvSpPr txBox="1"/>
          <p:nvPr/>
        </p:nvSpPr>
        <p:spPr>
          <a:xfrm>
            <a:off x="19998682" y="23548657"/>
            <a:ext cx="8102745" cy="963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5658" b="1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US" sz="5658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522363" y="40918430"/>
            <a:ext cx="24230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This work has been supported by the Bachelor’s </a:t>
            </a:r>
            <a:r>
              <a:rPr lang="en-US" sz="3200" b="1" dirty="0" err="1" smtClean="0"/>
              <a:t>programme</a:t>
            </a:r>
            <a:r>
              <a:rPr lang="en-US" sz="3200" b="1" dirty="0" smtClean="0"/>
              <a:t> IT, the Institute of Applied Information Technology </a:t>
            </a:r>
            <a:r>
              <a:rPr lang="en-US" sz="3200" b="1" dirty="0" err="1" smtClean="0"/>
              <a:t>InIT</a:t>
            </a:r>
            <a:r>
              <a:rPr lang="en-US" sz="3200" b="1" dirty="0" smtClean="0"/>
              <a:t>, and the Institute of Data Analysis and Process Design IDP at ZHAW. Thank you!</a:t>
            </a:r>
            <a:endParaRPr lang="en-US" sz="3200" b="1" dirty="0"/>
          </a:p>
        </p:txBody>
      </p:sp>
      <p:pic>
        <p:nvPicPr>
          <p:cNvPr id="1026" name="Picture 2" descr="mlsp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908" y="40918430"/>
            <a:ext cx="1343695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23564923" y="8658846"/>
            <a:ext cx="5783373" cy="9608148"/>
            <a:chOff x="19604482" y="9238543"/>
            <a:chExt cx="5783373" cy="9608148"/>
          </a:xfrm>
        </p:grpSpPr>
        <p:grpSp>
          <p:nvGrpSpPr>
            <p:cNvPr id="21" name="Group 20"/>
            <p:cNvGrpSpPr/>
            <p:nvPr/>
          </p:nvGrpSpPr>
          <p:grpSpPr>
            <a:xfrm>
              <a:off x="20779344" y="12500968"/>
              <a:ext cx="4608511" cy="3148748"/>
              <a:chOff x="7397688" y="14923542"/>
              <a:chExt cx="10657186" cy="6480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478710" y="17743253"/>
                <a:ext cx="6495142" cy="3661009"/>
              </a:xfrm>
              <a:prstGeom prst="rect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lowchart: Manual Operation 10"/>
              <p:cNvSpPr/>
              <p:nvPr/>
            </p:nvSpPr>
            <p:spPr>
              <a:xfrm>
                <a:off x="7397688" y="14923542"/>
                <a:ext cx="10657186" cy="3405680"/>
              </a:xfrm>
              <a:prstGeom prst="flowChartManualOperation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853544742"/>
                </p:ext>
              </p:extLst>
            </p:nvPr>
          </p:nvGraphicFramePr>
          <p:xfrm>
            <a:off x="21787456" y="12855237"/>
            <a:ext cx="2232249" cy="20882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63385" y="9238543"/>
              <a:ext cx="1714739" cy="219105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1"/>
            <a:srcRect l="77299"/>
            <a:stretch/>
          </p:blipFill>
          <p:spPr>
            <a:xfrm>
              <a:off x="24357050" y="9861100"/>
              <a:ext cx="360000" cy="248627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1"/>
            <a:srcRect l="54940" r="24063"/>
            <a:stretch/>
          </p:blipFill>
          <p:spPr>
            <a:xfrm>
              <a:off x="23945716" y="9541586"/>
              <a:ext cx="360000" cy="23123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11"/>
            <a:srcRect l="40649" r="39139"/>
            <a:stretch/>
          </p:blipFill>
          <p:spPr>
            <a:xfrm>
              <a:off x="23534382" y="9238543"/>
              <a:ext cx="360000" cy="2275844"/>
            </a:xfrm>
            <a:prstGeom prst="rect">
              <a:avLst/>
            </a:prstGeom>
          </p:spPr>
        </p:pic>
        <p:sp>
          <p:nvSpPr>
            <p:cNvPr id="7" name="Arrow: Right 6"/>
            <p:cNvSpPr/>
            <p:nvPr/>
          </p:nvSpPr>
          <p:spPr>
            <a:xfrm>
              <a:off x="21567733" y="10224837"/>
              <a:ext cx="1487120" cy="765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Arrow: Right 34"/>
            <p:cNvSpPr/>
            <p:nvPr/>
          </p:nvSpPr>
          <p:spPr>
            <a:xfrm rot="5400000">
              <a:off x="22408739" y="16080533"/>
              <a:ext cx="1487120" cy="765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21427416" y="17277031"/>
              <a:ext cx="252028" cy="15696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79245" y="17277030"/>
              <a:ext cx="28087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peaker embedding vector</a:t>
              </a:r>
              <a:endParaRPr lang="en-US" sz="3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8895725" y="13181275"/>
              <a:ext cx="277173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/>
                  </a:solidFill>
                </a:rPr>
                <a:t>CNN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48" name="Left Brace 16"/>
            <p:cNvSpPr/>
            <p:nvPr/>
          </p:nvSpPr>
          <p:spPr>
            <a:xfrm flipH="1">
              <a:off x="24519109" y="17277030"/>
              <a:ext cx="220675" cy="15696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bgerundetes Rechteck 50"/>
          <p:cNvSpPr/>
          <p:nvPr/>
        </p:nvSpPr>
        <p:spPr>
          <a:xfrm flipH="1">
            <a:off x="522363" y="37547141"/>
            <a:ext cx="29016448" cy="28672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uppieren 51"/>
          <p:cNvGrpSpPr/>
          <p:nvPr/>
        </p:nvGrpSpPr>
        <p:grpSpPr>
          <a:xfrm>
            <a:off x="19603855" y="37894094"/>
            <a:ext cx="10081748" cy="723132"/>
            <a:chOff x="18250544" y="5081400"/>
            <a:chExt cx="25138440" cy="1446261"/>
          </a:xfrm>
        </p:grpSpPr>
        <p:sp>
          <p:nvSpPr>
            <p:cNvPr id="53" name="Abgerundetes Rechteck 52"/>
            <p:cNvSpPr/>
            <p:nvPr/>
          </p:nvSpPr>
          <p:spPr>
            <a:xfrm>
              <a:off x="18250544" y="5081400"/>
              <a:ext cx="25138440" cy="1446261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  <a:alpha val="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6491835" y="5259926"/>
              <a:ext cx="1494698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0" b="1" dirty="0" smtClean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References</a:t>
              </a:r>
              <a:endParaRPr lang="en-US" sz="3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5" name="Abgerundetes Rechteck 54"/>
          <p:cNvSpPr/>
          <p:nvPr/>
        </p:nvSpPr>
        <p:spPr>
          <a:xfrm>
            <a:off x="954411" y="38783173"/>
            <a:ext cx="28175545" cy="13092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002060"/>
                </a:solidFill>
              </a:rPr>
              <a:t>[1] Y. Lukic, C. Vogt, O. Duerr, and T. Stadelmann, </a:t>
            </a:r>
            <a:r>
              <a:rPr lang="en-US" sz="2400" i="1" dirty="0" smtClean="0">
                <a:solidFill>
                  <a:srgbClr val="002060"/>
                </a:solidFill>
              </a:rPr>
              <a:t>Speaker Identification and Clustering using Convolutional Neural Networks</a:t>
            </a:r>
            <a:r>
              <a:rPr lang="en-US" sz="2400" dirty="0" smtClean="0">
                <a:solidFill>
                  <a:srgbClr val="002060"/>
                </a:solidFill>
              </a:rPr>
              <a:t>.  In Proceedings of IEEE MLSP 2016.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[2] T. Stadelmann and B. Freisleben, </a:t>
            </a:r>
            <a:r>
              <a:rPr lang="en-US" sz="2400" i="1" dirty="0" smtClean="0">
                <a:solidFill>
                  <a:srgbClr val="002060"/>
                </a:solidFill>
              </a:rPr>
              <a:t>Unfolding speaker clustering potential: a biomimetic approach.</a:t>
            </a:r>
            <a:r>
              <a:rPr lang="en-US" sz="2400" dirty="0" smtClean="0">
                <a:solidFill>
                  <a:srgbClr val="002060"/>
                </a:solidFill>
              </a:rPr>
              <a:t> In Proceedings of the 17th ACM international conference on Multimedia. ACM, 2009, pp. 185–194.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[3] S. </a:t>
            </a:r>
            <a:r>
              <a:rPr lang="en-US" sz="2400" dirty="0" err="1" smtClean="0">
                <a:solidFill>
                  <a:srgbClr val="002060"/>
                </a:solidFill>
              </a:rPr>
              <a:t>Dielemann</a:t>
            </a:r>
            <a:r>
              <a:rPr lang="en-US" sz="2400" dirty="0" smtClean="0">
                <a:solidFill>
                  <a:srgbClr val="002060"/>
                </a:solidFill>
              </a:rPr>
              <a:t> and B. </a:t>
            </a:r>
            <a:r>
              <a:rPr lang="en-US" sz="2400" dirty="0" err="1" smtClean="0">
                <a:solidFill>
                  <a:srgbClr val="002060"/>
                </a:solidFill>
              </a:rPr>
              <a:t>Schrauwen</a:t>
            </a:r>
            <a:r>
              <a:rPr lang="en-US" sz="2400" dirty="0" smtClean="0">
                <a:solidFill>
                  <a:srgbClr val="002060"/>
                </a:solidFill>
              </a:rPr>
              <a:t>, End-to-end learning for music audio. In Proceedings of ICASSP 2014, pp. 6964-6968.</a:t>
            </a:r>
          </a:p>
        </p:txBody>
      </p:sp>
      <p:pic>
        <p:nvPicPr>
          <p:cNvPr id="56" name="Picture 2" descr="http://4.bp.blogspot.com/-8ZuDIeRxGCk/TfKtDc6Tv3I/AAAAAAAAAAQ/PMDvyYmIogw/s320/identity.jpg"/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16" y="12835310"/>
            <a:ext cx="208823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28"/>
          <p:cNvSpPr txBox="1"/>
          <p:nvPr/>
        </p:nvSpPr>
        <p:spPr>
          <a:xfrm>
            <a:off x="16364122" y="25050514"/>
            <a:ext cx="12765834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Identification accuracy on TIMIT test set (630 speakers): 97.0%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Clustering MR on 40 speakers [2]: 0.05 (see Tab.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bg1"/>
                </a:solidFill>
              </a:rPr>
              <a:t>Embeddings</a:t>
            </a:r>
            <a:r>
              <a:rPr lang="en-US" sz="3600" dirty="0" smtClean="0">
                <a:solidFill>
                  <a:schemeClr val="bg1"/>
                </a:solidFill>
              </a:rPr>
              <a:t> on the lower-level post-convolutional layers work considerably better (see Fig. 1 above)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itchFamily="2" charset="2"/>
              <a:buChar char="è"/>
            </a:pPr>
            <a:r>
              <a:rPr lang="en-US" sz="3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Clustering compares favorably with </a:t>
            </a:r>
            <a:r>
              <a:rPr lang="en-US" sz="36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SotA</a:t>
            </a:r>
            <a:r>
              <a:rPr lang="en-US" sz="3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r>
              <a:rPr lang="en-US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(MR 0.065) and GMM-MFCC approach (MR 0.125) </a:t>
            </a:r>
            <a:r>
              <a:rPr lang="en-US" sz="3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without any task-specific pre-processing  or model</a:t>
            </a:r>
          </a:p>
        </p:txBody>
      </p:sp>
      <p:grpSp>
        <p:nvGrpSpPr>
          <p:cNvPr id="58" name="Gruppieren 57"/>
          <p:cNvGrpSpPr/>
          <p:nvPr/>
        </p:nvGrpSpPr>
        <p:grpSpPr>
          <a:xfrm>
            <a:off x="2383114" y="15883676"/>
            <a:ext cx="10308601" cy="4224442"/>
            <a:chOff x="2329206" y="15883676"/>
            <a:chExt cx="10308601" cy="4224442"/>
          </a:xfrm>
        </p:grpSpPr>
        <p:sp>
          <p:nvSpPr>
            <p:cNvPr id="49" name="Rechteck 48"/>
            <p:cNvSpPr/>
            <p:nvPr/>
          </p:nvSpPr>
          <p:spPr>
            <a:xfrm>
              <a:off x="2329206" y="15883676"/>
              <a:ext cx="10308601" cy="4224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1" t="7302" r="7697" b="2496"/>
            <a:stretch/>
          </p:blipFill>
          <p:spPr bwMode="auto">
            <a:xfrm>
              <a:off x="7435131" y="16219686"/>
              <a:ext cx="4934719" cy="3786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8980" r="7990" b="2445"/>
            <a:stretch/>
          </p:blipFill>
          <p:spPr bwMode="auto">
            <a:xfrm>
              <a:off x="2436674" y="16219686"/>
              <a:ext cx="5023073" cy="3786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43"/>
          <p:cNvSpPr txBox="1"/>
          <p:nvPr/>
        </p:nvSpPr>
        <p:spPr>
          <a:xfrm>
            <a:off x="2605834" y="20249182"/>
            <a:ext cx="9941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Figure 1:  t-SNE plots based on the output vectors of the </a:t>
            </a:r>
            <a:r>
              <a:rPr lang="en-US" sz="2800" dirty="0" err="1" smtClean="0"/>
              <a:t>softmax</a:t>
            </a:r>
            <a:endParaRPr lang="en-US" sz="2800" dirty="0" smtClean="0"/>
          </a:p>
          <a:p>
            <a:r>
              <a:rPr lang="en-US" sz="2800" dirty="0" smtClean="0"/>
              <a:t>layer L8 (left) and the first dense layer L5 (right). Different</a:t>
            </a:r>
          </a:p>
          <a:p>
            <a:pPr algn="ctr"/>
            <a:r>
              <a:rPr lang="en-US" sz="2800" dirty="0" smtClean="0"/>
              <a:t>colors correspond to different speakers.</a:t>
            </a:r>
            <a:endParaRPr lang="en-US" sz="2800" dirty="0"/>
          </a:p>
        </p:txBody>
      </p:sp>
      <p:sp>
        <p:nvSpPr>
          <p:cNvPr id="63" name="Rechteck 62"/>
          <p:cNvSpPr/>
          <p:nvPr/>
        </p:nvSpPr>
        <p:spPr>
          <a:xfrm>
            <a:off x="7066746" y="25555903"/>
            <a:ext cx="7065130" cy="94578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19220" y="25652734"/>
            <a:ext cx="6884663" cy="9167471"/>
          </a:xfrm>
          <a:prstGeom prst="rect">
            <a:avLst/>
          </a:prstGeom>
          <a:noFill/>
        </p:spPr>
      </p:pic>
      <p:sp>
        <p:nvSpPr>
          <p:cNvPr id="64" name="Rechteck 63"/>
          <p:cNvSpPr/>
          <p:nvPr/>
        </p:nvSpPr>
        <p:spPr>
          <a:xfrm>
            <a:off x="18236331" y="28340270"/>
            <a:ext cx="8844706" cy="330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44763"/>
              </p:ext>
            </p:extLst>
          </p:nvPr>
        </p:nvGraphicFramePr>
        <p:xfrm>
          <a:off x="18438501" y="28450694"/>
          <a:ext cx="8461701" cy="304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567">
                  <a:extLst>
                    <a:ext uri="{9D8B030D-6E8A-4147-A177-3AD203B41FA5}">
                      <a16:colId xmlns:a16="http://schemas.microsoft.com/office/drawing/2014/main" xmlns="" val="2878665854"/>
                    </a:ext>
                  </a:extLst>
                </a:gridCol>
                <a:gridCol w="2820567">
                  <a:extLst>
                    <a:ext uri="{9D8B030D-6E8A-4147-A177-3AD203B41FA5}">
                      <a16:colId xmlns:a16="http://schemas.microsoft.com/office/drawing/2014/main" xmlns="" val="271821937"/>
                    </a:ext>
                  </a:extLst>
                </a:gridCol>
                <a:gridCol w="2820567">
                  <a:extLst>
                    <a:ext uri="{9D8B030D-6E8A-4147-A177-3AD203B41FA5}">
                      <a16:colId xmlns:a16="http://schemas.microsoft.com/office/drawing/2014/main" xmlns="" val="1023773633"/>
                    </a:ext>
                  </a:extLst>
                </a:gridCol>
              </a:tblGrid>
              <a:tr h="762005">
                <a:tc>
                  <a:txBody>
                    <a:bodyPr/>
                    <a:lstStyle/>
                    <a:p>
                      <a:endParaRPr lang="de-CH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800" dirty="0"/>
                        <a:t>MR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800" dirty="0"/>
                        <a:t>MR 590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4895161"/>
                  </a:ext>
                </a:extLst>
              </a:tr>
              <a:tr h="762005">
                <a:tc>
                  <a:txBody>
                    <a:bodyPr/>
                    <a:lstStyle/>
                    <a:p>
                      <a:r>
                        <a:rPr lang="de-CH" sz="2800" dirty="0"/>
                        <a:t>L5: </a:t>
                      </a:r>
                      <a:r>
                        <a:rPr lang="de-CH" sz="2800" dirty="0" err="1"/>
                        <a:t>dense</a:t>
                      </a:r>
                      <a:endParaRPr lang="de-CH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800" dirty="0"/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800" dirty="0"/>
                        <a:t>0.125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12891604"/>
                  </a:ext>
                </a:extLst>
              </a:tr>
              <a:tr h="762005">
                <a:tc>
                  <a:txBody>
                    <a:bodyPr/>
                    <a:lstStyle/>
                    <a:p>
                      <a:r>
                        <a:rPr lang="de-CH" sz="2800" dirty="0"/>
                        <a:t>L7:</a:t>
                      </a:r>
                      <a:r>
                        <a:rPr lang="de-CH" sz="2800" baseline="0" dirty="0"/>
                        <a:t> </a:t>
                      </a:r>
                      <a:r>
                        <a:rPr lang="de-CH" sz="2800" baseline="0" dirty="0" err="1"/>
                        <a:t>dense</a:t>
                      </a:r>
                      <a:endParaRPr lang="de-CH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800" dirty="0"/>
                        <a:t>0.325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800" b="1" dirty="0"/>
                        <a:t>0.050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828682817"/>
                  </a:ext>
                </a:extLst>
              </a:tr>
              <a:tr h="762005">
                <a:tc>
                  <a:txBody>
                    <a:bodyPr/>
                    <a:lstStyle/>
                    <a:p>
                      <a:r>
                        <a:rPr lang="de-CH" sz="2800" dirty="0"/>
                        <a:t>L8: </a:t>
                      </a:r>
                      <a:r>
                        <a:rPr lang="de-CH" sz="2800" dirty="0" err="1"/>
                        <a:t>softmax</a:t>
                      </a:r>
                      <a:endParaRPr lang="de-CH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800" dirty="0"/>
                        <a:t>0.700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800" dirty="0"/>
                        <a:t>0.450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56363379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716047" y="31701406"/>
            <a:ext cx="13822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Table 1:  MR for clustering 40 speakers from TIMIT test using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embeddings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from different post-convolutional layers </a:t>
            </a:r>
            <a:r>
              <a:rPr lang="en-US" sz="2800" dirty="0" smtClean="0">
                <a:solidFill>
                  <a:schemeClr val="bg1"/>
                </a:solidFill>
              </a:rPr>
              <a:t>of </a:t>
            </a:r>
            <a:r>
              <a:rPr lang="en-US" sz="2800" dirty="0" smtClean="0">
                <a:solidFill>
                  <a:schemeClr val="bg1"/>
                </a:solidFill>
              </a:rPr>
              <a:t>the identification CNN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having been trained with either 100 or 590 different speakers).</a:t>
            </a:r>
          </a:p>
        </p:txBody>
      </p:sp>
      <p:cxnSp>
        <p:nvCxnSpPr>
          <p:cNvPr id="60" name="Gerade Verbindung mit Pfeil 59"/>
          <p:cNvCxnSpPr>
            <a:stCxn id="12" idx="1"/>
          </p:cNvCxnSpPr>
          <p:nvPr/>
        </p:nvCxnSpPr>
        <p:spPr>
          <a:xfrm flipV="1">
            <a:off x="14601102" y="14191450"/>
            <a:ext cx="11149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5" idx="1"/>
            <a:endCxn id="66" idx="3"/>
          </p:cNvCxnSpPr>
          <p:nvPr/>
        </p:nvCxnSpPr>
        <p:spPr>
          <a:xfrm flipV="1">
            <a:off x="14601101" y="29689642"/>
            <a:ext cx="11149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H="1">
            <a:off x="13843843" y="21338660"/>
            <a:ext cx="2520280" cy="1937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22844843" y="2451930"/>
            <a:ext cx="5261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300" b="1" dirty="0" smtClean="0"/>
              <a:t>[1]</a:t>
            </a:r>
            <a:endParaRPr lang="en-GB" sz="2300" b="1" dirty="0"/>
          </a:p>
        </p:txBody>
      </p:sp>
    </p:spTree>
    <p:extLst>
      <p:ext uri="{BB962C8B-B14F-4D97-AF65-F5344CB8AC3E}">
        <p14:creationId xmlns:p14="http://schemas.microsoft.com/office/powerpoint/2010/main" val="41296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Benutzerdefiniert</PresentationFormat>
  <Paragraphs>78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Wingdings</vt:lpstr>
      <vt:lpstr>Larissa</vt:lpstr>
      <vt:lpstr>PowerPoint-Präsentation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Stadelmann Thilo (stdm)</dc:creator>
  <cp:lastModifiedBy>Stadelmann Thilo (stdm)</cp:lastModifiedBy>
  <cp:revision>410</cp:revision>
  <cp:lastPrinted>2016-09-09T11:15:17Z</cp:lastPrinted>
  <dcterms:created xsi:type="dcterms:W3CDTF">2015-03-24T07:51:52Z</dcterms:created>
  <dcterms:modified xsi:type="dcterms:W3CDTF">2016-09-09T13:17:03Z</dcterms:modified>
</cp:coreProperties>
</file>