
<file path=[Content_Types].xml><?xml version="1.0" encoding="utf-8"?>
<Types xmlns="http://schemas.openxmlformats.org/package/2006/content-types">
  <Default Extension="gif" ContentType="image/gif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9" r:id="rId2"/>
  </p:sldIdLst>
  <p:sldSz cx="30275213" cy="4280376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91"/>
    <p:restoredTop sz="96405"/>
  </p:normalViewPr>
  <p:slideViewPr>
    <p:cSldViewPr snapToGrid="0">
      <p:cViewPr>
        <p:scale>
          <a:sx n="33" d="100"/>
          <a:sy n="33" d="100"/>
        </p:scale>
        <p:origin x="1744" y="-2968"/>
      </p:cViewPr>
      <p:guideLst>
        <p:guide orient="horz" pos="13482"/>
        <p:guide pos="9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3899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32053" y="6196450"/>
            <a:ext cx="28211401" cy="17082080"/>
          </a:xfrm>
          <a:prstGeom prst="rect">
            <a:avLst/>
          </a:prstGeom>
        </p:spPr>
        <p:txBody>
          <a:bodyPr spcFirstLastPara="1" wrap="square" lIns="455200" tIns="455200" rIns="455200" bIns="4552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36616"/>
            </a:lvl1pPr>
            <a:lvl2pPr lvl="1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36616"/>
            </a:lvl2pPr>
            <a:lvl3pPr lvl="2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36616"/>
            </a:lvl3pPr>
            <a:lvl4pPr lvl="3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36616"/>
            </a:lvl4pPr>
            <a:lvl5pPr lvl="4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36616"/>
            </a:lvl5pPr>
            <a:lvl6pPr lvl="5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36616"/>
            </a:lvl6pPr>
            <a:lvl7pPr lvl="6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36616"/>
            </a:lvl7pPr>
            <a:lvl8pPr lvl="7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36616"/>
            </a:lvl8pPr>
            <a:lvl9pPr lvl="8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36616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032025" y="23585957"/>
            <a:ext cx="28211401" cy="6595904"/>
          </a:xfrm>
          <a:prstGeom prst="rect">
            <a:avLst/>
          </a:prstGeom>
        </p:spPr>
        <p:txBody>
          <a:bodyPr spcFirstLastPara="1" wrap="square" lIns="455200" tIns="455200" rIns="455200" bIns="4552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965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96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96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96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96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96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96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96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965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28051935" y="38807896"/>
            <a:ext cx="1816777" cy="3275684"/>
          </a:xfrm>
          <a:prstGeom prst="rect">
            <a:avLst/>
          </a:prstGeom>
        </p:spPr>
        <p:txBody>
          <a:bodyPr spcFirstLastPara="1" wrap="square" lIns="455200" tIns="455200" rIns="455200" bIns="4552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032025" y="3703556"/>
            <a:ext cx="28211401" cy="4766135"/>
          </a:xfrm>
          <a:prstGeom prst="rect">
            <a:avLst/>
          </a:prstGeom>
        </p:spPr>
        <p:txBody>
          <a:bodyPr spcFirstLastPara="1" wrap="square" lIns="455200" tIns="455200" rIns="455200" bIns="4552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1032025" y="9591046"/>
            <a:ext cx="13243463" cy="28431820"/>
          </a:xfrm>
          <a:prstGeom prst="rect">
            <a:avLst/>
          </a:prstGeom>
        </p:spPr>
        <p:txBody>
          <a:bodyPr spcFirstLastPara="1" wrap="square" lIns="455200" tIns="455200" rIns="455200" bIns="455200" anchor="t" anchorCtr="0">
            <a:normAutofit/>
          </a:bodyPr>
          <a:lstStyle>
            <a:lvl1pPr marL="646378" lvl="0" indent="-951612">
              <a:spcBef>
                <a:spcPts val="0"/>
              </a:spcBef>
              <a:spcAft>
                <a:spcPts val="0"/>
              </a:spcAft>
              <a:buSzPts val="7000"/>
              <a:buChar char="●"/>
              <a:defRPr sz="9897"/>
            </a:lvl1pPr>
            <a:lvl2pPr marL="1292753" lvl="1" indent="-861836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8483"/>
            </a:lvl2pPr>
            <a:lvl3pPr marL="1939131" lvl="2" indent="-861836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8483"/>
            </a:lvl3pPr>
            <a:lvl4pPr marL="2585507" lvl="3" indent="-861836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8483"/>
            </a:lvl4pPr>
            <a:lvl5pPr marL="3231885" lvl="4" indent="-861836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8483"/>
            </a:lvl5pPr>
            <a:lvl6pPr marL="3878261" lvl="5" indent="-861836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8483"/>
            </a:lvl6pPr>
            <a:lvl7pPr marL="4524638" lvl="6" indent="-861836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8483"/>
            </a:lvl7pPr>
            <a:lvl8pPr marL="5171015" lvl="7" indent="-861836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8483"/>
            </a:lvl8pPr>
            <a:lvl9pPr marL="5817393" lvl="8" indent="-861836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8483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15999863" y="9591046"/>
            <a:ext cx="13243463" cy="28431820"/>
          </a:xfrm>
          <a:prstGeom prst="rect">
            <a:avLst/>
          </a:prstGeom>
        </p:spPr>
        <p:txBody>
          <a:bodyPr spcFirstLastPara="1" wrap="square" lIns="455200" tIns="455200" rIns="455200" bIns="455200" anchor="t" anchorCtr="0">
            <a:normAutofit/>
          </a:bodyPr>
          <a:lstStyle>
            <a:lvl1pPr marL="646378" lvl="0" indent="-951612">
              <a:spcBef>
                <a:spcPts val="0"/>
              </a:spcBef>
              <a:spcAft>
                <a:spcPts val="0"/>
              </a:spcAft>
              <a:buSzPts val="7000"/>
              <a:buChar char="●"/>
              <a:defRPr sz="9897"/>
            </a:lvl1pPr>
            <a:lvl2pPr marL="1292753" lvl="1" indent="-861836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8483"/>
            </a:lvl2pPr>
            <a:lvl3pPr marL="1939131" lvl="2" indent="-861836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8483"/>
            </a:lvl3pPr>
            <a:lvl4pPr marL="2585507" lvl="3" indent="-861836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8483"/>
            </a:lvl4pPr>
            <a:lvl5pPr marL="3231885" lvl="4" indent="-861836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8483"/>
            </a:lvl5pPr>
            <a:lvl6pPr marL="3878261" lvl="5" indent="-861836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8483"/>
            </a:lvl6pPr>
            <a:lvl7pPr marL="4524638" lvl="6" indent="-861836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8483"/>
            </a:lvl7pPr>
            <a:lvl8pPr marL="5171015" lvl="7" indent="-861836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8483"/>
            </a:lvl8pPr>
            <a:lvl9pPr marL="5817393" lvl="8" indent="-861836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8483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28051935" y="38807896"/>
            <a:ext cx="1816777" cy="3275684"/>
          </a:xfrm>
          <a:prstGeom prst="rect">
            <a:avLst/>
          </a:prstGeom>
        </p:spPr>
        <p:txBody>
          <a:bodyPr spcFirstLastPara="1" wrap="square" lIns="455200" tIns="455200" rIns="455200" bIns="4552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032025" y="3703556"/>
            <a:ext cx="28211401" cy="4766135"/>
          </a:xfrm>
          <a:prstGeom prst="rect">
            <a:avLst/>
          </a:prstGeom>
        </p:spPr>
        <p:txBody>
          <a:bodyPr spcFirstLastPara="1" wrap="square" lIns="455200" tIns="455200" rIns="455200" bIns="4552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28051935" y="38807896"/>
            <a:ext cx="1816777" cy="3275684"/>
          </a:xfrm>
          <a:prstGeom prst="rect">
            <a:avLst/>
          </a:prstGeom>
        </p:spPr>
        <p:txBody>
          <a:bodyPr spcFirstLastPara="1" wrap="square" lIns="455200" tIns="455200" rIns="455200" bIns="4552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032025" y="4623775"/>
            <a:ext cx="9297139" cy="6288822"/>
          </a:xfrm>
          <a:prstGeom prst="rect">
            <a:avLst/>
          </a:prstGeom>
        </p:spPr>
        <p:txBody>
          <a:bodyPr spcFirstLastPara="1" wrap="square" lIns="455200" tIns="455200" rIns="455200" bIns="4552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900"/>
              <a:buNone/>
              <a:defRPr sz="16824"/>
            </a:lvl1pPr>
            <a:lvl2pPr lvl="1">
              <a:spcBef>
                <a:spcPts val="0"/>
              </a:spcBef>
              <a:spcAft>
                <a:spcPts val="0"/>
              </a:spcAft>
              <a:buSzPts val="11900"/>
              <a:buNone/>
              <a:defRPr sz="16824"/>
            </a:lvl2pPr>
            <a:lvl3pPr lvl="2">
              <a:spcBef>
                <a:spcPts val="0"/>
              </a:spcBef>
              <a:spcAft>
                <a:spcPts val="0"/>
              </a:spcAft>
              <a:buSzPts val="11900"/>
              <a:buNone/>
              <a:defRPr sz="16824"/>
            </a:lvl3pPr>
            <a:lvl4pPr lvl="3">
              <a:spcBef>
                <a:spcPts val="0"/>
              </a:spcBef>
              <a:spcAft>
                <a:spcPts val="0"/>
              </a:spcAft>
              <a:buSzPts val="11900"/>
              <a:buNone/>
              <a:defRPr sz="16824"/>
            </a:lvl4pPr>
            <a:lvl5pPr lvl="4">
              <a:spcBef>
                <a:spcPts val="0"/>
              </a:spcBef>
              <a:spcAft>
                <a:spcPts val="0"/>
              </a:spcAft>
              <a:buSzPts val="11900"/>
              <a:buNone/>
              <a:defRPr sz="16824"/>
            </a:lvl5pPr>
            <a:lvl6pPr lvl="5">
              <a:spcBef>
                <a:spcPts val="0"/>
              </a:spcBef>
              <a:spcAft>
                <a:spcPts val="0"/>
              </a:spcAft>
              <a:buSzPts val="11900"/>
              <a:buNone/>
              <a:defRPr sz="16824"/>
            </a:lvl6pPr>
            <a:lvl7pPr lvl="6">
              <a:spcBef>
                <a:spcPts val="0"/>
              </a:spcBef>
              <a:spcAft>
                <a:spcPts val="0"/>
              </a:spcAft>
              <a:buSzPts val="11900"/>
              <a:buNone/>
              <a:defRPr sz="16824"/>
            </a:lvl7pPr>
            <a:lvl8pPr lvl="7">
              <a:spcBef>
                <a:spcPts val="0"/>
              </a:spcBef>
              <a:spcAft>
                <a:spcPts val="0"/>
              </a:spcAft>
              <a:buSzPts val="11900"/>
              <a:buNone/>
              <a:defRPr sz="16824"/>
            </a:lvl8pPr>
            <a:lvl9pPr lvl="8">
              <a:spcBef>
                <a:spcPts val="0"/>
              </a:spcBef>
              <a:spcAft>
                <a:spcPts val="0"/>
              </a:spcAft>
              <a:buSzPts val="11900"/>
              <a:buNone/>
              <a:defRPr sz="16824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032025" y="11564432"/>
            <a:ext cx="9297139" cy="26459538"/>
          </a:xfrm>
          <a:prstGeom prst="rect">
            <a:avLst/>
          </a:prstGeom>
        </p:spPr>
        <p:txBody>
          <a:bodyPr spcFirstLastPara="1" wrap="square" lIns="455200" tIns="455200" rIns="455200" bIns="455200" anchor="t" anchorCtr="0">
            <a:normAutofit/>
          </a:bodyPr>
          <a:lstStyle>
            <a:lvl1pPr marL="646378" lvl="0" indent="-861836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8483"/>
            </a:lvl1pPr>
            <a:lvl2pPr marL="1292753" lvl="1" indent="-861836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8483"/>
            </a:lvl2pPr>
            <a:lvl3pPr marL="1939131" lvl="2" indent="-861836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8483"/>
            </a:lvl3pPr>
            <a:lvl4pPr marL="2585507" lvl="3" indent="-861836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8483"/>
            </a:lvl4pPr>
            <a:lvl5pPr marL="3231885" lvl="4" indent="-861836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8483"/>
            </a:lvl5pPr>
            <a:lvl6pPr marL="3878261" lvl="5" indent="-861836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8483"/>
            </a:lvl6pPr>
            <a:lvl7pPr marL="4524638" lvl="6" indent="-861836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8483"/>
            </a:lvl7pPr>
            <a:lvl8pPr marL="5171015" lvl="7" indent="-861836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8483"/>
            </a:lvl8pPr>
            <a:lvl9pPr marL="5817393" lvl="8" indent="-861836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8483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28051935" y="38807896"/>
            <a:ext cx="1816777" cy="3275684"/>
          </a:xfrm>
          <a:prstGeom prst="rect">
            <a:avLst/>
          </a:prstGeom>
        </p:spPr>
        <p:txBody>
          <a:bodyPr spcFirstLastPara="1" wrap="square" lIns="455200" tIns="455200" rIns="455200" bIns="4552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623196" y="3746207"/>
            <a:ext cx="21083488" cy="34044127"/>
          </a:xfrm>
          <a:prstGeom prst="rect">
            <a:avLst/>
          </a:prstGeom>
        </p:spPr>
        <p:txBody>
          <a:bodyPr spcFirstLastPara="1" wrap="square" lIns="455200" tIns="455200" rIns="455200" bIns="4552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900"/>
              <a:buNone/>
              <a:defRPr sz="33788"/>
            </a:lvl1pPr>
            <a:lvl2pPr lvl="1">
              <a:spcBef>
                <a:spcPts val="0"/>
              </a:spcBef>
              <a:spcAft>
                <a:spcPts val="0"/>
              </a:spcAft>
              <a:buSzPts val="23900"/>
              <a:buNone/>
              <a:defRPr sz="33788"/>
            </a:lvl2pPr>
            <a:lvl3pPr lvl="2">
              <a:spcBef>
                <a:spcPts val="0"/>
              </a:spcBef>
              <a:spcAft>
                <a:spcPts val="0"/>
              </a:spcAft>
              <a:buSzPts val="23900"/>
              <a:buNone/>
              <a:defRPr sz="33788"/>
            </a:lvl3pPr>
            <a:lvl4pPr lvl="3">
              <a:spcBef>
                <a:spcPts val="0"/>
              </a:spcBef>
              <a:spcAft>
                <a:spcPts val="0"/>
              </a:spcAft>
              <a:buSzPts val="23900"/>
              <a:buNone/>
              <a:defRPr sz="33788"/>
            </a:lvl4pPr>
            <a:lvl5pPr lvl="4">
              <a:spcBef>
                <a:spcPts val="0"/>
              </a:spcBef>
              <a:spcAft>
                <a:spcPts val="0"/>
              </a:spcAft>
              <a:buSzPts val="23900"/>
              <a:buNone/>
              <a:defRPr sz="33788"/>
            </a:lvl5pPr>
            <a:lvl6pPr lvl="5">
              <a:spcBef>
                <a:spcPts val="0"/>
              </a:spcBef>
              <a:spcAft>
                <a:spcPts val="0"/>
              </a:spcAft>
              <a:buSzPts val="23900"/>
              <a:buNone/>
              <a:defRPr sz="33788"/>
            </a:lvl6pPr>
            <a:lvl7pPr lvl="6">
              <a:spcBef>
                <a:spcPts val="0"/>
              </a:spcBef>
              <a:spcAft>
                <a:spcPts val="0"/>
              </a:spcAft>
              <a:buSzPts val="23900"/>
              <a:buNone/>
              <a:defRPr sz="33788"/>
            </a:lvl7pPr>
            <a:lvl8pPr lvl="7">
              <a:spcBef>
                <a:spcPts val="0"/>
              </a:spcBef>
              <a:spcAft>
                <a:spcPts val="0"/>
              </a:spcAft>
              <a:buSzPts val="23900"/>
              <a:buNone/>
              <a:defRPr sz="33788"/>
            </a:lvl8pPr>
            <a:lvl9pPr lvl="8">
              <a:spcBef>
                <a:spcPts val="0"/>
              </a:spcBef>
              <a:spcAft>
                <a:spcPts val="0"/>
              </a:spcAft>
              <a:buSzPts val="23900"/>
              <a:buNone/>
              <a:defRPr sz="33788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28051935" y="38807896"/>
            <a:ext cx="1816777" cy="3275684"/>
          </a:xfrm>
          <a:prstGeom prst="rect">
            <a:avLst/>
          </a:prstGeom>
        </p:spPr>
        <p:txBody>
          <a:bodyPr spcFirstLastPara="1" wrap="square" lIns="455200" tIns="455200" rIns="455200" bIns="4552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5137690" y="-1041"/>
            <a:ext cx="15137690" cy="4280487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43572" tIns="643572" rIns="643572" bIns="64357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79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879059" y="10262643"/>
            <a:ext cx="13393482" cy="12335880"/>
          </a:xfrm>
          <a:prstGeom prst="rect">
            <a:avLst/>
          </a:prstGeom>
        </p:spPr>
        <p:txBody>
          <a:bodyPr spcFirstLastPara="1" wrap="square" lIns="455200" tIns="455200" rIns="455200" bIns="4552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9548"/>
            </a:lvl1pPr>
            <a:lvl2pPr lvl="1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9548"/>
            </a:lvl2pPr>
            <a:lvl3pPr lvl="2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9548"/>
            </a:lvl3pPr>
            <a:lvl4pPr lvl="3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9548"/>
            </a:lvl4pPr>
            <a:lvl5pPr lvl="4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9548"/>
            </a:lvl5pPr>
            <a:lvl6pPr lvl="5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9548"/>
            </a:lvl6pPr>
            <a:lvl7pPr lvl="6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9548"/>
            </a:lvl7pPr>
            <a:lvl8pPr lvl="7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9548"/>
            </a:lvl8pPr>
            <a:lvl9pPr lvl="8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9548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879059" y="23327554"/>
            <a:ext cx="13393482" cy="10278769"/>
          </a:xfrm>
          <a:prstGeom prst="rect">
            <a:avLst/>
          </a:prstGeom>
        </p:spPr>
        <p:txBody>
          <a:bodyPr spcFirstLastPara="1" wrap="square" lIns="455200" tIns="455200" rIns="455200" bIns="4552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484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484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484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484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484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484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484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484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4845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16354467" y="6025848"/>
            <a:ext cx="12704074" cy="30751053"/>
          </a:xfrm>
          <a:prstGeom prst="rect">
            <a:avLst/>
          </a:prstGeom>
        </p:spPr>
        <p:txBody>
          <a:bodyPr spcFirstLastPara="1" wrap="square" lIns="455200" tIns="455200" rIns="455200" bIns="455200" anchor="ctr" anchorCtr="0">
            <a:normAutofit/>
          </a:bodyPr>
          <a:lstStyle>
            <a:lvl1pPr marL="646378" lvl="0" indent="-1131160">
              <a:spcBef>
                <a:spcPts val="0"/>
              </a:spcBef>
              <a:spcAft>
                <a:spcPts val="0"/>
              </a:spcAft>
              <a:buSzPts val="9000"/>
              <a:buChar char="●"/>
              <a:defRPr/>
            </a:lvl1pPr>
            <a:lvl2pPr marL="1292753" lvl="1" indent="-951612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2pPr>
            <a:lvl3pPr marL="1939131" lvl="2" indent="-951612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3pPr>
            <a:lvl4pPr marL="2585507" lvl="3" indent="-951612">
              <a:spcBef>
                <a:spcPts val="0"/>
              </a:spcBef>
              <a:spcAft>
                <a:spcPts val="0"/>
              </a:spcAft>
              <a:buSzPts val="7000"/>
              <a:buChar char="●"/>
              <a:defRPr/>
            </a:lvl4pPr>
            <a:lvl5pPr marL="3231885" lvl="4" indent="-951612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5pPr>
            <a:lvl6pPr marL="3878261" lvl="5" indent="-951612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6pPr>
            <a:lvl7pPr marL="4524638" lvl="6" indent="-951612">
              <a:spcBef>
                <a:spcPts val="0"/>
              </a:spcBef>
              <a:spcAft>
                <a:spcPts val="0"/>
              </a:spcAft>
              <a:buSzPts val="7000"/>
              <a:buChar char="●"/>
              <a:defRPr/>
            </a:lvl7pPr>
            <a:lvl8pPr marL="5171015" lvl="7" indent="-951612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8pPr>
            <a:lvl9pPr marL="5817393" lvl="8" indent="-951612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28051935" y="38807896"/>
            <a:ext cx="1816777" cy="3275684"/>
          </a:xfrm>
          <a:prstGeom prst="rect">
            <a:avLst/>
          </a:prstGeom>
        </p:spPr>
        <p:txBody>
          <a:bodyPr spcFirstLastPara="1" wrap="square" lIns="455200" tIns="455200" rIns="455200" bIns="4552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032025" y="35207396"/>
            <a:ext cx="19861694" cy="5035469"/>
          </a:xfrm>
          <a:prstGeom prst="rect">
            <a:avLst/>
          </a:prstGeom>
        </p:spPr>
        <p:txBody>
          <a:bodyPr spcFirstLastPara="1" wrap="square" lIns="455200" tIns="455200" rIns="455200" bIns="455200" anchor="ctr" anchorCtr="0">
            <a:normAutofit/>
          </a:bodyPr>
          <a:lstStyle>
            <a:lvl1pPr marL="646378" lvl="0" indent="-32318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28051935" y="38807896"/>
            <a:ext cx="1816777" cy="3275684"/>
          </a:xfrm>
          <a:prstGeom prst="rect">
            <a:avLst/>
          </a:prstGeom>
        </p:spPr>
        <p:txBody>
          <a:bodyPr spcFirstLastPara="1" wrap="square" lIns="455200" tIns="455200" rIns="455200" bIns="4552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032025" y="9205316"/>
            <a:ext cx="28211401" cy="16340248"/>
          </a:xfrm>
          <a:prstGeom prst="rect">
            <a:avLst/>
          </a:prstGeom>
        </p:spPr>
        <p:txBody>
          <a:bodyPr spcFirstLastPara="1" wrap="square" lIns="455200" tIns="455200" rIns="455200" bIns="4552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9700"/>
              <a:buNone/>
              <a:defRPr sz="84402"/>
            </a:lvl1pPr>
            <a:lvl2pPr lvl="1" algn="ctr">
              <a:spcBef>
                <a:spcPts val="0"/>
              </a:spcBef>
              <a:spcAft>
                <a:spcPts val="0"/>
              </a:spcAft>
              <a:buSzPts val="59700"/>
              <a:buNone/>
              <a:defRPr sz="84402"/>
            </a:lvl2pPr>
            <a:lvl3pPr lvl="2" algn="ctr">
              <a:spcBef>
                <a:spcPts val="0"/>
              </a:spcBef>
              <a:spcAft>
                <a:spcPts val="0"/>
              </a:spcAft>
              <a:buSzPts val="59700"/>
              <a:buNone/>
              <a:defRPr sz="84402"/>
            </a:lvl3pPr>
            <a:lvl4pPr lvl="3" algn="ctr">
              <a:spcBef>
                <a:spcPts val="0"/>
              </a:spcBef>
              <a:spcAft>
                <a:spcPts val="0"/>
              </a:spcAft>
              <a:buSzPts val="59700"/>
              <a:buNone/>
              <a:defRPr sz="84402"/>
            </a:lvl4pPr>
            <a:lvl5pPr lvl="4" algn="ctr">
              <a:spcBef>
                <a:spcPts val="0"/>
              </a:spcBef>
              <a:spcAft>
                <a:spcPts val="0"/>
              </a:spcAft>
              <a:buSzPts val="59700"/>
              <a:buNone/>
              <a:defRPr sz="84402"/>
            </a:lvl5pPr>
            <a:lvl6pPr lvl="5" algn="ctr">
              <a:spcBef>
                <a:spcPts val="0"/>
              </a:spcBef>
              <a:spcAft>
                <a:spcPts val="0"/>
              </a:spcAft>
              <a:buSzPts val="59700"/>
              <a:buNone/>
              <a:defRPr sz="84402"/>
            </a:lvl6pPr>
            <a:lvl7pPr lvl="6" algn="ctr">
              <a:spcBef>
                <a:spcPts val="0"/>
              </a:spcBef>
              <a:spcAft>
                <a:spcPts val="0"/>
              </a:spcAft>
              <a:buSzPts val="59700"/>
              <a:buNone/>
              <a:defRPr sz="84402"/>
            </a:lvl7pPr>
            <a:lvl8pPr lvl="7" algn="ctr">
              <a:spcBef>
                <a:spcPts val="0"/>
              </a:spcBef>
              <a:spcAft>
                <a:spcPts val="0"/>
              </a:spcAft>
              <a:buSzPts val="59700"/>
              <a:buNone/>
              <a:defRPr sz="84402"/>
            </a:lvl8pPr>
            <a:lvl9pPr lvl="8" algn="ctr">
              <a:spcBef>
                <a:spcPts val="0"/>
              </a:spcBef>
              <a:spcAft>
                <a:spcPts val="0"/>
              </a:spcAft>
              <a:buSzPts val="59700"/>
              <a:buNone/>
              <a:defRPr sz="84402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1032025" y="26233226"/>
            <a:ext cx="28211401" cy="10825494"/>
          </a:xfrm>
          <a:prstGeom prst="rect">
            <a:avLst/>
          </a:prstGeom>
        </p:spPr>
        <p:txBody>
          <a:bodyPr spcFirstLastPara="1" wrap="square" lIns="455200" tIns="455200" rIns="455200" bIns="455200" anchor="t" anchorCtr="0">
            <a:normAutofit/>
          </a:bodyPr>
          <a:lstStyle>
            <a:lvl1pPr marL="646378" lvl="0" indent="-1131160" algn="ctr">
              <a:spcBef>
                <a:spcPts val="0"/>
              </a:spcBef>
              <a:spcAft>
                <a:spcPts val="0"/>
              </a:spcAft>
              <a:buSzPts val="9000"/>
              <a:buChar char="●"/>
              <a:defRPr/>
            </a:lvl1pPr>
            <a:lvl2pPr marL="1292753" lvl="1" indent="-951612" algn="ctr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2pPr>
            <a:lvl3pPr marL="1939131" lvl="2" indent="-951612" algn="ctr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3pPr>
            <a:lvl4pPr marL="2585507" lvl="3" indent="-951612" algn="ctr">
              <a:spcBef>
                <a:spcPts val="0"/>
              </a:spcBef>
              <a:spcAft>
                <a:spcPts val="0"/>
              </a:spcAft>
              <a:buSzPts val="7000"/>
              <a:buChar char="●"/>
              <a:defRPr/>
            </a:lvl4pPr>
            <a:lvl5pPr marL="3231885" lvl="4" indent="-951612" algn="ctr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5pPr>
            <a:lvl6pPr marL="3878261" lvl="5" indent="-951612" algn="ctr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6pPr>
            <a:lvl7pPr marL="4524638" lvl="6" indent="-951612" algn="ctr">
              <a:spcBef>
                <a:spcPts val="0"/>
              </a:spcBef>
              <a:spcAft>
                <a:spcPts val="0"/>
              </a:spcAft>
              <a:buSzPts val="7000"/>
              <a:buChar char="●"/>
              <a:defRPr/>
            </a:lvl7pPr>
            <a:lvl8pPr marL="5171015" lvl="7" indent="-951612" algn="ctr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8pPr>
            <a:lvl9pPr marL="5817393" lvl="8" indent="-951612" algn="ctr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28051935" y="38807896"/>
            <a:ext cx="1816777" cy="3275684"/>
          </a:xfrm>
          <a:prstGeom prst="rect">
            <a:avLst/>
          </a:prstGeom>
        </p:spPr>
        <p:txBody>
          <a:bodyPr spcFirstLastPara="1" wrap="square" lIns="455200" tIns="455200" rIns="455200" bIns="4552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28051935" y="38807896"/>
            <a:ext cx="1816777" cy="3275684"/>
          </a:xfrm>
          <a:prstGeom prst="rect">
            <a:avLst/>
          </a:prstGeom>
        </p:spPr>
        <p:txBody>
          <a:bodyPr spcFirstLastPara="1" wrap="square" lIns="455200" tIns="455200" rIns="455200" bIns="4552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2025" y="3703556"/>
            <a:ext cx="28211401" cy="4766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00" tIns="455200" rIns="455200" bIns="4552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2025" y="9591046"/>
            <a:ext cx="28211401" cy="28431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00" tIns="455200" rIns="455200" bIns="455200" anchor="t" anchorCtr="0">
            <a:normAutofit/>
          </a:bodyPr>
          <a:lstStyle>
            <a:lvl1pPr marL="457200" lvl="0" indent="-800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Char char="●"/>
              <a:defRPr sz="9000">
                <a:solidFill>
                  <a:schemeClr val="dk2"/>
                </a:solidFill>
              </a:defRPr>
            </a:lvl1pPr>
            <a:lvl2pPr marL="914400" lvl="1" indent="-673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○"/>
              <a:defRPr sz="7000">
                <a:solidFill>
                  <a:schemeClr val="dk2"/>
                </a:solidFill>
              </a:defRPr>
            </a:lvl2pPr>
            <a:lvl3pPr marL="1371600" lvl="2" indent="-673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■"/>
              <a:defRPr sz="7000">
                <a:solidFill>
                  <a:schemeClr val="dk2"/>
                </a:solidFill>
              </a:defRPr>
            </a:lvl3pPr>
            <a:lvl4pPr marL="1828800" lvl="3" indent="-673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●"/>
              <a:defRPr sz="7000">
                <a:solidFill>
                  <a:schemeClr val="dk2"/>
                </a:solidFill>
              </a:defRPr>
            </a:lvl4pPr>
            <a:lvl5pPr marL="2286000" lvl="4" indent="-673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○"/>
              <a:defRPr sz="7000">
                <a:solidFill>
                  <a:schemeClr val="dk2"/>
                </a:solidFill>
              </a:defRPr>
            </a:lvl5pPr>
            <a:lvl6pPr marL="2743200" lvl="5" indent="-673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■"/>
              <a:defRPr sz="7000">
                <a:solidFill>
                  <a:schemeClr val="dk2"/>
                </a:solidFill>
              </a:defRPr>
            </a:lvl6pPr>
            <a:lvl7pPr marL="3200400" lvl="6" indent="-673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●"/>
              <a:defRPr sz="7000">
                <a:solidFill>
                  <a:schemeClr val="dk2"/>
                </a:solidFill>
              </a:defRPr>
            </a:lvl7pPr>
            <a:lvl8pPr marL="3657600" lvl="7" indent="-673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○"/>
              <a:defRPr sz="7000">
                <a:solidFill>
                  <a:schemeClr val="dk2"/>
                </a:solidFill>
              </a:defRPr>
            </a:lvl8pPr>
            <a:lvl9pPr marL="4114800" lvl="8" indent="-673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■"/>
              <a:defRPr sz="7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8051935" y="38807896"/>
            <a:ext cx="1816777" cy="3275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00" tIns="455200" rIns="455200" bIns="455200" anchor="ctr" anchorCtr="0">
            <a:normAutofit/>
          </a:bodyPr>
          <a:lstStyle>
            <a:lvl1pPr lvl="0" algn="r">
              <a:buNone/>
              <a:defRPr sz="7070">
                <a:solidFill>
                  <a:schemeClr val="dk2"/>
                </a:solidFill>
              </a:defRPr>
            </a:lvl1pPr>
            <a:lvl2pPr lvl="1" algn="r">
              <a:buNone/>
              <a:defRPr sz="7070">
                <a:solidFill>
                  <a:schemeClr val="dk2"/>
                </a:solidFill>
              </a:defRPr>
            </a:lvl2pPr>
            <a:lvl3pPr lvl="2" algn="r">
              <a:buNone/>
              <a:defRPr sz="7070">
                <a:solidFill>
                  <a:schemeClr val="dk2"/>
                </a:solidFill>
              </a:defRPr>
            </a:lvl3pPr>
            <a:lvl4pPr lvl="3" algn="r">
              <a:buNone/>
              <a:defRPr sz="7070">
                <a:solidFill>
                  <a:schemeClr val="dk2"/>
                </a:solidFill>
              </a:defRPr>
            </a:lvl4pPr>
            <a:lvl5pPr lvl="4" algn="r">
              <a:buNone/>
              <a:defRPr sz="7070">
                <a:solidFill>
                  <a:schemeClr val="dk2"/>
                </a:solidFill>
              </a:defRPr>
            </a:lvl5pPr>
            <a:lvl6pPr lvl="5" algn="r">
              <a:buNone/>
              <a:defRPr sz="7070">
                <a:solidFill>
                  <a:schemeClr val="dk2"/>
                </a:solidFill>
              </a:defRPr>
            </a:lvl6pPr>
            <a:lvl7pPr lvl="6" algn="r">
              <a:buNone/>
              <a:defRPr sz="7070">
                <a:solidFill>
                  <a:schemeClr val="dk2"/>
                </a:solidFill>
              </a:defRPr>
            </a:lvl7pPr>
            <a:lvl8pPr lvl="7" algn="r">
              <a:buNone/>
              <a:defRPr sz="7070">
                <a:solidFill>
                  <a:schemeClr val="dk2"/>
                </a:solidFill>
              </a:defRPr>
            </a:lvl8pPr>
            <a:lvl9pPr lvl="8" algn="r">
              <a:buNone/>
              <a:defRPr sz="707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7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7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7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7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7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7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7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7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7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7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7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7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7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7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7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7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7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7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7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7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7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7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7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7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7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7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7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39" Type="http://schemas.openxmlformats.org/officeDocument/2006/relationships/image" Target="../media/image35.png"/><Relationship Id="rId42" Type="http://schemas.openxmlformats.org/officeDocument/2006/relationships/image" Target="../media/image10.png"/><Relationship Id="rId47" Type="http://schemas.openxmlformats.org/officeDocument/2006/relationships/image" Target="../media/image15.png"/><Relationship Id="rId50" Type="http://schemas.openxmlformats.org/officeDocument/2006/relationships/image" Target="../media/image18.png"/><Relationship Id="rId55" Type="http://schemas.openxmlformats.org/officeDocument/2006/relationships/image" Target="../media/image23.png"/><Relationship Id="rId63" Type="http://schemas.openxmlformats.org/officeDocument/2006/relationships/image" Target="../media/image31.png"/><Relationship Id="rId7" Type="http://schemas.openxmlformats.org/officeDocument/2006/relationships/image" Target="../media/image3.png"/><Relationship Id="rId2" Type="http://schemas.openxmlformats.org/officeDocument/2006/relationships/audio" Target="../media/media1.m4a"/><Relationship Id="rId41" Type="http://schemas.openxmlformats.org/officeDocument/2006/relationships/image" Target="../media/image37.png"/><Relationship Id="rId54" Type="http://schemas.openxmlformats.org/officeDocument/2006/relationships/image" Target="../media/image22.png"/><Relationship Id="rId62" Type="http://schemas.openxmlformats.org/officeDocument/2006/relationships/image" Target="../media/image30.png"/><Relationship Id="rId1" Type="http://schemas.microsoft.com/office/2007/relationships/media" Target="../media/media1.m4a"/><Relationship Id="rId6" Type="http://schemas.openxmlformats.org/officeDocument/2006/relationships/image" Target="../media/image2.png"/><Relationship Id="rId11" Type="http://schemas.openxmlformats.org/officeDocument/2006/relationships/image" Target="../media/image7.gif"/><Relationship Id="rId40" Type="http://schemas.openxmlformats.org/officeDocument/2006/relationships/image" Target="../media/image36.png"/><Relationship Id="rId45" Type="http://schemas.openxmlformats.org/officeDocument/2006/relationships/image" Target="../media/image13.png"/><Relationship Id="rId53" Type="http://schemas.openxmlformats.org/officeDocument/2006/relationships/image" Target="../media/image21.png"/><Relationship Id="rId58" Type="http://schemas.openxmlformats.org/officeDocument/2006/relationships/image" Target="../media/image26.png"/><Relationship Id="rId5" Type="http://schemas.openxmlformats.org/officeDocument/2006/relationships/image" Target="../media/image1.jpg"/><Relationship Id="rId49" Type="http://schemas.openxmlformats.org/officeDocument/2006/relationships/image" Target="../media/image17.png"/><Relationship Id="rId57" Type="http://schemas.openxmlformats.org/officeDocument/2006/relationships/image" Target="../media/image25.png"/><Relationship Id="rId61" Type="http://schemas.openxmlformats.org/officeDocument/2006/relationships/image" Target="../media/image29.png"/><Relationship Id="rId10" Type="http://schemas.openxmlformats.org/officeDocument/2006/relationships/image" Target="../media/image6.png"/><Relationship Id="rId44" Type="http://schemas.openxmlformats.org/officeDocument/2006/relationships/image" Target="../media/image12.png"/><Relationship Id="rId52" Type="http://schemas.openxmlformats.org/officeDocument/2006/relationships/image" Target="../media/image20.png"/><Relationship Id="rId60" Type="http://schemas.openxmlformats.org/officeDocument/2006/relationships/image" Target="../media/image28.png"/><Relationship Id="rId65" Type="http://schemas.openxmlformats.org/officeDocument/2006/relationships/image" Target="../media/image33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5.png"/><Relationship Id="rId43" Type="http://schemas.openxmlformats.org/officeDocument/2006/relationships/image" Target="../media/image11.png"/><Relationship Id="rId48" Type="http://schemas.openxmlformats.org/officeDocument/2006/relationships/image" Target="../media/image16.png"/><Relationship Id="rId56" Type="http://schemas.openxmlformats.org/officeDocument/2006/relationships/image" Target="../media/image24.png"/><Relationship Id="rId64" Type="http://schemas.openxmlformats.org/officeDocument/2006/relationships/image" Target="../media/image32.png"/><Relationship Id="rId8" Type="http://schemas.openxmlformats.org/officeDocument/2006/relationships/image" Target="../media/image4.png"/><Relationship Id="rId51" Type="http://schemas.openxmlformats.org/officeDocument/2006/relationships/image" Target="../media/image19.png"/><Relationship Id="rId3" Type="http://schemas.openxmlformats.org/officeDocument/2006/relationships/slideLayout" Target="../slideLayouts/slideLayout1.xml"/><Relationship Id="rId12" Type="http://schemas.openxmlformats.org/officeDocument/2006/relationships/image" Target="../media/image8.png"/><Relationship Id="rId38" Type="http://schemas.openxmlformats.org/officeDocument/2006/relationships/image" Target="../media/image34.png"/><Relationship Id="rId46" Type="http://schemas.openxmlformats.org/officeDocument/2006/relationships/image" Target="../media/image14.png"/><Relationship Id="rId5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01B9B6F-6575-3447-AC23-576EE4B35B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55" y="255440"/>
            <a:ext cx="2967171" cy="2967171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AA927259-7E68-3E4E-BD12-7B6AF42CC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3359" y="211820"/>
            <a:ext cx="22520147" cy="350868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kumimoji="1" lang="en" altLang="zh-CN" sz="8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Orthogonal Temporal Interpolation for Zero-Shot Video Recognition</a:t>
            </a:r>
            <a:endParaRPr lang="zh-CN" altLang="en-US" sz="8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6803C754-F935-5246-9DCE-31F73C3BA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93317" y="3040198"/>
            <a:ext cx="30174165" cy="4247489"/>
          </a:xfrm>
        </p:spPr>
        <p:txBody>
          <a:bodyPr>
            <a:noAutofit/>
          </a:bodyPr>
          <a:lstStyle/>
          <a:p>
            <a:r>
              <a:rPr lang="en-US" altLang="zh-CN" sz="4500" dirty="0">
                <a:latin typeface="Goudy Old Style" panose="02020502050305020303" pitchFamily="18" charset="0"/>
              </a:rPr>
              <a:t>Yan Zhu</a:t>
            </a:r>
            <a:r>
              <a:rPr lang="en-US" altLang="zh-CN" sz="4500" baseline="30000" dirty="0">
                <a:latin typeface="Goudy Old Style" panose="02020502050305020303" pitchFamily="18" charset="0"/>
              </a:rPr>
              <a:t>1</a:t>
            </a:r>
            <a:r>
              <a:rPr lang="en-US" altLang="zh-CN" sz="4500" dirty="0">
                <a:latin typeface="Goudy Old Style" panose="02020502050305020303" pitchFamily="18" charset="0"/>
              </a:rPr>
              <a:t>, </a:t>
            </a:r>
            <a:r>
              <a:rPr lang="en-US" altLang="zh-CN" sz="4500" dirty="0" err="1">
                <a:latin typeface="Goudy Old Style" panose="02020502050305020303" pitchFamily="18" charset="0"/>
              </a:rPr>
              <a:t>Junbao</a:t>
            </a:r>
            <a:r>
              <a:rPr lang="en-US" altLang="zh-CN" sz="4500" dirty="0">
                <a:latin typeface="Goudy Old Style" panose="02020502050305020303" pitchFamily="18" charset="0"/>
              </a:rPr>
              <a:t> Zhuo</a:t>
            </a:r>
            <a:r>
              <a:rPr lang="en-US" altLang="zh-CN" sz="4500" baseline="30000" dirty="0">
                <a:latin typeface="Goudy Old Style" panose="02020502050305020303" pitchFamily="18" charset="0"/>
              </a:rPr>
              <a:t>2</a:t>
            </a:r>
            <a:r>
              <a:rPr lang="zh-CN" altLang="en-US" sz="4500" baseline="30000" dirty="0">
                <a:latin typeface="Goudy Old Style" panose="02020502050305020303" pitchFamily="18" charset="0"/>
              </a:rPr>
              <a:t>*</a:t>
            </a:r>
            <a:r>
              <a:rPr lang="en-US" altLang="zh-CN" sz="4500" dirty="0">
                <a:latin typeface="Goudy Old Style" panose="02020502050305020303" pitchFamily="18" charset="0"/>
              </a:rPr>
              <a:t>, Bin MA</a:t>
            </a:r>
            <a:r>
              <a:rPr lang="en-US" altLang="zh-CN" sz="4500" baseline="30000" dirty="0">
                <a:latin typeface="Goudy Old Style" panose="02020502050305020303" pitchFamily="18" charset="0"/>
              </a:rPr>
              <a:t>3</a:t>
            </a:r>
            <a:r>
              <a:rPr lang="en-US" altLang="zh-CN" sz="4500" dirty="0">
                <a:latin typeface="Goudy Old Style" panose="02020502050305020303" pitchFamily="18" charset="0"/>
              </a:rPr>
              <a:t>, </a:t>
            </a:r>
            <a:r>
              <a:rPr lang="en-US" altLang="zh-CN" sz="4500" dirty="0" err="1">
                <a:latin typeface="Goudy Old Style" panose="02020502050305020303" pitchFamily="18" charset="0"/>
              </a:rPr>
              <a:t>Jiajia</a:t>
            </a:r>
            <a:r>
              <a:rPr lang="en-US" altLang="zh-CN" sz="4500" dirty="0">
                <a:latin typeface="Goudy Old Style" panose="02020502050305020303" pitchFamily="18" charset="0"/>
              </a:rPr>
              <a:t> Geng</a:t>
            </a:r>
            <a:r>
              <a:rPr lang="en-US" altLang="zh-CN" sz="4500" baseline="30000" dirty="0">
                <a:latin typeface="Goudy Old Style" panose="02020502050305020303" pitchFamily="18" charset="0"/>
              </a:rPr>
              <a:t>3</a:t>
            </a:r>
            <a:r>
              <a:rPr lang="en-US" altLang="zh-CN" sz="4500" dirty="0">
                <a:latin typeface="Goudy Old Style" panose="02020502050305020303" pitchFamily="18" charset="0"/>
              </a:rPr>
              <a:t>, </a:t>
            </a:r>
          </a:p>
          <a:p>
            <a:r>
              <a:rPr lang="en-US" altLang="zh-CN" sz="4500" dirty="0">
                <a:latin typeface="Goudy Old Style" panose="02020502050305020303" pitchFamily="18" charset="0"/>
              </a:rPr>
              <a:t> </a:t>
            </a:r>
            <a:r>
              <a:rPr lang="en-US" altLang="zh-CN" sz="4500" dirty="0" err="1">
                <a:latin typeface="Goudy Old Style" panose="02020502050305020303" pitchFamily="18" charset="0"/>
              </a:rPr>
              <a:t>Xiaoming</a:t>
            </a:r>
            <a:r>
              <a:rPr lang="en-US" altLang="zh-CN" sz="4500" dirty="0">
                <a:latin typeface="Goudy Old Style" panose="02020502050305020303" pitchFamily="18" charset="0"/>
              </a:rPr>
              <a:t> Wei</a:t>
            </a:r>
            <a:r>
              <a:rPr lang="en-US" altLang="zh-CN" sz="4500" baseline="30000" dirty="0">
                <a:latin typeface="Goudy Old Style" panose="02020502050305020303" pitchFamily="18" charset="0"/>
              </a:rPr>
              <a:t>3</a:t>
            </a:r>
            <a:r>
              <a:rPr lang="en-US" altLang="zh-CN" sz="4500" dirty="0">
                <a:latin typeface="Goudy Old Style" panose="02020502050305020303" pitchFamily="18" charset="0"/>
              </a:rPr>
              <a:t> , </a:t>
            </a:r>
            <a:r>
              <a:rPr lang="en-US" altLang="zh-CN" sz="4500" dirty="0" err="1">
                <a:latin typeface="Goudy Old Style" panose="02020502050305020303" pitchFamily="18" charset="0"/>
              </a:rPr>
              <a:t>Xiaolin</a:t>
            </a:r>
            <a:r>
              <a:rPr lang="en-US" altLang="zh-CN" sz="4500" dirty="0">
                <a:latin typeface="Goudy Old Style" panose="02020502050305020303" pitchFamily="18" charset="0"/>
              </a:rPr>
              <a:t> Wei</a:t>
            </a:r>
            <a:r>
              <a:rPr lang="en-US" altLang="zh-CN" sz="4500" baseline="30000" dirty="0">
                <a:latin typeface="Goudy Old Style" panose="02020502050305020303" pitchFamily="18" charset="0"/>
              </a:rPr>
              <a:t>3</a:t>
            </a:r>
            <a:r>
              <a:rPr lang="en-US" altLang="zh-CN" sz="4500" dirty="0">
                <a:latin typeface="Goudy Old Style" panose="02020502050305020303" pitchFamily="18" charset="0"/>
              </a:rPr>
              <a:t> and </a:t>
            </a:r>
            <a:r>
              <a:rPr lang="en-US" altLang="zh-CN" sz="4500" dirty="0" err="1">
                <a:latin typeface="Goudy Old Style" panose="02020502050305020303" pitchFamily="18" charset="0"/>
              </a:rPr>
              <a:t>Shuhui</a:t>
            </a:r>
            <a:r>
              <a:rPr lang="en-US" altLang="zh-CN" sz="4500" dirty="0">
                <a:latin typeface="Goudy Old Style" panose="02020502050305020303" pitchFamily="18" charset="0"/>
              </a:rPr>
              <a:t> Wang</a:t>
            </a:r>
            <a:r>
              <a:rPr lang="en-US" altLang="zh-CN" sz="4500" baseline="30000" dirty="0">
                <a:latin typeface="Goudy Old Style" panose="02020502050305020303" pitchFamily="18" charset="0"/>
              </a:rPr>
              <a:t>2</a:t>
            </a:r>
            <a:endParaRPr lang="en-US" altLang="zh-CN" sz="4500" dirty="0">
              <a:latin typeface="Goudy Old Style" panose="02020502050305020303" pitchFamily="18" charset="0"/>
            </a:endParaRPr>
          </a:p>
          <a:p>
            <a:r>
              <a:rPr lang="en-US" altLang="zh-CN" sz="4500" baseline="30000" dirty="0">
                <a:latin typeface="Goudy Old Style" panose="02020502050305020303" pitchFamily="18" charset="0"/>
              </a:rPr>
              <a:t>1 </a:t>
            </a:r>
            <a:r>
              <a:rPr lang="en-US" altLang="zh-CN" sz="4500" dirty="0">
                <a:latin typeface="Goudy Old Style" panose="02020502050305020303" pitchFamily="18" charset="0"/>
              </a:rPr>
              <a:t>University of Chinese Academy of Sciences, </a:t>
            </a:r>
          </a:p>
          <a:p>
            <a:r>
              <a:rPr lang="en-US" altLang="zh-CN" sz="4500" baseline="30000" dirty="0">
                <a:latin typeface="Goudy Old Style" panose="02020502050305020303" pitchFamily="18" charset="0"/>
              </a:rPr>
              <a:t>2 </a:t>
            </a:r>
            <a:r>
              <a:rPr lang="en-US" altLang="zh-CN" sz="4500" dirty="0">
                <a:latin typeface="Goudy Old Style" panose="02020502050305020303" pitchFamily="18" charset="0"/>
              </a:rPr>
              <a:t>Key Lab of </a:t>
            </a:r>
            <a:r>
              <a:rPr lang="en-US" altLang="zh-CN" sz="4500" dirty="0" err="1">
                <a:latin typeface="Goudy Old Style" panose="02020502050305020303" pitchFamily="18" charset="0"/>
              </a:rPr>
              <a:t>Intell</a:t>
            </a:r>
            <a:r>
              <a:rPr lang="en-US" altLang="zh-CN" sz="4500" dirty="0">
                <a:latin typeface="Goudy Old Style" panose="02020502050305020303" pitchFamily="18" charset="0"/>
              </a:rPr>
              <a:t>. Info. Process., Inst. of </a:t>
            </a:r>
            <a:r>
              <a:rPr lang="en-US" altLang="zh-CN" sz="4500" dirty="0" err="1">
                <a:latin typeface="Goudy Old Style" panose="02020502050305020303" pitchFamily="18" charset="0"/>
              </a:rPr>
              <a:t>Comput</a:t>
            </a:r>
            <a:r>
              <a:rPr lang="en-US" altLang="zh-CN" sz="4500" dirty="0">
                <a:latin typeface="Goudy Old Style" panose="02020502050305020303" pitchFamily="18" charset="0"/>
              </a:rPr>
              <a:t>. Tech., CAS,</a:t>
            </a:r>
            <a:r>
              <a:rPr lang="zh-CN" altLang="en-US" sz="4500" dirty="0">
                <a:latin typeface="Goudy Old Style" panose="02020502050305020303" pitchFamily="18" charset="0"/>
              </a:rPr>
              <a:t> </a:t>
            </a:r>
            <a:endParaRPr lang="en-US" altLang="zh-CN" sz="4500" dirty="0">
              <a:latin typeface="Goudy Old Style" panose="02020502050305020303" pitchFamily="18" charset="0"/>
            </a:endParaRPr>
          </a:p>
          <a:p>
            <a:r>
              <a:rPr lang="zh-CN" altLang="en-US" sz="4500" dirty="0">
                <a:latin typeface="Goudy Old Style" panose="02020502050305020303" pitchFamily="18" charset="0"/>
              </a:rPr>
              <a:t> </a:t>
            </a:r>
            <a:r>
              <a:rPr lang="en-US" altLang="zh-CN" sz="4500" baseline="30000" dirty="0">
                <a:latin typeface="Goudy Old Style" panose="02020502050305020303" pitchFamily="18" charset="0"/>
              </a:rPr>
              <a:t>3 </a:t>
            </a:r>
            <a:r>
              <a:rPr lang="en-US" altLang="zh-CN" sz="4500" dirty="0" err="1">
                <a:latin typeface="Goudy Old Style" panose="02020502050305020303" pitchFamily="18" charset="0"/>
              </a:rPr>
              <a:t>Meituan</a:t>
            </a:r>
            <a:r>
              <a:rPr lang="en-US" altLang="zh-CN" sz="4500" dirty="0">
                <a:latin typeface="Goudy Old Style" panose="02020502050305020303" pitchFamily="18" charset="0"/>
              </a:rPr>
              <a:t> Inc.</a:t>
            </a:r>
            <a:endParaRPr lang="zh-CN" altLang="en-US" sz="4500" dirty="0">
              <a:latin typeface="Goudy Old Style" panose="020205020503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C19603C6-1F18-BA40-B7E8-BCF2F56D233F}"/>
                  </a:ext>
                </a:extLst>
              </p:cNvPr>
              <p:cNvSpPr txBox="1"/>
              <p:nvPr/>
            </p:nvSpPr>
            <p:spPr>
              <a:xfrm>
                <a:off x="582241" y="13367014"/>
                <a:ext cx="11516145" cy="2928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69564" indent="-969564">
                  <a:spcAft>
                    <a:spcPts val="847"/>
                  </a:spcAft>
                  <a:buFont typeface="Wingdings" pitchFamily="2" charset="2"/>
                  <a:buChar char="Ø"/>
                </a:pPr>
                <a:r>
                  <a:rPr kumimoji="1" lang="en-US" altLang="zh-CN" sz="4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Issues</a:t>
                </a:r>
              </a:p>
              <a:p>
                <a:pPr marL="403986" indent="-403986">
                  <a:buFont typeface="Arial" panose="020B0604020202020204" pitchFamily="34" charset="0"/>
                  <a:buChar char="•"/>
                </a:pPr>
                <a:r>
                  <a:rPr lang="en" altLang="zh-CN" sz="3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Abnormal Phenomenon: </a:t>
                </a:r>
                <a:r>
                  <a:rPr lang="en" altLang="zh-CN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en" altLang="zh-CN" sz="3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" altLang="zh-CN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𝑎𝑓</m:t>
                        </m:r>
                        <m:r>
                          <a:rPr kumimoji="1" lang="en-US" altLang="zh-CN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kumimoji="1" lang="en-US" altLang="zh-CN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𝑟𝑒𝑠</m:t>
                        </m:r>
                      </m:sub>
                    </m:sSub>
                    <m:r>
                      <a:rPr kumimoji="1" lang="en-US" altLang="zh-CN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zh-CN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contains both spatial and temporal features, while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𝑏𝑒𝑓𝑜𝑟𝑒</m:t>
                        </m:r>
                      </m:sub>
                    </m:sSub>
                    <m:r>
                      <a:rPr kumimoji="1" lang="en-US" altLang="zh-CN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zh-CN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only contains spatial feature. We find that the model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𝑎𝑓</m:t>
                        </m:r>
                        <m:r>
                          <a:rPr kumimoji="1" lang="en-US" altLang="zh-CN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kumimoji="1" lang="en-US" altLang="zh-CN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𝑟𝑒𝑠</m:t>
                        </m:r>
                      </m:sub>
                    </m:sSub>
                    <m:r>
                      <a:rPr kumimoji="1" lang="en-US" altLang="zh-CN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zh-CN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performs significantly worse than the one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𝑏𝑒𝑓𝑜𝑟𝑒</m:t>
                        </m:r>
                      </m:sub>
                    </m:sSub>
                  </m:oMath>
                </a14:m>
                <a:r>
                  <a:rPr lang="en" altLang="zh-CN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C19603C6-1F18-BA40-B7E8-BCF2F56D2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41" y="13367014"/>
                <a:ext cx="11516145" cy="2928238"/>
              </a:xfrm>
              <a:prstGeom prst="rect">
                <a:avLst/>
              </a:prstGeom>
              <a:blipFill>
                <a:blip r:embed="rId6"/>
                <a:stretch>
                  <a:fillRect l="-2205" t="-4741" r="-2095" b="-38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圆角矩形 20">
            <a:extLst>
              <a:ext uri="{FF2B5EF4-FFF2-40B4-BE49-F238E27FC236}">
                <a16:creationId xmlns:a16="http://schemas.microsoft.com/office/drawing/2014/main" id="{6CFCAC57-6E8E-744E-BE32-A83131183EE9}"/>
              </a:ext>
            </a:extLst>
          </p:cNvPr>
          <p:cNvSpPr/>
          <p:nvPr/>
        </p:nvSpPr>
        <p:spPr>
          <a:xfrm>
            <a:off x="328399" y="27117972"/>
            <a:ext cx="29564801" cy="15152127"/>
          </a:xfrm>
          <a:prstGeom prst="roundRect">
            <a:avLst>
              <a:gd name="adj" fmla="val 2313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979"/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CDE5428D-599E-ED4A-8D20-4DD4A5322559}"/>
              </a:ext>
            </a:extLst>
          </p:cNvPr>
          <p:cNvSpPr txBox="1">
            <a:spLocks/>
          </p:cNvSpPr>
          <p:nvPr/>
        </p:nvSpPr>
        <p:spPr>
          <a:xfrm>
            <a:off x="11823501" y="25808452"/>
            <a:ext cx="7163177" cy="2094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643572" tIns="643572" rIns="643572" bIns="643572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0"/>
              <a:buFont typeface="Arial"/>
              <a:buNone/>
              <a:defRPr sz="2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0"/>
              <a:buFont typeface="Arial"/>
              <a:buNone/>
              <a:defRPr sz="2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0"/>
              <a:buFont typeface="Arial"/>
              <a:buNone/>
              <a:defRPr sz="2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0"/>
              <a:buFont typeface="Arial"/>
              <a:buNone/>
              <a:defRPr sz="2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0"/>
              <a:buFont typeface="Arial"/>
              <a:buNone/>
              <a:defRPr sz="2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0"/>
              <a:buFont typeface="Arial"/>
              <a:buNone/>
              <a:defRPr sz="2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0"/>
              <a:buFont typeface="Arial"/>
              <a:buNone/>
              <a:defRPr sz="2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0"/>
              <a:buFont typeface="Arial"/>
              <a:buNone/>
              <a:defRPr sz="2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0"/>
              <a:buFont typeface="Arial"/>
              <a:buNone/>
              <a:defRPr sz="2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6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Experiments</a:t>
            </a:r>
            <a:endParaRPr lang="zh-CN" altLang="en-US" sz="6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FDEBF24-5B9E-6C4B-8F33-B14E204F82BF}"/>
              </a:ext>
            </a:extLst>
          </p:cNvPr>
          <p:cNvSpPr txBox="1"/>
          <p:nvPr/>
        </p:nvSpPr>
        <p:spPr>
          <a:xfrm>
            <a:off x="772145" y="27480837"/>
            <a:ext cx="62266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69564" indent="-969564">
              <a:spcAft>
                <a:spcPts val="847"/>
              </a:spcAft>
              <a:buFont typeface="Wingdings" pitchFamily="2" charset="2"/>
              <a:buChar char="Ø"/>
            </a:pPr>
            <a:r>
              <a:rPr kumimoji="1"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5787862-EE7B-3A46-87E9-8FC6C996668F}"/>
              </a:ext>
            </a:extLst>
          </p:cNvPr>
          <p:cNvSpPr txBox="1"/>
          <p:nvPr/>
        </p:nvSpPr>
        <p:spPr>
          <a:xfrm>
            <a:off x="11761506" y="34713361"/>
            <a:ext cx="6744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69564" indent="-969564">
              <a:spcAft>
                <a:spcPts val="847"/>
              </a:spcAft>
              <a:buFont typeface="Wingdings" pitchFamily="2" charset="2"/>
              <a:buChar char="Ø"/>
            </a:pPr>
            <a:r>
              <a:rPr kumimoji="1"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Ablation</a:t>
            </a:r>
            <a:r>
              <a:rPr kumimoji="1" lang="zh-CN" alt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CB067BA1-7918-3D4E-85F7-D2FF881C2829}"/>
              </a:ext>
            </a:extLst>
          </p:cNvPr>
          <p:cNvSpPr txBox="1"/>
          <p:nvPr/>
        </p:nvSpPr>
        <p:spPr>
          <a:xfrm>
            <a:off x="613752" y="21968926"/>
            <a:ext cx="11521201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69564" indent="-969564">
              <a:spcAft>
                <a:spcPts val="847"/>
              </a:spcAft>
              <a:buFont typeface="Wingdings" pitchFamily="2" charset="2"/>
              <a:buChar char="Ø"/>
            </a:pPr>
            <a:r>
              <a:rPr kumimoji="1"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</a:t>
            </a:r>
          </a:p>
          <a:p>
            <a:pPr marL="457200" indent="-457200">
              <a:spcAft>
                <a:spcPts val="847"/>
              </a:spcAft>
              <a:buFont typeface="Arial" panose="020B0604020202020204" pitchFamily="34" charset="0"/>
              <a:buChar char="•"/>
            </a:pP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ZSVR, the method Feature Factorization validates that improper temporal modeling on video disrupts the spatial feature of the video,</a:t>
            </a:r>
          </a:p>
          <a:p>
            <a:pPr marL="457200" indent="-457200">
              <a:spcAft>
                <a:spcPts val="847"/>
              </a:spcAft>
              <a:buFont typeface="Arial" panose="020B0604020202020204" pitchFamily="34" charset="0"/>
              <a:buChar char="•"/>
            </a:pP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orthogonal temporal interpolation module can learn better refined spatial-temporal feature for video. The introduced matching loss can improve the quality of the temporal feature.</a:t>
            </a:r>
          </a:p>
          <a:p>
            <a:pPr marL="457200" indent="-457200">
              <a:spcAft>
                <a:spcPts val="847"/>
              </a:spcAft>
              <a:buFont typeface="Arial" panose="020B0604020202020204" pitchFamily="34" charset="0"/>
              <a:buChar char="•"/>
            </a:pPr>
            <a:endParaRPr kumimoji="1"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5" name="文本框 924">
                <a:extLst>
                  <a:ext uri="{FF2B5EF4-FFF2-40B4-BE49-F238E27FC236}">
                    <a16:creationId xmlns:a16="http://schemas.microsoft.com/office/drawing/2014/main" id="{788CB55B-1654-B730-DB54-C610373879CA}"/>
                  </a:ext>
                </a:extLst>
              </p:cNvPr>
              <p:cNvSpPr txBox="1"/>
              <p:nvPr/>
            </p:nvSpPr>
            <p:spPr>
              <a:xfrm>
                <a:off x="12707769" y="20967541"/>
                <a:ext cx="16806709" cy="1384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69564" indent="-969564">
                  <a:spcAft>
                    <a:spcPts val="847"/>
                  </a:spcAft>
                  <a:buFont typeface="Wingdings" pitchFamily="2" charset="2"/>
                  <a:buChar char="Ø"/>
                </a:pPr>
                <a:r>
                  <a:rPr kumimoji="1" lang="en-US" altLang="zh-CN" sz="4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Match</a:t>
                </a:r>
                <a:r>
                  <a:rPr kumimoji="1" lang="zh-CN" altLang="en-US" sz="4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4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</a:t>
                </a:r>
              </a:p>
              <a:p>
                <a:pPr marL="457200" indent="-457200">
                  <a:spcAft>
                    <a:spcPts val="847"/>
                  </a:spcAft>
                  <a:buFont typeface="Arial" panose="020B0604020202020204" pitchFamily="34" charset="0"/>
                  <a:buChar char="•"/>
                </a:pPr>
                <a:r>
                  <a:rPr kumimoji="1" lang="en-US" altLang="zh-CN" sz="3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Ideally, the closer the video feature is to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3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3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kumimoji="1" lang="en-US" altLang="zh-CN" sz="3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𝒄𝒍𝒔</m:t>
                        </m:r>
                      </m:sub>
                    </m:sSub>
                  </m:oMath>
                </a14:m>
                <a:r>
                  <a:rPr kumimoji="1" lang="en-US" altLang="zh-CN" sz="3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higher ZSVR accuracy obtained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kumimoji="1"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25" name="文本框 924">
                <a:extLst>
                  <a:ext uri="{FF2B5EF4-FFF2-40B4-BE49-F238E27FC236}">
                    <a16:creationId xmlns:a16="http://schemas.microsoft.com/office/drawing/2014/main" id="{788CB55B-1654-B730-DB54-C61037387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7769" y="20967541"/>
                <a:ext cx="16806709" cy="1384610"/>
              </a:xfrm>
              <a:prstGeom prst="rect">
                <a:avLst/>
              </a:prstGeom>
              <a:blipFill>
                <a:blip r:embed="rId7"/>
                <a:stretch>
                  <a:fillRect l="-1434" t="-10909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30" name="图片 929">
            <a:extLst>
              <a:ext uri="{FF2B5EF4-FFF2-40B4-BE49-F238E27FC236}">
                <a16:creationId xmlns:a16="http://schemas.microsoft.com/office/drawing/2014/main" id="{09CFE419-CF82-4DF1-50FD-AF1F6A4304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13" y="3044386"/>
            <a:ext cx="3162324" cy="3138724"/>
          </a:xfrm>
          <a:prstGeom prst="rect">
            <a:avLst/>
          </a:prstGeom>
        </p:spPr>
      </p:pic>
      <p:pic>
        <p:nvPicPr>
          <p:cNvPr id="931" name="图片 930">
            <a:extLst>
              <a:ext uri="{FF2B5EF4-FFF2-40B4-BE49-F238E27FC236}">
                <a16:creationId xmlns:a16="http://schemas.microsoft.com/office/drawing/2014/main" id="{77E3D489-14EA-032A-B02C-36A3EBA035B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61205"/>
          <a:stretch/>
        </p:blipFill>
        <p:spPr>
          <a:xfrm>
            <a:off x="26726700" y="559658"/>
            <a:ext cx="2787778" cy="2623398"/>
          </a:xfrm>
          <a:prstGeom prst="rect">
            <a:avLst/>
          </a:prstGeom>
        </p:spPr>
      </p:pic>
      <p:sp>
        <p:nvSpPr>
          <p:cNvPr id="932" name="文本框 931">
            <a:extLst>
              <a:ext uri="{FF2B5EF4-FFF2-40B4-BE49-F238E27FC236}">
                <a16:creationId xmlns:a16="http://schemas.microsoft.com/office/drawing/2014/main" id="{4FC90C1E-65E6-123F-EB68-F25E977B20C1}"/>
              </a:ext>
            </a:extLst>
          </p:cNvPr>
          <p:cNvSpPr txBox="1"/>
          <p:nvPr/>
        </p:nvSpPr>
        <p:spPr>
          <a:xfrm>
            <a:off x="12769992" y="14266851"/>
            <a:ext cx="168400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69564" indent="-969564">
              <a:spcAft>
                <a:spcPts val="847"/>
              </a:spcAft>
              <a:buFont typeface="Wingdings" pitchFamily="2" charset="2"/>
              <a:buChar char="Ø"/>
            </a:pPr>
            <a:r>
              <a:rPr kumimoji="1"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endParaRPr kumimoji="1"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6" name="圆角矩形 18">
            <a:extLst>
              <a:ext uri="{FF2B5EF4-FFF2-40B4-BE49-F238E27FC236}">
                <a16:creationId xmlns:a16="http://schemas.microsoft.com/office/drawing/2014/main" id="{26D8BE92-58E0-A1EC-AB31-92DC4168C902}"/>
              </a:ext>
            </a:extLst>
          </p:cNvPr>
          <p:cNvSpPr/>
          <p:nvPr/>
        </p:nvSpPr>
        <p:spPr>
          <a:xfrm>
            <a:off x="12604073" y="7234737"/>
            <a:ext cx="17289127" cy="18988514"/>
          </a:xfrm>
          <a:prstGeom prst="roundRect">
            <a:avLst>
              <a:gd name="adj" fmla="val 2227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979"/>
          </a:p>
        </p:txBody>
      </p:sp>
      <p:sp>
        <p:nvSpPr>
          <p:cNvPr id="2167" name="圆角矩形 13">
            <a:extLst>
              <a:ext uri="{FF2B5EF4-FFF2-40B4-BE49-F238E27FC236}">
                <a16:creationId xmlns:a16="http://schemas.microsoft.com/office/drawing/2014/main" id="{E6AD7C3C-4D9E-01B0-3E21-1D17255F4B9B}"/>
              </a:ext>
            </a:extLst>
          </p:cNvPr>
          <p:cNvSpPr/>
          <p:nvPr/>
        </p:nvSpPr>
        <p:spPr>
          <a:xfrm>
            <a:off x="328399" y="7252061"/>
            <a:ext cx="11982581" cy="18971190"/>
          </a:xfrm>
          <a:prstGeom prst="roundRect">
            <a:avLst>
              <a:gd name="adj" fmla="val 2597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979"/>
          </a:p>
        </p:txBody>
      </p:sp>
      <p:sp>
        <p:nvSpPr>
          <p:cNvPr id="2168" name="标题 1">
            <a:extLst>
              <a:ext uri="{FF2B5EF4-FFF2-40B4-BE49-F238E27FC236}">
                <a16:creationId xmlns:a16="http://schemas.microsoft.com/office/drawing/2014/main" id="{8950AC9F-3CF4-E938-DA08-9846E6CDABF6}"/>
              </a:ext>
            </a:extLst>
          </p:cNvPr>
          <p:cNvSpPr txBox="1">
            <a:spLocks/>
          </p:cNvSpPr>
          <p:nvPr/>
        </p:nvSpPr>
        <p:spPr>
          <a:xfrm>
            <a:off x="2417802" y="6515256"/>
            <a:ext cx="7095785" cy="17843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643572" tIns="643572" rIns="643572" bIns="643572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0"/>
              <a:buFont typeface="Arial"/>
              <a:buNone/>
              <a:defRPr sz="2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0"/>
              <a:buFont typeface="Arial"/>
              <a:buNone/>
              <a:defRPr sz="2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0"/>
              <a:buFont typeface="Arial"/>
              <a:buNone/>
              <a:defRPr sz="2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0"/>
              <a:buFont typeface="Arial"/>
              <a:buNone/>
              <a:defRPr sz="2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0"/>
              <a:buFont typeface="Arial"/>
              <a:buNone/>
              <a:defRPr sz="2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0"/>
              <a:buFont typeface="Arial"/>
              <a:buNone/>
              <a:defRPr sz="2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0"/>
              <a:buFont typeface="Arial"/>
              <a:buNone/>
              <a:defRPr sz="2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0"/>
              <a:buFont typeface="Arial"/>
              <a:buNone/>
              <a:defRPr sz="2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0"/>
              <a:buFont typeface="Arial"/>
              <a:buNone/>
              <a:defRPr sz="2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6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Motivation</a:t>
            </a:r>
            <a:endParaRPr lang="zh-CN" altLang="en-US" sz="6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69" name="文本框 2168">
            <a:extLst>
              <a:ext uri="{FF2B5EF4-FFF2-40B4-BE49-F238E27FC236}">
                <a16:creationId xmlns:a16="http://schemas.microsoft.com/office/drawing/2014/main" id="{2A3DE1A6-4B73-ABD7-40C6-D758FC2D703A}"/>
              </a:ext>
            </a:extLst>
          </p:cNvPr>
          <p:cNvSpPr txBox="1"/>
          <p:nvPr/>
        </p:nvSpPr>
        <p:spPr>
          <a:xfrm>
            <a:off x="524679" y="7573907"/>
            <a:ext cx="11741106" cy="300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69564" indent="-969564">
              <a:spcAft>
                <a:spcPts val="847"/>
              </a:spcAft>
              <a:buFont typeface="Wingdings" panose="05000000000000000000" pitchFamily="2" charset="2"/>
              <a:buChar char="Ø"/>
            </a:pPr>
            <a:r>
              <a:rPr kumimoji="1"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Zero-shot video Recognition</a:t>
            </a:r>
          </a:p>
          <a:p>
            <a:pPr marL="457200" indent="-457200">
              <a:spcAft>
                <a:spcPts val="847"/>
              </a:spcAft>
              <a:buFont typeface="Arial" panose="020B0604020202020204" pitchFamily="34" charset="0"/>
              <a:buChar char="•"/>
            </a:pPr>
            <a:r>
              <a:rPr kumimoji="1"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visual-language models (VLMs) trained on large-scale image-text pairs have achieved a certain alignment between visual and semantic space, enabling high-accuracy zero-shot recognition task (ZSVR).</a:t>
            </a:r>
          </a:p>
          <a:p>
            <a:pPr marL="457200" indent="-457200">
              <a:spcAft>
                <a:spcPts val="847"/>
              </a:spcAft>
              <a:buFont typeface="Arial" panose="020B0604020202020204" pitchFamily="34" charset="0"/>
              <a:buChar char="•"/>
            </a:pPr>
            <a:endParaRPr kumimoji="1"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70" name="标题 1">
            <a:extLst>
              <a:ext uri="{FF2B5EF4-FFF2-40B4-BE49-F238E27FC236}">
                <a16:creationId xmlns:a16="http://schemas.microsoft.com/office/drawing/2014/main" id="{87CB3D7D-F2E8-AA96-0E7D-9A00EAC6CDBE}"/>
              </a:ext>
            </a:extLst>
          </p:cNvPr>
          <p:cNvSpPr txBox="1">
            <a:spLocks/>
          </p:cNvSpPr>
          <p:nvPr/>
        </p:nvSpPr>
        <p:spPr>
          <a:xfrm>
            <a:off x="18120454" y="6578893"/>
            <a:ext cx="6860458" cy="17843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643572" tIns="643572" rIns="643572" bIns="643572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0"/>
              <a:buFont typeface="Arial"/>
              <a:buNone/>
              <a:defRPr sz="2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0"/>
              <a:buFont typeface="Arial"/>
              <a:buNone/>
              <a:defRPr sz="2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0"/>
              <a:buFont typeface="Arial"/>
              <a:buNone/>
              <a:defRPr sz="2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0"/>
              <a:buFont typeface="Arial"/>
              <a:buNone/>
              <a:defRPr sz="2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0"/>
              <a:buFont typeface="Arial"/>
              <a:buNone/>
              <a:defRPr sz="2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0"/>
              <a:buFont typeface="Arial"/>
              <a:buNone/>
              <a:defRPr sz="2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0"/>
              <a:buFont typeface="Arial"/>
              <a:buNone/>
              <a:defRPr sz="2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0"/>
              <a:buFont typeface="Arial"/>
              <a:buNone/>
              <a:defRPr sz="2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0"/>
              <a:buFont typeface="Arial"/>
              <a:buNone/>
              <a:defRPr sz="2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6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Method</a:t>
            </a:r>
            <a:endParaRPr lang="zh-CN" altLang="en-US" sz="6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088E50D-FBC2-E5C3-2613-B19DB9D88F0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574627" y="14751643"/>
            <a:ext cx="14432550" cy="3733926"/>
          </a:xfrm>
          <a:prstGeom prst="rect">
            <a:avLst/>
          </a:prstGeom>
        </p:spPr>
      </p:pic>
      <p:pic>
        <p:nvPicPr>
          <p:cNvPr id="8" name="Picture 2" descr="Logo">
            <a:extLst>
              <a:ext uri="{FF2B5EF4-FFF2-40B4-BE49-F238E27FC236}">
                <a16:creationId xmlns:a16="http://schemas.microsoft.com/office/drawing/2014/main" id="{B6C87BFB-D441-FC69-CAB0-17FCE7F7D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32" y="3947936"/>
            <a:ext cx="3214090" cy="1949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839CA214-B6AD-6B49-A1B9-40DFAF16C53D}"/>
              </a:ext>
            </a:extLst>
          </p:cNvPr>
          <p:cNvGrpSpPr/>
          <p:nvPr/>
        </p:nvGrpSpPr>
        <p:grpSpPr>
          <a:xfrm>
            <a:off x="2429354" y="9937003"/>
            <a:ext cx="8624736" cy="3490773"/>
            <a:chOff x="1666081" y="1505120"/>
            <a:chExt cx="7191472" cy="2910674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1A514FE3-A823-0F6F-FAEE-6108E8711666}"/>
                </a:ext>
              </a:extLst>
            </p:cNvPr>
            <p:cNvGrpSpPr/>
            <p:nvPr/>
          </p:nvGrpSpPr>
          <p:grpSpPr>
            <a:xfrm>
              <a:off x="1666081" y="1505120"/>
              <a:ext cx="5215344" cy="2910674"/>
              <a:chOff x="3080995" y="1620352"/>
              <a:chExt cx="5546341" cy="3119172"/>
            </a:xfrm>
          </p:grpSpPr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D8027E93-BA48-8E85-2B55-0C970BA5F567}"/>
                  </a:ext>
                </a:extLst>
              </p:cNvPr>
              <p:cNvGrpSpPr/>
              <p:nvPr/>
            </p:nvGrpSpPr>
            <p:grpSpPr>
              <a:xfrm>
                <a:off x="7806605" y="3874827"/>
                <a:ext cx="786150" cy="342496"/>
                <a:chOff x="11329209" y="4788599"/>
                <a:chExt cx="786150" cy="342496"/>
              </a:xfrm>
            </p:grpSpPr>
            <p:sp>
              <p:nvSpPr>
                <p:cNvPr id="49" name="椭圆 48">
                  <a:extLst>
                    <a:ext uri="{FF2B5EF4-FFF2-40B4-BE49-F238E27FC236}">
                      <a16:creationId xmlns:a16="http://schemas.microsoft.com/office/drawing/2014/main" id="{47B3C9CA-FE07-8D28-7539-502ECC47A864}"/>
                    </a:ext>
                  </a:extLst>
                </p:cNvPr>
                <p:cNvSpPr/>
                <p:nvPr/>
              </p:nvSpPr>
              <p:spPr>
                <a:xfrm>
                  <a:off x="11329209" y="4900281"/>
                  <a:ext cx="73862" cy="92467"/>
                </a:xfrm>
                <a:prstGeom prst="ellipse">
                  <a:avLst/>
                </a:prstGeom>
                <a:solidFill>
                  <a:srgbClr val="FFC000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9FB6D0F8-E3B2-96A0-8189-FFCB0FD563D5}"/>
                    </a:ext>
                  </a:extLst>
                </p:cNvPr>
                <p:cNvSpPr txBox="1"/>
                <p:nvPr/>
              </p:nvSpPr>
              <p:spPr>
                <a:xfrm>
                  <a:off x="11366140" y="4788599"/>
                  <a:ext cx="749219" cy="342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Biking</a:t>
                  </a:r>
                  <a:endParaRPr kumimoji="1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A7C86227-DA1A-484B-BC16-CB9CC4A7E1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185532" y="3595229"/>
                <a:ext cx="622300" cy="749300"/>
              </a:xfrm>
              <a:prstGeom prst="rect">
                <a:avLst/>
              </a:prstGeom>
            </p:spPr>
          </p:pic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24142D9-BB80-913D-EB58-46055692C6E4}"/>
                  </a:ext>
                </a:extLst>
              </p:cNvPr>
              <p:cNvSpPr txBox="1"/>
              <p:nvPr/>
            </p:nvSpPr>
            <p:spPr>
              <a:xfrm>
                <a:off x="5661962" y="3006056"/>
                <a:ext cx="1041988" cy="3951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Transfer</a:t>
                </a:r>
                <a:endPara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圆角矩形 26">
                <a:extLst>
                  <a:ext uri="{FF2B5EF4-FFF2-40B4-BE49-F238E27FC236}">
                    <a16:creationId xmlns:a16="http://schemas.microsoft.com/office/drawing/2014/main" id="{5CC4DCC6-1DC5-8753-D894-13CC424C30EF}"/>
                  </a:ext>
                </a:extLst>
              </p:cNvPr>
              <p:cNvSpPr/>
              <p:nvPr/>
            </p:nvSpPr>
            <p:spPr>
              <a:xfrm>
                <a:off x="3101828" y="1620352"/>
                <a:ext cx="5525508" cy="1364136"/>
              </a:xfrm>
              <a:prstGeom prst="roundRect">
                <a:avLst/>
              </a:prstGeom>
              <a:noFill/>
              <a:ln w="19050" cap="flat" cmpd="sng" algn="ctr">
                <a:solidFill>
                  <a:sysClr val="windowText" lastClr="000000">
                    <a:lumMod val="95000"/>
                    <a:lumOff val="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20" name="图片 19">
                <a:extLst>
                  <a:ext uri="{FF2B5EF4-FFF2-40B4-BE49-F238E27FC236}">
                    <a16:creationId xmlns:a16="http://schemas.microsoft.com/office/drawing/2014/main" id="{32EBCF95-5153-6C2A-2691-AE70CB64F6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63068" y="2012727"/>
                <a:ext cx="749300" cy="812800"/>
              </a:xfrm>
              <a:prstGeom prst="rect">
                <a:avLst/>
              </a:prstGeom>
            </p:spPr>
          </p:pic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DBC492EE-717A-564F-3C16-7678FF8F9F63}"/>
                  </a:ext>
                </a:extLst>
              </p:cNvPr>
              <p:cNvGrpSpPr/>
              <p:nvPr/>
            </p:nvGrpSpPr>
            <p:grpSpPr>
              <a:xfrm>
                <a:off x="7806419" y="2272752"/>
                <a:ext cx="761639" cy="342496"/>
                <a:chOff x="2576329" y="4739193"/>
                <a:chExt cx="761639" cy="342496"/>
              </a:xfrm>
            </p:grpSpPr>
            <p:sp>
              <p:nvSpPr>
                <p:cNvPr id="47" name="椭圆 46">
                  <a:extLst>
                    <a:ext uri="{FF2B5EF4-FFF2-40B4-BE49-F238E27FC236}">
                      <a16:creationId xmlns:a16="http://schemas.microsoft.com/office/drawing/2014/main" id="{BF8457DC-D0F6-ADEE-2057-DCB5BEDB2778}"/>
                    </a:ext>
                  </a:extLst>
                </p:cNvPr>
                <p:cNvSpPr/>
                <p:nvPr/>
              </p:nvSpPr>
              <p:spPr>
                <a:xfrm>
                  <a:off x="2576329" y="4850875"/>
                  <a:ext cx="73862" cy="92467"/>
                </a:xfrm>
                <a:prstGeom prst="ellipse">
                  <a:avLst/>
                </a:prstGeom>
                <a:solidFill>
                  <a:srgbClr val="5B9BD5">
                    <a:lumMod val="75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58124DF1-E2DF-1AA2-0814-20D2FD2A6A2A}"/>
                    </a:ext>
                  </a:extLst>
                </p:cNvPr>
                <p:cNvSpPr txBox="1"/>
                <p:nvPr/>
              </p:nvSpPr>
              <p:spPr>
                <a:xfrm>
                  <a:off x="2613260" y="4739193"/>
                  <a:ext cx="724708" cy="342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Skiing</a:t>
                  </a:r>
                  <a:endParaRPr kumimoji="1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4" name="右箭头 29">
                <a:extLst>
                  <a:ext uri="{FF2B5EF4-FFF2-40B4-BE49-F238E27FC236}">
                    <a16:creationId xmlns:a16="http://schemas.microsoft.com/office/drawing/2014/main" id="{7BA5CB8B-FF19-2CF5-3EFC-133952D123B0}"/>
                  </a:ext>
                </a:extLst>
              </p:cNvPr>
              <p:cNvSpPr/>
              <p:nvPr/>
            </p:nvSpPr>
            <p:spPr>
              <a:xfrm>
                <a:off x="5313482" y="2283784"/>
                <a:ext cx="732520" cy="338554"/>
              </a:xfrm>
              <a:prstGeom prst="rightArrow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A6920AB3-5147-0FAA-B87C-2C1609A501BE}"/>
                  </a:ext>
                </a:extLst>
              </p:cNvPr>
              <p:cNvSpPr txBox="1"/>
              <p:nvPr/>
            </p:nvSpPr>
            <p:spPr>
              <a:xfrm>
                <a:off x="5183377" y="1949407"/>
                <a:ext cx="1077539" cy="342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Mapping</a:t>
                </a:r>
                <a:endParaRPr kumimoji="1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84A819D-00D8-4A88-1B9C-91FEEC82084E}"/>
                  </a:ext>
                </a:extLst>
              </p:cNvPr>
              <p:cNvSpPr txBox="1"/>
              <p:nvPr/>
            </p:nvSpPr>
            <p:spPr>
              <a:xfrm>
                <a:off x="4788629" y="1665797"/>
                <a:ext cx="1935276" cy="3951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Seen Categories</a:t>
                </a:r>
                <a:endPara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6902886E-1F80-2246-F488-A25B18E43A1D}"/>
                  </a:ext>
                </a:extLst>
              </p:cNvPr>
              <p:cNvSpPr/>
              <p:nvPr/>
            </p:nvSpPr>
            <p:spPr>
              <a:xfrm>
                <a:off x="4442952" y="2238812"/>
                <a:ext cx="360000" cy="360000"/>
              </a:xfrm>
              <a:prstGeom prst="ellipse">
                <a:avLst/>
              </a:prstGeom>
              <a:solidFill>
                <a:srgbClr val="FFC000">
                  <a:lumMod val="75000"/>
                </a:srgbClr>
              </a:solidFill>
              <a:ln w="1270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8" name="直线箭头连接符 33">
                <a:extLst>
                  <a:ext uri="{FF2B5EF4-FFF2-40B4-BE49-F238E27FC236}">
                    <a16:creationId xmlns:a16="http://schemas.microsoft.com/office/drawing/2014/main" id="{C5C35639-D70F-F378-C0FA-F2F204A84490}"/>
                  </a:ext>
                </a:extLst>
              </p:cNvPr>
              <p:cNvCxnSpPr>
                <a:cxnSpLocks/>
                <a:stCxn id="20" idx="3"/>
              </p:cNvCxnSpPr>
              <p:nvPr/>
            </p:nvCxnSpPr>
            <p:spPr>
              <a:xfrm flipV="1">
                <a:off x="3912368" y="2418812"/>
                <a:ext cx="456909" cy="315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29" name="直线箭头连接符 35">
                <a:extLst>
                  <a:ext uri="{FF2B5EF4-FFF2-40B4-BE49-F238E27FC236}">
                    <a16:creationId xmlns:a16="http://schemas.microsoft.com/office/drawing/2014/main" id="{1261C559-23C2-40BA-FE44-54747632B6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233950" y="2423193"/>
                <a:ext cx="419052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30" name="圆角矩形 11">
                <a:extLst>
                  <a:ext uri="{FF2B5EF4-FFF2-40B4-BE49-F238E27FC236}">
                    <a16:creationId xmlns:a16="http://schemas.microsoft.com/office/drawing/2014/main" id="{68B03A8C-F7F9-ACA6-EAFA-81AC104E075F}"/>
                  </a:ext>
                </a:extLst>
              </p:cNvPr>
              <p:cNvSpPr/>
              <p:nvPr/>
            </p:nvSpPr>
            <p:spPr>
              <a:xfrm>
                <a:off x="3080995" y="3375388"/>
                <a:ext cx="5525508" cy="1364136"/>
              </a:xfrm>
              <a:prstGeom prst="roundRect">
                <a:avLst/>
              </a:prstGeom>
              <a:noFill/>
              <a:ln w="19050" cap="flat" cmpd="sng" algn="ctr">
                <a:solidFill>
                  <a:sysClr val="windowText" lastClr="000000">
                    <a:lumMod val="95000"/>
                    <a:lumOff val="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右箭头 12">
                <a:extLst>
                  <a:ext uri="{FF2B5EF4-FFF2-40B4-BE49-F238E27FC236}">
                    <a16:creationId xmlns:a16="http://schemas.microsoft.com/office/drawing/2014/main" id="{D536FBB3-5C3B-A14D-F747-5D26EE45310B}"/>
                  </a:ext>
                </a:extLst>
              </p:cNvPr>
              <p:cNvSpPr/>
              <p:nvPr/>
            </p:nvSpPr>
            <p:spPr>
              <a:xfrm>
                <a:off x="5284146" y="3874827"/>
                <a:ext cx="761856" cy="338554"/>
              </a:xfrm>
              <a:prstGeom prst="rightArrow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AE3CBD9-4280-4ED1-D4FA-91652355CE77}"/>
                  </a:ext>
                </a:extLst>
              </p:cNvPr>
              <p:cNvSpPr txBox="1"/>
              <p:nvPr/>
            </p:nvSpPr>
            <p:spPr>
              <a:xfrm>
                <a:off x="4751693" y="4333910"/>
                <a:ext cx="2226684" cy="3951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Unseen Categories</a:t>
                </a:r>
                <a:endPara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3" name="直线箭头连接符 15">
                <a:extLst>
                  <a:ext uri="{FF2B5EF4-FFF2-40B4-BE49-F238E27FC236}">
                    <a16:creationId xmlns:a16="http://schemas.microsoft.com/office/drawing/2014/main" id="{9EBE7A88-8845-352D-4424-D42DA5E2D3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12368" y="4009855"/>
                <a:ext cx="456909" cy="315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4" name="直线箭头连接符 17">
                <a:extLst>
                  <a:ext uri="{FF2B5EF4-FFF2-40B4-BE49-F238E27FC236}">
                    <a16:creationId xmlns:a16="http://schemas.microsoft.com/office/drawing/2014/main" id="{93143DDB-2AB3-DD71-DFFD-E4C6ECC165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233950" y="4014236"/>
                <a:ext cx="419052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5" name="直线箭头连接符 18">
                <a:extLst>
                  <a:ext uri="{FF2B5EF4-FFF2-40B4-BE49-F238E27FC236}">
                    <a16:creationId xmlns:a16="http://schemas.microsoft.com/office/drawing/2014/main" id="{D29B06B6-64B9-199F-792F-CE1B420B1A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61962" y="2545982"/>
                <a:ext cx="1322" cy="990291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159F04CE-FA8D-3907-1BEB-4469E45BC352}"/>
                  </a:ext>
                </a:extLst>
              </p:cNvPr>
              <p:cNvSpPr txBox="1"/>
              <p:nvPr/>
            </p:nvSpPr>
            <p:spPr>
              <a:xfrm>
                <a:off x="5243915" y="3584884"/>
                <a:ext cx="1077539" cy="342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Predict</a:t>
                </a:r>
                <a:endParaRPr kumimoji="1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7" name="直线箭头连接符 20">
                <a:extLst>
                  <a:ext uri="{FF2B5EF4-FFF2-40B4-BE49-F238E27FC236}">
                    <a16:creationId xmlns:a16="http://schemas.microsoft.com/office/drawing/2014/main" id="{906B0C55-463B-FC5D-E3E1-AD958AD1B053}"/>
                  </a:ext>
                </a:extLst>
              </p:cNvPr>
              <p:cNvCxnSpPr>
                <a:cxnSpLocks/>
                <a:stCxn id="27" idx="4"/>
                <a:endCxn id="39" idx="0"/>
              </p:cNvCxnSpPr>
              <p:nvPr/>
            </p:nvCxnSpPr>
            <p:spPr>
              <a:xfrm>
                <a:off x="4622952" y="2598812"/>
                <a:ext cx="4810" cy="1288129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4472C4"/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</p:cxnSp>
          <p:cxnSp>
            <p:nvCxnSpPr>
              <p:cNvPr id="38" name="直线箭头连接符 24">
                <a:extLst>
                  <a:ext uri="{FF2B5EF4-FFF2-40B4-BE49-F238E27FC236}">
                    <a16:creationId xmlns:a16="http://schemas.microsoft.com/office/drawing/2014/main" id="{61869245-FF97-37D5-AEC5-2B8072D9EF78}"/>
                  </a:ext>
                </a:extLst>
              </p:cNvPr>
              <p:cNvCxnSpPr>
                <a:cxnSpLocks/>
                <a:endCxn id="46" idx="0"/>
              </p:cNvCxnSpPr>
              <p:nvPr/>
            </p:nvCxnSpPr>
            <p:spPr>
              <a:xfrm>
                <a:off x="6766865" y="2620867"/>
                <a:ext cx="5613" cy="1283718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4472C4"/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</p:cxn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A456572F-1C14-4118-72F9-481C15C789C6}"/>
                  </a:ext>
                </a:extLst>
              </p:cNvPr>
              <p:cNvSpPr/>
              <p:nvPr/>
            </p:nvSpPr>
            <p:spPr>
              <a:xfrm>
                <a:off x="4447762" y="3886941"/>
                <a:ext cx="360000" cy="360000"/>
              </a:xfrm>
              <a:prstGeom prst="ellipse">
                <a:avLst/>
              </a:prstGeom>
              <a:solidFill>
                <a:srgbClr val="FFC000">
                  <a:lumMod val="75000"/>
                </a:srgbClr>
              </a:solidFill>
              <a:ln w="1270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6F242A41-743A-C53F-AD59-4749BDBE0758}"/>
                  </a:ext>
                </a:extLst>
              </p:cNvPr>
              <p:cNvSpPr/>
              <p:nvPr/>
            </p:nvSpPr>
            <p:spPr>
              <a:xfrm>
                <a:off x="6584283" y="2242814"/>
                <a:ext cx="360000" cy="360000"/>
              </a:xfrm>
              <a:prstGeom prst="ellipse">
                <a:avLst/>
              </a:prstGeom>
              <a:solidFill>
                <a:srgbClr val="ED7D31">
                  <a:lumMod val="75000"/>
                </a:srgbClr>
              </a:solidFill>
              <a:ln w="12700" cap="flat" cmpd="sng" algn="ctr">
                <a:solidFill>
                  <a:srgbClr val="ED7D31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E49B0D7D-E906-6386-C8D1-2690671AD459}"/>
                  </a:ext>
                </a:extLst>
              </p:cNvPr>
              <p:cNvSpPr/>
              <p:nvPr/>
            </p:nvSpPr>
            <p:spPr>
              <a:xfrm>
                <a:off x="6592478" y="3904585"/>
                <a:ext cx="360000" cy="360000"/>
              </a:xfrm>
              <a:prstGeom prst="ellipse">
                <a:avLst/>
              </a:prstGeom>
              <a:solidFill>
                <a:srgbClr val="ED7D31">
                  <a:lumMod val="75000"/>
                </a:srgbClr>
              </a:solidFill>
              <a:ln w="12700" cap="flat" cmpd="sng" algn="ctr">
                <a:solidFill>
                  <a:srgbClr val="ED7D31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47DB3086-9B07-CB2A-7A9E-A2E2EBDF93C5}"/>
                </a:ext>
              </a:extLst>
            </p:cNvPr>
            <p:cNvGrpSpPr/>
            <p:nvPr/>
          </p:nvGrpSpPr>
          <p:grpSpPr>
            <a:xfrm>
              <a:off x="7596112" y="2187832"/>
              <a:ext cx="338516" cy="1532675"/>
              <a:chOff x="6857286" y="1808683"/>
              <a:chExt cx="338516" cy="1532675"/>
            </a:xfrm>
          </p:grpSpPr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F52C3055-4A6D-B11D-9017-9EB47CBDF71B}"/>
                  </a:ext>
                </a:extLst>
              </p:cNvPr>
              <p:cNvSpPr/>
              <p:nvPr/>
            </p:nvSpPr>
            <p:spPr>
              <a:xfrm>
                <a:off x="6857286" y="3005422"/>
                <a:ext cx="338516" cy="335936"/>
              </a:xfrm>
              <a:prstGeom prst="ellipse">
                <a:avLst/>
              </a:prstGeom>
              <a:solidFill>
                <a:srgbClr val="ED7D31">
                  <a:lumMod val="75000"/>
                </a:srgbClr>
              </a:solidFill>
              <a:ln w="12700" cap="flat" cmpd="sng" algn="ctr">
                <a:solidFill>
                  <a:srgbClr val="ED7D31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2740769C-7550-E859-3FD6-87F46A327E68}"/>
                  </a:ext>
                </a:extLst>
              </p:cNvPr>
              <p:cNvSpPr/>
              <p:nvPr/>
            </p:nvSpPr>
            <p:spPr>
              <a:xfrm>
                <a:off x="6857286" y="1808683"/>
                <a:ext cx="338516" cy="335936"/>
              </a:xfrm>
              <a:prstGeom prst="ellipse">
                <a:avLst/>
              </a:prstGeom>
              <a:solidFill>
                <a:srgbClr val="FFC000">
                  <a:lumMod val="75000"/>
                </a:srgbClr>
              </a:solidFill>
              <a:ln w="1270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237EBE56-C3CB-7CD0-0FF7-9BA87BC7BE6B}"/>
                    </a:ext>
                  </a:extLst>
                </p:cNvPr>
                <p:cNvSpPr txBox="1"/>
                <p:nvPr/>
              </p:nvSpPr>
              <p:spPr>
                <a:xfrm>
                  <a:off x="7972554" y="2164312"/>
                  <a:ext cx="884999" cy="3687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𝒇</m:t>
                        </m:r>
                        <m:r>
                          <a:rPr kumimoji="1" lang="en-US" altLang="zh-CN" sz="24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sz="24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kumimoji="1" lang="en-US" altLang="zh-CN" sz="24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𝒗</m:t>
                            </m:r>
                          </m:sub>
                        </m:sSub>
                        <m:r>
                          <a:rPr kumimoji="1" lang="en-US" altLang="zh-CN" sz="24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237EBE56-C3CB-7CD0-0FF7-9BA87BC7BE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2554" y="2164312"/>
                  <a:ext cx="884999" cy="368771"/>
                </a:xfrm>
                <a:prstGeom prst="rect">
                  <a:avLst/>
                </a:prstGeom>
                <a:blipFill>
                  <a:blip r:embed="rId38"/>
                  <a:stretch>
                    <a:fillRect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BC7B251E-CBB1-0E1E-0129-765A94A7C602}"/>
                    </a:ext>
                  </a:extLst>
                </p:cNvPr>
                <p:cNvSpPr txBox="1"/>
                <p:nvPr/>
              </p:nvSpPr>
              <p:spPr>
                <a:xfrm>
                  <a:off x="7999409" y="3338335"/>
                  <a:ext cx="852987" cy="3687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𝒇</m:t>
                        </m:r>
                        <m:r>
                          <a:rPr kumimoji="1" lang="en-US" altLang="zh-CN" sz="24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sz="24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kumimoji="1" lang="en-US" altLang="zh-CN" sz="24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kumimoji="1" lang="en-US" altLang="zh-CN" sz="24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BC7B251E-CBB1-0E1E-0129-765A94A7C6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9409" y="3338335"/>
                  <a:ext cx="852987" cy="368771"/>
                </a:xfrm>
                <a:prstGeom prst="rect">
                  <a:avLst/>
                </a:prstGeom>
                <a:blipFill>
                  <a:blip r:embed="rId39"/>
                  <a:stretch>
                    <a:fillRect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7" name="组合 946">
            <a:extLst>
              <a:ext uri="{FF2B5EF4-FFF2-40B4-BE49-F238E27FC236}">
                <a16:creationId xmlns:a16="http://schemas.microsoft.com/office/drawing/2014/main" id="{486393A2-0407-E6A2-F0F8-C0D2EF6ECCE2}"/>
              </a:ext>
            </a:extLst>
          </p:cNvPr>
          <p:cNvGrpSpPr/>
          <p:nvPr/>
        </p:nvGrpSpPr>
        <p:grpSpPr>
          <a:xfrm>
            <a:off x="799502" y="17108144"/>
            <a:ext cx="4190640" cy="3588801"/>
            <a:chOff x="2172015" y="14994537"/>
            <a:chExt cx="3868960" cy="3313318"/>
          </a:xfrm>
        </p:grpSpPr>
        <p:grpSp>
          <p:nvGrpSpPr>
            <p:cNvPr id="911" name="组合 910">
              <a:extLst>
                <a:ext uri="{FF2B5EF4-FFF2-40B4-BE49-F238E27FC236}">
                  <a16:creationId xmlns:a16="http://schemas.microsoft.com/office/drawing/2014/main" id="{47BAE243-E171-B4B4-0344-9F0E35B2B65D}"/>
                </a:ext>
              </a:extLst>
            </p:cNvPr>
            <p:cNvGrpSpPr/>
            <p:nvPr/>
          </p:nvGrpSpPr>
          <p:grpSpPr>
            <a:xfrm>
              <a:off x="2193853" y="14994537"/>
              <a:ext cx="3847122" cy="2497525"/>
              <a:chOff x="2808715" y="5615204"/>
              <a:chExt cx="4275956" cy="2664232"/>
            </a:xfrm>
          </p:grpSpPr>
          <p:grpSp>
            <p:nvGrpSpPr>
              <p:cNvPr id="913" name="组合 912">
                <a:extLst>
                  <a:ext uri="{FF2B5EF4-FFF2-40B4-BE49-F238E27FC236}">
                    <a16:creationId xmlns:a16="http://schemas.microsoft.com/office/drawing/2014/main" id="{D1FE4B18-305D-3EDD-93A4-6591FC557C85}"/>
                  </a:ext>
                </a:extLst>
              </p:cNvPr>
              <p:cNvGrpSpPr/>
              <p:nvPr/>
            </p:nvGrpSpPr>
            <p:grpSpPr>
              <a:xfrm>
                <a:off x="2869517" y="5615204"/>
                <a:ext cx="4215154" cy="2616872"/>
                <a:chOff x="2869517" y="5615204"/>
                <a:chExt cx="4215154" cy="2616872"/>
              </a:xfrm>
            </p:grpSpPr>
            <p:sp>
              <p:nvSpPr>
                <p:cNvPr id="919" name="圆角矩形 918">
                  <a:extLst>
                    <a:ext uri="{FF2B5EF4-FFF2-40B4-BE49-F238E27FC236}">
                      <a16:creationId xmlns:a16="http://schemas.microsoft.com/office/drawing/2014/main" id="{43759BD8-55AA-5311-3807-77C699BE7CB4}"/>
                    </a:ext>
                  </a:extLst>
                </p:cNvPr>
                <p:cNvSpPr/>
                <p:nvPr/>
              </p:nvSpPr>
              <p:spPr>
                <a:xfrm>
                  <a:off x="2944902" y="6982363"/>
                  <a:ext cx="1116147" cy="584766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6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Visual encoder</a:t>
                  </a:r>
                  <a:endParaRPr kumimoji="1" lang="zh-CN" altLang="en-US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921" name="直线箭头连接符 920">
                  <a:extLst>
                    <a:ext uri="{FF2B5EF4-FFF2-40B4-BE49-F238E27FC236}">
                      <a16:creationId xmlns:a16="http://schemas.microsoft.com/office/drawing/2014/main" id="{2789D91C-B1DA-82B8-BE76-AEF6F40A1782}"/>
                    </a:ext>
                  </a:extLst>
                </p:cNvPr>
                <p:cNvCxnSpPr>
                  <a:cxnSpLocks/>
                  <a:stCxn id="919" idx="0"/>
                  <a:endCxn id="944" idx="2"/>
                </p:cNvCxnSpPr>
                <p:nvPr/>
              </p:nvCxnSpPr>
              <p:spPr>
                <a:xfrm flipV="1">
                  <a:off x="3502976" y="6738543"/>
                  <a:ext cx="1" cy="243820"/>
                </a:xfrm>
                <a:prstGeom prst="straightConnector1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23" name="组合 922">
                  <a:extLst>
                    <a:ext uri="{FF2B5EF4-FFF2-40B4-BE49-F238E27FC236}">
                      <a16:creationId xmlns:a16="http://schemas.microsoft.com/office/drawing/2014/main" id="{7DBA4588-7E4B-1644-3283-235E5235575F}"/>
                    </a:ext>
                  </a:extLst>
                </p:cNvPr>
                <p:cNvGrpSpPr/>
                <p:nvPr/>
              </p:nvGrpSpPr>
              <p:grpSpPr>
                <a:xfrm>
                  <a:off x="2869517" y="6162620"/>
                  <a:ext cx="1487990" cy="590037"/>
                  <a:chOff x="3145356" y="5773898"/>
                  <a:chExt cx="1487990" cy="590037"/>
                </a:xfrm>
              </p:grpSpPr>
              <p:sp>
                <p:nvSpPr>
                  <p:cNvPr id="943" name="圆角矩形 942">
                    <a:extLst>
                      <a:ext uri="{FF2B5EF4-FFF2-40B4-BE49-F238E27FC236}">
                        <a16:creationId xmlns:a16="http://schemas.microsoft.com/office/drawing/2014/main" id="{A3EC5D86-00F7-AEEA-22A3-1B0C2DC3FD56}"/>
                      </a:ext>
                    </a:extLst>
                  </p:cNvPr>
                  <p:cNvSpPr/>
                  <p:nvPr/>
                </p:nvSpPr>
                <p:spPr>
                  <a:xfrm>
                    <a:off x="3204909" y="5779169"/>
                    <a:ext cx="1116147" cy="584766"/>
                  </a:xfrm>
                  <a:prstGeom prst="roundRect">
                    <a:avLst>
                      <a:gd name="adj" fmla="val 11116"/>
                    </a:avLst>
                  </a:prstGeom>
                  <a:noFill/>
                  <a:ln w="28575">
                    <a:solidFill>
                      <a:schemeClr val="accent1">
                        <a:lumMod val="75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 dirty="0"/>
                  </a:p>
                </p:txBody>
              </p:sp>
              <p:sp>
                <p:nvSpPr>
                  <p:cNvPr id="944" name="文本框 943">
                    <a:extLst>
                      <a:ext uri="{FF2B5EF4-FFF2-40B4-BE49-F238E27FC236}">
                        <a16:creationId xmlns:a16="http://schemas.microsoft.com/office/drawing/2014/main" id="{9217CB70-337F-A119-E79C-0E72AD3962E0}"/>
                      </a:ext>
                    </a:extLst>
                  </p:cNvPr>
                  <p:cNvSpPr txBox="1"/>
                  <p:nvPr/>
                </p:nvSpPr>
                <p:spPr>
                  <a:xfrm>
                    <a:off x="3145356" y="5773898"/>
                    <a:ext cx="1266920" cy="57592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kumimoji="1" lang="en-US" altLang="zh-C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Frame</a:t>
                    </a:r>
                  </a:p>
                  <a:p>
                    <a:pPr algn="ctr"/>
                    <a:r>
                      <a:rPr kumimoji="1" lang="en-US" altLang="zh-C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embeddings</a:t>
                    </a:r>
                    <a:endParaRPr kumimoji="1" lang="zh-CN" altLang="en-US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945" name="直线箭头连接符 944">
                    <a:extLst>
                      <a:ext uri="{FF2B5EF4-FFF2-40B4-BE49-F238E27FC236}">
                        <a16:creationId xmlns:a16="http://schemas.microsoft.com/office/drawing/2014/main" id="{0F34254D-10E6-4100-9248-10B74DC1B2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21056" y="6066285"/>
                    <a:ext cx="312290" cy="4775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33" name="圆角矩形 932">
                  <a:extLst>
                    <a:ext uri="{FF2B5EF4-FFF2-40B4-BE49-F238E27FC236}">
                      <a16:creationId xmlns:a16="http://schemas.microsoft.com/office/drawing/2014/main" id="{ED1E28D3-0614-283B-F969-10256BB6AA9D}"/>
                    </a:ext>
                  </a:extLst>
                </p:cNvPr>
                <p:cNvSpPr/>
                <p:nvPr/>
              </p:nvSpPr>
              <p:spPr>
                <a:xfrm>
                  <a:off x="4357507" y="6159181"/>
                  <a:ext cx="1358278" cy="591651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6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n-layer transformer</a:t>
                  </a:r>
                  <a:endParaRPr kumimoji="1" lang="zh-CN" altLang="en-US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934" name="直线箭头连接符 933">
                  <a:extLst>
                    <a:ext uri="{FF2B5EF4-FFF2-40B4-BE49-F238E27FC236}">
                      <a16:creationId xmlns:a16="http://schemas.microsoft.com/office/drawing/2014/main" id="{937C82ED-16BF-0E31-1EF2-CECF202750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15785" y="6455006"/>
                  <a:ext cx="407219" cy="0"/>
                </a:xfrm>
                <a:prstGeom prst="straightConnector1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35" name="文本框 934">
                  <a:extLst>
                    <a:ext uri="{FF2B5EF4-FFF2-40B4-BE49-F238E27FC236}">
                      <a16:creationId xmlns:a16="http://schemas.microsoft.com/office/drawing/2014/main" id="{C3B1D111-2BCF-1AE4-38E6-555E7FF3232D}"/>
                    </a:ext>
                  </a:extLst>
                </p:cNvPr>
                <p:cNvSpPr txBox="1"/>
                <p:nvPr/>
              </p:nvSpPr>
              <p:spPr>
                <a:xfrm>
                  <a:off x="4641797" y="5615204"/>
                  <a:ext cx="762001" cy="333429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kumimoji="1" lang="en-US" altLang="zh-C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AVG</a:t>
                  </a:r>
                  <a:endParaRPr lang="zh-CN" altLang="en-US" sz="1600" dirty="0"/>
                </a:p>
              </p:txBody>
            </p:sp>
            <p:sp>
              <p:nvSpPr>
                <p:cNvPr id="936" name="文本框 935">
                  <a:extLst>
                    <a:ext uri="{FF2B5EF4-FFF2-40B4-BE49-F238E27FC236}">
                      <a16:creationId xmlns:a16="http://schemas.microsoft.com/office/drawing/2014/main" id="{B0B7BFF6-EC36-C1C5-51A3-4DD9C4DC4CB5}"/>
                    </a:ext>
                  </a:extLst>
                </p:cNvPr>
                <p:cNvSpPr txBox="1"/>
                <p:nvPr/>
              </p:nvSpPr>
              <p:spPr>
                <a:xfrm>
                  <a:off x="6027319" y="6255267"/>
                  <a:ext cx="424720" cy="3637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800" dirty="0"/>
                    <a:t>⊕</a:t>
                  </a:r>
                  <a:endParaRPr kumimoji="1" lang="zh-CN" altLang="en-US" sz="1800" dirty="0"/>
                </a:p>
              </p:txBody>
            </p:sp>
            <p:cxnSp>
              <p:nvCxnSpPr>
                <p:cNvPr id="937" name="直线箭头连接符 936">
                  <a:extLst>
                    <a:ext uri="{FF2B5EF4-FFF2-40B4-BE49-F238E27FC236}">
                      <a16:creationId xmlns:a16="http://schemas.microsoft.com/office/drawing/2014/main" id="{DDE686F0-F144-BFD7-32AB-50B1B62328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34266" y="6593821"/>
                  <a:ext cx="0" cy="501964"/>
                </a:xfrm>
                <a:prstGeom prst="straightConnector1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8" name="肘形连接符 937">
                  <a:extLst>
                    <a:ext uri="{FF2B5EF4-FFF2-40B4-BE49-F238E27FC236}">
                      <a16:creationId xmlns:a16="http://schemas.microsoft.com/office/drawing/2014/main" id="{F4CEDD93-B4BC-53F3-8473-3F857981E7DA}"/>
                    </a:ext>
                  </a:extLst>
                </p:cNvPr>
                <p:cNvCxnSpPr>
                  <a:cxnSpLocks/>
                  <a:stCxn id="944" idx="0"/>
                  <a:endCxn id="936" idx="0"/>
                </p:cNvCxnSpPr>
                <p:nvPr/>
              </p:nvCxnSpPr>
              <p:spPr>
                <a:xfrm rot="16200000" flipH="1">
                  <a:off x="4825004" y="4840592"/>
                  <a:ext cx="92647" cy="2736702"/>
                </a:xfrm>
                <a:prstGeom prst="bentConnector3">
                  <a:avLst>
                    <a:gd name="adj1" fmla="val -243008"/>
                  </a:avLst>
                </a:prstGeom>
                <a:ln w="28575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39" name="文本框 938">
                      <a:extLst>
                        <a:ext uri="{FF2B5EF4-FFF2-40B4-BE49-F238E27FC236}">
                          <a16:creationId xmlns:a16="http://schemas.microsoft.com/office/drawing/2014/main" id="{E58BC2A5-4C39-531F-BB78-D5FA427D4C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09905" y="7041888"/>
                      <a:ext cx="945370" cy="38565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8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1800" i="1">
                                    <a:latin typeface="Cambria Math" panose="02040503050406030204" pitchFamily="18" charset="0"/>
                                  </a:rPr>
                                  <m:t>𝑎𝑓</m:t>
                                </m:r>
                                <m:r>
                                  <a:rPr kumimoji="1" lang="en-US" altLang="zh-CN" sz="1800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kumimoji="1"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𝑟𝑒𝑠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1800" dirty="0"/>
                    </a:p>
                  </p:txBody>
                </p:sp>
              </mc:Choice>
              <mc:Fallback xmlns="">
                <p:sp>
                  <p:nvSpPr>
                    <p:cNvPr id="939" name="文本框 938">
                      <a:extLst>
                        <a:ext uri="{FF2B5EF4-FFF2-40B4-BE49-F238E27FC236}">
                          <a16:creationId xmlns:a16="http://schemas.microsoft.com/office/drawing/2014/main" id="{E58BC2A5-4C39-531F-BB78-D5FA427D4CA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09905" y="7041888"/>
                      <a:ext cx="945370" cy="385655"/>
                    </a:xfrm>
                    <a:prstGeom prst="rect">
                      <a:avLst/>
                    </a:prstGeom>
                    <a:blipFill>
                      <a:blip r:embed="rId40"/>
                      <a:stretch>
                        <a:fillRect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0" name="文本框 939">
                      <a:extLst>
                        <a:ext uri="{FF2B5EF4-FFF2-40B4-BE49-F238E27FC236}">
                          <a16:creationId xmlns:a16="http://schemas.microsoft.com/office/drawing/2014/main" id="{E0C3CD0D-6CB4-2328-F2E0-B391B83B576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64933" y="5842990"/>
                      <a:ext cx="919738" cy="3856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8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1800" i="1">
                                    <a:latin typeface="Cambria Math" panose="02040503050406030204" pitchFamily="18" charset="0"/>
                                  </a:rPr>
                                  <m:t>𝑏𝑒𝑓𝑜𝑟𝑒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1800" dirty="0"/>
                    </a:p>
                  </p:txBody>
                </p:sp>
              </mc:Choice>
              <mc:Fallback xmlns="">
                <p:sp>
                  <p:nvSpPr>
                    <p:cNvPr id="940" name="文本框 939">
                      <a:extLst>
                        <a:ext uri="{FF2B5EF4-FFF2-40B4-BE49-F238E27FC236}">
                          <a16:creationId xmlns:a16="http://schemas.microsoft.com/office/drawing/2014/main" id="{E0C3CD0D-6CB4-2328-F2E0-B391B83B576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64933" y="5842990"/>
                      <a:ext cx="919738" cy="385655"/>
                    </a:xfrm>
                    <a:prstGeom prst="rect">
                      <a:avLst/>
                    </a:prstGeom>
                    <a:blipFill>
                      <a:blip r:embed="rId41"/>
                      <a:stretch>
                        <a:fillRect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41" name="文本框 940">
                  <a:extLst>
                    <a:ext uri="{FF2B5EF4-FFF2-40B4-BE49-F238E27FC236}">
                      <a16:creationId xmlns:a16="http://schemas.microsoft.com/office/drawing/2014/main" id="{5BEFA27E-A39F-C9E5-4811-25A6196A0F0F}"/>
                    </a:ext>
                  </a:extLst>
                </p:cNvPr>
                <p:cNvSpPr txBox="1"/>
                <p:nvPr/>
              </p:nvSpPr>
              <p:spPr>
                <a:xfrm>
                  <a:off x="5634376" y="6121228"/>
                  <a:ext cx="762001" cy="333429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kumimoji="1" lang="en-US" altLang="zh-C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AVG</a:t>
                  </a:r>
                  <a:endParaRPr lang="zh-CN" altLang="en-US" sz="1600" dirty="0"/>
                </a:p>
              </p:txBody>
            </p:sp>
            <p:sp>
              <p:nvSpPr>
                <p:cNvPr id="942" name="文本框 941">
                  <a:extLst>
                    <a:ext uri="{FF2B5EF4-FFF2-40B4-BE49-F238E27FC236}">
                      <a16:creationId xmlns:a16="http://schemas.microsoft.com/office/drawing/2014/main" id="{821DBF43-C6A6-2DED-2E0C-BAC549B93E4D}"/>
                    </a:ext>
                  </a:extLst>
                </p:cNvPr>
                <p:cNvSpPr txBox="1"/>
                <p:nvPr/>
              </p:nvSpPr>
              <p:spPr>
                <a:xfrm>
                  <a:off x="4944280" y="7868334"/>
                  <a:ext cx="189562" cy="3637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kumimoji="1" lang="zh-CN" altLang="en-US" sz="1800" dirty="0"/>
                </a:p>
              </p:txBody>
            </p:sp>
          </p:grpSp>
          <p:sp>
            <p:nvSpPr>
              <p:cNvPr id="914" name="圆角矩形 913">
                <a:extLst>
                  <a:ext uri="{FF2B5EF4-FFF2-40B4-BE49-F238E27FC236}">
                    <a16:creationId xmlns:a16="http://schemas.microsoft.com/office/drawing/2014/main" id="{07FA1B95-BE63-39C4-A7E8-DA4420CECAD2}"/>
                  </a:ext>
                </a:extLst>
              </p:cNvPr>
              <p:cNvSpPr/>
              <p:nvPr/>
            </p:nvSpPr>
            <p:spPr>
              <a:xfrm>
                <a:off x="2839408" y="7787309"/>
                <a:ext cx="1280885" cy="492127"/>
              </a:xfrm>
              <a:prstGeom prst="roundRect">
                <a:avLst>
                  <a:gd name="adj" fmla="val 12318"/>
                </a:avLst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/>
              </a:p>
            </p:txBody>
          </p:sp>
          <p:cxnSp>
            <p:nvCxnSpPr>
              <p:cNvPr id="915" name="直线箭头连接符 914">
                <a:extLst>
                  <a:ext uri="{FF2B5EF4-FFF2-40B4-BE49-F238E27FC236}">
                    <a16:creationId xmlns:a16="http://schemas.microsoft.com/office/drawing/2014/main" id="{4253B108-E97A-24BC-1C19-532B3413432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87143" y="7558383"/>
                <a:ext cx="1" cy="234968"/>
              </a:xfrm>
              <a:prstGeom prst="straightConnector1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7" name="文本框 916">
                <a:extLst>
                  <a:ext uri="{FF2B5EF4-FFF2-40B4-BE49-F238E27FC236}">
                    <a16:creationId xmlns:a16="http://schemas.microsoft.com/office/drawing/2014/main" id="{55A31D19-ED44-D66E-0752-B72B82D4DD3C}"/>
                  </a:ext>
                </a:extLst>
              </p:cNvPr>
              <p:cNvSpPr txBox="1"/>
              <p:nvPr/>
            </p:nvSpPr>
            <p:spPr>
              <a:xfrm>
                <a:off x="2808715" y="7850349"/>
                <a:ext cx="1357390" cy="3637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video</a:t>
                </a:r>
                <a:r>
                  <a:rPr kumimoji="1" lang="en-US" altLang="zh-CN" sz="1800" dirty="0"/>
                  <a:t> </a:t>
                </a:r>
                <a:r>
                  <a:rPr kumimoji="1"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frames</a:t>
                </a:r>
                <a:endParaRPr kumimoji="1"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46" name="文本框 945">
              <a:extLst>
                <a:ext uri="{FF2B5EF4-FFF2-40B4-BE49-F238E27FC236}">
                  <a16:creationId xmlns:a16="http://schemas.microsoft.com/office/drawing/2014/main" id="{936AF80A-5716-6099-2233-C17EE399B60C}"/>
                </a:ext>
              </a:extLst>
            </p:cNvPr>
            <p:cNvSpPr txBox="1"/>
            <p:nvPr/>
          </p:nvSpPr>
          <p:spPr>
            <a:xfrm>
              <a:off x="2172015" y="17881628"/>
              <a:ext cx="3482628" cy="426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 Text4Vis-backbone CLIP</a:t>
              </a:r>
              <a:endPara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948" name="图片 947">
            <a:extLst>
              <a:ext uri="{FF2B5EF4-FFF2-40B4-BE49-F238E27FC236}">
                <a16:creationId xmlns:a16="http://schemas.microsoft.com/office/drawing/2014/main" id="{F894F58D-76F0-1A84-D3DC-BC8CA9BBAFA0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5028326" y="16156087"/>
            <a:ext cx="4640449" cy="2874502"/>
          </a:xfrm>
          <a:prstGeom prst="rect">
            <a:avLst/>
          </a:prstGeom>
        </p:spPr>
      </p:pic>
      <p:pic>
        <p:nvPicPr>
          <p:cNvPr id="950" name="图片 949">
            <a:extLst>
              <a:ext uri="{FF2B5EF4-FFF2-40B4-BE49-F238E27FC236}">
                <a16:creationId xmlns:a16="http://schemas.microsoft.com/office/drawing/2014/main" id="{AB98A025-70FE-3A78-60EE-4A81C8C7C2BC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5025638" y="19081189"/>
            <a:ext cx="4899728" cy="2939836"/>
          </a:xfrm>
          <a:prstGeom prst="rect">
            <a:avLst/>
          </a:prstGeom>
        </p:spPr>
      </p:pic>
      <p:sp>
        <p:nvSpPr>
          <p:cNvPr id="951" name="文本框 950">
            <a:extLst>
              <a:ext uri="{FF2B5EF4-FFF2-40B4-BE49-F238E27FC236}">
                <a16:creationId xmlns:a16="http://schemas.microsoft.com/office/drawing/2014/main" id="{E5B6CB26-C987-73CE-8392-E681B0EF2460}"/>
              </a:ext>
            </a:extLst>
          </p:cNvPr>
          <p:cNvSpPr txBox="1"/>
          <p:nvPr/>
        </p:nvSpPr>
        <p:spPr>
          <a:xfrm>
            <a:off x="9744234" y="20261768"/>
            <a:ext cx="3137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VIT-B/32 Baseline</a:t>
            </a:r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5" name="文本框 2164">
            <a:extLst>
              <a:ext uri="{FF2B5EF4-FFF2-40B4-BE49-F238E27FC236}">
                <a16:creationId xmlns:a16="http://schemas.microsoft.com/office/drawing/2014/main" id="{DF725EF6-394D-4B60-3993-BCCB1CA8C7BD}"/>
              </a:ext>
            </a:extLst>
          </p:cNvPr>
          <p:cNvSpPr txBox="1"/>
          <p:nvPr/>
        </p:nvSpPr>
        <p:spPr>
          <a:xfrm>
            <a:off x="12637029" y="7452932"/>
            <a:ext cx="2071630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69564" indent="-969564">
              <a:spcAft>
                <a:spcPts val="847"/>
              </a:spcAft>
              <a:buFont typeface="Wingdings" pitchFamily="2" charset="2"/>
              <a:buChar char="Ø"/>
            </a:pPr>
            <a:r>
              <a:rPr kumimoji="1"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Factorization</a:t>
            </a:r>
          </a:p>
          <a:p>
            <a:pPr marL="1053544" lvl="1" indent="-646378">
              <a:spcAft>
                <a:spcPts val="847"/>
              </a:spcAft>
              <a:buFont typeface="Arial" panose="020B0604020202020204" pitchFamily="34" charset="0"/>
              <a:buChar char="•"/>
            </a:pPr>
            <a:r>
              <a:rPr kumimoji="1"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ZSVR, improper temporal modeling for video disrupts the spatial feature.</a:t>
            </a:r>
          </a:p>
          <a:p>
            <a:pPr marL="1053544" lvl="1" indent="-646378">
              <a:spcAft>
                <a:spcPts val="847"/>
              </a:spcAft>
              <a:buFont typeface="Arial" panose="020B0604020202020204" pitchFamily="34" charset="0"/>
              <a:buChar char="•"/>
            </a:pPr>
            <a:r>
              <a:rPr lang="en" altLang="zh-CN" sz="30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orthogonal temporal feature is valuable. </a:t>
            </a:r>
          </a:p>
          <a:p>
            <a:pPr marL="1053544" lvl="1" indent="-646378">
              <a:spcAft>
                <a:spcPts val="847"/>
              </a:spcAft>
              <a:buFont typeface="Arial" panose="020B0604020202020204" pitchFamily="34" charset="0"/>
              <a:buChar char="•"/>
            </a:pPr>
            <a:r>
              <a:rPr lang="en" altLang="zh-CN" sz="30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appropriate fusion of spatial feature and orthogonal temporal feature is effective.</a:t>
            </a:r>
            <a:endParaRPr kumimoji="1" lang="en-US" altLang="zh-C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52" name="图片 951">
            <a:extLst>
              <a:ext uri="{FF2B5EF4-FFF2-40B4-BE49-F238E27FC236}">
                <a16:creationId xmlns:a16="http://schemas.microsoft.com/office/drawing/2014/main" id="{7F66AA4B-7FD7-AB19-A847-8820921BF889}"/>
              </a:ext>
            </a:extLst>
          </p:cNvPr>
          <p:cNvPicPr>
            <a:picLocks noChangeAspect="1"/>
          </p:cNvPicPr>
          <p:nvPr/>
        </p:nvPicPr>
        <p:blipFill rotWithShape="1"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4" r="74309" b="43690"/>
          <a:stretch/>
        </p:blipFill>
        <p:spPr>
          <a:xfrm>
            <a:off x="12572435" y="10068594"/>
            <a:ext cx="3295163" cy="2945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57" name="文本框 956">
                <a:extLst>
                  <a:ext uri="{FF2B5EF4-FFF2-40B4-BE49-F238E27FC236}">
                    <a16:creationId xmlns:a16="http://schemas.microsoft.com/office/drawing/2014/main" id="{FC640303-19B8-5548-E5A2-9129572EB566}"/>
                  </a:ext>
                </a:extLst>
              </p:cNvPr>
              <p:cNvSpPr txBox="1"/>
              <p:nvPr/>
            </p:nvSpPr>
            <p:spPr>
              <a:xfrm>
                <a:off x="13050651" y="13097278"/>
                <a:ext cx="7945809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𝑐𝑙𝑠</m:t>
                        </m:r>
                      </m:sub>
                    </m:sSub>
                  </m:oMath>
                </a14:m>
                <a:r>
                  <a:rPr lang="en" altLang="zh-CN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ideal semantic feature of category that matches with video</a:t>
                </a:r>
                <a:endParaRPr kumimoji="1" lang="zh-CN" alt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57" name="文本框 956">
                <a:extLst>
                  <a:ext uri="{FF2B5EF4-FFF2-40B4-BE49-F238E27FC236}">
                    <a16:creationId xmlns:a16="http://schemas.microsoft.com/office/drawing/2014/main" id="{FC640303-19B8-5548-E5A2-9129572EB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0651" y="13097278"/>
                <a:ext cx="7945809" cy="1015663"/>
              </a:xfrm>
              <a:prstGeom prst="rect">
                <a:avLst/>
              </a:prstGeom>
              <a:blipFill>
                <a:blip r:embed="rId45"/>
                <a:stretch>
                  <a:fillRect l="-1754" t="-7407" b="-172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681A0C8E-CFF0-4616-4364-0086F387B9FA}"/>
              </a:ext>
            </a:extLst>
          </p:cNvPr>
          <p:cNvGrpSpPr/>
          <p:nvPr/>
        </p:nvGrpSpPr>
        <p:grpSpPr>
          <a:xfrm>
            <a:off x="14292706" y="10115505"/>
            <a:ext cx="8203332" cy="2677047"/>
            <a:chOff x="14292706" y="10115505"/>
            <a:chExt cx="8203332" cy="26770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8" name="文本框 957">
                  <a:extLst>
                    <a:ext uri="{FF2B5EF4-FFF2-40B4-BE49-F238E27FC236}">
                      <a16:creationId xmlns:a16="http://schemas.microsoft.com/office/drawing/2014/main" id="{985196C3-C0C2-A154-FA60-685840BADCCB}"/>
                    </a:ext>
                  </a:extLst>
                </p:cNvPr>
                <p:cNvSpPr txBox="1"/>
                <p:nvPr/>
              </p:nvSpPr>
              <p:spPr>
                <a:xfrm>
                  <a:off x="14292706" y="10115505"/>
                  <a:ext cx="8203332" cy="117993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zh-CN" sz="280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𝑚𝑎𝑝</m:t>
                            </m:r>
                          </m:sub>
                        </m:sSub>
                        <m:r>
                          <a:rPr lang="en-US" altLang="zh-CN" sz="2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zh-CN" sz="2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zh-CN" altLang="zh-CN" sz="2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𝑎𝑓</m:t>
                                </m:r>
                                <m:r>
                                  <a:rPr lang="en-US" altLang="zh-CN" sz="2800" b="0" i="1" smtClean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_</m:t>
                                </m:r>
                                <m:r>
                                  <a:rPr lang="en-US" altLang="zh-CN" sz="2800" b="0" i="1" smtClean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𝑟𝑒𝑠</m:t>
                                </m:r>
                              </m:sub>
                            </m:sSub>
                            <m:r>
                              <a:rPr lang="en-US" altLang="zh-CN" sz="2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2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𝑏𝑒𝑓𝑜𝑟𝑒</m:t>
                                </m:r>
                              </m:sub>
                            </m:sSub>
                            <m:r>
                              <a:rPr lang="en-US" altLang="zh-CN" sz="2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&gt;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zh-CN" altLang="zh-CN" sz="2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zh-CN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sz="2800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𝑏𝑒𝑓𝑜𝑟𝑒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a:rPr lang="en-US" altLang="zh-CN" sz="28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sz="28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sSub>
                          <m:sSubPr>
                            <m:ctrlPr>
                              <a:rPr lang="zh-CN" altLang="zh-CN" sz="2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𝑏𝑒𝑓𝑜𝑟𝑒</m:t>
                            </m:r>
                          </m:sub>
                        </m:sSub>
                        <m:r>
                          <a:rPr lang="en-US" altLang="zh-CN" sz="2800" dirty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58" name="文本框 957">
                  <a:extLst>
                    <a:ext uri="{FF2B5EF4-FFF2-40B4-BE49-F238E27FC236}">
                      <a16:creationId xmlns:a16="http://schemas.microsoft.com/office/drawing/2014/main" id="{985196C3-C0C2-A154-FA60-685840BADC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92706" y="10115505"/>
                  <a:ext cx="8203332" cy="1179938"/>
                </a:xfrm>
                <a:prstGeom prst="rect">
                  <a:avLst/>
                </a:prstGeom>
                <a:blipFill>
                  <a:blip r:embed="rId46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9" name="文本框 958">
                  <a:extLst>
                    <a:ext uri="{FF2B5EF4-FFF2-40B4-BE49-F238E27FC236}">
                      <a16:creationId xmlns:a16="http://schemas.microsoft.com/office/drawing/2014/main" id="{FA212569-E867-6962-5DEE-9476DE06BA47}"/>
                    </a:ext>
                  </a:extLst>
                </p:cNvPr>
                <p:cNvSpPr txBox="1"/>
                <p:nvPr/>
              </p:nvSpPr>
              <p:spPr>
                <a:xfrm>
                  <a:off x="16076165" y="11338671"/>
                  <a:ext cx="3758966" cy="55771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𝑜𝑡𝑓</m:t>
                          </m:r>
                        </m:sub>
                      </m:sSub>
                      <m:r>
                        <a:rPr lang="en-US" altLang="zh-CN" sz="28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𝑎𝑓</m:t>
                          </m:r>
                          <m:r>
                            <a:rPr lang="en-US" altLang="zh-CN" sz="2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_</m:t>
                          </m:r>
                          <m:r>
                            <a:rPr lang="en-US" altLang="zh-CN" sz="2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𝑟𝑒𝑠</m:t>
                          </m:r>
                        </m:sub>
                      </m:sSub>
                      <m:r>
                        <a:rPr lang="en-US" altLang="zh-CN" sz="28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zh-CN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𝑚𝑎𝑝</m:t>
                          </m:r>
                        </m:sub>
                      </m:sSub>
                    </m:oMath>
                  </a14:m>
                  <a:r>
                    <a:rPr lang="en-US" altLang="zh-CN" sz="2800" dirty="0"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959" name="文本框 958">
                  <a:extLst>
                    <a:ext uri="{FF2B5EF4-FFF2-40B4-BE49-F238E27FC236}">
                      <a16:creationId xmlns:a16="http://schemas.microsoft.com/office/drawing/2014/main" id="{FA212569-E867-6962-5DEE-9476DE06BA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76165" y="11338671"/>
                  <a:ext cx="3758966" cy="557717"/>
                </a:xfrm>
                <a:prstGeom prst="rect">
                  <a:avLst/>
                </a:prstGeom>
                <a:blipFill>
                  <a:blip r:embed="rId4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21A0CADE-887E-1573-CBE5-957AED12C873}"/>
                    </a:ext>
                  </a:extLst>
                </p:cNvPr>
                <p:cNvSpPr txBox="1"/>
                <p:nvPr/>
              </p:nvSpPr>
              <p:spPr>
                <a:xfrm>
                  <a:off x="15861588" y="12234835"/>
                  <a:ext cx="4188119" cy="55771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𝑎𝑓</m:t>
                          </m:r>
                          <m:r>
                            <a:rPr lang="en-US" altLang="zh-CN" sz="2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_</m:t>
                          </m:r>
                          <m:r>
                            <a:rPr lang="en-US" altLang="zh-CN" sz="2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𝑜𝑡𝑓</m:t>
                          </m:r>
                        </m:sub>
                      </m:sSub>
                      <m:r>
                        <a:rPr lang="en-US" altLang="zh-CN" sz="28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𝑏𝑒𝑓𝑜𝑟𝑒</m:t>
                          </m:r>
                        </m:sub>
                      </m:sSub>
                      <m:r>
                        <a:rPr lang="en-US" altLang="zh-CN" sz="28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8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zh-CN" altLang="zh-CN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𝑜𝑡𝑓</m:t>
                          </m:r>
                        </m:sub>
                      </m:sSub>
                    </m:oMath>
                  </a14:m>
                  <a:r>
                    <a:rPr lang="en-US" altLang="zh-CN" sz="2800" dirty="0"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21A0CADE-887E-1573-CBE5-957AED12C8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61588" y="12234835"/>
                  <a:ext cx="4188119" cy="557717"/>
                </a:xfrm>
                <a:prstGeom prst="rect">
                  <a:avLst/>
                </a:prstGeom>
                <a:blipFill>
                  <a:blip r:embed="rId48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66" name="图片 65">
            <a:extLst>
              <a:ext uri="{FF2B5EF4-FFF2-40B4-BE49-F238E27FC236}">
                <a16:creationId xmlns:a16="http://schemas.microsoft.com/office/drawing/2014/main" id="{6630DB88-CC88-D62B-9C9D-FE97D3522D0E}"/>
              </a:ext>
            </a:extLst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20968131" y="10778970"/>
            <a:ext cx="4438542" cy="2794638"/>
          </a:xfrm>
          <a:prstGeom prst="rect">
            <a:avLst/>
          </a:prstGeom>
        </p:spPr>
      </p:pic>
      <p:sp>
        <p:nvSpPr>
          <p:cNvPr id="67" name="文本框 66">
            <a:extLst>
              <a:ext uri="{FF2B5EF4-FFF2-40B4-BE49-F238E27FC236}">
                <a16:creationId xmlns:a16="http://schemas.microsoft.com/office/drawing/2014/main" id="{AF936519-562D-A3B8-96A1-24C23571AE18}"/>
              </a:ext>
            </a:extLst>
          </p:cNvPr>
          <p:cNvSpPr txBox="1"/>
          <p:nvPr/>
        </p:nvSpPr>
        <p:spPr>
          <a:xfrm>
            <a:off x="22007834" y="13788000"/>
            <a:ext cx="2986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VIT-L/14 Text4Vis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8" name="图片 67">
            <a:extLst>
              <a:ext uri="{FF2B5EF4-FFF2-40B4-BE49-F238E27FC236}">
                <a16:creationId xmlns:a16="http://schemas.microsoft.com/office/drawing/2014/main" id="{031E8E9A-EF31-61E1-315D-A0C2D78392EE}"/>
              </a:ext>
            </a:extLst>
          </p:cNvPr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25505434" y="10930204"/>
            <a:ext cx="4289005" cy="2662141"/>
          </a:xfrm>
          <a:prstGeom prst="rect">
            <a:avLst/>
          </a:prstGeom>
        </p:spPr>
      </p:pic>
      <p:sp>
        <p:nvSpPr>
          <p:cNvPr id="69" name="文本框 68">
            <a:extLst>
              <a:ext uri="{FF2B5EF4-FFF2-40B4-BE49-F238E27FC236}">
                <a16:creationId xmlns:a16="http://schemas.microsoft.com/office/drawing/2014/main" id="{06EE51C8-5389-B663-48B2-8932AC410E9C}"/>
              </a:ext>
            </a:extLst>
          </p:cNvPr>
          <p:cNvSpPr txBox="1"/>
          <p:nvPr/>
        </p:nvSpPr>
        <p:spPr>
          <a:xfrm>
            <a:off x="26295794" y="13788000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VIT-B/32 Baseline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E1A559D-5E0A-089F-B95B-69A2DDBDF8ED}"/>
              </a:ext>
            </a:extLst>
          </p:cNvPr>
          <p:cNvSpPr txBox="1"/>
          <p:nvPr/>
        </p:nvSpPr>
        <p:spPr>
          <a:xfrm>
            <a:off x="9668779" y="17482286"/>
            <a:ext cx="2584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VIT-L/14 Text4Vis</a:t>
            </a:r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4107309C-0DCE-CC8C-BCFC-8F3863052849}"/>
              </a:ext>
            </a:extLst>
          </p:cNvPr>
          <p:cNvGrpSpPr/>
          <p:nvPr/>
        </p:nvGrpSpPr>
        <p:grpSpPr>
          <a:xfrm>
            <a:off x="511233" y="32427640"/>
            <a:ext cx="11318540" cy="9733250"/>
            <a:chOff x="647919" y="28931729"/>
            <a:chExt cx="11318540" cy="9733250"/>
          </a:xfrm>
        </p:grpSpPr>
        <p:sp>
          <p:nvSpPr>
            <p:cNvPr id="2419" name="文本框 2418">
              <a:extLst>
                <a:ext uri="{FF2B5EF4-FFF2-40B4-BE49-F238E27FC236}">
                  <a16:creationId xmlns:a16="http://schemas.microsoft.com/office/drawing/2014/main" id="{60B52BA7-0E85-5C44-5C3F-FB12222BD294}"/>
                </a:ext>
              </a:extLst>
            </p:cNvPr>
            <p:cNvSpPr txBox="1"/>
            <p:nvPr/>
          </p:nvSpPr>
          <p:spPr>
            <a:xfrm>
              <a:off x="647919" y="28931729"/>
              <a:ext cx="11318540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508958" lvl="4"/>
              <a:r>
                <a:rPr kumimoji="1" lang="en-US" altLang="zh-CN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ZSVC accuracies on</a:t>
              </a:r>
              <a:r>
                <a:rPr kumimoji="1" lang="zh-CN" alt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UCF101</a:t>
              </a:r>
              <a:r>
                <a:rPr kumimoji="1" lang="zh-CN" alt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and HMDB51</a:t>
              </a:r>
              <a:r>
                <a:rPr kumimoji="1" lang="zh-CN" alt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with</a:t>
              </a:r>
              <a:r>
                <a:rPr kumimoji="1" lang="zh-CN" alt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EP1 and EP2.</a:t>
              </a:r>
              <a:endParaRPr kumimoji="1" lang="zh-CN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FD62066-A180-FECC-485F-DF15F6FD4E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1"/>
            <a:srcRect t="5037"/>
            <a:stretch/>
          </p:blipFill>
          <p:spPr>
            <a:xfrm>
              <a:off x="1112436" y="29577454"/>
              <a:ext cx="9839003" cy="5699700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01D32D54-C5E4-D431-AC82-EF34DB490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3825" y="35616364"/>
              <a:ext cx="7070737" cy="3048615"/>
            </a:xfrm>
            <a:prstGeom prst="rect">
              <a:avLst/>
            </a:prstGeom>
          </p:spPr>
        </p:pic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58457346-ED13-9108-E0BE-7D0A0C5CE02B}"/>
                </a:ext>
              </a:extLst>
            </p:cNvPr>
            <p:cNvSpPr txBox="1"/>
            <p:nvPr/>
          </p:nvSpPr>
          <p:spPr>
            <a:xfrm>
              <a:off x="1078998" y="35277154"/>
              <a:ext cx="9436711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508958" lvl="4"/>
              <a:r>
                <a:rPr kumimoji="1" lang="en-US" altLang="zh-CN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ZSVC accuracies on</a:t>
              </a:r>
              <a:r>
                <a:rPr kumimoji="1" lang="zh-CN" alt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UCF101</a:t>
              </a:r>
              <a:r>
                <a:rPr kumimoji="1" lang="zh-CN" alt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and HMDB51</a:t>
              </a:r>
              <a:r>
                <a:rPr kumimoji="1" lang="zh-CN" alt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with EP3.</a:t>
              </a:r>
              <a:endParaRPr kumimoji="1" lang="zh-CN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7" name="文本框 56">
            <a:extLst>
              <a:ext uri="{FF2B5EF4-FFF2-40B4-BE49-F238E27FC236}">
                <a16:creationId xmlns:a16="http://schemas.microsoft.com/office/drawing/2014/main" id="{EA2BE2E9-9198-1C29-23D8-BE1AEDA631BC}"/>
              </a:ext>
            </a:extLst>
          </p:cNvPr>
          <p:cNvSpPr txBox="1"/>
          <p:nvPr/>
        </p:nvSpPr>
        <p:spPr>
          <a:xfrm>
            <a:off x="779360" y="28527953"/>
            <a:ext cx="1062487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HMDB51 and UCF101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EP1: </a:t>
            </a:r>
            <a:r>
              <a:rPr lang="en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videos from full categories.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zh-C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EP2: </a:t>
            </a:r>
            <a:r>
              <a:rPr lang="en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half of the categories from all categories, the average accuracy of the 10 evaluations.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zh-C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EP3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official splits and average the accuracies of the three splits.</a:t>
            </a:r>
            <a:endParaRPr lang="en" altLang="zh-C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8" name="图片 57">
            <a:extLst>
              <a:ext uri="{FF2B5EF4-FFF2-40B4-BE49-F238E27FC236}">
                <a16:creationId xmlns:a16="http://schemas.microsoft.com/office/drawing/2014/main" id="{A42FB58F-06B7-B1DC-9402-46FE09FCA18E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678" y="30592180"/>
            <a:ext cx="6355599" cy="3992620"/>
          </a:xfrm>
          <a:prstGeom prst="rect">
            <a:avLst/>
          </a:prstGeom>
        </p:spPr>
      </p:pic>
      <p:sp>
        <p:nvSpPr>
          <p:cNvPr id="59" name="文本框 58">
            <a:extLst>
              <a:ext uri="{FF2B5EF4-FFF2-40B4-BE49-F238E27FC236}">
                <a16:creationId xmlns:a16="http://schemas.microsoft.com/office/drawing/2014/main" id="{47DAC9D3-8FF1-A134-DD10-663AD264F5A7}"/>
              </a:ext>
            </a:extLst>
          </p:cNvPr>
          <p:cNvSpPr txBox="1"/>
          <p:nvPr/>
        </p:nvSpPr>
        <p:spPr>
          <a:xfrm>
            <a:off x="12197545" y="30131268"/>
            <a:ext cx="76049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ZSVC accuracies on</a:t>
            </a:r>
            <a:r>
              <a:rPr kumimoji="1" lang="zh-CN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UCF101</a:t>
            </a:r>
            <a:r>
              <a:rPr kumimoji="1" lang="zh-CN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Kinetics-600.</a:t>
            </a:r>
            <a:endParaRPr kumimoji="1" lang="zh-CN" altLang="en-US" sz="300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5B33C49-7499-85E0-9A6F-0EB6E47F96EA}"/>
              </a:ext>
            </a:extLst>
          </p:cNvPr>
          <p:cNvSpPr txBox="1"/>
          <p:nvPr/>
        </p:nvSpPr>
        <p:spPr>
          <a:xfrm>
            <a:off x="12197545" y="28219405"/>
            <a:ext cx="80560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Kinetics-600: </a:t>
            </a:r>
            <a:r>
              <a:rPr kumimoji="1"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160 categories be selected from the 220 expanded categories, and average the accuracies of the three splits.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4D8E0808-B738-D5D6-3CF0-8B0FF683C7E3}"/>
                  </a:ext>
                </a:extLst>
              </p:cNvPr>
              <p:cNvSpPr txBox="1"/>
              <p:nvPr/>
            </p:nvSpPr>
            <p:spPr>
              <a:xfrm>
                <a:off x="12645128" y="18588882"/>
                <a:ext cx="8360687" cy="15654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𝑐𝑙𝑠</m:t>
                          </m:r>
                        </m:sub>
                      </m:sSub>
                      <m:r>
                        <a:rPr lang="en-US" altLang="zh-CN" sz="2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=−</m:t>
                      </m:r>
                      <m:f>
                        <m:fPr>
                          <m:ctrlPr>
                            <a:rPr lang="zh-CN" altLang="zh-CN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sz="2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zh-CN" altLang="zh-CN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𝑖</m:t>
                          </m:r>
                          <m:r>
                            <a:rPr lang="en-US" altLang="zh-CN" sz="2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zh-CN" altLang="zh-CN" sz="2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sz="2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𝑘</m:t>
                              </m:r>
                              <m:r>
                                <a:rPr lang="en-US" altLang="zh-CN" sz="2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𝑆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zh-CN" altLang="zh-CN" sz="2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8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8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𝑖</m:t>
                                  </m:r>
                                  <m:r>
                                    <a:rPr lang="en-US" altLang="zh-CN" sz="28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,</m:t>
                                  </m:r>
                                  <m:r>
                                    <a:rPr lang="en-US" altLang="zh-CN" sz="28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sz="28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𝑆</m:t>
                                  </m:r>
                                </m:sup>
                              </m:sSubSup>
                              <m:r>
                                <a:rPr lang="en-US" altLang="zh-CN" sz="2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𝑙𝑜𝑔</m:t>
                              </m:r>
                              <m:f>
                                <m:fPr>
                                  <m:ctrlPr>
                                    <a:rPr lang="zh-CN" altLang="zh-CN" sz="2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2800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exp</m:t>
                                  </m:r>
                                  <m:r>
                                    <a:rPr lang="en-US" altLang="zh-CN" sz="2800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⁡</m:t>
                                  </m:r>
                                  <m:r>
                                    <a:rPr lang="en-US" altLang="zh-CN" sz="28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(</m:t>
                                  </m:r>
                                  <m:r>
                                    <a:rPr lang="en-US" altLang="zh-CN" sz="28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𝐶𝑆</m:t>
                                  </m:r>
                                  <m:r>
                                    <a:rPr lang="en-US" altLang="zh-CN" sz="28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zh-CN" altLang="zh-CN" sz="2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800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2800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𝑎𝑓𝑡𝑒𝑟</m:t>
                                      </m:r>
                                    </m:sub>
                                    <m:sup>
                                      <m:r>
                                        <a:rPr lang="en-US" altLang="zh-CN" sz="2800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𝑖</m:t>
                                      </m:r>
                                    </m:sup>
                                  </m:sSubSup>
                                  <m:r>
                                    <a:rPr lang="en-US" altLang="zh-CN" sz="28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zh-CN" altLang="zh-CN" sz="2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800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sz="2800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𝑐𝑙𝑠</m:t>
                                      </m:r>
                                    </m:sub>
                                    <m:sup>
                                      <m:r>
                                        <a:rPr lang="en-US" altLang="zh-CN" sz="2800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𝑘</m:t>
                                      </m:r>
                                    </m:sup>
                                  </m:sSubSup>
                                  <m:r>
                                    <a:rPr lang="en-US" altLang="zh-CN" sz="28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))</m:t>
                                  </m:r>
                                </m:num>
                                <m:den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zh-CN" altLang="zh-CN" sz="2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sz="2800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𝑗</m:t>
                                      </m:r>
                                      <m:r>
                                        <a:rPr lang="en-US" altLang="zh-CN" sz="2800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CN" sz="2800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𝑆</m:t>
                                      </m:r>
                                    </m:sup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800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exp</m:t>
                                      </m:r>
                                      <m:r>
                                        <a:rPr lang="en-US" altLang="zh-CN" sz="2800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⁡</m:t>
                                      </m:r>
                                      <m:r>
                                        <a:rPr lang="en-US" altLang="zh-CN" sz="2800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(</m:t>
                                      </m:r>
                                      <m:r>
                                        <a:rPr lang="en-US" altLang="zh-CN" sz="2800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𝐶𝑆</m:t>
                                      </m:r>
                                      <m:r>
                                        <a:rPr lang="en-US" altLang="zh-CN" sz="2800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(</m:t>
                                      </m:r>
                                      <m:sSubSup>
                                        <m:sSubSupPr>
                                          <m:ctrlPr>
                                            <a:rPr lang="zh-CN" altLang="zh-CN" sz="2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</a:rPr>
                                            <m:t>𝑎𝑓𝑡𝑒𝑟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</a:rPr>
                                            <m:t>𝑖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2800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,</m:t>
                                      </m:r>
                                      <m:sSubSup>
                                        <m:sSubSupPr>
                                          <m:ctrlPr>
                                            <a:rPr lang="zh-CN" altLang="zh-CN" sz="2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</a:rPr>
                                            <m:t>𝑐𝑙𝑠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</a:rPr>
                                            <m:t>𝑗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2800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))</m:t>
                                      </m:r>
                                    </m:e>
                                  </m:nary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zh-CN" altLang="zh-CN" sz="32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endParaRPr kumimoji="1" lang="zh-CN" altLang="en-US" sz="1600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4D8E0808-B738-D5D6-3CF0-8B0FF683C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5128" y="18588882"/>
                <a:ext cx="8360687" cy="1565493"/>
              </a:xfrm>
              <a:prstGeom prst="rect">
                <a:avLst/>
              </a:prstGeom>
              <a:blipFill>
                <a:blip r:embed="rId54"/>
                <a:stretch>
                  <a:fillRect t="-84677" b="-11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4B8374A0-BE71-7FA7-AEF4-F9EF815C50F0}"/>
                  </a:ext>
                </a:extLst>
              </p:cNvPr>
              <p:cNvSpPr txBox="1"/>
              <p:nvPr/>
            </p:nvSpPr>
            <p:spPr>
              <a:xfrm>
                <a:off x="20486561" y="17933544"/>
                <a:ext cx="9925893" cy="19327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𝑜𝑡𝑖</m:t>
                          </m:r>
                        </m:sub>
                      </m:sSub>
                      <m:r>
                        <a:rPr lang="en-US" altLang="zh-CN" sz="2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=−</m:t>
                      </m:r>
                      <m:f>
                        <m:fPr>
                          <m:ctrlPr>
                            <a:rPr lang="zh-CN" altLang="zh-CN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sz="2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zh-CN" altLang="zh-CN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𝑖</m:t>
                          </m:r>
                          <m:r>
                            <a:rPr lang="en-US" altLang="zh-CN" sz="2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zh-CN" altLang="zh-CN" sz="2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sz="2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𝑘</m:t>
                              </m:r>
                              <m:r>
                                <a:rPr lang="en-US" altLang="zh-CN" sz="2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𝑆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zh-CN" altLang="zh-CN" sz="2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8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8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𝑖</m:t>
                                  </m:r>
                                  <m:r>
                                    <a:rPr lang="en-US" altLang="zh-CN" sz="28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,</m:t>
                                  </m:r>
                                  <m:r>
                                    <a:rPr lang="en-US" altLang="zh-CN" sz="28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sz="28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𝑆</m:t>
                                  </m:r>
                                </m:sup>
                              </m:sSubSup>
                              <m:r>
                                <a:rPr lang="en-US" altLang="zh-CN" sz="2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𝑙𝑜𝑔</m:t>
                              </m:r>
                              <m:f>
                                <m:fPr>
                                  <m:ctrlPr>
                                    <a:rPr lang="zh-CN" altLang="zh-CN" sz="2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2800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exp</m:t>
                                  </m:r>
                                  <m:r>
                                    <a:rPr lang="en-US" altLang="zh-CN" sz="2800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⁡</m:t>
                                  </m:r>
                                  <m:r>
                                    <a:rPr lang="en-US" altLang="zh-CN" sz="28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(</m:t>
                                  </m:r>
                                  <m:r>
                                    <a:rPr lang="en-US" altLang="zh-CN" sz="28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𝐶𝑆</m:t>
                                  </m:r>
                                  <m:r>
                                    <a:rPr lang="en-US" altLang="zh-CN" sz="28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zh-CN" altLang="zh-CN" sz="2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800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2800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𝑎𝑓</m:t>
                                      </m:r>
                                      <m:r>
                                        <a:rPr lang="en-US" altLang="zh-CN" sz="2800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_</m:t>
                                      </m:r>
                                      <m:r>
                                        <a:rPr lang="en-US" altLang="zh-CN" sz="2800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𝑜𝑡𝑓</m:t>
                                      </m:r>
                                    </m:sub>
                                    <m:sup>
                                      <m:r>
                                        <a:rPr lang="en-US" altLang="zh-CN" sz="2800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𝑖</m:t>
                                      </m:r>
                                    </m:sup>
                                  </m:sSubSup>
                                  <m:r>
                                    <a:rPr lang="en-US" altLang="zh-CN" sz="28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zh-CN" altLang="zh-CN" sz="2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800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sz="2800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𝑐𝑙𝑠</m:t>
                                      </m:r>
                                    </m:sub>
                                    <m:sup>
                                      <m:r>
                                        <a:rPr lang="en-US" altLang="zh-CN" sz="2800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𝑘</m:t>
                                      </m:r>
                                    </m:sup>
                                  </m:sSubSup>
                                  <m:r>
                                    <a:rPr lang="en-US" altLang="zh-CN" sz="28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))</m:t>
                                  </m:r>
                                </m:num>
                                <m:den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zh-CN" altLang="zh-CN" sz="2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sz="2800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𝑗</m:t>
                                      </m:r>
                                      <m:r>
                                        <a:rPr lang="en-US" altLang="zh-CN" sz="2800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CN" sz="2800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𝑆</m:t>
                                      </m:r>
                                    </m:sup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800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exp</m:t>
                                      </m:r>
                                      <m:r>
                                        <a:rPr lang="en-US" altLang="zh-CN" sz="2800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⁡</m:t>
                                      </m:r>
                                      <m:r>
                                        <a:rPr lang="en-US" altLang="zh-CN" sz="2800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(</m:t>
                                      </m:r>
                                      <m:r>
                                        <a:rPr lang="en-US" altLang="zh-CN" sz="2800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𝐶𝑆</m:t>
                                      </m:r>
                                      <m:r>
                                        <a:rPr lang="en-US" altLang="zh-CN" sz="2800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(</m:t>
                                      </m:r>
                                      <m:sSubSup>
                                        <m:sSubSupPr>
                                          <m:ctrlPr>
                                            <a:rPr lang="zh-CN" altLang="zh-CN" sz="2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</a:rPr>
                                            <m:t>𝑎𝑓</m:t>
                                          </m:r>
                                          <m:r>
                                            <a:rPr lang="en-US" altLang="zh-CN" sz="2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</a:rPr>
                                            <m:t>_</m:t>
                                          </m:r>
                                          <m:r>
                                            <a:rPr lang="en-US" altLang="zh-CN" sz="2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</a:rPr>
                                            <m:t>𝑜𝑡𝑓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</a:rPr>
                                            <m:t>𝑖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2800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,</m:t>
                                      </m:r>
                                      <m:sSubSup>
                                        <m:sSubSupPr>
                                          <m:ctrlPr>
                                            <a:rPr lang="zh-CN" altLang="zh-CN" sz="2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</a:rPr>
                                            <m:t>𝑐𝑙𝑠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</a:rPr>
                                            <m:t>𝑗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2800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))</m:t>
                                      </m:r>
                                    </m:e>
                                  </m:nary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zh-CN" altLang="zh-CN" sz="2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4B8374A0-BE71-7FA7-AEF4-F9EF815C5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6561" y="17933544"/>
                <a:ext cx="9925893" cy="1932773"/>
              </a:xfrm>
              <a:prstGeom prst="rect">
                <a:avLst/>
              </a:prstGeom>
              <a:blipFill>
                <a:blip r:embed="rId55"/>
                <a:stretch>
                  <a:fillRect t="-37255" b="-1065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3F87041B-9A5A-2E1B-C21B-62FDC95D455D}"/>
                  </a:ext>
                </a:extLst>
              </p:cNvPr>
              <p:cNvSpPr txBox="1"/>
              <p:nvPr/>
            </p:nvSpPr>
            <p:spPr>
              <a:xfrm>
                <a:off x="14396374" y="20376000"/>
                <a:ext cx="4982903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𝑚𝑎𝑡𝑐h</m:t>
                          </m:r>
                        </m:sub>
                      </m:sSub>
                      <m:r>
                        <a:rPr lang="en-US" altLang="zh-CN" sz="2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en-US" altLang="zh-CN" sz="2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𝑀𝑆𝐸</m:t>
                      </m:r>
                      <m:r>
                        <a:rPr lang="en-US" altLang="zh-CN" sz="2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sSub>
                        <m:sSubPr>
                          <m:ctrlPr>
                            <a:rPr lang="zh-CN" altLang="zh-CN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𝑎𝑓𝑡𝑒𝑟</m:t>
                          </m:r>
                        </m:sub>
                      </m:sSub>
                      <m:r>
                        <a:rPr lang="en-US" altLang="zh-CN" sz="2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zh-CN" altLang="zh-CN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𝑏𝑒𝑓𝑜𝑟𝑒</m:t>
                          </m:r>
                        </m:sub>
                      </m:sSub>
                      <m:r>
                        <a:rPr lang="en-US" altLang="zh-CN" sz="2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zh-CN" sz="2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3F87041B-9A5A-2E1B-C21B-62FDC95D4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6374" y="20376000"/>
                <a:ext cx="4982903" cy="557717"/>
              </a:xfrm>
              <a:prstGeom prst="rect">
                <a:avLst/>
              </a:prstGeom>
              <a:blipFill>
                <a:blip r:embed="rId56"/>
                <a:stretch>
                  <a:fillRect r="-254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6" name="文本框 895">
                <a:extLst>
                  <a:ext uri="{FF2B5EF4-FFF2-40B4-BE49-F238E27FC236}">
                    <a16:creationId xmlns:a16="http://schemas.microsoft.com/office/drawing/2014/main" id="{BD6598D3-124E-B6EE-0060-3517BB2178DC}"/>
                  </a:ext>
                </a:extLst>
              </p:cNvPr>
              <p:cNvSpPr txBox="1"/>
              <p:nvPr/>
            </p:nvSpPr>
            <p:spPr>
              <a:xfrm>
                <a:off x="22361340" y="20376000"/>
                <a:ext cx="514857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𝑐𝑙𝑠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𝑜𝑡𝑖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𝑚𝑎𝑡𝑐h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96" name="文本框 895">
                <a:extLst>
                  <a:ext uri="{FF2B5EF4-FFF2-40B4-BE49-F238E27FC236}">
                    <a16:creationId xmlns:a16="http://schemas.microsoft.com/office/drawing/2014/main" id="{BD6598D3-124E-B6EE-0060-3517BB217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1340" y="20376000"/>
                <a:ext cx="5148578" cy="523220"/>
              </a:xfrm>
              <a:prstGeom prst="rect">
                <a:avLst/>
              </a:prstGeom>
              <a:blipFill>
                <a:blip r:embed="rId57"/>
                <a:stretch>
                  <a:fillRect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97" name="图片 896">
            <a:extLst>
              <a:ext uri="{FF2B5EF4-FFF2-40B4-BE49-F238E27FC236}">
                <a16:creationId xmlns:a16="http://schemas.microsoft.com/office/drawing/2014/main" id="{050D5251-DF65-2491-A374-A91C0AAA9D45}"/>
              </a:ext>
            </a:extLst>
          </p:cNvPr>
          <p:cNvPicPr>
            <a:picLocks noChangeAspect="1"/>
          </p:cNvPicPr>
          <p:nvPr/>
        </p:nvPicPr>
        <p:blipFill>
          <a:blip r:embed="rId58"/>
          <a:stretch>
            <a:fillRect/>
          </a:stretch>
        </p:blipFill>
        <p:spPr>
          <a:xfrm>
            <a:off x="12914859" y="22546548"/>
            <a:ext cx="3849849" cy="34436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98" name="文本框 897">
                <a:extLst>
                  <a:ext uri="{FF2B5EF4-FFF2-40B4-BE49-F238E27FC236}">
                    <a16:creationId xmlns:a16="http://schemas.microsoft.com/office/drawing/2014/main" id="{783DD82A-1922-A492-7080-EEC7B1FA7D75}"/>
                  </a:ext>
                </a:extLst>
              </p:cNvPr>
              <p:cNvSpPr txBox="1"/>
              <p:nvPr/>
            </p:nvSpPr>
            <p:spPr>
              <a:xfrm>
                <a:off x="16919719" y="22521697"/>
                <a:ext cx="12690352" cy="3504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30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3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0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3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3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30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&gt;90°</m:t>
                    </m:r>
                  </m:oMath>
                </a14:m>
                <a:r>
                  <a:rPr lang="en-US" altLang="zh-CN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As the decrease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3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3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3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  <m:r>
                          <a:rPr lang="en-US" altLang="zh-CN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sz="3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3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3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3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−90</m:t>
                    </m:r>
                    <m:r>
                      <a:rPr lang="en-US" altLang="zh-CN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°)</m:t>
                    </m:r>
                  </m:oMath>
                </a14:m>
                <a:r>
                  <a:rPr lang="en-US" altLang="zh-CN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increases, causing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𝑜𝑡𝑓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move closer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𝑎𝑓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_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𝑜𝑡𝑓</m:t>
                        </m:r>
                      </m:sub>
                    </m:sSub>
                  </m:oMath>
                </a14:m>
                <a:r>
                  <a:rPr lang="zh-CN" alt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moves closer to the</a:t>
                </a:r>
                <a:r>
                  <a:rPr kumimoji="1" lang="en-US" altLang="zh-CN" sz="3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𝑐𝑙𝑠</m:t>
                        </m:r>
                      </m:sub>
                    </m:sSub>
                  </m:oMath>
                </a14:m>
                <a:r>
                  <a:rPr lang="en-US" altLang="zh-CN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3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zh-CN" altLang="en-US" sz="3200" i="1">
                            <a:latin typeface="Cambria Math" panose="02040503050406030204" pitchFamily="18" charset="0"/>
                          </a:rPr>
                          <m:t>𝑜𝑡𝑖</m:t>
                        </m:r>
                      </m:sub>
                    </m:sSub>
                    <m:r>
                      <a:rPr lang="zh-CN" alt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3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zh-CN" altLang="en-US" sz="3200" i="1">
                            <a:latin typeface="Cambria Math" panose="02040503050406030204" pitchFamily="18" charset="0"/>
                          </a:rPr>
                          <m:t>𝑚𝑎𝑡𝑐h</m:t>
                        </m:r>
                      </m:sub>
                    </m:sSub>
                    <m:r>
                      <a:rPr lang="zh-CN" alt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mutually promote the training of the entire model.</a:t>
                </a:r>
                <a:r>
                  <a:rPr lang="zh-CN" altLang="zh-CN" sz="30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CN" sz="30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zh-CN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30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3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0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3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3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3000" b="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CN" sz="30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90°</m:t>
                    </m:r>
                  </m:oMath>
                </a14:m>
                <a:r>
                  <a:rPr lang="zh-CN" altLang="zh-CN" sz="30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0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altLang="zh-CN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the decrease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3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3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3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  <m:r>
                          <a:rPr lang="en-US" altLang="zh-CN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sz="3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3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3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3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−90</m:t>
                    </m:r>
                    <m:r>
                      <a:rPr lang="en-US" altLang="zh-CN" sz="3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°)</m:t>
                    </m:r>
                  </m:oMath>
                </a14:m>
                <a:r>
                  <a:rPr lang="en-US" altLang="zh-CN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decreases, causing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𝑜𝑡𝑓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move further away from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𝑎𝑓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_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𝑜𝑡𝑓</m:t>
                        </m:r>
                      </m:sub>
                    </m:sSub>
                  </m:oMath>
                </a14:m>
                <a:r>
                  <a:rPr lang="zh-CN" alt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moves further away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𝑐𝑙𝑠</m:t>
                        </m:r>
                      </m:sub>
                    </m:sSub>
                  </m:oMath>
                </a14:m>
                <a:r>
                  <a:rPr lang="en-US" altLang="zh-CN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3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zh-CN" altLang="en-US" sz="3200" i="1">
                            <a:latin typeface="Cambria Math" panose="02040503050406030204" pitchFamily="18" charset="0"/>
                          </a:rPr>
                          <m:t>𝑜𝑡𝑖</m:t>
                        </m:r>
                      </m:sub>
                    </m:sSub>
                    <m:r>
                      <a:rPr lang="zh-CN" alt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3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zh-CN" altLang="en-US" sz="3200" i="1">
                            <a:latin typeface="Cambria Math" panose="02040503050406030204" pitchFamily="18" charset="0"/>
                          </a:rPr>
                          <m:t>𝑚𝑎𝑡𝑐h</m:t>
                        </m:r>
                      </m:sub>
                    </m:sSub>
                    <m:r>
                      <a:rPr lang="zh-CN" alt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constrain each other during training.</a:t>
                </a:r>
                <a:r>
                  <a:rPr lang="zh-CN" altLang="zh-CN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kumimoji="1" lang="zh-CN" alt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98" name="文本框 897">
                <a:extLst>
                  <a:ext uri="{FF2B5EF4-FFF2-40B4-BE49-F238E27FC236}">
                    <a16:creationId xmlns:a16="http://schemas.microsoft.com/office/drawing/2014/main" id="{783DD82A-1922-A492-7080-EEC7B1FA7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9719" y="22521697"/>
                <a:ext cx="12690352" cy="3504421"/>
              </a:xfrm>
              <a:prstGeom prst="rect">
                <a:avLst/>
              </a:prstGeom>
              <a:blipFill>
                <a:blip r:embed="rId59"/>
                <a:stretch>
                  <a:fillRect l="-1000" t="-2166" r="-700" b="-43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29" name="组合 928">
            <a:extLst>
              <a:ext uri="{FF2B5EF4-FFF2-40B4-BE49-F238E27FC236}">
                <a16:creationId xmlns:a16="http://schemas.microsoft.com/office/drawing/2014/main" id="{E4AC31CE-AC2F-6D33-E545-843391858B98}"/>
              </a:ext>
            </a:extLst>
          </p:cNvPr>
          <p:cNvGrpSpPr/>
          <p:nvPr/>
        </p:nvGrpSpPr>
        <p:grpSpPr>
          <a:xfrm>
            <a:off x="20253561" y="31945385"/>
            <a:ext cx="8985916" cy="5278830"/>
            <a:chOff x="11819879" y="36293736"/>
            <a:chExt cx="8985916" cy="5278830"/>
          </a:xfrm>
        </p:grpSpPr>
        <p:pic>
          <p:nvPicPr>
            <p:cNvPr id="900" name="图片 899">
              <a:extLst>
                <a:ext uri="{FF2B5EF4-FFF2-40B4-BE49-F238E27FC236}">
                  <a16:creationId xmlns:a16="http://schemas.microsoft.com/office/drawing/2014/main" id="{63C02615-90F5-79E8-C0E3-DBAB8ABA5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52769" y="37954563"/>
              <a:ext cx="8953026" cy="3618003"/>
            </a:xfrm>
            <a:prstGeom prst="rect">
              <a:avLst/>
            </a:prstGeom>
          </p:spPr>
        </p:pic>
        <p:sp>
          <p:nvSpPr>
            <p:cNvPr id="901" name="文本框 900">
              <a:extLst>
                <a:ext uri="{FF2B5EF4-FFF2-40B4-BE49-F238E27FC236}">
                  <a16:creationId xmlns:a16="http://schemas.microsoft.com/office/drawing/2014/main" id="{82D3B5A2-7605-587E-1FF3-0FF086D76C6D}"/>
                </a:ext>
              </a:extLst>
            </p:cNvPr>
            <p:cNvSpPr txBox="1"/>
            <p:nvPr/>
          </p:nvSpPr>
          <p:spPr>
            <a:xfrm>
              <a:off x="12480430" y="36962918"/>
              <a:ext cx="72758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" altLang="zh-CN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ZSVR accuracies</a:t>
              </a:r>
              <a:r>
                <a:rPr kumimoji="1" lang="zh-CN" alt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obtained using three different combinations of training losses.</a:t>
              </a:r>
              <a:endParaRPr kumimoji="1" lang="zh-CN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4" name="文本框 903">
                  <a:extLst>
                    <a:ext uri="{FF2B5EF4-FFF2-40B4-BE49-F238E27FC236}">
                      <a16:creationId xmlns:a16="http://schemas.microsoft.com/office/drawing/2014/main" id="{E4A67CA3-B63D-DA20-9AE9-F28E82E9C23C}"/>
                    </a:ext>
                  </a:extLst>
                </p:cNvPr>
                <p:cNvSpPr txBox="1"/>
                <p:nvPr/>
              </p:nvSpPr>
              <p:spPr>
                <a:xfrm>
                  <a:off x="11819879" y="36293736"/>
                  <a:ext cx="580364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kumimoji="1" lang="en-US" altLang="zh-CN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The </a:t>
                  </a:r>
                  <a:r>
                    <a:rPr lang="en" altLang="zh-CN" sz="3200" b="1" i="0" dirty="0"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Effects of</a:t>
                  </a:r>
                  <a14:m>
                    <m:oMath xmlns:m="http://schemas.openxmlformats.org/officeDocument/2006/math">
                      <m:r>
                        <a:rPr lang="en-US" altLang="zh-CN" sz="3200" b="1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sz="32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zh-CN" altLang="en-US" sz="3200" b="1" i="1">
                              <a:latin typeface="Cambria Math" panose="02040503050406030204" pitchFamily="18" charset="0"/>
                            </a:rPr>
                            <m:t>𝒐𝒕𝒊</m:t>
                          </m:r>
                        </m:sub>
                      </m:sSub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sz="32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zh-CN" altLang="en-US" sz="3200" b="1" i="1">
                              <a:latin typeface="Cambria Math" panose="02040503050406030204" pitchFamily="18" charset="0"/>
                            </a:rPr>
                            <m:t>𝒎𝒂𝒕𝒄𝒉</m:t>
                          </m:r>
                        </m:sub>
                      </m:sSub>
                    </m:oMath>
                  </a14:m>
                  <a:endParaRPr kumimoji="1" lang="zh-CN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04" name="文本框 903">
                  <a:extLst>
                    <a:ext uri="{FF2B5EF4-FFF2-40B4-BE49-F238E27FC236}">
                      <a16:creationId xmlns:a16="http://schemas.microsoft.com/office/drawing/2014/main" id="{E4A67CA3-B63D-DA20-9AE9-F28E82E9C2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19879" y="36293736"/>
                  <a:ext cx="5803640" cy="584775"/>
                </a:xfrm>
                <a:prstGeom prst="rect">
                  <a:avLst/>
                </a:prstGeom>
                <a:blipFill>
                  <a:blip r:embed="rId61"/>
                  <a:stretch>
                    <a:fillRect l="-2402" t="-12766" b="-319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5" name="文本框 904">
            <a:extLst>
              <a:ext uri="{FF2B5EF4-FFF2-40B4-BE49-F238E27FC236}">
                <a16:creationId xmlns:a16="http://schemas.microsoft.com/office/drawing/2014/main" id="{812B6EC7-9011-B064-7E64-9D8F937C94B3}"/>
              </a:ext>
            </a:extLst>
          </p:cNvPr>
          <p:cNvSpPr txBox="1"/>
          <p:nvPr/>
        </p:nvSpPr>
        <p:spPr>
          <a:xfrm>
            <a:off x="11847341" y="35713789"/>
            <a:ext cx="81621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 using different feature</a:t>
            </a:r>
          </a:p>
          <a:p>
            <a:pPr lvl="2"/>
            <a:r>
              <a:rPr kumimoji="1" lang="e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stage of </a:t>
            </a:r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Factorization</a:t>
            </a:r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0" name="文本框 909">
            <a:extLst>
              <a:ext uri="{FF2B5EF4-FFF2-40B4-BE49-F238E27FC236}">
                <a16:creationId xmlns:a16="http://schemas.microsoft.com/office/drawing/2014/main" id="{6531B3B5-2FE6-9C11-5C09-8822C9964965}"/>
              </a:ext>
            </a:extLst>
          </p:cNvPr>
          <p:cNvSpPr txBox="1"/>
          <p:nvPr/>
        </p:nvSpPr>
        <p:spPr>
          <a:xfrm>
            <a:off x="11773758" y="40617647"/>
            <a:ext cx="8953026" cy="1076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comparison trends of ZSVR accuracies of our baseline model with the backbone VIT-B/32.</a:t>
            </a:r>
            <a:endParaRPr kumimoji="1"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5" name="文本框 954">
            <a:extLst>
              <a:ext uri="{FF2B5EF4-FFF2-40B4-BE49-F238E27FC236}">
                <a16:creationId xmlns:a16="http://schemas.microsoft.com/office/drawing/2014/main" id="{D2F6D30B-5BA5-2502-51C1-ED594C744B95}"/>
              </a:ext>
            </a:extLst>
          </p:cNvPr>
          <p:cNvSpPr txBox="1"/>
          <p:nvPr/>
        </p:nvSpPr>
        <p:spPr>
          <a:xfrm>
            <a:off x="20286944" y="30787231"/>
            <a:ext cx="95074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comparison trends of ZSVR accuracies of </a:t>
            </a:r>
            <a:r>
              <a:rPr kumimoji="1" lang="en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pretained</a:t>
            </a:r>
            <a:r>
              <a:rPr kumimoji="1" lang="e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TextVis</a:t>
            </a:r>
            <a:r>
              <a:rPr kumimoji="1" lang="e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backbone VIT-L/14.</a:t>
            </a:r>
            <a:endParaRPr kumimoji="1"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7D83E93C-6563-F4E8-DE5E-87430D86345C}"/>
              </a:ext>
            </a:extLst>
          </p:cNvPr>
          <p:cNvGrpSpPr/>
          <p:nvPr/>
        </p:nvGrpSpPr>
        <p:grpSpPr>
          <a:xfrm>
            <a:off x="20490059" y="37082210"/>
            <a:ext cx="9362518" cy="4884149"/>
            <a:chOff x="20530682" y="36844656"/>
            <a:chExt cx="9362518" cy="4884149"/>
          </a:xfrm>
        </p:grpSpPr>
        <p:sp>
          <p:nvSpPr>
            <p:cNvPr id="903" name="文本框 902">
              <a:extLst>
                <a:ext uri="{FF2B5EF4-FFF2-40B4-BE49-F238E27FC236}">
                  <a16:creationId xmlns:a16="http://schemas.microsoft.com/office/drawing/2014/main" id="{7765ADB2-EA38-9BAF-C3A2-F92575A2951E}"/>
                </a:ext>
              </a:extLst>
            </p:cNvPr>
            <p:cNvSpPr txBox="1"/>
            <p:nvPr/>
          </p:nvSpPr>
          <p:spPr>
            <a:xfrm>
              <a:off x="20530682" y="40651766"/>
              <a:ext cx="9362518" cy="1077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comparison trends of ZSVR accuracies of three different </a:t>
              </a:r>
              <a:r>
                <a:rPr kumimoji="1"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combinations of training losses</a:t>
              </a:r>
              <a:r>
                <a:rPr kumimoji="1" lang="en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on HMDB51.</a:t>
              </a:r>
              <a:endPara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70" name="图片 69">
              <a:extLst>
                <a:ext uri="{FF2B5EF4-FFF2-40B4-BE49-F238E27FC236}">
                  <a16:creationId xmlns:a16="http://schemas.microsoft.com/office/drawing/2014/main" id="{A3E64D7C-8491-6D9A-84F7-BBE1B04AD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2"/>
            <a:stretch>
              <a:fillRect/>
            </a:stretch>
          </p:blipFill>
          <p:spPr>
            <a:xfrm>
              <a:off x="21441731" y="36844656"/>
              <a:ext cx="6872818" cy="3645098"/>
            </a:xfrm>
            <a:prstGeom prst="rect">
              <a:avLst/>
            </a:prstGeom>
          </p:spPr>
        </p:pic>
      </p:grpSp>
      <p:pic>
        <p:nvPicPr>
          <p:cNvPr id="72" name="图片 71">
            <a:extLst>
              <a:ext uri="{FF2B5EF4-FFF2-40B4-BE49-F238E27FC236}">
                <a16:creationId xmlns:a16="http://schemas.microsoft.com/office/drawing/2014/main" id="{C4F1FFFB-6DE1-7C45-3CC0-982638D03A4E}"/>
              </a:ext>
            </a:extLst>
          </p:cNvPr>
          <p:cNvPicPr>
            <a:picLocks noChangeAspect="1"/>
          </p:cNvPicPr>
          <p:nvPr/>
        </p:nvPicPr>
        <p:blipFill>
          <a:blip r:embed="rId63"/>
          <a:stretch>
            <a:fillRect/>
          </a:stretch>
        </p:blipFill>
        <p:spPr>
          <a:xfrm>
            <a:off x="21822324" y="27444145"/>
            <a:ext cx="6226609" cy="3254484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22889534-3972-90C7-DC5D-BB0B4A4F6176}"/>
              </a:ext>
            </a:extLst>
          </p:cNvPr>
          <p:cNvPicPr>
            <a:picLocks noChangeAspect="1"/>
          </p:cNvPicPr>
          <p:nvPr/>
        </p:nvPicPr>
        <p:blipFill rotWithShape="1">
          <a:blip r:embed="rId64"/>
          <a:srcRect r="2799"/>
          <a:stretch/>
        </p:blipFill>
        <p:spPr>
          <a:xfrm>
            <a:off x="12113860" y="36975074"/>
            <a:ext cx="6872818" cy="3595357"/>
          </a:xfrm>
          <a:prstGeom prst="rect">
            <a:avLst/>
          </a:prstGeom>
        </p:spPr>
      </p:pic>
      <p:pic>
        <p:nvPicPr>
          <p:cNvPr id="42" name="语音">
            <a:hlinkClick r:id="" action="ppaction://media"/>
            <a:extLst>
              <a:ext uri="{FF2B5EF4-FFF2-40B4-BE49-F238E27FC236}">
                <a16:creationId xmlns:a16="http://schemas.microsoft.com/office/drawing/2014/main" id="{D09D334A-21C5-205C-8854-FEF3B8B853E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5"/>
          <a:stretch>
            <a:fillRect/>
          </a:stretch>
        </p:blipFill>
        <p:spPr>
          <a:xfrm>
            <a:off x="-3453997" y="1153362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5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8646" fill="hold"/>
                                        <p:tgtEl>
                                          <p:spTgt spid="4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{2651B1DA-840D-B140-96C7-6185AADEFC49}tf16401378</Template>
  <TotalTime>22175</TotalTime>
  <Words>618</Words>
  <Application>Microsoft Macintosh PowerPoint</Application>
  <PresentationFormat>自定义</PresentationFormat>
  <Paragraphs>77</Paragraphs>
  <Slides>1</Slides>
  <Notes>1</Notes>
  <HiddenSlides>0</HiddenSlides>
  <MMClips>1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楷体</vt:lpstr>
      <vt:lpstr>Arial</vt:lpstr>
      <vt:lpstr>Cambria Math</vt:lpstr>
      <vt:lpstr>Goudy Old Style</vt:lpstr>
      <vt:lpstr>Times New Roman</vt:lpstr>
      <vt:lpstr>Wingdings</vt:lpstr>
      <vt:lpstr>Simple Light</vt:lpstr>
      <vt:lpstr>Orthogonal Temporal Interpolation for Zero-Shot Video Recognition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Office User</cp:lastModifiedBy>
  <cp:revision>165</cp:revision>
  <dcterms:modified xsi:type="dcterms:W3CDTF">2023-10-23T01:43:47Z</dcterms:modified>
</cp:coreProperties>
</file>