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9" r:id="rId4"/>
    <p:sldId id="261" r:id="rId5"/>
    <p:sldId id="263" r:id="rId6"/>
    <p:sldId id="262" r:id="rId7"/>
    <p:sldId id="264" r:id="rId8"/>
    <p:sldId id="268" r:id="rId9"/>
    <p:sldId id="265" r:id="rId10"/>
    <p:sldId id="259" r:id="rId11"/>
    <p:sldId id="260" r:id="rId12"/>
    <p:sldId id="266" r:id="rId13"/>
    <p:sldId id="267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E3330-BDE7-40A1-AA8F-E6BC98B29F57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8F8B1-8117-4C13-A23B-B4328C4CF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67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ZUCVMoT-TsYwq-XjuQmA8R_mjxXebLykivcohCnJsTE/edit?usp=sharing&amp;fbclid=IwAR1wQ4vN8kURdhyETWJ9zGR3uEgEn4nGUqJ3v7GdONIUolgLHAFuaIUClAU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Branch animation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8F8B1-8117-4C13-A23B-B4328C4CFB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27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目前作業有什麼問題？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8F8B1-8117-4C13-A23B-B4328C4CFB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72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https://docs.google.com/spreadsheets/d/1ZUCVMoT-TsYwq-XjuQmA8R_mjxXebLykivcohCnJsTE/edit?usp=sharing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78BBA-5B27-4A0B-A665-685E47984F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4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882-B36C-46A8-B423-D990F0E4BF4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5BCE-D123-4F38-B1BF-D123CEB5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17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882-B36C-46A8-B423-D990F0E4BF4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5BCE-D123-4F38-B1BF-D123CEB5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7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882-B36C-46A8-B423-D990F0E4BF4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5BCE-D123-4F38-B1BF-D123CEB5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8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882-B36C-46A8-B423-D990F0E4BF4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5BCE-D123-4F38-B1BF-D123CEB5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7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882-B36C-46A8-B423-D990F0E4BF4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5BCE-D123-4F38-B1BF-D123CEB5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64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882-B36C-46A8-B423-D990F0E4BF4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5BCE-D123-4F38-B1BF-D123CEB5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30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882-B36C-46A8-B423-D990F0E4BF4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5BCE-D123-4F38-B1BF-D123CEB5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0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882-B36C-46A8-B423-D990F0E4BF4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5BCE-D123-4F38-B1BF-D123CEB5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3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882-B36C-46A8-B423-D990F0E4BF4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5BCE-D123-4F38-B1BF-D123CEB5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93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882-B36C-46A8-B423-D990F0E4BF4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5BCE-D123-4F38-B1BF-D123CEB5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0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882-B36C-46A8-B423-D990F0E4BF4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5BCE-D123-4F38-B1BF-D123CEB5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80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55882-B36C-46A8-B423-D990F0E4BF4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75BCE-D123-4F38-B1BF-D123CEB5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72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ZUCVMoT-TsYwq-XjuQmA8R_mjxXebLykivcohCnJsTE/edit?usp=shar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url.cc/nzN58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1119" y="1648372"/>
            <a:ext cx="9144000" cy="2387600"/>
          </a:xfrm>
        </p:spPr>
        <p:txBody>
          <a:bodyPr/>
          <a:lstStyle/>
          <a:p>
            <a:r>
              <a:rPr lang="en-US" dirty="0" smtClean="0"/>
              <a:t>Lab4</a:t>
            </a:r>
            <a:br>
              <a:rPr lang="en-US" dirty="0" smtClean="0"/>
            </a:br>
            <a:r>
              <a:rPr lang="en-US" dirty="0" smtClean="0"/>
              <a:t>Complete Single Cycle CPU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81914"/>
            <a:ext cx="9144000" cy="97588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Peter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239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Instruction set (60%)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6" t="9415" r="-56" b="1672"/>
          <a:stretch/>
        </p:blipFill>
        <p:spPr>
          <a:xfrm>
            <a:off x="534549" y="2210923"/>
            <a:ext cx="11249025" cy="33537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276660" y="4855780"/>
            <a:ext cx="1392620" cy="26486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25840" y="4803544"/>
            <a:ext cx="60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// </a:t>
            </a:r>
            <a:r>
              <a:rPr lang="en-US" dirty="0" err="1" smtClean="0">
                <a:solidFill>
                  <a:srgbClr val="FF0000"/>
                </a:solidFill>
              </a:rPr>
              <a:t>ra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15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 set (20%)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7269"/>
          <a:stretch/>
        </p:blipFill>
        <p:spPr>
          <a:xfrm>
            <a:off x="566605" y="2888242"/>
            <a:ext cx="11096625" cy="17493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00973" y="4269303"/>
            <a:ext cx="1298028" cy="25855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23778" y="4213914"/>
            <a:ext cx="632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//ret</a:t>
            </a:r>
          </a:p>
        </p:txBody>
      </p:sp>
    </p:spTree>
    <p:extLst>
      <p:ext uri="{BB962C8B-B14F-4D97-AF65-F5344CB8AC3E}">
        <p14:creationId xmlns:p14="http://schemas.microsoft.com/office/powerpoint/2010/main" val="391180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16" y="1828665"/>
            <a:ext cx="11136967" cy="434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05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95" t="18357" r="95"/>
          <a:stretch/>
        </p:blipFill>
        <p:spPr>
          <a:xfrm>
            <a:off x="2973574" y="1904474"/>
            <a:ext cx="6648450" cy="403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5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942312"/>
            <a:ext cx="10515600" cy="4234651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 smtClean="0"/>
              <a:t>If you have any problems about the specification,</a:t>
            </a:r>
          </a:p>
          <a:p>
            <a:pPr marL="0" indent="0" algn="ctr">
              <a:buNone/>
            </a:pPr>
            <a:r>
              <a:rPr lang="en-US" sz="3600" b="1" dirty="0" smtClean="0"/>
              <a:t>Please contact TA as soon as possible</a:t>
            </a:r>
          </a:p>
          <a:p>
            <a:pPr marL="0" indent="0" algn="ctr">
              <a:buNone/>
            </a:pPr>
            <a:endParaRPr lang="en-US" sz="3600" b="1" dirty="0"/>
          </a:p>
          <a:p>
            <a:pPr marL="0" indent="0" algn="ctr">
              <a:buNone/>
            </a:pPr>
            <a:r>
              <a:rPr lang="en-US" sz="3600" b="1" dirty="0" smtClean="0"/>
              <a:t>Contact: </a:t>
            </a:r>
          </a:p>
          <a:p>
            <a:pPr marL="0" indent="0" algn="ctr">
              <a:buNone/>
            </a:pPr>
            <a:r>
              <a:rPr lang="zh-TW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鄭俊賢 </a:t>
            </a:r>
            <a:r>
              <a:rPr 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petertay1996.cs08g@nctu.edu.tw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2201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 4 is Group work</a:t>
            </a:r>
          </a:p>
          <a:p>
            <a:r>
              <a:rPr lang="en-US" dirty="0" smtClean="0"/>
              <a:t>Please follow Group ID </a:t>
            </a:r>
            <a:r>
              <a:rPr lang="en-US" dirty="0" smtClean="0">
                <a:hlinkClick r:id="rId3"/>
              </a:rPr>
              <a:t>in cloud</a:t>
            </a:r>
            <a:r>
              <a:rPr lang="en-US" dirty="0" smtClean="0"/>
              <a:t> (</a:t>
            </a:r>
            <a:r>
              <a:rPr lang="en-US" dirty="0" smtClean="0">
                <a:hlinkClick r:id="rId4"/>
              </a:rPr>
              <a:t>https://reurl.cc/nzN58n</a:t>
            </a:r>
            <a:r>
              <a:rPr lang="en-US" dirty="0" smtClean="0"/>
              <a:t>)</a:t>
            </a:r>
          </a:p>
          <a:p>
            <a:r>
              <a:rPr lang="en-US" dirty="0" smtClean="0"/>
              <a:t>Lab 4 will have individual Demo </a:t>
            </a:r>
          </a:p>
          <a:p>
            <a:pPr lvl="1"/>
            <a:r>
              <a:rPr lang="en-US" dirty="0" smtClean="0"/>
              <a:t>Run your program in your computer</a:t>
            </a:r>
          </a:p>
          <a:p>
            <a:pPr lvl="1"/>
            <a:r>
              <a:rPr lang="en-US" dirty="0" smtClean="0"/>
              <a:t>Run special test case in your computer (considering)</a:t>
            </a:r>
          </a:p>
          <a:p>
            <a:pPr lvl="1"/>
            <a:r>
              <a:rPr lang="en-US" dirty="0" smtClean="0"/>
              <a:t>Code review </a:t>
            </a:r>
          </a:p>
          <a:p>
            <a:pPr lvl="1"/>
            <a:r>
              <a:rPr lang="en-US" dirty="0" smtClean="0"/>
              <a:t>Ask questions </a:t>
            </a:r>
          </a:p>
          <a:p>
            <a:r>
              <a:rPr lang="en-US" dirty="0" smtClean="0"/>
              <a:t>All of you need to submit to new e3,  format: </a:t>
            </a:r>
            <a:r>
              <a:rPr lang="en-US" b="1" dirty="0" smtClean="0"/>
              <a:t>“GroupID_ID1_ID2.zip”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Deadline 2020/05/21</a:t>
            </a:r>
          </a:p>
        </p:txBody>
      </p:sp>
    </p:spTree>
    <p:extLst>
      <p:ext uri="{BB962C8B-B14F-4D97-AF65-F5344CB8AC3E}">
        <p14:creationId xmlns:p14="http://schemas.microsoft.com/office/powerpoint/2010/main" val="72832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1201985" y="5326006"/>
            <a:ext cx="10920896" cy="596464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132867" y="4366009"/>
            <a:ext cx="11059133" cy="535675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 from Lab3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 </a:t>
            </a:r>
            <a:r>
              <a:rPr lang="en-US" dirty="0" err="1" smtClean="0"/>
              <a:t>ImmGen</a:t>
            </a:r>
            <a:endParaRPr lang="en-US" dirty="0" smtClean="0"/>
          </a:p>
          <a:p>
            <a:r>
              <a:rPr lang="en-US" dirty="0" smtClean="0"/>
              <a:t>Ex:</a:t>
            </a:r>
          </a:p>
          <a:p>
            <a:pPr lvl="1"/>
            <a:r>
              <a:rPr lang="en-US" dirty="0" err="1" smtClean="0"/>
              <a:t>Beq</a:t>
            </a:r>
            <a:r>
              <a:rPr lang="en-US" dirty="0"/>
              <a:t> </a:t>
            </a:r>
            <a:r>
              <a:rPr lang="en-US" dirty="0" smtClean="0"/>
              <a:t>r1, r2, 10	</a:t>
            </a:r>
            <a:r>
              <a:rPr lang="en-US" dirty="0" smtClean="0">
                <a:solidFill>
                  <a:srgbClr val="FF0000"/>
                </a:solidFill>
              </a:rPr>
              <a:t>// 10 = 1010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886" y="3636402"/>
            <a:ext cx="9163967" cy="3846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886" y="5390630"/>
            <a:ext cx="9347082" cy="3418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886" y="3386327"/>
            <a:ext cx="8854685" cy="2500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3886" y="4454942"/>
            <a:ext cx="8922140" cy="43026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038036" y="4336955"/>
            <a:ext cx="2487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F0"/>
                </a:solidFill>
              </a:rPr>
              <a:t>//Signed extend to 32bit</a:t>
            </a:r>
          </a:p>
          <a:p>
            <a:r>
              <a:rPr lang="en-US" sz="1600" dirty="0" smtClean="0">
                <a:solidFill>
                  <a:srgbClr val="00B0F0"/>
                </a:solidFill>
              </a:rPr>
              <a:t>0…0101</a:t>
            </a:r>
            <a:r>
              <a:rPr lang="en-US" sz="1600" baseline="-25000" dirty="0" smtClean="0">
                <a:solidFill>
                  <a:srgbClr val="00B0F0"/>
                </a:solidFill>
              </a:rPr>
              <a:t>2</a:t>
            </a:r>
            <a:r>
              <a:rPr lang="en-US" sz="1600" dirty="0">
                <a:solidFill>
                  <a:srgbClr val="00B0F0"/>
                </a:solidFill>
              </a:rPr>
              <a:t> = </a:t>
            </a:r>
            <a:r>
              <a:rPr lang="en-US" sz="1600" baseline="-25000" dirty="0" smtClean="0">
                <a:solidFill>
                  <a:srgbClr val="00B0F0"/>
                </a:solidFill>
              </a:rPr>
              <a:t> </a:t>
            </a:r>
            <a:r>
              <a:rPr lang="en-US" sz="1600" dirty="0" smtClean="0">
                <a:solidFill>
                  <a:srgbClr val="00B0F0"/>
                </a:solidFill>
              </a:rPr>
              <a:t>5</a:t>
            </a:r>
            <a:endParaRPr lang="en-US" sz="1600" baseline="-25000" dirty="0">
              <a:solidFill>
                <a:srgbClr val="00B0F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875865" y="4021008"/>
            <a:ext cx="6723" cy="3829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10800000" flipV="1">
            <a:off x="5526741" y="4129761"/>
            <a:ext cx="2944906" cy="382904"/>
          </a:xfrm>
          <a:prstGeom prst="bentConnector3">
            <a:avLst>
              <a:gd name="adj1" fmla="val 10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447430" y="3993075"/>
            <a:ext cx="2241" cy="46186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8464924" y="3962269"/>
            <a:ext cx="6723" cy="1802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>
            <a:off x="2920253" y="4185670"/>
            <a:ext cx="3645172" cy="347669"/>
          </a:xfrm>
          <a:prstGeom prst="bentConnector3">
            <a:avLst>
              <a:gd name="adj1" fmla="val 100170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2919030" y="3980217"/>
            <a:ext cx="1223" cy="20338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501492" y="5368472"/>
            <a:ext cx="15616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0…01010</a:t>
            </a:r>
            <a:r>
              <a:rPr lang="en-US" baseline="-25000" dirty="0" smtClean="0">
                <a:solidFill>
                  <a:srgbClr val="7030A0"/>
                </a:solidFill>
              </a:rPr>
              <a:t>2</a:t>
            </a:r>
            <a:r>
              <a:rPr lang="en-US" dirty="0">
                <a:solidFill>
                  <a:srgbClr val="7030A0"/>
                </a:solidFill>
              </a:rPr>
              <a:t>= </a:t>
            </a:r>
            <a:r>
              <a:rPr lang="en-US" baseline="-25000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10</a:t>
            </a:r>
            <a:endParaRPr lang="en-US" baseline="-25000" dirty="0">
              <a:solidFill>
                <a:srgbClr val="7030A0"/>
              </a:solidFill>
            </a:endParaRPr>
          </a:p>
          <a:p>
            <a:endParaRPr lang="en-US" baseline="-25000" dirty="0">
              <a:solidFill>
                <a:srgbClr val="FF000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4926106" y="4907368"/>
            <a:ext cx="6723" cy="38290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140511" y="4885210"/>
            <a:ext cx="1194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Shift Left 1</a:t>
            </a:r>
            <a:endParaRPr lang="en-US" baseline="-25000" dirty="0">
              <a:solidFill>
                <a:srgbClr val="7030A0"/>
              </a:solidFill>
            </a:endParaRPr>
          </a:p>
        </p:txBody>
      </p:sp>
      <p:pic>
        <p:nvPicPr>
          <p:cNvPr id="48" name="Picture 47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41" t="8453" r="2599" b="9800"/>
          <a:stretch/>
        </p:blipFill>
        <p:spPr>
          <a:xfrm>
            <a:off x="9161929" y="463924"/>
            <a:ext cx="2191871" cy="2413748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10937807" y="420479"/>
            <a:ext cx="1001805" cy="17845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0038036" y="1325220"/>
            <a:ext cx="1085912" cy="1851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 flipV="1">
            <a:off x="8855947" y="530143"/>
            <a:ext cx="2207558" cy="78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9161929" y="2581835"/>
            <a:ext cx="197224" cy="67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9387919" y="2349263"/>
            <a:ext cx="297077" cy="4711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9684996" y="2588160"/>
            <a:ext cx="336694" cy="1781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9990978" y="1114313"/>
            <a:ext cx="0" cy="148275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9962267" y="1141345"/>
            <a:ext cx="118845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10109823" y="983517"/>
            <a:ext cx="220003" cy="321657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121058" y="338369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0101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320804" y="33630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632312" y="33630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84719" y="3344382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000000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139483" y="3363041"/>
            <a:ext cx="9362009" cy="65796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8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7 L 0.11394 0.1187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90" y="592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22222E-6 L 0.30755 0.13079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21" y="6458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11111E-6 L 0.00182 0.11574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5787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-0.24153 0.125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83" y="625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8" grpId="0" animBg="1"/>
      <p:bldP spid="18" grpId="0"/>
      <p:bldP spid="45" grpId="0"/>
      <p:bldP spid="47" grpId="0"/>
      <p:bldP spid="54" grpId="0" animBg="1"/>
      <p:bldP spid="62" grpId="0" animBg="1"/>
      <p:bldP spid="63" grpId="0"/>
      <p:bldP spid="63" grpId="1"/>
      <p:bldP spid="64" grpId="0"/>
      <p:bldP spid="64" grpId="1"/>
      <p:bldP spid="65" grpId="0"/>
      <p:bldP spid="65" grpId="1"/>
      <p:bldP spid="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Diagram for Lab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6412"/>
            <a:ext cx="10515600" cy="4630551"/>
          </a:xfrm>
        </p:spPr>
        <p:txBody>
          <a:bodyPr/>
          <a:lstStyle/>
          <a:p>
            <a:r>
              <a:rPr lang="en-US" dirty="0" smtClean="0"/>
              <a:t>Extend from Lab3, modify </a:t>
            </a:r>
            <a:r>
              <a:rPr lang="en-US" dirty="0" err="1" smtClean="0"/>
              <a:t>PCSrc</a:t>
            </a:r>
            <a:r>
              <a:rPr lang="en-US" dirty="0" smtClean="0"/>
              <a:t>, decoder, add </a:t>
            </a:r>
            <a:r>
              <a:rPr lang="en-US" dirty="0" err="1" smtClean="0"/>
              <a:t>DataMemory</a:t>
            </a:r>
            <a:r>
              <a:rPr lang="en-US" dirty="0" smtClean="0"/>
              <a:t>, Add Mux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228"/>
          <a:stretch/>
        </p:blipFill>
        <p:spPr>
          <a:xfrm>
            <a:off x="2755332" y="2389056"/>
            <a:ext cx="5919627" cy="437691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668069" y="2721551"/>
            <a:ext cx="605396" cy="1072055"/>
          </a:xfrm>
          <a:prstGeom prst="ellipse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503060" y="5104908"/>
            <a:ext cx="605396" cy="1072055"/>
          </a:xfrm>
          <a:prstGeom prst="ellipse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00612" y="3526876"/>
            <a:ext cx="643233" cy="99015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71403" y="3742867"/>
            <a:ext cx="643233" cy="238636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04121" y="4058356"/>
            <a:ext cx="693684" cy="187065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560210" y="4231465"/>
            <a:ext cx="1726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Will be provided</a:t>
            </a:r>
          </a:p>
          <a:p>
            <a:r>
              <a:rPr lang="en-US" dirty="0" smtClean="0"/>
              <a:t>Add 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342090" y="4326058"/>
            <a:ext cx="151349" cy="1450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335784" y="4621565"/>
            <a:ext cx="151349" cy="1450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181901" y="4713016"/>
            <a:ext cx="1225339" cy="1540638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050725" y="3359302"/>
            <a:ext cx="589630" cy="655346"/>
          </a:xfrm>
          <a:prstGeom prst="ellipse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9846" y="2121126"/>
            <a:ext cx="1847010" cy="6845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239" y="5822464"/>
            <a:ext cx="2987483" cy="350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1364" y="3416185"/>
            <a:ext cx="3159778" cy="3084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0715" y="3085109"/>
            <a:ext cx="2435188" cy="28552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1" name="Straight Arrow Connector 20"/>
          <p:cNvCxnSpPr/>
          <p:nvPr/>
        </p:nvCxnSpPr>
        <p:spPr>
          <a:xfrm flipH="1">
            <a:off x="7496736" y="2561665"/>
            <a:ext cx="1161777" cy="8635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239" y="6228523"/>
            <a:ext cx="3159778" cy="308413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>
            <a:off x="8065827" y="3244692"/>
            <a:ext cx="487306" cy="455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887886" y="5832442"/>
            <a:ext cx="840127" cy="17513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93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Memory(Provided)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97" y="2452753"/>
            <a:ext cx="3038475" cy="2847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-141" t="-297" r="44505" b="72153"/>
          <a:stretch/>
        </p:blipFill>
        <p:spPr>
          <a:xfrm>
            <a:off x="3601201" y="2876149"/>
            <a:ext cx="2494799" cy="17915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8326"/>
          <a:stretch/>
        </p:blipFill>
        <p:spPr>
          <a:xfrm>
            <a:off x="6543119" y="2026628"/>
            <a:ext cx="4145002" cy="421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7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and Store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141" t="-297" r="44505" b="72153"/>
          <a:stretch/>
        </p:blipFill>
        <p:spPr>
          <a:xfrm>
            <a:off x="584807" y="1730750"/>
            <a:ext cx="2494799" cy="17915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167" y="2525740"/>
            <a:ext cx="8425543" cy="265539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650167" y="3367514"/>
            <a:ext cx="3740707" cy="139997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50167" y="4931454"/>
            <a:ext cx="8419913" cy="19549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555980" y="2799870"/>
            <a:ext cx="174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Store instruction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00560" y="4042235"/>
            <a:ext cx="170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Load instruction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542955" y="3143979"/>
            <a:ext cx="317168" cy="3783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104275" y="4433271"/>
            <a:ext cx="12011" cy="4105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747" y="3954444"/>
            <a:ext cx="1897689" cy="177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06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File(Provided)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4" r="7935" b="36739"/>
          <a:stretch/>
        </p:blipFill>
        <p:spPr>
          <a:xfrm>
            <a:off x="79918" y="2298589"/>
            <a:ext cx="6432331" cy="3768771"/>
          </a:xfrm>
        </p:spPr>
      </p:pic>
      <p:sp>
        <p:nvSpPr>
          <p:cNvPr id="5" name="Rectangle 4"/>
          <p:cNvSpPr/>
          <p:nvPr/>
        </p:nvSpPr>
        <p:spPr>
          <a:xfrm>
            <a:off x="227024" y="2951305"/>
            <a:ext cx="1406284" cy="47927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249" y="2888243"/>
            <a:ext cx="5634611" cy="225613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485586" y="3102654"/>
            <a:ext cx="1298028" cy="17657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69236" y="1965261"/>
            <a:ext cx="14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Stack pointer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052560" y="2298589"/>
            <a:ext cx="710418" cy="7048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t="28326"/>
          <a:stretch/>
        </p:blipFill>
        <p:spPr>
          <a:xfrm>
            <a:off x="2343395" y="2074186"/>
            <a:ext cx="4145002" cy="4217576"/>
          </a:xfrm>
          <a:prstGeom prst="rect">
            <a:avLst/>
          </a:prstGeom>
        </p:spPr>
      </p:pic>
      <p:pic>
        <p:nvPicPr>
          <p:cNvPr id="1026" name="Picture 2" descr="Main Stack Pointer - an overview | ScienceDirect Topic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5" b="19618"/>
          <a:stretch/>
        </p:blipFill>
        <p:spPr bwMode="auto">
          <a:xfrm>
            <a:off x="9550914" y="365125"/>
            <a:ext cx="2390775" cy="220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4553" y="1493261"/>
            <a:ext cx="1899131" cy="42597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519181" y="5328696"/>
            <a:ext cx="377717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</a:t>
            </a:r>
            <a:r>
              <a:rPr lang="en-US" dirty="0" err="1" smtClean="0"/>
              <a:t>ddi</a:t>
            </a:r>
            <a:r>
              <a:rPr lang="en-US" dirty="0" smtClean="0"/>
              <a:t> r5,r0,5    </a:t>
            </a:r>
            <a:r>
              <a:rPr lang="en-US" dirty="0" smtClean="0">
                <a:solidFill>
                  <a:srgbClr val="FF0000"/>
                </a:solidFill>
              </a:rPr>
              <a:t>//r5=5</a:t>
            </a:r>
          </a:p>
          <a:p>
            <a:r>
              <a:rPr lang="en-US" dirty="0" err="1"/>
              <a:t>a</a:t>
            </a:r>
            <a:r>
              <a:rPr lang="en-US" dirty="0" err="1" smtClean="0"/>
              <a:t>ddi</a:t>
            </a:r>
            <a:r>
              <a:rPr lang="en-US" dirty="0" smtClean="0"/>
              <a:t> r2, r2, -4 </a:t>
            </a:r>
            <a:r>
              <a:rPr lang="en-US" dirty="0" smtClean="0">
                <a:solidFill>
                  <a:srgbClr val="FF0000"/>
                </a:solidFill>
              </a:rPr>
              <a:t>//r2=128-4=124</a:t>
            </a:r>
          </a:p>
          <a:p>
            <a:r>
              <a:rPr lang="en-US" dirty="0" err="1" smtClean="0"/>
              <a:t>sw</a:t>
            </a:r>
            <a:r>
              <a:rPr lang="en-US" dirty="0" smtClean="0"/>
              <a:t> r5, 0(r2)    </a:t>
            </a:r>
            <a:r>
              <a:rPr lang="en-US" dirty="0" smtClean="0">
                <a:solidFill>
                  <a:srgbClr val="FF0000"/>
                </a:solidFill>
              </a:rPr>
              <a:t>// store r5 to 124+0</a:t>
            </a:r>
          </a:p>
          <a:p>
            <a:r>
              <a:rPr lang="en-US" dirty="0" err="1"/>
              <a:t>a</a:t>
            </a:r>
            <a:r>
              <a:rPr lang="en-US" dirty="0" err="1" smtClean="0"/>
              <a:t>ddi</a:t>
            </a:r>
            <a:r>
              <a:rPr lang="en-US" dirty="0" smtClean="0"/>
              <a:t> r2, r2, 4 </a:t>
            </a:r>
            <a:r>
              <a:rPr lang="en-US" dirty="0" smtClean="0">
                <a:solidFill>
                  <a:srgbClr val="FF0000"/>
                </a:solidFill>
              </a:rPr>
              <a:t>// r2=124+4=128</a:t>
            </a:r>
          </a:p>
          <a:p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l="-141" t="19892" r="44505" b="72153"/>
          <a:stretch/>
        </p:blipFill>
        <p:spPr>
          <a:xfrm>
            <a:off x="2955559" y="1517025"/>
            <a:ext cx="2494799" cy="50642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460652" y="1262405"/>
            <a:ext cx="554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byte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54373" y="6034725"/>
            <a:ext cx="2439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</a:rPr>
              <a:t>8’d0 ,      8’d0,      8’d0,        8’d5 </a:t>
            </a:r>
            <a:endParaRPr lang="en-US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16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Module (</a:t>
            </a:r>
            <a:r>
              <a:rPr lang="en-US" dirty="0" err="1" smtClean="0"/>
              <a:t>Simple_Single_Cycle.v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7634"/>
            <a:ext cx="10515600" cy="461933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Remember to connect the wire between modules in </a:t>
            </a:r>
            <a:r>
              <a:rPr lang="en-US" sz="2400" dirty="0" err="1" smtClean="0"/>
              <a:t>Simple_Single_Cycle.v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Please remember to implement </a:t>
            </a:r>
            <a:r>
              <a:rPr lang="en-US" sz="2400" dirty="0" err="1" smtClean="0"/>
              <a:t>PCSrc</a:t>
            </a:r>
            <a:r>
              <a:rPr lang="en-US" sz="2400" dirty="0" smtClean="0"/>
              <a:t> for branch instruction.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228"/>
          <a:stretch/>
        </p:blipFill>
        <p:spPr>
          <a:xfrm>
            <a:off x="2894548" y="2695530"/>
            <a:ext cx="5328744" cy="394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67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Testbench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815"/>
            <a:ext cx="10515600" cy="473914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2 test cases (CO_test_data1.txt &amp; CO_test_data2.txt.)</a:t>
            </a:r>
          </a:p>
          <a:p>
            <a:r>
              <a:rPr lang="en-US" sz="2400" dirty="0" smtClean="0"/>
              <a:t>Need to manual change by yourself</a:t>
            </a:r>
          </a:p>
          <a:p>
            <a:r>
              <a:rPr lang="en-US" sz="2400" dirty="0" smtClean="0"/>
              <a:t>Edit line 19 in the file “</a:t>
            </a:r>
            <a:r>
              <a:rPr lang="en-US" sz="2400" dirty="0" err="1" smtClean="0"/>
              <a:t>Instr_Memory.v</a:t>
            </a:r>
            <a:r>
              <a:rPr lang="en-US" sz="2400" dirty="0" smtClean="0"/>
              <a:t>”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645" y="4158949"/>
            <a:ext cx="7834449" cy="2197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645" y="2804576"/>
            <a:ext cx="7499432" cy="11967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78470" y="3536535"/>
            <a:ext cx="2426838" cy="240883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3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276</Words>
  <Application>Microsoft Office PowerPoint</Application>
  <PresentationFormat>Widescreen</PresentationFormat>
  <Paragraphs>64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等线</vt:lpstr>
      <vt:lpstr>KaiTi</vt:lpstr>
      <vt:lpstr>Arial</vt:lpstr>
      <vt:lpstr>Calibri</vt:lpstr>
      <vt:lpstr>Calibri Light</vt:lpstr>
      <vt:lpstr>Office Theme</vt:lpstr>
      <vt:lpstr>Lab4 Complete Single Cycle CPU</vt:lpstr>
      <vt:lpstr>Notice</vt:lpstr>
      <vt:lpstr>Reminder from Lab3</vt:lpstr>
      <vt:lpstr>Architecture Diagram for Lab 4</vt:lpstr>
      <vt:lpstr>Data Memory(Provided)</vt:lpstr>
      <vt:lpstr>Load and Store instructions</vt:lpstr>
      <vt:lpstr>Register File(Provided)</vt:lpstr>
      <vt:lpstr>Top Module (Simple_Single_Cycle.v)</vt:lpstr>
      <vt:lpstr>Testbench</vt:lpstr>
      <vt:lpstr>Basic Instruction set (60%)</vt:lpstr>
      <vt:lpstr>Advance set (20%)</vt:lpstr>
      <vt:lpstr>Result</vt:lpstr>
      <vt:lpstr>Report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Lab4 Complete Single Cycle CPU</dc:title>
  <dc:creator>Peter Tay</dc:creator>
  <cp:lastModifiedBy>Peter Tay</cp:lastModifiedBy>
  <cp:revision>27</cp:revision>
  <dcterms:created xsi:type="dcterms:W3CDTF">2020-05-06T22:15:22Z</dcterms:created>
  <dcterms:modified xsi:type="dcterms:W3CDTF">2020-05-07T06:26:58Z</dcterms:modified>
</cp:coreProperties>
</file>