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9" r:id="rId6"/>
    <p:sldId id="270" r:id="rId7"/>
    <p:sldId id="271" r:id="rId8"/>
    <p:sldId id="272" r:id="rId9"/>
    <p:sldId id="273" r:id="rId10"/>
    <p:sldId id="282" r:id="rId11"/>
    <p:sldId id="280" r:id="rId12"/>
    <p:sldId id="283" r:id="rId13"/>
    <p:sldId id="281" r:id="rId14"/>
    <p:sldId id="274" r:id="rId15"/>
    <p:sldId id="275" r:id="rId16"/>
    <p:sldId id="284" r:id="rId17"/>
    <p:sldId id="276" r:id="rId18"/>
    <p:sldId id="277" r:id="rId19"/>
    <p:sldId id="278" r:id="rId20"/>
    <p:sldId id="27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9707-C846-47DE-9ECB-0C75910ABA2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Lab One exercises</a:t>
            </a:r>
          </a:p>
          <a:p>
            <a:endParaRPr lang="en-US" sz="4000" dirty="0"/>
          </a:p>
          <a:p>
            <a:r>
              <a:rPr lang="en-US" sz="4000" dirty="0" smtClean="0"/>
              <a:t>Instructor: </a:t>
            </a:r>
            <a:r>
              <a:rPr lang="zh-TW" altLang="en-US" sz="4000" dirty="0" smtClean="0"/>
              <a:t>黃世強 </a:t>
            </a:r>
            <a:r>
              <a:rPr lang="en-US" altLang="zh-TW" sz="4000" dirty="0" smtClean="0"/>
              <a:t>(</a:t>
            </a:r>
            <a:r>
              <a:rPr lang="en-US" sz="4000" dirty="0" smtClean="0"/>
              <a:t>Sai-Keung Wong)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25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Plot y = (2x</a:t>
            </a:r>
            <a:r>
              <a:rPr lang="en-US" altLang="zh-TW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-(100a) sin (5x))/(6x</a:t>
            </a:r>
            <a:r>
              <a:rPr lang="en-US" altLang="zh-TW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-9x-42)-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b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= 3. dx = 0.1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62" t="13893" r="8954" b="11271"/>
          <a:stretch/>
        </p:blipFill>
        <p:spPr>
          <a:xfrm>
            <a:off x="1026885" y="1506310"/>
            <a:ext cx="9931400" cy="52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7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22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68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 = (2x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-(100a) sin (5x))/(6x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-9x-42)-10</a:t>
            </a: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14063" r="9048" b="10593"/>
          <a:stretch/>
        </p:blipFill>
        <p:spPr>
          <a:xfrm>
            <a:off x="769256" y="1559108"/>
            <a:ext cx="7968344" cy="5166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1085" y="1900796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10, dx = 0.01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36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 = (2x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-(100a) sin (5x))/(6x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-9x-42)-10</a:t>
            </a: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667" t="14741" r="9142" b="10593"/>
          <a:stretch/>
        </p:blipFill>
        <p:spPr>
          <a:xfrm>
            <a:off x="957942" y="1648491"/>
            <a:ext cx="7866743" cy="5100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3243" y="1776516"/>
            <a:ext cx="241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5, dx = 0.001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17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Hint: Problem </a:t>
            </a:r>
            <a:r>
              <a:rPr lang="en-US" altLang="zh-TW" dirty="0"/>
              <a:t>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3370"/>
            <a:ext cx="5693229" cy="529771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s </a:t>
            </a:r>
            <a:r>
              <a:rPr lang="en-US" dirty="0"/>
              <a:t>= size(x);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sig = s(</a:t>
            </a:r>
            <a:r>
              <a:rPr lang="en-US" dirty="0" err="1"/>
              <a:t>i</a:t>
            </a:r>
            <a:r>
              <a:rPr lang="en-US" dirty="0"/>
              <a:t>)&gt;=0</a:t>
            </a:r>
            <a:r>
              <a:rPr lang="en-US" dirty="0" smtClean="0"/>
              <a:t>;		% sign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x1 = [];</a:t>
            </a:r>
          </a:p>
          <a:p>
            <a:pPr marL="0" indent="0">
              <a:buNone/>
            </a:pPr>
            <a:r>
              <a:rPr lang="en-US" dirty="0"/>
              <a:t>    y1 = </a:t>
            </a:r>
            <a:r>
              <a:rPr lang="en-US" dirty="0" smtClean="0"/>
              <a:t>[];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while </a:t>
            </a:r>
            <a:r>
              <a:rPr lang="en-US" dirty="0" err="1"/>
              <a:t>i</a:t>
            </a:r>
            <a:r>
              <a:rPr lang="en-US" dirty="0"/>
              <a:t> &lt;= s(2</a:t>
            </a:r>
            <a:r>
              <a:rPr lang="en-US" dirty="0" smtClean="0"/>
              <a:t>)	% number of samples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sig0 = y(</a:t>
            </a:r>
            <a:r>
              <a:rPr lang="en-US" dirty="0" err="1"/>
              <a:t>i</a:t>
            </a:r>
            <a:r>
              <a:rPr lang="en-US" dirty="0"/>
              <a:t>) &gt;= 0;</a:t>
            </a:r>
          </a:p>
          <a:p>
            <a:pPr marL="0" indent="0">
              <a:buNone/>
            </a:pPr>
            <a:r>
              <a:rPr lang="en-US" dirty="0"/>
              <a:t>        if (sig0 == sig</a:t>
            </a:r>
            <a:r>
              <a:rPr lang="en-US" dirty="0" smtClean="0"/>
              <a:t>)	% same sign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x1 = [x1, x(</a:t>
            </a:r>
            <a:r>
              <a:rPr lang="en-US" dirty="0" err="1"/>
              <a:t>i</a:t>
            </a:r>
            <a:r>
              <a:rPr lang="en-US" dirty="0" smtClean="0"/>
              <a:t>)];	% collect x-coordinate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y1 = [y1, y(</a:t>
            </a:r>
            <a:r>
              <a:rPr lang="en-US" dirty="0" err="1"/>
              <a:t>i</a:t>
            </a:r>
            <a:r>
              <a:rPr lang="en-US" dirty="0" smtClean="0"/>
              <a:t>)];   % collect y-coordinate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else		%not same 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……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78914" y="1393370"/>
            <a:ext cx="4038600" cy="5297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temporary vectors x1 and y1 to store a segment in which the sample points have the same sign.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When a sample point with not the same sign, plot the segment and clear x1, and y1. then start to collect the sample points for the new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6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1.5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7938"/>
                <a:ext cx="10515600" cy="526648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A two-dimensional dynamic system is updated by the following rules: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R1)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𝑚𝑀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 			% force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R2) a = F/m - d v			</a:t>
                </a:r>
                <a:r>
                  <a:rPr lang="en-US" altLang="zh-TW" dirty="0"/>
                  <a:t>% acceleration, -d v is </a:t>
                </a:r>
                <a:r>
                  <a:rPr lang="en-US" altLang="zh-TW" dirty="0" smtClean="0"/>
                  <a:t>a damping force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R3) v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</a:t>
                </a:r>
                <a:r>
                  <a:rPr lang="en-US" altLang="zh-TW" dirty="0" smtClean="0"/>
                  <a:t> v + a </a:t>
                </a:r>
                <a:r>
                  <a:rPr lang="en-US" altLang="zh-TW" dirty="0" smtClean="0">
                    <a:latin typeface="Symbol" panose="05050102010706020507" pitchFamily="18" charset="2"/>
                  </a:rPr>
                  <a:t>D</a:t>
                </a:r>
                <a:r>
                  <a:rPr lang="en-US" altLang="zh-TW" dirty="0" smtClean="0"/>
                  <a:t>t				% velocity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ym typeface="Wingdings" panose="05000000000000000000" pitchFamily="2" charset="2"/>
                  </a:rPr>
                  <a:t>R4) p  p + v </a:t>
                </a:r>
                <a:r>
                  <a:rPr lang="en-US" altLang="zh-TW" dirty="0" smtClean="0">
                    <a:latin typeface="Symbol" panose="05050102010706020507" pitchFamily="18" charset="2"/>
                  </a:rPr>
                  <a:t>D</a:t>
                </a:r>
                <a:r>
                  <a:rPr lang="en-US" altLang="zh-TW" dirty="0" smtClean="0"/>
                  <a:t>t 			% position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R5) t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 t + </a:t>
                </a:r>
                <a:r>
                  <a:rPr lang="en-US" altLang="zh-TW" dirty="0" smtClean="0">
                    <a:latin typeface="Symbol" panose="05050102010706020507" pitchFamily="18" charset="2"/>
                  </a:rPr>
                  <a:t>D</a:t>
                </a:r>
                <a:r>
                  <a:rPr lang="en-US" altLang="zh-TW" dirty="0" smtClean="0"/>
                  <a:t>t				% time	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Initial condition: t = 0, v = [0  8] and p = [50  0]. p is a function of time. The time </a:t>
                </a:r>
                <a:r>
                  <a:rPr lang="en-US" altLang="zh-TW" smtClean="0"/>
                  <a:t>step size is </a:t>
                </a:r>
                <a:r>
                  <a:rPr lang="en-US" altLang="zh-TW" smtClean="0">
                    <a:latin typeface="Symbol" panose="05050102010706020507" pitchFamily="18" charset="2"/>
                  </a:rPr>
                  <a:t>D</a:t>
                </a:r>
                <a:r>
                  <a:rPr lang="en-US" altLang="zh-TW" smtClean="0"/>
                  <a:t>t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0.05.M = 10000, m= 1. You can modify the time step size or any other parameters to perform experiments on your own program.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The main process is as follows.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Ask to input d. If d is smaller than 0, quit the program. d is in [0, 1]. 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Clear </a:t>
                </a:r>
                <a:r>
                  <a:rPr lang="en-US" altLang="zh-TW" dirty="0"/>
                  <a:t>the current figure</a:t>
                </a:r>
                <a:r>
                  <a:rPr lang="en-US" altLang="zh-TW" dirty="0" smtClean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Draw a curve p versus t. t in [0, 100].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Go to step 1.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Hint: use norm(p) to compute ||p||. And p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 = p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p’. You can draw one point per time step.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7938"/>
                <a:ext cx="10515600" cy="5266481"/>
              </a:xfrm>
              <a:blipFill rotWithShape="0">
                <a:blip r:embed="rId2"/>
                <a:stretch>
                  <a:fillRect l="-812" t="-2433" r="-116" b="-2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1.5</a:t>
            </a:r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143" t="14402" r="9142" b="11270"/>
          <a:stretch/>
        </p:blipFill>
        <p:spPr>
          <a:xfrm>
            <a:off x="1132114" y="1690688"/>
            <a:ext cx="9710058" cy="5092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0090" y="1229023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 = 0.001;</a:t>
            </a:r>
          </a:p>
        </p:txBody>
      </p:sp>
    </p:spTree>
    <p:extLst>
      <p:ext uri="{BB962C8B-B14F-4D97-AF65-F5344CB8AC3E}">
        <p14:creationId xmlns:p14="http://schemas.microsoft.com/office/powerpoint/2010/main" val="234811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Lab Problem 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Code debugging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smtClean="0"/>
              <a:t>lab01_06_bugs.m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9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9615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Hint: Lab 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a |x| + sin(x).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a.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 is zero, show a message “Thanks for playing” and then quit the program. Otherwise go to step 4.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the step size, dx, of x. dx must be a positive number.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y versus x. x is inside [-10, 10]. The step size of x is dx.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3</a:t>
            </a:r>
            <a:r>
              <a:rPr lang="en-US" altLang="zh-TW" dirty="0" smtClean="0"/>
              <a:t>. Call “hold on” so that more functions can be plotted in the same figure.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0" y="153252"/>
            <a:ext cx="10515600" cy="1325563"/>
          </a:xfrm>
        </p:spPr>
        <p:txBody>
          <a:bodyPr/>
          <a:lstStyle/>
          <a:p>
            <a:r>
              <a:rPr lang="en-US" dirty="0"/>
              <a:t>Hint: Lab Problem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1605" y="1604899"/>
            <a:ext cx="5465956" cy="50430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%%%%%%%%%%%%%%%%%%%%%%%%%%%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% Assignment Number: …</a:t>
            </a:r>
          </a:p>
          <a:p>
            <a:pPr marL="0" indent="0">
              <a:buNone/>
            </a:pPr>
            <a:r>
              <a:rPr lang="en-US" sz="2000" dirty="0"/>
              <a:t>% Problem number: …</a:t>
            </a:r>
          </a:p>
          <a:p>
            <a:pPr marL="0" indent="0">
              <a:buNone/>
            </a:pPr>
            <a:r>
              <a:rPr lang="en-US" sz="2000" dirty="0"/>
              <a:t>% Student Name:  …</a:t>
            </a:r>
          </a:p>
          <a:p>
            <a:pPr marL="0" indent="0">
              <a:buNone/>
            </a:pPr>
            <a:r>
              <a:rPr lang="en-US" sz="2000" dirty="0"/>
              <a:t>% Student ID: …</a:t>
            </a:r>
          </a:p>
          <a:p>
            <a:pPr marL="0" indent="0">
              <a:buNone/>
            </a:pPr>
            <a:r>
              <a:rPr lang="en-US" sz="2000" dirty="0"/>
              <a:t>% Email address: …</a:t>
            </a:r>
          </a:p>
          <a:p>
            <a:pPr marL="0" indent="0">
              <a:buNone/>
            </a:pPr>
            <a:r>
              <a:rPr lang="en-US" sz="2000" dirty="0"/>
              <a:t>% Department: Computer Science, NCTU</a:t>
            </a:r>
          </a:p>
          <a:p>
            <a:pPr marL="0" indent="0">
              <a:buNone/>
            </a:pPr>
            <a:r>
              <a:rPr lang="en-US" sz="2000" dirty="0"/>
              <a:t>% Date: ….</a:t>
            </a:r>
          </a:p>
          <a:p>
            <a:pPr marL="0" indent="0">
              <a:buNone/>
            </a:pPr>
            <a:r>
              <a:rPr lang="en-US" sz="2000" dirty="0"/>
              <a:t>%%%%%%%%%%%%%%%%%%%%%%%%%%%%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91790" y="1618050"/>
            <a:ext cx="6096000" cy="50167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dirty="0"/>
              <a:t>The function y = a |x| + sin(x). The process is stated as follows.</a:t>
            </a:r>
          </a:p>
          <a:p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sz="2000" dirty="0"/>
              <a:t>Ask to input a.</a:t>
            </a:r>
          </a:p>
          <a:p>
            <a:pPr marL="514350" indent="-514350">
              <a:buAutoNum type="arabicPeriod"/>
            </a:pPr>
            <a:r>
              <a:rPr lang="en-US" sz="2000" dirty="0"/>
              <a:t>If a is zero, show a message “Thanks for playing” and then quit the program. Otherwise go to step 4.</a:t>
            </a:r>
          </a:p>
          <a:p>
            <a:pPr marL="514350" indent="-514350">
              <a:buAutoNum type="arabicPeriod"/>
            </a:pPr>
            <a:r>
              <a:rPr lang="en-US" sz="2000" dirty="0"/>
              <a:t>Ask to input the step size, dx, of x. dx must be a positive number.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Plot y versus x. x is inside [-10, 10]. The step size of x is dx. </a:t>
            </a:r>
            <a:r>
              <a:rPr lang="en-US" altLang="zh-TW" sz="2000" dirty="0"/>
              <a:t>The line width of the curve is set to 3. Call “hold on” so that more functions can be plotted in the same figure.</a:t>
            </a:r>
          </a:p>
          <a:p>
            <a:pPr marL="514350" indent="-514350">
              <a:buAutoNum type="arabicPeriod"/>
            </a:pPr>
            <a:r>
              <a:rPr lang="en-US" sz="2000" dirty="0"/>
              <a:t>Go to step 2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15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file name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all your programs in a folder. The folder name is your lab01_student_ID.</a:t>
            </a:r>
          </a:p>
          <a:p>
            <a:pPr marL="0" indent="0">
              <a:buNone/>
            </a:pPr>
            <a:r>
              <a:rPr lang="en-US" dirty="0" smtClean="0"/>
              <a:t>Zip the folder and upload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b="1" dirty="0"/>
              <a:t>a</a:t>
            </a:r>
            <a:r>
              <a:rPr lang="en-US" b="1" dirty="0" smtClean="0"/>
              <a:t> program for each problem </a:t>
            </a:r>
            <a:r>
              <a:rPr lang="en-US" dirty="0" smtClean="0"/>
              <a:t>in </a:t>
            </a:r>
            <a:r>
              <a:rPr lang="en-US" b="1" dirty="0" smtClean="0"/>
              <a:t>one</a:t>
            </a:r>
            <a:r>
              <a:rPr lang="en-US" dirty="0" smtClean="0"/>
              <a:t> </a:t>
            </a:r>
            <a:r>
              <a:rPr lang="en-US" b="1" dirty="0" smtClean="0"/>
              <a:t>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file name is lab01_X_yourStudentID.m, 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the problem number.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your student ID is 12345678 and the problem number is 3, then the file name must be </a:t>
            </a:r>
            <a:r>
              <a:rPr lang="en-US" b="1" dirty="0" smtClean="0">
                <a:solidFill>
                  <a:srgbClr val="0000FF"/>
                </a:solidFill>
              </a:rPr>
              <a:t>lab01_3_12345678.m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/>
              <a:t>Do not output all </a:t>
            </a:r>
            <a:r>
              <a:rPr lang="en-US" altLang="zh-TW" dirty="0" smtClean="0"/>
              <a:t>the intermediate </a:t>
            </a:r>
            <a:r>
              <a:rPr lang="en-US" altLang="zh-TW" dirty="0"/>
              <a:t>results</a:t>
            </a:r>
            <a:r>
              <a:rPr lang="en-US" altLang="zh-TW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the results that are required only.</a:t>
            </a:r>
          </a:p>
        </p:txBody>
      </p:sp>
    </p:spTree>
    <p:extLst>
      <p:ext uri="{BB962C8B-B14F-4D97-AF65-F5344CB8AC3E}">
        <p14:creationId xmlns:p14="http://schemas.microsoft.com/office/powerpoint/2010/main" val="156358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73" y="192127"/>
            <a:ext cx="10515600" cy="1325563"/>
          </a:xfrm>
        </p:spPr>
        <p:txBody>
          <a:bodyPr/>
          <a:lstStyle/>
          <a:p>
            <a:r>
              <a:rPr lang="en-US" dirty="0"/>
              <a:t>Hint: Lab Problem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73" y="1675238"/>
            <a:ext cx="5465956" cy="50430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clf</a:t>
            </a:r>
            <a:r>
              <a:rPr lang="en-US" dirty="0"/>
              <a:t>; clear; </a:t>
            </a:r>
            <a:r>
              <a:rPr lang="en-US" dirty="0" err="1"/>
              <a:t>clc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disp</a:t>
            </a:r>
            <a:r>
              <a:rPr lang="en-US" dirty="0"/>
              <a:t>('Lab Problem 1.1')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fprintf</a:t>
            </a:r>
            <a:r>
              <a:rPr lang="en-US" dirty="0"/>
              <a:t>('\n');</a:t>
            </a:r>
          </a:p>
          <a:p>
            <a:pPr marL="0" indent="0">
              <a:buNone/>
            </a:pPr>
            <a:r>
              <a:rPr lang="en-US" dirty="0" err="1"/>
              <a:t>fprintf</a:t>
            </a:r>
            <a:r>
              <a:rPr lang="en-US" dirty="0"/>
              <a:t>('Student Name:... ID:...\n');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0771" y="192127"/>
            <a:ext cx="609600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dirty="0"/>
              <a:t>while true</a:t>
            </a:r>
          </a:p>
          <a:p>
            <a:r>
              <a:rPr lang="en-US" sz="2000" dirty="0"/>
              <a:t>    a = input('a:');</a:t>
            </a:r>
          </a:p>
          <a:p>
            <a:r>
              <a:rPr lang="en-US" sz="2000" dirty="0"/>
              <a:t>    if (a==0)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fprintf</a:t>
            </a:r>
            <a:r>
              <a:rPr lang="en-US" sz="2000" dirty="0"/>
              <a:t>('Thanks for playing\n');</a:t>
            </a:r>
          </a:p>
          <a:p>
            <a:r>
              <a:rPr lang="en-US" sz="2000" dirty="0"/>
              <a:t>        break;</a:t>
            </a:r>
          </a:p>
          <a:p>
            <a:r>
              <a:rPr lang="en-US" sz="2000" dirty="0"/>
              <a:t>    end</a:t>
            </a:r>
          </a:p>
          <a:p>
            <a:r>
              <a:rPr lang="en-US" sz="2000" dirty="0"/>
              <a:t>    while true</a:t>
            </a:r>
          </a:p>
          <a:p>
            <a:r>
              <a:rPr lang="en-US" sz="2000" dirty="0"/>
              <a:t>        dx = input('dx:');</a:t>
            </a:r>
          </a:p>
          <a:p>
            <a:r>
              <a:rPr lang="en-US" sz="2000" dirty="0"/>
              <a:t>        if dx == 0</a:t>
            </a:r>
          </a:p>
          <a:p>
            <a:r>
              <a:rPr lang="en-US" sz="2000" dirty="0"/>
              <a:t>            dx = 0.05;</a:t>
            </a:r>
          </a:p>
          <a:p>
            <a:r>
              <a:rPr lang="en-US" sz="2000" dirty="0"/>
              <a:t>            break;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elseif</a:t>
            </a:r>
            <a:r>
              <a:rPr lang="en-US" sz="2000" dirty="0"/>
              <a:t> dx &gt;0</a:t>
            </a:r>
          </a:p>
          <a:p>
            <a:r>
              <a:rPr lang="en-US" sz="2000" dirty="0"/>
              <a:t>            break;</a:t>
            </a:r>
          </a:p>
          <a:p>
            <a:r>
              <a:rPr lang="en-US" sz="2000" dirty="0"/>
              <a:t>        else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fprintf</a:t>
            </a:r>
            <a:r>
              <a:rPr lang="en-US" sz="2000" dirty="0"/>
              <a:t>('dx must be a non-negative number.\n');</a:t>
            </a:r>
          </a:p>
          <a:p>
            <a:r>
              <a:rPr lang="en-US" sz="2000" dirty="0"/>
              <a:t>        end</a:t>
            </a:r>
          </a:p>
          <a:p>
            <a:r>
              <a:rPr lang="en-US" sz="2000" dirty="0"/>
              <a:t>    end</a:t>
            </a:r>
          </a:p>
          <a:p>
            <a:r>
              <a:rPr lang="en-US" sz="2000" dirty="0"/>
              <a:t>    x = [-10:dx:10</a:t>
            </a:r>
            <a:r>
              <a:rPr lang="en-US" sz="2000" dirty="0" smtClean="0"/>
              <a:t>];     </a:t>
            </a:r>
            <a:r>
              <a:rPr lang="en-US" sz="2000" dirty="0"/>
              <a:t>y = a .*abs(x) + sin(x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    plot(</a:t>
            </a:r>
            <a:r>
              <a:rPr lang="en-US" sz="2000" dirty="0" err="1"/>
              <a:t>x,y</a:t>
            </a:r>
            <a:r>
              <a:rPr lang="en-US" sz="2000" dirty="0"/>
              <a:t>, '</a:t>
            </a:r>
            <a:r>
              <a:rPr lang="en-US" sz="2000" dirty="0" err="1"/>
              <a:t>LineWidth</a:t>
            </a:r>
            <a:r>
              <a:rPr lang="en-US" sz="2000" dirty="0"/>
              <a:t>', 3);</a:t>
            </a:r>
          </a:p>
          <a:p>
            <a:r>
              <a:rPr lang="en-US" sz="2000" dirty="0"/>
              <a:t>    hold on</a:t>
            </a:r>
          </a:p>
          <a:p>
            <a:r>
              <a:rPr lang="en-US" sz="2000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80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 MATLAB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83" y="1825625"/>
            <a:ext cx="110306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problem, display the </a:t>
            </a:r>
            <a:r>
              <a:rPr lang="en-US" altLang="zh-TW" dirty="0"/>
              <a:t>problem </a:t>
            </a:r>
            <a:r>
              <a:rPr lang="en-US" dirty="0" smtClean="0"/>
              <a:t>number before showing the results.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clf</a:t>
            </a:r>
            <a:r>
              <a:rPr lang="en-US" dirty="0" smtClean="0"/>
              <a:t>; clear; </a:t>
            </a:r>
            <a:r>
              <a:rPr lang="en-US" dirty="0" err="1" smtClean="0"/>
              <a:t>clc</a:t>
            </a:r>
            <a:r>
              <a:rPr lang="en-US" dirty="0" smtClean="0"/>
              <a:t>;		% clear the current figure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% clear variables, and clear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isp</a:t>
            </a:r>
            <a:r>
              <a:rPr lang="en-US" dirty="0" smtClean="0"/>
              <a:t>(‘Lab Problem 1.1’) 	% show Lab P</a:t>
            </a:r>
            <a:r>
              <a:rPr lang="en-US" altLang="zh-TW" dirty="0" smtClean="0"/>
              <a:t>roblem </a:t>
            </a:r>
            <a:r>
              <a:rPr lang="en-US" dirty="0" smtClean="0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At the top of the file, write down your name, ID, email address, department, and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%%%%%%%%%%%%%%%%%%%%%%%%%%%</a:t>
            </a:r>
          </a:p>
          <a:p>
            <a:pPr marL="0" indent="0">
              <a:buNone/>
            </a:pPr>
            <a:r>
              <a:rPr lang="en-US" dirty="0" smtClean="0"/>
              <a:t>% Assignment Number: …</a:t>
            </a:r>
          </a:p>
          <a:p>
            <a:pPr marL="0" indent="0">
              <a:buNone/>
            </a:pPr>
            <a:r>
              <a:rPr lang="en-US" dirty="0" smtClean="0"/>
              <a:t>% Problem number: …</a:t>
            </a:r>
          </a:p>
          <a:p>
            <a:pPr marL="0" indent="0">
              <a:buNone/>
            </a:pPr>
            <a:r>
              <a:rPr lang="en-US" dirty="0" smtClean="0"/>
              <a:t>% Student Name:  …</a:t>
            </a:r>
          </a:p>
          <a:p>
            <a:pPr marL="0" indent="0">
              <a:buNone/>
            </a:pPr>
            <a:r>
              <a:rPr lang="en-US" dirty="0" smtClean="0"/>
              <a:t>% Student ID: …</a:t>
            </a:r>
          </a:p>
          <a:p>
            <a:pPr marL="0" indent="0">
              <a:buNone/>
            </a:pPr>
            <a:r>
              <a:rPr lang="en-US" dirty="0" smtClean="0"/>
              <a:t>% Email address: …</a:t>
            </a:r>
          </a:p>
          <a:p>
            <a:pPr marL="0" indent="0">
              <a:buNone/>
            </a:pPr>
            <a:r>
              <a:rPr lang="en-US" dirty="0" smtClean="0"/>
              <a:t>% Department: Computer Science</a:t>
            </a:r>
            <a:r>
              <a:rPr lang="en-US" smtClean="0"/>
              <a:t>, </a:t>
            </a:r>
            <a:r>
              <a:rPr lang="en-US" smtClean="0"/>
              <a:t>NYCU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Date: ….</a:t>
            </a:r>
          </a:p>
          <a:p>
            <a:pPr marL="0" indent="0">
              <a:buNone/>
            </a:pPr>
            <a:r>
              <a:rPr lang="en-US" dirty="0" smtClean="0"/>
              <a:t>%%%%%%%%%%%%%%%%%%%%%%%%%%%%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This program asks a user to input a set of linear functions and plot all of them. The program quits if the coefficient of the x term is zero.</a:t>
            </a:r>
          </a:p>
          <a:p>
            <a:pPr marL="0" indent="0">
              <a:buNone/>
            </a:pPr>
            <a:r>
              <a:rPr lang="en-US" sz="2900" dirty="0" smtClean="0"/>
              <a:t>Ask the user to input the coefficients of a linear function y = ax + b. </a:t>
            </a:r>
          </a:p>
          <a:p>
            <a:pPr marL="0" indent="0">
              <a:buNone/>
            </a:pPr>
            <a:r>
              <a:rPr lang="en-US" sz="2900" dirty="0" smtClean="0"/>
              <a:t>Plot the curve for y, and x is in [-10, 10]. The step size is 0.05. </a:t>
            </a:r>
          </a:p>
          <a:p>
            <a:pPr marL="0" indent="0">
              <a:buNone/>
            </a:pPr>
            <a:r>
              <a:rPr lang="en-US" sz="2900" dirty="0" smtClean="0"/>
              <a:t>If a is zero, quit the program. When it is asked to input something, a message must be shown appropriately.</a:t>
            </a:r>
            <a:endParaRPr lang="en-US" dirty="0" smtClean="0"/>
          </a:p>
          <a:p>
            <a:pPr marL="0" indent="0">
              <a:buNone/>
            </a:pP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clear;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x = -10:0.05;10</a:t>
            </a:r>
            <a:r>
              <a:rPr lang="en-US" altLang="zh-TW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1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ceof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input(‘Please input the coefficients [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]:’);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== 0 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(‘Thanks for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playering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.\n’);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break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a .*x + b;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hold on;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Lab 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a |x| + sin(x).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a.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Ask to input the step size, dx, of x. if dx is zero, set it to a default value 0.05. if dx &lt;0, show ‘dx </a:t>
            </a:r>
            <a:r>
              <a:rPr lang="en-US" dirty="0"/>
              <a:t>must be a non-negative </a:t>
            </a:r>
            <a:r>
              <a:rPr lang="en-US" dirty="0" smtClean="0"/>
              <a:t>number’. dx must be a positive number.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y versus x. x is inside [-10, 10]. The step size of x is dx.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3</a:t>
            </a:r>
            <a:r>
              <a:rPr lang="en-US" altLang="zh-TW" dirty="0" smtClean="0"/>
              <a:t>. Call “hold on” so that more functions can be plotted in the same figure.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Lab Problem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a function. </a:t>
            </a:r>
          </a:p>
          <a:p>
            <a:pPr marL="0" indent="0">
              <a:buNone/>
            </a:pPr>
            <a:r>
              <a:rPr lang="en-US" dirty="0" smtClean="0"/>
              <a:t>The function is: x</a:t>
            </a:r>
            <a:r>
              <a:rPr lang="en-US" baseline="30000" dirty="0" smtClean="0"/>
              <a:t>2</a:t>
            </a:r>
            <a:r>
              <a:rPr lang="en-US" dirty="0" smtClean="0"/>
              <a:t> (|sin y|+1) – 2 x y - b y</a:t>
            </a:r>
            <a:r>
              <a:rPr lang="en-US" baseline="30000" dirty="0" smtClean="0"/>
              <a:t>2</a:t>
            </a:r>
            <a:r>
              <a:rPr lang="en-US" dirty="0" smtClean="0"/>
              <a:t> = 0.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b</a:t>
            </a:r>
          </a:p>
          <a:p>
            <a:pPr marL="514350" indent="-514350">
              <a:buAutoNum type="arabicPeriod"/>
            </a:pPr>
            <a:r>
              <a:rPr lang="en-US" dirty="0" smtClean="0"/>
              <a:t>If b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the curve .  Set the step size properly so that the curve is smooth.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3</a:t>
            </a:r>
            <a:r>
              <a:rPr lang="en-US" altLang="zh-TW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function y1 = f(x) and a family of function y2 = y2(</a:t>
            </a:r>
            <a:r>
              <a:rPr lang="en-US" dirty="0" err="1" smtClean="0"/>
              <a:t>x,n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y1 = cos(x)</a:t>
            </a:r>
          </a:p>
          <a:p>
            <a:pPr marL="0" indent="0">
              <a:buNone/>
            </a:pPr>
            <a:r>
              <a:rPr lang="en-US" dirty="0" smtClean="0"/>
              <a:t>y2(</a:t>
            </a:r>
            <a:r>
              <a:rPr lang="en-US" dirty="0" err="1" smtClean="0"/>
              <a:t>x,n</a:t>
            </a:r>
            <a:r>
              <a:rPr lang="en-US" dirty="0" smtClean="0"/>
              <a:t>) = 1 – x</a:t>
            </a:r>
            <a:r>
              <a:rPr lang="en-US" baseline="30000" dirty="0" smtClean="0"/>
              <a:t>2</a:t>
            </a:r>
            <a:r>
              <a:rPr lang="en-US" dirty="0" smtClean="0"/>
              <a:t>/2! + x</a:t>
            </a:r>
            <a:r>
              <a:rPr lang="en-US" baseline="30000" dirty="0" smtClean="0"/>
              <a:t>4</a:t>
            </a:r>
            <a:r>
              <a:rPr lang="en-US" dirty="0" smtClean="0"/>
              <a:t>/4! +… + ((-1)</a:t>
            </a:r>
            <a:r>
              <a:rPr lang="en-US" baseline="30000" dirty="0" smtClean="0"/>
              <a:t>n</a:t>
            </a:r>
            <a:r>
              <a:rPr lang="en-US" dirty="0" smtClean="0"/>
              <a:t>/(2n)!)  x</a:t>
            </a:r>
            <a:r>
              <a:rPr lang="en-US" baseline="30000" dirty="0" smtClean="0"/>
              <a:t>2n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m. m  is a non-negative integer and inside [0, 10]. MUST check if the input is valid.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m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 the same figure, plot y1’s curve and y2’s curves for all 0 &lt;=n &lt;= m.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x is inside [-10, 10]. The step size of x is 0.01.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The 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 smtClean="0"/>
              <a:t>4 </a:t>
            </a:r>
            <a:r>
              <a:rPr lang="en-US" altLang="zh-TW" dirty="0"/>
              <a:t>for </a:t>
            </a:r>
            <a:r>
              <a:rPr lang="en-US" altLang="zh-TW" dirty="0" smtClean="0"/>
              <a:t>y1’s curve. 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 smtClean="0"/>
              <a:t>2 for y2’s curves.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Go to step 2.</a:t>
            </a:r>
          </a:p>
          <a:p>
            <a:pPr marL="0" indent="0">
              <a:buNone/>
            </a:pPr>
            <a:r>
              <a:rPr lang="en-US" dirty="0" smtClean="0"/>
              <a:t>Hint: use factorial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Plot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 = (2x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-(100a) sin (5x))/(6x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-9x-42)-10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dirty="0"/>
              <a:t>Ask to input a.</a:t>
            </a:r>
          </a:p>
          <a:p>
            <a:pPr marL="0" indent="0">
              <a:buNone/>
            </a:pPr>
            <a:r>
              <a:rPr lang="en-US" altLang="zh-TW" dirty="0" smtClean="0"/>
              <a:t>Ask to input the step size dx of x. dx must be a non-negative value.</a:t>
            </a:r>
          </a:p>
          <a:p>
            <a:pPr marL="0" indent="0">
              <a:buNone/>
            </a:pPr>
            <a:r>
              <a:rPr lang="en-US" altLang="zh-TW" dirty="0" smtClean="0"/>
              <a:t>Plot the upper part of the curve as blue color, i.e., y &gt;= 0.</a:t>
            </a:r>
          </a:p>
          <a:p>
            <a:pPr marL="0" indent="0">
              <a:buNone/>
            </a:pPr>
            <a:r>
              <a:rPr lang="en-US" altLang="zh-TW" dirty="0"/>
              <a:t>Plot the </a:t>
            </a:r>
            <a:r>
              <a:rPr lang="en-US" altLang="zh-TW" dirty="0" smtClean="0"/>
              <a:t>bottom part </a:t>
            </a:r>
            <a:r>
              <a:rPr lang="en-US" altLang="zh-TW" dirty="0"/>
              <a:t>of the curve as </a:t>
            </a:r>
            <a:r>
              <a:rPr lang="en-US" altLang="zh-TW" dirty="0" smtClean="0"/>
              <a:t>red color, i.e., y &lt; 0.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The range of x is [-10, 10]. </a:t>
            </a:r>
            <a:r>
              <a:rPr lang="en-US" altLang="zh-TW" dirty="0"/>
              <a:t>Set the limits </a:t>
            </a:r>
            <a:r>
              <a:rPr lang="en-US" altLang="zh-TW" dirty="0" smtClean="0"/>
              <a:t> of the y </a:t>
            </a:r>
            <a:r>
              <a:rPr lang="en-US" altLang="zh-TW" dirty="0"/>
              <a:t>axis to </a:t>
            </a:r>
            <a:r>
              <a:rPr lang="en-US" altLang="zh-TW" dirty="0" smtClean="0"/>
              <a:t>-100 and 100.</a:t>
            </a:r>
          </a:p>
          <a:p>
            <a:pPr marL="0" indent="0">
              <a:buNone/>
            </a:pPr>
            <a:r>
              <a:rPr lang="en-US" altLang="zh-TW" dirty="0" smtClean="0"/>
              <a:t>Hint: you collect the sample points that have the same sign and they are consecutive.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96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1525</Words>
  <Application>Microsoft Office PowerPoint</Application>
  <PresentationFormat>寬螢幕</PresentationFormat>
  <Paragraphs>209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MATLAB</vt:lpstr>
      <vt:lpstr>Program file name format</vt:lpstr>
      <vt:lpstr>PowerPoint 簡報</vt:lpstr>
      <vt:lpstr>PowerPoint 簡報</vt:lpstr>
      <vt:lpstr>Example</vt:lpstr>
      <vt:lpstr>Lab Problem 1.1</vt:lpstr>
      <vt:lpstr>Lab Problem 1.2</vt:lpstr>
      <vt:lpstr>Problem 1.3</vt:lpstr>
      <vt:lpstr>Problem 1.4</vt:lpstr>
      <vt:lpstr>Plot y = (2x2+3e-x-(100a) sin (5x))/(6x2-9x-42)-10  a = 3. dx = 0.1 </vt:lpstr>
      <vt:lpstr>Problem 1.4</vt:lpstr>
      <vt:lpstr>Problem 1.4</vt:lpstr>
      <vt:lpstr>Hint: Problem 1.4</vt:lpstr>
      <vt:lpstr>Problem 1.5</vt:lpstr>
      <vt:lpstr>Problem 1.5</vt:lpstr>
      <vt:lpstr>Lab Problem 1.6</vt:lpstr>
      <vt:lpstr>PowerPoint 簡報</vt:lpstr>
      <vt:lpstr>Hint: Lab Problem 1.1</vt:lpstr>
      <vt:lpstr>Hint: Lab Problem 1.1</vt:lpstr>
      <vt:lpstr>Hint: Lab Problem 1.1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Windows User</dc:creator>
  <cp:lastModifiedBy>User</cp:lastModifiedBy>
  <cp:revision>192</cp:revision>
  <dcterms:created xsi:type="dcterms:W3CDTF">2019-02-26T08:18:36Z</dcterms:created>
  <dcterms:modified xsi:type="dcterms:W3CDTF">2021-04-23T06:05:55Z</dcterms:modified>
</cp:coreProperties>
</file>