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9" r:id="rId5"/>
    <p:sldId id="268" r:id="rId6"/>
    <p:sldId id="259" r:id="rId7"/>
    <p:sldId id="278" r:id="rId8"/>
    <p:sldId id="270" r:id="rId9"/>
    <p:sldId id="267" r:id="rId10"/>
    <p:sldId id="258" r:id="rId11"/>
    <p:sldId id="260" r:id="rId12"/>
    <p:sldId id="261" r:id="rId13"/>
    <p:sldId id="262" r:id="rId14"/>
    <p:sldId id="276" r:id="rId15"/>
    <p:sldId id="271" r:id="rId16"/>
    <p:sldId id="279" r:id="rId17"/>
    <p:sldId id="272" r:id="rId18"/>
    <p:sldId id="273" r:id="rId19"/>
    <p:sldId id="263" r:id="rId20"/>
    <p:sldId id="274" r:id="rId21"/>
    <p:sldId id="264" r:id="rId22"/>
    <p:sldId id="275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9707-C846-47DE-9ECB-0C75910ABA23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4E08-6C90-446D-89F5-3B3453E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MATLAB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Programming Assignment One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253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288" y="1620110"/>
            <a:ext cx="55217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You must use </a:t>
            </a:r>
            <a:r>
              <a:rPr lang="en-US" sz="2000" b="1" dirty="0" err="1" smtClean="0">
                <a:solidFill>
                  <a:srgbClr val="C00000"/>
                </a:solidFill>
              </a:rPr>
              <a:t>meshgrid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to create the following matrix.</a:t>
            </a:r>
          </a:p>
          <a:p>
            <a:pPr marL="0" indent="0">
              <a:buNone/>
            </a:pPr>
            <a:r>
              <a:rPr lang="en-US" sz="2000" dirty="0" smtClean="0"/>
              <a:t>Q</a:t>
            </a:r>
            <a:r>
              <a:rPr lang="pl-PL" sz="2000" dirty="0" smtClean="0"/>
              <a:t> =</a:t>
            </a:r>
            <a:r>
              <a:rPr lang="en-US" sz="2000" dirty="0" smtClean="0"/>
              <a:t> 1  2^2   3^2   …   </a:t>
            </a:r>
            <a:r>
              <a:rPr lang="en-US" sz="2000" dirty="0" err="1" smtClean="0"/>
              <a:t>n^n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  1  </a:t>
            </a:r>
            <a:r>
              <a:rPr lang="en-US" sz="2000" dirty="0"/>
              <a:t>2^2   3^2   …   </a:t>
            </a:r>
            <a:r>
              <a:rPr lang="en-US" sz="2000" dirty="0" err="1" smtClean="0"/>
              <a:t>n^n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…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1  </a:t>
            </a:r>
            <a:r>
              <a:rPr lang="en-US" sz="2000" dirty="0"/>
              <a:t>2^2   3^2   …   </a:t>
            </a:r>
            <a:r>
              <a:rPr lang="en-US" sz="2000" dirty="0" err="1" smtClean="0"/>
              <a:t>n^n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Q</a:t>
            </a:r>
            <a:r>
              <a:rPr lang="en-US" sz="2000" dirty="0" smtClean="0"/>
              <a:t> has n identical rows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 smtClean="0"/>
              <a:t>Use at most 2 instructions, including the line that specifies n.</a:t>
            </a:r>
          </a:p>
          <a:p>
            <a:pPr marL="0" indent="0">
              <a:buNone/>
            </a:pPr>
            <a:r>
              <a:rPr lang="en-US" sz="2000" dirty="0" smtClean="0"/>
              <a:t>n = number, e.g., n = 10 (this is one instruction)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59912" y="1640821"/>
            <a:ext cx="5257800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When n = 10,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our program outputs</a:t>
            </a:r>
          </a:p>
          <a:p>
            <a:r>
              <a:rPr lang="en-US" sz="2000" dirty="0" smtClean="0"/>
              <a:t>Q =</a:t>
            </a:r>
            <a:r>
              <a:rPr lang="pl-PL" sz="2000" dirty="0" smtClean="0"/>
              <a:t> </a:t>
            </a:r>
            <a:r>
              <a:rPr lang="en-US" sz="2000" dirty="0" smtClean="0"/>
              <a:t>   </a:t>
            </a:r>
          </a:p>
          <a:p>
            <a:r>
              <a:rPr lang="en-US" sz="2000" dirty="0" smtClean="0"/>
              <a:t>     </a:t>
            </a:r>
            <a:r>
              <a:rPr lang="pl-PL" sz="2000" dirty="0" smtClean="0"/>
              <a:t>1     </a:t>
            </a:r>
            <a:r>
              <a:rPr lang="pl-PL" sz="2000" dirty="0"/>
              <a:t>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</a:p>
          <a:p>
            <a:r>
              <a:rPr lang="pl-PL" sz="2000" dirty="0"/>
              <a:t>     1     4     9    16    25    36    49    64    81   100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533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27" y="1607367"/>
            <a:ext cx="5986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n, create the following row vector consisting of n elements:</a:t>
            </a:r>
          </a:p>
          <a:p>
            <a:pPr marL="0" indent="0">
              <a:buNone/>
            </a:pPr>
            <a:r>
              <a:rPr lang="en-US" dirty="0" smtClean="0"/>
              <a:t>R = [1 -2  3  -4  5  -6 </a:t>
            </a:r>
            <a:r>
              <a:rPr lang="en-US" dirty="0" smtClean="0"/>
              <a:t> 7  -8  9 -10  11 … </a:t>
            </a:r>
            <a:r>
              <a:rPr lang="en-US" dirty="0" smtClean="0"/>
              <a:t>]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at most 4 instructions</a:t>
            </a:r>
            <a:r>
              <a:rPr lang="en-US" dirty="0"/>
              <a:t> , including the line that specifies 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change n to get a new row vector.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0273" y="1607367"/>
            <a:ext cx="52578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Example:</a:t>
            </a:r>
          </a:p>
          <a:p>
            <a:r>
              <a:rPr lang="en-US" sz="2000" dirty="0" smtClean="0"/>
              <a:t>When n = 10,</a:t>
            </a:r>
          </a:p>
          <a:p>
            <a:r>
              <a:rPr lang="en-US" sz="2000" dirty="0" smtClean="0"/>
              <a:t>your program </a:t>
            </a:r>
            <a:r>
              <a:rPr lang="en-US" sz="2000" dirty="0"/>
              <a:t>outputs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 </a:t>
            </a:r>
            <a:r>
              <a:rPr lang="en-US" sz="2000" dirty="0"/>
              <a:t>= </a:t>
            </a:r>
            <a:r>
              <a:rPr lang="en-US" sz="2000" dirty="0" smtClean="0"/>
              <a:t>[</a:t>
            </a:r>
            <a:r>
              <a:rPr lang="en-US" sz="2000" dirty="0"/>
              <a:t>1 -2  3  -4  5  -6 </a:t>
            </a:r>
            <a:r>
              <a:rPr lang="en-US" sz="2000" dirty="0" smtClean="0"/>
              <a:t> 7 -8  9 -10</a:t>
            </a:r>
            <a:r>
              <a:rPr lang="en-US" sz="2000" dirty="0" smtClean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33438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366"/>
            <a:ext cx="5384180" cy="4548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n, create the following matrix consisting of n elements:</a:t>
            </a:r>
          </a:p>
          <a:p>
            <a:pPr marL="0" indent="0">
              <a:buNone/>
            </a:pPr>
            <a:r>
              <a:rPr lang="en-US" dirty="0" smtClean="0"/>
              <a:t>S = [1 3 3 5 5 7 7 9 9 11 … 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at most </a:t>
            </a:r>
            <a:r>
              <a:rPr lang="en-US" dirty="0"/>
              <a:t>4</a:t>
            </a:r>
            <a:r>
              <a:rPr lang="en-US" dirty="0" smtClean="0"/>
              <a:t> instructions,</a:t>
            </a:r>
            <a:r>
              <a:rPr lang="en-US" dirty="0"/>
              <a:t> </a:t>
            </a:r>
            <a:r>
              <a:rPr lang="en-US" dirty="0" smtClean="0"/>
              <a:t>including </a:t>
            </a:r>
            <a:r>
              <a:rPr lang="en-US" dirty="0"/>
              <a:t>the line that specifies 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change n to get a new row vector.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You must not use mod.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0273" y="1607367"/>
            <a:ext cx="52578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Example: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hen n = 6,</a:t>
            </a:r>
          </a:p>
          <a:p>
            <a:r>
              <a:rPr lang="en-US" sz="2000" dirty="0" smtClean="0"/>
              <a:t>your program </a:t>
            </a:r>
            <a:r>
              <a:rPr lang="en-US" sz="2000" dirty="0"/>
              <a:t>outputs</a:t>
            </a:r>
            <a:endParaRPr lang="en-US" sz="2000" dirty="0" smtClean="0"/>
          </a:p>
          <a:p>
            <a:r>
              <a:rPr lang="en-US" sz="2000" dirty="0" smtClean="0"/>
              <a:t>S </a:t>
            </a:r>
            <a:r>
              <a:rPr lang="en-US" sz="2000" dirty="0"/>
              <a:t>= </a:t>
            </a:r>
            <a:r>
              <a:rPr lang="en-US" sz="2000" dirty="0" smtClean="0"/>
              <a:t>[</a:t>
            </a:r>
            <a:r>
              <a:rPr lang="en-US" sz="2000" dirty="0"/>
              <a:t>1  3 3 5 5 </a:t>
            </a:r>
            <a:r>
              <a:rPr lang="en-US" sz="2000" dirty="0" smtClean="0"/>
              <a:t>7]</a:t>
            </a:r>
          </a:p>
          <a:p>
            <a:r>
              <a:rPr lang="en-US" sz="2000" dirty="0" smtClean="0"/>
              <a:t>=====================================</a:t>
            </a:r>
            <a:endParaRPr lang="en-US" sz="2000" dirty="0"/>
          </a:p>
          <a:p>
            <a:r>
              <a:rPr lang="en-US" sz="2000" dirty="0" smtClean="0"/>
              <a:t>When </a:t>
            </a:r>
            <a:r>
              <a:rPr lang="en-US" sz="2000" dirty="0"/>
              <a:t>n = </a:t>
            </a:r>
            <a:r>
              <a:rPr lang="en-US" sz="2000" dirty="0" smtClean="0"/>
              <a:t>7,</a:t>
            </a:r>
            <a:endParaRPr lang="en-US" sz="2000" dirty="0"/>
          </a:p>
          <a:p>
            <a:r>
              <a:rPr lang="en-US" sz="2000" dirty="0" smtClean="0"/>
              <a:t>your </a:t>
            </a:r>
            <a:r>
              <a:rPr lang="en-US" sz="2000" dirty="0"/>
              <a:t>program outputs</a:t>
            </a:r>
          </a:p>
          <a:p>
            <a:r>
              <a:rPr lang="en-US" sz="2000" dirty="0" smtClean="0"/>
              <a:t>S </a:t>
            </a:r>
            <a:r>
              <a:rPr lang="en-US" sz="2000" dirty="0"/>
              <a:t>= [1  3 3 5 5 7 7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=====================================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n = </a:t>
            </a:r>
            <a:r>
              <a:rPr lang="en-US" sz="2000" dirty="0" smtClean="0"/>
              <a:t>14,</a:t>
            </a:r>
            <a:endParaRPr lang="en-US" sz="2000" dirty="0"/>
          </a:p>
          <a:p>
            <a:r>
              <a:rPr lang="en-US" sz="2000" dirty="0" smtClean="0"/>
              <a:t>your </a:t>
            </a:r>
            <a:r>
              <a:rPr lang="en-US" sz="2000" dirty="0"/>
              <a:t>program outputs</a:t>
            </a:r>
          </a:p>
          <a:p>
            <a:r>
              <a:rPr lang="en-US" sz="2000" dirty="0"/>
              <a:t>S = [1  3 3 5 5 7 </a:t>
            </a:r>
            <a:r>
              <a:rPr lang="en-US" sz="2000" dirty="0" smtClean="0"/>
              <a:t>7 9 9 11 11 13 13 15]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19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366"/>
            <a:ext cx="5841380" cy="46261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You must use mod </a:t>
            </a:r>
            <a:r>
              <a:rPr lang="en-US" dirty="0" smtClean="0"/>
              <a:t>to create </a:t>
            </a:r>
            <a:r>
              <a:rPr lang="en-US" dirty="0"/>
              <a:t>the following </a:t>
            </a:r>
            <a:r>
              <a:rPr lang="en-US" dirty="0" smtClean="0"/>
              <a:t>row vector which contains n elements: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[4</a:t>
            </a:r>
            <a:r>
              <a:rPr lang="en-US" dirty="0" smtClean="0">
                <a:solidFill>
                  <a:srgbClr val="C00000"/>
                </a:solidFill>
              </a:rPr>
              <a:t>+1</a:t>
            </a:r>
            <a:r>
              <a:rPr lang="en-US" dirty="0" smtClean="0"/>
              <a:t>  3</a:t>
            </a:r>
            <a:r>
              <a:rPr lang="en-US" dirty="0" smtClean="0">
                <a:solidFill>
                  <a:srgbClr val="C00000"/>
                </a:solidFill>
              </a:rPr>
              <a:t>+2</a:t>
            </a:r>
            <a:r>
              <a:rPr lang="en-US" dirty="0" smtClean="0"/>
              <a:t>  2</a:t>
            </a:r>
            <a:r>
              <a:rPr lang="en-US" dirty="0" smtClean="0">
                <a:solidFill>
                  <a:srgbClr val="C00000"/>
                </a:solidFill>
              </a:rPr>
              <a:t>+3</a:t>
            </a:r>
            <a:r>
              <a:rPr lang="en-US" dirty="0" smtClean="0"/>
              <a:t>  1</a:t>
            </a:r>
            <a:r>
              <a:rPr lang="en-US" dirty="0" smtClean="0">
                <a:solidFill>
                  <a:srgbClr val="C00000"/>
                </a:solidFill>
              </a:rPr>
              <a:t>+4</a:t>
            </a:r>
            <a:r>
              <a:rPr lang="en-US" dirty="0" smtClean="0"/>
              <a:t>  4</a:t>
            </a:r>
            <a:r>
              <a:rPr lang="en-US" dirty="0" smtClean="0">
                <a:solidFill>
                  <a:srgbClr val="C00000"/>
                </a:solidFill>
              </a:rPr>
              <a:t>+5</a:t>
            </a:r>
            <a:r>
              <a:rPr lang="en-US" dirty="0" smtClean="0"/>
              <a:t>  3</a:t>
            </a:r>
            <a:r>
              <a:rPr lang="en-US" dirty="0" smtClean="0">
                <a:solidFill>
                  <a:srgbClr val="C00000"/>
                </a:solidFill>
              </a:rPr>
              <a:t>+6</a:t>
            </a:r>
            <a:r>
              <a:rPr lang="en-US" dirty="0" smtClean="0"/>
              <a:t>  2</a:t>
            </a:r>
            <a:r>
              <a:rPr lang="en-US" dirty="0" smtClean="0">
                <a:solidFill>
                  <a:srgbClr val="C00000"/>
                </a:solidFill>
              </a:rPr>
              <a:t>+7</a:t>
            </a:r>
            <a:r>
              <a:rPr lang="en-US" dirty="0" smtClean="0"/>
              <a:t> ……]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at most 2 instructions , including the line that specifies 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change n to get a new row vector.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need to learn how to use </a:t>
            </a:r>
          </a:p>
          <a:p>
            <a:pPr marL="0" indent="0">
              <a:buNone/>
            </a:pPr>
            <a:r>
              <a:rPr lang="en-US" dirty="0" smtClean="0"/>
              <a:t>the mod operator on your own.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3395" y="1607367"/>
            <a:ext cx="5196468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Example: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hen n = 6,</a:t>
            </a:r>
          </a:p>
          <a:p>
            <a:r>
              <a:rPr lang="en-US" sz="2000" dirty="0" smtClean="0"/>
              <a:t>your program </a:t>
            </a:r>
            <a:r>
              <a:rPr lang="en-US" sz="2000" dirty="0"/>
              <a:t>outputs</a:t>
            </a:r>
            <a:endParaRPr lang="en-US" sz="2000" dirty="0" smtClean="0"/>
          </a:p>
          <a:p>
            <a:r>
              <a:rPr lang="en-US" sz="2000" dirty="0"/>
              <a:t>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[5 5 5 5 9 9]</a:t>
            </a:r>
          </a:p>
          <a:p>
            <a:r>
              <a:rPr lang="en-US" sz="2000" dirty="0" smtClean="0"/>
              <a:t>=====================================</a:t>
            </a:r>
            <a:endParaRPr lang="en-US" sz="2000" dirty="0"/>
          </a:p>
          <a:p>
            <a:r>
              <a:rPr lang="en-US" sz="2000" dirty="0" smtClean="0"/>
              <a:t>When </a:t>
            </a:r>
            <a:r>
              <a:rPr lang="en-US" sz="2000" dirty="0"/>
              <a:t>n = </a:t>
            </a:r>
            <a:r>
              <a:rPr lang="en-US" sz="2000" dirty="0" smtClean="0"/>
              <a:t>7,</a:t>
            </a:r>
            <a:endParaRPr lang="en-US" sz="2000" dirty="0"/>
          </a:p>
          <a:p>
            <a:r>
              <a:rPr lang="en-US" sz="2000" dirty="0" smtClean="0"/>
              <a:t>your </a:t>
            </a:r>
            <a:r>
              <a:rPr lang="en-US" sz="2000" dirty="0"/>
              <a:t>program outputs</a:t>
            </a:r>
          </a:p>
          <a:p>
            <a:r>
              <a:rPr lang="en-US" sz="2000" dirty="0"/>
              <a:t>T = </a:t>
            </a:r>
            <a:r>
              <a:rPr lang="en-US" sz="2000" dirty="0" smtClean="0"/>
              <a:t>[</a:t>
            </a:r>
            <a:r>
              <a:rPr lang="en-US" sz="2000" dirty="0"/>
              <a:t>5 5 5 5 9 </a:t>
            </a:r>
            <a:r>
              <a:rPr lang="en-US" sz="2000" dirty="0" smtClean="0"/>
              <a:t>9 9]</a:t>
            </a:r>
            <a:endParaRPr lang="en-US" sz="2000" dirty="0"/>
          </a:p>
          <a:p>
            <a:r>
              <a:rPr lang="en-US" sz="2000" dirty="0" smtClean="0"/>
              <a:t>=====================================</a:t>
            </a:r>
            <a:endParaRPr lang="en-US" sz="2000" dirty="0"/>
          </a:p>
          <a:p>
            <a:r>
              <a:rPr lang="en-US" sz="2000" dirty="0" smtClean="0"/>
              <a:t>When </a:t>
            </a:r>
            <a:r>
              <a:rPr lang="en-US" sz="2000" dirty="0"/>
              <a:t>n = 8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 smtClean="0"/>
              <a:t>your </a:t>
            </a:r>
            <a:r>
              <a:rPr lang="en-US" sz="2000" dirty="0"/>
              <a:t>program outputs</a:t>
            </a:r>
          </a:p>
          <a:p>
            <a:r>
              <a:rPr lang="en-US" sz="2000" dirty="0"/>
              <a:t>T = </a:t>
            </a:r>
            <a:r>
              <a:rPr lang="en-US" sz="2000" dirty="0" smtClean="0"/>
              <a:t>[</a:t>
            </a:r>
            <a:r>
              <a:rPr lang="en-US" sz="2000" dirty="0"/>
              <a:t>5 5 5 5 9 </a:t>
            </a:r>
            <a:r>
              <a:rPr lang="en-US" sz="2000" dirty="0" smtClean="0"/>
              <a:t>9 9 9]</a:t>
            </a:r>
            <a:endParaRPr lang="en-US" sz="2000" dirty="0"/>
          </a:p>
          <a:p>
            <a:r>
              <a:rPr lang="en-US" sz="2000" dirty="0"/>
              <a:t>=====================================</a:t>
            </a:r>
          </a:p>
          <a:p>
            <a:r>
              <a:rPr lang="en-US" sz="2000" dirty="0"/>
              <a:t>When n = </a:t>
            </a:r>
            <a:r>
              <a:rPr lang="en-US" sz="2000" dirty="0" smtClean="0"/>
              <a:t>17,</a:t>
            </a:r>
            <a:endParaRPr lang="en-US" sz="2000" dirty="0"/>
          </a:p>
          <a:p>
            <a:r>
              <a:rPr lang="en-US" sz="2000" dirty="0"/>
              <a:t>your program outputs</a:t>
            </a:r>
          </a:p>
          <a:p>
            <a:r>
              <a:rPr lang="en-US" sz="2000" dirty="0"/>
              <a:t>T = [5 5 5 5 9 9 9 </a:t>
            </a:r>
            <a:r>
              <a:rPr lang="en-US" sz="2000" dirty="0" smtClean="0"/>
              <a:t>9 13 13 13 13 17 17 17 17 21 ]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114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surf to plot a graph</a:t>
            </a:r>
          </a:p>
          <a:p>
            <a:r>
              <a:rPr lang="en-US" dirty="0" smtClean="0"/>
              <a:t>z = y sin(x) cos(x) / (|x| + eps)</a:t>
            </a:r>
          </a:p>
          <a:p>
            <a:r>
              <a:rPr lang="en-US" dirty="0" smtClean="0"/>
              <a:t>x in [-r, r]</a:t>
            </a:r>
          </a:p>
          <a:p>
            <a:r>
              <a:rPr lang="en-US" dirty="0" smtClean="0"/>
              <a:t>y in [-r, r]</a:t>
            </a:r>
          </a:p>
          <a:p>
            <a:r>
              <a:rPr lang="en-US" dirty="0" smtClean="0"/>
              <a:t>z in [-r, r]</a:t>
            </a:r>
          </a:p>
          <a:p>
            <a:r>
              <a:rPr lang="en-US" dirty="0" smtClean="0"/>
              <a:t>Use: shading faceted</a:t>
            </a:r>
          </a:p>
          <a:p>
            <a:r>
              <a:rPr lang="en-US" dirty="0" smtClean="0"/>
              <a:t>You can use a smaller step size to get a smoother surface.</a:t>
            </a:r>
          </a:p>
          <a:p>
            <a:r>
              <a:rPr lang="en-US" dirty="0" smtClean="0"/>
              <a:t>Type: help shading </a:t>
            </a:r>
            <a:endParaRPr lang="en-US" dirty="0"/>
          </a:p>
          <a:p>
            <a:r>
              <a:rPr lang="en-US" dirty="0" smtClean="0"/>
              <a:t>Try different shading methods: flat, </a:t>
            </a:r>
            <a:r>
              <a:rPr lang="en-US" dirty="0" err="1" smtClean="0"/>
              <a:t>interp</a:t>
            </a:r>
            <a:r>
              <a:rPr lang="en-US" dirty="0" smtClean="0"/>
              <a:t>, faceted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52" t="14078" r="9025" b="10140"/>
          <a:stretch/>
        </p:blipFill>
        <p:spPr>
          <a:xfrm>
            <a:off x="7315200" y="141220"/>
            <a:ext cx="4521018" cy="3860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372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99" t="21310" r="9025" b="20011"/>
          <a:stretch/>
        </p:blipFill>
        <p:spPr>
          <a:xfrm>
            <a:off x="2308164" y="101600"/>
            <a:ext cx="9883836" cy="67563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2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Plot the following functions in the same figure. </a:t>
            </a:r>
          </a:p>
          <a:p>
            <a:r>
              <a:rPr lang="en-US" dirty="0" smtClean="0"/>
              <a:t>y = x;</a:t>
            </a:r>
          </a:p>
          <a:p>
            <a:r>
              <a:rPr lang="en-US" dirty="0" smtClean="0"/>
              <a:t>y = x</a:t>
            </a:r>
            <a:r>
              <a:rPr lang="en-US" baseline="30000" dirty="0" smtClean="0"/>
              <a:t>2</a:t>
            </a:r>
            <a:r>
              <a:rPr lang="en-US" dirty="0" smtClean="0"/>
              <a:t>;</a:t>
            </a:r>
          </a:p>
          <a:p>
            <a:r>
              <a:rPr lang="en-US" dirty="0"/>
              <a:t>y =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;</a:t>
            </a:r>
          </a:p>
          <a:p>
            <a:r>
              <a:rPr lang="en-US" dirty="0"/>
              <a:t>y</a:t>
            </a:r>
            <a:r>
              <a:rPr lang="en-US" dirty="0" smtClean="0"/>
              <a:t> = e</a:t>
            </a:r>
            <a:r>
              <a:rPr lang="en-US" baseline="30000" dirty="0" smtClean="0"/>
              <a:t>x</a:t>
            </a:r>
          </a:p>
          <a:p>
            <a:r>
              <a:rPr lang="en-US" dirty="0"/>
              <a:t>y</a:t>
            </a:r>
            <a:r>
              <a:rPr lang="en-US" dirty="0" smtClean="0"/>
              <a:t> = e</a:t>
            </a:r>
            <a:r>
              <a:rPr lang="en-US" baseline="30000" dirty="0" smtClean="0"/>
              <a:t>-x</a:t>
            </a:r>
          </a:p>
          <a:p>
            <a:r>
              <a:rPr lang="en-US" dirty="0" smtClean="0"/>
              <a:t>y = log x</a:t>
            </a:r>
            <a:endParaRPr lang="en-US" baseline="30000" dirty="0" smtClean="0"/>
          </a:p>
          <a:p>
            <a:r>
              <a:rPr lang="en-US" dirty="0" smtClean="0"/>
              <a:t>x in [0, 4]. Step size 0.01.</a:t>
            </a:r>
          </a:p>
          <a:p>
            <a:r>
              <a:rPr lang="en-US" dirty="0" smtClean="0"/>
              <a:t>You can use </a:t>
            </a:r>
            <a:r>
              <a:rPr lang="en-US" sz="4200" b="1" dirty="0" err="1"/>
              <a:t>clf</a:t>
            </a:r>
            <a:r>
              <a:rPr lang="en-US" dirty="0" smtClean="0"/>
              <a:t> to clear all figures.</a:t>
            </a:r>
          </a:p>
          <a:p>
            <a:r>
              <a:rPr lang="en-US" dirty="0" smtClean="0"/>
              <a:t>Do you know how to label the curves?</a:t>
            </a:r>
          </a:p>
          <a:p>
            <a:r>
              <a:rPr lang="en-US" dirty="0" smtClean="0"/>
              <a:t>e is the natural log base.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00" t="18740" r="23083" b="12667"/>
          <a:stretch/>
        </p:blipFill>
        <p:spPr>
          <a:xfrm>
            <a:off x="6794500" y="2360613"/>
            <a:ext cx="4947199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the composite function z(x, y(x)) with solid line segments and ‘o’. </a:t>
            </a:r>
          </a:p>
          <a:p>
            <a:r>
              <a:rPr lang="en-US" dirty="0" smtClean="0"/>
              <a:t>y = sin(x) – x;</a:t>
            </a:r>
          </a:p>
          <a:p>
            <a:r>
              <a:rPr lang="en-US" dirty="0" smtClean="0"/>
              <a:t>z = sin(y</a:t>
            </a:r>
            <a:r>
              <a:rPr lang="en-US" baseline="30000" dirty="0" smtClean="0"/>
              <a:t>2</a:t>
            </a:r>
            <a:r>
              <a:rPr lang="en-US" dirty="0" smtClean="0"/>
              <a:t>) – e</a:t>
            </a:r>
            <a:r>
              <a:rPr lang="en-US" baseline="30000" dirty="0" smtClean="0"/>
              <a:t>x</a:t>
            </a:r>
            <a:r>
              <a:rPr lang="en-US" dirty="0" smtClean="0"/>
              <a:t>/x;</a:t>
            </a:r>
          </a:p>
          <a:p>
            <a:r>
              <a:rPr lang="en-US" dirty="0"/>
              <a:t>x</a:t>
            </a:r>
            <a:r>
              <a:rPr lang="en-US" dirty="0" smtClean="0"/>
              <a:t> is inside [-10, 10].</a:t>
            </a:r>
          </a:p>
          <a:p>
            <a:r>
              <a:rPr lang="en-US" dirty="0"/>
              <a:t>e is the natural log base.</a:t>
            </a:r>
          </a:p>
          <a:p>
            <a:r>
              <a:rPr lang="en-US" dirty="0" smtClean="0"/>
              <a:t>x’s step size is 0.5 when plot in ‘o’ style. Could we use step size 0.001?</a:t>
            </a:r>
          </a:p>
          <a:p>
            <a:r>
              <a:rPr lang="en-US" dirty="0" smtClean="0"/>
              <a:t>x’s step size is 0.001 when plot in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sin(x) – x;</a:t>
            </a:r>
            <a:br>
              <a:rPr lang="en-US" dirty="0"/>
            </a:br>
            <a:r>
              <a:rPr lang="en-US" dirty="0"/>
              <a:t>z = sin(y</a:t>
            </a:r>
            <a:r>
              <a:rPr lang="en-US" baseline="30000" dirty="0"/>
              <a:t>2</a:t>
            </a:r>
            <a:r>
              <a:rPr lang="en-US" dirty="0"/>
              <a:t>) – e</a:t>
            </a:r>
            <a:r>
              <a:rPr lang="en-US" baseline="30000" dirty="0"/>
              <a:t>x</a:t>
            </a:r>
            <a:r>
              <a:rPr lang="en-US" dirty="0"/>
              <a:t>/x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91" t="12709" r="8191" b="10931"/>
          <a:stretch/>
        </p:blipFill>
        <p:spPr>
          <a:xfrm>
            <a:off x="986972" y="1690688"/>
            <a:ext cx="9667345" cy="50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problem sets. You must finish all of them.</a:t>
            </a:r>
          </a:p>
          <a:p>
            <a:r>
              <a:rPr lang="en-US" dirty="0" smtClean="0"/>
              <a:t>You must use MATLAB with the required version to implement your programs.</a:t>
            </a:r>
            <a:endParaRPr lang="en-US" dirty="0"/>
          </a:p>
          <a:p>
            <a:r>
              <a:rPr lang="en-US" dirty="0" smtClean="0"/>
              <a:t>You can use any valid functions in MATLAB to implement your programs as long as your programs do not violate the specified requirement of the assignment(s).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6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the following surface. </a:t>
            </a:r>
          </a:p>
          <a:p>
            <a:r>
              <a:rPr lang="en-US" dirty="0" smtClean="0"/>
              <a:t>z = </a:t>
            </a:r>
            <a:r>
              <a:rPr lang="en-US" dirty="0"/>
              <a:t>(</a:t>
            </a:r>
            <a:r>
              <a:rPr lang="en-US" dirty="0" smtClean="0"/>
              <a:t>x + y) / (x</a:t>
            </a:r>
            <a:r>
              <a:rPr lang="en-US" baseline="30000" dirty="0" smtClean="0"/>
              <a:t>2 </a:t>
            </a:r>
            <a:r>
              <a:rPr lang="en-US" dirty="0" smtClean="0"/>
              <a:t>+  y</a:t>
            </a:r>
            <a:r>
              <a:rPr lang="en-US" baseline="30000" dirty="0" smtClean="0"/>
              <a:t>2</a:t>
            </a:r>
            <a:r>
              <a:rPr lang="en-US" dirty="0" smtClean="0"/>
              <a:t> + 1)</a:t>
            </a:r>
          </a:p>
          <a:p>
            <a:r>
              <a:rPr lang="en-US" dirty="0"/>
              <a:t>x</a:t>
            </a:r>
            <a:r>
              <a:rPr lang="en-US" dirty="0" smtClean="0"/>
              <a:t> is inside [-10, 10].</a:t>
            </a:r>
          </a:p>
          <a:p>
            <a:r>
              <a:rPr lang="en-US" dirty="0" smtClean="0"/>
              <a:t>y </a:t>
            </a:r>
            <a:r>
              <a:rPr lang="en-US" dirty="0"/>
              <a:t>is inside [-10, 10].</a:t>
            </a:r>
          </a:p>
          <a:p>
            <a:r>
              <a:rPr lang="en-US" dirty="0" smtClean="0"/>
              <a:t>Step size is 0.5.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meshc</a:t>
            </a:r>
            <a:r>
              <a:rPr lang="en-US" dirty="0" smtClean="0"/>
              <a:t>, and shading faceted.</a:t>
            </a:r>
          </a:p>
          <a:p>
            <a:r>
              <a:rPr lang="en-US" dirty="0" smtClean="0"/>
              <a:t>Try to use a step size: 0.01. Check the result again.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clf</a:t>
            </a:r>
            <a:r>
              <a:rPr lang="en-US" dirty="0" smtClean="0"/>
              <a:t> to clear the figure.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= (x + y) / (x</a:t>
            </a:r>
            <a:r>
              <a:rPr lang="en-US" baseline="30000" dirty="0"/>
              <a:t>2 </a:t>
            </a:r>
            <a:r>
              <a:rPr lang="en-US" dirty="0"/>
              <a:t>+  y</a:t>
            </a:r>
            <a:r>
              <a:rPr lang="en-US" baseline="30000" dirty="0"/>
              <a:t>2</a:t>
            </a:r>
            <a:r>
              <a:rPr lang="en-US" dirty="0"/>
              <a:t> + 1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19" t="27101" r="6953" b="12116"/>
          <a:stretch/>
        </p:blipFill>
        <p:spPr>
          <a:xfrm>
            <a:off x="588740" y="1959429"/>
            <a:ext cx="11014520" cy="45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2</a:t>
            </a:r>
            <a:br>
              <a:rPr lang="en-US" dirty="0" smtClean="0"/>
            </a:br>
            <a:r>
              <a:rPr lang="en-US" dirty="0" smtClean="0"/>
              <a:t>Problem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the following functions. </a:t>
            </a:r>
          </a:p>
          <a:p>
            <a:r>
              <a:rPr lang="en-US" dirty="0" smtClean="0"/>
              <a:t>y = 0.5 + (x sin x) / ( x</a:t>
            </a:r>
            <a:r>
              <a:rPr lang="en-US" baseline="30000" dirty="0" smtClean="0"/>
              <a:t>2</a:t>
            </a:r>
            <a:r>
              <a:rPr lang="en-US" dirty="0" smtClean="0"/>
              <a:t> e </a:t>
            </a:r>
            <a:r>
              <a:rPr lang="en-US" baseline="30000" dirty="0" smtClean="0"/>
              <a:t>sin x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y = cos</a:t>
            </a:r>
            <a:r>
              <a:rPr lang="en-US" baseline="30000" dirty="0" smtClean="0"/>
              <a:t>2</a:t>
            </a:r>
            <a:r>
              <a:rPr lang="en-US" dirty="0" smtClean="0"/>
              <a:t>x + sin</a:t>
            </a:r>
            <a:r>
              <a:rPr lang="en-US" baseline="30000" dirty="0" smtClean="0"/>
              <a:t>2</a:t>
            </a:r>
            <a:r>
              <a:rPr lang="en-US" dirty="0" smtClean="0"/>
              <a:t>x</a:t>
            </a:r>
          </a:p>
          <a:p>
            <a:r>
              <a:rPr lang="en-US" dirty="0"/>
              <a:t>x is inside [-10, 10].</a:t>
            </a:r>
          </a:p>
          <a:p>
            <a:r>
              <a:rPr lang="en-US" dirty="0" smtClean="0"/>
              <a:t>The step size for x is 0.05;</a:t>
            </a:r>
          </a:p>
          <a:p>
            <a:r>
              <a:rPr lang="en-US" dirty="0" smtClean="0"/>
              <a:t>You can use size(x, 2) to get the number of columns of x.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0.5 + (x sin x) / ( x</a:t>
            </a:r>
            <a:r>
              <a:rPr lang="en-US" baseline="30000" dirty="0"/>
              <a:t>2</a:t>
            </a:r>
            <a:r>
              <a:rPr lang="en-US" dirty="0"/>
              <a:t> e </a:t>
            </a:r>
            <a:r>
              <a:rPr lang="en-US" baseline="30000" dirty="0"/>
              <a:t>sin x</a:t>
            </a:r>
            <a:r>
              <a:rPr lang="en-US" dirty="0"/>
              <a:t> + 1);</a:t>
            </a:r>
            <a:br>
              <a:rPr lang="en-US" dirty="0"/>
            </a:br>
            <a:r>
              <a:rPr lang="en-US" dirty="0"/>
              <a:t>y = cos</a:t>
            </a:r>
            <a:r>
              <a:rPr lang="en-US" baseline="30000" dirty="0"/>
              <a:t>2</a:t>
            </a:r>
            <a:r>
              <a:rPr lang="en-US" dirty="0"/>
              <a:t>x + </a:t>
            </a:r>
            <a:r>
              <a:rPr lang="en-US" dirty="0" smtClean="0"/>
              <a:t>sin</a:t>
            </a:r>
            <a:r>
              <a:rPr lang="en-US" baseline="30000" dirty="0" smtClean="0"/>
              <a:t>2</a:t>
            </a:r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238" t="13725" r="8381" b="11608"/>
          <a:stretch/>
        </p:blipFill>
        <p:spPr>
          <a:xfrm>
            <a:off x="1299029" y="1798824"/>
            <a:ext cx="9390743" cy="49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 MATLAB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Write your programs in a file.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The file name is </a:t>
            </a:r>
            <a:r>
              <a:rPr lang="en-US" dirty="0" err="1" smtClean="0"/>
              <a:t>m_yourStudentID_YourName.m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For example, if your name is Peter and ID is 12345678, then the file name must be m_12345678_Peter.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Note: </a:t>
            </a:r>
            <a:r>
              <a:rPr lang="en-US" dirty="0" err="1" smtClean="0"/>
              <a:t>YourName</a:t>
            </a:r>
            <a:r>
              <a:rPr lang="en-US" dirty="0" smtClean="0"/>
              <a:t> should be in letters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Output the results that are required only.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Do not output all the results.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You </a:t>
            </a:r>
            <a:r>
              <a:rPr lang="en-US" dirty="0" smtClean="0">
                <a:solidFill>
                  <a:srgbClr val="C00000"/>
                </a:solidFill>
              </a:rPr>
              <a:t>must not </a:t>
            </a:r>
            <a:r>
              <a:rPr lang="en-US" dirty="0" smtClean="0"/>
              <a:t>input the elements explicitly one by 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8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3" y="1825625"/>
            <a:ext cx="114076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problem, display the problem number before showing the results.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% This instruction is not included </a:t>
            </a:r>
            <a:r>
              <a:rPr lang="en-US" dirty="0" smtClean="0"/>
              <a:t>in </a:t>
            </a:r>
            <a:r>
              <a:rPr lang="en-US" dirty="0"/>
              <a:t>the instruction count of your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disp</a:t>
            </a:r>
            <a:r>
              <a:rPr lang="en-US" dirty="0" smtClean="0"/>
              <a:t>(‘Problem 1.1’) 	% show “Problem 1.1. “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1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At the top of the file, write down your name, ID, email address, department, and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%%%%%%%%%%%%%%%%%%%%%%%%%%%</a:t>
            </a:r>
          </a:p>
          <a:p>
            <a:pPr marL="0" indent="0">
              <a:buNone/>
            </a:pPr>
            <a:r>
              <a:rPr lang="en-US" dirty="0" smtClean="0"/>
              <a:t>% Student Name:  …</a:t>
            </a:r>
          </a:p>
          <a:p>
            <a:pPr marL="0" indent="0">
              <a:buNone/>
            </a:pPr>
            <a:r>
              <a:rPr lang="en-US" dirty="0" smtClean="0"/>
              <a:t>% Student ID: …</a:t>
            </a:r>
          </a:p>
          <a:p>
            <a:pPr marL="0" indent="0">
              <a:buNone/>
            </a:pPr>
            <a:r>
              <a:rPr lang="en-US" dirty="0" smtClean="0"/>
              <a:t>% Email address: …</a:t>
            </a:r>
          </a:p>
          <a:p>
            <a:pPr marL="0" indent="0">
              <a:buNone/>
            </a:pPr>
            <a:r>
              <a:rPr lang="en-US" dirty="0" smtClean="0"/>
              <a:t>% Department: Computer Science, NYCU</a:t>
            </a:r>
          </a:p>
          <a:p>
            <a:pPr marL="0" indent="0">
              <a:buNone/>
            </a:pPr>
            <a:r>
              <a:rPr lang="en-US" dirty="0" smtClean="0"/>
              <a:t>% Date: ….</a:t>
            </a:r>
          </a:p>
          <a:p>
            <a:pPr marL="0" indent="0">
              <a:buNone/>
            </a:pPr>
            <a:r>
              <a:rPr lang="en-US" dirty="0" smtClean="0"/>
              <a:t>%%%%%%%%%%%%%%%%%%%%%%%%%%%%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760"/>
            <a:ext cx="10515600" cy="56871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n, create the following matrix:</a:t>
            </a:r>
          </a:p>
          <a:p>
            <a:pPr marL="0" indent="0">
              <a:buNone/>
            </a:pPr>
            <a:r>
              <a:rPr lang="pl-PL" dirty="0" smtClean="0"/>
              <a:t>z =</a:t>
            </a:r>
            <a:r>
              <a:rPr lang="en-US" dirty="0" smtClean="0"/>
              <a:t> </a:t>
            </a: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1 2 3 4 5 6  … n		% contains n elements</a:t>
            </a:r>
          </a:p>
          <a:p>
            <a:pPr marL="0" indent="0">
              <a:buNone/>
            </a:pPr>
            <a:r>
              <a:rPr lang="en-US" dirty="0" smtClean="0"/>
              <a:t>Use at most two instructions. You can change n to get a new row vector.</a:t>
            </a:r>
          </a:p>
          <a:p>
            <a:pPr marL="0" indent="0">
              <a:buNone/>
            </a:pPr>
            <a:r>
              <a:rPr lang="en-US" dirty="0" smtClean="0"/>
              <a:t>=================================================================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If you type</a:t>
            </a:r>
          </a:p>
          <a:p>
            <a:pPr marL="0" indent="0">
              <a:buNone/>
            </a:pPr>
            <a:r>
              <a:rPr lang="en-US" dirty="0" smtClean="0"/>
              <a:t>n = 10;				% instruction 1. You must write  this instruction.</a:t>
            </a:r>
          </a:p>
          <a:p>
            <a:pPr marL="0" indent="0">
              <a:buNone/>
            </a:pPr>
            <a:r>
              <a:rPr lang="en-US" dirty="0" smtClean="0"/>
              <a:t>z = [1 2 3 4 5 6 7 8 9 10]	% instruction 2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Your score is zero.</a:t>
            </a:r>
          </a:p>
          <a:p>
            <a:pPr marL="0" indent="0">
              <a:buNone/>
            </a:pPr>
            <a:r>
              <a:rPr lang="en-US" dirty="0" smtClean="0"/>
              <a:t>=================================================================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 may type: </a:t>
            </a:r>
          </a:p>
          <a:p>
            <a:pPr marL="0" indent="0">
              <a:buNone/>
            </a:pPr>
            <a:r>
              <a:rPr lang="en-US" dirty="0" smtClean="0"/>
              <a:t>n = 10;				% </a:t>
            </a:r>
            <a:r>
              <a:rPr lang="en-US" b="1" dirty="0" smtClean="0"/>
              <a:t>do not output n</a:t>
            </a:r>
          </a:p>
          <a:p>
            <a:pPr marL="0" indent="0">
              <a:buNone/>
            </a:pPr>
            <a:r>
              <a:rPr lang="en-US" dirty="0" smtClean="0"/>
              <a:t>z = [1:n ] or z = [1:1:n]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25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instruction is a standalone entity which can be executed by MATLAB.</a:t>
            </a:r>
          </a:p>
          <a:p>
            <a:r>
              <a:rPr lang="en-US" dirty="0"/>
              <a:t>You can only use commas and semicolons to define a 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instruction must not contain a comma or semicolon except at the end of an instruction.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e.g.,</a:t>
            </a:r>
          </a:p>
          <a:p>
            <a:pPr marL="0" indent="0">
              <a:buNone/>
            </a:pPr>
            <a:r>
              <a:rPr lang="en-US" dirty="0" smtClean="0"/>
              <a:t>a = 10				%This line is one instruction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smtClean="0"/>
              <a:t>10;</a:t>
            </a:r>
            <a:r>
              <a:rPr lang="en-US" dirty="0"/>
              <a:t>			</a:t>
            </a:r>
            <a:r>
              <a:rPr lang="en-US" dirty="0" smtClean="0"/>
              <a:t>	%This </a:t>
            </a:r>
            <a:r>
              <a:rPr lang="en-US" dirty="0"/>
              <a:t>line is one </a:t>
            </a:r>
            <a:r>
              <a:rPr lang="en-US" dirty="0" smtClean="0"/>
              <a:t>instruction</a:t>
            </a:r>
          </a:p>
          <a:p>
            <a:pPr marL="0" indent="0">
              <a:buNone/>
            </a:pPr>
            <a:r>
              <a:rPr lang="en-US" dirty="0" smtClean="0"/>
              <a:t>a = 6, b = 10			%This line has two instructions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smtClean="0"/>
              <a:t>6, </a:t>
            </a:r>
            <a:r>
              <a:rPr lang="en-US" dirty="0"/>
              <a:t>b = </a:t>
            </a:r>
            <a:r>
              <a:rPr lang="en-US" dirty="0" smtClean="0"/>
              <a:t>10;</a:t>
            </a:r>
            <a:r>
              <a:rPr lang="en-US" dirty="0"/>
              <a:t>		</a:t>
            </a:r>
            <a:r>
              <a:rPr lang="en-US" dirty="0" smtClean="0"/>
              <a:t>	%This </a:t>
            </a:r>
            <a:r>
              <a:rPr lang="en-US" dirty="0"/>
              <a:t>line has two </a:t>
            </a:r>
            <a:r>
              <a:rPr lang="en-US" dirty="0" smtClean="0"/>
              <a:t>instructions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smtClean="0"/>
              <a:t>6; </a:t>
            </a:r>
            <a:r>
              <a:rPr lang="en-US" dirty="0"/>
              <a:t>b = </a:t>
            </a:r>
            <a:r>
              <a:rPr lang="en-US" dirty="0" smtClean="0"/>
              <a:t>10; c = a.*b + 1;</a:t>
            </a:r>
            <a:r>
              <a:rPr lang="en-US" dirty="0"/>
              <a:t>	</a:t>
            </a:r>
            <a:r>
              <a:rPr lang="en-US" dirty="0" smtClean="0"/>
              <a:t>%This </a:t>
            </a:r>
            <a:r>
              <a:rPr lang="en-US" dirty="0"/>
              <a:t>line has </a:t>
            </a:r>
            <a:r>
              <a:rPr lang="en-US" dirty="0" smtClean="0"/>
              <a:t>three instructions</a:t>
            </a:r>
          </a:p>
          <a:p>
            <a:pPr marL="0" indent="0">
              <a:buNone/>
            </a:pPr>
            <a:r>
              <a:rPr lang="en-US" dirty="0" smtClean="0"/>
              <a:t>[x y] = </a:t>
            </a:r>
            <a:r>
              <a:rPr lang="en-US" dirty="0" err="1" smtClean="0"/>
              <a:t>meshgrid</a:t>
            </a:r>
            <a:r>
              <a:rPr lang="en-US" dirty="0" smtClean="0"/>
              <a:t>((1:n)’);	%This line has one instruction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51" y="365125"/>
            <a:ext cx="11173521" cy="1325563"/>
          </a:xfrm>
        </p:spPr>
        <p:txBody>
          <a:bodyPr/>
          <a:lstStyle/>
          <a:p>
            <a:r>
              <a:rPr lang="en-US" dirty="0" smtClean="0"/>
              <a:t>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1117352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row vector P whose elements are from –2n to 2n, with an increment of 2.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marL="0" indent="0">
              <a:buNone/>
            </a:pPr>
            <a:r>
              <a:rPr lang="en-US" dirty="0" smtClean="0"/>
              <a:t>n = 4;	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% Our TAs will change n to another value to check your answer</a:t>
            </a:r>
          </a:p>
          <a:p>
            <a:pPr marL="0" indent="0">
              <a:buNone/>
            </a:pPr>
            <a:r>
              <a:rPr lang="pl-PL" dirty="0" smtClean="0"/>
              <a:t>P =</a:t>
            </a:r>
          </a:p>
          <a:p>
            <a:pPr marL="0" indent="0">
              <a:buNone/>
            </a:pPr>
            <a:r>
              <a:rPr lang="pl-PL" dirty="0" smtClean="0"/>
              <a:t>    -8    -6    -4    -2     0     2     4     6     8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Use at most two instructions, </a:t>
            </a:r>
            <a:r>
              <a:rPr lang="en-US" dirty="0"/>
              <a:t>, including the line that specifies 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change n to get a new row vector P.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1285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MATLAB Programming Language</vt:lpstr>
      <vt:lpstr>Problem sets</vt:lpstr>
      <vt:lpstr>File naming convention</vt:lpstr>
      <vt:lpstr>Program instruction</vt:lpstr>
      <vt:lpstr>Program instruction</vt:lpstr>
      <vt:lpstr>Example</vt:lpstr>
      <vt:lpstr>Instruction</vt:lpstr>
      <vt:lpstr>Problem Set 1</vt:lpstr>
      <vt:lpstr>Problem 1.1</vt:lpstr>
      <vt:lpstr>Problem 1.2</vt:lpstr>
      <vt:lpstr>Problem 1.3</vt:lpstr>
      <vt:lpstr>Problem 1.4</vt:lpstr>
      <vt:lpstr>Problem 1.5</vt:lpstr>
      <vt:lpstr>Problem Set 2</vt:lpstr>
      <vt:lpstr>Problem Set 2 Problem 2.1</vt:lpstr>
      <vt:lpstr>Problem Set 2 Problem 2.1</vt:lpstr>
      <vt:lpstr>Problem Set 2 Problem 2.2</vt:lpstr>
      <vt:lpstr>Problem Set 2 Problem 2.3</vt:lpstr>
      <vt:lpstr>y = sin(x) – x; z = sin(y2) – ex/x;</vt:lpstr>
      <vt:lpstr>Problem Set 2 Problem 2.4</vt:lpstr>
      <vt:lpstr>z = (x + y) / (x2 +  y2 + 1)</vt:lpstr>
      <vt:lpstr>Problem Set 2 Problem 2.5</vt:lpstr>
      <vt:lpstr>y = 0.5 + (x sin x) / ( x2 e sin x + 1); y = cos2x + sin2x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Windows User</dc:creator>
  <cp:lastModifiedBy>Windows User</cp:lastModifiedBy>
  <cp:revision>190</cp:revision>
  <dcterms:created xsi:type="dcterms:W3CDTF">2019-02-26T08:18:36Z</dcterms:created>
  <dcterms:modified xsi:type="dcterms:W3CDTF">2022-02-20T02:22:57Z</dcterms:modified>
</cp:coreProperties>
</file>