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9" r:id="rId5"/>
    <p:sldId id="262" r:id="rId6"/>
    <p:sldId id="263" r:id="rId7"/>
    <p:sldId id="264" r:id="rId8"/>
    <p:sldId id="265" r:id="rId9"/>
    <p:sldId id="266" r:id="rId10"/>
    <p:sldId id="267" r:id="rId11"/>
    <p:sldId id="269"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316437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177738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19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3600845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775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4082696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3378110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409099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401658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9CC6F-1B4A-40FE-83B1-99BDBC39AD7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266681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C9CC6F-1B4A-40FE-83B1-99BDBC39AD7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404474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C9CC6F-1B4A-40FE-83B1-99BDBC39AD7E}"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424699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C9CC6F-1B4A-40FE-83B1-99BDBC39AD7E}"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51319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9CC6F-1B4A-40FE-83B1-99BDBC39AD7E}"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205282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9CC6F-1B4A-40FE-83B1-99BDBC39AD7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241206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9CC6F-1B4A-40FE-83B1-99BDBC39AD7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1E017-23BF-4943-BFAC-A563562851A7}" type="slidenum">
              <a:rPr lang="en-US" smtClean="0"/>
              <a:t>‹#›</a:t>
            </a:fld>
            <a:endParaRPr lang="en-US"/>
          </a:p>
        </p:txBody>
      </p:sp>
    </p:spTree>
    <p:extLst>
      <p:ext uri="{BB962C8B-B14F-4D97-AF65-F5344CB8AC3E}">
        <p14:creationId xmlns:p14="http://schemas.microsoft.com/office/powerpoint/2010/main" val="352351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C9CC6F-1B4A-40FE-83B1-99BDBC39AD7E}" type="datetimeFigureOut">
              <a:rPr lang="en-US" smtClean="0"/>
              <a:t>1/27/2022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D1E017-23BF-4943-BFAC-A563562851A7}" type="slidenum">
              <a:rPr lang="en-US" smtClean="0"/>
              <a:t>‹#›</a:t>
            </a:fld>
            <a:endParaRPr lang="en-US"/>
          </a:p>
        </p:txBody>
      </p:sp>
    </p:spTree>
    <p:extLst>
      <p:ext uri="{BB962C8B-B14F-4D97-AF65-F5344CB8AC3E}">
        <p14:creationId xmlns:p14="http://schemas.microsoft.com/office/powerpoint/2010/main" val="2761163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988" y="1234506"/>
            <a:ext cx="9144000" cy="23876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E-retail factors for customer activation and retention</a:t>
            </a:r>
            <a:endParaRPr lang="en-US" dirty="0"/>
          </a:p>
        </p:txBody>
      </p:sp>
    </p:spTree>
    <p:extLst>
      <p:ext uri="{BB962C8B-B14F-4D97-AF65-F5344CB8AC3E}">
        <p14:creationId xmlns:p14="http://schemas.microsoft.com/office/powerpoint/2010/main" val="1921544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trust</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1-Being able to guarantee the privacy of the customer</a:t>
            </a:r>
          </a:p>
          <a:p>
            <a:r>
              <a:rPr lang="en-US" sz="1400" dirty="0" smtClean="0"/>
              <a:t>Analysis: Privacy is most important aspect in online shopping, everyone want to be sure that if any data given on online site is secure. If any site able to guarantee the privacy of the customer then its lead to trust. Around 91% customers agreed/strongly agree on this point.</a:t>
            </a:r>
          </a:p>
          <a:p>
            <a:endParaRPr lang="en-US" sz="1400" dirty="0"/>
          </a:p>
          <a:p>
            <a:pPr marL="0" indent="0">
              <a:buNone/>
            </a:pPr>
            <a:r>
              <a:rPr lang="en-US" sz="1400" dirty="0" smtClean="0"/>
              <a:t>2-User satisfaction cannot exist without trust</a:t>
            </a:r>
          </a:p>
          <a:p>
            <a:r>
              <a:rPr lang="en-US" sz="1400" dirty="0" smtClean="0"/>
              <a:t>Analysis: User satisfaction cannot exit without trust, 88% audience in out dataset agreed/strongly agreed on this point.</a:t>
            </a:r>
          </a:p>
          <a:p>
            <a:endParaRPr lang="en-US" sz="1400" dirty="0"/>
          </a:p>
          <a:p>
            <a:pPr marL="0" indent="0">
              <a:buNone/>
            </a:pPr>
            <a:r>
              <a:rPr lang="en-US" sz="1400" dirty="0" smtClean="0"/>
              <a:t>3-Displaying quality Information on the website improves satisfaction of customers</a:t>
            </a:r>
          </a:p>
          <a:p>
            <a:r>
              <a:rPr lang="en-US" sz="1400" dirty="0" smtClean="0"/>
              <a:t>Analysis: Displaying quality information on the website can improve satisfaction on customers. around 51% customers are agreed on it and 50% are indifferent.</a:t>
            </a:r>
            <a:endParaRPr lang="en-US" sz="1400" dirty="0"/>
          </a:p>
        </p:txBody>
      </p:sp>
    </p:spTree>
    <p:extLst>
      <p:ext uri="{BB962C8B-B14F-4D97-AF65-F5344CB8AC3E}">
        <p14:creationId xmlns:p14="http://schemas.microsoft.com/office/powerpoint/2010/main" val="211362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net benefit</a:t>
            </a:r>
            <a:endParaRPr lang="en-US" dirty="0"/>
          </a:p>
        </p:txBody>
      </p:sp>
      <p:sp>
        <p:nvSpPr>
          <p:cNvPr id="3" name="Content Placeholder 2"/>
          <p:cNvSpPr>
            <a:spLocks noGrp="1"/>
          </p:cNvSpPr>
          <p:nvPr>
            <p:ph idx="1"/>
          </p:nvPr>
        </p:nvSpPr>
        <p:spPr/>
        <p:txBody>
          <a:bodyPr>
            <a:normAutofit/>
          </a:bodyPr>
          <a:lstStyle/>
          <a:p>
            <a:r>
              <a:rPr lang="en-US" sz="1400" dirty="0" smtClean="0"/>
              <a:t>Last but most important key feature of shopping Online shopping made shopping easy as there are no lines to wait so that we can do shopping in minutes. We have the 24x7 opportunity to shop online. Online shopping saves time and effort. In online shopping, we can get net benefit as well apart from other benefits. Here we filtered out few net benefits in which most of the audience do agree.</a:t>
            </a:r>
          </a:p>
          <a:p>
            <a:endParaRPr lang="en-US" sz="1400" dirty="0"/>
          </a:p>
          <a:p>
            <a:endParaRPr lang="en-US" sz="1400" dirty="0" smtClean="0"/>
          </a:p>
          <a:p>
            <a:endParaRPr lang="en-US" sz="1400" dirty="0"/>
          </a:p>
          <a:p>
            <a:endParaRPr lang="en-US" sz="1400" dirty="0" smtClean="0"/>
          </a:p>
          <a:p>
            <a:r>
              <a:rPr lang="en-US" sz="1400" dirty="0" smtClean="0"/>
              <a:t>Net Benefit derived from shopping online can lead to users satisfaction</a:t>
            </a:r>
          </a:p>
          <a:p>
            <a:r>
              <a:rPr lang="en-US" sz="1400" dirty="0" smtClean="0"/>
              <a:t>Getting value for money spent</a:t>
            </a:r>
          </a:p>
          <a:p>
            <a:r>
              <a:rPr lang="en-US" sz="1400" dirty="0" smtClean="0"/>
              <a:t>Gaining access to loyalty programs is a benefit of shopping online</a:t>
            </a:r>
            <a:endParaRPr lang="en-US" sz="1400" dirty="0"/>
          </a:p>
        </p:txBody>
      </p:sp>
    </p:spTree>
    <p:extLst>
      <p:ext uri="{BB962C8B-B14F-4D97-AF65-F5344CB8AC3E}">
        <p14:creationId xmlns:p14="http://schemas.microsoft.com/office/powerpoint/2010/main" val="59982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net benefit</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1- Net Benefit derived from shopping online can lead to users satisfaction</a:t>
            </a:r>
          </a:p>
          <a:p>
            <a:r>
              <a:rPr lang="en-US" sz="1400" dirty="0" smtClean="0"/>
              <a:t>Analysis: Net benefit derived from shopping online can lead to user satisfaction,  81% audience do agree/strongly agree on this point.</a:t>
            </a:r>
          </a:p>
          <a:p>
            <a:pPr marL="0" indent="0">
              <a:buNone/>
            </a:pPr>
            <a:endParaRPr lang="en-US" sz="1400" dirty="0"/>
          </a:p>
          <a:p>
            <a:pPr marL="0" indent="0">
              <a:buNone/>
            </a:pPr>
            <a:r>
              <a:rPr lang="en-US" sz="1400" dirty="0" smtClean="0"/>
              <a:t>2- Getting value for money spent</a:t>
            </a:r>
          </a:p>
          <a:p>
            <a:r>
              <a:rPr lang="en-US" sz="1400" dirty="0" smtClean="0"/>
              <a:t>Analysis: most of the audience do agree on it that they are getting value for money spent in online shopping. 86% customers agreed/strongly on it.</a:t>
            </a:r>
          </a:p>
          <a:p>
            <a:endParaRPr lang="en-US" sz="1400" dirty="0"/>
          </a:p>
          <a:p>
            <a:pPr marL="0" indent="0">
              <a:buNone/>
            </a:pPr>
            <a:r>
              <a:rPr lang="en-US" sz="1400" dirty="0" smtClean="0"/>
              <a:t>3- Gaining access to loyalty programs is a benefit of shopping online</a:t>
            </a:r>
          </a:p>
          <a:p>
            <a:r>
              <a:rPr lang="en-US" sz="1400" dirty="0" smtClean="0"/>
              <a:t>Analysis: Around 67% customers do agree on it that loyalty program is a benefit of shopping online.</a:t>
            </a:r>
            <a:endParaRPr lang="en-US" sz="1400" dirty="0"/>
          </a:p>
        </p:txBody>
      </p:sp>
    </p:spTree>
    <p:extLst>
      <p:ext uri="{BB962C8B-B14F-4D97-AF65-F5344CB8AC3E}">
        <p14:creationId xmlns:p14="http://schemas.microsoft.com/office/powerpoint/2010/main" val="1490347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54" y="4280116"/>
            <a:ext cx="7766936" cy="1646302"/>
          </a:xfrm>
        </p:spPr>
        <p:txBody>
          <a:bodyPr/>
          <a:lstStyle/>
          <a:p>
            <a:r>
              <a:rPr lang="en-US" dirty="0" smtClean="0"/>
              <a:t>   END  </a:t>
            </a:r>
            <a:endParaRPr lang="en-US" dirty="0"/>
          </a:p>
        </p:txBody>
      </p:sp>
    </p:spTree>
    <p:extLst>
      <p:ext uri="{BB962C8B-B14F-4D97-AF65-F5344CB8AC3E}">
        <p14:creationId xmlns:p14="http://schemas.microsoft.com/office/powerpoint/2010/main" val="21272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Five major factors that contributed to the success of an e-commerce store have been identified as:</a:t>
            </a:r>
            <a:endParaRPr lang="en-US" dirty="0"/>
          </a:p>
        </p:txBody>
      </p:sp>
      <p:sp>
        <p:nvSpPr>
          <p:cNvPr id="3" name="Content Placeholder 2"/>
          <p:cNvSpPr>
            <a:spLocks noGrp="1"/>
          </p:cNvSpPr>
          <p:nvPr>
            <p:ph idx="1"/>
          </p:nvPr>
        </p:nvSpPr>
        <p:spPr/>
        <p:txBody>
          <a:bodyPr/>
          <a:lstStyle/>
          <a:p>
            <a:r>
              <a:rPr lang="en-US" dirty="0" smtClean="0"/>
              <a:t>service quality</a:t>
            </a:r>
            <a:endParaRPr lang="en-US" dirty="0"/>
          </a:p>
          <a:p>
            <a:r>
              <a:rPr lang="en-US" dirty="0" smtClean="0"/>
              <a:t>system quality</a:t>
            </a:r>
          </a:p>
          <a:p>
            <a:r>
              <a:rPr lang="en-US" dirty="0" smtClean="0"/>
              <a:t>information quality</a:t>
            </a:r>
          </a:p>
          <a:p>
            <a:r>
              <a:rPr lang="en-US" dirty="0" smtClean="0"/>
              <a:t>Trust</a:t>
            </a:r>
          </a:p>
          <a:p>
            <a:r>
              <a:rPr lang="en-US" dirty="0" smtClean="0"/>
              <a:t>net benefit</a:t>
            </a:r>
            <a:endParaRPr lang="en-US" dirty="0"/>
          </a:p>
        </p:txBody>
      </p:sp>
    </p:spTree>
    <p:extLst>
      <p:ext uri="{BB962C8B-B14F-4D97-AF65-F5344CB8AC3E}">
        <p14:creationId xmlns:p14="http://schemas.microsoft.com/office/powerpoint/2010/main" val="3046884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service </a:t>
            </a:r>
            <a:r>
              <a:rPr lang="en-US" b="1" dirty="0"/>
              <a:t>quality</a:t>
            </a:r>
          </a:p>
        </p:txBody>
      </p:sp>
      <p:sp>
        <p:nvSpPr>
          <p:cNvPr id="3" name="Content Placeholder 2"/>
          <p:cNvSpPr>
            <a:spLocks noGrp="1"/>
          </p:cNvSpPr>
          <p:nvPr>
            <p:ph idx="1"/>
          </p:nvPr>
        </p:nvSpPr>
        <p:spPr/>
        <p:txBody>
          <a:bodyPr>
            <a:normAutofit/>
          </a:bodyPr>
          <a:lstStyle/>
          <a:p>
            <a:pPr marL="0" indent="0">
              <a:buNone/>
            </a:pPr>
            <a:r>
              <a:rPr lang="en-US" sz="1400" dirty="0" smtClean="0"/>
              <a:t>Customer satisfaction and repurchase intentions can be increased by offering superior service quality.</a:t>
            </a:r>
          </a:p>
          <a:p>
            <a:pPr marL="0" indent="0">
              <a:buNone/>
            </a:pPr>
            <a:r>
              <a:rPr lang="en-US" sz="1400" dirty="0" smtClean="0"/>
              <a:t>when a customer satisfied with the products or service they purchased.</a:t>
            </a:r>
          </a:p>
          <a:p>
            <a:pPr marL="0" indent="0">
              <a:buNone/>
            </a:pPr>
            <a:r>
              <a:rPr lang="en-US" sz="1400" dirty="0" smtClean="0"/>
              <a:t>they will definitely come back again on same place to re-buy products.</a:t>
            </a:r>
          </a:p>
          <a:p>
            <a:pPr marL="0" indent="0">
              <a:buNone/>
            </a:pPr>
            <a:endParaRPr lang="en-US" sz="1400" dirty="0" smtClean="0"/>
          </a:p>
          <a:p>
            <a:pPr marL="0" indent="0">
              <a:buNone/>
            </a:pPr>
            <a:r>
              <a:rPr lang="en-US" sz="1400" dirty="0" smtClean="0"/>
              <a:t>Its very important aspect in case some company want a customer to keep activate.</a:t>
            </a:r>
          </a:p>
          <a:p>
            <a:pPr marL="0" indent="0">
              <a:buNone/>
            </a:pPr>
            <a:endParaRPr lang="en-US" sz="1400" dirty="0" smtClean="0"/>
          </a:p>
          <a:p>
            <a:pPr marL="0" indent="0">
              <a:buNone/>
            </a:pPr>
            <a:r>
              <a:rPr lang="en-US" sz="1400" dirty="0" smtClean="0"/>
              <a:t>Here </a:t>
            </a:r>
            <a:r>
              <a:rPr lang="en-US" sz="1400" dirty="0" err="1" smtClean="0"/>
              <a:t>i</a:t>
            </a:r>
            <a:r>
              <a:rPr lang="en-US" sz="1400" dirty="0" smtClean="0"/>
              <a:t> have filtered few important service quality factors in which we have to keep our focus.</a:t>
            </a:r>
          </a:p>
          <a:p>
            <a:pPr marL="0" indent="0">
              <a:buNone/>
            </a:pPr>
            <a:endParaRPr lang="en-US" sz="1400" dirty="0" smtClean="0"/>
          </a:p>
          <a:p>
            <a:pPr marL="0" indent="0">
              <a:buNone/>
            </a:pPr>
            <a:r>
              <a:rPr lang="en-US" sz="1400" dirty="0" smtClean="0"/>
              <a:t>Which channel did you follow to arrive at your favorite online store for the first time</a:t>
            </a:r>
          </a:p>
          <a:p>
            <a:pPr marL="0" indent="0">
              <a:buNone/>
            </a:pPr>
            <a:r>
              <a:rPr lang="en-US" sz="1400" dirty="0" smtClean="0"/>
              <a:t>Responsiveness, availability of several communication channels (email, online rep, twitter, phone etc.)</a:t>
            </a:r>
            <a:endParaRPr lang="en-US" sz="1400" dirty="0"/>
          </a:p>
        </p:txBody>
      </p:sp>
    </p:spTree>
    <p:extLst>
      <p:ext uri="{BB962C8B-B14F-4D97-AF65-F5344CB8AC3E}">
        <p14:creationId xmlns:p14="http://schemas.microsoft.com/office/powerpoint/2010/main" val="756735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                                  </a:t>
            </a:r>
            <a:r>
              <a:rPr lang="en-US" b="1" dirty="0" smtClean="0"/>
              <a:t>service quality</a:t>
            </a:r>
            <a:endParaRPr lang="en-US" b="1" dirty="0"/>
          </a:p>
        </p:txBody>
      </p:sp>
      <p:sp>
        <p:nvSpPr>
          <p:cNvPr id="8" name="AutoShape 6" descr="data:image/png;base64,iVBORw0KGgoAAAANSUhEUgAAAVcAAADnCAYAAACqjBXZAAAAOXRFWHRTb2Z0d2FyZQBNYXRwbG90bGliIHZlcnNpb24zLjMuNCwgaHR0cHM6Ly9tYXRwbG90bGliLm9yZy8QVMy6AAAACXBIWXMAAAsTAAALEwEAmpwYAAAml0lEQVR4nO3deXxU9b3/8dcnK2GXVVDLKFQQNwRBFAS07mMrbrXqtahUr9pKXa/T1iUuteP1trZq1Z+t1t7qVeuC21RxxxVBZQkqUJFhCfsWCCHbzOf3xzmBAFknc+bMZD7PxyOPJDNn+Uwg73zne77n+xVVxRhjTHLl+F2AMca0RxauxhjjAQtXY4zxgIWrMcZ4wMLVGGM8YOFqjDEesHA1xhgPWLgaY4wHLFyNMcYDFq7GGOMBC1djjPGAhasxxnjAwtUYYzxg4WqMMR6wcDXGGA9YuBpjjAcsXI0xxgMWrsYY4wELV2OM8YCFqzHGeMDC1RhjPGDhaowxHrBwNcYYD1i4GmOMByxcjTHGAxauxhjjAQtXY4zxQJ7fBZj2LRCKFAID3I/vAf2BvsDewF5AIVBQ76Pu+xxgK1AGbHY/131sApYC/wYWRcPBTSl7Qca0kKiq3zWYdiIQiuwNjACGux9H4ASqeHzqDThBW/cxF5gRDQfXenxeYxpl4WoSEghFcoAjgZOB0ThhurevRe1pCfAp8AEwPRoOLvC5HpNFLFxNiwVCkT44YXoKcBLQy9+KWm0NMA14EZgWDQcrfa7HtGMWrqZJgVAkAFwEnIHTOvX6LX6qbAP+hRO0kWg4uNXnekw7Y+Fq9hAIRToB5wAXA+NpP4HamCrgLeDvwEvRcLDW53pMO2DhanYIhCLjcAL1XKCzv9X4phR4FHg0Gg6u9rsYk7ksXLNcIBQpAC4ErgcO9rmcdFIDTAX+HA0HP/C7GJN5LFyzlPvW/0rgWpyxp6Zx84A7gRei4aD9wpgWsXDNMoFQpAtwNU6oZtrVfr99CdwSDQf/5XchJv1ZuGaJQCiSi9NSvR3o4XM5me5j4DfRcHC634WY9GXhmgUCocjxwJ+AQ/yupZ15G/ivaDg42+9CTPqxcG3H3DGqvwfO8rmU9iwGPATcHA0Ht/hdjEkfFq7tUCAUKQJ+BdwIdPC5nGyxCvhlNBx8zu9CTHqwcG1nAqHIEcBTwEF+15KlXgKuioaDq/wuxPjLwrWdcCdSuQnnglW+z+Vku83A1dFw8Em/CzH+sXBtB9y+1f8FjvW5FLOrx4FfRMPB7X4XYlLPwjXDBUKRnwIPAF39rsU0qAQ4JxoOLvK7EJNaFq4ZKhCK5AN/Bi7zuxbTrHLg8mg4+LTfhZjUsXDNQIFQpAfwAjDB51JM6zwCXBMNB6v8LsR4z8I1wwRCkSHAq8Agv2sxCfkI+JGt+9X+2eqvGSQQipwEzMCCNZONBT4MhCL7+l2I8ZaFa4YIhCJX4cyc383vWkybHQx8GghFhvpdiPGOhWsGCIQiv8G5eJXrdy0mafYFPgqEImP9LsR4w8I1zQVCkd8Cd/ldh/HEXsBbgVBkot+FmOSzC1ppLBCK3Avc4HcdxnO1wJnRcPA1vwsxyWPhmqYCoUgY53ZWkx0qgdOi4eB7fhdiksO6BdJQIBS5EwvWbNMBeCUQiozyuxCTHNZyTTOBUORKnPlBTXbaCEyIhoMlfhdi2sbCNY0EQpFTgNewUQHZbjVwbDQc/NbvQkziLFzTRCAUORRnbaYuftdi0sJ3wKhoOLjB70JMYqzPNQ0EQpG9cVqsFqymzgHAc4FQJM/vQkxiLFx9FghFOuLMFfA9v2sxaec44I9+F2ESY+Hqv8eBI/0uwqStnwdCkUl+F2Faz/pcfRQIRX4G/MXvOkza2w6MjoaD8/wuxLSchatPAqHIYOALoJPftZiM8C0wwpbvzhzWLeCDQChSAPwfFqym5QZh/a8ZxcLVH3cDw/0uwmScSwKhyGl+F2FaxroFUiwQipwITAPE71pMRioFDo6Gg2V+F2KaZi3XFAqEIl2BJ7BgNYnbB7jP7yJM8yxcU+t2oL/fRZiMd0kgFDnV7yJM05oNVxH5jYh8JSLzRGSOiBzlVTEiMkFEmp3TUkSeEJElbj1zROSTNpzzDhE5IdH9WyoQihwC/MLr85is8ZdAKGJL/qSxJm+tE5GjgdOB4apaJSK9gIK2nlRE8lS1to2HuVFVn29rLap6a1uP0UJ/ppmftzGtsA9wK3C934WYhjXXcu0HrFfVKgBVXa+qKwFEZISITBeRL0Rkmoj0cx+/TERmichcEXlBRDq6jz8hIn8QkfeAe0RkkIi87W73pYgMdM/ZWUSeF5EFIvKUiLS4f1JEikXkcRF5X0S+E5Ep9Z67xT3mWyLytIjcUK+uc9yvoyJyu1tPiYgMcR/v5B53lojMFpEzWloTQCAUuRAY15p9jGmBXwRCkf39LsI0rLlwfRPYT0QWichDIjIeQETygQeAc1R1BM4tnL9193lRVUeq6uHAN8Dkesc7EDhBVa8HngL+7G53DLDK3eYI4BpgKM7kFWMaqe3eet0CT9V7fAhwMjAKuE1E8kXkSOBs99hn0fTtputVdTjwMDuXWPkN8K6qjsS53/teEWnRGNVAKNIFuLcl2xrTSgU4w/pMGmoyXFW1HBgBXA6sA54VkYuBwcAhwFsiMge4GWc1S4BDRORDESkBLsRZRrjOc6oaE5EuwD6qOtU9T6WqVrjbzFTVFaoaB+YAgUbKu1FVh7kfF9Z7PKKqVaq6HlgL9MVZK/5lVd2uqltxJkppzIvu5y/qnfskIOS+1vdxZo1v6UQrt+K8AzDGC+cFQpGRfhdh9tRsH6CqxnAC5X03MCfhBM9Xqnp0A7s8AUxU1bluEE+o99w293NTb/Wr6n0da0mNLdi/NUOf6vavf24BzlbVha0pJBCK9MMuYhlvCfA/wHi/CzG7arLlKiKDReT79R4aBiwFFgK93QteuG+961qoXYBVbtdB/RblDqq6BVghIhPd/Qvr+mY98hHwQxHpICKdgWAr958GXF3X/ysiR7Rwv1/htHKN8dK4QCjyI7+LMLtqrs+1M/B3EflaRObh9IMWq2o1cA7Oham5OG/fj3H3uQX4DHgLWNDEsS8CprjH/QTYu5W11+9znSMijY5iUNVZwCvAXJy3/Z8DrbnD5U4gH5gnIvPd75sUCEX2welOMSYV7g6EInZzShrJmttfRaSzqpa7LeQPgMtV9UuvzhcIRe7DuTBnTKqcFg0HX/e7COPIpju0HnUvSH0JvOBxsPYELvPq+MY04jq/CzA7ZU24quoF7siCIar6O49PNwWbTtCk3gnuQpcmDWRNuKaKO1frVX7XYbKWtV7ThIVr8k0EevldhMlaF7irCRufWbgm38/8LsBktQJsbHVayJrRAqkQCEUGAEuw+VqNv1YD+0bDwZjfhWQza7km16VYsBr/7Y1zy7bxkYVrkgRCkRzgEr/rMMZ1kd8FZDsL1+Q5CdjP7yKMcU0MhCKd/S4im1m4Js95fhdgTD1FOBPdG5/YzPhJ4N7T7cmaRltmvUT53DdBIL93gF6nXUPZjOconzuNnI7OKh97jfspRQP3nHVuxcOXklNQBDk5SE4u/Sb9EYBN7/+N7d99QUGf/el1ujORffn8d4lXbqXrka2aB9yktx8Dz/hdRLaycE2OkTjzxiZV7db1bPniVfpPfoic/ELWvRRm2zcfANDlyIl0O+qsZo/R9/y7ye24c6mleNU2qkq/of+lD7Lu1XupXhclr3s/ts1/mz7n3pHsl2D8dWogFOkcDQfL/S4kG1m3QHJ49/YrHkNrq9F4DK2tIrdzjzYeUNBYLaqK1lYjOblsmfkiXUb8CMm1v7XtTAeclTOMD+y3KTk8Cde8Lr3oOupMSh++BMkroMP+R1C0/3CqSr9h65evse2rdynYexB7Hf8zcjs0cO1ChLX/dNZf7DzsVLoMO4Wcwo50HHwMq56YQocBhyOFnahetYjuY8734iUY/x1P0ytvGI/YTQRt5M7busKLY8cqy1k39W56n3ETOYWdWPdymI6Dx1AUGEZOUVcQYfOHTxIr30iv067ZY//arRvI69KT2LbNrHn2ZnqceAUd9jtkl202vH4/XYYHqVr9LZVLZpPfJ0D3Y37ixcsx/pgbDQeH+V1ENrJugbY7zasDV0bnkNetL7kduyG5eXQ88GiqSr8ht9NeSE4uIjl0OfxkqlctanD/vC49Acjt1N3Zd+Wu21WvWexst9c+bJv/Lr0nhqhZt5SajaVevSSTeoe5U2CaFLNwbTvP1i7K69qb6pULiddUoqpULp1Lfs/9qC3fuGObikWfkt9rwB77xqsriVdV7Pi6cslsCnrvut3mD5+k29gLIV4LGncelBy0tmr3w5nMJVi/qy+sz7XtPFt5s7D/YDoOHsOqJ65BcnIo6DuQLoefwoY37qd6zXcgQl63PvQ42Zmno3brBja8cT99z72dWMVm1r14l3OgeJxOQ8dTdMCIHceuWPQpBXt/f0frtrD/EFY+9nPy+wQo6HOAVy/J+ON44Hm/i8g21ufaBoFQpBuwCZtPwKS3hdFwcIjfRWQb6xZomxFYsJr0NzgQinT1u4hsY+HaNp51CRiTZAf7XUC2sXBtGwtXkyksXFPMwrVtLFxNpjik+U1MMlm4Jsjtw/qe33UY00LWck0xC9fEDfS7AGNawVquKWbhmjgbDGoyyd6BUKSts/6YVrBwTZyFq8k0g/wuIJtYuCbOlnQxmaa33wVkEwvXxO3jdwHGtFIfvwvIJhauidvX7wKMaSVruaaQhWvikr6sizEes5ZrClm4Jq6j3wUY00rWck0hC9fEFfldgDGtZOGaQhauibNwNZnGViRIIQvXBARCkXwg1+86jGmlAr8LyCYWromxVqvJRNYgSCEL18RYuJpMZMs6pZD9sBNT6HcB7ZfGJ/W66/XXe1TsW5GjdhdcUuVsgaDfRWQNC9fE2PKonpGct9dfMfyTrdfkPte106L7enTvtj0n5yC/q2of4vaOK4WsWyAxW/0uoD0rpXe/X9RMWfGTLeUjZy5dcdA9a9d/0S0Wm+t3Xe1Ard8FZBML1wREw8EKIO53He3ZG/Gjhk+Nj/0I4LRtFSM+WlZ6+COr15b0ra2d5XdtGazG7wKyiYVr4sr9LqC9u67mynGl2nNm3fdjtlce+vbylSOfWrl6YaC65hNUY37Wl4EsXFPIwjVxFq6eEzmlKjy4RnOX1n/0sKrqwa+Wrjrm5dJVKw6uqvoQ1Wq/KswwG/wuIJtYuCbOwjUFttKp27nVt1Wqsn335w6oqR3wzMo1x765fOWGUdsrp6O6zY8aM8gKvwvIJjZaIHF2UStF5uigwb+vPfejG/KfG9vQ8/1isX6PrV7bb1NOzsY7evX4/J2ORYerSHcvaqlaVcXyh5bv+L56XTV9zuxDr5N77dxmZRUrHltB5dJK+p7dl16nOs/Vbqll2QPLiFXE6HtWX7qO6ArA0j8tpf9P+5O/V74XJde3vPlNTLJYyzVxq/wuIJs8GDtz7Oz4wA+a2maveLzHfWvXj/9k6Yrcs7aWv5+jujbZdRT2K2TQnYMYdOcgBt4+kJyCnB0hWSe3cy79LuxHr1N67fJ42WdldB/TnQNuPoD1r68HYMvsLRQNKEpFsIKFa0pZuCbuO78LyDbnVd96VLl2+Lq57Tqrdrl9/cYJM5cu73rx5i0f5ql6EirlX5dT0KeAgl673rKf1zWPjgd03PNm01zQGkVrFXJAY8qGNzfsaNmmgHULpJCFa+IsXFOsmvzCU6vD3eIqG1uyfaHS4fpNm4+dFV3e75qNmz8pjMe/TWY9ZZ+V0W10txZv3310d7aWbCX6+yh9JvZh47sb6T6mOzmFKfs1tJZrClm4Js7C1QfLtc8+v6z5+XeqLR9nnAd5k8u2HDNr6YqBt63fMLNTPP5VW+uI18bZOnsr3Ua2PFxzO+YSuC7AoOJBFA0oYsucLXQ9siulj5ey7MFlVHxb0daymqJAqZcnMLuycE2chatPXo0fc+Rr8dFN9r82REDO2bpt1IylKw7+w5p1s/eKxWYnWkP5vHI6DOhAXrfErgmvfXktfX7Yh7IZZRQFithn8j6seX5NouW06JQlk0psyFoKWbgmzsLVR1fXXD1+te6V8N1aJ1ZsP+KDZaVH/HXVmq/61dR+hqq2Zv+yGWV0H909oXNXra6iZnMNnYZ0Il4d3/FbGK/x9KY/629NMQvXBEXDwe3Aar/ryF4iJ1fd8/0azW1TaBxVWXXwmytWHvXsytWLB1ZXt+iur3hVnPKvyncZJbDx3Y1sfNfpCq7ZXMOCaxewYdoG1r6ylgXXLiC2fedh17ywhr5nOetbdh/dnU0fbeK7O7/bY3RBkkW9PLjZk7TyD7apJxCKvAsc53cd2exIWfjNcwW37y9Ch2Qcb2le3vJf9+4ZnVdYMAqR9jS15G9KJpXc7XcR2cRarm3zud8FZLvPdfBB98fOTNpkLgNqa/d7atWaY99evnLzmIrt76PaXm4WsQlvUszCtW0sXNPAfbXnHjs/HvgomcfsG4v1fWTNugkfLSuNnVK+bbqotmj4Vxpr9v+qiMREZI6IfCUic0XkOhHJcZ87UkTuT+TEIhIVkaT0eYjIESKiInJyE9s8ISLnJOl8F4tI/0T2tXBtm5nNb2JS4ezq4iO3aeE3yT5ut3i8+73rNoyfsXRF4Xlbtk7PUc3EO/MWl0wq2dSC7bar6jBVPRg4ETgNuA1AVT9X1SleFtlC5wMfuZ89JSK5wMWAhWuqRcPBKHYbbFqooqBDsPruznFlsxfH76ja6eYNm8bPii7vednmsg/zVJc2v1fa+Ky1O6hz6/DlwC/EMUFEXgMQkfFuC3eOiMwWkS7u8x+IyFQR+VpEHqlr9dYnIi+JyBdu6/hy97HJInJfvW0uE5E/NLCvAOfgBN5JItKh7nERedA9bwTo4z5+qoj8s97+E0TkVffrk0TkUxH5UkSeE5HO7uNREblVROoC/EjgKfe1FolI2D3PPBH5n6Z+hhaubfex3wUYR1T77XdjzRX/VsWzq7QFUDBlU9mxn0eX73vjhk2fdIjHF3l1riSanshOqvodTkb02e2pG4Cfq+ow4FjYMWPZKOB64FBgIHBWA4e9VFVH4ITWFBHpCTwD/EhE6iZYuAT4WwP7jgGWqOpi4H2cljXAmcBg97yXAce4j78FjBaRTu735wHPul0UNwMnqOpwnC6T6+qdp1JVx6rqk+5zF7qvtcg918GqehhwVwM17mDh2nZJ7eszbfNCfNzIafGRCYVJa+RC7k+3bD1m1tIVB965bsOsLrF4idfnbIO2/Dykgcc+Bv4gIlOA7qpat3zMTFX9Tp3hbE8DDc1iNkVE5gIzgP2A76szVeS7wOkiMgTIV9WGfp7n4wQx7ue6roFxwNOqGlPVle6xcOt6A/ihiOThrM74MjAaGAp8LCJzgEnAgHrnebaRn8UWoBL4q4icBTR5S52Fa9u953cBZldX1vxy3Frt9kWqzjexfNvIT5atOPSB1evm9qqNpey8LbS6ZFLJwkR2FJEDgBiwy+xiqhoGfobTkpvhBiKwxzuGXb4XkQnACcDRqno4MBt2DKH7K87b/QZbrW7/59nArSISBR4AThWRLo2cu86zwI+B44FZ6oz+EOAtt395mKoOVdXJ9fZpcF5gN6xHAS8AE3GCu1EWrm0UDQfnYQO004qSk3Ny1T3712pOSu+ln7B9++HvLS8d8cTKNd/sW1MzA9V0WGet1bcJA4hIb+AR4EHdbTC8iAxU1RJVvQfnbXNduI4Skf3dvtbz2PNdXTdgk6pWuIE8uu4JVf0MpyV7AU6rd3cnAHNVdT9VDajqAHaG3AfAT0QkV0T6sevY8/eB4TjdBXUt0hnAGBEZ5L6ejiJyYCM/iq1AF3e7zkA3Vf0XcA0wrJF9AAvXZHnF7wLMrjbRtceF1b8uU039MugjqqoOen3FqtHPl66OHlhV/TE73zb7oTX/N4vqhmIBbwNvArc3sN01IjLffXu/HXjdffxTIAzMB5YAU3fb7w0gT0TmAXfihFx9/wQ+VtWGRjac38DxXsAJ46nAv4ES4GHqdYO4XRSvAae6n1HVdTit5KfdWmaw8w/E7p4AHnG7D7oAr7n7TAeubWQfwO7QSopAKHI88I7fdZg93ZT39IdX5r16rJ81rMjLLf1N756LvywsHIlIUQpPvR3oUzKpxPMlidy3/Deo6ultOMZrwH2q2i5+l6zlmhwfAC0ZR2hS7J7a849dEN/P14uO+9bG9vn7qrXj3lteWj6uYvt0VLek6NSvpSJY20pEuovIIpxxtu0iWMFarkkTCEX+AfyH33WYPXWgavvswv9cXiTVjfWrpdSWHCkL9+gx57XOHQ/WJN251IizSyaVvOjh8U0TrOWaPC/7XYBpWCWFRadX/7ZQlTK/awHoGtdud6/fMH7m0hWdLizbMj1X1YsLb1uAf3lwXNNCFq7J8zq2ImzaWqz7DLip9rKFjd1gsHB9jGGPlO/46Pq7LfxxRsPXwmaVxsi9YwvPf10DwLptccY+vo1DHirnpQU1O7Y745kKVm5tfMBAB9Wi0MbN42dFl/e5atPmj/JVl7TlNe7mpZJJJZVJPJ5pJQvXJImGg9uA//O7DtO4f8aOG/Vu/IgGhyYN7pXLnCs6M+eKznxxeSc65gtnDtlzRdZYXLnp7UpOHrhzBYKn59cw6fB8Pp3ciXs/cSb7f3VhDcP3zqV/l+Z/xfIh/8rNW8Z+Hl0+4FfrN35aFI8nY46EZ5rfxHjJwjW5HvG7ANO0y2quH7tBuzS5vMs7S2IM7JHDgO57/no8MLOasw/Kp0+nnTcu5ecI22uVqpiSI1AbV/74WTU3jinYY/+m5EDOBVvLj565dMVB4bXrv+gWi81r1QF2Wo9z66fxkYVrEkXDwTnYTFlpLU5O7klV/71fTHManXDnmfk1nH/Inq3W0i1xpi6o5Yojd33ugkPzmbY4xilPVlA8vpCHZlXz08Py6Zjf0J2jLRPcVjHio2Wlhz28eu28PrW1rZ2L9YWSSSV+jq01WLh6wVqvaW4D3XpNqrlpvSo1uz9XHVNeWVjLuUP3XHjwmmmV3HNCIbk5u4Zmtw5C5IKOfH55Z4b3y+W1RbWcPTSfy17Zzjn/rODT5Ynn3NjtlYe9s3zlyKdWrl44oKbmkxbe9fWXhE9oksaGYiVZIBTpiLOEcXefSzHNuCXvH9Mn570+vv5jLy+o4c+zqnnzok57bL//n7ZS9+uyvkLpmC88+sMOTKzXN3vtG5VMHJLHog1xYuq0as94poL3Ju15vEQszs+L/rp3zxVfFxSMQqShfof3SyaV2NJDacBarkkWDQcrgH/4XYdp3p21F43/d7z/LlNGPt1IlwDAkl92IXqN83HO0HweCu4arP/eEGNleZzxgTwqapz+VwEqk/gGfWBNbeDZlWvGTluxcsOo7ZXTUd19ZqYm5xg1qWPh6o0/AtbnlQHOqL5rWKXmfwtQUaO89V2Msw7aGZiPfF7NI59Xt+hYv3m3iruOc9Y0PP/QfJ6YU8Pox7Zxw9Gtu7DVEv1rY/0eW712/PRlpdt/sK1iOqplwNfY2Na0Yd0CHgmEIo8Bl/pdh2negbJ8ybSCm3qK0LX5rdNTucjWx7t3vWzKL5c1NhepSTFruXrnLtjzgolJP4t0v/1vqb3ka7/raIvOquumbCp7we86zE4Wrh6JhoNLcKYrMxngydiJoz+IHer5CgYe+i3FZdYVlUYsXL31W6z1mjEurrlp7CbtPMfvOhLwHfC/fhdhdmXh6qFoOLgUeNzvOkzLxMnJPaUq3D+mssbvWlrJWq1pyMLVe79l5+qYJs2toUefyTU3rlHNmNEeXwJ/97sIsycLV49Fw8HlwD1+12Fa7v34sMOejJ2QCUumx4DLKS6L+V2I2ZOFa2rcg9MvZjLELbWXjl8S7/up33U04wGKy9JttVnjsnBNgWg4WAn80u86TOucXn33oVWav9jvOhqxHLjF7yJM4yxcUyQaDr6Gs1qlyRDbKOo8sfoOVEnHdah+TnFZOtZlXBauqXU1sNnvIkzLfaMDBt5Re1GJ33Xs5kWKy171uwjTNAvXFIqGg6uA//K7DtM6f4udevSnsaENrmDggy04f6RNmrO5BXwQCEVeAs7wuw7TcnnU1nxReMU33aTiMJ9L+QXFZX/2uQbTAtZy9celOBckTIaoJS//lKp7+sRU1vlYxifAwz6e37SChasPouHgRuB8bFrCjLKKnntfXnNdqSp+jCtdD5xHcVlLViIwacDC1SfRcPBj4Da/6zCt8058xLBnYxM+TPFp48D5FJetSPF5TRtYuPorDLztdxGmdUK1l09YFu8zI4WnvI3iMvt/kmEsXH0UDQfjwEVAoyuRmvR0WvXdQ6s1b0kKTvUazvwUJsNYuPosGg6uBk6HtByobhpRTseuZ1cX16qy+xpWyTQfuIDiMhvSk4EsXNNANBz8EvgxdoEro5ToAd//Xe0Fsz06/DrghxSXbW1qIxHZW0SeEZHFIvK1iPxLRA5M5IQico2IdEyoWmf/CSJyTCPPXSwiKiI/qPfYme5j57TyPE+0dB8R6S4iV9X7vr+IPN+a8yXKwjVNRMPB14Grmt3QpJVHY6ePmRU/MNk3GFQDZ1JcFm1qIxERYCrwvqoOVNWhwK+Bvgme9xog4XAFJgANhqurBGeUTJ2fAHNbcwIRyWtlTd2p93ulqitVtVVhnigL1zQSDQf/gvWvZZwLqm8evUWL5ifpcHHgUorLWjLl4XFAjao+UveAqs5R1Q/Fca+IzBeREhE5D3a0Lt8XkedFZIGIPOVuOwXoD7wnIu+5254kIp+KyJci8pyIdHYfj4rI7e7jJSIyREQCwBXAtSIyR0SObaDeD4FRIpLvHmsQMKfuSRG5VURmuTU/6v7xwK33bhGZzm4TIInInW5LNkdEbnT3nycit7ubhIGBbk33ikhAROa7+14sIi+KyBsi8m8R+e96x50sIovcc/9FRB5swb/HLixc00w0HLwZ+IffdZiWqyGv4NSqcM+4yvo2HioGTKK47KkWbn8I0NiUg2cBw4DDgROAe0Wkn/vcETit1KHAAcAYVb0fWAkcp6rHiUgv4GbgBFUdDnwOXFfv+Ovdxx8GblDVKPAIcJ+qDlPVhoarKc7omJNx7lB8ZbfnH1TVkap6CFCEcy2iTndVHa+qv697wA3DPsAl7mv8PjDKfd0jRGQcEAIWuzXd2EBNw4DzgEOB80RkPxHpjzPj2GjgRGBIA/s1y8I1PU0GXvS7CNNypfTud1XNlGVtuMEgBlxEcdmTSSppLPC0qsZUdQ0wHRjpPjdTVVeoahyn5RhoYP/ROOH7sYjMASYBA+o9X/f/84tG9m/MMzjdAT8Bnt7tueNE5DMRKQGOBw6u99zuS4bfghO4/6nOPfwnuR+zcVZnGIITts15R1XLVLUS+BrnNY4CpqvqRlWtAZ5rxevbwcI1DUXDwRqcv6a7/+czaeyN+FHDp8bHfpTArrU4Nwm09t/7K2BEI89JE/tV1fs6BjTUjynAW26Lb5iqDlXVyQ0co7H9G6SqM3Fa3L1UddGOk4l0AB4CzlHVQ4G/AB3q7bptt0PNwmmd9qhX7+/q1TtIVR9rQUkN/Sya+tm1mIVrmoqGg7XAfwB/87sW03LX1Vw5rlR7zmzFLs4f0uKyRFpH7wKFInJZ3QMiMlJExgMf4LzNzRWR3sA4oLm6tgJd3K9nAGNEZJB73I4tGIVQf/+m/Arnwlt9dUG63u2Pbe6i0xs4/akREekCTAMurdcvvI+I9GlFTfXNBMaLyF7uBbSzW7k/YOGa1tybDCbj/EU3GUHklKrw4BrNXdqCjauBcyguS6gLyH07fCZwojsU6yugGKfvdCowD+dq/LvAf6nq6mYO+Sjwuoi8p6rrgIuBp0VkHk7YNtf3+CpwZhMXtOrqfl1V39vtsc04rdUS4CWclmmTVPU5d59XcC6W/R/wqdut8DzQRVU34HRtzBeRe5s7pnvcUuBu4DOcPuKvgbKW7FufTTmYIQKhyO/Z9YKCSWPD5NuFUwtu/Z4IRY1sUgWcTXFZJJV1mZYRkc6qWu62XKcCj6vq1NYcw1quGSIaDl6P83bK/hpmgDk6aPDva89t7Ep+OXCGBWtaK3Yv5M0HluC0plvFWq4ZJhCKnIkzVKuT37WY5k0tuOWDI3IWj6v30GKcYP3Kr5pMali4ZqBAKDIMeBn4ns+lmGYUUFP1ZeF/Lu4slUNxLrqcT3HZJr/rMt6zboEMFA0H5+AMwXnH51JMM6rJLzy1Oty1UvPvBoIWrNnDWq4ZLBCK5AK/A24gSWPzTNJtBi6JhoMv+VyHSTEL13YgEIr8AGc87H5+12J28Tnw42g4mIp5X02asW6BdiAaDr6Dc2/03/2uxQDO+NXbgGMsWLOXtVzbmUAocgbw/0h82jnTNp8Bk6PhoI0GyHLWcm1nouHgyzj3bqdkQmCzQwXOTR7HWLAasJZruxYIRU4G/oAzu5HxzjvAZdYFYOqzcG3n3BEFlwN3AL18Lqe9+Qb4tY0EMA2xcM0SgVCkG87kx1OAAp/LyXQrcCZIeSIaDiY6f6tp5yxcs0wgFBmI04r9Ma2Yh9MAsAlnXPED0XCw0u9iTHqzcM1SgVAkAFyLM6WhzVPQtLW4S5hEw8HNPtdiMoSFa5YLhCI9gJ8DVwO9fS4n3cwG/gQ8Ew0Hq5rb2Jj6LFwNAIFQpAhnnaQrcBa1y1YxnPk774+Ggw0tsmdMi1i4mj0EQpEjcFbUvADo6XM5qbIQZ82yv0XDwWV+F2Myn4WraVQgFMnHWVr4J8BEWr8WUbpbArwAPB0NB7/0uxjTvli4mhYJhCKFwLE4YXsiznrvmTYTVy3OssvTgBfdqRuN8YSFq0lIIBTpDfyAnWGbjjNyVeOs5PkBMB34JBoOlvtbkskWFq4mKQKhSF/gMJyLYXWfh5C6GxY2Agvcj2+AL4AZ0XBwe4rOb8wuLFyNZ9w+2yHAAUA/YG/3c/2vewKFND6JUBWwASc863/egNNn+g2wIBoOrvXshRiTAAtXkxbcORDqQrbuP2XM7oQymcrC1RhjPGDzuRpjjAcsXI0xxgMWrsYY4wELV2OM8YCFqzHGeMDC1RhjPGDhaowxHrBwNcYYD1i4GmOMByxcjTHGAxauxhjjAQtXY4zxgIWrMcZ4wMLVGGM8YOFqjDEesHA1xhgPWLgaY4wHLFyNMcYDFq7GGOMBC1djjPGAhasxxnjAwtUYYzxg4WqMMR6wcDXGGA9YuBpjjAcsXI0xxgMWrsYY44H/D8rjfQM+9iSmAAAAAElFTkSuQmCC"/>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endParaRPr lang="en-US" sz="1400" b="1" dirty="0" smtClean="0"/>
          </a:p>
          <a:p>
            <a:pPr marL="0" indent="0">
              <a:buNone/>
            </a:pPr>
            <a:r>
              <a:rPr lang="en-US" sz="1400" b="1" dirty="0" smtClean="0"/>
              <a:t>1-</a:t>
            </a:r>
            <a:r>
              <a:rPr lang="en-US" sz="1400" b="1" dirty="0"/>
              <a:t> Which channel did you follow to arrive at your favorite online store for the first time</a:t>
            </a:r>
          </a:p>
          <a:p>
            <a:r>
              <a:rPr lang="en-US" sz="1400" dirty="0" smtClean="0"/>
              <a:t>Analysis</a:t>
            </a:r>
            <a:r>
              <a:rPr lang="en-US" sz="1400" dirty="0"/>
              <a:t>: Its a very important aspect in this data set that how did that consumer come to know about that shopping site first time. as it shown in above chart 85.5% people come to know about their </a:t>
            </a:r>
            <a:r>
              <a:rPr lang="en-US" sz="1400" dirty="0" smtClean="0"/>
              <a:t>favorite </a:t>
            </a:r>
            <a:r>
              <a:rPr lang="en-US" sz="1400" dirty="0"/>
              <a:t>online store using search engine first time.</a:t>
            </a:r>
          </a:p>
          <a:p>
            <a:r>
              <a:rPr lang="en-US" sz="1400" dirty="0"/>
              <a:t>so online stores marketing team should more focused on search engine as maximum consumers found their </a:t>
            </a:r>
            <a:r>
              <a:rPr lang="en-US" sz="1400" dirty="0" smtClean="0"/>
              <a:t>favorite </a:t>
            </a:r>
            <a:r>
              <a:rPr lang="en-US" sz="1400" dirty="0"/>
              <a:t>store from search only</a:t>
            </a:r>
            <a:r>
              <a:rPr lang="en-US" sz="1400" dirty="0" smtClean="0"/>
              <a:t>.</a:t>
            </a:r>
          </a:p>
          <a:p>
            <a:endParaRPr lang="en-US" sz="1400" b="1" dirty="0"/>
          </a:p>
          <a:p>
            <a:pPr marL="0" indent="0">
              <a:buNone/>
            </a:pPr>
            <a:r>
              <a:rPr lang="en-US" sz="1400" b="1" dirty="0" smtClean="0"/>
              <a:t>2- Responsiveness, availability of several communication channels (email, online rep, twitter, phone etc.)</a:t>
            </a:r>
          </a:p>
          <a:p>
            <a:r>
              <a:rPr lang="en-US" sz="1400" dirty="0" smtClean="0"/>
              <a:t>Analysis: In online store customers have no physical interaction with seller, so its very important aspect of success of any online store</a:t>
            </a:r>
          </a:p>
          <a:p>
            <a:pPr marL="0" indent="0">
              <a:buNone/>
            </a:pPr>
            <a:r>
              <a:rPr lang="en-US" sz="1400" dirty="0" smtClean="0"/>
              <a:t>   that is responsiveness and availability on all communication channels, if a customer seek any help related to anything seller has to respond quickly and moreover it should be satisfactory. on this point more then 90% consumers are agreed/strongly agreed.</a:t>
            </a:r>
          </a:p>
          <a:p>
            <a:pPr marL="0" indent="0">
              <a:buNone/>
            </a:pPr>
            <a:endParaRPr lang="en-US" sz="1400" b="1" dirty="0"/>
          </a:p>
        </p:txBody>
      </p:sp>
    </p:spTree>
    <p:extLst>
      <p:ext uri="{BB962C8B-B14F-4D97-AF65-F5344CB8AC3E}">
        <p14:creationId xmlns:p14="http://schemas.microsoft.com/office/powerpoint/2010/main" val="2570593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system quality</a:t>
            </a:r>
            <a:endParaRPr lang="en-US" dirty="0"/>
          </a:p>
        </p:txBody>
      </p:sp>
      <p:sp>
        <p:nvSpPr>
          <p:cNvPr id="3" name="Content Placeholder 2"/>
          <p:cNvSpPr>
            <a:spLocks noGrp="1"/>
          </p:cNvSpPr>
          <p:nvPr>
            <p:ph idx="1"/>
          </p:nvPr>
        </p:nvSpPr>
        <p:spPr/>
        <p:txBody>
          <a:bodyPr>
            <a:normAutofit/>
          </a:bodyPr>
          <a:lstStyle/>
          <a:p>
            <a:r>
              <a:rPr lang="en-US" sz="1400" dirty="0" smtClean="0"/>
              <a:t>The biggest challenge in online shopping is provide and maintain customer satisfaction. A key factor in success to maintain a customer is provide quality service to a consumer every time. a good system quality lead towards maintain its customer loyalty. when customers are satisfied with the product and service they tend to purchase again from same supplier.</a:t>
            </a:r>
          </a:p>
          <a:p>
            <a:endParaRPr lang="en-US" sz="1400" dirty="0" smtClean="0"/>
          </a:p>
          <a:p>
            <a:r>
              <a:rPr lang="en-US" sz="1400" dirty="0" smtClean="0"/>
              <a:t>Below are few points which are very important to maintain system quality:</a:t>
            </a:r>
          </a:p>
          <a:p>
            <a:endParaRPr lang="en-US" sz="1400" dirty="0" smtClean="0"/>
          </a:p>
          <a:p>
            <a:endParaRPr lang="en-US" sz="1400" dirty="0" smtClean="0"/>
          </a:p>
          <a:p>
            <a:r>
              <a:rPr lang="en-US" sz="1400" dirty="0" smtClean="0"/>
              <a:t>Ease of navigation in website</a:t>
            </a:r>
          </a:p>
          <a:p>
            <a:r>
              <a:rPr lang="en-US" sz="1400" dirty="0" smtClean="0"/>
              <a:t>Why did you abandon the “Bag”, “Shopping Cart”</a:t>
            </a:r>
          </a:p>
          <a:p>
            <a:r>
              <a:rPr lang="en-US" sz="1400" dirty="0" smtClean="0"/>
              <a:t>Empathy (readiness to assist with queries) towards the customers'</a:t>
            </a:r>
            <a:endParaRPr lang="en-US" sz="1400" dirty="0"/>
          </a:p>
        </p:txBody>
      </p:sp>
    </p:spTree>
    <p:extLst>
      <p:ext uri="{BB962C8B-B14F-4D97-AF65-F5344CB8AC3E}">
        <p14:creationId xmlns:p14="http://schemas.microsoft.com/office/powerpoint/2010/main" val="1985530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system quality</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smtClean="0"/>
              <a:t>1-Ease of navigation in website</a:t>
            </a:r>
          </a:p>
          <a:p>
            <a:r>
              <a:rPr lang="en-US" sz="1400" dirty="0" smtClean="0"/>
              <a:t>Analysis: Easy navigation gives customers a mentally satisfaction, now a days people like easy &amp; quick navigation.in our dataset 91.4% are agreed/strongly agreed on this points. so online store should focus on it.</a:t>
            </a:r>
            <a:endParaRPr lang="en-US" sz="1400" dirty="0"/>
          </a:p>
          <a:p>
            <a:endParaRPr lang="en-US" sz="1400" dirty="0" smtClean="0"/>
          </a:p>
          <a:p>
            <a:pPr marL="0" indent="0">
              <a:buNone/>
            </a:pPr>
            <a:r>
              <a:rPr lang="en-US" sz="1400" b="1" dirty="0" smtClean="0"/>
              <a:t>2-abandon=data['17 Why did you abandon the “Bag”, “Shopping Cart”?']</a:t>
            </a:r>
          </a:p>
          <a:p>
            <a:r>
              <a:rPr lang="en-US" sz="1400" dirty="0"/>
              <a:t>Analysis: as we can see 50% people abandon their bag </a:t>
            </a:r>
            <a:r>
              <a:rPr lang="en-US" sz="1400" dirty="0" err="1"/>
              <a:t>dur</a:t>
            </a:r>
            <a:r>
              <a:rPr lang="en-US" sz="1400" dirty="0"/>
              <a:t> 'lack of trust', so we should focus to improve customer trust by improving product quality and by </a:t>
            </a:r>
            <a:r>
              <a:rPr lang="en-US" sz="1400" dirty="0" smtClean="0"/>
              <a:t>providing </a:t>
            </a:r>
            <a:r>
              <a:rPr lang="en-US" sz="1400" dirty="0"/>
              <a:t>best services</a:t>
            </a:r>
            <a:r>
              <a:rPr lang="en-US" sz="1400" dirty="0" smtClean="0"/>
              <a:t>.</a:t>
            </a:r>
          </a:p>
          <a:p>
            <a:endParaRPr lang="en-US" sz="1400" b="1" dirty="0"/>
          </a:p>
          <a:p>
            <a:pPr marL="0" indent="0">
              <a:buNone/>
            </a:pPr>
            <a:r>
              <a:rPr lang="en-US" sz="1400" b="1" dirty="0" smtClean="0"/>
              <a:t>3-27 Empathy (readiness to assist with queries) towards the customers</a:t>
            </a:r>
          </a:p>
          <a:p>
            <a:r>
              <a:rPr lang="en-US" sz="1400" dirty="0" smtClean="0"/>
              <a:t>Analysis: One of the most important aspect which put good amount of impact on success/failure.  72.1% people are strongly agree with this point Empathy (readiness to assist with queries) towards the customers.</a:t>
            </a:r>
          </a:p>
          <a:p>
            <a:endParaRPr lang="en-US" sz="1400" dirty="0"/>
          </a:p>
          <a:p>
            <a:endParaRPr lang="en-US" sz="1400" dirty="0" smtClean="0"/>
          </a:p>
          <a:p>
            <a:pPr marL="0" indent="0">
              <a:buNone/>
            </a:pPr>
            <a:endParaRPr lang="en-US" sz="1400" dirty="0"/>
          </a:p>
        </p:txBody>
      </p:sp>
    </p:spTree>
    <p:extLst>
      <p:ext uri="{BB962C8B-B14F-4D97-AF65-F5344CB8AC3E}">
        <p14:creationId xmlns:p14="http://schemas.microsoft.com/office/powerpoint/2010/main" val="963249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information quality</a:t>
            </a:r>
            <a:endParaRPr lang="en-US" dirty="0"/>
          </a:p>
        </p:txBody>
      </p:sp>
      <p:sp>
        <p:nvSpPr>
          <p:cNvPr id="3" name="Content Placeholder 2"/>
          <p:cNvSpPr>
            <a:spLocks noGrp="1"/>
          </p:cNvSpPr>
          <p:nvPr>
            <p:ph idx="1"/>
          </p:nvPr>
        </p:nvSpPr>
        <p:spPr>
          <a:xfrm>
            <a:off x="838200" y="1825625"/>
            <a:ext cx="10515600" cy="4212866"/>
          </a:xfrm>
        </p:spPr>
        <p:txBody>
          <a:bodyPr>
            <a:normAutofit/>
          </a:bodyPr>
          <a:lstStyle/>
          <a:p>
            <a:r>
              <a:rPr lang="en-US" sz="1400" dirty="0" smtClean="0"/>
              <a:t>Information quality provides an important role for interaction between websites and consumers. In an online shopping site one can't check product quality by physical touch so its a most important part to provide best information about products. below </a:t>
            </a:r>
            <a:r>
              <a:rPr lang="en-US" sz="1400" dirty="0" err="1" smtClean="0"/>
              <a:t>i</a:t>
            </a:r>
            <a:r>
              <a:rPr lang="en-US" sz="1400" dirty="0" smtClean="0"/>
              <a:t> found few points which are most impactful.</a:t>
            </a:r>
          </a:p>
          <a:p>
            <a:endParaRPr lang="en-US" sz="1400" dirty="0" smtClean="0"/>
          </a:p>
          <a:p>
            <a:endParaRPr lang="en-US" sz="1400" dirty="0" smtClean="0"/>
          </a:p>
          <a:p>
            <a:r>
              <a:rPr lang="en-US" sz="1400" dirty="0" smtClean="0"/>
              <a:t>User derive satisfaction while shopping on a good quality website or application</a:t>
            </a:r>
          </a:p>
          <a:p>
            <a:r>
              <a:rPr lang="en-US" sz="1400" dirty="0" smtClean="0"/>
              <a:t>The content on the website must be easy to read and understand</a:t>
            </a:r>
          </a:p>
          <a:p>
            <a:r>
              <a:rPr lang="en-US" sz="1400" dirty="0" smtClean="0"/>
              <a:t>All relevant information on listed products must be stated clearly</a:t>
            </a:r>
            <a:endParaRPr lang="en-US" sz="1400" dirty="0"/>
          </a:p>
        </p:txBody>
      </p:sp>
    </p:spTree>
    <p:extLst>
      <p:ext uri="{BB962C8B-B14F-4D97-AF65-F5344CB8AC3E}">
        <p14:creationId xmlns:p14="http://schemas.microsoft.com/office/powerpoint/2010/main" val="3170833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information quality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400" dirty="0" smtClean="0"/>
              <a:t>1-User derive satisfaction while shopping on a good quality website or application</a:t>
            </a:r>
          </a:p>
          <a:p>
            <a:r>
              <a:rPr lang="en-US" sz="1400" dirty="0" smtClean="0"/>
              <a:t>Analysis: A website where a user found all information about any particular products it makes different level of satisfaction in user mind. everyone want to surf a good quality website or application for shopping online.in our dataset 97.1% percent users are agreed/strongly agreed with this points. </a:t>
            </a:r>
          </a:p>
          <a:p>
            <a:endParaRPr lang="en-US" sz="1400" dirty="0"/>
          </a:p>
          <a:p>
            <a:pPr marL="0" indent="0">
              <a:buNone/>
            </a:pPr>
            <a:r>
              <a:rPr lang="en-US" sz="1400" dirty="0" smtClean="0"/>
              <a:t>2-The content on the website must be easy to read and understand</a:t>
            </a:r>
          </a:p>
          <a:p>
            <a:r>
              <a:rPr lang="en-US" sz="1400" dirty="0" smtClean="0"/>
              <a:t>Analysis: This point also in same line as previous one. a website must not write complex contents, it should be east to read &amp; understand. our % audience agreed/strongly agreed with this point.</a:t>
            </a:r>
          </a:p>
          <a:p>
            <a:endParaRPr lang="en-US" sz="1400" dirty="0"/>
          </a:p>
          <a:p>
            <a:pPr marL="0" indent="0">
              <a:buNone/>
            </a:pPr>
            <a:r>
              <a:rPr lang="en-US" sz="1400" dirty="0" smtClean="0"/>
              <a:t>3-All relevant information on listed products must be stated clearly</a:t>
            </a:r>
          </a:p>
          <a:p>
            <a:r>
              <a:rPr lang="en-US" sz="1400" dirty="0" smtClean="0"/>
              <a:t>Analysis: In earlier points also stated that almost same thing all content should be clearly mentioned related to product. Around 90% users are agreed/strongly agreed that relevant information on listed products must be stated clearly.</a:t>
            </a:r>
          </a:p>
          <a:p>
            <a:pPr marL="0" indent="0">
              <a:buNone/>
            </a:pPr>
            <a:endParaRPr lang="en-US" sz="1400" dirty="0"/>
          </a:p>
        </p:txBody>
      </p:sp>
    </p:spTree>
    <p:extLst>
      <p:ext uri="{BB962C8B-B14F-4D97-AF65-F5344CB8AC3E}">
        <p14:creationId xmlns:p14="http://schemas.microsoft.com/office/powerpoint/2010/main" val="198362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trust</a:t>
            </a:r>
            <a:endParaRPr lang="en-US" dirty="0"/>
          </a:p>
        </p:txBody>
      </p:sp>
      <p:sp>
        <p:nvSpPr>
          <p:cNvPr id="3" name="Content Placeholder 2"/>
          <p:cNvSpPr>
            <a:spLocks noGrp="1"/>
          </p:cNvSpPr>
          <p:nvPr>
            <p:ph idx="1"/>
          </p:nvPr>
        </p:nvSpPr>
        <p:spPr/>
        <p:txBody>
          <a:bodyPr>
            <a:normAutofit/>
          </a:bodyPr>
          <a:lstStyle/>
          <a:p>
            <a:r>
              <a:rPr lang="en-US" sz="1400" dirty="0" smtClean="0"/>
              <a:t>Trust is most important key in any kind of business similarly in online shopping if site is trustworthy to customers then customers them self would advertise about site and products. Online shopping site should keep their focus to be trustworthy. we filter out few points which are very important as per our dataset to build trust between customers and site.</a:t>
            </a:r>
          </a:p>
          <a:p>
            <a:endParaRPr lang="en-US" sz="1400" dirty="0" smtClean="0"/>
          </a:p>
          <a:p>
            <a:r>
              <a:rPr lang="en-US" sz="1400" dirty="0" smtClean="0"/>
              <a:t>Being able to guarantee the privacy of the customer</a:t>
            </a:r>
          </a:p>
          <a:p>
            <a:r>
              <a:rPr lang="en-US" sz="1400" dirty="0" smtClean="0"/>
              <a:t>User satisfaction cannot exist without trust'</a:t>
            </a:r>
          </a:p>
          <a:p>
            <a:r>
              <a:rPr lang="en-US" sz="1400" dirty="0" smtClean="0"/>
              <a:t>Displaying quality Information on the website improves satisfaction of customers</a:t>
            </a:r>
            <a:endParaRPr lang="en-US" sz="1400" dirty="0"/>
          </a:p>
        </p:txBody>
      </p:sp>
    </p:spTree>
    <p:extLst>
      <p:ext uri="{BB962C8B-B14F-4D97-AF65-F5344CB8AC3E}">
        <p14:creationId xmlns:p14="http://schemas.microsoft.com/office/powerpoint/2010/main" val="3004244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1251</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   E-retail factors for customer activation and retention</vt:lpstr>
      <vt:lpstr>Five major factors that contributed to the success of an e-commerce store have been identified as:</vt:lpstr>
      <vt:lpstr>                             service quality</vt:lpstr>
      <vt:lpstr>                                  service quality</vt:lpstr>
      <vt:lpstr>                       system quality</vt:lpstr>
      <vt:lpstr>                             system quality</vt:lpstr>
      <vt:lpstr>                      information quality</vt:lpstr>
      <vt:lpstr>                         information quality</vt:lpstr>
      <vt:lpstr>                                     trust</vt:lpstr>
      <vt:lpstr>                                    trust</vt:lpstr>
      <vt:lpstr>                              net benefit</vt:lpstr>
      <vt:lpstr>                             net benefit</vt:lpstr>
      <vt:lpstr>   END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91995</dc:creator>
  <cp:lastModifiedBy>91995</cp:lastModifiedBy>
  <cp:revision>6</cp:revision>
  <dcterms:created xsi:type="dcterms:W3CDTF">2022-01-27T16:40:39Z</dcterms:created>
  <dcterms:modified xsi:type="dcterms:W3CDTF">2022-01-27T17:20:17Z</dcterms:modified>
</cp:coreProperties>
</file>