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1808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75660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8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352799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910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96329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581618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65397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242704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78F20-34F8-4C27-A8C8-EF569F529D60}"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92383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78F20-34F8-4C27-A8C8-EF569F529D60}"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84402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78F20-34F8-4C27-A8C8-EF569F529D60}"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366408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78F20-34F8-4C27-A8C8-EF569F529D60}"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384761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78F20-34F8-4C27-A8C8-EF569F529D60}"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96148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78F20-34F8-4C27-A8C8-EF569F529D60}"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247596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78F20-34F8-4C27-A8C8-EF569F529D60}"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AC15FE-444A-4C6F-A108-5103CBE96017}" type="slidenum">
              <a:rPr lang="en-US" smtClean="0"/>
              <a:t>‹#›</a:t>
            </a:fld>
            <a:endParaRPr lang="en-US"/>
          </a:p>
        </p:txBody>
      </p:sp>
    </p:spTree>
    <p:extLst>
      <p:ext uri="{BB962C8B-B14F-4D97-AF65-F5344CB8AC3E}">
        <p14:creationId xmlns:p14="http://schemas.microsoft.com/office/powerpoint/2010/main" val="135143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378F20-34F8-4C27-A8C8-EF569F529D60}" type="datetimeFigureOut">
              <a:rPr lang="en-US" smtClean="0"/>
              <a:t>2/10/2022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AC15FE-444A-4C6F-A108-5103CBE96017}" type="slidenum">
              <a:rPr lang="en-US" smtClean="0"/>
              <a:t>‹#›</a:t>
            </a:fld>
            <a:endParaRPr lang="en-US"/>
          </a:p>
        </p:txBody>
      </p:sp>
    </p:spTree>
    <p:extLst>
      <p:ext uri="{BB962C8B-B14F-4D97-AF65-F5344CB8AC3E}">
        <p14:creationId xmlns:p14="http://schemas.microsoft.com/office/powerpoint/2010/main" val="3099531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358" y="794561"/>
            <a:ext cx="9144000" cy="1871002"/>
          </a:xfrm>
        </p:spPr>
        <p:txBody>
          <a:bodyPr>
            <a:normAutofit/>
          </a:bodyPr>
          <a:lstStyle/>
          <a:p>
            <a:pPr algn="ctr"/>
            <a:r>
              <a:rPr lang="en-US" u="sng" dirty="0">
                <a:solidFill>
                  <a:srgbClr val="00B0F0"/>
                </a:solidFill>
              </a:rPr>
              <a:t>Micro-Credit Defaulter </a:t>
            </a:r>
            <a:r>
              <a:rPr lang="en-US" u="sng" dirty="0" smtClean="0">
                <a:solidFill>
                  <a:srgbClr val="00B0F0"/>
                </a:solidFill>
              </a:rPr>
              <a:t>Model</a:t>
            </a:r>
            <a:endParaRPr lang="en-US" dirty="0">
              <a:solidFill>
                <a:srgbClr val="00B0F0"/>
              </a:solidFill>
            </a:endParaRPr>
          </a:p>
        </p:txBody>
      </p:sp>
      <p:sp>
        <p:nvSpPr>
          <p:cNvPr id="4" name="TextBox 3"/>
          <p:cNvSpPr txBox="1"/>
          <p:nvPr/>
        </p:nvSpPr>
        <p:spPr>
          <a:xfrm>
            <a:off x="983412" y="5141343"/>
            <a:ext cx="4028536" cy="461665"/>
          </a:xfrm>
          <a:prstGeom prst="rect">
            <a:avLst/>
          </a:prstGeom>
          <a:noFill/>
        </p:spPr>
        <p:txBody>
          <a:bodyPr wrap="square" rtlCol="0">
            <a:spAutoFit/>
          </a:bodyPr>
          <a:lstStyle/>
          <a:p>
            <a:r>
              <a:rPr lang="en-US" sz="2400" dirty="0" smtClean="0">
                <a:solidFill>
                  <a:schemeClr val="accent5">
                    <a:lumMod val="75000"/>
                  </a:schemeClr>
                </a:solidFill>
              </a:rPr>
              <a:t>Presented by: Vipin Kumar</a:t>
            </a:r>
            <a:endParaRPr lang="en-US" sz="2400" dirty="0">
              <a:solidFill>
                <a:schemeClr val="accent5">
                  <a:lumMod val="75000"/>
                </a:schemeClr>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61358" y="-622539"/>
            <a:ext cx="2929890" cy="2133600"/>
          </a:xfrm>
          <a:prstGeom prst="rect">
            <a:avLst/>
          </a:prstGeom>
          <a:noFill/>
          <a:ln>
            <a:noFill/>
          </a:ln>
        </p:spPr>
      </p:pic>
    </p:spTree>
    <p:extLst>
      <p:ext uri="{BB962C8B-B14F-4D97-AF65-F5344CB8AC3E}">
        <p14:creationId xmlns:p14="http://schemas.microsoft.com/office/powerpoint/2010/main" val="2352360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77" y="77755"/>
            <a:ext cx="8596668" cy="789992"/>
          </a:xfrm>
        </p:spPr>
        <p:txBody>
          <a:bodyPr>
            <a:normAutofit fontScale="90000"/>
          </a:bodyPr>
          <a:lstStyle/>
          <a:p>
            <a:pPr lvl="0"/>
            <a:r>
              <a:rPr lang="en-IN" dirty="0"/>
              <a:t>Visualizations</a:t>
            </a:r>
            <a:r>
              <a:rPr lang="en-US" dirty="0"/>
              <a:t/>
            </a:r>
            <a:br>
              <a:rPr lang="en-US" dirty="0"/>
            </a:br>
            <a:endParaRPr lang="en-US" dirty="0"/>
          </a:p>
        </p:txBody>
      </p:sp>
      <p:sp>
        <p:nvSpPr>
          <p:cNvPr id="3" name="Content Placeholder 2"/>
          <p:cNvSpPr>
            <a:spLocks noGrp="1"/>
          </p:cNvSpPr>
          <p:nvPr>
            <p:ph idx="1"/>
          </p:nvPr>
        </p:nvSpPr>
        <p:spPr>
          <a:xfrm>
            <a:off x="416077" y="751667"/>
            <a:ext cx="8596668" cy="3880773"/>
          </a:xfrm>
        </p:spPr>
        <p:txBody>
          <a:bodyPr>
            <a:noAutofit/>
          </a:bodyPr>
          <a:lstStyle/>
          <a:p>
            <a:r>
              <a:rPr lang="en-US" sz="1200" b="1" dirty="0" err="1"/>
              <a:t>Heatmap</a:t>
            </a:r>
            <a:endParaRPr lang="en-US" sz="1200" b="1" dirty="0"/>
          </a:p>
          <a:p>
            <a:pPr marL="0" indent="0">
              <a:buNone/>
            </a:pPr>
            <a:r>
              <a:rPr lang="en-US" sz="1200" dirty="0" smtClean="0"/>
              <a:t>Heat map draw for correlation and multicollinearity.</a:t>
            </a:r>
          </a:p>
          <a:p>
            <a:pPr marL="0" indent="0">
              <a:buNone/>
            </a:pPr>
            <a:r>
              <a:rPr lang="en-US" sz="1200" dirty="0" smtClean="0"/>
              <a:t>daily_decr30 </a:t>
            </a:r>
            <a:r>
              <a:rPr lang="en-US" sz="1200" dirty="0"/>
              <a:t>have multicollinearity with daily_decr90 and rental30 have with rental90. so we can remove one from each pair.</a:t>
            </a:r>
          </a:p>
          <a:p>
            <a:pPr marL="0" indent="0">
              <a:buNone/>
            </a:pPr>
            <a:r>
              <a:rPr lang="en-US" sz="1200" dirty="0"/>
              <a:t>few feature have very or no correlation with label so we can remove these features.</a:t>
            </a:r>
          </a:p>
          <a:p>
            <a:pPr marL="0" indent="0">
              <a:buNone/>
            </a:pPr>
            <a:r>
              <a:rPr lang="en-US" sz="1200" dirty="0" smtClean="0"/>
              <a:t>fr_da_rech90</a:t>
            </a:r>
            <a:r>
              <a:rPr lang="en-US" sz="1200" dirty="0"/>
              <a:t>	-0.007200</a:t>
            </a:r>
          </a:p>
          <a:p>
            <a:pPr marL="0" indent="0">
              <a:buNone/>
            </a:pPr>
            <a:r>
              <a:rPr lang="en-US" sz="1200" dirty="0"/>
              <a:t>medianmarechprebal30	-0.004101</a:t>
            </a:r>
          </a:p>
          <a:p>
            <a:pPr marL="0" indent="0">
              <a:buNone/>
            </a:pPr>
            <a:r>
              <a:rPr lang="en-US" sz="1200" dirty="0" err="1"/>
              <a:t>aon</a:t>
            </a:r>
            <a:r>
              <a:rPr lang="en-US" sz="1200" dirty="0"/>
              <a:t>	-0.003016</a:t>
            </a:r>
          </a:p>
          <a:p>
            <a:pPr marL="0" indent="0">
              <a:buNone/>
            </a:pPr>
            <a:r>
              <a:rPr lang="en-US" sz="1200" dirty="0"/>
              <a:t>fr_da_rech30	-0.000827</a:t>
            </a:r>
          </a:p>
          <a:p>
            <a:pPr marL="0" indent="0">
              <a:buNone/>
            </a:pPr>
            <a:r>
              <a:rPr lang="en-US" sz="1200" dirty="0"/>
              <a:t>maxamnt_loans30	0.000461</a:t>
            </a:r>
          </a:p>
          <a:p>
            <a:pPr marL="0" indent="0">
              <a:buNone/>
            </a:pPr>
            <a:r>
              <a:rPr lang="en-US" sz="1200" dirty="0"/>
              <a:t>fr_ma_rech30	0.000559</a:t>
            </a:r>
          </a:p>
          <a:p>
            <a:pPr marL="0" indent="0">
              <a:buNone/>
            </a:pPr>
            <a:r>
              <a:rPr lang="en-US" sz="1200" dirty="0"/>
              <a:t>cnt_da_rech90	0.000783</a:t>
            </a:r>
          </a:p>
          <a:p>
            <a:pPr marL="0" indent="0">
              <a:buNone/>
            </a:pPr>
            <a:r>
              <a:rPr lang="en-US" sz="1200" dirty="0" err="1"/>
              <a:t>last_rech_date_da</a:t>
            </a:r>
            <a:r>
              <a:rPr lang="en-US" sz="1200" dirty="0"/>
              <a:t>	0.000900</a:t>
            </a:r>
          </a:p>
          <a:p>
            <a:pPr marL="0" indent="0">
              <a:buNone/>
            </a:pPr>
            <a:r>
              <a:rPr lang="en-US" sz="1200" dirty="0" err="1"/>
              <a:t>last_rech_date_ma</a:t>
            </a:r>
            <a:r>
              <a:rPr lang="en-US" sz="1200" dirty="0"/>
              <a:t>	</a:t>
            </a:r>
            <a:r>
              <a:rPr lang="en-US" sz="1200" dirty="0" smtClean="0"/>
              <a:t>0.003305</a:t>
            </a:r>
          </a:p>
          <a:p>
            <a:pPr marL="0" indent="0">
              <a:buNone/>
            </a:pPr>
            <a:r>
              <a:rPr lang="en-US" sz="1200" dirty="0" smtClean="0"/>
              <a:t>cnt_da_rech30</a:t>
            </a:r>
            <a:r>
              <a:rPr lang="en-US" sz="1200" dirty="0"/>
              <a:t>	</a:t>
            </a:r>
            <a:r>
              <a:rPr lang="en-US" sz="1200" dirty="0" smtClean="0"/>
              <a:t>0.004313</a:t>
            </a:r>
          </a:p>
          <a:p>
            <a:pPr marL="0" indent="0">
              <a:buNone/>
            </a:pPr>
            <a:r>
              <a:rPr lang="en-US" sz="1200" dirty="0" smtClean="0"/>
              <a:t>cnt_loans90</a:t>
            </a:r>
            <a:r>
              <a:rPr lang="en-US" sz="1200" dirty="0"/>
              <a:t>	0.004460</a:t>
            </a:r>
          </a:p>
        </p:txBody>
      </p:sp>
    </p:spTree>
    <p:extLst>
      <p:ext uri="{BB962C8B-B14F-4D97-AF65-F5344CB8AC3E}">
        <p14:creationId xmlns:p14="http://schemas.microsoft.com/office/powerpoint/2010/main" val="419222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 </a:t>
            </a:r>
            <a:r>
              <a:rPr lang="en-US" dirty="0" smtClean="0"/>
              <a:t>Plot</a:t>
            </a:r>
            <a:br>
              <a:rPr lang="en-US" dirty="0" smtClean="0"/>
            </a:br>
            <a:r>
              <a:rPr lang="en-US" sz="1300" dirty="0"/>
              <a:t/>
            </a:r>
            <a:br>
              <a:rPr lang="en-US" sz="1300" dirty="0"/>
            </a:br>
            <a:r>
              <a:rPr lang="en-US" sz="1300" dirty="0"/>
              <a:t/>
            </a:r>
            <a:br>
              <a:rPr lang="en-US" sz="1300" dirty="0"/>
            </a:br>
            <a:r>
              <a:rPr lang="en-US" sz="1300" dirty="0">
                <a:solidFill>
                  <a:schemeClr val="tx1"/>
                </a:solidFill>
              </a:rPr>
              <a:t>As we can </a:t>
            </a:r>
            <a:r>
              <a:rPr lang="en-US" sz="1300" dirty="0" smtClean="0">
                <a:solidFill>
                  <a:schemeClr val="tx1"/>
                </a:solidFill>
              </a:rPr>
              <a:t>clearly </a:t>
            </a:r>
            <a:r>
              <a:rPr lang="en-US" sz="1300" dirty="0">
                <a:solidFill>
                  <a:schemeClr val="tx1"/>
                </a:solidFill>
              </a:rPr>
              <a:t>see all features having outliers and right skewness. so we will apply </a:t>
            </a:r>
            <a:r>
              <a:rPr lang="en-US" sz="1300" dirty="0" err="1">
                <a:solidFill>
                  <a:schemeClr val="tx1"/>
                </a:solidFill>
              </a:rPr>
              <a:t>z_score</a:t>
            </a:r>
            <a:r>
              <a:rPr lang="en-US" sz="1300" dirty="0">
                <a:solidFill>
                  <a:schemeClr val="tx1"/>
                </a:solidFill>
              </a:rPr>
              <a:t> method here to remove outliers.</a:t>
            </a:r>
            <a:r>
              <a:rPr lang="en-US" dirty="0">
                <a:solidFill>
                  <a:schemeClr val="tx1"/>
                </a:solidFill>
              </a:rPr>
              <a:t/>
            </a:r>
            <a:br>
              <a:rPr lang="en-US" dirty="0">
                <a:solidFill>
                  <a:schemeClr val="tx1"/>
                </a:solidFill>
              </a:rPr>
            </a:br>
            <a:endParaRPr lang="en-US"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326571" y="2160588"/>
            <a:ext cx="9041364" cy="3881437"/>
          </a:xfrm>
          <a:prstGeom prst="rect">
            <a:avLst/>
          </a:prstGeom>
        </p:spPr>
      </p:pic>
    </p:spTree>
    <p:extLst>
      <p:ext uri="{BB962C8B-B14F-4D97-AF65-F5344CB8AC3E}">
        <p14:creationId xmlns:p14="http://schemas.microsoft.com/office/powerpoint/2010/main" val="1198822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a:bodyPr>
          <a:lstStyle/>
          <a:p>
            <a:r>
              <a:rPr lang="en-US" sz="3200" dirty="0" smtClean="0"/>
              <a:t>Outliers Removal</a:t>
            </a:r>
            <a:endParaRPr lang="en-US" sz="3200" dirty="0"/>
          </a:p>
        </p:txBody>
      </p:sp>
      <p:sp>
        <p:nvSpPr>
          <p:cNvPr id="3" name="Content Placeholder 2"/>
          <p:cNvSpPr>
            <a:spLocks noGrp="1"/>
          </p:cNvSpPr>
          <p:nvPr>
            <p:ph idx="1"/>
          </p:nvPr>
        </p:nvSpPr>
        <p:spPr>
          <a:xfrm>
            <a:off x="677334" y="1483567"/>
            <a:ext cx="8596668" cy="4557795"/>
          </a:xfrm>
        </p:spPr>
        <p:txBody>
          <a:bodyPr/>
          <a:lstStyle/>
          <a:p>
            <a:r>
              <a:rPr lang="en-US" dirty="0"/>
              <a:t>Generally we takes z value as 3 but as we have limit here to remove outliers </a:t>
            </a:r>
            <a:r>
              <a:rPr lang="en-US" dirty="0" err="1"/>
              <a:t>upto</a:t>
            </a:r>
            <a:r>
              <a:rPr lang="en-US" dirty="0"/>
              <a:t> 8% so setting </a:t>
            </a:r>
            <a:r>
              <a:rPr lang="en-US" dirty="0" err="1"/>
              <a:t>zscore</a:t>
            </a:r>
            <a:r>
              <a:rPr lang="en-US" dirty="0"/>
              <a:t> as 3.7</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0" y="2332653"/>
            <a:ext cx="9815804" cy="3993502"/>
          </a:xfrm>
          <a:prstGeom prst="rect">
            <a:avLst/>
          </a:prstGeom>
        </p:spPr>
      </p:pic>
    </p:spTree>
    <p:extLst>
      <p:ext uri="{BB962C8B-B14F-4D97-AF65-F5344CB8AC3E}">
        <p14:creationId xmlns:p14="http://schemas.microsoft.com/office/powerpoint/2010/main" val="886072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Data </a:t>
            </a:r>
            <a:r>
              <a:rPr lang="en-US" sz="3200" dirty="0" err="1" smtClean="0"/>
              <a:t>Imbalancing</a:t>
            </a:r>
            <a:endParaRPr lang="en-US" sz="3200" dirty="0"/>
          </a:p>
        </p:txBody>
      </p:sp>
      <p:sp>
        <p:nvSpPr>
          <p:cNvPr id="3" name="Content Placeholder 2"/>
          <p:cNvSpPr>
            <a:spLocks noGrp="1"/>
          </p:cNvSpPr>
          <p:nvPr>
            <p:ph idx="1"/>
          </p:nvPr>
        </p:nvSpPr>
        <p:spPr>
          <a:xfrm>
            <a:off x="612019" y="1470123"/>
            <a:ext cx="8596668" cy="3880773"/>
          </a:xfrm>
        </p:spPr>
        <p:txBody>
          <a:bodyPr>
            <a:normAutofit/>
          </a:bodyPr>
          <a:lstStyle/>
          <a:p>
            <a:pPr lvl="0"/>
            <a:r>
              <a:rPr lang="en-US" sz="1200" dirty="0"/>
              <a:t>The dataset is imbalanced. Label ‘1’ has approximately 87.5% records, while, label ‘0’ has approximately 12.5% </a:t>
            </a:r>
            <a:r>
              <a:rPr lang="en-US" sz="1200" dirty="0" smtClean="0"/>
              <a:t>records. if </a:t>
            </a:r>
            <a:r>
              <a:rPr lang="en-US" sz="1200" dirty="0"/>
              <a:t>the data set in imbalance then In such cases, you get a pretty high accuracy just by predicting the </a:t>
            </a:r>
            <a:r>
              <a:rPr lang="en-US" sz="1200" b="1" dirty="0"/>
              <a:t>majority class</a:t>
            </a:r>
            <a:r>
              <a:rPr lang="en-US" sz="1200" dirty="0"/>
              <a:t>, but you fail to capture the </a:t>
            </a:r>
            <a:r>
              <a:rPr lang="en-US" sz="1200" b="1" dirty="0"/>
              <a:t>minority class</a:t>
            </a:r>
            <a:r>
              <a:rPr lang="en-US" sz="1200" dirty="0"/>
              <a:t>, which is most often the point of creating the model in the first place</a:t>
            </a:r>
            <a:r>
              <a:rPr lang="en-US" sz="1200" dirty="0" smtClean="0"/>
              <a:t>.</a:t>
            </a:r>
          </a:p>
          <a:p>
            <a:pPr lvl="0"/>
            <a:r>
              <a:rPr lang="en-US" sz="1200" dirty="0" smtClean="0"/>
              <a:t>So to balance both the classes I will implement resampling</a:t>
            </a:r>
          </a:p>
          <a:p>
            <a:pPr lvl="0"/>
            <a:endParaRPr lang="en-US" sz="1200" dirty="0"/>
          </a:p>
          <a:p>
            <a:pPr marL="0" lvl="0" indent="0">
              <a:buNone/>
            </a:pPr>
            <a:endParaRPr lang="en-US" sz="1200" dirty="0"/>
          </a:p>
        </p:txBody>
      </p:sp>
      <p:pic>
        <p:nvPicPr>
          <p:cNvPr id="4" name="Picture 3"/>
          <p:cNvPicPr>
            <a:picLocks noChangeAspect="1"/>
          </p:cNvPicPr>
          <p:nvPr/>
        </p:nvPicPr>
        <p:blipFill>
          <a:blip r:embed="rId2"/>
          <a:stretch>
            <a:fillRect/>
          </a:stretch>
        </p:blipFill>
        <p:spPr>
          <a:xfrm>
            <a:off x="432902" y="2790923"/>
            <a:ext cx="8393858" cy="3805932"/>
          </a:xfrm>
          <a:prstGeom prst="rect">
            <a:avLst/>
          </a:prstGeom>
        </p:spPr>
      </p:pic>
    </p:spTree>
    <p:extLst>
      <p:ext uri="{BB962C8B-B14F-4D97-AF65-F5344CB8AC3E}">
        <p14:creationId xmlns:p14="http://schemas.microsoft.com/office/powerpoint/2010/main" val="520955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89" y="180393"/>
            <a:ext cx="8596668" cy="873967"/>
          </a:xfrm>
        </p:spPr>
        <p:txBody>
          <a:bodyPr>
            <a:noAutofit/>
          </a:bodyPr>
          <a:lstStyle/>
          <a:p>
            <a:r>
              <a:rPr lang="en-US" sz="3200" dirty="0" smtClean="0"/>
              <a:t>Preprocessing-Scaling/Splitting/</a:t>
            </a:r>
            <a:r>
              <a:rPr lang="en-US" sz="3200" dirty="0" err="1" smtClean="0"/>
              <a:t>Train_test_split</a:t>
            </a:r>
            <a:endParaRPr lang="en-US" sz="3200" dirty="0"/>
          </a:p>
        </p:txBody>
      </p:sp>
      <p:sp>
        <p:nvSpPr>
          <p:cNvPr id="3" name="Content Placeholder 2"/>
          <p:cNvSpPr>
            <a:spLocks noGrp="1"/>
          </p:cNvSpPr>
          <p:nvPr>
            <p:ph idx="1"/>
          </p:nvPr>
        </p:nvSpPr>
        <p:spPr>
          <a:xfrm>
            <a:off x="677334" y="1231641"/>
            <a:ext cx="8596668" cy="4809721"/>
          </a:xfrm>
        </p:spPr>
        <p:txBody>
          <a:bodyPr>
            <a:normAutofit/>
          </a:bodyPr>
          <a:lstStyle/>
          <a:p>
            <a:r>
              <a:rPr lang="en-US" sz="1200" dirty="0" smtClean="0"/>
              <a:t>Scaling-Scaling is very important part in machine learning as we have different features which have values in different scale. So can be biased for some particular features. So its good idea to convert all features in same scaling. We will use standard scaler here.</a:t>
            </a:r>
          </a:p>
          <a:p>
            <a:r>
              <a:rPr lang="en-US" sz="1200" dirty="0" smtClean="0"/>
              <a:t>Splitting-As our dataset is ready now to building model but before that we will split data X-as features and y-as classification label.</a:t>
            </a:r>
          </a:p>
          <a:p>
            <a:r>
              <a:rPr lang="en-US" sz="1200" dirty="0" err="1" smtClean="0"/>
              <a:t>Train_test_split</a:t>
            </a:r>
            <a:r>
              <a:rPr lang="en-US" sz="1200" dirty="0" smtClean="0"/>
              <a:t>-Its last but most important part before apply ML algorithms.</a:t>
            </a:r>
          </a:p>
          <a:p>
            <a:pPr marL="0" indent="0">
              <a:buNone/>
            </a:pPr>
            <a:r>
              <a:rPr lang="en-US" sz="1200" dirty="0" smtClean="0"/>
              <a:t>        It will split our data set as training data-in which model will be train, Testing data-in which model to be evaluate.</a:t>
            </a:r>
          </a:p>
          <a:p>
            <a:pPr marL="0" indent="0">
              <a:buNone/>
            </a:pPr>
            <a:endParaRPr lang="en-US" sz="1200" dirty="0"/>
          </a:p>
        </p:txBody>
      </p:sp>
      <p:pic>
        <p:nvPicPr>
          <p:cNvPr id="4" name="Picture 3"/>
          <p:cNvPicPr>
            <a:picLocks noChangeAspect="1"/>
          </p:cNvPicPr>
          <p:nvPr/>
        </p:nvPicPr>
        <p:blipFill>
          <a:blip r:embed="rId2"/>
          <a:stretch>
            <a:fillRect/>
          </a:stretch>
        </p:blipFill>
        <p:spPr>
          <a:xfrm>
            <a:off x="286237" y="3251755"/>
            <a:ext cx="8745795" cy="2789607"/>
          </a:xfrm>
          <a:prstGeom prst="rect">
            <a:avLst/>
          </a:prstGeom>
        </p:spPr>
      </p:pic>
    </p:spTree>
    <p:extLst>
      <p:ext uri="{BB962C8B-B14F-4D97-AF65-F5344CB8AC3E}">
        <p14:creationId xmlns:p14="http://schemas.microsoft.com/office/powerpoint/2010/main" val="288393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7674"/>
            <a:ext cx="8596668" cy="855306"/>
          </a:xfrm>
        </p:spPr>
        <p:txBody>
          <a:bodyPr>
            <a:normAutofit/>
          </a:bodyPr>
          <a:lstStyle/>
          <a:p>
            <a:pPr lvl="0"/>
            <a:r>
              <a:rPr lang="en-IN" sz="3200" dirty="0"/>
              <a:t>Run and Evaluate selected </a:t>
            </a:r>
            <a:r>
              <a:rPr lang="en-IN" sz="3200" dirty="0" smtClean="0"/>
              <a:t>models</a:t>
            </a:r>
            <a:endParaRPr lang="en-US" sz="3200" dirty="0"/>
          </a:p>
        </p:txBody>
      </p:sp>
      <p:sp>
        <p:nvSpPr>
          <p:cNvPr id="3" name="Content Placeholder 2"/>
          <p:cNvSpPr>
            <a:spLocks noGrp="1"/>
          </p:cNvSpPr>
          <p:nvPr>
            <p:ph idx="1"/>
          </p:nvPr>
        </p:nvSpPr>
        <p:spPr>
          <a:xfrm>
            <a:off x="677334" y="1212981"/>
            <a:ext cx="8596668" cy="4828382"/>
          </a:xfrm>
        </p:spPr>
        <p:txBody>
          <a:bodyPr/>
          <a:lstStyle/>
          <a:p>
            <a:pPr marL="0" lvl="0" indent="0">
              <a:buNone/>
            </a:pPr>
            <a:r>
              <a:rPr lang="en-IN" sz="1200" b="1" dirty="0"/>
              <a:t>Testing of Identified Approaches (Algorithms)</a:t>
            </a:r>
            <a:endParaRPr lang="en-US" sz="1200" dirty="0"/>
          </a:p>
          <a:p>
            <a:pPr>
              <a:buFont typeface="+mj-lt"/>
              <a:buAutoNum type="arabicPeriod"/>
            </a:pPr>
            <a:r>
              <a:rPr lang="en-US" sz="1200" dirty="0" err="1"/>
              <a:t>LogisticRegression</a:t>
            </a:r>
            <a:endParaRPr lang="en-US" sz="1200" dirty="0"/>
          </a:p>
          <a:p>
            <a:pPr>
              <a:buFont typeface="+mj-lt"/>
              <a:buAutoNum type="arabicPeriod"/>
            </a:pPr>
            <a:r>
              <a:rPr lang="en-US" sz="1200" dirty="0" err="1"/>
              <a:t>RandomForestClassifier</a:t>
            </a:r>
            <a:endParaRPr lang="en-US" sz="1200" dirty="0"/>
          </a:p>
          <a:p>
            <a:pPr>
              <a:buFont typeface="+mj-lt"/>
              <a:buAutoNum type="arabicPeriod"/>
            </a:pPr>
            <a:r>
              <a:rPr lang="en-US" sz="1200" dirty="0" err="1"/>
              <a:t>AdaBoostClassifier</a:t>
            </a:r>
            <a:endParaRPr lang="en-US" sz="1200" dirty="0"/>
          </a:p>
          <a:p>
            <a:pPr>
              <a:buFont typeface="+mj-lt"/>
              <a:buAutoNum type="arabicPeriod"/>
            </a:pPr>
            <a:r>
              <a:rPr lang="en-US" sz="1200" dirty="0" err="1"/>
              <a:t>XGBClassifier</a:t>
            </a:r>
            <a:endParaRPr lang="en-US" sz="1200" dirty="0"/>
          </a:p>
          <a:p>
            <a:endParaRPr lang="en-US" dirty="0" smtClean="0"/>
          </a:p>
          <a:p>
            <a:r>
              <a:rPr lang="en-US" sz="1200" dirty="0" smtClean="0"/>
              <a:t>As its classification model so will try to 4 algorithms here, out of all 3 algorithms are ensemble algorithms.</a:t>
            </a:r>
          </a:p>
          <a:p>
            <a:endParaRPr lang="en-US" dirty="0"/>
          </a:p>
        </p:txBody>
      </p:sp>
      <p:pic>
        <p:nvPicPr>
          <p:cNvPr id="4" name="Picture 3"/>
          <p:cNvPicPr>
            <a:picLocks noChangeAspect="1"/>
          </p:cNvPicPr>
          <p:nvPr/>
        </p:nvPicPr>
        <p:blipFill>
          <a:blip r:embed="rId2"/>
          <a:stretch>
            <a:fillRect/>
          </a:stretch>
        </p:blipFill>
        <p:spPr>
          <a:xfrm>
            <a:off x="382555" y="3666931"/>
            <a:ext cx="9041363" cy="2939142"/>
          </a:xfrm>
          <a:prstGeom prst="rect">
            <a:avLst/>
          </a:prstGeom>
        </p:spPr>
      </p:pic>
    </p:spTree>
    <p:extLst>
      <p:ext uri="{BB962C8B-B14F-4D97-AF65-F5344CB8AC3E}">
        <p14:creationId xmlns:p14="http://schemas.microsoft.com/office/powerpoint/2010/main" val="3209788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9681"/>
            <a:ext cx="8596668" cy="817984"/>
          </a:xfrm>
        </p:spPr>
        <p:txBody>
          <a:bodyPr>
            <a:normAutofit/>
          </a:bodyPr>
          <a:lstStyle/>
          <a:p>
            <a:r>
              <a:rPr lang="en-IN" sz="3200" dirty="0"/>
              <a:t>Run and Evaluate selected models</a:t>
            </a:r>
            <a:endParaRPr lang="en-US" sz="3200" dirty="0"/>
          </a:p>
        </p:txBody>
      </p:sp>
      <p:sp>
        <p:nvSpPr>
          <p:cNvPr id="3" name="Content Placeholder 2"/>
          <p:cNvSpPr>
            <a:spLocks noGrp="1"/>
          </p:cNvSpPr>
          <p:nvPr>
            <p:ph idx="1"/>
          </p:nvPr>
        </p:nvSpPr>
        <p:spPr>
          <a:xfrm>
            <a:off x="677334" y="1278295"/>
            <a:ext cx="8596668" cy="4763068"/>
          </a:xfrm>
        </p:spPr>
        <p:txBody>
          <a:bodyPr/>
          <a:lstStyle/>
          <a:p>
            <a:r>
              <a:rPr lang="en-US" sz="1200" dirty="0" smtClean="0"/>
              <a:t>In previous slide we have seen that we applied 4 algorithms and trained all. Here we will check training score of each algorithm and then we will give test data to all models. After that we will check score of individual algorithm.</a:t>
            </a:r>
          </a:p>
          <a:p>
            <a:pPr marL="0" indent="0">
              <a:buNone/>
            </a:pPr>
            <a:endParaRPr lang="en-US" dirty="0"/>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200" dirty="0" smtClean="0"/>
          </a:p>
          <a:p>
            <a:pPr marL="0" indent="0">
              <a:buNone/>
            </a:pPr>
            <a:endParaRPr lang="en-US" sz="1200" dirty="0"/>
          </a:p>
          <a:p>
            <a:pPr marL="0" indent="0">
              <a:buNone/>
            </a:pPr>
            <a:r>
              <a:rPr lang="en-US" sz="1200" dirty="0" smtClean="0"/>
              <a:t>Here its clearly shown that Random forest training score is maximum and its around 100%.</a:t>
            </a:r>
            <a:endParaRPr lang="en-US" sz="1200" dirty="0"/>
          </a:p>
        </p:txBody>
      </p:sp>
      <p:pic>
        <p:nvPicPr>
          <p:cNvPr id="6" name="Picture 5"/>
          <p:cNvPicPr>
            <a:picLocks noChangeAspect="1"/>
          </p:cNvPicPr>
          <p:nvPr/>
        </p:nvPicPr>
        <p:blipFill>
          <a:blip r:embed="rId2"/>
          <a:stretch>
            <a:fillRect/>
          </a:stretch>
        </p:blipFill>
        <p:spPr>
          <a:xfrm>
            <a:off x="102638" y="2090056"/>
            <a:ext cx="9507894" cy="2696548"/>
          </a:xfrm>
          <a:prstGeom prst="rect">
            <a:avLst/>
          </a:prstGeom>
        </p:spPr>
      </p:pic>
    </p:spTree>
    <p:extLst>
      <p:ext uri="{BB962C8B-B14F-4D97-AF65-F5344CB8AC3E}">
        <p14:creationId xmlns:p14="http://schemas.microsoft.com/office/powerpoint/2010/main" val="1191389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9682"/>
            <a:ext cx="8596668" cy="911289"/>
          </a:xfrm>
        </p:spPr>
        <p:txBody>
          <a:bodyPr>
            <a:normAutofit/>
          </a:bodyPr>
          <a:lstStyle/>
          <a:p>
            <a:r>
              <a:rPr lang="en-IN" sz="3200" dirty="0"/>
              <a:t>Run and Evaluate selected models</a:t>
            </a:r>
            <a:endParaRPr lang="en-US" sz="3200" dirty="0"/>
          </a:p>
        </p:txBody>
      </p:sp>
      <p:sp>
        <p:nvSpPr>
          <p:cNvPr id="3" name="Content Placeholder 2"/>
          <p:cNvSpPr>
            <a:spLocks noGrp="1"/>
          </p:cNvSpPr>
          <p:nvPr>
            <p:ph idx="1"/>
          </p:nvPr>
        </p:nvSpPr>
        <p:spPr>
          <a:xfrm>
            <a:off x="677334" y="1240971"/>
            <a:ext cx="8596668" cy="5299787"/>
          </a:xfrm>
        </p:spPr>
        <p:txBody>
          <a:bodyPr>
            <a:normAutofit fontScale="70000" lnSpcReduction="20000"/>
          </a:bodyPr>
          <a:lstStyle/>
          <a:p>
            <a:r>
              <a:rPr lang="en-US" b="1" dirty="0"/>
              <a:t>Evaluation (Test Data)</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Here we can see Random forest classifier predicting with highest accuracy i.e. around 97%</a:t>
            </a:r>
            <a:endParaRPr lang="en-US" dirty="0"/>
          </a:p>
        </p:txBody>
      </p:sp>
      <p:pic>
        <p:nvPicPr>
          <p:cNvPr id="4" name="Picture 3"/>
          <p:cNvPicPr>
            <a:picLocks noChangeAspect="1"/>
          </p:cNvPicPr>
          <p:nvPr/>
        </p:nvPicPr>
        <p:blipFill>
          <a:blip r:embed="rId2"/>
          <a:stretch>
            <a:fillRect/>
          </a:stretch>
        </p:blipFill>
        <p:spPr>
          <a:xfrm>
            <a:off x="173171" y="1623527"/>
            <a:ext cx="9194445" cy="4203232"/>
          </a:xfrm>
          <a:prstGeom prst="rect">
            <a:avLst/>
          </a:prstGeom>
        </p:spPr>
      </p:pic>
    </p:spTree>
    <p:extLst>
      <p:ext uri="{BB962C8B-B14F-4D97-AF65-F5344CB8AC3E}">
        <p14:creationId xmlns:p14="http://schemas.microsoft.com/office/powerpoint/2010/main" val="4109588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329682"/>
            <a:ext cx="8596668" cy="631371"/>
          </a:xfrm>
        </p:spPr>
        <p:txBody>
          <a:bodyPr>
            <a:normAutofit fontScale="90000"/>
          </a:bodyPr>
          <a:lstStyle/>
          <a:p>
            <a:r>
              <a:rPr lang="en-US" b="1" dirty="0"/>
              <a:t>Cross Validation</a:t>
            </a:r>
            <a:br>
              <a:rPr lang="en-US" b="1" dirty="0"/>
            </a:br>
            <a:endParaRPr lang="en-US" dirty="0"/>
          </a:p>
        </p:txBody>
      </p:sp>
      <p:sp>
        <p:nvSpPr>
          <p:cNvPr id="3" name="Content Placeholder 2"/>
          <p:cNvSpPr>
            <a:spLocks noGrp="1"/>
          </p:cNvSpPr>
          <p:nvPr>
            <p:ph idx="1"/>
          </p:nvPr>
        </p:nvSpPr>
        <p:spPr>
          <a:xfrm>
            <a:off x="677334" y="1045029"/>
            <a:ext cx="8596668" cy="4996333"/>
          </a:xfrm>
        </p:spPr>
        <p:txBody>
          <a:bodyPr>
            <a:normAutofit/>
          </a:bodyPr>
          <a:lstStyle/>
          <a:p>
            <a:r>
              <a:rPr lang="en-US" sz="1200" dirty="0" smtClean="0"/>
              <a:t>Cross validation is most important part to check model overfitting/ under fitting .we can consider a best which accuracy score is close to test score. We will do </a:t>
            </a:r>
            <a:r>
              <a:rPr lang="en-US" sz="1200" dirty="0"/>
              <a:t>cross validation by </a:t>
            </a:r>
            <a:r>
              <a:rPr lang="en-US" sz="1200" dirty="0" err="1" smtClean="0"/>
              <a:t>cross_val_score</a:t>
            </a:r>
            <a:endParaRPr lang="en-US" sz="1200" dirty="0" smtClean="0"/>
          </a:p>
          <a:p>
            <a:r>
              <a:rPr lang="en-US" sz="1200" dirty="0" smtClean="0"/>
              <a:t>Here we can see Random forest cross validation score is best amongst all (97.45%)its very close to test accuracy score.</a:t>
            </a:r>
          </a:p>
          <a:p>
            <a:endParaRPr lang="en-US" sz="1200" dirty="0" smtClean="0"/>
          </a:p>
          <a:p>
            <a:endParaRPr lang="en-US" sz="1200" dirty="0"/>
          </a:p>
          <a:p>
            <a:endParaRPr lang="en-US" sz="1200" dirty="0" smtClean="0"/>
          </a:p>
        </p:txBody>
      </p:sp>
      <p:pic>
        <p:nvPicPr>
          <p:cNvPr id="5" name="Picture 4"/>
          <p:cNvPicPr>
            <a:picLocks noChangeAspect="1"/>
          </p:cNvPicPr>
          <p:nvPr/>
        </p:nvPicPr>
        <p:blipFill>
          <a:blip r:embed="rId2"/>
          <a:stretch>
            <a:fillRect/>
          </a:stretch>
        </p:blipFill>
        <p:spPr>
          <a:xfrm>
            <a:off x="783770" y="2220684"/>
            <a:ext cx="8686801" cy="4301413"/>
          </a:xfrm>
          <a:prstGeom prst="rect">
            <a:avLst/>
          </a:prstGeom>
        </p:spPr>
      </p:pic>
    </p:spTree>
    <p:extLst>
      <p:ext uri="{BB962C8B-B14F-4D97-AF65-F5344CB8AC3E}">
        <p14:creationId xmlns:p14="http://schemas.microsoft.com/office/powerpoint/2010/main" val="3326871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Hyperparameter</a:t>
            </a:r>
            <a:r>
              <a:rPr lang="en-US" sz="3200" dirty="0" smtClean="0"/>
              <a:t> Tuning</a:t>
            </a:r>
            <a:endParaRPr lang="en-US" sz="3200" dirty="0"/>
          </a:p>
        </p:txBody>
      </p:sp>
      <p:sp>
        <p:nvSpPr>
          <p:cNvPr id="3" name="Content Placeholder 2"/>
          <p:cNvSpPr>
            <a:spLocks noGrp="1"/>
          </p:cNvSpPr>
          <p:nvPr>
            <p:ph idx="1"/>
          </p:nvPr>
        </p:nvSpPr>
        <p:spPr>
          <a:xfrm>
            <a:off x="677334" y="1418253"/>
            <a:ext cx="8596668" cy="4623109"/>
          </a:xfrm>
        </p:spPr>
        <p:txBody>
          <a:bodyPr>
            <a:normAutofit/>
          </a:bodyPr>
          <a:lstStyle/>
          <a:p>
            <a:r>
              <a:rPr lang="en-US" sz="1200" dirty="0" smtClean="0"/>
              <a:t>As Random forest is predicting with highest accuracy here so its our finalize model. Its predicting with 97.45% accuracy in cross validation but we can apply parameter tuning to use optimized parameters and it can improve our accuracy.</a:t>
            </a:r>
          </a:p>
          <a:p>
            <a:r>
              <a:rPr lang="en-US" sz="1200" dirty="0"/>
              <a:t>Due to big dataset &amp; low system configuration couldn't tune parameters. </a:t>
            </a:r>
            <a:r>
              <a:rPr lang="en-US" sz="1200" dirty="0" smtClean="0"/>
              <a:t>I tried to tune some random parameters manually but its scoring same, so here we will go with default </a:t>
            </a:r>
            <a:r>
              <a:rPr lang="en-US" sz="1200" dirty="0" err="1" smtClean="0"/>
              <a:t>params</a:t>
            </a:r>
            <a:r>
              <a:rPr lang="en-US" sz="1200" dirty="0" smtClean="0"/>
              <a:t>.</a:t>
            </a:r>
          </a:p>
          <a:p>
            <a:endParaRPr lang="en-US" sz="1200" dirty="0"/>
          </a:p>
        </p:txBody>
      </p:sp>
      <p:pic>
        <p:nvPicPr>
          <p:cNvPr id="4" name="Picture 3"/>
          <p:cNvPicPr>
            <a:picLocks noChangeAspect="1"/>
          </p:cNvPicPr>
          <p:nvPr/>
        </p:nvPicPr>
        <p:blipFill>
          <a:blip r:embed="rId2"/>
          <a:stretch>
            <a:fillRect/>
          </a:stretch>
        </p:blipFill>
        <p:spPr>
          <a:xfrm>
            <a:off x="261257" y="2873829"/>
            <a:ext cx="8882743" cy="3846947"/>
          </a:xfrm>
          <a:prstGeom prst="rect">
            <a:avLst/>
          </a:prstGeom>
        </p:spPr>
      </p:pic>
    </p:spTree>
    <p:extLst>
      <p:ext uri="{BB962C8B-B14F-4D97-AF65-F5344CB8AC3E}">
        <p14:creationId xmlns:p14="http://schemas.microsoft.com/office/powerpoint/2010/main" val="3560787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2166"/>
          </a:xfrm>
        </p:spPr>
        <p:txBody>
          <a:bodyPr>
            <a:normAutofit/>
          </a:bodyPr>
          <a:lstStyle/>
          <a:p>
            <a:r>
              <a:rPr lang="en-US" sz="3200" dirty="0" smtClean="0"/>
              <a:t>Introduction</a:t>
            </a:r>
            <a:endParaRPr lang="en-US" sz="3200" dirty="0"/>
          </a:p>
        </p:txBody>
      </p:sp>
      <p:sp>
        <p:nvSpPr>
          <p:cNvPr id="3" name="Content Placeholder 2"/>
          <p:cNvSpPr>
            <a:spLocks noGrp="1"/>
          </p:cNvSpPr>
          <p:nvPr>
            <p:ph idx="1"/>
          </p:nvPr>
        </p:nvSpPr>
        <p:spPr>
          <a:xfrm>
            <a:off x="513432" y="1479102"/>
            <a:ext cx="8596668" cy="4266090"/>
          </a:xfrm>
        </p:spPr>
        <p:txBody>
          <a:bodyPr>
            <a:normAutofit lnSpcReduction="10000"/>
          </a:bodyPr>
          <a:lstStyle/>
          <a:p>
            <a:pPr>
              <a:buFont typeface="Wingdings" panose="05000000000000000000" pitchFamily="2" charset="2"/>
              <a:buChar char="§"/>
            </a:pPr>
            <a:r>
              <a:rPr lang="en-US" sz="12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buFont typeface="Wingdings" panose="05000000000000000000" pitchFamily="2" charset="2"/>
              <a:buChar char="§"/>
            </a:pPr>
            <a:r>
              <a:rPr lang="en-US" sz="12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buFont typeface="Wingdings" panose="05000000000000000000" pitchFamily="2" charset="2"/>
              <a:buChar char="§"/>
            </a:pPr>
            <a:r>
              <a:rPr lang="en-US" sz="12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a:buFont typeface="Wingdings" panose="05000000000000000000" pitchFamily="2" charset="2"/>
              <a:buChar char="§"/>
            </a:pPr>
            <a:r>
              <a:rPr lang="en-US" sz="12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
            </a:pPr>
            <a:r>
              <a:rPr lang="en-US" sz="12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
            </a:pPr>
            <a:endParaRPr lang="en-US" b="1" dirty="0"/>
          </a:p>
        </p:txBody>
      </p:sp>
    </p:spTree>
    <p:extLst>
      <p:ext uri="{BB962C8B-B14F-4D97-AF65-F5344CB8AC3E}">
        <p14:creationId xmlns:p14="http://schemas.microsoft.com/office/powerpoint/2010/main" val="1135761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2359"/>
            <a:ext cx="8596668" cy="762000"/>
          </a:xfrm>
        </p:spPr>
        <p:txBody>
          <a:bodyPr>
            <a:normAutofit/>
          </a:bodyPr>
          <a:lstStyle/>
          <a:p>
            <a:r>
              <a:rPr lang="en-US" sz="3200" dirty="0" smtClean="0"/>
              <a:t>AUC ROC</a:t>
            </a:r>
            <a:endParaRPr lang="en-US" sz="3200" dirty="0"/>
          </a:p>
        </p:txBody>
      </p:sp>
      <p:sp>
        <p:nvSpPr>
          <p:cNvPr id="3" name="Content Placeholder 2"/>
          <p:cNvSpPr>
            <a:spLocks noGrp="1"/>
          </p:cNvSpPr>
          <p:nvPr>
            <p:ph idx="1"/>
          </p:nvPr>
        </p:nvSpPr>
        <p:spPr>
          <a:xfrm>
            <a:off x="677334" y="877079"/>
            <a:ext cx="8596668" cy="5164284"/>
          </a:xfrm>
        </p:spPr>
        <p:txBody>
          <a:bodyPr>
            <a:normAutofit/>
          </a:bodyPr>
          <a:lstStyle/>
          <a:p>
            <a:r>
              <a:rPr lang="en-US" sz="1200" dirty="0"/>
              <a:t>In Machine Learning, performance measurement is an essential task. So when it comes to a classification problem, we can count on an AUC - ROC Curve. When we need to check or visualize the performance of the multi-class classification problem, we use the AUC (</a:t>
            </a:r>
            <a:r>
              <a:rPr lang="en-US" sz="1200" b="1" dirty="0"/>
              <a:t>Area Under The Curve</a:t>
            </a:r>
            <a:r>
              <a:rPr lang="en-US" sz="1200" dirty="0"/>
              <a:t>) ROC (</a:t>
            </a:r>
            <a:r>
              <a:rPr lang="en-US" sz="1200" b="1" dirty="0"/>
              <a:t>Receiver Operating Characteristics</a:t>
            </a:r>
            <a:r>
              <a:rPr lang="en-US" sz="1200" dirty="0"/>
              <a:t>) curve. It is one of the most important </a:t>
            </a:r>
            <a:endParaRPr lang="en-US" sz="1200" dirty="0" smtClean="0"/>
          </a:p>
          <a:p>
            <a:r>
              <a:rPr lang="en-US" sz="1200" dirty="0" smtClean="0"/>
              <a:t>In below AUC plot we can see random forest algorithms is best its scoring nearly 100%.</a:t>
            </a:r>
          </a:p>
          <a:p>
            <a:endParaRPr lang="en-US" sz="1200" dirty="0"/>
          </a:p>
          <a:p>
            <a:endParaRPr lang="en-US" sz="1200" dirty="0" smtClean="0"/>
          </a:p>
          <a:p>
            <a:endParaRPr lang="en-US" sz="1200" dirty="0"/>
          </a:p>
        </p:txBody>
      </p:sp>
      <p:pic>
        <p:nvPicPr>
          <p:cNvPr id="4" name="Picture 3"/>
          <p:cNvPicPr>
            <a:picLocks noChangeAspect="1"/>
          </p:cNvPicPr>
          <p:nvPr/>
        </p:nvPicPr>
        <p:blipFill>
          <a:blip r:embed="rId2"/>
          <a:stretch>
            <a:fillRect/>
          </a:stretch>
        </p:blipFill>
        <p:spPr>
          <a:xfrm>
            <a:off x="0" y="2258008"/>
            <a:ext cx="9853127" cy="4227973"/>
          </a:xfrm>
          <a:prstGeom prst="rect">
            <a:avLst/>
          </a:prstGeom>
        </p:spPr>
      </p:pic>
    </p:spTree>
    <p:extLst>
      <p:ext uri="{BB962C8B-B14F-4D97-AF65-F5344CB8AC3E}">
        <p14:creationId xmlns:p14="http://schemas.microsoft.com/office/powerpoint/2010/main" val="173630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39" y="357672"/>
            <a:ext cx="8596668" cy="612711"/>
          </a:xfrm>
        </p:spPr>
        <p:txBody>
          <a:bodyPr>
            <a:normAutofit fontScale="90000"/>
          </a:bodyPr>
          <a:lstStyle/>
          <a:p>
            <a:r>
              <a:rPr lang="en-US" dirty="0" smtClean="0"/>
              <a:t>Final Score</a:t>
            </a:r>
            <a:endParaRPr lang="en-US" dirty="0"/>
          </a:p>
        </p:txBody>
      </p:sp>
      <p:sp>
        <p:nvSpPr>
          <p:cNvPr id="3" name="Content Placeholder 2"/>
          <p:cNvSpPr>
            <a:spLocks noGrp="1"/>
          </p:cNvSpPr>
          <p:nvPr>
            <p:ph idx="1"/>
          </p:nvPr>
        </p:nvSpPr>
        <p:spPr>
          <a:xfrm>
            <a:off x="677334" y="1045029"/>
            <a:ext cx="8596668" cy="4996333"/>
          </a:xfrm>
        </p:spPr>
        <p:txBody>
          <a:bodyPr/>
          <a:lstStyle/>
          <a:p>
            <a:r>
              <a:rPr lang="en-US" dirty="0" smtClean="0"/>
              <a:t>As we go with 4 classification algorithms and find out random forest is working best. So here are the final scores for it.</a:t>
            </a:r>
          </a:p>
          <a:p>
            <a:endParaRPr lang="en-US" dirty="0"/>
          </a:p>
        </p:txBody>
      </p:sp>
      <p:pic>
        <p:nvPicPr>
          <p:cNvPr id="4" name="Picture 3"/>
          <p:cNvPicPr>
            <a:picLocks noChangeAspect="1"/>
          </p:cNvPicPr>
          <p:nvPr/>
        </p:nvPicPr>
        <p:blipFill>
          <a:blip r:embed="rId2"/>
          <a:stretch>
            <a:fillRect/>
          </a:stretch>
        </p:blipFill>
        <p:spPr>
          <a:xfrm>
            <a:off x="121299" y="2202024"/>
            <a:ext cx="9442580" cy="4002833"/>
          </a:xfrm>
          <a:prstGeom prst="rect">
            <a:avLst/>
          </a:prstGeom>
        </p:spPr>
      </p:pic>
    </p:spTree>
    <p:extLst>
      <p:ext uri="{BB962C8B-B14F-4D97-AF65-F5344CB8AC3E}">
        <p14:creationId xmlns:p14="http://schemas.microsoft.com/office/powerpoint/2010/main" val="341725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5037"/>
            <a:ext cx="8596668" cy="771331"/>
          </a:xfrm>
        </p:spPr>
        <p:txBody>
          <a:bodyPr>
            <a:normAutofit/>
          </a:bodyPr>
          <a:lstStyle/>
          <a:p>
            <a:r>
              <a:rPr lang="en-IN" sz="3200" b="1" dirty="0"/>
              <a:t>CONCLUSION</a:t>
            </a:r>
            <a:endParaRPr lang="en-US" sz="3200" dirty="0"/>
          </a:p>
        </p:txBody>
      </p:sp>
      <p:sp>
        <p:nvSpPr>
          <p:cNvPr id="3" name="Content Placeholder 2"/>
          <p:cNvSpPr>
            <a:spLocks noGrp="1"/>
          </p:cNvSpPr>
          <p:nvPr>
            <p:ph idx="1"/>
          </p:nvPr>
        </p:nvSpPr>
        <p:spPr>
          <a:xfrm>
            <a:off x="677334" y="1026369"/>
            <a:ext cx="8596668" cy="5014994"/>
          </a:xfrm>
        </p:spPr>
        <p:txBody>
          <a:bodyPr>
            <a:normAutofit lnSpcReduction="10000"/>
          </a:bodyPr>
          <a:lstStyle/>
          <a:p>
            <a:pPr marL="0" lvl="0" indent="0">
              <a:buNone/>
            </a:pPr>
            <a:r>
              <a:rPr lang="en-IN" sz="1200" b="1" dirty="0"/>
              <a:t>Key Findings and Conclusions of the Study</a:t>
            </a:r>
            <a:endParaRPr lang="en-US" sz="1200" b="1" dirty="0"/>
          </a:p>
          <a:p>
            <a:r>
              <a:rPr lang="en-US" sz="1200" dirty="0"/>
              <a:t>There are no null values in the </a:t>
            </a:r>
            <a:r>
              <a:rPr lang="en-US" sz="1200" dirty="0" smtClean="0"/>
              <a:t>dataset.</a:t>
            </a:r>
          </a:p>
          <a:p>
            <a:r>
              <a:rPr lang="en-US" sz="1200" dirty="0"/>
              <a:t>The dataset is imbalanced. Label ‘1’ has approximately 87.5% records, while, label ‘0’ has approximately 12.5% </a:t>
            </a:r>
            <a:r>
              <a:rPr lang="en-US" sz="1200" dirty="0" smtClean="0"/>
              <a:t>records.</a:t>
            </a:r>
          </a:p>
          <a:p>
            <a:r>
              <a:rPr lang="en-US" sz="1200" dirty="0" smtClean="0"/>
              <a:t>Some features are not useful so we can delete .</a:t>
            </a:r>
          </a:p>
          <a:p>
            <a:r>
              <a:rPr lang="en-US" sz="1200" dirty="0" smtClean="0"/>
              <a:t>Many outliers are there in dataset.</a:t>
            </a:r>
          </a:p>
          <a:p>
            <a:pPr marL="0" lvl="0" indent="0">
              <a:buNone/>
            </a:pPr>
            <a:r>
              <a:rPr lang="en-IN" sz="1200" dirty="0"/>
              <a:t>Learning Outcomes of the Study in respect of Data Science</a:t>
            </a:r>
            <a:endParaRPr lang="en-US" sz="1200" dirty="0"/>
          </a:p>
          <a:p>
            <a:pPr marL="0" indent="0">
              <a:buNone/>
            </a:pPr>
            <a:r>
              <a:rPr lang="en-US" sz="1200" dirty="0" smtClean="0"/>
              <a:t>As we gone all points one by one we see a date feature and process it, in </a:t>
            </a:r>
            <a:r>
              <a:rPr lang="en-US" sz="1200" dirty="0" err="1" smtClean="0"/>
              <a:t>heatmap</a:t>
            </a:r>
            <a:r>
              <a:rPr lang="en-US" sz="1200" dirty="0" smtClean="0"/>
              <a:t> we see that few have multicollinearity problem, and few feature with very low or no correlation with target label, so could decide to remove those feature. We implement z-score to remove outliers within a given range.</a:t>
            </a:r>
          </a:p>
          <a:p>
            <a:pPr marL="0" indent="0">
              <a:buNone/>
            </a:pPr>
            <a:r>
              <a:rPr lang="en-US" sz="1200" dirty="0" smtClean="0"/>
              <a:t>Then we tried 4 algorithms and random forest classifier prediction accuracy is best. We did cross validation and finalize our model with random forest. </a:t>
            </a:r>
            <a:endParaRPr lang="en-US" sz="1200" dirty="0"/>
          </a:p>
          <a:p>
            <a:pPr marL="0" indent="0">
              <a:buNone/>
            </a:pPr>
            <a:r>
              <a:rPr lang="en-US" sz="1200" dirty="0"/>
              <a:t>Due to big dataset we could try more parameters in hyper parameter tuning. </a:t>
            </a:r>
          </a:p>
          <a:p>
            <a:pPr marL="0" indent="0">
              <a:buNone/>
            </a:pPr>
            <a:r>
              <a:rPr lang="en-US" sz="1200" dirty="0" smtClean="0"/>
              <a:t>We were able to achieve a very good score i.e. around 97% and AUC score around 100% with this algorithm.</a:t>
            </a:r>
          </a:p>
          <a:p>
            <a:pPr marL="0" indent="0">
              <a:buNone/>
            </a:pPr>
            <a:endParaRPr lang="en-US" sz="1200" dirty="0"/>
          </a:p>
          <a:p>
            <a:pPr marL="0" indent="0">
              <a:buNone/>
            </a:pPr>
            <a:r>
              <a:rPr lang="en-US" sz="1200" dirty="0" smtClean="0"/>
              <a:t>Now we can say that our model is ready to predict a future customer as defaulter or not a defaulter on that basis of that </a:t>
            </a:r>
          </a:p>
          <a:p>
            <a:pPr marL="0" indent="0">
              <a:buNone/>
            </a:pPr>
            <a:r>
              <a:rPr lang="en-US" sz="1200" dirty="0" smtClean="0"/>
              <a:t>Company can decide that whether future customer should be given a loan or not.</a:t>
            </a:r>
          </a:p>
          <a:p>
            <a:pPr marL="0" indent="0">
              <a:buNone/>
            </a:pPr>
            <a:endParaRPr lang="en-US" sz="1200" dirty="0"/>
          </a:p>
          <a:p>
            <a:pPr marL="0" indent="0">
              <a:buNone/>
            </a:pPr>
            <a:r>
              <a:rPr lang="en-US" sz="1200" dirty="0" smtClean="0"/>
              <a:t>Thanks-Vipin Kumar</a:t>
            </a:r>
            <a:endParaRPr lang="en-US" sz="1200" dirty="0"/>
          </a:p>
        </p:txBody>
      </p:sp>
    </p:spTree>
    <p:extLst>
      <p:ext uri="{BB962C8B-B14F-4D97-AF65-F5344CB8AC3E}">
        <p14:creationId xmlns:p14="http://schemas.microsoft.com/office/powerpoint/2010/main" val="65410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3925"/>
          </a:xfrm>
        </p:spPr>
        <p:txBody>
          <a:bodyPr>
            <a:normAutofit/>
          </a:bodyPr>
          <a:lstStyle/>
          <a:p>
            <a:r>
              <a:rPr lang="en-US" sz="3200" dirty="0" smtClean="0"/>
              <a:t>Problem Statement</a:t>
            </a:r>
            <a:endParaRPr lang="en-US" sz="3200" dirty="0"/>
          </a:p>
        </p:txBody>
      </p:sp>
      <p:sp>
        <p:nvSpPr>
          <p:cNvPr id="3" name="Content Placeholder 2"/>
          <p:cNvSpPr>
            <a:spLocks noGrp="1"/>
          </p:cNvSpPr>
          <p:nvPr>
            <p:ph idx="1"/>
          </p:nvPr>
        </p:nvSpPr>
        <p:spPr/>
        <p:txBody>
          <a:bodyPr/>
          <a:lstStyle/>
          <a:p>
            <a:r>
              <a:rPr lang="en-US" dirty="0"/>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a:p>
            <a:endParaRPr lang="en-US" dirty="0"/>
          </a:p>
        </p:txBody>
      </p:sp>
    </p:spTree>
    <p:extLst>
      <p:ext uri="{BB962C8B-B14F-4D97-AF65-F5344CB8AC3E}">
        <p14:creationId xmlns:p14="http://schemas.microsoft.com/office/powerpoint/2010/main" val="4075846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Hardware and Software Requirements and Tools Used</a:t>
            </a:r>
            <a:endParaRPr lang="en-US" sz="3200" dirty="0"/>
          </a:p>
        </p:txBody>
      </p:sp>
      <p:sp>
        <p:nvSpPr>
          <p:cNvPr id="3" name="Content Placeholder 2"/>
          <p:cNvSpPr>
            <a:spLocks noGrp="1"/>
          </p:cNvSpPr>
          <p:nvPr>
            <p:ph idx="1"/>
          </p:nvPr>
        </p:nvSpPr>
        <p:spPr/>
        <p:txBody>
          <a:bodyPr>
            <a:normAutofit/>
          </a:bodyPr>
          <a:lstStyle/>
          <a:p>
            <a:r>
              <a:rPr lang="en-US" sz="1200" b="1" dirty="0" smtClean="0"/>
              <a:t>Python(</a:t>
            </a:r>
            <a:r>
              <a:rPr lang="en-US" sz="1200" b="1" dirty="0" err="1" smtClean="0"/>
              <a:t>jupyter</a:t>
            </a:r>
            <a:r>
              <a:rPr lang="en-US" sz="1200" b="1" dirty="0" smtClean="0"/>
              <a:t> notebook)</a:t>
            </a:r>
            <a:endParaRPr lang="en-US" sz="1200" b="1" dirty="0"/>
          </a:p>
          <a:p>
            <a:r>
              <a:rPr lang="en-US" sz="1200" b="1" dirty="0" smtClean="0"/>
              <a:t>Pandas</a:t>
            </a:r>
          </a:p>
          <a:p>
            <a:r>
              <a:rPr lang="en-US" sz="1200" b="1" dirty="0" err="1" smtClean="0"/>
              <a:t>Numpy</a:t>
            </a:r>
            <a:endParaRPr lang="en-US" sz="1200" b="1" dirty="0" smtClean="0"/>
          </a:p>
          <a:p>
            <a:r>
              <a:rPr lang="en-US" sz="1200" b="1" dirty="0" err="1" smtClean="0"/>
              <a:t>Matplotlib</a:t>
            </a:r>
            <a:endParaRPr lang="en-US" sz="1200" b="1" dirty="0" smtClean="0"/>
          </a:p>
          <a:p>
            <a:r>
              <a:rPr lang="en-US" sz="1200" b="1" dirty="0" err="1" smtClean="0"/>
              <a:t>Seaborn</a:t>
            </a:r>
            <a:endParaRPr lang="en-US" sz="1200" b="1" dirty="0" smtClean="0"/>
          </a:p>
          <a:p>
            <a:r>
              <a:rPr lang="en-US" sz="1200" b="1" dirty="0" err="1" smtClean="0"/>
              <a:t>Sklearn</a:t>
            </a:r>
            <a:endParaRPr lang="en-US" sz="1200" b="1" dirty="0"/>
          </a:p>
          <a:p>
            <a:r>
              <a:rPr lang="en-US" sz="1200" b="1" dirty="0" smtClean="0"/>
              <a:t>Classification models</a:t>
            </a:r>
          </a:p>
          <a:p>
            <a:r>
              <a:rPr lang="en-US" sz="1200" b="1" dirty="0" smtClean="0"/>
              <a:t>Grid search</a:t>
            </a:r>
          </a:p>
          <a:p>
            <a:r>
              <a:rPr lang="en-US" sz="1200" b="1" dirty="0" smtClean="0"/>
              <a:t>Evaluation metrics</a:t>
            </a:r>
            <a:endParaRPr lang="en-US" sz="1200" b="1" dirty="0"/>
          </a:p>
          <a:p>
            <a:r>
              <a:rPr lang="en-US" sz="1200" b="1" dirty="0" err="1"/>
              <a:t>E</a:t>
            </a:r>
            <a:r>
              <a:rPr lang="en-US" sz="1200" b="1" dirty="0" err="1" smtClean="0"/>
              <a:t>nsembling</a:t>
            </a:r>
            <a:endParaRPr lang="en-US" sz="1200" b="1" dirty="0"/>
          </a:p>
          <a:p>
            <a:endParaRPr lang="en-US" b="1" dirty="0" smtClean="0"/>
          </a:p>
          <a:p>
            <a:endParaRPr lang="en-US" dirty="0"/>
          </a:p>
        </p:txBody>
      </p:sp>
    </p:spTree>
    <p:extLst>
      <p:ext uri="{BB962C8B-B14F-4D97-AF65-F5344CB8AC3E}">
        <p14:creationId xmlns:p14="http://schemas.microsoft.com/office/powerpoint/2010/main" val="4170206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2785"/>
            <a:ext cx="8596668" cy="727494"/>
          </a:xfrm>
        </p:spPr>
        <p:txBody>
          <a:bodyPr>
            <a:normAutofit/>
          </a:bodyPr>
          <a:lstStyle/>
          <a:p>
            <a:endParaRPr lang="en-IN" sz="3200" b="1" dirty="0"/>
          </a:p>
        </p:txBody>
      </p:sp>
      <p:sp>
        <p:nvSpPr>
          <p:cNvPr id="3" name="Content Placeholder 2"/>
          <p:cNvSpPr>
            <a:spLocks noGrp="1"/>
          </p:cNvSpPr>
          <p:nvPr>
            <p:ph idx="1"/>
          </p:nvPr>
        </p:nvSpPr>
        <p:spPr>
          <a:xfrm>
            <a:off x="677334" y="940279"/>
            <a:ext cx="8596668" cy="5101083"/>
          </a:xfrm>
        </p:spPr>
        <p:txBody>
          <a:bodyPr/>
          <a:lstStyle/>
          <a:p>
            <a:pPr lvl="0"/>
            <a:r>
              <a:rPr lang="en-IN" sz="1200" dirty="0"/>
              <a:t>Mathematical/ Analytical </a:t>
            </a:r>
            <a:r>
              <a:rPr lang="en-IN" sz="1200" dirty="0" smtClean="0"/>
              <a:t>Modelling </a:t>
            </a:r>
            <a:r>
              <a:rPr lang="en-IN" sz="1200" dirty="0"/>
              <a:t>of the Problem</a:t>
            </a:r>
            <a:endParaRPr lang="en-US" sz="1200" dirty="0"/>
          </a:p>
          <a:p>
            <a:pPr marL="0" indent="0">
              <a:buNone/>
            </a:pPr>
            <a:r>
              <a:rPr lang="en-US" sz="1200" dirty="0" smtClean="0"/>
              <a:t>As we have seen in problem statement that it’s a classification problem where we have to identify </a:t>
            </a:r>
            <a:r>
              <a:rPr lang="en-US" sz="1200" dirty="0"/>
              <a:t>whether the customer will be paying back the loaned amount within 5 days of insurance of </a:t>
            </a:r>
            <a:r>
              <a:rPr lang="en-US" sz="1200" dirty="0" smtClean="0"/>
              <a:t>loan or not.</a:t>
            </a:r>
          </a:p>
          <a:p>
            <a:pPr marL="0" indent="0">
              <a:buNone/>
            </a:pPr>
            <a:r>
              <a:rPr lang="en-US" sz="1200" dirty="0" smtClean="0"/>
              <a:t>So we will use 4 important classification algorithms to solve this problem and </a:t>
            </a:r>
          </a:p>
          <a:p>
            <a:pPr marL="0" indent="0">
              <a:buNone/>
            </a:pPr>
            <a:r>
              <a:rPr lang="en-US" sz="1200" dirty="0" smtClean="0"/>
              <a:t>Will finalize any one which prediction is best among all.</a:t>
            </a:r>
          </a:p>
          <a:p>
            <a:pPr marL="0" indent="0">
              <a:buNone/>
            </a:pPr>
            <a:r>
              <a:rPr lang="en-US" sz="1200" dirty="0" smtClean="0"/>
              <a:t>Algorithms we will use are :</a:t>
            </a:r>
          </a:p>
          <a:p>
            <a:pPr marL="0" indent="0">
              <a:buNone/>
            </a:pPr>
            <a:endParaRPr lang="en-US" sz="1200" dirty="0"/>
          </a:p>
          <a:p>
            <a:pPr marL="0" lvl="0" indent="0">
              <a:buNone/>
            </a:pPr>
            <a:r>
              <a:rPr lang="en-IN" sz="1200" b="1" dirty="0"/>
              <a:t>Testing of Identified Approaches (Algorithms</a:t>
            </a:r>
            <a:r>
              <a:rPr lang="en-IN" sz="1200" b="1" dirty="0" smtClean="0"/>
              <a:t>)</a:t>
            </a:r>
            <a:endParaRPr lang="en-US" sz="1200" dirty="0" smtClean="0"/>
          </a:p>
          <a:p>
            <a:pPr>
              <a:buFont typeface="+mj-lt"/>
              <a:buAutoNum type="arabicPeriod"/>
            </a:pPr>
            <a:r>
              <a:rPr lang="en-US" sz="1200" dirty="0" err="1" smtClean="0"/>
              <a:t>LogisticRegression</a:t>
            </a:r>
            <a:endParaRPr lang="en-US" sz="1200" dirty="0" smtClean="0"/>
          </a:p>
          <a:p>
            <a:pPr>
              <a:buFont typeface="+mj-lt"/>
              <a:buAutoNum type="arabicPeriod"/>
            </a:pPr>
            <a:r>
              <a:rPr lang="en-US" sz="1200" dirty="0" err="1" smtClean="0"/>
              <a:t>RandomForestClassifier</a:t>
            </a:r>
            <a:endParaRPr lang="en-US" sz="1200" dirty="0" smtClean="0"/>
          </a:p>
          <a:p>
            <a:pPr>
              <a:buFont typeface="+mj-lt"/>
              <a:buAutoNum type="arabicPeriod"/>
            </a:pPr>
            <a:r>
              <a:rPr lang="en-US" sz="1200" dirty="0" err="1" smtClean="0"/>
              <a:t>AdaBoostClassifier</a:t>
            </a:r>
            <a:endParaRPr lang="en-US" sz="1200" dirty="0" smtClean="0"/>
          </a:p>
          <a:p>
            <a:pPr>
              <a:buFont typeface="+mj-lt"/>
              <a:buAutoNum type="arabicPeriod"/>
            </a:pPr>
            <a:r>
              <a:rPr lang="en-US" sz="1200" dirty="0" err="1"/>
              <a:t>XGBClassifier</a:t>
            </a:r>
            <a:endParaRPr lang="en-US" sz="1200" dirty="0"/>
          </a:p>
          <a:p>
            <a:pPr>
              <a:buFont typeface="+mj-lt"/>
              <a:buAutoNum type="arabicPeriod"/>
            </a:pPr>
            <a:endParaRPr lang="en-US" dirty="0" smtClean="0"/>
          </a:p>
          <a:p>
            <a:pPr>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594803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363"/>
          </a:xfrm>
        </p:spPr>
        <p:txBody>
          <a:bodyPr>
            <a:normAutofit/>
          </a:bodyPr>
          <a:lstStyle/>
          <a:p>
            <a:pPr lvl="0"/>
            <a:r>
              <a:rPr lang="en-IN" sz="3200" dirty="0" smtClean="0"/>
              <a:t>Data Sources and their formats</a:t>
            </a:r>
            <a:endParaRPr lang="en-US" sz="3200" dirty="0"/>
          </a:p>
        </p:txBody>
      </p:sp>
      <p:sp>
        <p:nvSpPr>
          <p:cNvPr id="3" name="Content Placeholder 2"/>
          <p:cNvSpPr>
            <a:spLocks noGrp="1"/>
          </p:cNvSpPr>
          <p:nvPr>
            <p:ph idx="1"/>
          </p:nvPr>
        </p:nvSpPr>
        <p:spPr>
          <a:xfrm>
            <a:off x="677334" y="1432801"/>
            <a:ext cx="8596668" cy="4865362"/>
          </a:xfrm>
        </p:spPr>
        <p:txBody>
          <a:bodyPr/>
          <a:lstStyle/>
          <a:p>
            <a:r>
              <a:rPr lang="en-US" sz="1200" dirty="0"/>
              <a:t>The Microfinance services (MFS) provided by MFI are Group Loans, Agricultural Loans, Individual Business Loans and so on. The sample data is provided to us from our client database. It is hereby given to you for this exercise. In order to improve the selection of customers for the credit, the client wants some predictions that could help them in further investment and improvement in selection of </a:t>
            </a:r>
            <a:r>
              <a:rPr lang="en-US" sz="1200" dirty="0" smtClean="0"/>
              <a:t>customers.</a:t>
            </a:r>
            <a:r>
              <a:rPr lang="en-US" sz="1200" dirty="0"/>
              <a:t> </a:t>
            </a:r>
            <a:r>
              <a:rPr lang="en-US" sz="1200" dirty="0" smtClean="0"/>
              <a:t>Dataset </a:t>
            </a:r>
            <a:r>
              <a:rPr lang="en-US" sz="1200" dirty="0"/>
              <a:t>contain 209593 observations and 36 features</a:t>
            </a:r>
            <a:r>
              <a:rPr lang="en-US" sz="1200" dirty="0"/>
              <a:t>. </a:t>
            </a:r>
            <a:r>
              <a:rPr lang="en-US" sz="1200" dirty="0" smtClean="0"/>
              <a:t>Label contain Flag </a:t>
            </a:r>
            <a:r>
              <a:rPr lang="en-US" sz="1200" dirty="0"/>
              <a:t>indicating whether the user paid back the credit amount within 5 days of issuing the loan{1:success, 0:failure</a:t>
            </a:r>
            <a:r>
              <a:rPr lang="en-US" sz="1200" dirty="0" smtClean="0"/>
              <a:t>}. It was provided in as csv file.</a:t>
            </a:r>
          </a:p>
          <a:p>
            <a:endParaRPr lang="en-US" sz="1200" dirty="0"/>
          </a:p>
          <a:p>
            <a:endParaRPr lang="en-US" sz="1200" dirty="0" smtClean="0"/>
          </a:p>
          <a:p>
            <a:pPr marL="0" indent="0">
              <a:buNone/>
            </a:pPr>
            <a:endParaRPr lang="en-US" sz="1200" dirty="0"/>
          </a:p>
        </p:txBody>
      </p:sp>
      <p:pic>
        <p:nvPicPr>
          <p:cNvPr id="4" name="Picture 3"/>
          <p:cNvPicPr>
            <a:picLocks noChangeAspect="1"/>
          </p:cNvPicPr>
          <p:nvPr/>
        </p:nvPicPr>
        <p:blipFill>
          <a:blip r:embed="rId2"/>
          <a:stretch>
            <a:fillRect/>
          </a:stretch>
        </p:blipFill>
        <p:spPr>
          <a:xfrm>
            <a:off x="677334" y="3013788"/>
            <a:ext cx="8690601" cy="3448213"/>
          </a:xfrm>
          <a:prstGeom prst="rect">
            <a:avLst/>
          </a:prstGeom>
        </p:spPr>
      </p:pic>
    </p:spTree>
    <p:extLst>
      <p:ext uri="{BB962C8B-B14F-4D97-AF65-F5344CB8AC3E}">
        <p14:creationId xmlns:p14="http://schemas.microsoft.com/office/powerpoint/2010/main" val="3327657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200" dirty="0"/>
              <a:t>Data </a:t>
            </a:r>
            <a:r>
              <a:rPr lang="en-IN" sz="3200" dirty="0" smtClean="0"/>
              <a:t>Pre-processing </a:t>
            </a:r>
            <a:r>
              <a:rPr lang="en-IN" sz="3200" dirty="0"/>
              <a:t>Done</a:t>
            </a:r>
            <a:r>
              <a:rPr lang="en-US" sz="3200" dirty="0"/>
              <a:t/>
            </a:r>
            <a:br>
              <a:rPr lang="en-US" sz="3200" dirty="0"/>
            </a:br>
            <a:endParaRPr lang="en-US" sz="3200" dirty="0"/>
          </a:p>
        </p:txBody>
      </p:sp>
      <p:sp>
        <p:nvSpPr>
          <p:cNvPr id="3" name="Content Placeholder 2"/>
          <p:cNvSpPr>
            <a:spLocks noGrp="1"/>
          </p:cNvSpPr>
          <p:nvPr>
            <p:ph idx="1"/>
          </p:nvPr>
        </p:nvSpPr>
        <p:spPr>
          <a:xfrm>
            <a:off x="574698" y="1582091"/>
            <a:ext cx="8596668" cy="5014652"/>
          </a:xfrm>
        </p:spPr>
        <p:txBody>
          <a:bodyPr/>
          <a:lstStyle/>
          <a:p>
            <a:r>
              <a:rPr lang="en-US" sz="1200" dirty="0"/>
              <a:t>Feature [</a:t>
            </a:r>
            <a:r>
              <a:rPr lang="en-US" sz="1200" b="1" dirty="0"/>
              <a:t>'Unnamed</a:t>
            </a:r>
            <a:r>
              <a:rPr lang="en-US" sz="1200" dirty="0"/>
              <a:t>: 0'] having id &amp; [</a:t>
            </a:r>
            <a:r>
              <a:rPr lang="en-US" sz="1200" b="1" dirty="0"/>
              <a:t>'</a:t>
            </a:r>
            <a:r>
              <a:rPr lang="en-US" sz="1200" b="1" dirty="0" err="1"/>
              <a:t>msisdn</a:t>
            </a:r>
            <a:r>
              <a:rPr lang="en-US" sz="1200" dirty="0"/>
              <a:t>'] have mobile number so both unique identity </a:t>
            </a:r>
            <a:r>
              <a:rPr lang="en-US" sz="1200" dirty="0" smtClean="0"/>
              <a:t>features </a:t>
            </a:r>
            <a:r>
              <a:rPr lang="en-US" sz="1200" dirty="0"/>
              <a:t>so we can simply remove it</a:t>
            </a:r>
            <a:r>
              <a:rPr lang="en-US" sz="1200" dirty="0" smtClean="0"/>
              <a:t>.</a:t>
            </a:r>
          </a:p>
          <a:p>
            <a:endParaRPr lang="en-US" dirty="0" smtClean="0"/>
          </a:p>
          <a:p>
            <a:endParaRPr lang="en-US" dirty="0"/>
          </a:p>
          <a:p>
            <a:pPr marL="0" indent="0">
              <a:buNone/>
            </a:pPr>
            <a:endParaRPr lang="en-US" dirty="0"/>
          </a:p>
          <a:p>
            <a:r>
              <a:rPr lang="en-US" sz="1200" dirty="0"/>
              <a:t>As we can see 31 duplicate observation found in dataset and removed now</a:t>
            </a:r>
            <a:r>
              <a:rPr lang="en-US" sz="1200" dirty="0" smtClean="0"/>
              <a:t>.</a:t>
            </a:r>
          </a:p>
          <a:p>
            <a:pPr marL="0" indent="0">
              <a:buNone/>
            </a:pPr>
            <a:endParaRPr lang="en-US" sz="1200" dirty="0" smtClean="0"/>
          </a:p>
          <a:p>
            <a:pPr marL="0" indent="0">
              <a:buNone/>
            </a:pPr>
            <a:endParaRPr lang="en-US" sz="1200" dirty="0"/>
          </a:p>
          <a:p>
            <a:r>
              <a:rPr lang="en-US" sz="1200" dirty="0" smtClean="0"/>
              <a:t>Dataset have no null values</a:t>
            </a:r>
            <a:endParaRPr lang="en-US" sz="1200" dirty="0"/>
          </a:p>
          <a:p>
            <a:r>
              <a:rPr lang="en-US" sz="1200" dirty="0"/>
              <a:t>Feature</a:t>
            </a:r>
            <a:r>
              <a:rPr lang="en-US" sz="1200" b="1" dirty="0"/>
              <a:t> </a:t>
            </a:r>
            <a:r>
              <a:rPr lang="en-US" sz="1200" b="1" dirty="0" err="1"/>
              <a:t>pdate</a:t>
            </a:r>
            <a:r>
              <a:rPr lang="en-US" sz="1200" b="1" dirty="0"/>
              <a:t> </a:t>
            </a:r>
            <a:r>
              <a:rPr lang="en-US" sz="1200" dirty="0"/>
              <a:t>contains date as model cant process data as its so </a:t>
            </a:r>
            <a:r>
              <a:rPr lang="en-US" sz="1200" dirty="0" err="1"/>
              <a:t>i</a:t>
            </a:r>
            <a:r>
              <a:rPr lang="en-US" sz="1200" dirty="0"/>
              <a:t> have extracted </a:t>
            </a:r>
            <a:r>
              <a:rPr lang="en-US" sz="1200" b="1" dirty="0"/>
              <a:t>day/month/year</a:t>
            </a:r>
            <a:r>
              <a:rPr lang="en-US" sz="1200" dirty="0"/>
              <a:t> in </a:t>
            </a:r>
            <a:r>
              <a:rPr lang="en-US" sz="1200" dirty="0" smtClean="0"/>
              <a:t>separate </a:t>
            </a:r>
            <a:r>
              <a:rPr lang="en-US" sz="1200" dirty="0"/>
              <a:t>columns</a:t>
            </a:r>
            <a:r>
              <a:rPr lang="en-US" sz="1200" dirty="0" smtClean="0"/>
              <a:t>.</a:t>
            </a:r>
          </a:p>
          <a:p>
            <a:endParaRPr lang="en-US" sz="1200" dirty="0"/>
          </a:p>
          <a:p>
            <a:endParaRPr lang="en-US" sz="1200" dirty="0"/>
          </a:p>
        </p:txBody>
      </p:sp>
      <p:pic>
        <p:nvPicPr>
          <p:cNvPr id="4" name="Picture 3"/>
          <p:cNvPicPr>
            <a:picLocks noChangeAspect="1"/>
          </p:cNvPicPr>
          <p:nvPr/>
        </p:nvPicPr>
        <p:blipFill>
          <a:blip r:embed="rId2"/>
          <a:stretch>
            <a:fillRect/>
          </a:stretch>
        </p:blipFill>
        <p:spPr>
          <a:xfrm>
            <a:off x="273406" y="2306118"/>
            <a:ext cx="9000596" cy="771525"/>
          </a:xfrm>
          <a:prstGeom prst="rect">
            <a:avLst/>
          </a:prstGeom>
        </p:spPr>
      </p:pic>
      <p:pic>
        <p:nvPicPr>
          <p:cNvPr id="5" name="Picture 4"/>
          <p:cNvPicPr>
            <a:picLocks noChangeAspect="1"/>
          </p:cNvPicPr>
          <p:nvPr/>
        </p:nvPicPr>
        <p:blipFill>
          <a:blip r:embed="rId3"/>
          <a:stretch>
            <a:fillRect/>
          </a:stretch>
        </p:blipFill>
        <p:spPr>
          <a:xfrm>
            <a:off x="677334" y="3708417"/>
            <a:ext cx="5743575" cy="381000"/>
          </a:xfrm>
          <a:prstGeom prst="rect">
            <a:avLst/>
          </a:prstGeom>
        </p:spPr>
      </p:pic>
      <p:pic>
        <p:nvPicPr>
          <p:cNvPr id="6" name="Picture 5"/>
          <p:cNvPicPr>
            <a:picLocks noChangeAspect="1"/>
          </p:cNvPicPr>
          <p:nvPr/>
        </p:nvPicPr>
        <p:blipFill>
          <a:blip r:embed="rId4"/>
          <a:stretch>
            <a:fillRect/>
          </a:stretch>
        </p:blipFill>
        <p:spPr>
          <a:xfrm>
            <a:off x="273406" y="4977866"/>
            <a:ext cx="7992729" cy="1525572"/>
          </a:xfrm>
          <a:prstGeom prst="rect">
            <a:avLst/>
          </a:prstGeom>
        </p:spPr>
      </p:pic>
    </p:spTree>
    <p:extLst>
      <p:ext uri="{BB962C8B-B14F-4D97-AF65-F5344CB8AC3E}">
        <p14:creationId xmlns:p14="http://schemas.microsoft.com/office/powerpoint/2010/main" val="4111956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7044"/>
            <a:ext cx="8596668" cy="603380"/>
          </a:xfrm>
        </p:spPr>
        <p:txBody>
          <a:bodyPr>
            <a:normAutofit/>
          </a:bodyPr>
          <a:lstStyle/>
          <a:p>
            <a:pPr lvl="0"/>
            <a:r>
              <a:rPr lang="en-US" sz="3200" dirty="0" smtClean="0"/>
              <a:t>Data Describe</a:t>
            </a:r>
            <a:endParaRPr lang="en-US" sz="3200" dirty="0"/>
          </a:p>
        </p:txBody>
      </p:sp>
      <p:sp>
        <p:nvSpPr>
          <p:cNvPr id="5" name="Content Placeholder 4"/>
          <p:cNvSpPr>
            <a:spLocks noGrp="1"/>
          </p:cNvSpPr>
          <p:nvPr>
            <p:ph idx="1"/>
          </p:nvPr>
        </p:nvSpPr>
        <p:spPr>
          <a:xfrm>
            <a:off x="677334" y="2967134"/>
            <a:ext cx="8596668" cy="3713583"/>
          </a:xfrm>
        </p:spPr>
        <p:txBody>
          <a:bodyPr>
            <a:noAutofit/>
          </a:bodyPr>
          <a:lstStyle/>
          <a:p>
            <a:pPr marL="0" indent="0">
              <a:buNone/>
            </a:pPr>
            <a:r>
              <a:rPr lang="en-US" sz="1200" b="1" dirty="0"/>
              <a:t>Observation</a:t>
            </a:r>
            <a:r>
              <a:rPr lang="en-US" sz="1200" b="1" dirty="0" smtClean="0"/>
              <a:t>:</a:t>
            </a:r>
            <a:endParaRPr lang="en-US" sz="1200" b="1" dirty="0"/>
          </a:p>
          <a:p>
            <a:r>
              <a:rPr lang="en-US" sz="1200" dirty="0"/>
              <a:t>In feat. '</a:t>
            </a:r>
            <a:r>
              <a:rPr lang="en-US" sz="1200" dirty="0" err="1"/>
              <a:t>aon</a:t>
            </a:r>
            <a:r>
              <a:rPr lang="en-US" sz="1200" dirty="0"/>
              <a:t>' min value showing in negative &amp; max showing 999860 both value are outliers.</a:t>
            </a:r>
          </a:p>
          <a:p>
            <a:r>
              <a:rPr lang="en-US" sz="1200" dirty="0"/>
              <a:t>in feat. 'daily_decr30' min value in </a:t>
            </a:r>
            <a:r>
              <a:rPr lang="en-US" sz="1200" dirty="0" err="1"/>
              <a:t>negatibe</a:t>
            </a:r>
            <a:r>
              <a:rPr lang="en-US" sz="1200" dirty="0"/>
              <a:t> &amp; max showing 265926 both values seems outliers.</a:t>
            </a:r>
          </a:p>
          <a:p>
            <a:r>
              <a:rPr lang="en-US" sz="1200" dirty="0"/>
              <a:t>in feat. 'daily_decr90' min value in </a:t>
            </a:r>
            <a:r>
              <a:rPr lang="en-US" sz="1200" dirty="0" err="1"/>
              <a:t>negatibe</a:t>
            </a:r>
            <a:r>
              <a:rPr lang="en-US" sz="1200" dirty="0"/>
              <a:t> &amp; max showing 320630. both values seems outliers.</a:t>
            </a:r>
          </a:p>
          <a:p>
            <a:r>
              <a:rPr lang="en-US" sz="1200" dirty="0"/>
              <a:t>rental30 negative values are </a:t>
            </a:r>
            <a:r>
              <a:rPr lang="en-US" sz="1200" dirty="0" err="1"/>
              <a:t>outliets</a:t>
            </a:r>
            <a:r>
              <a:rPr lang="en-US" sz="1200" dirty="0"/>
              <a:t>.</a:t>
            </a:r>
          </a:p>
          <a:p>
            <a:r>
              <a:rPr lang="en-US" sz="1200" dirty="0"/>
              <a:t>rental90 negative values are </a:t>
            </a:r>
            <a:r>
              <a:rPr lang="en-US" sz="1200" dirty="0" err="1"/>
              <a:t>outliets</a:t>
            </a:r>
            <a:r>
              <a:rPr lang="en-US" sz="1200" dirty="0"/>
              <a:t>.</a:t>
            </a:r>
          </a:p>
          <a:p>
            <a:r>
              <a:rPr lang="en-US" sz="1200" dirty="0" err="1"/>
              <a:t>last_rech_date_ma</a:t>
            </a:r>
            <a:r>
              <a:rPr lang="en-US" sz="1200" dirty="0"/>
              <a:t> negative values are outliers.</a:t>
            </a:r>
          </a:p>
          <a:p>
            <a:r>
              <a:rPr lang="en-US" sz="1200" dirty="0" err="1"/>
              <a:t>last_rech_date_da</a:t>
            </a:r>
            <a:r>
              <a:rPr lang="en-US" sz="1200" dirty="0"/>
              <a:t> negative values are outliers.</a:t>
            </a:r>
          </a:p>
          <a:p>
            <a:r>
              <a:rPr lang="en-US" sz="1200" dirty="0"/>
              <a:t>medianmarechprebal30 negative values are outliers.</a:t>
            </a:r>
          </a:p>
          <a:p>
            <a:r>
              <a:rPr lang="en-US" sz="1200" dirty="0"/>
              <a:t>medianmarechprebal90 negative values are outliers.</a:t>
            </a:r>
          </a:p>
          <a:p>
            <a:r>
              <a:rPr lang="en-US" sz="1200" dirty="0"/>
              <a:t>cnt_loans90 max value is also outliers.</a:t>
            </a:r>
          </a:p>
          <a:p>
            <a:r>
              <a:rPr lang="en-US" sz="1200" dirty="0"/>
              <a:t>few others are having min value as 0 that also seems outliers.</a:t>
            </a:r>
          </a:p>
        </p:txBody>
      </p:sp>
      <p:pic>
        <p:nvPicPr>
          <p:cNvPr id="6" name="Picture 5"/>
          <p:cNvPicPr>
            <a:picLocks noChangeAspect="1"/>
          </p:cNvPicPr>
          <p:nvPr/>
        </p:nvPicPr>
        <p:blipFill>
          <a:blip r:embed="rId2"/>
          <a:stretch>
            <a:fillRect/>
          </a:stretch>
        </p:blipFill>
        <p:spPr>
          <a:xfrm>
            <a:off x="1" y="830425"/>
            <a:ext cx="9274002" cy="2136710"/>
          </a:xfrm>
          <a:prstGeom prst="rect">
            <a:avLst/>
          </a:prstGeom>
        </p:spPr>
      </p:pic>
    </p:spTree>
    <p:extLst>
      <p:ext uri="{BB962C8B-B14F-4D97-AF65-F5344CB8AC3E}">
        <p14:creationId xmlns:p14="http://schemas.microsoft.com/office/powerpoint/2010/main" val="399090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024"/>
          </a:xfrm>
        </p:spPr>
        <p:txBody>
          <a:bodyPr>
            <a:normAutofit/>
          </a:bodyPr>
          <a:lstStyle/>
          <a:p>
            <a:r>
              <a:rPr lang="en-US" sz="3200" dirty="0" smtClean="0"/>
              <a:t>Feature selection</a:t>
            </a:r>
            <a:endParaRPr lang="en-US" sz="3200" dirty="0"/>
          </a:p>
        </p:txBody>
      </p:sp>
      <p:sp>
        <p:nvSpPr>
          <p:cNvPr id="3" name="Content Placeholder 2"/>
          <p:cNvSpPr>
            <a:spLocks noGrp="1"/>
          </p:cNvSpPr>
          <p:nvPr>
            <p:ph idx="1"/>
          </p:nvPr>
        </p:nvSpPr>
        <p:spPr>
          <a:xfrm>
            <a:off x="677334" y="1408923"/>
            <a:ext cx="8596668" cy="4632440"/>
          </a:xfrm>
        </p:spPr>
        <p:txBody>
          <a:bodyPr>
            <a:normAutofit/>
          </a:bodyPr>
          <a:lstStyle/>
          <a:p>
            <a:r>
              <a:rPr lang="en-US" sz="1200" dirty="0"/>
              <a:t>As we have many features in dataset and some features have very less or no relation with target label. so we will apply feature selection to select best features. I will use </a:t>
            </a:r>
            <a:r>
              <a:rPr lang="en-US" sz="1200" dirty="0" err="1"/>
              <a:t>sklearn</a:t>
            </a:r>
            <a:r>
              <a:rPr lang="en-US" sz="1200" dirty="0"/>
              <a:t> tool </a:t>
            </a:r>
            <a:r>
              <a:rPr lang="en-US" sz="1200" dirty="0" err="1"/>
              <a:t>SelectKBest</a:t>
            </a:r>
            <a:r>
              <a:rPr lang="en-US" sz="1200" dirty="0"/>
              <a:t> and </a:t>
            </a:r>
            <a:r>
              <a:rPr lang="en-US" sz="1200" dirty="0" smtClean="0"/>
              <a:t>function-</a:t>
            </a:r>
            <a:r>
              <a:rPr lang="en-US" sz="1200" dirty="0" err="1" smtClean="0"/>
              <a:t>f_classif</a:t>
            </a:r>
            <a:r>
              <a:rPr lang="en-US" sz="1200" dirty="0" smtClean="0"/>
              <a:t>.</a:t>
            </a:r>
          </a:p>
          <a:p>
            <a:endParaRPr lang="en-US" sz="1200" dirty="0"/>
          </a:p>
          <a:p>
            <a:endParaRPr lang="en-US" sz="1200" dirty="0"/>
          </a:p>
        </p:txBody>
      </p:sp>
      <p:pic>
        <p:nvPicPr>
          <p:cNvPr id="4" name="Picture 3"/>
          <p:cNvPicPr>
            <a:picLocks noChangeAspect="1"/>
          </p:cNvPicPr>
          <p:nvPr/>
        </p:nvPicPr>
        <p:blipFill>
          <a:blip r:embed="rId2"/>
          <a:stretch>
            <a:fillRect/>
          </a:stretch>
        </p:blipFill>
        <p:spPr>
          <a:xfrm>
            <a:off x="248524" y="2355772"/>
            <a:ext cx="9310579" cy="3806890"/>
          </a:xfrm>
          <a:prstGeom prst="rect">
            <a:avLst/>
          </a:prstGeom>
        </p:spPr>
      </p:pic>
    </p:spTree>
    <p:extLst>
      <p:ext uri="{BB962C8B-B14F-4D97-AF65-F5344CB8AC3E}">
        <p14:creationId xmlns:p14="http://schemas.microsoft.com/office/powerpoint/2010/main" val="758543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2146</TotalTime>
  <Words>1748</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Wingdings</vt:lpstr>
      <vt:lpstr>Wingdings 3</vt:lpstr>
      <vt:lpstr>Facet</vt:lpstr>
      <vt:lpstr>Micro-Credit Defaulter Model</vt:lpstr>
      <vt:lpstr>Introduction</vt:lpstr>
      <vt:lpstr>Problem Statement</vt:lpstr>
      <vt:lpstr>Hardware and Software Requirements and Tools Used</vt:lpstr>
      <vt:lpstr>PowerPoint Presentation</vt:lpstr>
      <vt:lpstr>Data Sources and their formats</vt:lpstr>
      <vt:lpstr>Data Pre-processing Done </vt:lpstr>
      <vt:lpstr>Data Describe</vt:lpstr>
      <vt:lpstr>Feature selection</vt:lpstr>
      <vt:lpstr>Visualizations </vt:lpstr>
      <vt:lpstr>Distribution Plot   As we can clearly see all features having outliers and right skewness. so we will apply z_score method here to remove outliers. </vt:lpstr>
      <vt:lpstr>Outliers Removal</vt:lpstr>
      <vt:lpstr>Data Imbalancing</vt:lpstr>
      <vt:lpstr>Preprocessing-Scaling/Splitting/Train_test_split</vt:lpstr>
      <vt:lpstr>Run and Evaluate selected models</vt:lpstr>
      <vt:lpstr>Run and Evaluate selected models</vt:lpstr>
      <vt:lpstr>Run and Evaluate selected models</vt:lpstr>
      <vt:lpstr>Cross Validation </vt:lpstr>
      <vt:lpstr>Hyperparameter Tuning</vt:lpstr>
      <vt:lpstr>AUC ROC</vt:lpstr>
      <vt:lpstr>Final Score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91995</dc:creator>
  <cp:lastModifiedBy>91995</cp:lastModifiedBy>
  <cp:revision>23</cp:revision>
  <dcterms:created xsi:type="dcterms:W3CDTF">2022-02-04T09:53:43Z</dcterms:created>
  <dcterms:modified xsi:type="dcterms:W3CDTF">2022-02-10T17:01:53Z</dcterms:modified>
</cp:coreProperties>
</file>