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60" r:id="rId4"/>
    <p:sldId id="261" r:id="rId5"/>
    <p:sldId id="262" r:id="rId6"/>
    <p:sldId id="263" r:id="rId7"/>
    <p:sldId id="264" r:id="rId8"/>
    <p:sldId id="265" r:id="rId9"/>
    <p:sldId id="266" r:id="rId10"/>
    <p:sldId id="267" r:id="rId11"/>
    <p:sldId id="269" r:id="rId12"/>
    <p:sldId id="268"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C6ED6-E1E2-4E84-BB7B-AEDA3D3E80BA}" type="datetimeFigureOut">
              <a:rPr lang="en-US" smtClean="0"/>
              <a:t>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C0904-4299-4E3B-9AC9-91803728C625}" type="slidenum">
              <a:rPr lang="en-US" smtClean="0"/>
              <a:t>‹#›</a:t>
            </a:fld>
            <a:endParaRPr lang="en-US"/>
          </a:p>
        </p:txBody>
      </p:sp>
    </p:spTree>
    <p:extLst>
      <p:ext uri="{BB962C8B-B14F-4D97-AF65-F5344CB8AC3E}">
        <p14:creationId xmlns:p14="http://schemas.microsoft.com/office/powerpoint/2010/main" val="335015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2C0904-4299-4E3B-9AC9-91803728C625}" type="slidenum">
              <a:rPr lang="en-US" smtClean="0"/>
              <a:t>1</a:t>
            </a:fld>
            <a:endParaRPr lang="en-US"/>
          </a:p>
        </p:txBody>
      </p:sp>
    </p:spTree>
    <p:extLst>
      <p:ext uri="{BB962C8B-B14F-4D97-AF65-F5344CB8AC3E}">
        <p14:creationId xmlns:p14="http://schemas.microsoft.com/office/powerpoint/2010/main" val="193660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393221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321052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4898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330990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4672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3525829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1793975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133989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40014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8DA3F-5B9C-4E6A-8FB0-CC7A4566F88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23758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A8DA3F-5B9C-4E6A-8FB0-CC7A4566F88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299794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A8DA3F-5B9C-4E6A-8FB0-CC7A4566F88A}" type="datetimeFigureOut">
              <a:rPr lang="en-US" smtClean="0"/>
              <a:t>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405342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A8DA3F-5B9C-4E6A-8FB0-CC7A4566F88A}" type="datetimeFigureOut">
              <a:rPr lang="en-US" smtClean="0"/>
              <a:t>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232015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8DA3F-5B9C-4E6A-8FB0-CC7A4566F88A}" type="datetimeFigureOut">
              <a:rPr lang="en-US" smtClean="0"/>
              <a:t>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383848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8DA3F-5B9C-4E6A-8FB0-CC7A4566F88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49891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8DA3F-5B9C-4E6A-8FB0-CC7A4566F88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97F26-E872-4270-A871-96DF85D5FBC5}" type="slidenum">
              <a:rPr lang="en-US" smtClean="0"/>
              <a:t>‹#›</a:t>
            </a:fld>
            <a:endParaRPr lang="en-US"/>
          </a:p>
        </p:txBody>
      </p:sp>
    </p:spTree>
    <p:extLst>
      <p:ext uri="{BB962C8B-B14F-4D97-AF65-F5344CB8AC3E}">
        <p14:creationId xmlns:p14="http://schemas.microsoft.com/office/powerpoint/2010/main" val="314892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A8DA3F-5B9C-4E6A-8FB0-CC7A4566F88A}" type="datetimeFigureOut">
              <a:rPr lang="en-US" smtClean="0"/>
              <a:t>2/26/2022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A97F26-E872-4270-A871-96DF85D5FBC5}" type="slidenum">
              <a:rPr lang="en-US" smtClean="0"/>
              <a:t>‹#›</a:t>
            </a:fld>
            <a:endParaRPr lang="en-US"/>
          </a:p>
        </p:txBody>
      </p:sp>
    </p:spTree>
    <p:extLst>
      <p:ext uri="{BB962C8B-B14F-4D97-AF65-F5344CB8AC3E}">
        <p14:creationId xmlns:p14="http://schemas.microsoft.com/office/powerpoint/2010/main" val="4111719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1480"/>
            <a:ext cx="9144000" cy="1646716"/>
          </a:xfrm>
        </p:spPr>
        <p:txBody>
          <a:bodyPr>
            <a:noAutofit/>
          </a:bodyPr>
          <a:lstStyle/>
          <a:p>
            <a:r>
              <a:rPr lang="en-US" sz="4800" dirty="0" smtClean="0"/>
              <a:t>CAR PRICE PREDICTION MODEL</a:t>
            </a:r>
            <a:endParaRPr lang="en-US" sz="4800" dirty="0"/>
          </a:p>
        </p:txBody>
      </p:sp>
      <p:pic>
        <p:nvPicPr>
          <p:cNvPr id="3" name="Picture 2"/>
          <p:cNvPicPr>
            <a:picLocks noChangeAspect="1"/>
          </p:cNvPicPr>
          <p:nvPr/>
        </p:nvPicPr>
        <p:blipFill>
          <a:blip r:embed="rId3"/>
          <a:stretch>
            <a:fillRect/>
          </a:stretch>
        </p:blipFill>
        <p:spPr>
          <a:xfrm>
            <a:off x="1412935" y="2181496"/>
            <a:ext cx="7360129" cy="2720241"/>
          </a:xfrm>
          <a:prstGeom prst="rect">
            <a:avLst/>
          </a:prstGeom>
        </p:spPr>
      </p:pic>
      <p:sp>
        <p:nvSpPr>
          <p:cNvPr id="4" name="TextBox 3"/>
          <p:cNvSpPr txBox="1"/>
          <p:nvPr/>
        </p:nvSpPr>
        <p:spPr>
          <a:xfrm>
            <a:off x="474453" y="5710687"/>
            <a:ext cx="3217653" cy="369332"/>
          </a:xfrm>
          <a:prstGeom prst="rect">
            <a:avLst/>
          </a:prstGeom>
          <a:noFill/>
        </p:spPr>
        <p:txBody>
          <a:bodyPr wrap="square" rtlCol="0">
            <a:spAutoFit/>
          </a:bodyPr>
          <a:lstStyle/>
          <a:p>
            <a:r>
              <a:rPr lang="en-US" dirty="0" smtClean="0"/>
              <a:t>Submitted by-</a:t>
            </a:r>
            <a:r>
              <a:rPr lang="en-US" dirty="0" err="1" smtClean="0"/>
              <a:t>Vipin</a:t>
            </a:r>
            <a:r>
              <a:rPr lang="en-US" dirty="0" smtClean="0"/>
              <a:t> Kumar</a:t>
            </a:r>
            <a:endParaRPr lang="en-US" dirty="0"/>
          </a:p>
        </p:txBody>
      </p:sp>
    </p:spTree>
    <p:extLst>
      <p:ext uri="{BB962C8B-B14F-4D97-AF65-F5344CB8AC3E}">
        <p14:creationId xmlns:p14="http://schemas.microsoft.com/office/powerpoint/2010/main" val="306194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a:xfrm>
            <a:off x="677334" y="1591246"/>
            <a:ext cx="8596668" cy="3880773"/>
          </a:xfrm>
        </p:spPr>
        <p:txBody>
          <a:bodyPr/>
          <a:lstStyle/>
          <a:p>
            <a:r>
              <a:rPr lang="en-US" dirty="0" smtClean="0"/>
              <a:t>No Null Value found in dataset. In below step we remove outliers</a:t>
            </a:r>
            <a:endParaRPr lang="en-US" dirty="0"/>
          </a:p>
        </p:txBody>
      </p:sp>
      <p:pic>
        <p:nvPicPr>
          <p:cNvPr id="4" name="Picture 3"/>
          <p:cNvPicPr>
            <a:picLocks noChangeAspect="1"/>
          </p:cNvPicPr>
          <p:nvPr/>
        </p:nvPicPr>
        <p:blipFill>
          <a:blip r:embed="rId2"/>
          <a:stretch>
            <a:fillRect/>
          </a:stretch>
        </p:blipFill>
        <p:spPr>
          <a:xfrm>
            <a:off x="103517" y="2154687"/>
            <a:ext cx="9342408" cy="3693510"/>
          </a:xfrm>
          <a:prstGeom prst="rect">
            <a:avLst/>
          </a:prstGeom>
        </p:spPr>
      </p:pic>
    </p:spTree>
    <p:extLst>
      <p:ext uri="{BB962C8B-B14F-4D97-AF65-F5344CB8AC3E}">
        <p14:creationId xmlns:p14="http://schemas.microsoft.com/office/powerpoint/2010/main" val="4049091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lstStyle/>
          <a:p>
            <a:r>
              <a:rPr lang="en-US" dirty="0" smtClean="0"/>
              <a:t>Data Correlation-</a:t>
            </a:r>
            <a:r>
              <a:rPr lang="en-US" dirty="0" err="1" smtClean="0"/>
              <a:t>Heatmap</a:t>
            </a:r>
            <a:r>
              <a:rPr lang="en-US" dirty="0" smtClean="0"/>
              <a:t> Here we form a </a:t>
            </a:r>
            <a:r>
              <a:rPr lang="en-US" dirty="0" err="1" smtClean="0"/>
              <a:t>heatmap</a:t>
            </a:r>
            <a:r>
              <a:rPr lang="en-US" dirty="0" smtClean="0"/>
              <a:t> and found that given numeric features having good correlation with target=price.</a:t>
            </a:r>
          </a:p>
          <a:p>
            <a:endParaRPr lang="en-US" dirty="0"/>
          </a:p>
        </p:txBody>
      </p:sp>
      <p:pic>
        <p:nvPicPr>
          <p:cNvPr id="4" name="Picture 3"/>
          <p:cNvPicPr>
            <a:picLocks noChangeAspect="1"/>
          </p:cNvPicPr>
          <p:nvPr/>
        </p:nvPicPr>
        <p:blipFill>
          <a:blip r:embed="rId2"/>
          <a:stretch>
            <a:fillRect/>
          </a:stretch>
        </p:blipFill>
        <p:spPr>
          <a:xfrm>
            <a:off x="498895" y="3011350"/>
            <a:ext cx="7213120" cy="3846650"/>
          </a:xfrm>
          <a:prstGeom prst="rect">
            <a:avLst/>
          </a:prstGeom>
        </p:spPr>
      </p:pic>
    </p:spTree>
    <p:extLst>
      <p:ext uri="{BB962C8B-B14F-4D97-AF65-F5344CB8AC3E}">
        <p14:creationId xmlns:p14="http://schemas.microsoft.com/office/powerpoint/2010/main" val="3643028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lstStyle/>
          <a:p>
            <a:r>
              <a:rPr lang="en-US" dirty="0" smtClean="0"/>
              <a:t>We found 6 object data type features in data set so we encode all using one hot encoder.</a:t>
            </a:r>
            <a:endParaRPr lang="en-US" dirty="0"/>
          </a:p>
        </p:txBody>
      </p:sp>
      <p:pic>
        <p:nvPicPr>
          <p:cNvPr id="5" name="Picture 4"/>
          <p:cNvPicPr>
            <a:picLocks noChangeAspect="1"/>
          </p:cNvPicPr>
          <p:nvPr/>
        </p:nvPicPr>
        <p:blipFill>
          <a:blip r:embed="rId2"/>
          <a:stretch>
            <a:fillRect/>
          </a:stretch>
        </p:blipFill>
        <p:spPr>
          <a:xfrm>
            <a:off x="223187" y="3286844"/>
            <a:ext cx="9504962" cy="2150024"/>
          </a:xfrm>
          <a:prstGeom prst="rect">
            <a:avLst/>
          </a:prstGeom>
        </p:spPr>
      </p:pic>
    </p:spTree>
    <p:extLst>
      <p:ext uri="{BB962C8B-B14F-4D97-AF65-F5344CB8AC3E}">
        <p14:creationId xmlns:p14="http://schemas.microsoft.com/office/powerpoint/2010/main" val="1528982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lstStyle/>
          <a:p>
            <a:r>
              <a:rPr lang="en-US" dirty="0" smtClean="0"/>
              <a:t>Pre processing: Data has </a:t>
            </a:r>
            <a:r>
              <a:rPr lang="en-US" dirty="0" err="1" smtClean="0"/>
              <a:t>splited</a:t>
            </a:r>
            <a:r>
              <a:rPr lang="en-US" dirty="0" smtClean="0"/>
              <a:t> and done scaling using standard scaler and later on split in train &amp; test.</a:t>
            </a:r>
          </a:p>
          <a:p>
            <a:endParaRPr lang="en-US" dirty="0"/>
          </a:p>
        </p:txBody>
      </p:sp>
      <p:pic>
        <p:nvPicPr>
          <p:cNvPr id="4" name="Picture 3"/>
          <p:cNvPicPr>
            <a:picLocks noChangeAspect="1"/>
          </p:cNvPicPr>
          <p:nvPr/>
        </p:nvPicPr>
        <p:blipFill>
          <a:blip r:embed="rId2"/>
          <a:stretch>
            <a:fillRect/>
          </a:stretch>
        </p:blipFill>
        <p:spPr>
          <a:xfrm>
            <a:off x="0" y="2883139"/>
            <a:ext cx="8480823" cy="3051835"/>
          </a:xfrm>
          <a:prstGeom prst="rect">
            <a:avLst/>
          </a:prstGeom>
        </p:spPr>
      </p:pic>
    </p:spTree>
    <p:extLst>
      <p:ext uri="{BB962C8B-B14F-4D97-AF65-F5344CB8AC3E}">
        <p14:creationId xmlns:p14="http://schemas.microsoft.com/office/powerpoint/2010/main" val="2261000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lstStyle/>
          <a:p>
            <a:r>
              <a:rPr lang="en-US" dirty="0" smtClean="0"/>
              <a:t>Model </a:t>
            </a:r>
            <a:r>
              <a:rPr lang="en-US" dirty="0" err="1" smtClean="0"/>
              <a:t>Trained:Here</a:t>
            </a:r>
            <a:r>
              <a:rPr lang="en-US" dirty="0" smtClean="0"/>
              <a:t> we used 3 algorithms &amp; trained model on training dataset.</a:t>
            </a:r>
          </a:p>
          <a:p>
            <a:endParaRPr lang="en-US" dirty="0"/>
          </a:p>
        </p:txBody>
      </p:sp>
      <p:pic>
        <p:nvPicPr>
          <p:cNvPr id="4" name="Picture 3"/>
          <p:cNvPicPr>
            <a:picLocks noChangeAspect="1"/>
          </p:cNvPicPr>
          <p:nvPr/>
        </p:nvPicPr>
        <p:blipFill>
          <a:blip r:embed="rId2"/>
          <a:stretch>
            <a:fillRect/>
          </a:stretch>
        </p:blipFill>
        <p:spPr>
          <a:xfrm>
            <a:off x="350359" y="2889924"/>
            <a:ext cx="8155288" cy="3381627"/>
          </a:xfrm>
          <a:prstGeom prst="rect">
            <a:avLst/>
          </a:prstGeom>
        </p:spPr>
      </p:pic>
    </p:spTree>
    <p:extLst>
      <p:ext uri="{BB962C8B-B14F-4D97-AF65-F5344CB8AC3E}">
        <p14:creationId xmlns:p14="http://schemas.microsoft.com/office/powerpoint/2010/main" val="2103055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lstStyle/>
          <a:p>
            <a:r>
              <a:rPr lang="en-US" dirty="0" smtClean="0"/>
              <a:t>Evaluation :We trained all model and evaluate and cross validate and found that Random Forest </a:t>
            </a:r>
            <a:r>
              <a:rPr lang="en-US" dirty="0" err="1" smtClean="0"/>
              <a:t>Regressor</a:t>
            </a:r>
            <a:r>
              <a:rPr lang="en-US" dirty="0" smtClean="0"/>
              <a:t> algorithm prediction is best.</a:t>
            </a:r>
          </a:p>
          <a:p>
            <a:endParaRPr lang="en-US" dirty="0"/>
          </a:p>
        </p:txBody>
      </p:sp>
      <p:pic>
        <p:nvPicPr>
          <p:cNvPr id="4" name="Picture 3"/>
          <p:cNvPicPr>
            <a:picLocks noChangeAspect="1"/>
          </p:cNvPicPr>
          <p:nvPr/>
        </p:nvPicPr>
        <p:blipFill>
          <a:blip r:embed="rId2"/>
          <a:stretch>
            <a:fillRect/>
          </a:stretch>
        </p:blipFill>
        <p:spPr>
          <a:xfrm>
            <a:off x="478926" y="3140015"/>
            <a:ext cx="7688705" cy="3220524"/>
          </a:xfrm>
          <a:prstGeom prst="rect">
            <a:avLst/>
          </a:prstGeom>
        </p:spPr>
      </p:pic>
    </p:spTree>
    <p:extLst>
      <p:ext uri="{BB962C8B-B14F-4D97-AF65-F5344CB8AC3E}">
        <p14:creationId xmlns:p14="http://schemas.microsoft.com/office/powerpoint/2010/main" val="113179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a:xfrm>
            <a:off x="418541" y="1513608"/>
            <a:ext cx="8596668" cy="3880773"/>
          </a:xfrm>
        </p:spPr>
        <p:txBody>
          <a:bodyPr/>
          <a:lstStyle/>
          <a:p>
            <a:r>
              <a:rPr lang="en-US" dirty="0" smtClean="0"/>
              <a:t>Selection Best Model: Here we finalize Random Forest </a:t>
            </a:r>
            <a:r>
              <a:rPr lang="en-US" dirty="0" err="1" smtClean="0"/>
              <a:t>regressor</a:t>
            </a:r>
            <a:r>
              <a:rPr lang="en-US" dirty="0" smtClean="0"/>
              <a:t>. And we can see final scoring.</a:t>
            </a:r>
          </a:p>
          <a:p>
            <a:endParaRPr lang="en-US" dirty="0" smtClean="0"/>
          </a:p>
        </p:txBody>
      </p:sp>
      <p:pic>
        <p:nvPicPr>
          <p:cNvPr id="4" name="Picture 3"/>
          <p:cNvPicPr>
            <a:picLocks noChangeAspect="1"/>
          </p:cNvPicPr>
          <p:nvPr/>
        </p:nvPicPr>
        <p:blipFill>
          <a:blip r:embed="rId2"/>
          <a:stretch>
            <a:fillRect/>
          </a:stretch>
        </p:blipFill>
        <p:spPr>
          <a:xfrm>
            <a:off x="582442" y="2395359"/>
            <a:ext cx="7433724" cy="3700430"/>
          </a:xfrm>
          <a:prstGeom prst="rect">
            <a:avLst/>
          </a:prstGeom>
        </p:spPr>
      </p:pic>
    </p:spTree>
    <p:extLst>
      <p:ext uri="{BB962C8B-B14F-4D97-AF65-F5344CB8AC3E}">
        <p14:creationId xmlns:p14="http://schemas.microsoft.com/office/powerpoint/2010/main" val="3077093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770" y="2111236"/>
            <a:ext cx="7766936" cy="1646302"/>
          </a:xfrm>
        </p:spPr>
        <p:txBody>
          <a:bodyPr/>
          <a:lstStyle/>
          <a:p>
            <a:r>
              <a:rPr lang="en-US" dirty="0" smtClean="0"/>
              <a:t>Thanks</a:t>
            </a:r>
            <a:endParaRPr lang="en-US" dirty="0"/>
          </a:p>
        </p:txBody>
      </p:sp>
    </p:spTree>
    <p:extLst>
      <p:ext uri="{BB962C8B-B14F-4D97-AF65-F5344CB8AC3E}">
        <p14:creationId xmlns:p14="http://schemas.microsoft.com/office/powerpoint/2010/main" val="1780761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3758"/>
          </a:xfrm>
        </p:spPr>
        <p:txBody>
          <a:bodyPr/>
          <a:lstStyle/>
          <a:p>
            <a:r>
              <a:rPr lang="en-US" dirty="0" smtClean="0"/>
              <a:t>Car Price Prediction</a:t>
            </a:r>
            <a:endParaRPr lang="en-US" dirty="0"/>
          </a:p>
        </p:txBody>
      </p:sp>
      <p:sp>
        <p:nvSpPr>
          <p:cNvPr id="3" name="Content Placeholder 2"/>
          <p:cNvSpPr>
            <a:spLocks noGrp="1"/>
          </p:cNvSpPr>
          <p:nvPr>
            <p:ph idx="1"/>
          </p:nvPr>
        </p:nvSpPr>
        <p:spPr>
          <a:xfrm>
            <a:off x="677334" y="1423359"/>
            <a:ext cx="8596668" cy="4618004"/>
          </a:xfrm>
        </p:spPr>
        <p:txBody>
          <a:bodyPr>
            <a:normAutofit/>
          </a:bodyPr>
          <a:lstStyle/>
          <a:p>
            <a:r>
              <a:rPr lang="en-US" sz="1200" dirty="0">
                <a:latin typeface="Arial" panose="020B0604020202020204" pitchFamily="34" charset="0"/>
                <a:cs typeface="Arial" panose="020B0604020202020204" pitchFamily="34" charset="0"/>
              </a:rPr>
              <a:t>With the </a:t>
            </a:r>
            <a:r>
              <a:rPr lang="en-US" sz="1200" dirty="0" err="1">
                <a:latin typeface="Arial" panose="020B0604020202020204" pitchFamily="34" charset="0"/>
                <a:cs typeface="Arial" panose="020B0604020202020204" pitchFamily="34" charset="0"/>
              </a:rPr>
              <a:t>covid</a:t>
            </a:r>
            <a:r>
              <a:rPr lang="en-US" sz="1200" dirty="0">
                <a:latin typeface="Arial" panose="020B0604020202020204" pitchFamily="34" charset="0"/>
                <a:cs typeface="Arial" panose="020B0604020202020204" pitchFamily="34" charset="0"/>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200" dirty="0" err="1">
                <a:latin typeface="Arial" panose="020B0604020202020204" pitchFamily="34" charset="0"/>
                <a:cs typeface="Arial" panose="020B0604020202020204" pitchFamily="34" charset="0"/>
              </a:rPr>
              <a:t>covid</a:t>
            </a:r>
            <a:r>
              <a:rPr lang="en-US" sz="1200" dirty="0">
                <a:latin typeface="Arial" panose="020B0604020202020204" pitchFamily="34" charset="0"/>
                <a:cs typeface="Arial" panose="020B0604020202020204" pitchFamily="34" charset="0"/>
              </a:rPr>
              <a:t> 19 impact, our client is facing problems with their previous car price valuation machine learning models. So, they are looking for new machine learning models from new data. We have to make car price valuation model. This project contains two </a:t>
            </a:r>
            <a:r>
              <a:rPr lang="en-US" sz="1200" dirty="0" smtClean="0">
                <a:latin typeface="Arial" panose="020B0604020202020204" pitchFamily="34" charset="0"/>
                <a:cs typeface="Arial" panose="020B0604020202020204" pitchFamily="34" charset="0"/>
              </a:rPr>
              <a:t>phase.</a:t>
            </a:r>
          </a:p>
          <a:p>
            <a:endParaRPr lang="en-US" sz="1200" dirty="0" smtClean="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Data </a:t>
            </a:r>
            <a:r>
              <a:rPr lang="en-US" sz="1200" b="1" dirty="0" smtClean="0">
                <a:latin typeface="Arial" panose="020B0604020202020204" pitchFamily="34" charset="0"/>
                <a:cs typeface="Arial" panose="020B0604020202020204" pitchFamily="34" charset="0"/>
              </a:rPr>
              <a:t>Collection </a:t>
            </a:r>
            <a:r>
              <a:rPr lang="en-US" sz="1200"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You have to scrape at least 5000 used cars data. You can scrape more data as well, it’s up to you. more the data better the model In this section You need to scrape the data of used cars from websites (</a:t>
            </a:r>
            <a:r>
              <a:rPr lang="en-US" sz="1200" dirty="0" err="1">
                <a:latin typeface="Arial" panose="020B0604020202020204" pitchFamily="34" charset="0"/>
                <a:cs typeface="Arial" panose="020B0604020202020204" pitchFamily="34" charset="0"/>
              </a:rPr>
              <a:t>Olx</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cardekho</a:t>
            </a:r>
            <a:r>
              <a:rPr lang="en-US" sz="1200" dirty="0">
                <a:latin typeface="Arial" panose="020B0604020202020204" pitchFamily="34" charset="0"/>
                <a:cs typeface="Arial" panose="020B0604020202020204" pitchFamily="34" charset="0"/>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 Try to include all types of cars in your data for example- SUV, Sedans, Coupe, minivan, Hatchback</a:t>
            </a:r>
            <a:r>
              <a:rPr lang="en-US" sz="1200" dirty="0" smtClean="0">
                <a:latin typeface="Arial" panose="020B0604020202020204" pitchFamily="34" charset="0"/>
                <a:cs typeface="Arial" panose="020B0604020202020204" pitchFamily="34" charset="0"/>
              </a:rPr>
              <a:t>.</a:t>
            </a:r>
          </a:p>
          <a:p>
            <a:endParaRPr lang="en-US" sz="1200"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Model </a:t>
            </a:r>
            <a:r>
              <a:rPr lang="en-US" sz="1200" b="1" dirty="0" err="1" smtClean="0">
                <a:latin typeface="Arial" panose="020B0604020202020204" pitchFamily="34" charset="0"/>
                <a:cs typeface="Arial" panose="020B0604020202020204" pitchFamily="34" charset="0"/>
              </a:rPr>
              <a:t>Building</a:t>
            </a:r>
            <a:r>
              <a:rPr lang="en-US" sz="1200" dirty="0" err="1" smtClean="0">
                <a:latin typeface="Arial" panose="020B0604020202020204" pitchFamily="34" charset="0"/>
                <a:cs typeface="Arial" panose="020B0604020202020204" pitchFamily="34" charset="0"/>
              </a:rPr>
              <a:t>:After</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collecting the data, you need to build a machine learning model. Before model building do all data pre-processing steps. Try different models with different hyper parameters and select the best model.</a:t>
            </a:r>
          </a:p>
        </p:txBody>
      </p:sp>
    </p:spTree>
    <p:extLst>
      <p:ext uri="{BB962C8B-B14F-4D97-AF65-F5344CB8AC3E}">
        <p14:creationId xmlns:p14="http://schemas.microsoft.com/office/powerpoint/2010/main" val="102820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677334" y="1587261"/>
            <a:ext cx="8596668" cy="4454102"/>
          </a:xfrm>
        </p:spPr>
        <p:txBody>
          <a:bodyPr>
            <a:normAutofit/>
          </a:bodyPr>
          <a:lstStyle/>
          <a:p>
            <a:r>
              <a:rPr lang="en-US" sz="1400" dirty="0" smtClean="0"/>
              <a:t>We fetch data from website cardekho.com using selenium.</a:t>
            </a:r>
          </a:p>
          <a:p>
            <a:pPr marL="0" indent="0">
              <a:buNone/>
            </a:pPr>
            <a:r>
              <a:rPr lang="en-US" sz="1400" dirty="0"/>
              <a:t> </a:t>
            </a:r>
            <a:r>
              <a:rPr lang="en-US" sz="1400" dirty="0" smtClean="0"/>
              <a:t> Importing libraries and site open-Here are steps:</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In this step we import libraries and open website link to scrap data.</a:t>
            </a:r>
            <a:endParaRPr lang="en-US" sz="1400" dirty="0"/>
          </a:p>
        </p:txBody>
      </p:sp>
      <p:pic>
        <p:nvPicPr>
          <p:cNvPr id="4" name="Picture 3"/>
          <p:cNvPicPr>
            <a:picLocks noChangeAspect="1"/>
          </p:cNvPicPr>
          <p:nvPr/>
        </p:nvPicPr>
        <p:blipFill>
          <a:blip r:embed="rId2"/>
          <a:stretch>
            <a:fillRect/>
          </a:stretch>
        </p:blipFill>
        <p:spPr>
          <a:xfrm>
            <a:off x="310551" y="2421961"/>
            <a:ext cx="8465865" cy="3047185"/>
          </a:xfrm>
          <a:prstGeom prst="rect">
            <a:avLst/>
          </a:prstGeom>
        </p:spPr>
      </p:pic>
    </p:spTree>
    <p:extLst>
      <p:ext uri="{BB962C8B-B14F-4D97-AF65-F5344CB8AC3E}">
        <p14:creationId xmlns:p14="http://schemas.microsoft.com/office/powerpoint/2010/main" val="179726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496180" y="1668884"/>
            <a:ext cx="8596668" cy="3880773"/>
          </a:xfrm>
        </p:spPr>
        <p:txBody>
          <a:bodyPr/>
          <a:lstStyle/>
          <a:p>
            <a:r>
              <a:rPr lang="en-US" dirty="0" smtClean="0"/>
              <a:t>Fetching all </a:t>
            </a:r>
            <a:r>
              <a:rPr lang="en-US" dirty="0" err="1"/>
              <a:t>h</a:t>
            </a:r>
            <a:r>
              <a:rPr lang="en-US" dirty="0" err="1" smtClean="0"/>
              <a:t>ref</a:t>
            </a:r>
            <a:r>
              <a:rPr lang="en-US" dirty="0" smtClean="0"/>
              <a:t> links for each car and create some blank lists:</a:t>
            </a:r>
          </a:p>
          <a:p>
            <a:endParaRPr lang="en-US" dirty="0"/>
          </a:p>
          <a:p>
            <a:endParaRPr lang="en-US" dirty="0"/>
          </a:p>
        </p:txBody>
      </p:sp>
      <p:pic>
        <p:nvPicPr>
          <p:cNvPr id="4" name="Picture 3"/>
          <p:cNvPicPr>
            <a:picLocks noChangeAspect="1"/>
          </p:cNvPicPr>
          <p:nvPr/>
        </p:nvPicPr>
        <p:blipFill>
          <a:blip r:embed="rId2"/>
          <a:stretch>
            <a:fillRect/>
          </a:stretch>
        </p:blipFill>
        <p:spPr>
          <a:xfrm>
            <a:off x="496180" y="2389517"/>
            <a:ext cx="7692223" cy="3911552"/>
          </a:xfrm>
          <a:prstGeom prst="rect">
            <a:avLst/>
          </a:prstGeom>
        </p:spPr>
      </p:pic>
    </p:spTree>
    <p:extLst>
      <p:ext uri="{BB962C8B-B14F-4D97-AF65-F5344CB8AC3E}">
        <p14:creationId xmlns:p14="http://schemas.microsoft.com/office/powerpoint/2010/main" val="3377899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297771" y="1686135"/>
            <a:ext cx="8596668" cy="3880773"/>
          </a:xfrm>
        </p:spPr>
        <p:txBody>
          <a:bodyPr/>
          <a:lstStyle/>
          <a:p>
            <a:r>
              <a:rPr lang="en-US" dirty="0" smtClean="0"/>
              <a:t>Here we fetching data from each </a:t>
            </a:r>
            <a:r>
              <a:rPr lang="en-US" dirty="0" err="1" smtClean="0"/>
              <a:t>href</a:t>
            </a:r>
            <a:r>
              <a:rPr lang="en-US" dirty="0" smtClean="0"/>
              <a:t> link one by one and storing into lists, later on we form a data frame using these lists:</a:t>
            </a:r>
          </a:p>
          <a:p>
            <a:endParaRPr lang="en-US" dirty="0" smtClean="0"/>
          </a:p>
        </p:txBody>
      </p:sp>
      <p:pic>
        <p:nvPicPr>
          <p:cNvPr id="5" name="Picture 4"/>
          <p:cNvPicPr>
            <a:picLocks noChangeAspect="1"/>
          </p:cNvPicPr>
          <p:nvPr/>
        </p:nvPicPr>
        <p:blipFill>
          <a:blip r:embed="rId2"/>
          <a:stretch>
            <a:fillRect/>
          </a:stretch>
        </p:blipFill>
        <p:spPr>
          <a:xfrm>
            <a:off x="0" y="2501660"/>
            <a:ext cx="8578678" cy="3979343"/>
          </a:xfrm>
          <a:prstGeom prst="rect">
            <a:avLst/>
          </a:prstGeom>
        </p:spPr>
      </p:pic>
    </p:spTree>
    <p:extLst>
      <p:ext uri="{BB962C8B-B14F-4D97-AF65-F5344CB8AC3E}">
        <p14:creationId xmlns:p14="http://schemas.microsoft.com/office/powerpoint/2010/main" val="3630725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Phase2-Model Building</a:t>
            </a:r>
            <a:endParaRPr lang="en-US" dirty="0"/>
          </a:p>
        </p:txBody>
      </p:sp>
      <p:sp>
        <p:nvSpPr>
          <p:cNvPr id="3" name="Content Placeholder 2"/>
          <p:cNvSpPr>
            <a:spLocks noGrp="1"/>
          </p:cNvSpPr>
          <p:nvPr>
            <p:ph idx="1"/>
          </p:nvPr>
        </p:nvSpPr>
        <p:spPr>
          <a:xfrm>
            <a:off x="608323" y="1755147"/>
            <a:ext cx="8596668" cy="3880773"/>
          </a:xfrm>
        </p:spPr>
        <p:txBody>
          <a:bodyPr>
            <a:normAutofit/>
          </a:bodyPr>
          <a:lstStyle/>
          <a:p>
            <a:r>
              <a:rPr lang="en-US" sz="1400" dirty="0" smtClean="0"/>
              <a:t>In phase-1 we collect data from site and now we will build a model to predict </a:t>
            </a:r>
            <a:r>
              <a:rPr lang="en-US" sz="1400" dirty="0" err="1" smtClean="0"/>
              <a:t>price..as</a:t>
            </a:r>
            <a:r>
              <a:rPr lang="en-US" sz="1400" dirty="0" smtClean="0"/>
              <a:t> we have to predict price which is continuous data. So it’s a regression problem.</a:t>
            </a:r>
          </a:p>
          <a:p>
            <a:endParaRPr lang="en-US" sz="1400" dirty="0"/>
          </a:p>
          <a:p>
            <a:r>
              <a:rPr lang="en-US" sz="1400" dirty="0" smtClean="0"/>
              <a:t>Here we will use 3 regression algorithms and will choose 1 which is best amongst all.</a:t>
            </a:r>
          </a:p>
          <a:p>
            <a:pPr>
              <a:buFont typeface="+mj-lt"/>
              <a:buAutoNum type="arabicPeriod"/>
            </a:pPr>
            <a:r>
              <a:rPr lang="en-US" sz="1400" dirty="0" smtClean="0"/>
              <a:t>Linear Regression</a:t>
            </a:r>
          </a:p>
          <a:p>
            <a:pPr>
              <a:buFont typeface="+mj-lt"/>
              <a:buAutoNum type="arabicPeriod"/>
            </a:pPr>
            <a:r>
              <a:rPr lang="en-US" sz="1400" dirty="0" smtClean="0"/>
              <a:t>Random Forest </a:t>
            </a:r>
            <a:r>
              <a:rPr lang="en-US" sz="1400" dirty="0" err="1" smtClean="0"/>
              <a:t>Regressor</a:t>
            </a:r>
            <a:endParaRPr lang="en-US" sz="1400" dirty="0" smtClean="0"/>
          </a:p>
          <a:p>
            <a:pPr>
              <a:buFont typeface="+mj-lt"/>
              <a:buAutoNum type="arabicPeriod"/>
            </a:pPr>
            <a:r>
              <a:rPr lang="en-US" sz="1400" dirty="0" smtClean="0"/>
              <a:t>Ada Boost </a:t>
            </a:r>
            <a:r>
              <a:rPr lang="en-US" sz="1400" dirty="0" err="1" smtClean="0"/>
              <a:t>Regressor</a:t>
            </a:r>
            <a:endParaRPr lang="en-US" sz="1400" dirty="0"/>
          </a:p>
        </p:txBody>
      </p:sp>
      <p:pic>
        <p:nvPicPr>
          <p:cNvPr id="4" name="Picture 3"/>
          <p:cNvPicPr>
            <a:picLocks noChangeAspect="1"/>
          </p:cNvPicPr>
          <p:nvPr/>
        </p:nvPicPr>
        <p:blipFill>
          <a:blip r:embed="rId2"/>
          <a:stretch>
            <a:fillRect/>
          </a:stretch>
        </p:blipFill>
        <p:spPr>
          <a:xfrm>
            <a:off x="677334" y="4721520"/>
            <a:ext cx="6143625" cy="914400"/>
          </a:xfrm>
          <a:prstGeom prst="rect">
            <a:avLst/>
          </a:prstGeom>
        </p:spPr>
      </p:pic>
    </p:spTree>
    <p:extLst>
      <p:ext uri="{BB962C8B-B14F-4D97-AF65-F5344CB8AC3E}">
        <p14:creationId xmlns:p14="http://schemas.microsoft.com/office/powerpoint/2010/main" val="918406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lstStyle/>
          <a:p>
            <a:r>
              <a:rPr lang="en-US" dirty="0" smtClean="0"/>
              <a:t>EDA: In first site we noticed that in name </a:t>
            </a:r>
            <a:r>
              <a:rPr lang="en-US" dirty="0"/>
              <a:t>feature we have car company name &amp; variant so we </a:t>
            </a:r>
            <a:r>
              <a:rPr lang="en-US" dirty="0" smtClean="0"/>
              <a:t>split it into 2 features.</a:t>
            </a:r>
            <a:endParaRPr lang="en-US" dirty="0"/>
          </a:p>
        </p:txBody>
      </p:sp>
      <p:pic>
        <p:nvPicPr>
          <p:cNvPr id="4" name="Picture 3"/>
          <p:cNvPicPr>
            <a:picLocks noChangeAspect="1"/>
          </p:cNvPicPr>
          <p:nvPr/>
        </p:nvPicPr>
        <p:blipFill>
          <a:blip r:embed="rId2"/>
          <a:stretch>
            <a:fillRect/>
          </a:stretch>
        </p:blipFill>
        <p:spPr>
          <a:xfrm>
            <a:off x="446507" y="2992378"/>
            <a:ext cx="7800346" cy="3434302"/>
          </a:xfrm>
          <a:prstGeom prst="rect">
            <a:avLst/>
          </a:prstGeom>
        </p:spPr>
      </p:pic>
    </p:spTree>
    <p:extLst>
      <p:ext uri="{BB962C8B-B14F-4D97-AF65-F5344CB8AC3E}">
        <p14:creationId xmlns:p14="http://schemas.microsoft.com/office/powerpoint/2010/main" val="2858625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a:xfrm>
            <a:off x="487553" y="1781027"/>
            <a:ext cx="8596668" cy="3880773"/>
          </a:xfrm>
        </p:spPr>
        <p:txBody>
          <a:bodyPr/>
          <a:lstStyle/>
          <a:p>
            <a:r>
              <a:rPr lang="en-US" dirty="0" smtClean="0"/>
              <a:t>Data Cleaning: our data set have 763 duplicate observation so here removed all.</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62308" y="2660876"/>
            <a:ext cx="8546669" cy="3705418"/>
          </a:xfrm>
          <a:prstGeom prst="rect">
            <a:avLst/>
          </a:prstGeom>
        </p:spPr>
      </p:pic>
    </p:spTree>
    <p:extLst>
      <p:ext uri="{BB962C8B-B14F-4D97-AF65-F5344CB8AC3E}">
        <p14:creationId xmlns:p14="http://schemas.microsoft.com/office/powerpoint/2010/main" val="3361692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p>
        </p:txBody>
      </p:sp>
      <p:sp>
        <p:nvSpPr>
          <p:cNvPr id="3" name="Content Placeholder 2"/>
          <p:cNvSpPr>
            <a:spLocks noGrp="1"/>
          </p:cNvSpPr>
          <p:nvPr>
            <p:ph idx="1"/>
          </p:nvPr>
        </p:nvSpPr>
        <p:spPr/>
        <p:txBody>
          <a:bodyPr/>
          <a:lstStyle/>
          <a:p>
            <a:r>
              <a:rPr lang="en-US" dirty="0" smtClean="0"/>
              <a:t>EDA: Here we form a </a:t>
            </a:r>
            <a:r>
              <a:rPr lang="en-US" dirty="0" err="1" smtClean="0"/>
              <a:t>dist</a:t>
            </a:r>
            <a:r>
              <a:rPr lang="en-US" dirty="0" smtClean="0"/>
              <a:t> plot and observe some skewness/outliers in dataset.</a:t>
            </a:r>
          </a:p>
          <a:p>
            <a:endParaRPr lang="en-US" dirty="0"/>
          </a:p>
          <a:p>
            <a:endParaRPr lang="en-US" dirty="0"/>
          </a:p>
        </p:txBody>
      </p:sp>
      <p:pic>
        <p:nvPicPr>
          <p:cNvPr id="4" name="Picture 3"/>
          <p:cNvPicPr>
            <a:picLocks noChangeAspect="1"/>
          </p:cNvPicPr>
          <p:nvPr/>
        </p:nvPicPr>
        <p:blipFill>
          <a:blip r:embed="rId2"/>
          <a:stretch>
            <a:fillRect/>
          </a:stretch>
        </p:blipFill>
        <p:spPr>
          <a:xfrm>
            <a:off x="345056" y="2705394"/>
            <a:ext cx="8042764" cy="3902440"/>
          </a:xfrm>
          <a:prstGeom prst="rect">
            <a:avLst/>
          </a:prstGeom>
        </p:spPr>
      </p:pic>
    </p:spTree>
    <p:extLst>
      <p:ext uri="{BB962C8B-B14F-4D97-AF65-F5344CB8AC3E}">
        <p14:creationId xmlns:p14="http://schemas.microsoft.com/office/powerpoint/2010/main" val="701316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446</TotalTime>
  <Words>690</Words>
  <Application>Microsoft Office PowerPoint</Application>
  <PresentationFormat>Widescreen</PresentationFormat>
  <Paragraphs>55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CAR PRICE PREDICTION MODEL</vt:lpstr>
      <vt:lpstr>Car Price Prediction</vt:lpstr>
      <vt:lpstr>Data Collection</vt:lpstr>
      <vt:lpstr>Data Collection</vt:lpstr>
      <vt:lpstr>Data Collection</vt:lpstr>
      <vt:lpstr>Phase2-Model Building</vt:lpstr>
      <vt:lpstr>Model Building</vt:lpstr>
      <vt:lpstr>Model Building</vt:lpstr>
      <vt:lpstr>Model Building</vt:lpstr>
      <vt:lpstr>Model Building</vt:lpstr>
      <vt:lpstr>Model Building</vt:lpstr>
      <vt:lpstr>Model Building</vt:lpstr>
      <vt:lpstr>Model Building</vt:lpstr>
      <vt:lpstr>Model Building</vt:lpstr>
      <vt:lpstr>Model Building</vt:lpstr>
      <vt:lpstr>Model Building</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MODEL</dc:title>
  <dc:creator>91995</dc:creator>
  <cp:lastModifiedBy>91995</cp:lastModifiedBy>
  <cp:revision>11</cp:revision>
  <dcterms:created xsi:type="dcterms:W3CDTF">2022-02-26T08:25:47Z</dcterms:created>
  <dcterms:modified xsi:type="dcterms:W3CDTF">2022-02-26T15:51:55Z</dcterms:modified>
</cp:coreProperties>
</file>