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29A4F7-3264-4B2F-AF76-01CC2AB98CE3}">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 dharshini" initials="pd" lastIdx="1" clrIdx="0">
    <p:extLst>
      <p:ext uri="{19B8F6BF-5375-455C-9EA6-DF929625EA0E}">
        <p15:presenceInfo xmlns:p15="http://schemas.microsoft.com/office/powerpoint/2012/main" userId="36925b86740c65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66" d="100"/>
          <a:sy n="66" d="100"/>
        </p:scale>
        <p:origin x="1308"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08-04-2023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08-04-2023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08-04-2023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08-04-2023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341513"/>
            <a:ext cx="1285550" cy="1078914"/>
          </a:xfrm>
          <a:prstGeom prst="rect">
            <a:avLst/>
          </a:prstGeom>
        </p:spPr>
      </p:pic>
      <p:sp>
        <p:nvSpPr>
          <p:cNvPr id="8" name="Rectangle 7">
            <a:extLst>
              <a:ext uri="{FF2B5EF4-FFF2-40B4-BE49-F238E27FC236}">
                <a16:creationId xmlns:a16="http://schemas.microsoft.com/office/drawing/2014/main" id="{BBD1A1D2-5320-4019-9B64-B90CB29E9B12}"/>
              </a:ext>
            </a:extLst>
          </p:cNvPr>
          <p:cNvSpPr/>
          <p:nvPr/>
        </p:nvSpPr>
        <p:spPr>
          <a:xfrm>
            <a:off x="1336895" y="361129"/>
            <a:ext cx="6058646"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a:t>
            </a:r>
          </a:p>
        </p:txBody>
      </p:sp>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200" y="19604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565290" y="1220372"/>
            <a:ext cx="6079910" cy="400110"/>
          </a:xfrm>
          <a:prstGeom prst="rect">
            <a:avLst/>
          </a:prstGeom>
          <a:noFill/>
        </p:spPr>
        <p:txBody>
          <a:bodyPr wrap="square">
            <a:spAutoFit/>
          </a:bodyPr>
          <a:lstStyle/>
          <a:p>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endParaRPr>
          </a:p>
        </p:txBody>
      </p:sp>
      <p:sp>
        <p:nvSpPr>
          <p:cNvPr id="14" name="TextBox 13">
            <a:extLst>
              <a:ext uri="{FF2B5EF4-FFF2-40B4-BE49-F238E27FC236}">
                <a16:creationId xmlns:a16="http://schemas.microsoft.com/office/drawing/2014/main" id="{D9E8AEEC-2F09-4695-A4F2-959D76D4626F}"/>
              </a:ext>
            </a:extLst>
          </p:cNvPr>
          <p:cNvSpPr txBox="1"/>
          <p:nvPr/>
        </p:nvSpPr>
        <p:spPr>
          <a:xfrm>
            <a:off x="2327844" y="1710284"/>
            <a:ext cx="3797749" cy="369332"/>
          </a:xfrm>
          <a:prstGeom prst="rect">
            <a:avLst/>
          </a:prstGeom>
          <a:noFill/>
        </p:spPr>
        <p:txBody>
          <a:bodyPr wrap="square">
            <a:spAutoFit/>
          </a:bodyPr>
          <a:lstStyle/>
          <a:p>
            <a:pPr algn="ctr"/>
            <a:r>
              <a:rPr lang="en-IN" dirty="0">
                <a:solidFill>
                  <a:srgbClr val="7030A0"/>
                </a:solidFill>
              </a:rPr>
              <a:t>CS8811 PROJECT WORK </a:t>
            </a:r>
          </a:p>
        </p:txBody>
      </p:sp>
      <p:sp>
        <p:nvSpPr>
          <p:cNvPr id="9" name="TextBox 8">
            <a:extLst>
              <a:ext uri="{FF2B5EF4-FFF2-40B4-BE49-F238E27FC236}">
                <a16:creationId xmlns:a16="http://schemas.microsoft.com/office/drawing/2014/main" id="{E2AB4079-B959-438A-8887-B4E86C814C3D}"/>
              </a:ext>
            </a:extLst>
          </p:cNvPr>
          <p:cNvSpPr txBox="1"/>
          <p:nvPr/>
        </p:nvSpPr>
        <p:spPr>
          <a:xfrm>
            <a:off x="831029" y="2486721"/>
            <a:ext cx="7921592" cy="369332"/>
          </a:xfrm>
          <a:prstGeom prst="rect">
            <a:avLst/>
          </a:prstGeom>
          <a:noFill/>
        </p:spPr>
        <p:txBody>
          <a:bodyPr wrap="square" rtlCol="0">
            <a:spAutoFit/>
          </a:bodyPr>
          <a:lstStyle/>
          <a:p>
            <a:r>
              <a:rPr lang="en-IN" dirty="0"/>
              <a:t>Title of the project : Classification of hate speech using machine learning with NLP</a:t>
            </a:r>
          </a:p>
        </p:txBody>
      </p:sp>
      <p:sp>
        <p:nvSpPr>
          <p:cNvPr id="16" name="TextBox 15">
            <a:extLst>
              <a:ext uri="{FF2B5EF4-FFF2-40B4-BE49-F238E27FC236}">
                <a16:creationId xmlns:a16="http://schemas.microsoft.com/office/drawing/2014/main" id="{1330EC8A-088B-458F-9182-920EE3139846}"/>
              </a:ext>
            </a:extLst>
          </p:cNvPr>
          <p:cNvSpPr txBox="1"/>
          <p:nvPr/>
        </p:nvSpPr>
        <p:spPr>
          <a:xfrm>
            <a:off x="4831882" y="4210050"/>
            <a:ext cx="4129238" cy="1200329"/>
          </a:xfrm>
          <a:prstGeom prst="rect">
            <a:avLst/>
          </a:prstGeom>
          <a:noFill/>
        </p:spPr>
        <p:txBody>
          <a:bodyPr wrap="square" rtlCol="0">
            <a:spAutoFit/>
          </a:bodyPr>
          <a:lstStyle/>
          <a:p>
            <a:r>
              <a:rPr lang="en-US" dirty="0"/>
              <a:t>        Team Members with Register number</a:t>
            </a:r>
          </a:p>
          <a:p>
            <a:r>
              <a:rPr lang="en-US" dirty="0"/>
              <a:t>          MACHA BHARATH M 211419104153</a:t>
            </a:r>
          </a:p>
          <a:p>
            <a:r>
              <a:rPr lang="en-US" dirty="0"/>
              <a:t>          RAHUL C                      211419104208</a:t>
            </a:r>
          </a:p>
          <a:p>
            <a:r>
              <a:rPr lang="en-US" dirty="0"/>
              <a:t>          RAKESH R                     211419104211</a:t>
            </a:r>
            <a:endParaRPr lang="en-IN" dirty="0"/>
          </a:p>
        </p:txBody>
      </p:sp>
      <p:sp>
        <p:nvSpPr>
          <p:cNvPr id="10" name="TextBox 9">
            <a:extLst>
              <a:ext uri="{FF2B5EF4-FFF2-40B4-BE49-F238E27FC236}">
                <a16:creationId xmlns:a16="http://schemas.microsoft.com/office/drawing/2014/main" id="{1330EC8A-088B-458F-9182-920EE3139846}"/>
              </a:ext>
            </a:extLst>
          </p:cNvPr>
          <p:cNvSpPr txBox="1"/>
          <p:nvPr/>
        </p:nvSpPr>
        <p:spPr>
          <a:xfrm>
            <a:off x="279133" y="4283242"/>
            <a:ext cx="4745254" cy="369332"/>
          </a:xfrm>
          <a:prstGeom prst="rect">
            <a:avLst/>
          </a:prstGeom>
          <a:noFill/>
        </p:spPr>
        <p:txBody>
          <a:bodyPr wrap="square" rtlCol="0">
            <a:spAutoFit/>
          </a:bodyPr>
          <a:lstStyle/>
          <a:p>
            <a:r>
              <a:rPr lang="en-US" dirty="0"/>
              <a:t>     Project Guide: </a:t>
            </a:r>
            <a:r>
              <a:rPr lang="en-US" dirty="0">
                <a:solidFill>
                  <a:prstClr val="black"/>
                </a:solidFill>
                <a:latin typeface="Times New Roman" panose="02020603050405020304" pitchFamily="18" charset="0"/>
                <a:cs typeface="Times New Roman" panose="02020603050405020304" pitchFamily="18" charset="0"/>
              </a:rPr>
              <a:t>Dr. M. KRISHNAMOORTHY</a:t>
            </a:r>
            <a:endParaRPr lang="en-IN" dirty="0"/>
          </a:p>
        </p:txBody>
      </p:sp>
      <p:sp>
        <p:nvSpPr>
          <p:cNvPr id="11" name="TextBox 10">
            <a:extLst>
              <a:ext uri="{FF2B5EF4-FFF2-40B4-BE49-F238E27FC236}">
                <a16:creationId xmlns:a16="http://schemas.microsoft.com/office/drawing/2014/main" id="{1330EC8A-088B-458F-9182-920EE3139846}"/>
              </a:ext>
            </a:extLst>
          </p:cNvPr>
          <p:cNvSpPr txBox="1"/>
          <p:nvPr/>
        </p:nvSpPr>
        <p:spPr>
          <a:xfrm flipH="1">
            <a:off x="6015789" y="5727032"/>
            <a:ext cx="2086550" cy="369332"/>
          </a:xfrm>
          <a:prstGeom prst="rect">
            <a:avLst/>
          </a:prstGeom>
          <a:noFill/>
        </p:spPr>
        <p:txBody>
          <a:bodyPr wrap="square" rtlCol="0">
            <a:spAutoFit/>
          </a:bodyPr>
          <a:lstStyle/>
          <a:p>
            <a:r>
              <a:rPr lang="en-US" dirty="0"/>
              <a:t>Batch Number: C09</a:t>
            </a:r>
            <a:endParaRPr lang="en-IN" dirty="0"/>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165D-0AD0-DC45-07CD-BB46A421FAB9}"/>
              </a:ext>
            </a:extLst>
          </p:cNvPr>
          <p:cNvSpPr>
            <a:spLocks noGrp="1"/>
          </p:cNvSpPr>
          <p:nvPr>
            <p:ph type="title"/>
          </p:nvPr>
        </p:nvSpPr>
        <p:spPr>
          <a:xfrm>
            <a:off x="628650" y="0"/>
            <a:ext cx="7886700" cy="904775"/>
          </a:xfrm>
        </p:spPr>
        <p:txBody>
          <a:bodyPr>
            <a:normAutofit/>
          </a:bodyPr>
          <a:lstStyle/>
          <a:p>
            <a:r>
              <a:rPr lang="en-IN" sz="1600" b="1" dirty="0">
                <a:latin typeface="Times New Roman" panose="02020603050405020304" pitchFamily="18" charset="0"/>
                <a:cs typeface="Times New Roman" panose="02020603050405020304" pitchFamily="18" charset="0"/>
              </a:rPr>
              <a:t>                                                                HTML</a:t>
            </a:r>
          </a:p>
        </p:txBody>
      </p:sp>
      <p:sp>
        <p:nvSpPr>
          <p:cNvPr id="3" name="Content Placeholder 2">
            <a:extLst>
              <a:ext uri="{FF2B5EF4-FFF2-40B4-BE49-F238E27FC236}">
                <a16:creationId xmlns:a16="http://schemas.microsoft.com/office/drawing/2014/main" id="{E4B201D4-2310-3A42-A70A-F6F90E8F1FE9}"/>
              </a:ext>
            </a:extLst>
          </p:cNvPr>
          <p:cNvSpPr>
            <a:spLocks noGrp="1"/>
          </p:cNvSpPr>
          <p:nvPr>
            <p:ph idx="1"/>
          </p:nvPr>
        </p:nvSpPr>
        <p:spPr>
          <a:xfrm>
            <a:off x="0" y="904774"/>
            <a:ext cx="9144000" cy="5953225"/>
          </a:xfrm>
        </p:spPr>
        <p:txBody>
          <a:bodyPr/>
          <a:lstStyle/>
          <a:p>
            <a:pPr>
              <a:lnSpc>
                <a:spcPct val="150000"/>
              </a:lnSpc>
            </a:pPr>
            <a:r>
              <a:rPr lang="en-IN" sz="1400" b="0" i="0" dirty="0">
                <a:solidFill>
                  <a:srgbClr val="202124"/>
                </a:solidFill>
                <a:effectLst/>
                <a:latin typeface="Times New Roman" panose="02020603050405020304" pitchFamily="18" charset="0"/>
                <a:cs typeface="Times New Roman" panose="02020603050405020304" pitchFamily="18" charset="0"/>
              </a:rPr>
              <a:t>NumPy is regarded as being one of the most widely used and best Python libraries for Machine Learning. Other libraries, such as TensorFlow and </a:t>
            </a:r>
            <a:r>
              <a:rPr lang="en-IN" sz="1400" b="0" i="0" dirty="0" err="1">
                <a:solidFill>
                  <a:srgbClr val="202124"/>
                </a:solidFill>
                <a:effectLst/>
                <a:latin typeface="Times New Roman" panose="02020603050405020304" pitchFamily="18" charset="0"/>
                <a:cs typeface="Times New Roman" panose="02020603050405020304" pitchFamily="18" charset="0"/>
              </a:rPr>
              <a:t>Keras</a:t>
            </a:r>
            <a:r>
              <a:rPr lang="en-IN" sz="1400" b="0" i="0" dirty="0">
                <a:solidFill>
                  <a:srgbClr val="202124"/>
                </a:solidFill>
                <a:effectLst/>
                <a:latin typeface="Times New Roman" panose="02020603050405020304" pitchFamily="18" charset="0"/>
                <a:cs typeface="Times New Roman" panose="02020603050405020304" pitchFamily="18" charset="0"/>
              </a:rPr>
              <a:t>, use NumPy to implement various operations on tensors.</a:t>
            </a:r>
          </a:p>
          <a:p>
            <a:pPr>
              <a:lnSpc>
                <a:spcPct val="150000"/>
              </a:lnSpc>
            </a:pPr>
            <a:r>
              <a:rPr lang="en-IN" sz="1400" b="0" i="0" dirty="0">
                <a:solidFill>
                  <a:srgbClr val="202124"/>
                </a:solidFill>
                <a:effectLst/>
                <a:latin typeface="Times New Roman" panose="02020603050405020304" pitchFamily="18" charset="0"/>
                <a:cs typeface="Times New Roman" panose="02020603050405020304" pitchFamily="18" charset="0"/>
              </a:rPr>
              <a:t>NumPy is regarded as being one of the most widely used and best Python libraries for Machine Learning. Other libraries, such as TensorFlow and </a:t>
            </a:r>
            <a:r>
              <a:rPr lang="en-IN" sz="1400" b="0" i="0" dirty="0" err="1">
                <a:solidFill>
                  <a:srgbClr val="202124"/>
                </a:solidFill>
                <a:effectLst/>
                <a:latin typeface="Times New Roman" panose="02020603050405020304" pitchFamily="18" charset="0"/>
                <a:cs typeface="Times New Roman" panose="02020603050405020304" pitchFamily="18" charset="0"/>
              </a:rPr>
              <a:t>Keras</a:t>
            </a:r>
            <a:r>
              <a:rPr lang="en-IN" sz="1400" b="0" i="0" dirty="0">
                <a:solidFill>
                  <a:srgbClr val="202124"/>
                </a:solidFill>
                <a:effectLst/>
                <a:latin typeface="Times New Roman" panose="02020603050405020304" pitchFamily="18" charset="0"/>
                <a:cs typeface="Times New Roman" panose="02020603050405020304" pitchFamily="18" charset="0"/>
              </a:rPr>
              <a:t>, use NumPy to implement various operations on tensors.</a:t>
            </a:r>
          </a:p>
          <a:p>
            <a:pPr>
              <a:lnSpc>
                <a:spcPct val="150000"/>
              </a:lnSpc>
            </a:pPr>
            <a:r>
              <a:rPr lang="en-IN" sz="1400" dirty="0">
                <a:solidFill>
                  <a:srgbClr val="202124"/>
                </a:solidFill>
                <a:latin typeface="Times New Roman" panose="02020603050405020304" pitchFamily="18" charset="0"/>
                <a:cs typeface="Times New Roman" panose="02020603050405020304" pitchFamily="18" charset="0"/>
              </a:rPr>
              <a:t>Html consists of various tags like Head tag , Body tag , Image tag .</a:t>
            </a:r>
          </a:p>
          <a:p>
            <a:pPr>
              <a:lnSpc>
                <a:spcPct val="150000"/>
              </a:lnSpc>
            </a:pPr>
            <a:r>
              <a:rPr lang="en-IN" sz="1400" b="0" i="0" dirty="0">
                <a:solidFill>
                  <a:srgbClr val="202124"/>
                </a:solidFill>
                <a:effectLst/>
                <a:latin typeface="Times New Roman" panose="02020603050405020304" pitchFamily="18" charset="0"/>
                <a:cs typeface="Times New Roman" panose="02020603050405020304" pitchFamily="18" charset="0"/>
              </a:rPr>
              <a:t>The &lt;head&gt; element is </a:t>
            </a:r>
            <a:r>
              <a:rPr lang="en-IN" sz="1400" b="0" i="0" dirty="0">
                <a:solidFill>
                  <a:srgbClr val="040C28"/>
                </a:solidFill>
                <a:effectLst/>
                <a:latin typeface="Times New Roman" panose="02020603050405020304" pitchFamily="18" charset="0"/>
                <a:cs typeface="Times New Roman" panose="02020603050405020304" pitchFamily="18" charset="0"/>
              </a:rPr>
              <a:t>a container for metadata (data about data)</a:t>
            </a:r>
            <a:r>
              <a:rPr lang="en-IN" sz="1400" b="0" i="0" dirty="0">
                <a:solidFill>
                  <a:srgbClr val="202124"/>
                </a:solidFill>
                <a:effectLst/>
                <a:latin typeface="Times New Roman" panose="02020603050405020304" pitchFamily="18" charset="0"/>
                <a:cs typeface="Times New Roman" panose="02020603050405020304" pitchFamily="18" charset="0"/>
              </a:rPr>
              <a:t> and is placed between the &lt;html&gt; tag and the &lt;body&gt; tag.</a:t>
            </a:r>
          </a:p>
          <a:p>
            <a:pPr>
              <a:lnSpc>
                <a:spcPct val="150000"/>
              </a:lnSpc>
            </a:pPr>
            <a:r>
              <a:rPr lang="en-IN" sz="1400" b="0" i="0" dirty="0">
                <a:solidFill>
                  <a:srgbClr val="202124"/>
                </a:solidFill>
                <a:effectLst/>
                <a:latin typeface="Times New Roman" panose="02020603050405020304" pitchFamily="18" charset="0"/>
                <a:cs typeface="Times New Roman" panose="02020603050405020304" pitchFamily="18" charset="0"/>
              </a:rPr>
              <a:t>The &lt;body&gt; tag </a:t>
            </a:r>
            <a:r>
              <a:rPr lang="en-IN" sz="1400" b="0" i="0" dirty="0">
                <a:solidFill>
                  <a:srgbClr val="040C28"/>
                </a:solidFill>
                <a:effectLst/>
                <a:latin typeface="Times New Roman" panose="02020603050405020304" pitchFamily="18" charset="0"/>
                <a:cs typeface="Times New Roman" panose="02020603050405020304" pitchFamily="18" charset="0"/>
              </a:rPr>
              <a:t>defines the document's body</a:t>
            </a:r>
            <a:r>
              <a:rPr lang="en-IN" sz="1400" b="0" i="0" dirty="0">
                <a:solidFill>
                  <a:srgbClr val="202124"/>
                </a:solidFill>
                <a:effectLst/>
                <a:latin typeface="Times New Roman" panose="02020603050405020304" pitchFamily="18" charset="0"/>
                <a:cs typeface="Times New Roman" panose="02020603050405020304" pitchFamily="18" charset="0"/>
              </a:rPr>
              <a:t>.</a:t>
            </a:r>
          </a:p>
          <a:p>
            <a:pPr>
              <a:lnSpc>
                <a:spcPct val="150000"/>
              </a:lnSpc>
            </a:pPr>
            <a:r>
              <a:rPr lang="en-IN" sz="1400" b="0" i="0" dirty="0">
                <a:solidFill>
                  <a:srgbClr val="273239"/>
                </a:solidFill>
                <a:effectLst/>
                <a:latin typeface="Times New Roman" panose="02020603050405020304" pitchFamily="18" charset="0"/>
                <a:cs typeface="Times New Roman" panose="02020603050405020304" pitchFamily="18" charset="0"/>
              </a:rPr>
              <a:t>HTML </a:t>
            </a:r>
            <a:r>
              <a:rPr lang="en-IN" sz="1400" b="1" i="1" dirty="0">
                <a:solidFill>
                  <a:srgbClr val="273239"/>
                </a:solidFill>
                <a:effectLst/>
                <a:latin typeface="Times New Roman" panose="02020603050405020304" pitchFamily="18" charset="0"/>
                <a:cs typeface="Times New Roman" panose="02020603050405020304" pitchFamily="18" charset="0"/>
              </a:rPr>
              <a:t>&lt;</a:t>
            </a:r>
            <a:r>
              <a:rPr lang="en-IN" sz="1400" b="1" dirty="0" err="1">
                <a:solidFill>
                  <a:srgbClr val="273239"/>
                </a:solidFill>
                <a:effectLst/>
                <a:latin typeface="Times New Roman" panose="02020603050405020304" pitchFamily="18" charset="0"/>
                <a:cs typeface="Times New Roman" panose="02020603050405020304" pitchFamily="18" charset="0"/>
              </a:rPr>
              <a:t>img</a:t>
            </a:r>
            <a:r>
              <a:rPr lang="en-IN" sz="1400" b="1" i="1" dirty="0">
                <a:solidFill>
                  <a:srgbClr val="273239"/>
                </a:solidFill>
                <a:effectLst/>
                <a:latin typeface="Times New Roman" panose="02020603050405020304" pitchFamily="18" charset="0"/>
                <a:cs typeface="Times New Roman" panose="02020603050405020304" pitchFamily="18" charset="0"/>
              </a:rPr>
              <a:t>&gt;</a:t>
            </a:r>
            <a:r>
              <a:rPr lang="en-IN" sz="1400" b="0" i="0" dirty="0">
                <a:solidFill>
                  <a:srgbClr val="273239"/>
                </a:solidFill>
                <a:effectLst/>
                <a:latin typeface="Times New Roman" panose="02020603050405020304" pitchFamily="18" charset="0"/>
                <a:cs typeface="Times New Roman" panose="02020603050405020304" pitchFamily="18" charset="0"/>
              </a:rPr>
              <a:t> tag  is used to add image inside webpage/website.</a:t>
            </a:r>
          </a:p>
          <a:p>
            <a:pPr>
              <a:lnSpc>
                <a:spcPct val="150000"/>
              </a:lnSpc>
            </a:pPr>
            <a:r>
              <a:rPr lang="en-IN" sz="1400" b="0" i="0" dirty="0">
                <a:solidFill>
                  <a:srgbClr val="202124"/>
                </a:solidFill>
                <a:effectLst/>
                <a:latin typeface="Times New Roman" panose="02020603050405020304" pitchFamily="18" charset="0"/>
                <a:cs typeface="Times New Roman" panose="02020603050405020304" pitchFamily="18" charset="0"/>
              </a:rPr>
              <a:t>HTML is a markup language so you can use it on webpages </a:t>
            </a:r>
            <a:r>
              <a:rPr lang="en-IN" sz="1400" b="1" i="0" dirty="0">
                <a:solidFill>
                  <a:srgbClr val="202124"/>
                </a:solidFill>
                <a:effectLst/>
                <a:latin typeface="Times New Roman" panose="02020603050405020304" pitchFamily="18" charset="0"/>
                <a:cs typeface="Times New Roman" panose="02020603050405020304" pitchFamily="18" charset="0"/>
              </a:rPr>
              <a:t>because web browser has been supported it</a:t>
            </a:r>
            <a:r>
              <a:rPr lang="en-IN" sz="1400" b="0" i="0" dirty="0">
                <a:solidFill>
                  <a:srgbClr val="202124"/>
                </a:solidFill>
                <a:effectLst/>
                <a:latin typeface="Times New Roman" panose="02020603050405020304" pitchFamily="18" charset="0"/>
                <a:cs typeface="Times New Roman" panose="02020603050405020304" pitchFamily="18" charset="0"/>
              </a:rPr>
              <a:t>. . . HTML is not enough for designing web pages (dynamic pages) you must use CSS &amp; </a:t>
            </a:r>
            <a:r>
              <a:rPr lang="en-IN" sz="1400" b="0" i="0" dirty="0" err="1">
                <a:solidFill>
                  <a:srgbClr val="202124"/>
                </a:solidFill>
                <a:effectLst/>
                <a:latin typeface="Times New Roman" panose="02020603050405020304" pitchFamily="18" charset="0"/>
                <a:cs typeface="Times New Roman" panose="02020603050405020304" pitchFamily="18" charset="0"/>
              </a:rPr>
              <a:t>JAVAscript</a:t>
            </a:r>
            <a:r>
              <a:rPr lang="en-IN" sz="1400" b="0" i="0" dirty="0">
                <a:solidFill>
                  <a:srgbClr val="202124"/>
                </a:solidFill>
                <a:effectLst/>
                <a:latin typeface="Times New Roman" panose="02020603050405020304" pitchFamily="18" charset="0"/>
                <a:cs typeface="Times New Roman" panose="02020603050405020304" pitchFamily="18" charset="0"/>
              </a:rPr>
              <a:t> for complete it.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610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5162-A252-0AFB-782E-58AF6BF018BA}"/>
              </a:ext>
            </a:extLst>
          </p:cNvPr>
          <p:cNvSpPr>
            <a:spLocks noGrp="1"/>
          </p:cNvSpPr>
          <p:nvPr>
            <p:ph type="title"/>
          </p:nvPr>
        </p:nvSpPr>
        <p:spPr>
          <a:xfrm>
            <a:off x="0" y="0"/>
            <a:ext cx="9144000" cy="1058779"/>
          </a:xfrm>
        </p:spPr>
        <p:txBody>
          <a:bodyPr>
            <a:normAutofit/>
          </a:bodyPr>
          <a:lstStyle/>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CSS</a:t>
            </a:r>
          </a:p>
        </p:txBody>
      </p:sp>
      <p:sp>
        <p:nvSpPr>
          <p:cNvPr id="3" name="Content Placeholder 2">
            <a:extLst>
              <a:ext uri="{FF2B5EF4-FFF2-40B4-BE49-F238E27FC236}">
                <a16:creationId xmlns:a16="http://schemas.microsoft.com/office/drawing/2014/main" id="{E5701AB4-6728-9EC0-3721-83B1FCCF1D5B}"/>
              </a:ext>
            </a:extLst>
          </p:cNvPr>
          <p:cNvSpPr>
            <a:spLocks noGrp="1"/>
          </p:cNvSpPr>
          <p:nvPr>
            <p:ph idx="1"/>
          </p:nvPr>
        </p:nvSpPr>
        <p:spPr>
          <a:xfrm>
            <a:off x="0" y="1058778"/>
            <a:ext cx="9144000" cy="5799221"/>
          </a:xfrm>
        </p:spPr>
        <p:txBody>
          <a:bodyPr>
            <a:normAutofit/>
          </a:bodyPr>
          <a:lstStyle/>
          <a:p>
            <a:pPr>
              <a:lnSpc>
                <a:spcPct val="150000"/>
              </a:lnSpc>
            </a:pPr>
            <a:r>
              <a:rPr lang="en-US" sz="1400" i="0" dirty="0">
                <a:effectLst/>
                <a:latin typeface="Times New Roman" panose="02020603050405020304" pitchFamily="18" charset="0"/>
                <a:cs typeface="Times New Roman" panose="02020603050405020304" pitchFamily="18" charset="0"/>
              </a:rPr>
              <a:t>Cascading Style Sheets (CSS) is a </a:t>
            </a:r>
            <a:r>
              <a:rPr lang="en-US" sz="1400" dirty="0">
                <a:latin typeface="Times New Roman" panose="02020603050405020304" pitchFamily="18" charset="0"/>
                <a:cs typeface="Times New Roman" panose="02020603050405020304" pitchFamily="18" charset="0"/>
              </a:rPr>
              <a:t>stylesheet</a:t>
            </a:r>
            <a:r>
              <a:rPr lang="en-US" sz="1400" i="0" dirty="0">
                <a:effectLst/>
                <a:latin typeface="Times New Roman" panose="02020603050405020304" pitchFamily="18" charset="0"/>
                <a:cs typeface="Times New Roman" panose="02020603050405020304" pitchFamily="18" charset="0"/>
              </a:rPr>
              <a:t> language used to describe the presentation of a document written in </a:t>
            </a:r>
            <a:r>
              <a:rPr lang="en-US" sz="1400" dirty="0">
                <a:latin typeface="Times New Roman" panose="02020603050405020304" pitchFamily="18" charset="0"/>
                <a:cs typeface="Times New Roman" panose="02020603050405020304" pitchFamily="18" charset="0"/>
              </a:rPr>
              <a:t>HTML</a:t>
            </a:r>
            <a:r>
              <a:rPr lang="en-US" sz="1400" i="0" dirty="0">
                <a:effectLst/>
                <a:latin typeface="Times New Roman" panose="02020603050405020304" pitchFamily="18" charset="0"/>
                <a:cs typeface="Times New Roman" panose="02020603050405020304" pitchFamily="18" charset="0"/>
              </a:rPr>
              <a:t> or </a:t>
            </a:r>
            <a:r>
              <a:rPr lang="en-US" sz="1400" dirty="0">
                <a:latin typeface="Times New Roman" panose="02020603050405020304" pitchFamily="18" charset="0"/>
                <a:cs typeface="Times New Roman" panose="02020603050405020304" pitchFamily="18" charset="0"/>
              </a:rPr>
              <a:t>XML</a:t>
            </a:r>
            <a:r>
              <a:rPr lang="en-US" sz="1400" i="0" dirty="0">
                <a:effectLst/>
                <a:latin typeface="Times New Roman" panose="02020603050405020304" pitchFamily="18" charset="0"/>
                <a:cs typeface="Times New Roman" panose="02020603050405020304" pitchFamily="18" charset="0"/>
              </a:rPr>
              <a:t> (including XML dialects such as </a:t>
            </a:r>
            <a:r>
              <a:rPr lang="en-US" sz="1400" dirty="0">
                <a:latin typeface="Times New Roman" panose="02020603050405020304" pitchFamily="18" charset="0"/>
                <a:cs typeface="Times New Roman" panose="02020603050405020304" pitchFamily="18" charset="0"/>
              </a:rPr>
              <a:t>SVG</a:t>
            </a:r>
            <a:r>
              <a:rPr lang="en-US" sz="1400" i="0" dirty="0">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MathML</a:t>
            </a:r>
            <a:r>
              <a:rPr lang="en-US" sz="1400" i="0" dirty="0">
                <a:effectLst/>
                <a:latin typeface="Times New Roman" panose="02020603050405020304" pitchFamily="18" charset="0"/>
                <a:cs typeface="Times New Roman" panose="02020603050405020304" pitchFamily="18" charset="0"/>
              </a:rPr>
              <a:t> or </a:t>
            </a:r>
            <a:r>
              <a:rPr lang="en-US" sz="1400" dirty="0">
                <a:latin typeface="Times New Roman" panose="02020603050405020304" pitchFamily="18" charset="0"/>
                <a:cs typeface="Times New Roman" panose="02020603050405020304" pitchFamily="18" charset="0"/>
              </a:rPr>
              <a:t>XHTML</a:t>
            </a:r>
            <a:r>
              <a:rPr lang="en-US" sz="1400" i="0" dirty="0">
                <a:effectLst/>
                <a:latin typeface="Times New Roman" panose="02020603050405020304" pitchFamily="18" charset="0"/>
                <a:cs typeface="Times New Roman" panose="02020603050405020304" pitchFamily="18" charset="0"/>
              </a:rPr>
              <a:t>). CSS describes how elements should be rendered on screen, on paper, in speech, or on other media.</a:t>
            </a:r>
          </a:p>
          <a:p>
            <a:pPr>
              <a:lnSpc>
                <a:spcPct val="150000"/>
              </a:lnSpc>
            </a:pPr>
            <a:r>
              <a:rPr lang="en-US" sz="1400" i="0" dirty="0">
                <a:effectLst/>
                <a:latin typeface="Times New Roman" panose="02020603050405020304" pitchFamily="18" charset="0"/>
                <a:cs typeface="Times New Roman" panose="02020603050405020304" pitchFamily="18" charset="0"/>
              </a:rPr>
              <a:t>CSS is among the core languages of the open web and is standardized across Web browsers according to </a:t>
            </a:r>
            <a:r>
              <a:rPr lang="en-US" sz="1400" dirty="0">
                <a:latin typeface="Times New Roman" panose="02020603050405020304" pitchFamily="18" charset="0"/>
                <a:cs typeface="Times New Roman" panose="02020603050405020304" pitchFamily="18" charset="0"/>
              </a:rPr>
              <a:t>W3C specifications.</a:t>
            </a:r>
          </a:p>
          <a:p>
            <a:pPr>
              <a:lnSpc>
                <a:spcPct val="150000"/>
              </a:lnSpc>
            </a:pPr>
            <a:r>
              <a:rPr lang="en-US" sz="1400" b="0" i="0" dirty="0">
                <a:solidFill>
                  <a:srgbClr val="1B1B1B"/>
                </a:solidFill>
                <a:effectLst/>
                <a:latin typeface="Times New Roman" panose="02020603050405020304" pitchFamily="18" charset="0"/>
                <a:cs typeface="Times New Roman" panose="02020603050405020304" pitchFamily="18" charset="0"/>
              </a:rPr>
              <a:t>CSS is used to style and layout web pages just as to alter the font, color, size, and spacing of your content, split it into multiple columns, or add animations and other decorative features. </a:t>
            </a:r>
          </a:p>
          <a:p>
            <a:pPr>
              <a:lnSpc>
                <a:spcPct val="150000"/>
              </a:lnSpc>
            </a:pPr>
            <a:r>
              <a:rPr lang="en-US" sz="1400" b="0" i="0" dirty="0">
                <a:solidFill>
                  <a:srgbClr val="1B1B1B"/>
                </a:solidFill>
                <a:effectLst/>
                <a:latin typeface="Times New Roman" panose="02020603050405020304" pitchFamily="18" charset="0"/>
                <a:cs typeface="Times New Roman" panose="02020603050405020304" pitchFamily="18" charset="0"/>
              </a:rPr>
              <a:t>This module provides a gentle beginning to your path towards CSS mastery with the basics of how it works, what the syntax looks like, and how you can start using it to add styling to HTML..</a:t>
            </a:r>
          </a:p>
          <a:p>
            <a:r>
              <a:rPr lang="en-IN" sz="1400" dirty="0">
                <a:latin typeface="Times New Roman" panose="02020603050405020304" pitchFamily="18" charset="0"/>
                <a:cs typeface="Times New Roman" panose="02020603050405020304" pitchFamily="18" charset="0"/>
              </a:rPr>
              <a:t>There are three types of CSS they are</a:t>
            </a:r>
          </a:p>
          <a:p>
            <a:pPr marL="0" indent="0">
              <a:buNone/>
            </a:pPr>
            <a:r>
              <a:rPr lang="en-IN" sz="1400" dirty="0">
                <a:latin typeface="Times New Roman" panose="02020603050405020304" pitchFamily="18" charset="0"/>
                <a:cs typeface="Times New Roman" panose="02020603050405020304" pitchFamily="18" charset="0"/>
              </a:rPr>
              <a:t>                    1)  INLINE CSS</a:t>
            </a:r>
          </a:p>
          <a:p>
            <a:pPr marL="0" indent="0">
              <a:buNone/>
            </a:pPr>
            <a:r>
              <a:rPr lang="en-IN" sz="1400" dirty="0">
                <a:latin typeface="Times New Roman" panose="02020603050405020304" pitchFamily="18" charset="0"/>
                <a:cs typeface="Times New Roman" panose="02020603050405020304" pitchFamily="18" charset="0"/>
              </a:rPr>
              <a:t>                    2)  INTERNAL CSS</a:t>
            </a:r>
          </a:p>
          <a:p>
            <a:pPr marL="0" indent="0">
              <a:buNone/>
            </a:pPr>
            <a:r>
              <a:rPr lang="en-IN" sz="1400" dirty="0">
                <a:latin typeface="Times New Roman" panose="02020603050405020304" pitchFamily="18" charset="0"/>
                <a:cs typeface="Times New Roman" panose="02020603050405020304" pitchFamily="18" charset="0"/>
              </a:rPr>
              <a:t>                    3)  EXTERNAL CSS</a:t>
            </a:r>
          </a:p>
        </p:txBody>
      </p:sp>
    </p:spTree>
    <p:extLst>
      <p:ext uri="{BB962C8B-B14F-4D97-AF65-F5344CB8AC3E}">
        <p14:creationId xmlns:p14="http://schemas.microsoft.com/office/powerpoint/2010/main" val="3760757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9D4E-49E8-AD4C-7A93-13CF260E7717}"/>
              </a:ext>
            </a:extLst>
          </p:cNvPr>
          <p:cNvSpPr>
            <a:spLocks noGrp="1"/>
          </p:cNvSpPr>
          <p:nvPr>
            <p:ph type="title"/>
          </p:nvPr>
        </p:nvSpPr>
        <p:spPr>
          <a:xfrm>
            <a:off x="628650" y="0"/>
            <a:ext cx="7886700" cy="1029903"/>
          </a:xfrm>
        </p:spPr>
        <p:txBody>
          <a:bodyPr>
            <a:normAutofit/>
          </a:bodyPr>
          <a:lstStyle/>
          <a:p>
            <a:r>
              <a:rPr lang="en-IN" sz="1600" b="1" dirty="0">
                <a:latin typeface="Times New Roman" panose="02020603050405020304" pitchFamily="18" charset="0"/>
                <a:cs typeface="Times New Roman" panose="02020603050405020304" pitchFamily="18" charset="0"/>
              </a:rPr>
              <a:t>                                                          ANACONDA</a:t>
            </a:r>
          </a:p>
        </p:txBody>
      </p:sp>
      <p:sp>
        <p:nvSpPr>
          <p:cNvPr id="3" name="Content Placeholder 2">
            <a:extLst>
              <a:ext uri="{FF2B5EF4-FFF2-40B4-BE49-F238E27FC236}">
                <a16:creationId xmlns:a16="http://schemas.microsoft.com/office/drawing/2014/main" id="{47C04F19-676C-527F-E719-51A1A140E00B}"/>
              </a:ext>
            </a:extLst>
          </p:cNvPr>
          <p:cNvSpPr>
            <a:spLocks noGrp="1"/>
          </p:cNvSpPr>
          <p:nvPr>
            <p:ph idx="1"/>
          </p:nvPr>
        </p:nvSpPr>
        <p:spPr>
          <a:xfrm>
            <a:off x="0" y="952901"/>
            <a:ext cx="9144000" cy="5905099"/>
          </a:xfrm>
        </p:spPr>
        <p:txBody>
          <a:bodyPr>
            <a:normAutofit/>
          </a:bodyPr>
          <a:lstStyle/>
          <a:p>
            <a:pPr>
              <a:lnSpc>
                <a:spcPct val="150000"/>
              </a:lnSpc>
            </a:pPr>
            <a:r>
              <a:rPr lang="en-IN" sz="1400" dirty="0">
                <a:latin typeface="Times New Roman" panose="02020603050405020304" pitchFamily="18" charset="0"/>
                <a:cs typeface="Times New Roman" panose="02020603050405020304" pitchFamily="18" charset="0"/>
              </a:rPr>
              <a:t>Anaconda is a free and open source distribution of Python and R programming languages .</a:t>
            </a:r>
          </a:p>
          <a:p>
            <a:pPr>
              <a:lnSpc>
                <a:spcPct val="150000"/>
              </a:lnSpc>
            </a:pPr>
            <a:r>
              <a:rPr lang="en-IN" sz="1400" dirty="0">
                <a:latin typeface="Times New Roman" panose="02020603050405020304" pitchFamily="18" charset="0"/>
                <a:cs typeface="Times New Roman" panose="02020603050405020304" pitchFamily="18" charset="0"/>
              </a:rPr>
              <a:t>The Anaconda distribution is used is used by over 12 million users and includes more than 1400 popular data science packages suitable for Windows , OS , Linux .</a:t>
            </a:r>
          </a:p>
          <a:p>
            <a:pPr>
              <a:lnSpc>
                <a:spcPct val="150000"/>
              </a:lnSpc>
            </a:pPr>
            <a:r>
              <a:rPr lang="en-IN" sz="1400" dirty="0">
                <a:latin typeface="Times New Roman" panose="02020603050405020304" pitchFamily="18" charset="0"/>
                <a:cs typeface="Times New Roman" panose="02020603050405020304" pitchFamily="18" charset="0"/>
              </a:rPr>
              <a:t>Anaconda navigator is  a Graphical User Interface that allows you to launch application and easily manage </a:t>
            </a:r>
            <a:r>
              <a:rPr lang="en-IN" sz="1400" dirty="0" err="1">
                <a:latin typeface="Times New Roman" panose="02020603050405020304" pitchFamily="18" charset="0"/>
                <a:cs typeface="Times New Roman" panose="02020603050405020304" pitchFamily="18" charset="0"/>
              </a:rPr>
              <a:t>conda</a:t>
            </a:r>
            <a:r>
              <a:rPr lang="en-IN" sz="1400" dirty="0">
                <a:latin typeface="Times New Roman" panose="02020603050405020304" pitchFamily="18" charset="0"/>
                <a:cs typeface="Times New Roman" panose="02020603050405020304" pitchFamily="18" charset="0"/>
              </a:rPr>
              <a:t> packages , environments and channel without using command lines .</a:t>
            </a:r>
          </a:p>
          <a:p>
            <a:pPr>
              <a:lnSpc>
                <a:spcPct val="150000"/>
              </a:lnSpc>
            </a:pPr>
            <a:r>
              <a:rPr lang="en-IN" sz="1400" dirty="0">
                <a:latin typeface="Times New Roman" panose="02020603050405020304" pitchFamily="18" charset="0"/>
                <a:cs typeface="Times New Roman" panose="02020603050405020304" pitchFamily="18" charset="0"/>
              </a:rPr>
              <a:t>The following applications are available by default in Anaconda Navigator </a:t>
            </a:r>
          </a:p>
          <a:p>
            <a:pPr marL="0" indent="0">
              <a:lnSpc>
                <a:spcPct val="150000"/>
              </a:lnSpc>
              <a:buNone/>
            </a:pPr>
            <a:r>
              <a:rPr lang="en-IN" sz="1400" dirty="0">
                <a:latin typeface="Times New Roman" panose="02020603050405020304" pitchFamily="18" charset="0"/>
                <a:cs typeface="Times New Roman" panose="02020603050405020304" pitchFamily="18" charset="0"/>
              </a:rPr>
              <a:t>                              1)  </a:t>
            </a:r>
            <a:r>
              <a:rPr lang="en-IN" sz="1400" dirty="0" err="1">
                <a:latin typeface="Times New Roman" panose="02020603050405020304" pitchFamily="18" charset="0"/>
                <a:cs typeface="Times New Roman" panose="02020603050405020304" pitchFamily="18" charset="0"/>
              </a:rPr>
              <a:t>JupyterLab</a:t>
            </a:r>
            <a:endParaRPr lang="en-IN" sz="1400" dirty="0">
              <a:latin typeface="Times New Roman" panose="02020603050405020304" pitchFamily="18" charset="0"/>
              <a:cs typeface="Times New Roman" panose="02020603050405020304" pitchFamily="18" charset="0"/>
            </a:endParaRPr>
          </a:p>
          <a:p>
            <a:pPr marL="0" indent="0">
              <a:lnSpc>
                <a:spcPct val="150000"/>
              </a:lnSpc>
              <a:buNone/>
            </a:pPr>
            <a:r>
              <a:rPr lang="en-IN" sz="1400" dirty="0">
                <a:latin typeface="Times New Roman" panose="02020603050405020304" pitchFamily="18" charset="0"/>
                <a:cs typeface="Times New Roman" panose="02020603050405020304" pitchFamily="18" charset="0"/>
              </a:rPr>
              <a:t>                              2)  </a:t>
            </a:r>
            <a:r>
              <a:rPr lang="en-IN" sz="1400" dirty="0" err="1">
                <a:latin typeface="Times New Roman" panose="02020603050405020304" pitchFamily="18" charset="0"/>
                <a:cs typeface="Times New Roman" panose="02020603050405020304" pitchFamily="18" charset="0"/>
              </a:rPr>
              <a:t>JupyterNotebook</a:t>
            </a:r>
            <a:endParaRPr lang="en-IN" sz="1400" dirty="0">
              <a:latin typeface="Times New Roman" panose="02020603050405020304" pitchFamily="18" charset="0"/>
              <a:cs typeface="Times New Roman" panose="02020603050405020304" pitchFamily="18" charset="0"/>
            </a:endParaRPr>
          </a:p>
          <a:p>
            <a:pPr marL="0" indent="0">
              <a:lnSpc>
                <a:spcPct val="150000"/>
              </a:lnSpc>
              <a:buNone/>
            </a:pPr>
            <a:r>
              <a:rPr lang="en-IN" sz="1400" dirty="0">
                <a:latin typeface="Times New Roman" panose="02020603050405020304" pitchFamily="18" charset="0"/>
                <a:cs typeface="Times New Roman" panose="02020603050405020304" pitchFamily="18" charset="0"/>
              </a:rPr>
              <a:t>                              3)  Spyder</a:t>
            </a:r>
          </a:p>
          <a:p>
            <a:pPr marL="0" indent="0">
              <a:lnSpc>
                <a:spcPct val="150000"/>
              </a:lnSpc>
              <a:buNone/>
            </a:pPr>
            <a:r>
              <a:rPr lang="en-IN" sz="1400" dirty="0">
                <a:latin typeface="Times New Roman" panose="02020603050405020304" pitchFamily="18" charset="0"/>
                <a:cs typeface="Times New Roman" panose="02020603050405020304" pitchFamily="18" charset="0"/>
              </a:rPr>
              <a:t>                              4)  </a:t>
            </a:r>
            <a:r>
              <a:rPr lang="en-IN" sz="1400" dirty="0" err="1">
                <a:latin typeface="Times New Roman" panose="02020603050405020304" pitchFamily="18" charset="0"/>
                <a:cs typeface="Times New Roman" panose="02020603050405020304" pitchFamily="18" charset="0"/>
              </a:rPr>
              <a:t>Pycharm</a:t>
            </a:r>
            <a:endParaRPr lang="en-IN" sz="1400" dirty="0">
              <a:latin typeface="Times New Roman" panose="02020603050405020304" pitchFamily="18" charset="0"/>
              <a:cs typeface="Times New Roman" panose="02020603050405020304" pitchFamily="18" charset="0"/>
            </a:endParaRPr>
          </a:p>
          <a:p>
            <a:pPr marL="0" indent="0">
              <a:lnSpc>
                <a:spcPct val="150000"/>
              </a:lnSpc>
              <a:buNone/>
            </a:pPr>
            <a:r>
              <a:rPr lang="en-IN" sz="1400" dirty="0">
                <a:latin typeface="Times New Roman" panose="02020603050405020304" pitchFamily="18" charset="0"/>
                <a:cs typeface="Times New Roman" panose="02020603050405020304" pitchFamily="18" charset="0"/>
              </a:rPr>
              <a:t>                              5)  </a:t>
            </a:r>
            <a:r>
              <a:rPr lang="en-IN" sz="1400" dirty="0" err="1">
                <a:latin typeface="Times New Roman" panose="02020603050405020304" pitchFamily="18" charset="0"/>
                <a:cs typeface="Times New Roman" panose="02020603050405020304" pitchFamily="18" charset="0"/>
              </a:rPr>
              <a:t>Vscode</a:t>
            </a:r>
            <a:endParaRPr lang="en-IN" sz="1400" dirty="0">
              <a:latin typeface="Times New Roman" panose="02020603050405020304" pitchFamily="18" charset="0"/>
              <a:cs typeface="Times New Roman" panose="02020603050405020304" pitchFamily="18" charset="0"/>
            </a:endParaRPr>
          </a:p>
          <a:p>
            <a:pPr marL="0" indent="0">
              <a:lnSpc>
                <a:spcPct val="150000"/>
              </a:lnSpc>
              <a:buNone/>
            </a:pPr>
            <a:r>
              <a:rPr lang="en-IN" sz="1400" dirty="0">
                <a:latin typeface="Times New Roman" panose="02020603050405020304" pitchFamily="18" charset="0"/>
                <a:cs typeface="Times New Roman" panose="02020603050405020304" pitchFamily="18" charset="0"/>
              </a:rPr>
              <a:t>                              6)  R Studio</a:t>
            </a:r>
          </a:p>
        </p:txBody>
      </p:sp>
    </p:spTree>
    <p:extLst>
      <p:ext uri="{BB962C8B-B14F-4D97-AF65-F5344CB8AC3E}">
        <p14:creationId xmlns:p14="http://schemas.microsoft.com/office/powerpoint/2010/main" val="1159101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C673-1A58-2F6F-C718-03C185669994}"/>
              </a:ext>
            </a:extLst>
          </p:cNvPr>
          <p:cNvSpPr>
            <a:spLocks noGrp="1"/>
          </p:cNvSpPr>
          <p:nvPr>
            <p:ph type="title"/>
          </p:nvPr>
        </p:nvSpPr>
        <p:spPr>
          <a:xfrm>
            <a:off x="628650" y="1"/>
            <a:ext cx="7886700" cy="1155032"/>
          </a:xfrm>
        </p:spPr>
        <p:txBody>
          <a:bodyPr>
            <a:normAutofit/>
          </a:bodyPr>
          <a:lstStyle/>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LIST OF MODULES</a:t>
            </a:r>
          </a:p>
        </p:txBody>
      </p:sp>
      <p:sp>
        <p:nvSpPr>
          <p:cNvPr id="3" name="Content Placeholder 2">
            <a:extLst>
              <a:ext uri="{FF2B5EF4-FFF2-40B4-BE49-F238E27FC236}">
                <a16:creationId xmlns:a16="http://schemas.microsoft.com/office/drawing/2014/main" id="{C7BFF213-F8C0-F787-4BE5-0F713C764DCC}"/>
              </a:ext>
            </a:extLst>
          </p:cNvPr>
          <p:cNvSpPr>
            <a:spLocks noGrp="1"/>
          </p:cNvSpPr>
          <p:nvPr>
            <p:ph idx="1"/>
          </p:nvPr>
        </p:nvSpPr>
        <p:spPr>
          <a:xfrm>
            <a:off x="0" y="972152"/>
            <a:ext cx="9144000" cy="5885847"/>
          </a:xfrm>
        </p:spPr>
        <p:txBody>
          <a:bodyPr>
            <a:normAutofit/>
          </a:bodyPr>
          <a:lstStyle/>
          <a:p>
            <a:pPr>
              <a:lnSpc>
                <a:spcPct val="200000"/>
              </a:lnSpc>
            </a:pPr>
            <a:r>
              <a:rPr lang="en-IN" sz="1400" dirty="0">
                <a:latin typeface="Times New Roman" panose="02020603050405020304" pitchFamily="18" charset="0"/>
                <a:cs typeface="Times New Roman" panose="02020603050405020304" pitchFamily="18" charset="0"/>
              </a:rPr>
              <a:t>Data </a:t>
            </a:r>
            <a:r>
              <a:rPr lang="en-IN" sz="1400" dirty="0" err="1">
                <a:latin typeface="Times New Roman" panose="02020603050405020304" pitchFamily="18" charset="0"/>
                <a:cs typeface="Times New Roman" panose="02020603050405020304" pitchFamily="18" charset="0"/>
              </a:rPr>
              <a:t>Preprocessing</a:t>
            </a:r>
            <a:endParaRPr lang="en-IN" sz="1400" dirty="0">
              <a:latin typeface="Times New Roman" panose="02020603050405020304" pitchFamily="18" charset="0"/>
              <a:cs typeface="Times New Roman" panose="02020603050405020304" pitchFamily="18" charset="0"/>
            </a:endParaRPr>
          </a:p>
          <a:p>
            <a:pPr>
              <a:lnSpc>
                <a:spcPct val="200000"/>
              </a:lnSpc>
            </a:pPr>
            <a:r>
              <a:rPr lang="en-IN" sz="1400" dirty="0">
                <a:latin typeface="Times New Roman" panose="02020603050405020304" pitchFamily="18" charset="0"/>
                <a:cs typeface="Times New Roman" panose="02020603050405020304" pitchFamily="18" charset="0"/>
              </a:rPr>
              <a:t>Data Analysis of Visualization</a:t>
            </a:r>
          </a:p>
          <a:p>
            <a:pPr>
              <a:lnSpc>
                <a:spcPct val="200000"/>
              </a:lnSpc>
            </a:pPr>
            <a:r>
              <a:rPr lang="en-IN" sz="1400" dirty="0">
                <a:latin typeface="Times New Roman" panose="02020603050405020304" pitchFamily="18" charset="0"/>
                <a:cs typeface="Times New Roman" panose="02020603050405020304" pitchFamily="18" charset="0"/>
              </a:rPr>
              <a:t>Comparing Algorithm with Prediction in the form of best Accuracy Result</a:t>
            </a:r>
          </a:p>
          <a:p>
            <a:pPr>
              <a:lnSpc>
                <a:spcPct val="200000"/>
              </a:lnSpc>
            </a:pPr>
            <a:r>
              <a:rPr lang="en-IN" sz="1400" dirty="0">
                <a:latin typeface="Times New Roman" panose="02020603050405020304" pitchFamily="18" charset="0"/>
                <a:cs typeface="Times New Roman" panose="02020603050405020304" pitchFamily="18" charset="0"/>
              </a:rPr>
              <a:t>Deployment using FLASK</a:t>
            </a:r>
          </a:p>
          <a:p>
            <a:pPr>
              <a:lnSpc>
                <a:spcPct val="200000"/>
              </a:lnSpc>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756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E6CA0-13B4-C51D-D938-876419697B01}"/>
              </a:ext>
            </a:extLst>
          </p:cNvPr>
          <p:cNvSpPr>
            <a:spLocks noGrp="1"/>
          </p:cNvSpPr>
          <p:nvPr>
            <p:ph type="title"/>
          </p:nvPr>
        </p:nvSpPr>
        <p:spPr>
          <a:xfrm>
            <a:off x="0" y="1"/>
            <a:ext cx="8515350" cy="972152"/>
          </a:xfrm>
        </p:spPr>
        <p:txBody>
          <a:bodyPr/>
          <a:lstStyle/>
          <a:p>
            <a:r>
              <a:rPr lang="en-IN" b="1" dirty="0"/>
              <a:t>                               </a:t>
            </a:r>
            <a:r>
              <a:rPr lang="en-IN" sz="1600" b="1" dirty="0">
                <a:latin typeface="Times New Roman" panose="02020603050405020304" pitchFamily="18" charset="0"/>
                <a:cs typeface="Times New Roman" panose="02020603050405020304" pitchFamily="18" charset="0"/>
              </a:rPr>
              <a:t>FLASK</a:t>
            </a:r>
            <a:endParaRPr lang="en-IN" b="1" dirty="0"/>
          </a:p>
        </p:txBody>
      </p:sp>
      <p:sp>
        <p:nvSpPr>
          <p:cNvPr id="3" name="Content Placeholder 2">
            <a:extLst>
              <a:ext uri="{FF2B5EF4-FFF2-40B4-BE49-F238E27FC236}">
                <a16:creationId xmlns:a16="http://schemas.microsoft.com/office/drawing/2014/main" id="{508ADCA1-79A8-6C5A-908C-BB3F4C1AC318}"/>
              </a:ext>
            </a:extLst>
          </p:cNvPr>
          <p:cNvSpPr>
            <a:spLocks noGrp="1"/>
          </p:cNvSpPr>
          <p:nvPr>
            <p:ph idx="1"/>
          </p:nvPr>
        </p:nvSpPr>
        <p:spPr>
          <a:xfrm>
            <a:off x="19251" y="1260908"/>
            <a:ext cx="9240252" cy="5597091"/>
          </a:xfrm>
        </p:spPr>
        <p:txBody>
          <a:bodyPr>
            <a:normAutofit/>
          </a:bodyPr>
          <a:lstStyle/>
          <a:p>
            <a:pPr>
              <a:lnSpc>
                <a:spcPct val="200000"/>
              </a:lnSpc>
            </a:pPr>
            <a:r>
              <a:rPr lang="en-IN" sz="1400" dirty="0">
                <a:latin typeface="Times New Roman" panose="02020603050405020304" pitchFamily="18" charset="0"/>
                <a:cs typeface="Times New Roman" panose="02020603050405020304" pitchFamily="18" charset="0"/>
              </a:rPr>
              <a:t>Flask is a micro web framework written in Python.</a:t>
            </a:r>
          </a:p>
          <a:p>
            <a:pPr>
              <a:lnSpc>
                <a:spcPct val="200000"/>
              </a:lnSpc>
            </a:pPr>
            <a:r>
              <a:rPr lang="en-IN" sz="1400" dirty="0">
                <a:latin typeface="Times New Roman" panose="02020603050405020304" pitchFamily="18" charset="0"/>
                <a:cs typeface="Times New Roman" panose="02020603050405020304" pitchFamily="18" charset="0"/>
              </a:rPr>
              <a:t>It is classified as a micro-framework because it does not require particular tools or libraries.</a:t>
            </a:r>
          </a:p>
          <a:p>
            <a:pPr>
              <a:lnSpc>
                <a:spcPct val="200000"/>
              </a:lnSpc>
            </a:pPr>
            <a:r>
              <a:rPr lang="en-IN" sz="1400" dirty="0">
                <a:latin typeface="Times New Roman" panose="02020603050405020304" pitchFamily="18" charset="0"/>
                <a:cs typeface="Times New Roman" panose="02020603050405020304" pitchFamily="18" charset="0"/>
              </a:rPr>
              <a:t>It has no database abstraction layer, form validation, or any </a:t>
            </a:r>
            <a:r>
              <a:rPr lang="en-IN" sz="1400" dirty="0" err="1">
                <a:latin typeface="Times New Roman" panose="02020603050405020304" pitchFamily="18" charset="0"/>
                <a:cs typeface="Times New Roman" panose="02020603050405020304" pitchFamily="18" charset="0"/>
              </a:rPr>
              <a:t>othercomponents</a:t>
            </a:r>
            <a:r>
              <a:rPr lang="en-IN" sz="1400" dirty="0">
                <a:latin typeface="Times New Roman" panose="02020603050405020304" pitchFamily="18" charset="0"/>
                <a:cs typeface="Times New Roman" panose="02020603050405020304" pitchFamily="18" charset="0"/>
              </a:rPr>
              <a:t> where pre-existing third-party libraries provide common functions.</a:t>
            </a:r>
          </a:p>
          <a:p>
            <a:pPr>
              <a:lnSpc>
                <a:spcPct val="200000"/>
              </a:lnSpc>
            </a:pPr>
            <a:r>
              <a:rPr lang="en-IN" sz="1400" dirty="0">
                <a:latin typeface="Times New Roman" panose="02020603050405020304" pitchFamily="18" charset="0"/>
                <a:cs typeface="Times New Roman" panose="02020603050405020304" pitchFamily="18" charset="0"/>
              </a:rPr>
              <a:t>However, flask supports extensions that can add application features as if they were implemented in flask itself.</a:t>
            </a:r>
          </a:p>
          <a:p>
            <a:pPr>
              <a:lnSpc>
                <a:spcPct val="200000"/>
              </a:lnSpc>
            </a:pPr>
            <a:r>
              <a:rPr lang="en-IN" sz="1400" dirty="0">
                <a:latin typeface="Times New Roman" panose="02020603050405020304" pitchFamily="18" charset="0"/>
                <a:cs typeface="Times New Roman" panose="02020603050405020304" pitchFamily="18" charset="0"/>
              </a:rPr>
              <a:t>Extensions exist for object-relational mappers, form validation, upload handling, various open authentication technologies and several common framework related tools.</a:t>
            </a:r>
          </a:p>
        </p:txBody>
      </p:sp>
    </p:spTree>
    <p:extLst>
      <p:ext uri="{BB962C8B-B14F-4D97-AF65-F5344CB8AC3E}">
        <p14:creationId xmlns:p14="http://schemas.microsoft.com/office/powerpoint/2010/main" val="34206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C526CD-5097-512E-2026-AA66C5750B7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1"/>
            <a:ext cx="9144000" cy="69398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7453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9107AF-3497-84BB-1E3A-A905691E0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876"/>
            <a:ext cx="9144000" cy="6886876"/>
          </a:xfrm>
          <a:prstGeom prst="rect">
            <a:avLst/>
          </a:prstGeom>
        </p:spPr>
      </p:pic>
    </p:spTree>
    <p:extLst>
      <p:ext uri="{BB962C8B-B14F-4D97-AF65-F5344CB8AC3E}">
        <p14:creationId xmlns:p14="http://schemas.microsoft.com/office/powerpoint/2010/main" val="2824783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80867D-1FFC-D46F-E932-AC994AF0B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2254276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B03F-A0CB-E35B-3BB7-AD8C05BFEA68}"/>
              </a:ext>
            </a:extLst>
          </p:cNvPr>
          <p:cNvSpPr>
            <a:spLocks noGrp="1"/>
          </p:cNvSpPr>
          <p:nvPr>
            <p:ph type="title"/>
          </p:nvPr>
        </p:nvSpPr>
        <p:spPr>
          <a:xfrm>
            <a:off x="0" y="1"/>
            <a:ext cx="9144000" cy="1155032"/>
          </a:xfrm>
        </p:spPr>
        <p:txBody>
          <a:bodyPr>
            <a:normAutofit/>
          </a:bodyPr>
          <a:lstStyle/>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AA6C92E-BE23-4B21-369B-3C3DE207D321}"/>
              </a:ext>
            </a:extLst>
          </p:cNvPr>
          <p:cNvSpPr>
            <a:spLocks noGrp="1"/>
          </p:cNvSpPr>
          <p:nvPr>
            <p:ph idx="1"/>
          </p:nvPr>
        </p:nvSpPr>
        <p:spPr>
          <a:xfrm>
            <a:off x="0" y="1434164"/>
            <a:ext cx="9144000" cy="5423836"/>
          </a:xfrm>
        </p:spPr>
        <p:txBody>
          <a:bodyPr>
            <a:normAutofit/>
          </a:bodyPr>
          <a:lstStyle/>
          <a:p>
            <a:pPr>
              <a:lnSpc>
                <a:spcPct val="200000"/>
              </a:lnSpc>
            </a:pPr>
            <a:r>
              <a:rPr lang="en-IN" sz="1400" dirty="0">
                <a:latin typeface="Times New Roman" panose="02020603050405020304" pitchFamily="18" charset="0"/>
                <a:cs typeface="Times New Roman" panose="02020603050405020304" pitchFamily="18" charset="0"/>
              </a:rPr>
              <a:t>The analytical process started from data cleaning and processing, missing value, exploratory analysis and finally model building and evaluation. The best accuracy on public test set is higher accuracy score will be find out. This application can help to find the Prediction of Hate Speech classification.</a:t>
            </a:r>
          </a:p>
        </p:txBody>
      </p:sp>
    </p:spTree>
    <p:extLst>
      <p:ext uri="{BB962C8B-B14F-4D97-AF65-F5344CB8AC3E}">
        <p14:creationId xmlns:p14="http://schemas.microsoft.com/office/powerpoint/2010/main" val="905299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AAB4-436B-68E8-E901-72CFBDD1DCC8}"/>
              </a:ext>
            </a:extLst>
          </p:cNvPr>
          <p:cNvSpPr>
            <a:spLocks noGrp="1"/>
          </p:cNvSpPr>
          <p:nvPr>
            <p:ph type="title"/>
          </p:nvPr>
        </p:nvSpPr>
        <p:spPr>
          <a:xfrm>
            <a:off x="0" y="0"/>
            <a:ext cx="9144000" cy="1087655"/>
          </a:xfrm>
        </p:spPr>
        <p:txBody>
          <a:bodyPr/>
          <a:lstStyle/>
          <a:p>
            <a:r>
              <a:rPr lang="en-IN" b="1" dirty="0"/>
              <a:t>                          </a:t>
            </a:r>
            <a:r>
              <a:rPr lang="en-IN" sz="1600" b="1" dirty="0">
                <a:latin typeface="Times New Roman" panose="02020603050405020304" pitchFamily="18" charset="0"/>
                <a:cs typeface="Times New Roman" panose="02020603050405020304" pitchFamily="18" charset="0"/>
              </a:rPr>
              <a:t>REFERENCES</a:t>
            </a:r>
            <a:endParaRPr lang="en-IN" b="1" dirty="0"/>
          </a:p>
        </p:txBody>
      </p:sp>
      <p:sp>
        <p:nvSpPr>
          <p:cNvPr id="3" name="Content Placeholder 2">
            <a:extLst>
              <a:ext uri="{FF2B5EF4-FFF2-40B4-BE49-F238E27FC236}">
                <a16:creationId xmlns:a16="http://schemas.microsoft.com/office/drawing/2014/main" id="{560515D0-E983-6AC8-B247-70B4234A6DD5}"/>
              </a:ext>
            </a:extLst>
          </p:cNvPr>
          <p:cNvSpPr>
            <a:spLocks noGrp="1"/>
          </p:cNvSpPr>
          <p:nvPr>
            <p:ph idx="1"/>
          </p:nvPr>
        </p:nvSpPr>
        <p:spPr>
          <a:xfrm>
            <a:off x="-38501" y="1193532"/>
            <a:ext cx="9182501" cy="5664467"/>
          </a:xfrm>
        </p:spPr>
        <p:txBody>
          <a:bodyPr>
            <a:noAutofit/>
          </a:bodyPr>
          <a:lstStyle/>
          <a:p>
            <a:pPr>
              <a:lnSpc>
                <a:spcPct val="150000"/>
              </a:lnSpc>
            </a:pPr>
            <a:r>
              <a:rPr lang="en-IN" sz="1400" dirty="0"/>
              <a:t>[1] X. </a:t>
            </a:r>
            <a:r>
              <a:rPr lang="en-IN" sz="1400" dirty="0" err="1"/>
              <a:t>Glorot</a:t>
            </a:r>
            <a:r>
              <a:rPr lang="en-IN" sz="1400" dirty="0"/>
              <a:t>, A. </a:t>
            </a:r>
            <a:r>
              <a:rPr lang="en-IN" sz="1400" dirty="0" err="1"/>
              <a:t>Bordes</a:t>
            </a:r>
            <a:r>
              <a:rPr lang="en-IN" sz="1400" dirty="0"/>
              <a:t>, and Y. </a:t>
            </a:r>
            <a:r>
              <a:rPr lang="en-IN" sz="1400" dirty="0" err="1"/>
              <a:t>Bengio</a:t>
            </a:r>
            <a:r>
              <a:rPr lang="en-IN" sz="1400" dirty="0"/>
              <a:t>, “Domain adaptation for large- scale sentiment classification: A deep learning approach,” in Proc. ICML, 2011, pp. 513–520.</a:t>
            </a:r>
          </a:p>
          <a:p>
            <a:pPr>
              <a:lnSpc>
                <a:spcPct val="150000"/>
              </a:lnSpc>
            </a:pPr>
            <a:r>
              <a:rPr lang="en-IN" sz="1400" dirty="0"/>
              <a:t>[2] C. E. Shannon, “A mathematical theory of communication,” Bell Syst. Tech. J., vol. 27, no. 3, pp. 379–423, 1948.</a:t>
            </a:r>
          </a:p>
          <a:p>
            <a:pPr>
              <a:lnSpc>
                <a:spcPct val="150000"/>
              </a:lnSpc>
            </a:pPr>
            <a:r>
              <a:rPr lang="en-IN" sz="1400" dirty="0"/>
              <a:t>[3] A. </a:t>
            </a:r>
            <a:r>
              <a:rPr lang="en-IN" sz="1400" dirty="0" err="1"/>
              <a:t>Olteanu</a:t>
            </a:r>
            <a:r>
              <a:rPr lang="en-IN" sz="1400" dirty="0"/>
              <a:t>, C. Castillo, J. Boy, and K. Varshney, “The effect of extremist violence on hateful speech online,” in Proc. Int. AAAI Conf. Web </a:t>
            </a:r>
            <a:r>
              <a:rPr lang="en-IN" sz="1400" dirty="0" err="1"/>
              <a:t>SocialMedia</a:t>
            </a:r>
            <a:r>
              <a:rPr lang="en-IN" sz="1400" dirty="0"/>
              <a:t>, vol. 12, no. 1, 2018, pp. 221–230.</a:t>
            </a:r>
          </a:p>
          <a:p>
            <a:pPr>
              <a:lnSpc>
                <a:spcPct val="150000"/>
              </a:lnSpc>
            </a:pPr>
            <a:r>
              <a:rPr lang="en-IN" sz="1400" dirty="0"/>
              <a:t>[4] Z. Zhang, D. Robinson, and J. Tepper, “Detecting hate speech on Twitter using a convolution-GRU based deep neural network,” in Proc. Eur. Semantic web Conf., Heraklion, Greece. New York, NY, USA: Springer, 2018, pp. 745–760.</a:t>
            </a:r>
          </a:p>
          <a:p>
            <a:pPr>
              <a:lnSpc>
                <a:spcPct val="150000"/>
              </a:lnSpc>
            </a:pPr>
            <a:r>
              <a:rPr lang="en-IN" sz="1400" dirty="0"/>
              <a:t>[5] J. Qian, M. </a:t>
            </a:r>
            <a:r>
              <a:rPr lang="en-IN" sz="1400" dirty="0" err="1"/>
              <a:t>ElSherief</a:t>
            </a:r>
            <a:r>
              <a:rPr lang="en-IN" sz="1400" dirty="0"/>
              <a:t>, E. M. Belding, and W. Y. Wang, “Hierarchical CVAE for fine-grained hate speech classification,” in Proc. EMNLP, 2018, pp. 3550–3559.</a:t>
            </a:r>
          </a:p>
          <a:p>
            <a:pPr>
              <a:lnSpc>
                <a:spcPct val="150000"/>
              </a:lnSpc>
            </a:pPr>
            <a:r>
              <a:rPr lang="en-IN" sz="1400" dirty="0"/>
              <a:t>[6] S. </a:t>
            </a:r>
            <a:r>
              <a:rPr lang="en-IN" sz="1400" dirty="0" err="1"/>
              <a:t>Poria</a:t>
            </a:r>
            <a:r>
              <a:rPr lang="en-IN" sz="1400" dirty="0"/>
              <a:t>, D. Hazarika, N. Majumder, G. Naik, E. Cambria, and R. </a:t>
            </a:r>
            <a:r>
              <a:rPr lang="en-IN" sz="1400" dirty="0" err="1"/>
              <a:t>Mihalcea</a:t>
            </a:r>
            <a:r>
              <a:rPr lang="en-IN" sz="1400" dirty="0"/>
              <a:t>, “MELD: A multimodal multi-party dataset for emotion recognition in conversations,” in Proc. 57th Annu. Meeting Assoc. </a:t>
            </a:r>
            <a:r>
              <a:rPr lang="en-IN" sz="1400" dirty="0" err="1"/>
              <a:t>Comput</a:t>
            </a:r>
            <a:r>
              <a:rPr lang="en-IN" sz="1400" dirty="0"/>
              <a:t>. Linguistics, 2019, pp. 527–536.</a:t>
            </a:r>
          </a:p>
          <a:p>
            <a:pPr>
              <a:lnSpc>
                <a:spcPct val="150000"/>
              </a:lnSpc>
            </a:pPr>
            <a:r>
              <a:rPr lang="en-IN" sz="1400" dirty="0"/>
              <a:t>[7] Y. Zhang, Z. Zhao, P. Wang, X. Li, L. Rong, and D. Song, “</a:t>
            </a:r>
            <a:r>
              <a:rPr lang="en-IN" sz="1400" dirty="0" err="1"/>
              <a:t>ScenarioSA</a:t>
            </a:r>
            <a:r>
              <a:rPr lang="en-IN" sz="1400" dirty="0"/>
              <a:t>: A dyadic conversational database for interactive sentiment analysis,” IEEE Access, vol. 8, pp. 90652–90664, 2020.</a:t>
            </a:r>
          </a:p>
        </p:txBody>
      </p:sp>
    </p:spTree>
    <p:extLst>
      <p:ext uri="{BB962C8B-B14F-4D97-AF65-F5344CB8AC3E}">
        <p14:creationId xmlns:p14="http://schemas.microsoft.com/office/powerpoint/2010/main" val="204408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258E4-FF72-490E-91D7-D6B29794C5E4}"/>
              </a:ext>
            </a:extLst>
          </p:cNvPr>
          <p:cNvSpPr>
            <a:spLocks noGrp="1"/>
          </p:cNvSpPr>
          <p:nvPr>
            <p:ph idx="4294967295"/>
          </p:nvPr>
        </p:nvSpPr>
        <p:spPr>
          <a:xfrm>
            <a:off x="0" y="0"/>
            <a:ext cx="9144000" cy="6858000"/>
          </a:xfrm>
        </p:spPr>
        <p:txBody>
          <a:bodyPr>
            <a:normAutofit/>
          </a:bodyPr>
          <a:lstStyle/>
          <a:p>
            <a:pPr marL="0" indent="0">
              <a:buNone/>
            </a:pPr>
            <a:r>
              <a:rPr lang="en-IN" sz="1400" dirty="0"/>
              <a:t>                                                                                     </a:t>
            </a:r>
          </a:p>
          <a:p>
            <a:endParaRPr lang="en-IN" sz="1400" dirty="0"/>
          </a:p>
          <a:p>
            <a:pPr marL="0" indent="0">
              <a:buNone/>
            </a:pPr>
            <a:endParaRPr lang="en-IN" sz="1400" dirty="0"/>
          </a:p>
          <a:p>
            <a:pPr marL="0" indent="0">
              <a:buNone/>
            </a:pPr>
            <a:r>
              <a:rPr lang="en-IN" sz="1400" dirty="0"/>
              <a:t>                                                                               </a:t>
            </a:r>
            <a:r>
              <a:rPr lang="en-IN" sz="1600" b="1" dirty="0">
                <a:latin typeface="Times New Roman" panose="02020603050405020304" pitchFamily="18" charset="0"/>
                <a:cs typeface="Times New Roman" panose="02020603050405020304" pitchFamily="18" charset="0"/>
              </a:rPr>
              <a:t>INTRODUCTION</a:t>
            </a:r>
          </a:p>
          <a:p>
            <a:pPr marL="0" indent="0">
              <a:buNone/>
            </a:pPr>
            <a:endParaRPr lang="en-IN" sz="1600" b="1"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Hate speech is a complex and multifaceted form of harmful or offensive content that targets individuals or groups based on their race, ethnicity, gender, religion, sexual orientation, or other characteristics.</a:t>
            </a:r>
            <a:endParaRPr lang="en-IN" sz="1400" b="1"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Online toxic discourses could result in conflicts between groups or harm to online communities. Due to the increase in the online social network development in the past few years due to different purposes, hate speech appears in large numbers and the online world has widespread.</a:t>
            </a:r>
          </a:p>
          <a:p>
            <a:pPr>
              <a:lnSpc>
                <a:spcPct val="150000"/>
              </a:lnSpc>
            </a:pPr>
            <a:r>
              <a:rPr lang="en-IN" sz="1400" dirty="0">
                <a:latin typeface="Times New Roman" panose="02020603050405020304" pitchFamily="18" charset="0"/>
                <a:cs typeface="Times New Roman" panose="02020603050405020304" pitchFamily="18" charset="0"/>
              </a:rPr>
              <a:t>In some cases, hate speech can also spread more rapidly than true information, leading to misinformation and a distorted public discourse.</a:t>
            </a:r>
          </a:p>
          <a:p>
            <a:pPr>
              <a:lnSpc>
                <a:spcPct val="150000"/>
              </a:lnSpc>
            </a:pPr>
            <a:r>
              <a:rPr lang="en-IN" sz="1400" dirty="0">
                <a:latin typeface="Times New Roman" panose="02020603050405020304" pitchFamily="18" charset="0"/>
                <a:cs typeface="Times New Roman" panose="02020603050405020304" pitchFamily="18" charset="0"/>
              </a:rPr>
              <a:t>To address the problem of hate speech, there is a need for machine learning models that can detect these speech automatically. Machine learning models are designed to build using algorithms so that they can classify whether a speech is hate speech, offensive speech, or not hate and offensive speech.</a:t>
            </a:r>
          </a:p>
          <a:p>
            <a:pPr>
              <a:lnSpc>
                <a:spcPct val="150000"/>
              </a:lnSpc>
            </a:pPr>
            <a:r>
              <a:rPr lang="en-IN" sz="1400" dirty="0">
                <a:latin typeface="Times New Roman" panose="02020603050405020304" pitchFamily="18" charset="0"/>
                <a:cs typeface="Times New Roman" panose="02020603050405020304" pitchFamily="18" charset="0"/>
              </a:rPr>
              <a:t>The supervised learning method requires a dataset that contains </a:t>
            </a:r>
            <a:r>
              <a:rPr lang="en-IN" sz="1400" dirty="0" err="1">
                <a:latin typeface="Times New Roman" panose="02020603050405020304" pitchFamily="18" charset="0"/>
                <a:cs typeface="Times New Roman" panose="02020603050405020304" pitchFamily="18" charset="0"/>
              </a:rPr>
              <a:t>labeled</a:t>
            </a:r>
            <a:r>
              <a:rPr lang="en-IN" sz="1400" dirty="0">
                <a:latin typeface="Times New Roman" panose="02020603050405020304" pitchFamily="18" charset="0"/>
                <a:cs typeface="Times New Roman" panose="02020603050405020304" pitchFamily="18" charset="0"/>
              </a:rPr>
              <a:t> examples of hate speech, offensive speech, and </a:t>
            </a:r>
            <a:r>
              <a:rPr lang="en-IN" sz="1400" dirty="0" err="1">
                <a:latin typeface="Times New Roman" panose="02020603050405020304" pitchFamily="18" charset="0"/>
                <a:cs typeface="Times New Roman" panose="02020603050405020304" pitchFamily="18" charset="0"/>
              </a:rPr>
              <a:t>nonoffensive</a:t>
            </a:r>
            <a:r>
              <a:rPr lang="en-IN" sz="1400" dirty="0">
                <a:latin typeface="Times New Roman" panose="02020603050405020304" pitchFamily="18" charset="0"/>
                <a:cs typeface="Times New Roman" panose="02020603050405020304" pitchFamily="18" charset="0"/>
              </a:rPr>
              <a:t> speech. The model is then trained to classify new examples based on the features extracted from the dataset.</a:t>
            </a:r>
          </a:p>
          <a:p>
            <a:pPr>
              <a:lnSpc>
                <a:spcPct val="150000"/>
              </a:lnSpc>
            </a:pPr>
            <a:endParaRPr lang="en-IN" sz="1400" dirty="0">
              <a:latin typeface="Times New Roman" panose="02020603050405020304" pitchFamily="18" charset="0"/>
              <a:cs typeface="Times New Roman" panose="02020603050405020304" pitchFamily="18" charset="0"/>
            </a:endParaRPr>
          </a:p>
          <a:p>
            <a:pPr>
              <a:lnSpc>
                <a:spcPct val="150000"/>
              </a:lnSpc>
            </a:pPr>
            <a:endParaRPr lang="en-IN" sz="1400" dirty="0">
              <a:latin typeface="Times New Roman" panose="02020603050405020304" pitchFamily="18" charset="0"/>
              <a:cs typeface="Times New Roman" panose="02020603050405020304" pitchFamily="18" charset="0"/>
            </a:endParaRPr>
          </a:p>
          <a:p>
            <a:pPr>
              <a:lnSpc>
                <a:spcPct val="150000"/>
              </a:lnSpc>
            </a:pPr>
            <a:endParaRPr lang="en-IN" sz="1400" dirty="0">
              <a:latin typeface="Times New Roman" panose="02020603050405020304" pitchFamily="18" charset="0"/>
              <a:cs typeface="Times New Roman" panose="02020603050405020304" pitchFamily="18" charset="0"/>
            </a:endParaRPr>
          </a:p>
          <a:p>
            <a:pPr>
              <a:lnSpc>
                <a:spcPct val="150000"/>
              </a:lnSpc>
            </a:pPr>
            <a:endParaRPr lang="en-IN" sz="1400" dirty="0">
              <a:latin typeface="Times New Roman" panose="02020603050405020304" pitchFamily="18" charset="0"/>
              <a:cs typeface="Times New Roman" panose="02020603050405020304" pitchFamily="18" charset="0"/>
            </a:endParaRPr>
          </a:p>
          <a:p>
            <a:pPr marL="0" indent="0">
              <a:lnSpc>
                <a:spcPct val="150000"/>
              </a:lnSpc>
              <a:buNone/>
            </a:pPr>
            <a:endParaRPr lang="en-IN" sz="1400" dirty="0">
              <a:latin typeface="Times New Roman" panose="02020603050405020304" pitchFamily="18" charset="0"/>
              <a:cs typeface="Times New Roman" panose="02020603050405020304" pitchFamily="18" charset="0"/>
            </a:endParaRPr>
          </a:p>
          <a:p>
            <a:pPr>
              <a:lnSpc>
                <a:spcPct val="150000"/>
              </a:lnSpc>
            </a:pPr>
            <a:endParaRPr lang="en-IN" sz="1400"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040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40602F-7EB3-077C-7E7B-A4CD739A8E75}"/>
              </a:ext>
            </a:extLst>
          </p:cNvPr>
          <p:cNvSpPr>
            <a:spLocks noGrp="1"/>
          </p:cNvSpPr>
          <p:nvPr>
            <p:ph type="title"/>
          </p:nvPr>
        </p:nvSpPr>
        <p:spPr>
          <a:xfrm>
            <a:off x="628650" y="0"/>
            <a:ext cx="7886700" cy="1325563"/>
          </a:xfrm>
        </p:spPr>
        <p:txBody>
          <a:bodyPr>
            <a:normAutofit/>
          </a:bodyPr>
          <a:lstStyle/>
          <a:p>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LITERATURE SURVEY</a:t>
            </a:r>
          </a:p>
        </p:txBody>
      </p:sp>
      <p:graphicFrame>
        <p:nvGraphicFramePr>
          <p:cNvPr id="6" name="Table 6">
            <a:extLst>
              <a:ext uri="{FF2B5EF4-FFF2-40B4-BE49-F238E27FC236}">
                <a16:creationId xmlns:a16="http://schemas.microsoft.com/office/drawing/2014/main" id="{802AD3F4-0EDC-1568-F0E9-921DAC008BE5}"/>
              </a:ext>
            </a:extLst>
          </p:cNvPr>
          <p:cNvGraphicFramePr>
            <a:graphicFrameLocks noGrp="1"/>
          </p:cNvGraphicFramePr>
          <p:nvPr>
            <p:extLst>
              <p:ext uri="{D42A27DB-BD31-4B8C-83A1-F6EECF244321}">
                <p14:modId xmlns:p14="http://schemas.microsoft.com/office/powerpoint/2010/main" val="3933790300"/>
              </p:ext>
            </p:extLst>
          </p:nvPr>
        </p:nvGraphicFramePr>
        <p:xfrm>
          <a:off x="1068404" y="1145407"/>
          <a:ext cx="7007196" cy="5712594"/>
        </p:xfrm>
        <a:graphic>
          <a:graphicData uri="http://schemas.openxmlformats.org/drawingml/2006/table">
            <a:tbl>
              <a:tblPr firstRow="1" bandRow="1">
                <a:tableStyleId>{5C22544A-7EE6-4342-B048-85BDC9FD1C3A}</a:tableStyleId>
              </a:tblPr>
              <a:tblGrid>
                <a:gridCol w="1751799">
                  <a:extLst>
                    <a:ext uri="{9D8B030D-6E8A-4147-A177-3AD203B41FA5}">
                      <a16:colId xmlns:a16="http://schemas.microsoft.com/office/drawing/2014/main" val="4121045154"/>
                    </a:ext>
                  </a:extLst>
                </a:gridCol>
                <a:gridCol w="1751799">
                  <a:extLst>
                    <a:ext uri="{9D8B030D-6E8A-4147-A177-3AD203B41FA5}">
                      <a16:colId xmlns:a16="http://schemas.microsoft.com/office/drawing/2014/main" val="2170390923"/>
                    </a:ext>
                  </a:extLst>
                </a:gridCol>
                <a:gridCol w="1751799">
                  <a:extLst>
                    <a:ext uri="{9D8B030D-6E8A-4147-A177-3AD203B41FA5}">
                      <a16:colId xmlns:a16="http://schemas.microsoft.com/office/drawing/2014/main" val="1152637323"/>
                    </a:ext>
                  </a:extLst>
                </a:gridCol>
                <a:gridCol w="1751799">
                  <a:extLst>
                    <a:ext uri="{9D8B030D-6E8A-4147-A177-3AD203B41FA5}">
                      <a16:colId xmlns:a16="http://schemas.microsoft.com/office/drawing/2014/main" val="288756501"/>
                    </a:ext>
                  </a:extLst>
                </a:gridCol>
              </a:tblGrid>
              <a:tr h="1828653">
                <a:tc>
                  <a:txBody>
                    <a:bodyPr/>
                    <a:lstStyle/>
                    <a:p>
                      <a:r>
                        <a:rPr lang="en-IN" dirty="0"/>
                        <a:t>      </a:t>
                      </a:r>
                    </a:p>
                    <a:p>
                      <a:endParaRPr lang="en-IN" dirty="0"/>
                    </a:p>
                    <a:p>
                      <a:r>
                        <a:rPr lang="en-IN" dirty="0"/>
                        <a:t>         S.NO</a:t>
                      </a:r>
                    </a:p>
                  </a:txBody>
                  <a:tcPr/>
                </a:tc>
                <a:tc>
                  <a:txBody>
                    <a:bodyPr/>
                    <a:lstStyle/>
                    <a:p>
                      <a:endParaRPr lang="en-IN" dirty="0"/>
                    </a:p>
                    <a:p>
                      <a:endParaRPr lang="en-IN" dirty="0"/>
                    </a:p>
                    <a:p>
                      <a:r>
                        <a:rPr lang="en-IN" dirty="0"/>
                        <a:t> PAPER NAME</a:t>
                      </a:r>
                    </a:p>
                  </a:txBody>
                  <a:tcPr/>
                </a:tc>
                <a:tc>
                  <a:txBody>
                    <a:bodyPr/>
                    <a:lstStyle/>
                    <a:p>
                      <a:endParaRPr lang="en-IN" dirty="0"/>
                    </a:p>
                    <a:p>
                      <a:endParaRPr lang="en-IN" dirty="0"/>
                    </a:p>
                    <a:p>
                      <a:r>
                        <a:rPr lang="en-IN" dirty="0"/>
                        <a:t>AUTHOR NAME</a:t>
                      </a:r>
                    </a:p>
                  </a:txBody>
                  <a:tcPr/>
                </a:tc>
                <a:tc>
                  <a:txBody>
                    <a:bodyPr/>
                    <a:lstStyle/>
                    <a:p>
                      <a:endParaRPr lang="en-IN" dirty="0"/>
                    </a:p>
                    <a:p>
                      <a:endParaRPr lang="en-IN" dirty="0"/>
                    </a:p>
                    <a:p>
                      <a:r>
                        <a:rPr lang="en-IN" dirty="0"/>
                        <a:t>      YEAR</a:t>
                      </a:r>
                    </a:p>
                  </a:txBody>
                  <a:tcPr/>
                </a:tc>
                <a:extLst>
                  <a:ext uri="{0D108BD9-81ED-4DB2-BD59-A6C34878D82A}">
                    <a16:rowId xmlns:a16="http://schemas.microsoft.com/office/drawing/2014/main" val="4166273155"/>
                  </a:ext>
                </a:extLst>
              </a:tr>
              <a:tr h="2055288">
                <a:tc>
                  <a:txBody>
                    <a:bodyPr/>
                    <a:lstStyle/>
                    <a:p>
                      <a:endParaRPr lang="en-IN" dirty="0"/>
                    </a:p>
                    <a:p>
                      <a:endParaRPr lang="en-IN" dirty="0"/>
                    </a:p>
                    <a:p>
                      <a:r>
                        <a:rPr lang="en-IN" dirty="0"/>
                        <a:t>            1.</a:t>
                      </a:r>
                    </a:p>
                  </a:txBody>
                  <a:tcPr/>
                </a:tc>
                <a:tc>
                  <a:txBody>
                    <a:bodyPr/>
                    <a:lstStyle/>
                    <a:p>
                      <a:r>
                        <a:rPr lang="en-IN" dirty="0"/>
                        <a:t>Using Machine Learning for Detection of Hate speech and Offensive Code Mixed Social Media Text</a:t>
                      </a:r>
                    </a:p>
                  </a:txBody>
                  <a:tcPr/>
                </a:tc>
                <a:tc>
                  <a:txBody>
                    <a:bodyPr/>
                    <a:lstStyle/>
                    <a:p>
                      <a:endParaRPr lang="en-IN" dirty="0"/>
                    </a:p>
                    <a:p>
                      <a:r>
                        <a:rPr lang="en-IN" dirty="0"/>
                        <a:t>Varsha Pathak, Manish Joshi</a:t>
                      </a:r>
                    </a:p>
                  </a:txBody>
                  <a:tcPr/>
                </a:tc>
                <a:tc>
                  <a:txBody>
                    <a:bodyPr/>
                    <a:lstStyle/>
                    <a:p>
                      <a:endParaRPr lang="en-IN" dirty="0"/>
                    </a:p>
                    <a:p>
                      <a:r>
                        <a:rPr lang="en-IN" dirty="0"/>
                        <a:t>      </a:t>
                      </a:r>
                    </a:p>
                    <a:p>
                      <a:r>
                        <a:rPr lang="en-IN" dirty="0"/>
                        <a:t>    2020</a:t>
                      </a:r>
                    </a:p>
                  </a:txBody>
                  <a:tcPr/>
                </a:tc>
                <a:extLst>
                  <a:ext uri="{0D108BD9-81ED-4DB2-BD59-A6C34878D82A}">
                    <a16:rowId xmlns:a16="http://schemas.microsoft.com/office/drawing/2014/main" val="628975200"/>
                  </a:ext>
                </a:extLst>
              </a:tr>
              <a:tr h="1828653">
                <a:tc>
                  <a:txBody>
                    <a:bodyPr/>
                    <a:lstStyle/>
                    <a:p>
                      <a:endParaRPr lang="en-IN" dirty="0"/>
                    </a:p>
                    <a:p>
                      <a:endParaRPr lang="en-IN" dirty="0"/>
                    </a:p>
                    <a:p>
                      <a:r>
                        <a:rPr lang="en-IN" dirty="0"/>
                        <a:t>             2.</a:t>
                      </a:r>
                    </a:p>
                  </a:txBody>
                  <a:tcPr/>
                </a:tc>
                <a:tc>
                  <a:txBody>
                    <a:bodyPr/>
                    <a:lstStyle/>
                    <a:p>
                      <a:r>
                        <a:rPr lang="en-IN" dirty="0"/>
                        <a:t>Challenges of Hate Speech Detection in Social Media</a:t>
                      </a:r>
                    </a:p>
                  </a:txBody>
                  <a:tcPr/>
                </a:tc>
                <a:tc>
                  <a:txBody>
                    <a:bodyPr/>
                    <a:lstStyle/>
                    <a:p>
                      <a:endParaRPr lang="en-IN" dirty="0"/>
                    </a:p>
                    <a:p>
                      <a:r>
                        <a:rPr lang="en-IN" dirty="0" err="1"/>
                        <a:t>Gyorgy</a:t>
                      </a:r>
                      <a:r>
                        <a:rPr lang="en-IN" dirty="0"/>
                        <a:t>, Rajkumar Saini</a:t>
                      </a:r>
                    </a:p>
                  </a:txBody>
                  <a:tcPr/>
                </a:tc>
                <a:tc>
                  <a:txBody>
                    <a:bodyPr/>
                    <a:lstStyle/>
                    <a:p>
                      <a:endParaRPr lang="en-IN" dirty="0"/>
                    </a:p>
                    <a:p>
                      <a:endParaRPr lang="en-IN" dirty="0"/>
                    </a:p>
                    <a:p>
                      <a:r>
                        <a:rPr lang="en-IN" dirty="0"/>
                        <a:t>    2021</a:t>
                      </a:r>
                    </a:p>
                  </a:txBody>
                  <a:tcPr/>
                </a:tc>
                <a:extLst>
                  <a:ext uri="{0D108BD9-81ED-4DB2-BD59-A6C34878D82A}">
                    <a16:rowId xmlns:a16="http://schemas.microsoft.com/office/drawing/2014/main" val="4150440980"/>
                  </a:ext>
                </a:extLst>
              </a:tr>
            </a:tbl>
          </a:graphicData>
        </a:graphic>
      </p:graphicFrame>
    </p:spTree>
    <p:extLst>
      <p:ext uri="{BB962C8B-B14F-4D97-AF65-F5344CB8AC3E}">
        <p14:creationId xmlns:p14="http://schemas.microsoft.com/office/powerpoint/2010/main" val="117503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9416-CD68-CF09-B781-B94C6F4E745B}"/>
              </a:ext>
            </a:extLst>
          </p:cNvPr>
          <p:cNvSpPr>
            <a:spLocks noGrp="1"/>
          </p:cNvSpPr>
          <p:nvPr>
            <p:ph type="title"/>
          </p:nvPr>
        </p:nvSpPr>
        <p:spPr>
          <a:xfrm>
            <a:off x="628650" y="-385010"/>
            <a:ext cx="7886700" cy="1453414"/>
          </a:xfrm>
        </p:spPr>
        <p:txBody>
          <a:bodyPr>
            <a:normAutofit/>
          </a:bodyPr>
          <a:lstStyle/>
          <a:p>
            <a:r>
              <a:rPr lang="en-IN" sz="1600" b="1" dirty="0">
                <a:latin typeface="Times New Roman" panose="02020603050405020304" pitchFamily="18" charset="0"/>
                <a:cs typeface="Times New Roman" panose="02020603050405020304" pitchFamily="18" charset="0"/>
              </a:rPr>
              <a:t>                                                    </a:t>
            </a:r>
            <a:br>
              <a:rPr lang="en-IN" sz="1600" b="1" dirty="0">
                <a:latin typeface="Times New Roman" panose="02020603050405020304" pitchFamily="18" charset="0"/>
                <a:cs typeface="Times New Roman" panose="02020603050405020304" pitchFamily="18" charset="0"/>
              </a:rPr>
            </a:b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                                                   TECHNOLOGY STACK</a:t>
            </a:r>
            <a:br>
              <a:rPr lang="en-IN" sz="1600" b="1" dirty="0">
                <a:latin typeface="Times New Roman" panose="02020603050405020304" pitchFamily="18" charset="0"/>
                <a:cs typeface="Times New Roman" panose="02020603050405020304" pitchFamily="18" charset="0"/>
              </a:rPr>
            </a:br>
            <a:endParaRPr lang="en-IN" sz="1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EAA9F6-932C-08DB-12B7-6B90436A8C86}"/>
              </a:ext>
            </a:extLst>
          </p:cNvPr>
          <p:cNvSpPr>
            <a:spLocks noGrp="1"/>
          </p:cNvSpPr>
          <p:nvPr>
            <p:ph idx="1"/>
          </p:nvPr>
        </p:nvSpPr>
        <p:spPr>
          <a:xfrm>
            <a:off x="0" y="827773"/>
            <a:ext cx="8515349" cy="5349190"/>
          </a:xfrm>
        </p:spPr>
        <p:txBody>
          <a:bodyPr>
            <a:normAutofit fontScale="92500" lnSpcReduction="20000"/>
          </a:bodyPr>
          <a:lstStyle/>
          <a:p>
            <a:pPr marL="0" indent="0">
              <a:buNone/>
            </a:pPr>
            <a:r>
              <a:rPr lang="en-IN" sz="1400" b="1" dirty="0">
                <a:latin typeface="Times New Roman" panose="02020603050405020304" pitchFamily="18" charset="0"/>
                <a:cs typeface="Times New Roman" panose="02020603050405020304" pitchFamily="18" charset="0"/>
              </a:rPr>
              <a:t>       SOFTWARE DESCRIPTION</a:t>
            </a:r>
          </a:p>
          <a:p>
            <a:pPr marL="0" indent="0">
              <a:lnSpc>
                <a:spcPct val="150000"/>
              </a:lnSpc>
              <a:buNone/>
            </a:pPr>
            <a:r>
              <a:rPr lang="en-IN" sz="1400" b="1" dirty="0">
                <a:latin typeface="Times New Roman" panose="02020603050405020304" pitchFamily="18" charset="0"/>
                <a:cs typeface="Times New Roman" panose="02020603050405020304" pitchFamily="18" charset="0"/>
              </a:rPr>
              <a:t>   1.  </a:t>
            </a:r>
            <a:r>
              <a:rPr lang="en-IN" sz="1400" dirty="0">
                <a:latin typeface="Times New Roman" panose="02020603050405020304" pitchFamily="18" charset="0"/>
                <a:cs typeface="Times New Roman" panose="02020603050405020304" pitchFamily="18" charset="0"/>
              </a:rPr>
              <a:t>LANGUAGE                 : PYTHON</a:t>
            </a:r>
            <a:endParaRPr lang="en-IN" sz="1400" b="1" dirty="0">
              <a:latin typeface="Times New Roman" panose="02020603050405020304" pitchFamily="18" charset="0"/>
              <a:cs typeface="Times New Roman" panose="02020603050405020304" pitchFamily="18" charset="0"/>
            </a:endParaRPr>
          </a:p>
          <a:p>
            <a:pPr marL="0" indent="0">
              <a:lnSpc>
                <a:spcPct val="150000"/>
              </a:lnSpc>
              <a:buNone/>
            </a:pPr>
            <a:r>
              <a:rPr lang="en-IN" sz="1400" b="1" dirty="0">
                <a:latin typeface="Times New Roman" panose="02020603050405020304" pitchFamily="18" charset="0"/>
                <a:cs typeface="Times New Roman" panose="02020603050405020304" pitchFamily="18" charset="0"/>
              </a:rPr>
              <a:t>   2.  </a:t>
            </a:r>
            <a:r>
              <a:rPr lang="en-IN" sz="1400" dirty="0">
                <a:latin typeface="Times New Roman" panose="02020603050405020304" pitchFamily="18" charset="0"/>
                <a:cs typeface="Times New Roman" panose="02020603050405020304" pitchFamily="18" charset="0"/>
              </a:rPr>
              <a:t>IDE                                : ANACONDA</a:t>
            </a:r>
          </a:p>
          <a:p>
            <a:pPr marL="0" indent="0">
              <a:lnSpc>
                <a:spcPct val="150000"/>
              </a:lnSpc>
              <a:buNone/>
            </a:pPr>
            <a:r>
              <a:rPr lang="en-IN" sz="1400" b="1" dirty="0">
                <a:latin typeface="Times New Roman" panose="02020603050405020304" pitchFamily="18" charset="0"/>
                <a:cs typeface="Times New Roman" panose="02020603050405020304" pitchFamily="18" charset="0"/>
              </a:rPr>
              <a:t>       CODING SPECIFICATIONS</a:t>
            </a:r>
          </a:p>
          <a:p>
            <a:pPr marL="0" indent="0">
              <a:lnSpc>
                <a:spcPct val="150000"/>
              </a:lnSpc>
              <a:buNone/>
            </a:pPr>
            <a:r>
              <a:rPr lang="en-IN" sz="1400" b="1" dirty="0">
                <a:latin typeface="Times New Roman" panose="02020603050405020304" pitchFamily="18" charset="0"/>
                <a:cs typeface="Times New Roman" panose="02020603050405020304" pitchFamily="18" charset="0"/>
              </a:rPr>
              <a:t>   1. </a:t>
            </a:r>
            <a:r>
              <a:rPr lang="en-IN" sz="1400" dirty="0">
                <a:latin typeface="Times New Roman" panose="02020603050405020304" pitchFamily="18" charset="0"/>
                <a:cs typeface="Times New Roman" panose="02020603050405020304" pitchFamily="18" charset="0"/>
              </a:rPr>
              <a:t>FRONT END                    : HTML , CSS</a:t>
            </a:r>
          </a:p>
          <a:p>
            <a:pPr marL="0" indent="0">
              <a:lnSpc>
                <a:spcPct val="150000"/>
              </a:lnSpc>
              <a:buNone/>
            </a:pPr>
            <a:r>
              <a:rPr lang="en-IN" sz="1400" b="1" dirty="0">
                <a:latin typeface="Times New Roman" panose="02020603050405020304" pitchFamily="18" charset="0"/>
                <a:cs typeface="Times New Roman" panose="02020603050405020304" pitchFamily="18" charset="0"/>
              </a:rPr>
              <a:t>   2. </a:t>
            </a:r>
            <a:r>
              <a:rPr lang="en-IN" sz="1400" dirty="0">
                <a:latin typeface="Times New Roman" panose="02020603050405020304" pitchFamily="18" charset="0"/>
                <a:cs typeface="Times New Roman" panose="02020603050405020304" pitchFamily="18" charset="0"/>
              </a:rPr>
              <a:t>BACK END                     :</a:t>
            </a:r>
            <a:r>
              <a:rPr lang="en-IN" sz="1400" b="1"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PYTHON</a:t>
            </a:r>
          </a:p>
          <a:p>
            <a:pPr marL="0" indent="0">
              <a:lnSpc>
                <a:spcPct val="150000"/>
              </a:lnSpc>
              <a:buNone/>
            </a:pPr>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SOFTWARE REQUIREMENT</a:t>
            </a:r>
          </a:p>
          <a:p>
            <a:pPr marL="0" indent="0">
              <a:lnSpc>
                <a:spcPct val="150000"/>
              </a:lnSpc>
              <a:buNone/>
            </a:pPr>
            <a:r>
              <a:rPr lang="en-IN" sz="1400" b="1" dirty="0">
                <a:latin typeface="Times New Roman" panose="02020603050405020304" pitchFamily="18" charset="0"/>
                <a:cs typeface="Times New Roman" panose="02020603050405020304" pitchFamily="18" charset="0"/>
              </a:rPr>
              <a:t>   1. </a:t>
            </a:r>
            <a:r>
              <a:rPr lang="en-IN" sz="1400" dirty="0">
                <a:latin typeface="Times New Roman" panose="02020603050405020304" pitchFamily="18" charset="0"/>
                <a:cs typeface="Times New Roman" panose="02020603050405020304" pitchFamily="18" charset="0"/>
              </a:rPr>
              <a:t>OPERATING SYSTEM   : WINDOWS 10 OR LATER</a:t>
            </a:r>
          </a:p>
          <a:p>
            <a:pPr marL="0" indent="0">
              <a:lnSpc>
                <a:spcPct val="150000"/>
              </a:lnSpc>
              <a:buNone/>
            </a:pPr>
            <a:r>
              <a:rPr lang="en-IN" sz="1400" dirty="0">
                <a:latin typeface="Times New Roman" panose="02020603050405020304" pitchFamily="18" charset="0"/>
                <a:cs typeface="Times New Roman" panose="02020603050405020304" pitchFamily="18" charset="0"/>
              </a:rPr>
              <a:t>   2. TOOL                                : ANACONDA WITH JUPYER NOTEBOOK</a:t>
            </a:r>
          </a:p>
          <a:p>
            <a:pPr marL="0" indent="0">
              <a:lnSpc>
                <a:spcPct val="150000"/>
              </a:lnSpc>
              <a:buNone/>
            </a:pPr>
            <a:endParaRPr lang="en-IN" sz="1400" dirty="0">
              <a:latin typeface="Times New Roman" panose="02020603050405020304" pitchFamily="18" charset="0"/>
              <a:cs typeface="Times New Roman" panose="02020603050405020304" pitchFamily="18" charset="0"/>
            </a:endParaRPr>
          </a:p>
          <a:p>
            <a:pPr marL="0" indent="0">
              <a:lnSpc>
                <a:spcPct val="150000"/>
              </a:lnSpc>
              <a:buNone/>
            </a:pPr>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HARDWARE REQUIREMENT</a:t>
            </a:r>
          </a:p>
          <a:p>
            <a:pPr marL="0" indent="0">
              <a:lnSpc>
                <a:spcPct val="150000"/>
              </a:lnSpc>
              <a:buNone/>
            </a:pPr>
            <a:r>
              <a:rPr lang="en-IN" sz="1400" b="1" dirty="0">
                <a:latin typeface="Times New Roman" panose="02020603050405020304" pitchFamily="18" charset="0"/>
                <a:cs typeface="Times New Roman" panose="02020603050405020304" pitchFamily="18" charset="0"/>
              </a:rPr>
              <a:t>    1. </a:t>
            </a:r>
            <a:r>
              <a:rPr lang="en-IN" sz="1400" dirty="0">
                <a:latin typeface="Times New Roman" panose="02020603050405020304" pitchFamily="18" charset="0"/>
                <a:cs typeface="Times New Roman" panose="02020603050405020304" pitchFamily="18" charset="0"/>
              </a:rPr>
              <a:t>PROCESSOR                    : PENTIUM IV/III</a:t>
            </a:r>
          </a:p>
          <a:p>
            <a:pPr marL="0" indent="0">
              <a:lnSpc>
                <a:spcPct val="150000"/>
              </a:lnSpc>
              <a:buNone/>
            </a:pPr>
            <a:r>
              <a:rPr lang="en-IN" sz="1400" dirty="0">
                <a:latin typeface="Times New Roman" panose="02020603050405020304" pitchFamily="18" charset="0"/>
                <a:cs typeface="Times New Roman" panose="02020603050405020304" pitchFamily="18" charset="0"/>
              </a:rPr>
              <a:t>    2. HARD DISK                     : MINIMUM 80 GB</a:t>
            </a:r>
          </a:p>
          <a:p>
            <a:pPr marL="0" indent="0">
              <a:lnSpc>
                <a:spcPct val="150000"/>
              </a:lnSpc>
              <a:buNone/>
            </a:pPr>
            <a:r>
              <a:rPr lang="en-IN" sz="1400" dirty="0">
                <a:latin typeface="Times New Roman" panose="02020603050405020304" pitchFamily="18" charset="0"/>
                <a:cs typeface="Times New Roman" panose="02020603050405020304" pitchFamily="18" charset="0"/>
              </a:rPr>
              <a:t>    3. RAM                                  : MINIMUM 2GB   </a:t>
            </a:r>
          </a:p>
          <a:p>
            <a:pPr marL="0" indent="0">
              <a:lnSpc>
                <a:spcPct val="150000"/>
              </a:lnSpc>
              <a:buNone/>
            </a:pP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918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5E10-B3B7-5245-A60B-34913286CB3A}"/>
              </a:ext>
            </a:extLst>
          </p:cNvPr>
          <p:cNvSpPr>
            <a:spLocks noGrp="1"/>
          </p:cNvSpPr>
          <p:nvPr>
            <p:ph type="title"/>
          </p:nvPr>
        </p:nvSpPr>
        <p:spPr>
          <a:xfrm>
            <a:off x="628650" y="1"/>
            <a:ext cx="7886700" cy="866274"/>
          </a:xfrm>
        </p:spPr>
        <p:txBody>
          <a:bodyPr>
            <a:normAutofit/>
          </a:bodyPr>
          <a:lstStyle/>
          <a:p>
            <a:r>
              <a:rPr lang="en-IN" sz="1400" b="1" dirty="0">
                <a:latin typeface="Times New Roman" panose="02020603050405020304" pitchFamily="18" charset="0"/>
                <a:cs typeface="Times New Roman" panose="02020603050405020304" pitchFamily="18" charset="0"/>
              </a:rPr>
              <a:t>                                                            SYSTEM ARCHITECTURE </a:t>
            </a:r>
            <a:endParaRPr lang="en-IN" sz="16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2675E8F-3384-D30A-C07B-78B83B7374CD}"/>
              </a:ext>
            </a:extLst>
          </p:cNvPr>
          <p:cNvPicPr>
            <a:picLocks noGrp="1"/>
          </p:cNvPicPr>
          <p:nvPr>
            <p:ph idx="1"/>
          </p:nvPr>
        </p:nvPicPr>
        <p:blipFill>
          <a:blip r:embed="rId2"/>
          <a:stretch>
            <a:fillRect/>
          </a:stretch>
        </p:blipFill>
        <p:spPr>
          <a:xfrm>
            <a:off x="904776" y="1049154"/>
            <a:ext cx="7141944" cy="5120640"/>
          </a:xfrm>
          <a:prstGeom prst="rect">
            <a:avLst/>
          </a:prstGeom>
        </p:spPr>
      </p:pic>
    </p:spTree>
    <p:extLst>
      <p:ext uri="{BB962C8B-B14F-4D97-AF65-F5344CB8AC3E}">
        <p14:creationId xmlns:p14="http://schemas.microsoft.com/office/powerpoint/2010/main" val="3529545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6900-BE2F-FD4C-6DF0-DFFC6EF4F087}"/>
              </a:ext>
            </a:extLst>
          </p:cNvPr>
          <p:cNvSpPr>
            <a:spLocks noGrp="1"/>
          </p:cNvSpPr>
          <p:nvPr>
            <p:ph type="title"/>
          </p:nvPr>
        </p:nvSpPr>
        <p:spPr>
          <a:xfrm>
            <a:off x="628650" y="1"/>
            <a:ext cx="7886700" cy="972152"/>
          </a:xfrm>
        </p:spPr>
        <p:txBody>
          <a:bodyPr>
            <a:normAutofit/>
          </a:bodyPr>
          <a:lstStyle/>
          <a:p>
            <a:r>
              <a:rPr lang="en-IN" sz="14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USE CASE DIAGRAM</a:t>
            </a:r>
          </a:p>
        </p:txBody>
      </p:sp>
      <p:pic>
        <p:nvPicPr>
          <p:cNvPr id="4" name="Content Placeholder 3">
            <a:extLst>
              <a:ext uri="{FF2B5EF4-FFF2-40B4-BE49-F238E27FC236}">
                <a16:creationId xmlns:a16="http://schemas.microsoft.com/office/drawing/2014/main" id="{416C0F7D-BCC0-DC30-C1D0-C5E65170BDE3}"/>
              </a:ext>
            </a:extLst>
          </p:cNvPr>
          <p:cNvPicPr>
            <a:picLocks noGrp="1"/>
          </p:cNvPicPr>
          <p:nvPr>
            <p:ph idx="1"/>
          </p:nvPr>
        </p:nvPicPr>
        <p:blipFill>
          <a:blip r:embed="rId2"/>
          <a:stretch>
            <a:fillRect/>
          </a:stretch>
        </p:blipFill>
        <p:spPr>
          <a:xfrm>
            <a:off x="750772" y="1174282"/>
            <a:ext cx="7594332" cy="5438274"/>
          </a:xfrm>
          <a:prstGeom prst="rect">
            <a:avLst/>
          </a:prstGeom>
        </p:spPr>
      </p:pic>
    </p:spTree>
    <p:extLst>
      <p:ext uri="{BB962C8B-B14F-4D97-AF65-F5344CB8AC3E}">
        <p14:creationId xmlns:p14="http://schemas.microsoft.com/office/powerpoint/2010/main" val="75634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8118-86B0-7CD4-517B-CE48BEB0E1C4}"/>
              </a:ext>
            </a:extLst>
          </p:cNvPr>
          <p:cNvSpPr>
            <a:spLocks noGrp="1"/>
          </p:cNvSpPr>
          <p:nvPr>
            <p:ph type="title"/>
          </p:nvPr>
        </p:nvSpPr>
        <p:spPr>
          <a:xfrm>
            <a:off x="628650" y="1"/>
            <a:ext cx="7886700" cy="1068404"/>
          </a:xfrm>
        </p:spPr>
        <p:txBody>
          <a:bodyPr>
            <a:normAutofit/>
          </a:bodyPr>
          <a:lstStyle/>
          <a:p>
            <a:r>
              <a:rPr lang="en-IN" sz="14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SEQUENCE DIAGRAM</a:t>
            </a:r>
          </a:p>
        </p:txBody>
      </p:sp>
      <p:sp>
        <p:nvSpPr>
          <p:cNvPr id="3" name="Content Placeholder 2">
            <a:extLst>
              <a:ext uri="{FF2B5EF4-FFF2-40B4-BE49-F238E27FC236}">
                <a16:creationId xmlns:a16="http://schemas.microsoft.com/office/drawing/2014/main" id="{A1CC665D-8498-1B8A-762C-BA3D2A2A193A}"/>
              </a:ext>
            </a:extLst>
          </p:cNvPr>
          <p:cNvSpPr>
            <a:spLocks noGrp="1"/>
          </p:cNvSpPr>
          <p:nvPr>
            <p:ph idx="1"/>
          </p:nvPr>
        </p:nvSpPr>
        <p:spPr>
          <a:xfrm>
            <a:off x="2168692" y="7372952"/>
            <a:ext cx="8669354" cy="1147160"/>
          </a:xfrm>
        </p:spPr>
        <p:txBody>
          <a:bodyPr/>
          <a:lstStyle/>
          <a:p>
            <a:endParaRPr lang="en-IN" dirty="0"/>
          </a:p>
        </p:txBody>
      </p:sp>
      <p:pic>
        <p:nvPicPr>
          <p:cNvPr id="1026" name="Picture 2">
            <a:extLst>
              <a:ext uri="{FF2B5EF4-FFF2-40B4-BE49-F238E27FC236}">
                <a16:creationId xmlns:a16="http://schemas.microsoft.com/office/drawing/2014/main" id="{6E9120A1-21BA-8C63-0329-324B211F4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135" y="1442989"/>
            <a:ext cx="8159215" cy="5049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521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2114-0806-4C15-DC7E-FBB4DEF78918}"/>
              </a:ext>
            </a:extLst>
          </p:cNvPr>
          <p:cNvSpPr>
            <a:spLocks noGrp="1"/>
          </p:cNvSpPr>
          <p:nvPr>
            <p:ph type="title"/>
          </p:nvPr>
        </p:nvSpPr>
        <p:spPr>
          <a:xfrm>
            <a:off x="628650" y="0"/>
            <a:ext cx="7886700" cy="1260909"/>
          </a:xfrm>
        </p:spPr>
        <p:txBody>
          <a:bodyPr>
            <a:normAutofit/>
          </a:bodyPr>
          <a:lstStyle/>
          <a:p>
            <a:r>
              <a:rPr lang="en-IN" sz="14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ACTIVITY DIAGRAM</a:t>
            </a:r>
          </a:p>
        </p:txBody>
      </p:sp>
      <p:sp>
        <p:nvSpPr>
          <p:cNvPr id="3" name="Content Placeholder 2">
            <a:extLst>
              <a:ext uri="{FF2B5EF4-FFF2-40B4-BE49-F238E27FC236}">
                <a16:creationId xmlns:a16="http://schemas.microsoft.com/office/drawing/2014/main" id="{E4C2449A-2E9C-6C89-CDC5-47B4E4FAD0C8}"/>
              </a:ext>
            </a:extLst>
          </p:cNvPr>
          <p:cNvSpPr>
            <a:spLocks noGrp="1"/>
          </p:cNvSpPr>
          <p:nvPr>
            <p:ph idx="1"/>
          </p:nvPr>
        </p:nvSpPr>
        <p:spPr>
          <a:xfrm>
            <a:off x="2159067" y="7209322"/>
            <a:ext cx="7886700" cy="2064618"/>
          </a:xfrm>
        </p:spPr>
        <p:txBody>
          <a:bodyPr/>
          <a:lstStyle/>
          <a:p>
            <a:endParaRPr lang="en-IN" dirty="0"/>
          </a:p>
        </p:txBody>
      </p:sp>
      <p:pic>
        <p:nvPicPr>
          <p:cNvPr id="2050" name="Picture 2">
            <a:extLst>
              <a:ext uri="{FF2B5EF4-FFF2-40B4-BE49-F238E27FC236}">
                <a16:creationId xmlns:a16="http://schemas.microsoft.com/office/drawing/2014/main" id="{83A5FB7F-CCD0-2A82-A30F-351635C08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710" y="1482291"/>
            <a:ext cx="8135029" cy="537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914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CE8B-C68E-11CF-BDB9-800EC55D79BA}"/>
              </a:ext>
            </a:extLst>
          </p:cNvPr>
          <p:cNvSpPr>
            <a:spLocks noGrp="1"/>
          </p:cNvSpPr>
          <p:nvPr>
            <p:ph type="title"/>
          </p:nvPr>
        </p:nvSpPr>
        <p:spPr>
          <a:xfrm>
            <a:off x="0" y="-288758"/>
            <a:ext cx="8515350" cy="1241659"/>
          </a:xfrm>
        </p:spPr>
        <p:txBody>
          <a:bodyPr>
            <a:normAutofit/>
          </a:bodyPr>
          <a:lstStyle/>
          <a:p>
            <a:r>
              <a:rPr lang="en-IN" sz="1600" b="1" dirty="0">
                <a:latin typeface="Times New Roman" panose="02020603050405020304" pitchFamily="18" charset="0"/>
                <a:cs typeface="Times New Roman" panose="02020603050405020304" pitchFamily="18" charset="0"/>
              </a:rPr>
              <a:t>                                                              MODULE DESCRIPTION</a:t>
            </a:r>
          </a:p>
        </p:txBody>
      </p:sp>
      <p:sp>
        <p:nvSpPr>
          <p:cNvPr id="3" name="Content Placeholder 2">
            <a:extLst>
              <a:ext uri="{FF2B5EF4-FFF2-40B4-BE49-F238E27FC236}">
                <a16:creationId xmlns:a16="http://schemas.microsoft.com/office/drawing/2014/main" id="{EE29FF0A-010B-6BF8-1925-429D31A84A2D}"/>
              </a:ext>
            </a:extLst>
          </p:cNvPr>
          <p:cNvSpPr>
            <a:spLocks noGrp="1"/>
          </p:cNvSpPr>
          <p:nvPr>
            <p:ph idx="1"/>
          </p:nvPr>
        </p:nvSpPr>
        <p:spPr>
          <a:xfrm>
            <a:off x="0" y="702644"/>
            <a:ext cx="9144000" cy="6155356"/>
          </a:xfrm>
        </p:spPr>
        <p:txBody>
          <a:bodyPr/>
          <a:lstStyle/>
          <a:p>
            <a:pPr marL="0" indent="0">
              <a:buNone/>
            </a:pPr>
            <a:r>
              <a:rPr lang="en-IN" sz="1600" dirty="0"/>
              <a:t>                                                                               </a:t>
            </a:r>
            <a:r>
              <a:rPr lang="en-IN" sz="1600" b="1" dirty="0">
                <a:latin typeface="Times New Roman" panose="02020603050405020304" pitchFamily="18" charset="0"/>
                <a:cs typeface="Times New Roman" panose="02020603050405020304" pitchFamily="18" charset="0"/>
              </a:rPr>
              <a:t>PYTHON</a:t>
            </a:r>
            <a:r>
              <a:rPr lang="en-IN" sz="1600" dirty="0">
                <a:latin typeface="Times New Roman" panose="02020603050405020304" pitchFamily="18" charset="0"/>
                <a:cs typeface="Times New Roman" panose="02020603050405020304" pitchFamily="18" charset="0"/>
              </a:rPr>
              <a:t>  </a:t>
            </a:r>
          </a:p>
          <a:p>
            <a:pPr marL="0" indent="0">
              <a:buNone/>
            </a:pPr>
            <a:endParaRPr lang="en-IN"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Python is a high level general-purpose language its object oriented approach aim to help programmers write, clear logical</a:t>
            </a:r>
          </a:p>
          <a:p>
            <a:pPr marL="0" indent="0">
              <a:lnSpc>
                <a:spcPct val="150000"/>
              </a:lnSpc>
              <a:buNone/>
            </a:pPr>
            <a:r>
              <a:rPr lang="en-IN" sz="1400" dirty="0">
                <a:latin typeface="Times New Roman" panose="02020603050405020304" pitchFamily="18" charset="0"/>
                <a:cs typeface="Times New Roman" panose="02020603050405020304" pitchFamily="18" charset="0"/>
              </a:rPr>
              <a:t>     code for small and large scale projects .</a:t>
            </a:r>
          </a:p>
          <a:p>
            <a:pPr>
              <a:lnSpc>
                <a:spcPct val="150000"/>
              </a:lnSpc>
            </a:pPr>
            <a:r>
              <a:rPr lang="en-IN" sz="1400" dirty="0">
                <a:latin typeface="Times New Roman" panose="02020603050405020304" pitchFamily="18" charset="0"/>
                <a:cs typeface="Times New Roman" panose="02020603050405020304" pitchFamily="18" charset="0"/>
              </a:rPr>
              <a:t>Guido Van Rossum been working on python in late 90’s and first released it in 1991 as Python 0.9.0 .</a:t>
            </a:r>
          </a:p>
          <a:p>
            <a:pPr>
              <a:lnSpc>
                <a:spcPct val="150000"/>
              </a:lnSpc>
            </a:pPr>
            <a:r>
              <a:rPr lang="en-IN" sz="1400" dirty="0">
                <a:latin typeface="Times New Roman" panose="02020603050405020304" pitchFamily="18" charset="0"/>
                <a:cs typeface="Times New Roman" panose="02020603050405020304" pitchFamily="18" charset="0"/>
              </a:rPr>
              <a:t>Python is meant to be easily readable language . </a:t>
            </a:r>
          </a:p>
          <a:p>
            <a:pPr>
              <a:lnSpc>
                <a:spcPct val="150000"/>
              </a:lnSpc>
            </a:pPr>
            <a:r>
              <a:rPr lang="en-IN" sz="1400" b="0" i="0" dirty="0">
                <a:solidFill>
                  <a:srgbClr val="040C28"/>
                </a:solidFill>
                <a:effectLst/>
                <a:latin typeface="Times New Roman" panose="02020603050405020304" pitchFamily="18" charset="0"/>
                <a:cs typeface="Times New Roman" panose="02020603050405020304" pitchFamily="18" charset="0"/>
              </a:rPr>
              <a:t>Python includes a modular machine learning library known as </a:t>
            </a:r>
            <a:r>
              <a:rPr lang="en-IN" sz="1400" b="0" i="0" dirty="0" err="1">
                <a:solidFill>
                  <a:srgbClr val="040C28"/>
                </a:solidFill>
                <a:effectLst/>
                <a:latin typeface="Times New Roman" panose="02020603050405020304" pitchFamily="18" charset="0"/>
                <a:cs typeface="Times New Roman" panose="02020603050405020304" pitchFamily="18" charset="0"/>
              </a:rPr>
              <a:t>PyBrain</a:t>
            </a:r>
            <a:r>
              <a:rPr lang="en-IN" sz="1400" b="0" i="0" dirty="0">
                <a:solidFill>
                  <a:srgbClr val="040C28"/>
                </a:solidFill>
                <a:effectLst/>
                <a:latin typeface="Times New Roman" panose="02020603050405020304" pitchFamily="18" charset="0"/>
                <a:cs typeface="Times New Roman" panose="02020603050405020304" pitchFamily="18" charset="0"/>
              </a:rPr>
              <a:t>, which provides easy-to-use algorithms for use in machine learning tasks</a:t>
            </a:r>
            <a:r>
              <a:rPr lang="en-IN" sz="1400" b="0" i="0" dirty="0">
                <a:solidFill>
                  <a:srgbClr val="202124"/>
                </a:solidFill>
                <a:effectLst/>
                <a:latin typeface="Times New Roman" panose="02020603050405020304" pitchFamily="18" charset="0"/>
                <a:cs typeface="Times New Roman" panose="02020603050405020304" pitchFamily="18" charset="0"/>
              </a:rPr>
              <a:t>.</a:t>
            </a:r>
          </a:p>
          <a:p>
            <a:pPr>
              <a:lnSpc>
                <a:spcPct val="150000"/>
              </a:lnSpc>
            </a:pPr>
            <a:r>
              <a:rPr lang="en-IN" sz="1400" b="0" i="0" dirty="0">
                <a:solidFill>
                  <a:srgbClr val="202124"/>
                </a:solidFill>
                <a:effectLst/>
                <a:latin typeface="Times New Roman" panose="02020603050405020304" pitchFamily="18" charset="0"/>
                <a:cs typeface="Times New Roman" panose="02020603050405020304" pitchFamily="18" charset="0"/>
              </a:rPr>
              <a:t>Since machine learning and artificial intelligence involve complex algorithms, the simplicity of Python adds value and enables the creation of reliable systems</a:t>
            </a:r>
            <a:r>
              <a:rPr lang="en-IN" sz="1050" b="0" i="0" dirty="0">
                <a:solidFill>
                  <a:srgbClr val="202124"/>
                </a:solidFill>
                <a:effectLst/>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a:lnSpc>
                <a:spcPct val="150000"/>
              </a:lnSpc>
            </a:pPr>
            <a:r>
              <a:rPr lang="en-IN" sz="1400" b="0" i="0" dirty="0">
                <a:solidFill>
                  <a:srgbClr val="202124"/>
                </a:solidFill>
                <a:effectLst/>
                <a:latin typeface="Times New Roman" panose="02020603050405020304" pitchFamily="18" charset="0"/>
                <a:cs typeface="Times New Roman" panose="02020603050405020304" pitchFamily="18" charset="0"/>
              </a:rPr>
              <a:t> NumPy is regarded as being one of the most widely used and best Python libraries for Machine Learning. Other libraries, such as TensorFlow and </a:t>
            </a:r>
            <a:r>
              <a:rPr lang="en-IN" sz="1400" b="0" i="0" dirty="0" err="1">
                <a:solidFill>
                  <a:srgbClr val="202124"/>
                </a:solidFill>
                <a:effectLst/>
                <a:latin typeface="Times New Roman" panose="02020603050405020304" pitchFamily="18" charset="0"/>
                <a:cs typeface="Times New Roman" panose="02020603050405020304" pitchFamily="18" charset="0"/>
              </a:rPr>
              <a:t>Keras</a:t>
            </a:r>
            <a:r>
              <a:rPr lang="en-IN" sz="1400" b="0" i="0" dirty="0">
                <a:solidFill>
                  <a:srgbClr val="202124"/>
                </a:solidFill>
                <a:effectLst/>
                <a:latin typeface="Times New Roman" panose="02020603050405020304" pitchFamily="18" charset="0"/>
                <a:cs typeface="Times New Roman" panose="02020603050405020304" pitchFamily="18" charset="0"/>
              </a:rPr>
              <a:t>, use NumPy to implement various operations on tensors.</a:t>
            </a: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3762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1631</TotalTime>
  <Words>1572</Words>
  <Application>Microsoft Office PowerPoint</Application>
  <PresentationFormat>On-screen Show (4:3)</PresentationFormat>
  <Paragraphs>134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Tahoma</vt:lpstr>
      <vt:lpstr>Times New Roman</vt:lpstr>
      <vt:lpstr>Office Theme</vt:lpstr>
      <vt:lpstr>PowerPoint Presentation</vt:lpstr>
      <vt:lpstr>PowerPoint Presentation</vt:lpstr>
      <vt:lpstr>                                                       LITERATURE SURVEY</vt:lpstr>
      <vt:lpstr>                                                                                                         TECHNOLOGY STACK </vt:lpstr>
      <vt:lpstr>                                                            SYSTEM ARCHITECTURE </vt:lpstr>
      <vt:lpstr>                                                               USE CASE DIAGRAM</vt:lpstr>
      <vt:lpstr>                                                          SEQUENCE DIAGRAM</vt:lpstr>
      <vt:lpstr>                                                              ACTIVITY DIAGRAM</vt:lpstr>
      <vt:lpstr>                                                              MODULE DESCRIPTION</vt:lpstr>
      <vt:lpstr>                                                                HTML</vt:lpstr>
      <vt:lpstr>                                                                        CSS</vt:lpstr>
      <vt:lpstr>                                                          ANACONDA</vt:lpstr>
      <vt:lpstr>                                                       LIST OF MODULES</vt:lpstr>
      <vt:lpstr>                               FLASK</vt:lpstr>
      <vt:lpstr>PowerPoint Presentation</vt:lpstr>
      <vt:lpstr>PowerPoint Presentation</vt:lpstr>
      <vt:lpstr>PowerPoint Presentation</vt:lpstr>
      <vt:lpstr>                                                                         CONCLUSION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priya dharshini</cp:lastModifiedBy>
  <cp:revision>9</cp:revision>
  <dcterms:created xsi:type="dcterms:W3CDTF">2020-12-27T14:21:20Z</dcterms:created>
  <dcterms:modified xsi:type="dcterms:W3CDTF">2023-04-09T05:48:39Z</dcterms:modified>
</cp:coreProperties>
</file>