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68" r:id="rId6"/>
    <p:sldId id="259" r:id="rId7"/>
    <p:sldId id="269" r:id="rId8"/>
    <p:sldId id="270" r:id="rId9"/>
    <p:sldId id="271" r:id="rId10"/>
    <p:sldId id="27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под углом снизу на фасад современного здания с алюминиевыми дисками под ясным голубым небом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Вид под углом снизу на современное изогнутое здание под облачным небом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Вид изнутри современного белого здания со стеклянными панелями на ясное небо с редкими облаками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под углом снизу на башню Азади в Тегеране (Иран) на фоне безоблачного ясного неба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ид изнутри каменной конструкции на лестницу и ясное голубое небо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временное белое здание со стеклянными панелями на фоне ясного голубого неба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Небольшая часть современного моста в виде ракушки в Циндао (Шаньдун, Китай) под небом с редкими облаками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пись видео с камеры при детекции движения"/>
          <p:cNvSpPr txBox="1">
            <a:spLocks noGrp="1"/>
          </p:cNvSpPr>
          <p:nvPr>
            <p:ph type="ctrTitle"/>
          </p:nvPr>
        </p:nvSpPr>
        <p:spPr>
          <a:xfrm>
            <a:off x="1206498" y="2029964"/>
            <a:ext cx="21971004" cy="46482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Методы выделения границ</a:t>
            </a:r>
            <a:r>
              <a:rPr lang="en-US" dirty="0"/>
              <a:t>. </a:t>
            </a:r>
            <a:br>
              <a:rPr lang="en-US" dirty="0"/>
            </a:br>
            <a:r>
              <a:rPr lang="ru-RU" dirty="0"/>
              <a:t>Анализ параметров алгоритма </a:t>
            </a:r>
            <a:r>
              <a:rPr lang="ru-RU" dirty="0" err="1"/>
              <a:t>Канни</a:t>
            </a:r>
            <a:r>
              <a:rPr lang="ru-RU" dirty="0"/>
              <a:t> для изображений данного типа</a:t>
            </a:r>
            <a:endParaRPr dirty="0"/>
          </a:p>
        </p:txBody>
      </p:sp>
      <p:sp>
        <p:nvSpPr>
          <p:cNvPr id="152" name="Пивоварова Диана…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7196865"/>
            <a:ext cx="21971001" cy="1905001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Пивоварова Диана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имер :)"/>
          <p:cNvSpPr txBox="1">
            <a:spLocks noGrp="1"/>
          </p:cNvSpPr>
          <p:nvPr>
            <p:ph type="title"/>
          </p:nvPr>
        </p:nvSpPr>
        <p:spPr>
          <a:xfrm>
            <a:off x="2620109" y="628072"/>
            <a:ext cx="19624430" cy="137138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Пример</a:t>
            </a:r>
            <a:r>
              <a:rPr lang="en-US" dirty="0"/>
              <a:t> </a:t>
            </a:r>
            <a:r>
              <a:rPr lang="ru-RU" dirty="0"/>
              <a:t>№5: Здоровый мозг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E7C0DE-891C-4326-9973-67717B9B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1987" y="2046270"/>
            <a:ext cx="14429664" cy="103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93611"/>
      </p:ext>
    </p:extLst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Блок-схема"/>
          <p:cNvSpPr txBox="1">
            <a:spLocks noGrp="1"/>
          </p:cNvSpPr>
          <p:nvPr>
            <p:ph type="title"/>
          </p:nvPr>
        </p:nvSpPr>
        <p:spPr>
          <a:xfrm>
            <a:off x="7363348" y="811781"/>
            <a:ext cx="9657303" cy="1451365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/>
              <a:t>Алгоритм </a:t>
            </a:r>
            <a:r>
              <a:rPr lang="ru-RU" dirty="0" err="1"/>
              <a:t>Канни</a:t>
            </a:r>
            <a:endParaRPr dirty="0"/>
          </a:p>
        </p:txBody>
      </p:sp>
      <p:sp>
        <p:nvSpPr>
          <p:cNvPr id="9" name="cv2.cvtColor…">
            <a:extLst>
              <a:ext uri="{FF2B5EF4-FFF2-40B4-BE49-F238E27FC236}">
                <a16:creationId xmlns:a16="http://schemas.microsoft.com/office/drawing/2014/main" id="{F3269CD6-88DD-4D1B-BF5F-4701E589B8C8}"/>
              </a:ext>
            </a:extLst>
          </p:cNvPr>
          <p:cNvSpPr txBox="1">
            <a:spLocks/>
          </p:cNvSpPr>
          <p:nvPr/>
        </p:nvSpPr>
        <p:spPr>
          <a:xfrm>
            <a:off x="6947817" y="9410110"/>
            <a:ext cx="1921886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cv2.cvtColor…">
            <a:extLst>
              <a:ext uri="{FF2B5EF4-FFF2-40B4-BE49-F238E27FC236}">
                <a16:creationId xmlns:a16="http://schemas.microsoft.com/office/drawing/2014/main" id="{F2B70D87-2D5E-4359-B77F-AF838D1B1B57}"/>
              </a:ext>
            </a:extLst>
          </p:cNvPr>
          <p:cNvSpPr txBox="1">
            <a:spLocks/>
          </p:cNvSpPr>
          <p:nvPr/>
        </p:nvSpPr>
        <p:spPr>
          <a:xfrm>
            <a:off x="3550106" y="2263146"/>
            <a:ext cx="17283785" cy="10641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Используемые методы:</a:t>
            </a:r>
          </a:p>
          <a:p>
            <a:pPr marL="914400" indent="-914400" hangingPunct="1">
              <a:buFontTx/>
              <a:buAutoNum type="arabicParenR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построение черно-белого изображения; </a:t>
            </a:r>
            <a:br>
              <a:rPr lang="ru-RU" dirty="0"/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get_grayscale_image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(image)</a:t>
            </a:r>
            <a:endParaRPr lang="ru-RU" dirty="0"/>
          </a:p>
          <a:p>
            <a:pPr marL="914400" indent="-914400" hangingPunct="1">
              <a:buFontTx/>
              <a:buAutoNum type="arabicParenR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применение фильтрации для подавления шумов;</a:t>
            </a:r>
            <a:br>
              <a:rPr lang="ru-RU" dirty="0"/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get_gaussian_blur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(image,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blur_size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deviation=0.0)</a:t>
            </a:r>
            <a:endParaRPr lang="ru-RU" dirty="0"/>
          </a:p>
          <a:p>
            <a:pPr marL="914400" indent="-914400" hangingPunct="1">
              <a:buFontTx/>
              <a:buAutoNum type="arabicParenR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вычисление градиентов функции яркости;</a:t>
            </a:r>
            <a:br>
              <a:rPr lang="ru-RU" dirty="0"/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get_sobel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blur_image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get_prewitt(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blur_image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get_scharr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blur_image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ru-RU" dirty="0"/>
          </a:p>
          <a:p>
            <a:pPr marL="914400" indent="-914400" hangingPunct="1">
              <a:buFontTx/>
              <a:buAutoNum type="arabicParenR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подавление </a:t>
            </a:r>
            <a:r>
              <a:rPr lang="ru-RU" dirty="0" err="1"/>
              <a:t>немаксимумов</a:t>
            </a:r>
            <a:r>
              <a:rPr lang="ru-RU" dirty="0"/>
              <a:t> (если значение градиента пикселя больше соседних, то пиксель определяется как граничный, иначе значение пикселя подавляется);</a:t>
            </a:r>
            <a:br>
              <a:rPr lang="ru-RU" dirty="0"/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get_gradient_length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gx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get_gradient_direction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gx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get_neighbors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gradient_direction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get_suppression_of_non_maximums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(self,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gradient_length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gradient_direction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ru-RU" dirty="0"/>
          </a:p>
          <a:p>
            <a:pPr marL="914400" indent="-914400" hangingPunct="1">
              <a:buAutoNum type="arabicParenR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двойная пороговая фильтрация(сравнение величины градиента с двумя пороговыми значениями).</a:t>
            </a:r>
            <a:br>
              <a:rPr lang="ru-RU" dirty="0">
                <a:latin typeface="Times New Roman"/>
                <a:cs typeface="Times New Roman"/>
                <a:sym typeface="Times New Roman"/>
              </a:rPr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get_double_threshold_filtering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suppressed_matrix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gradient_length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thresholds)</a:t>
            </a:r>
          </a:p>
          <a:p>
            <a:pPr marL="914400" indent="-914400" hangingPunct="1">
              <a:buAutoNum type="arabicParenR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indent="-914400" hangingPunct="1">
              <a:buAutoNum type="arabicParenR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Основные используемые функции cv2"/>
          <p:cNvSpPr txBox="1">
            <a:spLocks noGrp="1"/>
          </p:cNvSpPr>
          <p:nvPr>
            <p:ph type="title"/>
          </p:nvPr>
        </p:nvSpPr>
        <p:spPr>
          <a:xfrm>
            <a:off x="-650927" y="932604"/>
            <a:ext cx="24735988" cy="1433164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/>
              <a:t>Матрицы свёртки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FE205A-5835-4BF9-B23F-A74695FF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310" y="3970454"/>
            <a:ext cx="4354185" cy="7248124"/>
          </a:xfrm>
          <a:prstGeom prst="rect">
            <a:avLst/>
          </a:prstGeom>
        </p:spPr>
      </p:pic>
      <p:sp>
        <p:nvSpPr>
          <p:cNvPr id="6" name="cv2.cvtColor…">
            <a:extLst>
              <a:ext uri="{FF2B5EF4-FFF2-40B4-BE49-F238E27FC236}">
                <a16:creationId xmlns:a16="http://schemas.microsoft.com/office/drawing/2014/main" id="{D8D8788E-582C-4F2D-ABE3-F0C69D05841F}"/>
              </a:ext>
            </a:extLst>
          </p:cNvPr>
          <p:cNvSpPr txBox="1">
            <a:spLocks/>
          </p:cNvSpPr>
          <p:nvPr/>
        </p:nvSpPr>
        <p:spPr>
          <a:xfrm>
            <a:off x="1470476" y="2831432"/>
            <a:ext cx="21670877" cy="8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Оператор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Собеля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Прюитта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Шарра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67F5DB-DEFA-4E1B-8E0C-76369E9EB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4452" y="3970454"/>
            <a:ext cx="4338666" cy="72481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8848E6-E7B9-473F-8820-8E82E2BEC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2075" y="3970454"/>
            <a:ext cx="4399638" cy="7248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Блок-схема"/>
          <p:cNvSpPr txBox="1">
            <a:spLocks noGrp="1"/>
          </p:cNvSpPr>
          <p:nvPr>
            <p:ph type="title"/>
          </p:nvPr>
        </p:nvSpPr>
        <p:spPr>
          <a:xfrm>
            <a:off x="7363348" y="811781"/>
            <a:ext cx="9657303" cy="14513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/>
              <a:t>Алгоритм </a:t>
            </a:r>
            <a:r>
              <a:rPr lang="en-US" dirty="0" err="1"/>
              <a:t>findContours</a:t>
            </a:r>
            <a:endParaRPr dirty="0"/>
          </a:p>
        </p:txBody>
      </p:sp>
      <p:sp>
        <p:nvSpPr>
          <p:cNvPr id="9" name="cv2.cvtColor…">
            <a:extLst>
              <a:ext uri="{FF2B5EF4-FFF2-40B4-BE49-F238E27FC236}">
                <a16:creationId xmlns:a16="http://schemas.microsoft.com/office/drawing/2014/main" id="{F3269CD6-88DD-4D1B-BF5F-4701E589B8C8}"/>
              </a:ext>
            </a:extLst>
          </p:cNvPr>
          <p:cNvSpPr txBox="1">
            <a:spLocks/>
          </p:cNvSpPr>
          <p:nvPr/>
        </p:nvSpPr>
        <p:spPr>
          <a:xfrm>
            <a:off x="6947817" y="9410110"/>
            <a:ext cx="1921886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cv2.cvtColor…">
            <a:extLst>
              <a:ext uri="{FF2B5EF4-FFF2-40B4-BE49-F238E27FC236}">
                <a16:creationId xmlns:a16="http://schemas.microsoft.com/office/drawing/2014/main" id="{F2B70D87-2D5E-4359-B77F-AF838D1B1B57}"/>
              </a:ext>
            </a:extLst>
          </p:cNvPr>
          <p:cNvSpPr txBox="1">
            <a:spLocks/>
          </p:cNvSpPr>
          <p:nvPr/>
        </p:nvSpPr>
        <p:spPr>
          <a:xfrm>
            <a:off x="1351083" y="2263146"/>
            <a:ext cx="21681831" cy="10641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поиск контуров похож на поиск белого объекта на черном фоне.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бъект, который нужно найти, должен быть белым, а фон черным.</a:t>
            </a:r>
          </a:p>
          <a:p>
            <a:pPr marL="914400" indent="-914400">
              <a:buFontTx/>
              <a:buAutoNum type="arabicParenR"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остроение черно-белого изображения;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get_grayscale_image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(image)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arenR"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Применение пороговой фильтрации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b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cv2.threshold(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blur_image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130, 255, cv2.THRESH_BINARY)</a:t>
            </a:r>
          </a:p>
          <a:p>
            <a:pPr marL="914400" indent="-914400" algn="l">
              <a:buAutoNum type="arabicParenR"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Нахождение контуров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b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fr-FR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contours,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_</a:t>
            </a:r>
            <a:r>
              <a:rPr lang="fr-FR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cv2.findContours(thresh_image, cv2.RETR_LIST, cv2.CHAIN_APPROX_SIMPLE)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indent="-914400" algn="l">
              <a:buAutoNum type="arabicParenR"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Отрисовка контуров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b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fr-FR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cv2.drawContours(image_contours, contours, -1, (255, 255, 255), 1)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indent="-914400" hangingPunct="1">
              <a:buAutoNum type="arabicParenR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6AEA1-4874-463E-9316-243071F4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42" y="7837665"/>
            <a:ext cx="11205796" cy="6891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9FE8B8-2CB1-4014-B5F2-CC494E8A3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02"/>
          <a:stretch/>
        </p:blipFill>
        <p:spPr>
          <a:xfrm>
            <a:off x="12192000" y="5521569"/>
            <a:ext cx="10310368" cy="10141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CFE2B6-91C7-4FF6-8A0F-7D67A74C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7506" y="9410110"/>
            <a:ext cx="13318422" cy="6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1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v2.cvtColor…"/>
          <p:cNvSpPr txBox="1">
            <a:spLocks noGrp="1"/>
          </p:cNvSpPr>
          <p:nvPr>
            <p:ph type="body" idx="1"/>
          </p:nvPr>
        </p:nvSpPr>
        <p:spPr>
          <a:xfrm>
            <a:off x="3694663" y="3466510"/>
            <a:ext cx="19218860" cy="825601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Размытие: </a:t>
            </a:r>
            <a:r>
              <a:rPr lang="en-US" dirty="0"/>
              <a:t>(5, 5)</a:t>
            </a:r>
            <a:endParaRPr lang="ru-RU"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Матрица свёртки для частных производных: (3</a:t>
            </a:r>
            <a:r>
              <a:rPr lang="en-US" dirty="0"/>
              <a:t>, 3</a:t>
            </a:r>
            <a:r>
              <a:rPr lang="ru-RU" dirty="0"/>
              <a:t>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Двойная пороговая фильтрация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Канни</a:t>
            </a:r>
            <a:r>
              <a:rPr lang="ru-RU" dirty="0"/>
              <a:t>: (80</a:t>
            </a:r>
            <a:r>
              <a:rPr lang="en-US" dirty="0"/>
              <a:t>, </a:t>
            </a:r>
            <a:r>
              <a:rPr lang="ru-RU" dirty="0"/>
              <a:t>110)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Двойная пороговая фильтрация для </a:t>
            </a:r>
            <a:r>
              <a:rPr lang="en-US" dirty="0" err="1"/>
              <a:t>findContours</a:t>
            </a:r>
            <a:r>
              <a:rPr lang="en-US" dirty="0"/>
              <a:t>: (130, 255)</a:t>
            </a:r>
            <a:endParaRPr lang="ru-RU"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Размер изображения: (450</a:t>
            </a:r>
            <a:r>
              <a:rPr lang="en-US" dirty="0"/>
              <a:t>, 450</a:t>
            </a:r>
            <a:r>
              <a:rPr lang="ru-RU" dirty="0"/>
              <a:t>)</a:t>
            </a:r>
            <a:endParaRPr lang="en-US"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Формат изображения: </a:t>
            </a:r>
            <a:r>
              <a:rPr lang="en-US" dirty="0"/>
              <a:t>JPG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Область исследования: снимки МРТ мозга с контрастом</a:t>
            </a:r>
            <a:endParaRPr dirty="0"/>
          </a:p>
        </p:txBody>
      </p:sp>
      <p:sp>
        <p:nvSpPr>
          <p:cNvPr id="158" name="Основные используемые функции cv2"/>
          <p:cNvSpPr txBox="1">
            <a:spLocks noGrp="1"/>
          </p:cNvSpPr>
          <p:nvPr>
            <p:ph type="title"/>
          </p:nvPr>
        </p:nvSpPr>
        <p:spPr>
          <a:xfrm>
            <a:off x="-175994" y="1077359"/>
            <a:ext cx="24735988" cy="1433164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/>
              <a:t>Входные параметры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865358"/>
      </p:ext>
    </p:extLst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имер :)"/>
          <p:cNvSpPr txBox="1">
            <a:spLocks noGrp="1"/>
          </p:cNvSpPr>
          <p:nvPr>
            <p:ph type="title"/>
          </p:nvPr>
        </p:nvSpPr>
        <p:spPr>
          <a:xfrm>
            <a:off x="6307653" y="628072"/>
            <a:ext cx="11768693" cy="137138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Пример</a:t>
            </a:r>
            <a:r>
              <a:rPr lang="en-US" dirty="0"/>
              <a:t> </a:t>
            </a:r>
            <a:r>
              <a:rPr lang="ru-RU" dirty="0"/>
              <a:t>№1: Инсульт</a:t>
            </a:r>
            <a:r>
              <a:rPr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E7C0DE-891C-4326-9973-67717B9B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4518" y="1999454"/>
            <a:ext cx="14584604" cy="10397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имер :)"/>
          <p:cNvSpPr txBox="1">
            <a:spLocks noGrp="1"/>
          </p:cNvSpPr>
          <p:nvPr>
            <p:ph type="title"/>
          </p:nvPr>
        </p:nvSpPr>
        <p:spPr>
          <a:xfrm>
            <a:off x="2620109" y="628072"/>
            <a:ext cx="19624430" cy="137138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Пример</a:t>
            </a:r>
            <a:r>
              <a:rPr lang="en-US" dirty="0"/>
              <a:t> </a:t>
            </a:r>
            <a:r>
              <a:rPr lang="ru-RU" dirty="0"/>
              <a:t>№2: Рассеянный склероз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E7C0DE-891C-4326-9973-67717B9B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0459" y="1999454"/>
            <a:ext cx="14532721" cy="10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7406"/>
      </p:ext>
    </p:extLst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имер :)"/>
          <p:cNvSpPr txBox="1">
            <a:spLocks noGrp="1"/>
          </p:cNvSpPr>
          <p:nvPr>
            <p:ph type="title"/>
          </p:nvPr>
        </p:nvSpPr>
        <p:spPr>
          <a:xfrm>
            <a:off x="2620109" y="628072"/>
            <a:ext cx="19624430" cy="137138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Пример</a:t>
            </a:r>
            <a:r>
              <a:rPr lang="en-US" dirty="0"/>
              <a:t> </a:t>
            </a:r>
            <a:r>
              <a:rPr lang="ru-RU" dirty="0"/>
              <a:t>№3: Метастазы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E7C0DE-891C-4326-9973-67717B9B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0459" y="2046270"/>
            <a:ext cx="14532721" cy="103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05129"/>
      </p:ext>
    </p:extLst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имер :)"/>
          <p:cNvSpPr txBox="1">
            <a:spLocks noGrp="1"/>
          </p:cNvSpPr>
          <p:nvPr>
            <p:ph type="title"/>
          </p:nvPr>
        </p:nvSpPr>
        <p:spPr>
          <a:xfrm>
            <a:off x="2620109" y="628072"/>
            <a:ext cx="19624430" cy="137138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Пример</a:t>
            </a:r>
            <a:r>
              <a:rPr lang="en-US" dirty="0"/>
              <a:t> </a:t>
            </a:r>
            <a:r>
              <a:rPr lang="ru-RU" dirty="0"/>
              <a:t>№4: Злокачественная опухоль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E7C0DE-891C-4326-9973-67717B9B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382" y="2046270"/>
            <a:ext cx="14506875" cy="103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17128"/>
      </p:ext>
    </p:extLst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412</Words>
  <Application>Microsoft Office PowerPoint</Application>
  <PresentationFormat>Произвольный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Helvetica Neue Medium</vt:lpstr>
      <vt:lpstr>Times New Roman</vt:lpstr>
      <vt:lpstr>33_DynamicLight</vt:lpstr>
      <vt:lpstr>Методы выделения границ.  Анализ параметров алгоритма Канни для изображений данного типа</vt:lpstr>
      <vt:lpstr>Алгоритм Канни</vt:lpstr>
      <vt:lpstr>Матрицы свёртки</vt:lpstr>
      <vt:lpstr>Алгоритм findContours</vt:lpstr>
      <vt:lpstr>Входные параметры</vt:lpstr>
      <vt:lpstr>Пример №1: Инсульт </vt:lpstr>
      <vt:lpstr>Пример №2: Рассеянный склероз</vt:lpstr>
      <vt:lpstr>Пример №3: Метастазы</vt:lpstr>
      <vt:lpstr>Пример №4: Злокачественная опухоль</vt:lpstr>
      <vt:lpstr>Пример №5: Здоровый мозг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выделения границ.  Анализ параметров алгоритма Канни для изображений данного типа</dc:title>
  <cp:lastModifiedBy>Диана Пивоварова</cp:lastModifiedBy>
  <cp:revision>2</cp:revision>
  <dcterms:modified xsi:type="dcterms:W3CDTF">2022-12-26T09:02:03Z</dcterms:modified>
</cp:coreProperties>
</file>