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75" d="100"/>
          <a:sy n="75"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88763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235130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D3FFE9-9CB1-466D-9359-91AC6465C12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995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297269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D3FFE9-9CB1-466D-9359-91AC6465C12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902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1962592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1288984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328080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271390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90A1F-8834-476A-B459-36E510A9D26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395952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21887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90A1F-8834-476A-B459-36E510A9D269}"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378473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90A1F-8834-476A-B459-36E510A9D269}"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367028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90A1F-8834-476A-B459-36E510A9D269}"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89617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15387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90A1F-8834-476A-B459-36E510A9D26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D3FFE9-9CB1-466D-9359-91AC6465C125}" type="slidenum">
              <a:rPr lang="en-US" smtClean="0"/>
              <a:t>‹#›</a:t>
            </a:fld>
            <a:endParaRPr lang="en-US"/>
          </a:p>
        </p:txBody>
      </p:sp>
    </p:spTree>
    <p:extLst>
      <p:ext uri="{BB962C8B-B14F-4D97-AF65-F5344CB8AC3E}">
        <p14:creationId xmlns:p14="http://schemas.microsoft.com/office/powerpoint/2010/main" val="405373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390A1F-8834-476A-B459-36E510A9D269}" type="datetimeFigureOut">
              <a:rPr lang="en-US" smtClean="0"/>
              <a:t>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D3FFE9-9CB1-466D-9359-91AC6465C125}" type="slidenum">
              <a:rPr lang="en-US" smtClean="0"/>
              <a:t>‹#›</a:t>
            </a:fld>
            <a:endParaRPr lang="en-US"/>
          </a:p>
        </p:txBody>
      </p:sp>
    </p:spTree>
    <p:extLst>
      <p:ext uri="{BB962C8B-B14F-4D97-AF65-F5344CB8AC3E}">
        <p14:creationId xmlns:p14="http://schemas.microsoft.com/office/powerpoint/2010/main" val="308737498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965" y="592668"/>
            <a:ext cx="8542868" cy="2523066"/>
          </a:xfrm>
        </p:spPr>
        <p:txBody>
          <a:bodyPr>
            <a:normAutofit/>
          </a:bodyPr>
          <a:lstStyle/>
          <a:p>
            <a:pPr algn="ctr"/>
            <a:r>
              <a:rPr lang="en-US" dirty="0" smtClean="0"/>
              <a:t>Big Mountain Resort executive presentation</a:t>
            </a:r>
            <a:endParaRPr lang="en-US" dirty="0"/>
          </a:p>
        </p:txBody>
      </p:sp>
      <p:sp>
        <p:nvSpPr>
          <p:cNvPr id="3" name="Title 1"/>
          <p:cNvSpPr txBox="1">
            <a:spLocks/>
          </p:cNvSpPr>
          <p:nvPr/>
        </p:nvSpPr>
        <p:spPr>
          <a:xfrm>
            <a:off x="1803399" y="4072467"/>
            <a:ext cx="9144000" cy="14139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b="0" dirty="0" smtClean="0"/>
              <a:t>Presenter: Weina </a:t>
            </a:r>
            <a:r>
              <a:rPr lang="en-US" sz="3200" b="0" dirty="0" err="1" smtClean="0"/>
              <a:t>ke</a:t>
            </a:r>
            <a:endParaRPr lang="en-US" sz="3200" b="0" dirty="0" smtClean="0"/>
          </a:p>
          <a:p>
            <a:r>
              <a:rPr lang="en-US" sz="3200" b="0" dirty="0" smtClean="0"/>
              <a:t>Date: 01-01-2023</a:t>
            </a:r>
            <a:endParaRPr lang="en-US" sz="3200" b="0" dirty="0"/>
          </a:p>
        </p:txBody>
      </p:sp>
    </p:spTree>
    <p:extLst>
      <p:ext uri="{BB962C8B-B14F-4D97-AF65-F5344CB8AC3E}">
        <p14:creationId xmlns:p14="http://schemas.microsoft.com/office/powerpoint/2010/main" val="154355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589212" y="1768044"/>
            <a:ext cx="4819121" cy="3777622"/>
          </a:xfrm>
        </p:spPr>
        <p:txBody>
          <a:bodyPr/>
          <a:lstStyle/>
          <a:p>
            <a:pPr>
              <a:buFont typeface="Wingdings" panose="05000000000000000000" pitchFamily="2" charset="2"/>
              <a:buChar char="§"/>
            </a:pPr>
            <a:r>
              <a:rPr lang="en-US" smtClean="0"/>
              <a:t>Longest run:</a:t>
            </a:r>
          </a:p>
          <a:p>
            <a:pPr marL="0" indent="0">
              <a:buNone/>
            </a:pPr>
            <a:endParaRPr lang="en-US" dirty="0"/>
          </a:p>
        </p:txBody>
      </p:sp>
      <p:sp>
        <p:nvSpPr>
          <p:cNvPr id="5" name="Content Placeholder 2"/>
          <p:cNvSpPr txBox="1">
            <a:spLocks/>
          </p:cNvSpPr>
          <p:nvPr/>
        </p:nvSpPr>
        <p:spPr>
          <a:xfrm>
            <a:off x="7479400" y="1820333"/>
            <a:ext cx="4819121"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smtClean="0"/>
              <a:t>Trams:</a:t>
            </a:r>
            <a:endParaRPr lang="en-US" dirty="0"/>
          </a:p>
          <a:p>
            <a:pPr marL="0" indent="0">
              <a:buFont typeface="Wingdings 3" charset="2"/>
              <a:buNone/>
            </a:pPr>
            <a:endParaRPr lang="en-US" dirty="0"/>
          </a:p>
        </p:txBody>
      </p:sp>
      <p:pic>
        <p:nvPicPr>
          <p:cNvPr id="6" name="Picture 5"/>
          <p:cNvPicPr>
            <a:picLocks noChangeAspect="1"/>
          </p:cNvPicPr>
          <p:nvPr/>
        </p:nvPicPr>
        <p:blipFill>
          <a:blip r:embed="rId2"/>
          <a:stretch>
            <a:fillRect/>
          </a:stretch>
        </p:blipFill>
        <p:spPr>
          <a:xfrm>
            <a:off x="2518145" y="2658534"/>
            <a:ext cx="4798540" cy="2543174"/>
          </a:xfrm>
          <a:prstGeom prst="rect">
            <a:avLst/>
          </a:prstGeom>
        </p:spPr>
      </p:pic>
      <p:pic>
        <p:nvPicPr>
          <p:cNvPr id="7" name="Picture 6"/>
          <p:cNvPicPr>
            <a:picLocks noChangeAspect="1"/>
          </p:cNvPicPr>
          <p:nvPr/>
        </p:nvPicPr>
        <p:blipFill>
          <a:blip r:embed="rId3"/>
          <a:stretch>
            <a:fillRect/>
          </a:stretch>
        </p:blipFill>
        <p:spPr>
          <a:xfrm>
            <a:off x="7387752" y="2661692"/>
            <a:ext cx="4742046" cy="2540016"/>
          </a:xfrm>
          <a:prstGeom prst="rect">
            <a:avLst/>
          </a:prstGeom>
        </p:spPr>
      </p:pic>
      <p:sp>
        <p:nvSpPr>
          <p:cNvPr id="9" name="Rectangle 8"/>
          <p:cNvSpPr/>
          <p:nvPr/>
        </p:nvSpPr>
        <p:spPr>
          <a:xfrm>
            <a:off x="7387752" y="5420624"/>
            <a:ext cx="4742046" cy="646331"/>
          </a:xfrm>
          <a:prstGeom prst="rect">
            <a:avLst/>
          </a:prstGeom>
        </p:spPr>
        <p:txBody>
          <a:bodyPr wrap="square">
            <a:spAutoFit/>
          </a:bodyPr>
          <a:lstStyle/>
          <a:p>
            <a:r>
              <a:rPr lang="en-US" b="0" i="0" dirty="0" smtClean="0">
                <a:effectLst/>
                <a:latin typeface="-apple-system"/>
              </a:rPr>
              <a:t>The vast majority of resorts, such as Big Mountain, have no trams.</a:t>
            </a:r>
            <a:endParaRPr lang="en-US" dirty="0"/>
          </a:p>
        </p:txBody>
      </p:sp>
      <p:sp>
        <p:nvSpPr>
          <p:cNvPr id="10" name="Rectangle 9"/>
          <p:cNvSpPr/>
          <p:nvPr/>
        </p:nvSpPr>
        <p:spPr>
          <a:xfrm>
            <a:off x="2421467" y="5420624"/>
            <a:ext cx="4822963" cy="923330"/>
          </a:xfrm>
          <a:prstGeom prst="rect">
            <a:avLst/>
          </a:prstGeom>
        </p:spPr>
        <p:txBody>
          <a:bodyPr wrap="square">
            <a:spAutoFit/>
          </a:bodyPr>
          <a:lstStyle/>
          <a:p>
            <a:r>
              <a:rPr lang="en-US" b="0" i="0" dirty="0" smtClean="0">
                <a:effectLst/>
                <a:latin typeface="-apple-system"/>
              </a:rPr>
              <a:t>Big Mountain has one of the longest runs. Although it is just over half the length of the longest, the longer ones are rare.</a:t>
            </a:r>
            <a:endParaRPr lang="en-US" dirty="0"/>
          </a:p>
        </p:txBody>
      </p:sp>
    </p:spTree>
    <p:extLst>
      <p:ext uri="{BB962C8B-B14F-4D97-AF65-F5344CB8AC3E}">
        <p14:creationId xmlns:p14="http://schemas.microsoft.com/office/powerpoint/2010/main" val="142273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592925" y="1768044"/>
            <a:ext cx="4819121" cy="3777622"/>
          </a:xfrm>
        </p:spPr>
        <p:txBody>
          <a:bodyPr/>
          <a:lstStyle/>
          <a:p>
            <a:pPr>
              <a:buFont typeface="Wingdings" panose="05000000000000000000" pitchFamily="2" charset="2"/>
              <a:buChar char="§"/>
            </a:pPr>
            <a:r>
              <a:rPr lang="en-US" dirty="0" smtClean="0"/>
              <a:t>Skiable terrain area:</a:t>
            </a:r>
          </a:p>
          <a:p>
            <a:pPr marL="0" indent="0">
              <a:buNone/>
            </a:pPr>
            <a:endParaRPr lang="en-US" dirty="0"/>
          </a:p>
        </p:txBody>
      </p:sp>
      <p:pic>
        <p:nvPicPr>
          <p:cNvPr id="4" name="Picture 3"/>
          <p:cNvPicPr>
            <a:picLocks noChangeAspect="1"/>
          </p:cNvPicPr>
          <p:nvPr/>
        </p:nvPicPr>
        <p:blipFill>
          <a:blip r:embed="rId2"/>
          <a:stretch>
            <a:fillRect/>
          </a:stretch>
        </p:blipFill>
        <p:spPr>
          <a:xfrm>
            <a:off x="2592925" y="2360545"/>
            <a:ext cx="4705557" cy="2538789"/>
          </a:xfrm>
          <a:prstGeom prst="rect">
            <a:avLst/>
          </a:prstGeom>
        </p:spPr>
      </p:pic>
      <p:sp>
        <p:nvSpPr>
          <p:cNvPr id="8" name="Rectangle 7"/>
          <p:cNvSpPr/>
          <p:nvPr/>
        </p:nvSpPr>
        <p:spPr>
          <a:xfrm>
            <a:off x="2489197" y="5119939"/>
            <a:ext cx="4682049" cy="646331"/>
          </a:xfrm>
          <a:prstGeom prst="rect">
            <a:avLst/>
          </a:prstGeom>
        </p:spPr>
        <p:txBody>
          <a:bodyPr wrap="square">
            <a:spAutoFit/>
          </a:bodyPr>
          <a:lstStyle/>
          <a:p>
            <a:r>
              <a:rPr lang="en-US" b="0" i="0" dirty="0" smtClean="0">
                <a:effectLst/>
                <a:latin typeface="-apple-system"/>
              </a:rPr>
              <a:t>Big Mountain is amongst the resorts with the largest amount of skiable terrain.</a:t>
            </a:r>
            <a:endParaRPr lang="en-US" dirty="0"/>
          </a:p>
        </p:txBody>
      </p:sp>
      <p:sp>
        <p:nvSpPr>
          <p:cNvPr id="9" name="Content Placeholder 2"/>
          <p:cNvSpPr txBox="1">
            <a:spLocks/>
          </p:cNvSpPr>
          <p:nvPr/>
        </p:nvSpPr>
        <p:spPr>
          <a:xfrm>
            <a:off x="7564166" y="1779122"/>
            <a:ext cx="4819121"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Vertical </a:t>
            </a:r>
            <a:r>
              <a:rPr lang="en-US" dirty="0"/>
              <a:t>drop:</a:t>
            </a:r>
          </a:p>
          <a:p>
            <a:pPr marL="0" indent="0">
              <a:buFont typeface="Wingdings 3" charset="2"/>
              <a:buNone/>
            </a:pPr>
            <a:endParaRPr lang="en-US" dirty="0"/>
          </a:p>
        </p:txBody>
      </p:sp>
      <p:pic>
        <p:nvPicPr>
          <p:cNvPr id="10" name="Picture 9"/>
          <p:cNvPicPr>
            <a:picLocks noChangeAspect="1"/>
          </p:cNvPicPr>
          <p:nvPr/>
        </p:nvPicPr>
        <p:blipFill>
          <a:blip r:embed="rId3"/>
          <a:stretch>
            <a:fillRect/>
          </a:stretch>
        </p:blipFill>
        <p:spPr>
          <a:xfrm>
            <a:off x="7352049" y="2331386"/>
            <a:ext cx="4732642" cy="2521032"/>
          </a:xfrm>
          <a:prstGeom prst="rect">
            <a:avLst/>
          </a:prstGeom>
        </p:spPr>
      </p:pic>
      <p:sp>
        <p:nvSpPr>
          <p:cNvPr id="11" name="Rectangle 10"/>
          <p:cNvSpPr/>
          <p:nvPr/>
        </p:nvSpPr>
        <p:spPr>
          <a:xfrm>
            <a:off x="7298482" y="5128876"/>
            <a:ext cx="4913445" cy="923330"/>
          </a:xfrm>
          <a:prstGeom prst="rect">
            <a:avLst/>
          </a:prstGeom>
        </p:spPr>
        <p:txBody>
          <a:bodyPr wrap="square">
            <a:spAutoFit/>
          </a:bodyPr>
          <a:lstStyle/>
          <a:p>
            <a:r>
              <a:rPr lang="en-US" b="0" i="0" dirty="0" smtClean="0">
                <a:effectLst/>
                <a:latin typeface="-apple-system"/>
              </a:rPr>
              <a:t>Big Mountain is doing well for vertical drop, but there are still quite a few resorts with a greater drop.</a:t>
            </a:r>
            <a:endParaRPr lang="en-US" dirty="0"/>
          </a:p>
        </p:txBody>
      </p:sp>
    </p:spTree>
    <p:extLst>
      <p:ext uri="{BB962C8B-B14F-4D97-AF65-F5344CB8AC3E}">
        <p14:creationId xmlns:p14="http://schemas.microsoft.com/office/powerpoint/2010/main" val="147698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619359" y="1644152"/>
            <a:ext cx="7074974" cy="2760133"/>
          </a:xfrm>
        </p:spPr>
        <p:txBody>
          <a:bodyPr/>
          <a:lstStyle/>
          <a:p>
            <a:pPr>
              <a:buFont typeface="Wingdings" panose="05000000000000000000" pitchFamily="2" charset="2"/>
              <a:buChar char="§"/>
            </a:pPr>
            <a:r>
              <a:rPr lang="en-US" dirty="0" smtClean="0"/>
              <a:t>Ticket price and revenue vs. runs closed</a:t>
            </a:r>
          </a:p>
          <a:p>
            <a:pPr marL="0" indent="0">
              <a:buNone/>
            </a:pPr>
            <a:endParaRPr lang="en-US" dirty="0"/>
          </a:p>
        </p:txBody>
      </p:sp>
      <p:sp>
        <p:nvSpPr>
          <p:cNvPr id="8" name="Rectangle 7"/>
          <p:cNvSpPr/>
          <p:nvPr/>
        </p:nvSpPr>
        <p:spPr>
          <a:xfrm>
            <a:off x="8280400" y="2383495"/>
            <a:ext cx="3733800" cy="2862322"/>
          </a:xfrm>
          <a:prstGeom prst="rect">
            <a:avLst/>
          </a:prstGeom>
        </p:spPr>
        <p:txBody>
          <a:bodyPr wrap="square">
            <a:spAutoFit/>
          </a:bodyPr>
          <a:lstStyle/>
          <a:p>
            <a:r>
              <a:rPr lang="en-US" dirty="0" smtClean="0"/>
              <a:t>Closing </a:t>
            </a:r>
            <a:r>
              <a:rPr lang="en-US" dirty="0"/>
              <a:t>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p:txBody>
      </p:sp>
      <p:pic>
        <p:nvPicPr>
          <p:cNvPr id="5" name="Picture 4"/>
          <p:cNvPicPr>
            <a:picLocks noChangeAspect="1"/>
          </p:cNvPicPr>
          <p:nvPr/>
        </p:nvPicPr>
        <p:blipFill>
          <a:blip r:embed="rId2"/>
          <a:stretch>
            <a:fillRect/>
          </a:stretch>
        </p:blipFill>
        <p:spPr>
          <a:xfrm>
            <a:off x="2619359" y="2390953"/>
            <a:ext cx="5427126" cy="2854864"/>
          </a:xfrm>
          <a:prstGeom prst="rect">
            <a:avLst/>
          </a:prstGeom>
        </p:spPr>
      </p:pic>
    </p:spTree>
    <p:extLst>
      <p:ext uri="{BB962C8B-B14F-4D97-AF65-F5344CB8AC3E}">
        <p14:creationId xmlns:p14="http://schemas.microsoft.com/office/powerpoint/2010/main" val="876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619358" y="1948953"/>
            <a:ext cx="8988441" cy="701115"/>
          </a:xfrm>
        </p:spPr>
        <p:txBody>
          <a:bodyPr/>
          <a:lstStyle/>
          <a:p>
            <a:r>
              <a:rPr lang="en-US" sz="2000" dirty="0" smtClean="0"/>
              <a:t>Adding </a:t>
            </a:r>
            <a:r>
              <a:rPr lang="en-US" sz="2000" dirty="0"/>
              <a:t>a run, increasing the vertical drop by 150 feet, and installing an additional chair </a:t>
            </a:r>
            <a:r>
              <a:rPr lang="en-US" sz="2000" dirty="0" smtClean="0"/>
              <a:t>lift  -  </a:t>
            </a:r>
            <a:r>
              <a:rPr lang="en-US" altLang="zh-CN" sz="2000" dirty="0" smtClean="0"/>
              <a:t>increase support for ticket price by $1.99</a:t>
            </a:r>
            <a:r>
              <a:rPr lang="en-US" sz="2000" dirty="0" smtClean="0"/>
              <a:t>.</a:t>
            </a:r>
            <a:endParaRPr lang="en-US" sz="2000" dirty="0"/>
          </a:p>
          <a:p>
            <a:pPr marL="0" indent="0">
              <a:buNone/>
            </a:pPr>
            <a:endParaRPr lang="en-US" dirty="0"/>
          </a:p>
        </p:txBody>
      </p:sp>
      <p:sp>
        <p:nvSpPr>
          <p:cNvPr id="14" name="Content Placeholder 2"/>
          <p:cNvSpPr txBox="1">
            <a:spLocks/>
          </p:cNvSpPr>
          <p:nvPr/>
        </p:nvSpPr>
        <p:spPr>
          <a:xfrm>
            <a:off x="2619357" y="3002906"/>
            <a:ext cx="8988441" cy="7011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t>Adding a run and 2 acres of snow making, increasing the vertical drop by 150 feet, and installing an additional chair lift  - </a:t>
            </a:r>
            <a:r>
              <a:rPr lang="en-US" sz="2000" dirty="0"/>
              <a:t> makes no </a:t>
            </a:r>
            <a:r>
              <a:rPr lang="en-US" sz="2000" dirty="0" smtClean="0"/>
              <a:t>difference. </a:t>
            </a:r>
            <a:endParaRPr lang="en-US" sz="2000" dirty="0"/>
          </a:p>
        </p:txBody>
      </p:sp>
      <p:sp>
        <p:nvSpPr>
          <p:cNvPr id="15" name="Rectangle 14"/>
          <p:cNvSpPr/>
          <p:nvPr/>
        </p:nvSpPr>
        <p:spPr>
          <a:xfrm>
            <a:off x="3132667" y="5244868"/>
            <a:ext cx="6096000" cy="369332"/>
          </a:xfrm>
          <a:prstGeom prst="rect">
            <a:avLst/>
          </a:prstGeom>
        </p:spPr>
        <p:txBody>
          <a:bodyPr>
            <a:spAutoFit/>
          </a:bodyPr>
          <a:lstStyle/>
          <a:p>
            <a:r>
              <a:rPr lang="en-US" b="0" i="0" dirty="0" smtClean="0">
                <a:effectLst/>
                <a:latin typeface="-apple-system"/>
              </a:rPr>
              <a:t> </a:t>
            </a:r>
            <a:endParaRPr lang="en-US" dirty="0"/>
          </a:p>
        </p:txBody>
      </p:sp>
      <p:sp>
        <p:nvSpPr>
          <p:cNvPr id="17" name="Content Placeholder 2"/>
          <p:cNvSpPr txBox="1">
            <a:spLocks/>
          </p:cNvSpPr>
          <p:nvPr/>
        </p:nvSpPr>
        <p:spPr>
          <a:xfrm>
            <a:off x="2592925" y="4319237"/>
            <a:ext cx="8988441" cy="18106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t>Increasing </a:t>
            </a:r>
            <a:r>
              <a:rPr lang="en-US" sz="2000" dirty="0"/>
              <a:t>the longest run by </a:t>
            </a:r>
            <a:r>
              <a:rPr lang="en-US" sz="2000" dirty="0" smtClean="0"/>
              <a:t>0.2 </a:t>
            </a:r>
            <a:r>
              <a:rPr lang="en-US" sz="2000" dirty="0"/>
              <a:t>miles and guaranteeing its snow coverage by adding 4 acres of snow making </a:t>
            </a:r>
            <a:r>
              <a:rPr lang="en-US" sz="2000" dirty="0" smtClean="0"/>
              <a:t>capability  - </a:t>
            </a:r>
            <a:r>
              <a:rPr lang="en-US" sz="2000" dirty="0"/>
              <a:t> makes no </a:t>
            </a:r>
            <a:r>
              <a:rPr lang="en-US" sz="2000" dirty="0" smtClean="0"/>
              <a:t>difference. </a:t>
            </a:r>
            <a:endParaRPr lang="en-US" sz="2000" dirty="0"/>
          </a:p>
        </p:txBody>
      </p:sp>
    </p:spTree>
    <p:extLst>
      <p:ext uri="{BB962C8B-B14F-4D97-AF65-F5344CB8AC3E}">
        <p14:creationId xmlns:p14="http://schemas.microsoft.com/office/powerpoint/2010/main" val="1583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Summary and conclusion</a:t>
            </a:r>
          </a:p>
        </p:txBody>
      </p:sp>
      <p:sp>
        <p:nvSpPr>
          <p:cNvPr id="3" name="Content Placeholder 2"/>
          <p:cNvSpPr>
            <a:spLocks noGrp="1"/>
          </p:cNvSpPr>
          <p:nvPr>
            <p:ph idx="1"/>
          </p:nvPr>
        </p:nvSpPr>
        <p:spPr>
          <a:xfrm>
            <a:off x="2516171" y="2806487"/>
            <a:ext cx="8988441" cy="2623047"/>
          </a:xfrm>
        </p:spPr>
        <p:txBody>
          <a:bodyPr>
            <a:normAutofit/>
          </a:bodyPr>
          <a:lstStyle/>
          <a:p>
            <a:r>
              <a:rPr lang="en-US" sz="2000" dirty="0"/>
              <a:t>If Big Mountain </a:t>
            </a:r>
            <a:r>
              <a:rPr lang="en-US" sz="2000" dirty="0" smtClean="0"/>
              <a:t>adds </a:t>
            </a:r>
            <a:r>
              <a:rPr lang="en-US" sz="2000" dirty="0"/>
              <a:t>a run, </a:t>
            </a:r>
            <a:r>
              <a:rPr lang="en-US" sz="2000" dirty="0" smtClean="0"/>
              <a:t>increases </a:t>
            </a:r>
            <a:r>
              <a:rPr lang="en-US" sz="2000" dirty="0"/>
              <a:t>the vertical drop by 150 feet, and </a:t>
            </a:r>
            <a:r>
              <a:rPr lang="en-US" sz="2000" dirty="0" smtClean="0"/>
              <a:t>installs </a:t>
            </a:r>
            <a:r>
              <a:rPr lang="en-US" sz="2000" dirty="0"/>
              <a:t>an additional chairlift, this scenario </a:t>
            </a:r>
            <a:r>
              <a:rPr lang="en-US" sz="2000" dirty="0" smtClean="0"/>
              <a:t>will </a:t>
            </a:r>
            <a:r>
              <a:rPr lang="en-US" sz="2000" dirty="0"/>
              <a:t>be supported from the model for ticket price increased by $ 1.99, which lead to the final price of </a:t>
            </a:r>
            <a:r>
              <a:rPr lang="en-US" sz="2000" dirty="0" smtClean="0"/>
              <a:t>$82.99. </a:t>
            </a:r>
            <a:r>
              <a:rPr lang="en-US" sz="2000" dirty="0"/>
              <a:t>Over the season, this could be expected to amount to $</a:t>
            </a:r>
            <a:r>
              <a:rPr lang="en-US" sz="2000" dirty="0" smtClean="0"/>
              <a:t>3474638.</a:t>
            </a:r>
            <a:endParaRPr lang="en-US" dirty="0"/>
          </a:p>
        </p:txBody>
      </p:sp>
      <p:sp>
        <p:nvSpPr>
          <p:cNvPr id="15" name="Rectangle 14"/>
          <p:cNvSpPr/>
          <p:nvPr/>
        </p:nvSpPr>
        <p:spPr>
          <a:xfrm>
            <a:off x="3132667" y="5244868"/>
            <a:ext cx="6096000" cy="369332"/>
          </a:xfrm>
          <a:prstGeom prst="rect">
            <a:avLst/>
          </a:prstGeom>
        </p:spPr>
        <p:txBody>
          <a:bodyPr>
            <a:spAutoFit/>
          </a:bodyPr>
          <a:lstStyle/>
          <a:p>
            <a:r>
              <a:rPr lang="en-US" b="0" i="0" dirty="0" smtClean="0">
                <a:effectLst/>
                <a:latin typeface="-apple-system"/>
              </a:rPr>
              <a:t> </a:t>
            </a:r>
            <a:endParaRPr lang="en-US" dirty="0"/>
          </a:p>
        </p:txBody>
      </p:sp>
      <p:sp>
        <p:nvSpPr>
          <p:cNvPr id="17" name="Content Placeholder 2"/>
          <p:cNvSpPr txBox="1">
            <a:spLocks/>
          </p:cNvSpPr>
          <p:nvPr/>
        </p:nvSpPr>
        <p:spPr>
          <a:xfrm>
            <a:off x="2516170" y="1739256"/>
            <a:ext cx="8988441" cy="18106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Based on </a:t>
            </a:r>
            <a:r>
              <a:rPr lang="en-US" sz="2000" dirty="0" smtClean="0"/>
              <a:t>the advantages Big Mountain has </a:t>
            </a:r>
            <a:r>
              <a:rPr lang="en-US" sz="2000" dirty="0"/>
              <a:t>and the original price was much lower than the predicted one, </a:t>
            </a:r>
            <a:r>
              <a:rPr lang="en-US" sz="2000" dirty="0" smtClean="0"/>
              <a:t>there is </a:t>
            </a:r>
            <a:r>
              <a:rPr lang="en-US" sz="2000" dirty="0"/>
              <a:t>room for a price increment.</a:t>
            </a:r>
            <a:endParaRPr lang="en-US" sz="2000" dirty="0"/>
          </a:p>
        </p:txBody>
      </p:sp>
      <p:sp>
        <p:nvSpPr>
          <p:cNvPr id="8" name="Content Placeholder 2"/>
          <p:cNvSpPr txBox="1">
            <a:spLocks/>
          </p:cNvSpPr>
          <p:nvPr/>
        </p:nvSpPr>
        <p:spPr>
          <a:xfrm>
            <a:off x="2516171" y="4482887"/>
            <a:ext cx="8988441" cy="18106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This model indicates closing one run makes no difference. Closing 2 and 3 successively reduces support for ticket prices, and so does the revenue. If Big Mountain closes down three runs, it seems they may as well close down 4 or 5, as there's no further loss in the ticket price. </a:t>
            </a:r>
            <a:r>
              <a:rPr lang="en-US" sz="2000" dirty="0"/>
              <a:t>If increasing the closures down to 6 or more leads to a significant drop in the ticket price and the </a:t>
            </a:r>
            <a:r>
              <a:rPr lang="en-US" sz="2000" dirty="0" smtClean="0"/>
              <a:t>revenue – so Big Mountain could close 4-5 runs to save the operational and maintenance cost.</a:t>
            </a:r>
            <a:endParaRPr lang="en-US" sz="2000" dirty="0"/>
          </a:p>
        </p:txBody>
      </p:sp>
    </p:spTree>
    <p:extLst>
      <p:ext uri="{BB962C8B-B14F-4D97-AF65-F5344CB8AC3E}">
        <p14:creationId xmlns:p14="http://schemas.microsoft.com/office/powerpoint/2010/main" val="297777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90244"/>
            <a:ext cx="8911687" cy="128089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Big Mountain </a:t>
            </a:r>
            <a:r>
              <a:rPr lang="en-US" dirty="0" smtClean="0"/>
              <a:t>Resort is </a:t>
            </a:r>
            <a:r>
              <a:rPr lang="en-US" dirty="0"/>
              <a:t>a ski resort located in Montana. Big Mountain Resort offers spectacular views of Glacier National Park and Flathead National Forest, with access to 105 trails. Every year about 350,000 people ski or snowboard at Big Mountain. This mountain can accommodate skiers and riders of all levels and abilities</a:t>
            </a:r>
            <a:r>
              <a:rPr lang="en-US" dirty="0" smtClean="0"/>
              <a:t>.</a:t>
            </a:r>
          </a:p>
          <a:p>
            <a:pPr marL="0" indent="0">
              <a:buNone/>
            </a:pPr>
            <a:endParaRPr lang="en-US" dirty="0" smtClean="0"/>
          </a:p>
          <a:p>
            <a:r>
              <a:rPr lang="en-US" dirty="0" smtClean="0"/>
              <a:t>Big </a:t>
            </a:r>
            <a:r>
              <a:rPr lang="en-US" dirty="0"/>
              <a:t>Mountain Resort has recently installed an additional chair lift to help increase the distribution of visitors across the mountain. This additional chair increases their operating costs by $1,540,000 this </a:t>
            </a:r>
            <a:r>
              <a:rPr lang="en-US" dirty="0" smtClean="0"/>
              <a:t>season.</a:t>
            </a:r>
          </a:p>
          <a:p>
            <a:pPr marL="0" indent="0">
              <a:buNone/>
            </a:pPr>
            <a:endParaRPr lang="en-US" dirty="0" smtClean="0"/>
          </a:p>
          <a:p>
            <a:r>
              <a:rPr lang="en-US" dirty="0"/>
              <a:t>The resort's pricing strategy has been to charge a premium above the average price of resorts in its market segment. The business wants some guidance on how to select a better value for their ticket price. They are also considering a number of changes that they hope will either cut costs without undermining the ticket price or will support an even higher ticket price.  </a:t>
            </a:r>
          </a:p>
        </p:txBody>
      </p:sp>
      <p:pic>
        <p:nvPicPr>
          <p:cNvPr id="4" name="Picture 3"/>
          <p:cNvPicPr>
            <a:picLocks noChangeAspect="1"/>
          </p:cNvPicPr>
          <p:nvPr/>
        </p:nvPicPr>
        <p:blipFill>
          <a:blip r:embed="rId2"/>
          <a:stretch>
            <a:fillRect/>
          </a:stretch>
        </p:blipFill>
        <p:spPr>
          <a:xfrm>
            <a:off x="9462030" y="0"/>
            <a:ext cx="2729970" cy="1946264"/>
          </a:xfrm>
          <a:prstGeom prst="rect">
            <a:avLst/>
          </a:prstGeom>
        </p:spPr>
      </p:pic>
    </p:spTree>
    <p:extLst>
      <p:ext uri="{BB962C8B-B14F-4D97-AF65-F5344CB8AC3E}">
        <p14:creationId xmlns:p14="http://schemas.microsoft.com/office/powerpoint/2010/main" val="226483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4" name="Google Shape;46;p1"/>
          <p:cNvSpPr txBox="1">
            <a:spLocks noGrp="1"/>
          </p:cNvSpPr>
          <p:nvPr>
            <p:ph idx="1"/>
          </p:nvPr>
        </p:nvSpPr>
        <p:spPr>
          <a:xfrm>
            <a:off x="2699279" y="1540931"/>
            <a:ext cx="9043988" cy="3996269"/>
          </a:xfrm>
          <a:prstGeom prst="rect">
            <a:avLst/>
          </a:prstGeom>
          <a:noFill/>
          <a:ln>
            <a:noFill/>
          </a:ln>
        </p:spPr>
        <p:txBody>
          <a:bodyPr spcFirstLastPara="1" wrap="square" lIns="0" tIns="0" rIns="0" bIns="0" anchor="t" anchorCtr="0">
            <a:noAutofit/>
          </a:bodyPr>
          <a:lstStyle/>
          <a:p>
            <a:pPr>
              <a:lnSpc>
                <a:spcPct val="100000"/>
              </a:lnSpc>
              <a:buSzPts val="1400"/>
            </a:pPr>
            <a:r>
              <a:rPr lang="en-AU" sz="1700" dirty="0">
                <a:sym typeface="Quattrocento Sans"/>
              </a:rPr>
              <a:t>Problem Statement Worksheet: </a:t>
            </a:r>
            <a:r>
              <a:rPr lang="en-US" sz="1700" dirty="0"/>
              <a:t>How should Big Mountain Resort selects a better price strategy in order to </a:t>
            </a:r>
            <a:r>
              <a:rPr lang="en-US" altLang="zh-CN" sz="1700" dirty="0"/>
              <a:t>offset the additional operating costs of $1,540,000 </a:t>
            </a:r>
            <a:r>
              <a:rPr lang="en-US" sz="1700" dirty="0"/>
              <a:t>for this season</a:t>
            </a:r>
            <a:r>
              <a:rPr lang="en-US" sz="1700" dirty="0" smtClean="0"/>
              <a:t>?</a:t>
            </a:r>
          </a:p>
          <a:p>
            <a:pPr marL="0" indent="0">
              <a:lnSpc>
                <a:spcPct val="100000"/>
              </a:lnSpc>
              <a:buSzPts val="1400"/>
              <a:buNone/>
            </a:pPr>
            <a:endParaRPr lang="en-US" sz="1700" dirty="0"/>
          </a:p>
          <a:p>
            <a:pPr>
              <a:lnSpc>
                <a:spcPct val="100000"/>
              </a:lnSpc>
              <a:buSzPts val="1400"/>
            </a:pPr>
            <a:r>
              <a:rPr lang="en-US" sz="1700" dirty="0"/>
              <a:t>Context</a:t>
            </a:r>
            <a:r>
              <a:rPr lang="en-US" sz="1700" dirty="0"/>
              <a:t>: Big Mountain Resort is a ski resort offering spectacular views of Glacier National Park and Flathead National Forest, with access to 105 trails. Because Big Mountain Resort has recently installed an additional chair, their operating costs increased by $1,540,000 this season. </a:t>
            </a:r>
            <a:r>
              <a:rPr lang="en-US" sz="1700" dirty="0"/>
              <a:t>In response to this extra cost, a better pricing strategy must be made in order to increase revenue for the resort for this season. </a:t>
            </a:r>
            <a:endParaRPr lang="en-US" sz="1700" dirty="0" smtClean="0"/>
          </a:p>
          <a:p>
            <a:pPr marL="0" indent="0">
              <a:lnSpc>
                <a:spcPct val="100000"/>
              </a:lnSpc>
              <a:buSzPts val="1400"/>
              <a:buNone/>
            </a:pPr>
            <a:endParaRPr lang="en-US" sz="1700" dirty="0"/>
          </a:p>
          <a:p>
            <a:pPr>
              <a:lnSpc>
                <a:spcPct val="100000"/>
              </a:lnSpc>
              <a:buSzPts val="1400"/>
            </a:pPr>
            <a:r>
              <a:rPr lang="en-US" sz="1700" dirty="0"/>
              <a:t>Criteria </a:t>
            </a:r>
            <a:r>
              <a:rPr lang="en-US" sz="1700" dirty="0"/>
              <a:t>for success: Success for this project = aligning on a detailed rollout map to make a better pricing strategy to achieve an increase revenue of $1,540,000 for Black Mountain Resort this season</a:t>
            </a:r>
            <a:r>
              <a:rPr lang="en-US" sz="1700" dirty="0" smtClean="0"/>
              <a:t>.</a:t>
            </a:r>
          </a:p>
          <a:p>
            <a:pPr marL="0" indent="0">
              <a:lnSpc>
                <a:spcPct val="100000"/>
              </a:lnSpc>
              <a:buSzPts val="1400"/>
              <a:buNone/>
            </a:pPr>
            <a:endParaRPr lang="en-US" sz="1700" dirty="0"/>
          </a:p>
          <a:p>
            <a:pPr>
              <a:lnSpc>
                <a:spcPct val="100000"/>
              </a:lnSpc>
              <a:buSzPts val="1400"/>
            </a:pPr>
            <a:r>
              <a:rPr lang="en-AU" sz="1700" dirty="0">
                <a:sym typeface="Quattrocento Sans"/>
              </a:rPr>
              <a:t>Scope </a:t>
            </a:r>
            <a:r>
              <a:rPr lang="en-AU" sz="1700" dirty="0">
                <a:sym typeface="Quattrocento Sans"/>
              </a:rPr>
              <a:t>of solution space: </a:t>
            </a:r>
            <a:r>
              <a:rPr lang="en-US" sz="1700" dirty="0"/>
              <a:t>Data from other ski resorts with similar operation conditions. </a:t>
            </a:r>
            <a:endParaRPr lang="en-US" sz="1700" dirty="0">
              <a:sym typeface="Arial"/>
            </a:endParaRPr>
          </a:p>
          <a:p>
            <a:pPr marL="0" indent="0">
              <a:lnSpc>
                <a:spcPct val="100000"/>
              </a:lnSpc>
              <a:spcBef>
                <a:spcPts val="0"/>
              </a:spcBef>
              <a:buSzPts val="1400"/>
              <a:buNone/>
            </a:pPr>
            <a:endParaRPr lang="en-US" dirty="0"/>
          </a:p>
          <a:p>
            <a:pPr marL="0" indent="0">
              <a:lnSpc>
                <a:spcPct val="100000"/>
              </a:lnSpc>
              <a:spcBef>
                <a:spcPts val="0"/>
              </a:spcBef>
              <a:buSzPts val="1400"/>
              <a:buNone/>
            </a:pPr>
            <a:endParaRPr lang="en-US" dirty="0" smtClean="0"/>
          </a:p>
          <a:p>
            <a:pPr marL="0" indent="0">
              <a:lnSpc>
                <a:spcPct val="100000"/>
              </a:lnSpc>
              <a:spcBef>
                <a:spcPts val="0"/>
              </a:spcBef>
              <a:buSzPts val="1400"/>
              <a:buNone/>
            </a:pPr>
            <a:endParaRPr lang="en-US"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11235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4" name="Google Shape;46;p1"/>
          <p:cNvSpPr txBox="1">
            <a:spLocks noGrp="1"/>
          </p:cNvSpPr>
          <p:nvPr>
            <p:ph idx="1"/>
          </p:nvPr>
        </p:nvSpPr>
        <p:spPr>
          <a:xfrm>
            <a:off x="2742594" y="1621930"/>
            <a:ext cx="8941406" cy="3695136"/>
          </a:xfrm>
          <a:prstGeom prst="rect">
            <a:avLst/>
          </a:prstGeom>
          <a:noFill/>
          <a:ln>
            <a:noFill/>
          </a:ln>
        </p:spPr>
        <p:txBody>
          <a:bodyPr spcFirstLastPara="1" wrap="square" lIns="0" tIns="0" rIns="0" bIns="0" anchor="t" anchorCtr="0">
            <a:noAutofit/>
          </a:bodyPr>
          <a:lstStyle/>
          <a:p>
            <a:pPr marL="0" lvl="0" indent="0">
              <a:lnSpc>
                <a:spcPct val="100000"/>
              </a:lnSpc>
              <a:spcBef>
                <a:spcPts val="0"/>
              </a:spcBef>
              <a:buClr>
                <a:srgbClr val="000000"/>
              </a:buClr>
              <a:buSzPts val="1428"/>
              <a:buNone/>
            </a:pPr>
            <a:endParaRPr lang="en-AU" dirty="0">
              <a:sym typeface="Arial"/>
            </a:endParaRPr>
          </a:p>
          <a:p>
            <a:pPr>
              <a:buSzPts val="1428"/>
            </a:pPr>
            <a:r>
              <a:rPr lang="en-AU" dirty="0">
                <a:sym typeface="Arial"/>
              </a:rPr>
              <a:t>Constraints within solution apace:</a:t>
            </a:r>
          </a:p>
          <a:p>
            <a:pPr lvl="0">
              <a:lnSpc>
                <a:spcPct val="100000"/>
              </a:lnSpc>
              <a:spcBef>
                <a:spcPts val="0"/>
              </a:spcBef>
              <a:buAutoNum type="arabicPeriod"/>
            </a:pPr>
            <a:r>
              <a:rPr lang="en-AU" dirty="0" smtClean="0"/>
              <a:t>Cannot </a:t>
            </a:r>
            <a:r>
              <a:rPr lang="en-AU" dirty="0"/>
              <a:t>find ski resorts with similar </a:t>
            </a:r>
            <a:r>
              <a:rPr lang="en-AU" dirty="0"/>
              <a:t>operation conditions.</a:t>
            </a:r>
          </a:p>
          <a:p>
            <a:pPr lvl="0">
              <a:lnSpc>
                <a:spcPct val="100000"/>
              </a:lnSpc>
              <a:spcBef>
                <a:spcPts val="0"/>
              </a:spcBef>
              <a:buAutoNum type="arabicPeriod"/>
            </a:pPr>
            <a:r>
              <a:rPr lang="en-AU" dirty="0" smtClean="0"/>
              <a:t>Missing </a:t>
            </a:r>
            <a:r>
              <a:rPr lang="en-AU" dirty="0"/>
              <a:t>key data, such as other resorts’ revenues.</a:t>
            </a:r>
          </a:p>
          <a:p>
            <a:pPr lvl="0">
              <a:lnSpc>
                <a:spcPct val="100000"/>
              </a:lnSpc>
              <a:spcBef>
                <a:spcPts val="0"/>
              </a:spcBef>
              <a:buAutoNum type="arabicPeriod"/>
            </a:pPr>
            <a:r>
              <a:rPr lang="en-AU" dirty="0" smtClean="0"/>
              <a:t>Difficult </a:t>
            </a:r>
            <a:r>
              <a:rPr lang="en-AU" dirty="0"/>
              <a:t>in acquire key data. e.g. other resorts refuse to disclose their revenue</a:t>
            </a:r>
            <a:r>
              <a:rPr lang="en-AU" dirty="0" smtClean="0"/>
              <a:t>.</a:t>
            </a:r>
          </a:p>
          <a:p>
            <a:pPr marL="0" lvl="0" indent="0">
              <a:lnSpc>
                <a:spcPct val="100000"/>
              </a:lnSpc>
              <a:spcBef>
                <a:spcPts val="0"/>
              </a:spcBef>
              <a:buNone/>
            </a:pPr>
            <a:r>
              <a:rPr lang="en-AU" dirty="0" smtClean="0"/>
              <a:t>  </a:t>
            </a:r>
            <a:endParaRPr lang="en-AU" dirty="0"/>
          </a:p>
          <a:p>
            <a:pPr>
              <a:lnSpc>
                <a:spcPct val="100000"/>
              </a:lnSpc>
              <a:buSzPts val="1428"/>
            </a:pPr>
            <a:r>
              <a:rPr lang="en-US" dirty="0" smtClean="0">
                <a:sym typeface="Arial"/>
              </a:rPr>
              <a:t>Stakeholders </a:t>
            </a:r>
            <a:r>
              <a:rPr lang="en-US" dirty="0">
                <a:sym typeface="Arial"/>
              </a:rPr>
              <a:t>to provide key insight: </a:t>
            </a:r>
            <a:endParaRPr lang="en-US" dirty="0" smtClean="0">
              <a:sym typeface="Arial"/>
            </a:endParaRPr>
          </a:p>
          <a:p>
            <a:pPr>
              <a:spcBef>
                <a:spcPts val="0"/>
              </a:spcBef>
              <a:buFont typeface="Wingdings 3" charset="2"/>
              <a:buAutoNum type="arabicPeriod"/>
            </a:pPr>
            <a:r>
              <a:rPr lang="en-US" dirty="0"/>
              <a:t>Jimmy Blackburn, Director of Operations;</a:t>
            </a:r>
          </a:p>
          <a:p>
            <a:pPr>
              <a:spcBef>
                <a:spcPts val="0"/>
              </a:spcBef>
              <a:buFont typeface="Wingdings 3" charset="2"/>
              <a:buAutoNum type="arabicPeriod"/>
            </a:pPr>
            <a:r>
              <a:rPr lang="en-US" dirty="0"/>
              <a:t>Alesha </a:t>
            </a:r>
            <a:r>
              <a:rPr lang="en-US" dirty="0" err="1"/>
              <a:t>Eisen</a:t>
            </a:r>
            <a:r>
              <a:rPr lang="en-US" dirty="0"/>
              <a:t>, Database Manager. </a:t>
            </a:r>
            <a:endParaRPr lang="en-US" dirty="0" smtClean="0"/>
          </a:p>
          <a:p>
            <a:pPr marL="0" indent="0">
              <a:spcBef>
                <a:spcPts val="0"/>
              </a:spcBef>
              <a:buNone/>
            </a:pPr>
            <a:endParaRPr lang="en-US" dirty="0"/>
          </a:p>
          <a:p>
            <a:pPr lvl="0">
              <a:lnSpc>
                <a:spcPct val="100000"/>
              </a:lnSpc>
              <a:buSzPts val="1428"/>
            </a:pPr>
            <a:r>
              <a:rPr lang="en-US" dirty="0" smtClean="0">
                <a:sym typeface="Arial"/>
              </a:rPr>
              <a:t>Key </a:t>
            </a:r>
            <a:r>
              <a:rPr lang="en-US" dirty="0">
                <a:sym typeface="Arial"/>
              </a:rPr>
              <a:t>data sources:</a:t>
            </a:r>
          </a:p>
          <a:p>
            <a:pPr lvl="0">
              <a:lnSpc>
                <a:spcPct val="100000"/>
              </a:lnSpc>
              <a:spcBef>
                <a:spcPts val="0"/>
              </a:spcBef>
              <a:buFont typeface="Arial" panose="020B0604020202020204" pitchFamily="34" charset="0"/>
              <a:buAutoNum type="arabicPeriod"/>
            </a:pPr>
            <a:r>
              <a:rPr lang="en-AU" dirty="0" smtClean="0"/>
              <a:t>Ski </a:t>
            </a:r>
            <a:r>
              <a:rPr lang="en-AU" dirty="0"/>
              <a:t>resorts with similar operation conditions as the Black Mountain Resort.</a:t>
            </a:r>
          </a:p>
          <a:p>
            <a:pPr lvl="0">
              <a:lnSpc>
                <a:spcPct val="100000"/>
              </a:lnSpc>
              <a:spcBef>
                <a:spcPts val="0"/>
              </a:spcBef>
              <a:buFont typeface="Arial" panose="020B0604020202020204" pitchFamily="34" charset="0"/>
              <a:buAutoNum type="arabicPeriod"/>
            </a:pPr>
            <a:r>
              <a:rPr lang="en-AU" dirty="0" smtClean="0">
                <a:sym typeface="Arial"/>
              </a:rPr>
              <a:t>Revenues </a:t>
            </a:r>
            <a:r>
              <a:rPr lang="en-AU" dirty="0">
                <a:sym typeface="Arial"/>
              </a:rPr>
              <a:t>from these ski resorts.</a:t>
            </a:r>
          </a:p>
          <a:p>
            <a:pPr lvl="0">
              <a:lnSpc>
                <a:spcPct val="100000"/>
              </a:lnSpc>
              <a:spcBef>
                <a:spcPts val="0"/>
              </a:spcBef>
              <a:buFont typeface="Arial" panose="020B0604020202020204" pitchFamily="34" charset="0"/>
              <a:buAutoNum type="arabicPeriod"/>
            </a:pPr>
            <a:r>
              <a:rPr lang="en-US" dirty="0" smtClean="0"/>
              <a:t>The </a:t>
            </a:r>
            <a:r>
              <a:rPr lang="en-US" dirty="0"/>
              <a:t>amount of people visited at these ski resorts on weekdays and weekends.</a:t>
            </a:r>
          </a:p>
          <a:p>
            <a:pPr>
              <a:lnSpc>
                <a:spcPct val="100000"/>
              </a:lnSpc>
              <a:spcBef>
                <a:spcPts val="0"/>
              </a:spcBef>
              <a:buFont typeface="Arial" panose="020B0604020202020204" pitchFamily="34" charset="0"/>
              <a:buAutoNum type="arabicPeriod"/>
            </a:pPr>
            <a:r>
              <a:rPr lang="en-AU" dirty="0" smtClean="0"/>
              <a:t>Cost </a:t>
            </a:r>
            <a:r>
              <a:rPr lang="en-AU" dirty="0"/>
              <a:t>(operational, maintenance, etc.) from these ski resorts.</a:t>
            </a:r>
          </a:p>
          <a:p>
            <a:pPr marL="0" lvl="0" indent="0">
              <a:lnSpc>
                <a:spcPct val="100000"/>
              </a:lnSpc>
              <a:spcBef>
                <a:spcPts val="0"/>
              </a:spcBef>
              <a:buClr>
                <a:srgbClr val="000000"/>
              </a:buClr>
              <a:buSzPts val="1428"/>
              <a:buNone/>
            </a:pPr>
            <a:endParaRPr lang="en-US" dirty="0">
              <a:sym typeface="Arial"/>
            </a:endParaRPr>
          </a:p>
          <a:p>
            <a:pPr marL="0" indent="0">
              <a:lnSpc>
                <a:spcPct val="100000"/>
              </a:lnSpc>
              <a:spcBef>
                <a:spcPts val="0"/>
              </a:spcBef>
              <a:buSzPts val="1400"/>
              <a:buNone/>
            </a:pPr>
            <a:endParaRPr lang="en-US" dirty="0" smtClean="0"/>
          </a:p>
          <a:p>
            <a:pPr marL="0" indent="0">
              <a:lnSpc>
                <a:spcPct val="100000"/>
              </a:lnSpc>
              <a:spcBef>
                <a:spcPts val="0"/>
              </a:spcBef>
              <a:buSzPts val="1400"/>
              <a:buNone/>
            </a:pPr>
            <a:endParaRPr lang="en-US"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979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key findings</a:t>
            </a:r>
            <a:endParaRPr lang="en-US" dirty="0"/>
          </a:p>
        </p:txBody>
      </p:sp>
      <p:sp>
        <p:nvSpPr>
          <p:cNvPr id="3" name="Content Placeholder 2"/>
          <p:cNvSpPr>
            <a:spLocks noGrp="1"/>
          </p:cNvSpPr>
          <p:nvPr>
            <p:ph idx="1"/>
          </p:nvPr>
        </p:nvSpPr>
        <p:spPr>
          <a:xfrm>
            <a:off x="2589212" y="2133600"/>
            <a:ext cx="9145588" cy="3777622"/>
          </a:xfrm>
        </p:spPr>
        <p:txBody>
          <a:bodyPr>
            <a:normAutofit/>
          </a:bodyPr>
          <a:lstStyle/>
          <a:p>
            <a:r>
              <a:rPr lang="en-US" dirty="0"/>
              <a:t>This project aims to build a predictive model for ticket price based on a number of facilities, or properties, boasted by </a:t>
            </a:r>
            <a:r>
              <a:rPr lang="en-US" dirty="0" smtClean="0"/>
              <a:t>resorts. So there are a few recommendations :</a:t>
            </a:r>
          </a:p>
          <a:p>
            <a:pPr>
              <a:buFont typeface="Wingdings" panose="05000000000000000000" pitchFamily="2" charset="2"/>
              <a:buChar char="§"/>
            </a:pPr>
            <a:r>
              <a:rPr lang="en-US" dirty="0" smtClean="0"/>
              <a:t>predicting </a:t>
            </a:r>
            <a:r>
              <a:rPr lang="en-US" dirty="0"/>
              <a:t>the adult weekend ticket price </a:t>
            </a:r>
            <a:r>
              <a:rPr lang="en-US" dirty="0" smtClean="0"/>
              <a:t>as the primary </a:t>
            </a:r>
            <a:r>
              <a:rPr lang="en-US" dirty="0"/>
              <a:t>aim. </a:t>
            </a:r>
            <a:endParaRPr lang="en-US" dirty="0" smtClean="0"/>
          </a:p>
          <a:p>
            <a:pPr>
              <a:buFont typeface="Wingdings" panose="05000000000000000000" pitchFamily="2" charset="2"/>
              <a:buChar char="§"/>
            </a:pPr>
            <a:r>
              <a:rPr lang="en-US" dirty="0" smtClean="0"/>
              <a:t>discarding </a:t>
            </a:r>
            <a:r>
              <a:rPr lang="en-US" dirty="0"/>
              <a:t>records with missing price </a:t>
            </a:r>
            <a:r>
              <a:rPr lang="en-US" dirty="0" smtClean="0"/>
              <a:t>data after making the most of the other available data to look for any patterns between the states.</a:t>
            </a:r>
          </a:p>
          <a:p>
            <a:pPr>
              <a:buFont typeface="Wingdings" panose="05000000000000000000" pitchFamily="2" charset="2"/>
              <a:buChar char="§"/>
            </a:pPr>
            <a:r>
              <a:rPr lang="en-US" dirty="0" smtClean="0"/>
              <a:t>impute </a:t>
            </a:r>
            <a:r>
              <a:rPr lang="en-US" dirty="0"/>
              <a:t>missing values with the </a:t>
            </a:r>
            <a:r>
              <a:rPr lang="en-US" dirty="0"/>
              <a:t>mean.</a:t>
            </a:r>
          </a:p>
          <a:p>
            <a:pPr>
              <a:buFont typeface="Wingdings" panose="05000000000000000000" pitchFamily="2" charset="2"/>
              <a:buChar char="§"/>
            </a:pPr>
            <a:r>
              <a:rPr lang="en-US" dirty="0" smtClean="0"/>
              <a:t>assessing </a:t>
            </a:r>
            <a:r>
              <a:rPr lang="en-US" dirty="0"/>
              <a:t>performance using </a:t>
            </a:r>
            <a:r>
              <a:rPr lang="en-US" dirty="0" smtClean="0"/>
              <a:t>cross-validation.</a:t>
            </a:r>
          </a:p>
          <a:p>
            <a:pPr>
              <a:buFont typeface="Wingdings" panose="05000000000000000000" pitchFamily="2" charset="2"/>
              <a:buChar char="§"/>
            </a:pPr>
            <a:r>
              <a:rPr lang="en-US" dirty="0" err="1" smtClean="0"/>
              <a:t>hyperparameter</a:t>
            </a:r>
            <a:r>
              <a:rPr lang="en-US" dirty="0" smtClean="0"/>
              <a:t> </a:t>
            </a:r>
            <a:r>
              <a:rPr lang="en-US" dirty="0"/>
              <a:t>search using </a:t>
            </a:r>
            <a:r>
              <a:rPr lang="en-US" dirty="0" err="1" smtClean="0"/>
              <a:t>GridSearchCV</a:t>
            </a:r>
            <a:r>
              <a:rPr lang="en-US" dirty="0" smtClean="0"/>
              <a:t>.</a:t>
            </a:r>
            <a:endParaRPr lang="en-US" dirty="0"/>
          </a:p>
          <a:p>
            <a:pPr marL="0" indent="0">
              <a:buNone/>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8427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key findings</a:t>
            </a:r>
            <a:endParaRPr lang="en-US" dirty="0"/>
          </a:p>
        </p:txBody>
      </p:sp>
      <p:sp>
        <p:nvSpPr>
          <p:cNvPr id="3" name="Content Placeholder 2"/>
          <p:cNvSpPr>
            <a:spLocks noGrp="1"/>
          </p:cNvSpPr>
          <p:nvPr>
            <p:ph idx="1"/>
          </p:nvPr>
        </p:nvSpPr>
        <p:spPr>
          <a:xfrm>
            <a:off x="2592925" y="1464733"/>
            <a:ext cx="3706275" cy="3777622"/>
          </a:xfrm>
        </p:spPr>
        <p:txBody>
          <a:bodyPr>
            <a:normAutofit/>
          </a:bodyPr>
          <a:lstStyle/>
          <a:p>
            <a:r>
              <a:rPr lang="en-US" dirty="0" smtClean="0"/>
              <a:t>Some key </a:t>
            </a:r>
            <a:r>
              <a:rPr lang="en-US" dirty="0"/>
              <a:t>findings: </a:t>
            </a:r>
            <a:endParaRPr lang="en-US" dirty="0"/>
          </a:p>
          <a:p>
            <a:pPr>
              <a:buFont typeface="Wingdings" panose="05000000000000000000" pitchFamily="2" charset="2"/>
              <a:buChar char="§"/>
            </a:pPr>
            <a:r>
              <a:rPr lang="en-US" dirty="0"/>
              <a:t>dominant </a:t>
            </a:r>
            <a:r>
              <a:rPr lang="en-US" dirty="0"/>
              <a:t>top four </a:t>
            </a:r>
            <a:r>
              <a:rPr lang="en-US" dirty="0"/>
              <a:t>features: </a:t>
            </a:r>
            <a:r>
              <a:rPr lang="en-US" dirty="0" err="1"/>
              <a:t>fastQuads</a:t>
            </a:r>
            <a:r>
              <a:rPr lang="en-US" dirty="0"/>
              <a:t>, Runs, Snow </a:t>
            </a:r>
            <a:r>
              <a:rPr lang="en-US" dirty="0" err="1"/>
              <a:t>Making_ac</a:t>
            </a:r>
            <a:r>
              <a:rPr lang="en-US" dirty="0"/>
              <a:t>, </a:t>
            </a:r>
            <a:r>
              <a:rPr lang="en-US" dirty="0" err="1" smtClean="0"/>
              <a:t>vertical_drop</a:t>
            </a:r>
            <a:r>
              <a:rPr lang="en-US" dirty="0" smtClean="0"/>
              <a:t>.</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2592925" y="3080013"/>
            <a:ext cx="4229302" cy="3337720"/>
          </a:xfrm>
          <a:prstGeom prst="rect">
            <a:avLst/>
          </a:prstGeom>
        </p:spPr>
      </p:pic>
      <p:sp>
        <p:nvSpPr>
          <p:cNvPr id="5" name="Content Placeholder 2"/>
          <p:cNvSpPr txBox="1">
            <a:spLocks/>
          </p:cNvSpPr>
          <p:nvPr/>
        </p:nvSpPr>
        <p:spPr>
          <a:xfrm>
            <a:off x="6563792" y="1464733"/>
            <a:ext cx="3706275" cy="130386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The random forest model has a lower cross-validation mean absolute </a:t>
            </a:r>
            <a:r>
              <a:rPr lang="en-US" dirty="0" smtClean="0"/>
              <a:t>error, and exhibits </a:t>
            </a:r>
            <a:r>
              <a:rPr lang="en-US" dirty="0"/>
              <a:t>less </a:t>
            </a:r>
            <a:r>
              <a:rPr lang="en-US" dirty="0" smtClean="0"/>
              <a:t>variability-use this model.</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
        <p:nvSpPr>
          <p:cNvPr id="6" name="Rectangle 5"/>
          <p:cNvSpPr/>
          <p:nvPr/>
        </p:nvSpPr>
        <p:spPr>
          <a:xfrm>
            <a:off x="6955635" y="2895347"/>
            <a:ext cx="3875933" cy="369332"/>
          </a:xfrm>
          <a:prstGeom prst="rect">
            <a:avLst/>
          </a:prstGeom>
        </p:spPr>
        <p:txBody>
          <a:bodyPr wrap="none">
            <a:spAutoFit/>
          </a:bodyPr>
          <a:lstStyle/>
          <a:p>
            <a:pPr marL="342900" indent="-342900" defTabSz="457200">
              <a:spcBef>
                <a:spcPts val="1000"/>
              </a:spcBef>
              <a:buClr>
                <a:schemeClr val="accent1"/>
              </a:buClr>
              <a:buFont typeface="Wingdings" panose="05000000000000000000" pitchFamily="2" charset="2"/>
              <a:buChar char="§"/>
            </a:pPr>
            <a:r>
              <a:rPr lang="en-US" dirty="0">
                <a:solidFill>
                  <a:schemeClr val="tx1">
                    <a:lumMod val="75000"/>
                    <a:lumOff val="25000"/>
                  </a:schemeClr>
                </a:solidFill>
              </a:rPr>
              <a:t>Drop Rows With No Price Data</a:t>
            </a:r>
            <a:endParaRPr lang="en-US" dirty="0">
              <a:solidFill>
                <a:schemeClr val="tx1">
                  <a:lumMod val="75000"/>
                  <a:lumOff val="25000"/>
                </a:schemeClr>
              </a:solidFill>
            </a:endParaRPr>
          </a:p>
        </p:txBody>
      </p:sp>
      <p:pic>
        <p:nvPicPr>
          <p:cNvPr id="7" name="Picture 6"/>
          <p:cNvPicPr>
            <a:picLocks noChangeAspect="1"/>
          </p:cNvPicPr>
          <p:nvPr/>
        </p:nvPicPr>
        <p:blipFill>
          <a:blip r:embed="rId3"/>
          <a:stretch>
            <a:fillRect/>
          </a:stretch>
        </p:blipFill>
        <p:spPr>
          <a:xfrm>
            <a:off x="6955635" y="3465116"/>
            <a:ext cx="4501145" cy="2952617"/>
          </a:xfrm>
          <a:prstGeom prst="rect">
            <a:avLst/>
          </a:prstGeom>
        </p:spPr>
      </p:pic>
    </p:spTree>
    <p:extLst>
      <p:ext uri="{BB962C8B-B14F-4D97-AF65-F5344CB8AC3E}">
        <p14:creationId xmlns:p14="http://schemas.microsoft.com/office/powerpoint/2010/main" val="82427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results and analysis</a:t>
            </a:r>
          </a:p>
        </p:txBody>
      </p:sp>
      <p:sp>
        <p:nvSpPr>
          <p:cNvPr id="3" name="Content Placeholder 2"/>
          <p:cNvSpPr>
            <a:spLocks noGrp="1"/>
          </p:cNvSpPr>
          <p:nvPr>
            <p:ph idx="1"/>
          </p:nvPr>
        </p:nvSpPr>
        <p:spPr>
          <a:xfrm>
            <a:off x="2589212" y="1768044"/>
            <a:ext cx="4819121" cy="3777622"/>
          </a:xfrm>
        </p:spPr>
        <p:txBody>
          <a:bodyPr/>
          <a:lstStyle/>
          <a:p>
            <a:r>
              <a:rPr lang="en-US" b="1" dirty="0"/>
              <a:t>Big Mountain Resort In Market Context</a:t>
            </a:r>
          </a:p>
          <a:p>
            <a:pPr>
              <a:buFont typeface="Wingdings" panose="05000000000000000000" pitchFamily="2" charset="2"/>
              <a:buChar char="§"/>
            </a:pPr>
            <a:r>
              <a:rPr lang="en-US" dirty="0" smtClean="0"/>
              <a:t>Ticket pr</a:t>
            </a:r>
            <a:r>
              <a:rPr lang="en-US" dirty="0"/>
              <a:t>i</a:t>
            </a:r>
            <a:r>
              <a:rPr lang="en-US" dirty="0" smtClean="0"/>
              <a:t>ce:</a:t>
            </a:r>
          </a:p>
          <a:p>
            <a:pPr marL="0" indent="0">
              <a:buNone/>
            </a:pPr>
            <a:endParaRPr lang="en-US" dirty="0"/>
          </a:p>
        </p:txBody>
      </p:sp>
      <p:pic>
        <p:nvPicPr>
          <p:cNvPr id="4" name="Picture 3"/>
          <p:cNvPicPr>
            <a:picLocks noChangeAspect="1"/>
          </p:cNvPicPr>
          <p:nvPr/>
        </p:nvPicPr>
        <p:blipFill>
          <a:blip r:embed="rId2"/>
          <a:stretch>
            <a:fillRect/>
          </a:stretch>
        </p:blipFill>
        <p:spPr>
          <a:xfrm>
            <a:off x="2470677" y="2863079"/>
            <a:ext cx="4598988" cy="2682587"/>
          </a:xfrm>
          <a:prstGeom prst="rect">
            <a:avLst/>
          </a:prstGeom>
        </p:spPr>
      </p:pic>
      <p:sp>
        <p:nvSpPr>
          <p:cNvPr id="10" name="Rectangle 9"/>
          <p:cNvSpPr/>
          <p:nvPr/>
        </p:nvSpPr>
        <p:spPr>
          <a:xfrm>
            <a:off x="2357998" y="5787424"/>
            <a:ext cx="4711667" cy="646331"/>
          </a:xfrm>
          <a:prstGeom prst="rect">
            <a:avLst/>
          </a:prstGeom>
        </p:spPr>
        <p:txBody>
          <a:bodyPr wrap="square">
            <a:spAutoFit/>
          </a:bodyPr>
          <a:lstStyle/>
          <a:p>
            <a:r>
              <a:rPr lang="en-US" b="0" i="0" dirty="0" smtClean="0">
                <a:effectLst/>
                <a:latin typeface="-apple-system"/>
              </a:rPr>
              <a:t>The ticket price of Big Mountain is a little bit higher amongst all resorts for price.</a:t>
            </a:r>
            <a:endParaRPr lang="en-US" dirty="0"/>
          </a:p>
        </p:txBody>
      </p:sp>
      <p:pic>
        <p:nvPicPr>
          <p:cNvPr id="11" name="Picture 10"/>
          <p:cNvPicPr>
            <a:picLocks noChangeAspect="1"/>
          </p:cNvPicPr>
          <p:nvPr/>
        </p:nvPicPr>
        <p:blipFill>
          <a:blip r:embed="rId3"/>
          <a:stretch>
            <a:fillRect/>
          </a:stretch>
        </p:blipFill>
        <p:spPr>
          <a:xfrm>
            <a:off x="7084526" y="2896446"/>
            <a:ext cx="5048204" cy="2649219"/>
          </a:xfrm>
          <a:prstGeom prst="rect">
            <a:avLst/>
          </a:prstGeom>
        </p:spPr>
      </p:pic>
      <p:sp>
        <p:nvSpPr>
          <p:cNvPr id="12" name="Rectangle 11"/>
          <p:cNvSpPr/>
          <p:nvPr/>
        </p:nvSpPr>
        <p:spPr>
          <a:xfrm>
            <a:off x="7048768" y="5787424"/>
            <a:ext cx="4711667" cy="646331"/>
          </a:xfrm>
          <a:prstGeom prst="rect">
            <a:avLst/>
          </a:prstGeom>
        </p:spPr>
        <p:txBody>
          <a:bodyPr wrap="square">
            <a:spAutoFit/>
          </a:bodyPr>
          <a:lstStyle/>
          <a:p>
            <a:r>
              <a:rPr lang="en-US" b="0" i="0" dirty="0" smtClean="0">
                <a:effectLst/>
                <a:latin typeface="-apple-system"/>
              </a:rPr>
              <a:t>The ticket price of Big Mountain sits the highest amongst all resorts in Montana. </a:t>
            </a:r>
            <a:endParaRPr lang="en-US" dirty="0"/>
          </a:p>
        </p:txBody>
      </p:sp>
    </p:spTree>
    <p:extLst>
      <p:ext uri="{BB962C8B-B14F-4D97-AF65-F5344CB8AC3E}">
        <p14:creationId xmlns:p14="http://schemas.microsoft.com/office/powerpoint/2010/main" val="300786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589212" y="1768044"/>
            <a:ext cx="4819121" cy="3777622"/>
          </a:xfrm>
        </p:spPr>
        <p:txBody>
          <a:bodyPr/>
          <a:lstStyle/>
          <a:p>
            <a:pPr>
              <a:buFont typeface="Wingdings" panose="05000000000000000000" pitchFamily="2" charset="2"/>
              <a:buChar char="§"/>
            </a:pPr>
            <a:r>
              <a:rPr lang="en-US" dirty="0" smtClean="0"/>
              <a:t>Snow making area:</a:t>
            </a:r>
          </a:p>
          <a:p>
            <a:pPr marL="0" indent="0">
              <a:buNone/>
            </a:pPr>
            <a:endParaRPr lang="en-US" dirty="0"/>
          </a:p>
        </p:txBody>
      </p:sp>
      <p:sp>
        <p:nvSpPr>
          <p:cNvPr id="5" name="Content Placeholder 2"/>
          <p:cNvSpPr txBox="1">
            <a:spLocks/>
          </p:cNvSpPr>
          <p:nvPr/>
        </p:nvSpPr>
        <p:spPr>
          <a:xfrm>
            <a:off x="7479400" y="1820333"/>
            <a:ext cx="4819121"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mtClean="0"/>
              <a:t>Total number of chairs:</a:t>
            </a:r>
          </a:p>
          <a:p>
            <a:pPr marL="0" indent="0">
              <a:buFont typeface="Wingdings 3" charset="2"/>
              <a:buNone/>
            </a:pPr>
            <a:endParaRPr lang="en-US" dirty="0"/>
          </a:p>
        </p:txBody>
      </p:sp>
      <p:pic>
        <p:nvPicPr>
          <p:cNvPr id="6" name="Picture 5"/>
          <p:cNvPicPr>
            <a:picLocks noChangeAspect="1"/>
          </p:cNvPicPr>
          <p:nvPr/>
        </p:nvPicPr>
        <p:blipFill>
          <a:blip r:embed="rId2"/>
          <a:stretch>
            <a:fillRect/>
          </a:stretch>
        </p:blipFill>
        <p:spPr>
          <a:xfrm>
            <a:off x="2429933" y="2344763"/>
            <a:ext cx="4807504" cy="2624183"/>
          </a:xfrm>
          <a:prstGeom prst="rect">
            <a:avLst/>
          </a:prstGeom>
        </p:spPr>
      </p:pic>
      <p:pic>
        <p:nvPicPr>
          <p:cNvPr id="7" name="Picture 6"/>
          <p:cNvPicPr>
            <a:picLocks noChangeAspect="1"/>
          </p:cNvPicPr>
          <p:nvPr/>
        </p:nvPicPr>
        <p:blipFill>
          <a:blip r:embed="rId3"/>
          <a:stretch>
            <a:fillRect/>
          </a:stretch>
        </p:blipFill>
        <p:spPr>
          <a:xfrm>
            <a:off x="7237437" y="2370164"/>
            <a:ext cx="4742896" cy="2532665"/>
          </a:xfrm>
          <a:prstGeom prst="rect">
            <a:avLst/>
          </a:prstGeom>
        </p:spPr>
      </p:pic>
      <p:sp>
        <p:nvSpPr>
          <p:cNvPr id="9" name="Rectangle 8"/>
          <p:cNvSpPr/>
          <p:nvPr/>
        </p:nvSpPr>
        <p:spPr>
          <a:xfrm>
            <a:off x="7272085" y="5109402"/>
            <a:ext cx="5026436" cy="923330"/>
          </a:xfrm>
          <a:prstGeom prst="rect">
            <a:avLst/>
          </a:prstGeom>
        </p:spPr>
        <p:txBody>
          <a:bodyPr wrap="square">
            <a:spAutoFit/>
          </a:bodyPr>
          <a:lstStyle/>
          <a:p>
            <a:r>
              <a:rPr lang="en-US" b="0" i="0" dirty="0" smtClean="0">
                <a:effectLst/>
                <a:latin typeface="-apple-system"/>
              </a:rPr>
              <a:t>Big Mountain has amongst the highest number of total chairs, resorts with more appear to be outliers.</a:t>
            </a:r>
            <a:endParaRPr lang="en-US" dirty="0"/>
          </a:p>
        </p:txBody>
      </p:sp>
      <p:sp>
        <p:nvSpPr>
          <p:cNvPr id="10" name="Rectangle 9"/>
          <p:cNvSpPr/>
          <p:nvPr/>
        </p:nvSpPr>
        <p:spPr>
          <a:xfrm>
            <a:off x="2302933" y="5105908"/>
            <a:ext cx="4934504" cy="646331"/>
          </a:xfrm>
          <a:prstGeom prst="rect">
            <a:avLst/>
          </a:prstGeom>
        </p:spPr>
        <p:txBody>
          <a:bodyPr wrap="square">
            <a:spAutoFit/>
          </a:bodyPr>
          <a:lstStyle/>
          <a:p>
            <a:r>
              <a:rPr lang="en-US" b="0" i="0" dirty="0" smtClean="0">
                <a:effectLst/>
                <a:latin typeface="-apple-system"/>
              </a:rPr>
              <a:t>Big Mountain is very high up the league table of snow making area.</a:t>
            </a:r>
            <a:endParaRPr lang="en-US" dirty="0"/>
          </a:p>
        </p:txBody>
      </p:sp>
    </p:spTree>
    <p:extLst>
      <p:ext uri="{BB962C8B-B14F-4D97-AF65-F5344CB8AC3E}">
        <p14:creationId xmlns:p14="http://schemas.microsoft.com/office/powerpoint/2010/main" val="283013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Modeling results and analysis</a:t>
            </a:r>
          </a:p>
        </p:txBody>
      </p:sp>
      <p:sp>
        <p:nvSpPr>
          <p:cNvPr id="3" name="Content Placeholder 2"/>
          <p:cNvSpPr>
            <a:spLocks noGrp="1"/>
          </p:cNvSpPr>
          <p:nvPr>
            <p:ph idx="1"/>
          </p:nvPr>
        </p:nvSpPr>
        <p:spPr>
          <a:xfrm>
            <a:off x="2589212" y="1768044"/>
            <a:ext cx="4819121" cy="3777622"/>
          </a:xfrm>
        </p:spPr>
        <p:txBody>
          <a:bodyPr/>
          <a:lstStyle/>
          <a:p>
            <a:pPr>
              <a:buFont typeface="Wingdings" panose="05000000000000000000" pitchFamily="2" charset="2"/>
              <a:buChar char="§"/>
            </a:pPr>
            <a:r>
              <a:rPr lang="en-US" dirty="0" smtClean="0"/>
              <a:t>Fast quads:</a:t>
            </a:r>
          </a:p>
          <a:p>
            <a:pPr marL="0" indent="0">
              <a:buNone/>
            </a:pPr>
            <a:endParaRPr lang="en-US" dirty="0"/>
          </a:p>
        </p:txBody>
      </p:sp>
      <p:sp>
        <p:nvSpPr>
          <p:cNvPr id="5" name="Content Placeholder 2"/>
          <p:cNvSpPr txBox="1">
            <a:spLocks/>
          </p:cNvSpPr>
          <p:nvPr/>
        </p:nvSpPr>
        <p:spPr>
          <a:xfrm>
            <a:off x="7479400" y="1820333"/>
            <a:ext cx="4819121"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smtClean="0"/>
              <a:t>Runs:</a:t>
            </a:r>
            <a:endParaRPr lang="en-US" dirty="0"/>
          </a:p>
          <a:p>
            <a:pPr marL="0" indent="0">
              <a:buFont typeface="Wingdings 3" charset="2"/>
              <a:buNone/>
            </a:pPr>
            <a:endParaRPr lang="en-US" dirty="0"/>
          </a:p>
        </p:txBody>
      </p:sp>
      <p:pic>
        <p:nvPicPr>
          <p:cNvPr id="4" name="Picture 3"/>
          <p:cNvPicPr>
            <a:picLocks noChangeAspect="1"/>
          </p:cNvPicPr>
          <p:nvPr/>
        </p:nvPicPr>
        <p:blipFill>
          <a:blip r:embed="rId2"/>
          <a:stretch>
            <a:fillRect/>
          </a:stretch>
        </p:blipFill>
        <p:spPr>
          <a:xfrm>
            <a:off x="2416428" y="2389555"/>
            <a:ext cx="4884145" cy="2665045"/>
          </a:xfrm>
          <a:prstGeom prst="rect">
            <a:avLst/>
          </a:prstGeom>
        </p:spPr>
      </p:pic>
      <p:pic>
        <p:nvPicPr>
          <p:cNvPr id="8" name="Picture 7"/>
          <p:cNvPicPr>
            <a:picLocks noChangeAspect="1"/>
          </p:cNvPicPr>
          <p:nvPr/>
        </p:nvPicPr>
        <p:blipFill>
          <a:blip r:embed="rId3"/>
          <a:stretch>
            <a:fillRect/>
          </a:stretch>
        </p:blipFill>
        <p:spPr>
          <a:xfrm>
            <a:off x="7337265" y="2428790"/>
            <a:ext cx="4704983" cy="2523865"/>
          </a:xfrm>
          <a:prstGeom prst="rect">
            <a:avLst/>
          </a:prstGeom>
        </p:spPr>
      </p:pic>
      <p:sp>
        <p:nvSpPr>
          <p:cNvPr id="9" name="Rectangle 8"/>
          <p:cNvSpPr/>
          <p:nvPr/>
        </p:nvSpPr>
        <p:spPr>
          <a:xfrm>
            <a:off x="7337265" y="5198415"/>
            <a:ext cx="4704983" cy="923330"/>
          </a:xfrm>
          <a:prstGeom prst="rect">
            <a:avLst/>
          </a:prstGeom>
        </p:spPr>
        <p:txBody>
          <a:bodyPr wrap="square">
            <a:spAutoFit/>
          </a:bodyPr>
          <a:lstStyle/>
          <a:p>
            <a:r>
              <a:rPr lang="en-US" b="0" i="0" smtClean="0">
                <a:effectLst/>
                <a:latin typeface="-apple-system"/>
              </a:rPr>
              <a:t>Big Mountain compares well for the number of runs. There are some resorts with more, but not many.</a:t>
            </a:r>
            <a:endParaRPr lang="en-US" dirty="0"/>
          </a:p>
        </p:txBody>
      </p:sp>
      <p:sp>
        <p:nvSpPr>
          <p:cNvPr id="10" name="Rectangle 9"/>
          <p:cNvSpPr/>
          <p:nvPr/>
        </p:nvSpPr>
        <p:spPr>
          <a:xfrm>
            <a:off x="2328334" y="5193045"/>
            <a:ext cx="4937864" cy="1200329"/>
          </a:xfrm>
          <a:prstGeom prst="rect">
            <a:avLst/>
          </a:prstGeom>
        </p:spPr>
        <p:txBody>
          <a:bodyPr wrap="square">
            <a:spAutoFit/>
          </a:bodyPr>
          <a:lstStyle/>
          <a:p>
            <a:r>
              <a:rPr lang="en-US" b="0" i="0" dirty="0" smtClean="0">
                <a:effectLst/>
                <a:latin typeface="-apple-system"/>
              </a:rPr>
              <a:t>Most resorts have no fast quads. Big Mountain has 3, which puts it high up that league table. There are some values much higher, but they are rare.</a:t>
            </a:r>
            <a:endParaRPr lang="en-US" dirty="0"/>
          </a:p>
        </p:txBody>
      </p:sp>
    </p:spTree>
    <p:extLst>
      <p:ext uri="{BB962C8B-B14F-4D97-AF65-F5344CB8AC3E}">
        <p14:creationId xmlns:p14="http://schemas.microsoft.com/office/powerpoint/2010/main" val="20229940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4243</TotalTime>
  <Words>1164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Quattrocento Sans</vt:lpstr>
      <vt:lpstr>幼圆</vt:lpstr>
      <vt:lpstr>Arial</vt:lpstr>
      <vt:lpstr>Century Gothic</vt:lpstr>
      <vt:lpstr>Wingdings</vt:lpstr>
      <vt:lpstr>Wingdings 3</vt:lpstr>
      <vt:lpstr>Wisp</vt:lpstr>
      <vt:lpstr>Big Mountain Resort executive presentation</vt:lpstr>
      <vt:lpstr>Introduction</vt:lpstr>
      <vt:lpstr>Problem identification</vt:lpstr>
      <vt:lpstr>Problem identification</vt:lpstr>
      <vt:lpstr>Recommendations and key findings</vt:lpstr>
      <vt:lpstr>Recommendations and key findings</vt:lpstr>
      <vt:lpstr>Modeling results and analysis</vt:lpstr>
      <vt:lpstr>Modeling results and analysis</vt:lpstr>
      <vt:lpstr>Modeling results and analysis</vt:lpstr>
      <vt:lpstr>Modeling results and analysis</vt:lpstr>
      <vt:lpstr>Modeling results and analysis</vt:lpstr>
      <vt:lpstr>Modeling results and analysis</vt:lpstr>
      <vt:lpstr>Modeling results and analysis</vt:lpstr>
      <vt:lpstr>Summary and 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 Weina</dc:creator>
  <cp:lastModifiedBy>Ke Weina</cp:lastModifiedBy>
  <cp:revision>12</cp:revision>
  <dcterms:created xsi:type="dcterms:W3CDTF">2023-01-03T03:30:32Z</dcterms:created>
  <dcterms:modified xsi:type="dcterms:W3CDTF">2023-01-06T02:14:09Z</dcterms:modified>
</cp:coreProperties>
</file>