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</p:sldIdLst>
  <p:sldSz cx="12192000" cy="6858000"/>
  <p:notesSz cx="7102475" cy="93694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64103" autoAdjust="0"/>
  </p:normalViewPr>
  <p:slideViewPr>
    <p:cSldViewPr snapToGrid="0">
      <p:cViewPr varScale="1">
        <p:scale>
          <a:sx n="46" d="100"/>
          <a:sy n="46" d="100"/>
        </p:scale>
        <p:origin x="1920" y="2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0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, Weina (NIH/NCI) [C]" userId="a75142c1-1303-460c-a7bf-e5bcc0d8d0df" providerId="ADAL" clId="{D023BE87-88E5-4CD3-832C-D948351D7ADA}"/>
    <pc:docChg chg="modSld">
      <pc:chgData name="Ke, Weina (NIH/NCI) [C]" userId="a75142c1-1303-460c-a7bf-e5bcc0d8d0df" providerId="ADAL" clId="{D023BE87-88E5-4CD3-832C-D948351D7ADA}" dt="2023-07-30T16:42:53.067" v="37" actId="20577"/>
      <pc:docMkLst>
        <pc:docMk/>
      </pc:docMkLst>
      <pc:sldChg chg="modSp mod modNotesTx">
        <pc:chgData name="Ke, Weina (NIH/NCI) [C]" userId="a75142c1-1303-460c-a7bf-e5bcc0d8d0df" providerId="ADAL" clId="{D023BE87-88E5-4CD3-832C-D948351D7ADA}" dt="2023-07-30T16:41:50.235" v="34" actId="20577"/>
        <pc:sldMkLst>
          <pc:docMk/>
          <pc:sldMk cId="3632610785" sldId="256"/>
        </pc:sldMkLst>
        <pc:spChg chg="mod">
          <ac:chgData name="Ke, Weina (NIH/NCI) [C]" userId="a75142c1-1303-460c-a7bf-e5bcc0d8d0df" providerId="ADAL" clId="{D023BE87-88E5-4CD3-832C-D948351D7ADA}" dt="2023-07-30T16:41:50.235" v="34" actId="20577"/>
          <ac:spMkLst>
            <pc:docMk/>
            <pc:sldMk cId="3632610785" sldId="256"/>
            <ac:spMk id="3" creationId="{0D763F4B-2156-A89B-33C6-4D1398605F27}"/>
          </ac:spMkLst>
        </pc:spChg>
      </pc:sldChg>
      <pc:sldChg chg="modNotesTx">
        <pc:chgData name="Ke, Weina (NIH/NCI) [C]" userId="a75142c1-1303-460c-a7bf-e5bcc0d8d0df" providerId="ADAL" clId="{D023BE87-88E5-4CD3-832C-D948351D7ADA}" dt="2023-07-30T16:40:01.488" v="1" actId="20577"/>
        <pc:sldMkLst>
          <pc:docMk/>
          <pc:sldMk cId="534827534" sldId="257"/>
        </pc:sldMkLst>
      </pc:sldChg>
      <pc:sldChg chg="modSp mod modNotesTx">
        <pc:chgData name="Ke, Weina (NIH/NCI) [C]" userId="a75142c1-1303-460c-a7bf-e5bcc0d8d0df" providerId="ADAL" clId="{D023BE87-88E5-4CD3-832C-D948351D7ADA}" dt="2023-07-30T16:42:53.067" v="37" actId="20577"/>
        <pc:sldMkLst>
          <pc:docMk/>
          <pc:sldMk cId="1314055491" sldId="258"/>
        </pc:sldMkLst>
        <pc:spChg chg="mod">
          <ac:chgData name="Ke, Weina (NIH/NCI) [C]" userId="a75142c1-1303-460c-a7bf-e5bcc0d8d0df" providerId="ADAL" clId="{D023BE87-88E5-4CD3-832C-D948351D7ADA}" dt="2023-07-30T16:42:53.067" v="37" actId="20577"/>
          <ac:spMkLst>
            <pc:docMk/>
            <pc:sldMk cId="1314055491" sldId="258"/>
            <ac:spMk id="3" creationId="{799019C5-C8DF-DC38-48D6-4CE3FB6D96B2}"/>
          </ac:spMkLst>
        </pc:spChg>
      </pc:sldChg>
      <pc:sldChg chg="modNotesTx">
        <pc:chgData name="Ke, Weina (NIH/NCI) [C]" userId="a75142c1-1303-460c-a7bf-e5bcc0d8d0df" providerId="ADAL" clId="{D023BE87-88E5-4CD3-832C-D948351D7ADA}" dt="2023-07-30T16:40:07.009" v="3" actId="20577"/>
        <pc:sldMkLst>
          <pc:docMk/>
          <pc:sldMk cId="2070438620" sldId="259"/>
        </pc:sldMkLst>
      </pc:sldChg>
      <pc:sldChg chg="modNotesTx">
        <pc:chgData name="Ke, Weina (NIH/NCI) [C]" userId="a75142c1-1303-460c-a7bf-e5bcc0d8d0df" providerId="ADAL" clId="{D023BE87-88E5-4CD3-832C-D948351D7ADA}" dt="2023-07-30T16:40:09.136" v="4" actId="20577"/>
        <pc:sldMkLst>
          <pc:docMk/>
          <pc:sldMk cId="3110484040" sldId="260"/>
        </pc:sldMkLst>
      </pc:sldChg>
      <pc:sldChg chg="modNotesTx">
        <pc:chgData name="Ke, Weina (NIH/NCI) [C]" userId="a75142c1-1303-460c-a7bf-e5bcc0d8d0df" providerId="ADAL" clId="{D023BE87-88E5-4CD3-832C-D948351D7ADA}" dt="2023-07-30T16:41:35.028" v="30" actId="20577"/>
        <pc:sldMkLst>
          <pc:docMk/>
          <pc:sldMk cId="804011260" sldId="261"/>
        </pc:sldMkLst>
      </pc:sldChg>
      <pc:sldChg chg="modNotesTx">
        <pc:chgData name="Ke, Weina (NIH/NCI) [C]" userId="a75142c1-1303-460c-a7bf-e5bcc0d8d0df" providerId="ADAL" clId="{D023BE87-88E5-4CD3-832C-D948351D7ADA}" dt="2023-07-30T16:40:16.610" v="7" actId="20577"/>
        <pc:sldMkLst>
          <pc:docMk/>
          <pc:sldMk cId="930537509" sldId="262"/>
        </pc:sldMkLst>
      </pc:sldChg>
      <pc:sldChg chg="modNotesTx">
        <pc:chgData name="Ke, Weina (NIH/NCI) [C]" userId="a75142c1-1303-460c-a7bf-e5bcc0d8d0df" providerId="ADAL" clId="{D023BE87-88E5-4CD3-832C-D948351D7ADA}" dt="2023-07-30T16:40:18.662" v="8" actId="20577"/>
        <pc:sldMkLst>
          <pc:docMk/>
          <pc:sldMk cId="3011074699" sldId="263"/>
        </pc:sldMkLst>
      </pc:sldChg>
      <pc:sldChg chg="modNotesTx">
        <pc:chgData name="Ke, Weina (NIH/NCI) [C]" userId="a75142c1-1303-460c-a7bf-e5bcc0d8d0df" providerId="ADAL" clId="{D023BE87-88E5-4CD3-832C-D948351D7ADA}" dt="2023-07-30T16:40:22.070" v="9" actId="20577"/>
        <pc:sldMkLst>
          <pc:docMk/>
          <pc:sldMk cId="857881700" sldId="264"/>
        </pc:sldMkLst>
      </pc:sldChg>
      <pc:sldChg chg="modNotesTx">
        <pc:chgData name="Ke, Weina (NIH/NCI) [C]" userId="a75142c1-1303-460c-a7bf-e5bcc0d8d0df" providerId="ADAL" clId="{D023BE87-88E5-4CD3-832C-D948351D7ADA}" dt="2023-07-30T16:40:24.386" v="10" actId="20577"/>
        <pc:sldMkLst>
          <pc:docMk/>
          <pc:sldMk cId="662428820" sldId="265"/>
        </pc:sldMkLst>
      </pc:sldChg>
      <pc:sldChg chg="modNotesTx">
        <pc:chgData name="Ke, Weina (NIH/NCI) [C]" userId="a75142c1-1303-460c-a7bf-e5bcc0d8d0df" providerId="ADAL" clId="{D023BE87-88E5-4CD3-832C-D948351D7ADA}" dt="2023-07-30T16:40:27.822" v="11" actId="20577"/>
        <pc:sldMkLst>
          <pc:docMk/>
          <pc:sldMk cId="589574757" sldId="266"/>
        </pc:sldMkLst>
      </pc:sldChg>
      <pc:sldChg chg="modNotesTx">
        <pc:chgData name="Ke, Weina (NIH/NCI) [C]" userId="a75142c1-1303-460c-a7bf-e5bcc0d8d0df" providerId="ADAL" clId="{D023BE87-88E5-4CD3-832C-D948351D7ADA}" dt="2023-07-30T16:40:30.347" v="12" actId="20577"/>
        <pc:sldMkLst>
          <pc:docMk/>
          <pc:sldMk cId="2432276033" sldId="267"/>
        </pc:sldMkLst>
      </pc:sldChg>
      <pc:sldChg chg="modNotesTx">
        <pc:chgData name="Ke, Weina (NIH/NCI) [C]" userId="a75142c1-1303-460c-a7bf-e5bcc0d8d0df" providerId="ADAL" clId="{D023BE87-88E5-4CD3-832C-D948351D7ADA}" dt="2023-07-30T16:40:32.954" v="13" actId="20577"/>
        <pc:sldMkLst>
          <pc:docMk/>
          <pc:sldMk cId="2149050650" sldId="268"/>
        </pc:sldMkLst>
      </pc:sldChg>
      <pc:sldChg chg="modNotesTx">
        <pc:chgData name="Ke, Weina (NIH/NCI) [C]" userId="a75142c1-1303-460c-a7bf-e5bcc0d8d0df" providerId="ADAL" clId="{D023BE87-88E5-4CD3-832C-D948351D7ADA}" dt="2023-07-30T16:41:25.229" v="29" actId="20577"/>
        <pc:sldMkLst>
          <pc:docMk/>
          <pc:sldMk cId="1806509988" sldId="269"/>
        </pc:sldMkLst>
      </pc:sldChg>
      <pc:sldChg chg="modNotesTx">
        <pc:chgData name="Ke, Weina (NIH/NCI) [C]" userId="a75142c1-1303-460c-a7bf-e5bcc0d8d0df" providerId="ADAL" clId="{D023BE87-88E5-4CD3-832C-D948351D7ADA}" dt="2023-07-30T16:40:37.547" v="15" actId="20577"/>
        <pc:sldMkLst>
          <pc:docMk/>
          <pc:sldMk cId="2068088700" sldId="270"/>
        </pc:sldMkLst>
      </pc:sldChg>
      <pc:sldChg chg="modNotesTx">
        <pc:chgData name="Ke, Weina (NIH/NCI) [C]" userId="a75142c1-1303-460c-a7bf-e5bcc0d8d0df" providerId="ADAL" clId="{D023BE87-88E5-4CD3-832C-D948351D7ADA}" dt="2023-07-30T16:40:41.651" v="16" actId="20577"/>
        <pc:sldMkLst>
          <pc:docMk/>
          <pc:sldMk cId="2042938029" sldId="271"/>
        </pc:sldMkLst>
      </pc:sldChg>
      <pc:sldChg chg="modNotesTx">
        <pc:chgData name="Ke, Weina (NIH/NCI) [C]" userId="a75142c1-1303-460c-a7bf-e5bcc0d8d0df" providerId="ADAL" clId="{D023BE87-88E5-4CD3-832C-D948351D7ADA}" dt="2023-07-30T16:40:43.826" v="17" actId="20577"/>
        <pc:sldMkLst>
          <pc:docMk/>
          <pc:sldMk cId="2222041905" sldId="272"/>
        </pc:sldMkLst>
      </pc:sldChg>
      <pc:sldChg chg="modNotesTx">
        <pc:chgData name="Ke, Weina (NIH/NCI) [C]" userId="a75142c1-1303-460c-a7bf-e5bcc0d8d0df" providerId="ADAL" clId="{D023BE87-88E5-4CD3-832C-D948351D7ADA}" dt="2023-07-30T16:40:46.332" v="18" actId="20577"/>
        <pc:sldMkLst>
          <pc:docMk/>
          <pc:sldMk cId="3632023249" sldId="273"/>
        </pc:sldMkLst>
      </pc:sldChg>
      <pc:sldChg chg="modNotesTx">
        <pc:chgData name="Ke, Weina (NIH/NCI) [C]" userId="a75142c1-1303-460c-a7bf-e5bcc0d8d0df" providerId="ADAL" clId="{D023BE87-88E5-4CD3-832C-D948351D7ADA}" dt="2023-07-30T16:40:14.515" v="6" actId="20577"/>
        <pc:sldMkLst>
          <pc:docMk/>
          <pc:sldMk cId="3157604795" sldId="274"/>
        </pc:sldMkLst>
      </pc:sldChg>
      <pc:sldChg chg="modNotesTx">
        <pc:chgData name="Ke, Weina (NIH/NCI) [C]" userId="a75142c1-1303-460c-a7bf-e5bcc0d8d0df" providerId="ADAL" clId="{D023BE87-88E5-4CD3-832C-D948351D7ADA}" dt="2023-07-30T16:40:11.995" v="5" actId="20577"/>
        <pc:sldMkLst>
          <pc:docMk/>
          <pc:sldMk cId="4060230295" sldId="275"/>
        </pc:sldMkLst>
      </pc:sldChg>
      <pc:sldChg chg="modNotesTx">
        <pc:chgData name="Ke, Weina (NIH/NCI) [C]" userId="a75142c1-1303-460c-a7bf-e5bcc0d8d0df" providerId="ADAL" clId="{D023BE87-88E5-4CD3-832C-D948351D7ADA}" dt="2023-07-30T16:40:50.254" v="19" actId="20577"/>
        <pc:sldMkLst>
          <pc:docMk/>
          <pc:sldMk cId="837444546" sldId="276"/>
        </pc:sldMkLst>
      </pc:sldChg>
      <pc:sldChg chg="modNotesTx">
        <pc:chgData name="Ke, Weina (NIH/NCI) [C]" userId="a75142c1-1303-460c-a7bf-e5bcc0d8d0df" providerId="ADAL" clId="{D023BE87-88E5-4CD3-832C-D948351D7ADA}" dt="2023-07-30T16:40:53.136" v="20" actId="20577"/>
        <pc:sldMkLst>
          <pc:docMk/>
          <pc:sldMk cId="4239792240" sldId="277"/>
        </pc:sldMkLst>
      </pc:sldChg>
      <pc:sldChg chg="modNotesTx">
        <pc:chgData name="Ke, Weina (NIH/NCI) [C]" userId="a75142c1-1303-460c-a7bf-e5bcc0d8d0df" providerId="ADAL" clId="{D023BE87-88E5-4CD3-832C-D948351D7ADA}" dt="2023-07-30T16:40:54.980" v="21" actId="20577"/>
        <pc:sldMkLst>
          <pc:docMk/>
          <pc:sldMk cId="2594831922" sldId="278"/>
        </pc:sldMkLst>
      </pc:sldChg>
      <pc:sldChg chg="modNotesTx">
        <pc:chgData name="Ke, Weina (NIH/NCI) [C]" userId="a75142c1-1303-460c-a7bf-e5bcc0d8d0df" providerId="ADAL" clId="{D023BE87-88E5-4CD3-832C-D948351D7ADA}" dt="2023-07-30T16:40:57.094" v="22" actId="20577"/>
        <pc:sldMkLst>
          <pc:docMk/>
          <pc:sldMk cId="84192182" sldId="279"/>
        </pc:sldMkLst>
      </pc:sldChg>
      <pc:sldChg chg="modNotesTx">
        <pc:chgData name="Ke, Weina (NIH/NCI) [C]" userId="a75142c1-1303-460c-a7bf-e5bcc0d8d0df" providerId="ADAL" clId="{D023BE87-88E5-4CD3-832C-D948351D7ADA}" dt="2023-07-30T16:41:01.124" v="23" actId="20577"/>
        <pc:sldMkLst>
          <pc:docMk/>
          <pc:sldMk cId="3460744146" sldId="2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91F5A5-E479-EE1F-61BB-ADE8C946DC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0098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75C61-F851-43C1-A4E2-B87DB3759A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0098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7BFC5974-E1EC-4B0F-92AB-5F85C6313E6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5AF4A-639F-5DC0-721D-C5E32F1C0C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99328"/>
            <a:ext cx="3077739" cy="470097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F627A-5821-BC51-F7E2-2DD1C5D564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899328"/>
            <a:ext cx="3077739" cy="470097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21CDB19C-D2F3-4A95-B13F-B12590401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56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0098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0098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E4E790A5-9C71-4966-8882-C282CECE71B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9775" y="1171575"/>
            <a:ext cx="5622925" cy="3162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09036"/>
            <a:ext cx="5681980" cy="3689211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70097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70097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3F550EAF-AAE3-41FE-ABB6-D70EDBBE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04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0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80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69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0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6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1192">
              <a:defRPr/>
            </a:pPr>
            <a:endParaRPr lang="en-US" b="0" i="0" dirty="0"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4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77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71575"/>
            <a:ext cx="5622925" cy="3162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248" y="4509036"/>
            <a:ext cx="5681980" cy="3689211"/>
          </a:xfrm>
        </p:spPr>
        <p:txBody>
          <a:bodyPr/>
          <a:lstStyle/>
          <a:p>
            <a:pPr algn="l"/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70097"/>
          </a:xfrm>
        </p:spPr>
        <p:txBody>
          <a:bodyPr/>
          <a:lstStyle/>
          <a:p>
            <a:fld id="{3F550EAF-AAE3-41FE-ABB6-D70EDBBEAD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7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6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2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6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5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8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46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6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44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1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68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10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9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4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54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0EAF-AAE3-41FE-ABB6-D70EDBBEAD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7EE1-9BB3-4F8C-956F-B82E235F9EEA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3939" y="6406487"/>
            <a:ext cx="683339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B16C05D3-2C0E-47B8-9A55-E0879FDABBEE}" type="slidenum">
              <a:rPr lang="en-US" smtClean="0"/>
              <a:pPr/>
              <a:t>‹#›</a:t>
            </a:fld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54665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A406-6F95-4E4D-ADBF-3C98B341420C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4C39-C033-4AEF-AE97-4C289EFC3FF1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373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045C-B75F-43B8-B239-F517DBC034AF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55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FC3A-C71C-4F10-B6C4-2435D59315E2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88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5A51-B67D-4DFA-8CC7-4DEA1E3DAEE2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9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D3FE-025E-4894-B853-AAAF8D2336FA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48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50DE-7B4C-4AD3-8728-CD6ED645277D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73B0-A7F6-4471-BE8E-150E0B5C498F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9374" y="6343202"/>
            <a:ext cx="68333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B16C05D3-2C0E-47B8-9A55-E0879FDAB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4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0717-5CBC-4A52-968D-7538944E5343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1E06-47D8-48E9-BBA4-ED52998D509F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4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4193-3383-4417-8B06-1CB3572B829D}" type="datetime1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A658-7B8B-47E4-8E66-437A2E8C6979}" type="datetime1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739-6A14-4E98-8D4A-6FFF2AB944F7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9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9A20-5286-4945-9D4A-28BE4F814323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3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E20-6EF9-4982-8C89-8128420416AD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6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1EB9-24FC-4343-A463-1F18D8F99BD2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6C05D3-2C0E-47B8-9A55-E0879FD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4E62-D572-A322-609C-105306EAF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Identify good journal and good keywords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63F4B-2156-A89B-33C6-4D139860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8036428" cy="14178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Final Project Report, Springboard</a:t>
            </a:r>
          </a:p>
          <a:p>
            <a:r>
              <a:rPr lang="en-US" altLang="zh-CN" dirty="0"/>
              <a:t>Presenter: Weina Ke</a:t>
            </a:r>
          </a:p>
          <a:p>
            <a:r>
              <a:rPr lang="en-US" altLang="zh-CN" dirty="0"/>
              <a:t>Mentor: Raghunandan Patthar  </a:t>
            </a:r>
          </a:p>
          <a:p>
            <a:r>
              <a:rPr lang="en-US" dirty="0"/>
              <a:t>7/30/2023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FD80-9B3C-FD29-68A1-DB98344F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1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Year Distribution of Most Cited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Analysis of publication years of most cited articles</a:t>
            </a:r>
          </a:p>
          <a:p>
            <a:r>
              <a:rPr lang="en-US" dirty="0"/>
              <a:t>Indication of field growth and active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A674-543B-ADCC-9D92-F93AA64F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3AB728-738C-95FE-633D-AD1DA71A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8" y="2457449"/>
            <a:ext cx="84296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07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of Journal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Visual representation of journal names in the dataset</a:t>
            </a:r>
          </a:p>
          <a:p>
            <a:r>
              <a:rPr lang="en-US" dirty="0"/>
              <a:t>Frequency of occurrence of different journal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3DB26-99C8-6D26-73CE-22B992B4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45C149-6970-6EE0-3FA3-B1D22F1F6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66" y="2414789"/>
            <a:ext cx="3779147" cy="39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37F4CB4-F391-6530-D048-8691B2BD9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372994"/>
            <a:ext cx="3779147" cy="39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8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5459"/>
            <a:ext cx="8596668" cy="3880773"/>
          </a:xfrm>
        </p:spPr>
        <p:txBody>
          <a:bodyPr/>
          <a:lstStyle/>
          <a:p>
            <a:r>
              <a:rPr lang="en-US" dirty="0"/>
              <a:t>Introduction to Decision Tree Classifier, Random Forest Classifier, and Random Forest Regressor</a:t>
            </a:r>
          </a:p>
          <a:p>
            <a:r>
              <a:rPr lang="en-US" dirty="0"/>
              <a:t>Dataset structure for modeling and training</a:t>
            </a:r>
          </a:p>
          <a:p>
            <a:r>
              <a:rPr lang="en-US" dirty="0"/>
              <a:t>Model performance and accuracy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BCBCA-4B7C-138F-59F5-1D1CE574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E42A5-F031-EF4B-2944-BD2557E1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2873514"/>
            <a:ext cx="4101161" cy="375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2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Decision tree visualization</a:t>
            </a:r>
          </a:p>
          <a:p>
            <a:r>
              <a:rPr lang="en-US" dirty="0"/>
              <a:t>Interpretation of complex decision-making process</a:t>
            </a:r>
          </a:p>
          <a:p>
            <a:r>
              <a:rPr lang="en-US" dirty="0"/>
              <a:t>Accuracy: 0.78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4133D-94FD-BF1F-AEC3-D63A5630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FF6B0B-AE7F-ADBD-05A8-F13079B9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232" y="2398643"/>
            <a:ext cx="4344193" cy="419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7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Optimum number of estimators for random forest</a:t>
            </a:r>
          </a:p>
          <a:p>
            <a:r>
              <a:rPr lang="en-US" dirty="0"/>
              <a:t>Balancing accuracy and computational resources</a:t>
            </a:r>
          </a:p>
          <a:p>
            <a:r>
              <a:rPr lang="en-US" dirty="0"/>
              <a:t>Accuracy 0.76.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CB0EF-1788-9EEA-4D66-14B69CD3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14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41AAE54-E391-EFDC-998D-C6A9A9425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005" y="1270000"/>
            <a:ext cx="2186719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FFBA672-D516-F0E1-EC0C-6D9BF78CF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9" y="2729902"/>
            <a:ext cx="4810879" cy="365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9523C003-DDA0-3D19-347F-99645115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13" y="2729902"/>
            <a:ext cx="4810879" cy="369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76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710"/>
            <a:ext cx="8596668" cy="3880773"/>
          </a:xfrm>
        </p:spPr>
        <p:txBody>
          <a:bodyPr/>
          <a:lstStyle/>
          <a:p>
            <a:r>
              <a:rPr lang="en-US" dirty="0"/>
              <a:t>Predicting impact factor using regression</a:t>
            </a:r>
          </a:p>
          <a:p>
            <a:r>
              <a:rPr lang="en-US" dirty="0"/>
              <a:t>Evaluation metrics: </a:t>
            </a:r>
          </a:p>
          <a:p>
            <a:pPr lvl="1"/>
            <a:r>
              <a:rPr lang="en-US" dirty="0"/>
              <a:t>Mean Squared Error: 0.153</a:t>
            </a:r>
          </a:p>
          <a:p>
            <a:pPr lvl="1"/>
            <a:r>
              <a:rPr lang="en-US" dirty="0"/>
              <a:t>Mean Absolute Error: 0.156</a:t>
            </a:r>
          </a:p>
          <a:p>
            <a:pPr lvl="1"/>
            <a:r>
              <a:rPr lang="en-US" dirty="0"/>
              <a:t>R-squared: 0.999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B07B2-C4E4-4486-3BA5-2A9FDEC0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9DD6042-F5AD-9487-FD59-C9219916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7" y="3253558"/>
            <a:ext cx="4369490" cy="345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204DE63-E07C-4CE7-345B-7566B2D6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15" y="1365184"/>
            <a:ext cx="5893179" cy="411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5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Determining factors influencing impact factor prediction</a:t>
            </a:r>
          </a:p>
          <a:p>
            <a:r>
              <a:rPr lang="en-US" dirty="0"/>
              <a:t>Importance of </a:t>
            </a:r>
            <a:r>
              <a:rPr lang="en-US" dirty="0" err="1"/>
              <a:t>cited_by</a:t>
            </a:r>
            <a:r>
              <a:rPr lang="en-US" dirty="0"/>
              <a:t>, </a:t>
            </a:r>
            <a:r>
              <a:rPr lang="en-US" dirty="0" err="1"/>
              <a:t>citation_number</a:t>
            </a:r>
            <a:r>
              <a:rPr lang="en-US" dirty="0"/>
              <a:t>, and </a:t>
            </a:r>
            <a:r>
              <a:rPr lang="en-US" dirty="0" err="1"/>
              <a:t>article_number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FDB3A-8E64-FF98-7067-60162B9F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EACFE-0D8C-5126-BC2C-6E7B6E7F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55" y="2174427"/>
            <a:ext cx="40862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0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Classifier: Accuracy of 0.78</a:t>
            </a:r>
          </a:p>
          <a:p>
            <a:r>
              <a:rPr lang="en-US" dirty="0"/>
              <a:t>Random Forest Classifier: Accuracy of 0.76</a:t>
            </a:r>
          </a:p>
          <a:p>
            <a:r>
              <a:rPr lang="en-US" dirty="0"/>
              <a:t>Random Forest Regressor: MSE of 0.153, MAE of 0.156, R-squared of 0.999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53F9E-BC8B-7FB9-F6C1-A2E1B7EE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8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more keywords to improve coverage of the field</a:t>
            </a:r>
          </a:p>
          <a:p>
            <a:r>
              <a:rPr lang="en-US" dirty="0"/>
              <a:t>Seek feedback from experts for keyword selection</a:t>
            </a:r>
          </a:p>
          <a:p>
            <a:r>
              <a:rPr lang="en-US" dirty="0"/>
              <a:t>Add a recommendation rating for journals</a:t>
            </a:r>
          </a:p>
          <a:p>
            <a:r>
              <a:rPr lang="en-US" dirty="0"/>
              <a:t>Explore the evolution of impact factors over time and across fields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3E4E8-9B66-192C-0825-8712CCEF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3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review and journal selection are crucial steps in research</a:t>
            </a:r>
          </a:p>
          <a:p>
            <a:r>
              <a:rPr lang="en-US" dirty="0"/>
              <a:t>Impact Factor provides insights into journal popularity</a:t>
            </a:r>
          </a:p>
          <a:p>
            <a:r>
              <a:rPr lang="en-US" dirty="0"/>
              <a:t>Data-driven approach can assist in understanding journal quality</a:t>
            </a:r>
          </a:p>
          <a:p>
            <a:r>
              <a:rPr lang="en-US" dirty="0"/>
              <a:t>Further improvements and exploration can enhance the research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5666D-195D-B941-519C-230C755F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11223" cy="2160104"/>
          </a:xfrm>
        </p:spPr>
        <p:txBody>
          <a:bodyPr>
            <a:normAutofit/>
          </a:bodyPr>
          <a:lstStyle/>
          <a:p>
            <a:r>
              <a:rPr lang="en-US" dirty="0"/>
              <a:t>Problem Statement:</a:t>
            </a:r>
            <a:br>
              <a:rPr lang="en-US" dirty="0"/>
            </a:br>
            <a:r>
              <a:rPr lang="en-US" dirty="0"/>
              <a:t>	</a:t>
            </a:r>
            <a:r>
              <a:rPr lang="en-US" sz="2700" dirty="0"/>
              <a:t>-Why are I interested in finding good journal and keywords?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58764"/>
            <a:ext cx="8596668" cy="1629533"/>
          </a:xfrm>
        </p:spPr>
        <p:txBody>
          <a:bodyPr/>
          <a:lstStyle/>
          <a:p>
            <a:r>
              <a:rPr lang="en-US" dirty="0"/>
              <a:t>Literature review: Gathering research papers for basic knowledge base</a:t>
            </a:r>
          </a:p>
          <a:p>
            <a:r>
              <a:rPr lang="en-US" dirty="0"/>
              <a:t>Choosing the right journal for publication</a:t>
            </a:r>
          </a:p>
          <a:p>
            <a:r>
              <a:rPr lang="en-US" dirty="0"/>
              <a:t>Impact Factor (IF) as a measure of journal popularity</a:t>
            </a:r>
          </a:p>
          <a:p>
            <a:r>
              <a:rPr lang="en-US" dirty="0"/>
              <a:t>Challenges in finding credible sources and understanding 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3823C-215B-E41F-F675-DBDA4156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2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E49A-76A2-E649-3058-BC82A6AB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2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FBCE-258A-D670-49D8-864B05ED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7440"/>
          </a:xfrm>
        </p:spPr>
        <p:txBody>
          <a:bodyPr/>
          <a:lstStyle/>
          <a:p>
            <a:r>
              <a:rPr lang="en-US" dirty="0"/>
              <a:t>Supplementing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3A49E-BCCE-8A28-002C-769E89DF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001592-98D2-624D-78EE-8C2BB631A2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78" y="1409700"/>
            <a:ext cx="5114135" cy="327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D99DFD7-8884-B437-746A-3C53EE8AE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7" y="1409700"/>
            <a:ext cx="6781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44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FBCE-258A-D670-49D8-864B05ED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7440"/>
          </a:xfrm>
        </p:spPr>
        <p:txBody>
          <a:bodyPr/>
          <a:lstStyle/>
          <a:p>
            <a:r>
              <a:rPr lang="en-US" dirty="0"/>
              <a:t>Supplementing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3A49E-BCCE-8A28-002C-769E89DF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C59A01-8046-48F7-585D-600C47F886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02" y="1356983"/>
            <a:ext cx="5359190" cy="535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7B5EDD5-FCF1-D0D7-B927-8C2A10902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73" y="1356983"/>
            <a:ext cx="5843901" cy="271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6B36D0E-B5B2-0252-284F-020D39FEB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391" y="4032655"/>
            <a:ext cx="5628983" cy="279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79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71C1-DBBC-C345-A542-B2B1DC09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 Variate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6873F-49D5-E845-70D7-1F34DDE9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D9C52BB-E4DD-0634-D23F-96E0E3CE7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605639"/>
              </p:ext>
            </p:extLst>
          </p:nvPr>
        </p:nvGraphicFramePr>
        <p:xfrm>
          <a:off x="426922" y="1882327"/>
          <a:ext cx="10942452" cy="4813907"/>
        </p:xfrm>
        <a:graphic>
          <a:graphicData uri="http://schemas.openxmlformats.org/drawingml/2006/table">
            <a:tbl>
              <a:tblPr/>
              <a:tblGrid>
                <a:gridCol w="911871">
                  <a:extLst>
                    <a:ext uri="{9D8B030D-6E8A-4147-A177-3AD203B41FA5}">
                      <a16:colId xmlns:a16="http://schemas.microsoft.com/office/drawing/2014/main" val="4224687583"/>
                    </a:ext>
                  </a:extLst>
                </a:gridCol>
                <a:gridCol w="911871">
                  <a:extLst>
                    <a:ext uri="{9D8B030D-6E8A-4147-A177-3AD203B41FA5}">
                      <a16:colId xmlns:a16="http://schemas.microsoft.com/office/drawing/2014/main" val="4155611905"/>
                    </a:ext>
                  </a:extLst>
                </a:gridCol>
                <a:gridCol w="911871">
                  <a:extLst>
                    <a:ext uri="{9D8B030D-6E8A-4147-A177-3AD203B41FA5}">
                      <a16:colId xmlns:a16="http://schemas.microsoft.com/office/drawing/2014/main" val="2819867847"/>
                    </a:ext>
                  </a:extLst>
                </a:gridCol>
                <a:gridCol w="911871">
                  <a:extLst>
                    <a:ext uri="{9D8B030D-6E8A-4147-A177-3AD203B41FA5}">
                      <a16:colId xmlns:a16="http://schemas.microsoft.com/office/drawing/2014/main" val="4171770670"/>
                    </a:ext>
                  </a:extLst>
                </a:gridCol>
                <a:gridCol w="911871">
                  <a:extLst>
                    <a:ext uri="{9D8B030D-6E8A-4147-A177-3AD203B41FA5}">
                      <a16:colId xmlns:a16="http://schemas.microsoft.com/office/drawing/2014/main" val="3778109005"/>
                    </a:ext>
                  </a:extLst>
                </a:gridCol>
                <a:gridCol w="911871">
                  <a:extLst>
                    <a:ext uri="{9D8B030D-6E8A-4147-A177-3AD203B41FA5}">
                      <a16:colId xmlns:a16="http://schemas.microsoft.com/office/drawing/2014/main" val="727963564"/>
                    </a:ext>
                  </a:extLst>
                </a:gridCol>
                <a:gridCol w="911871">
                  <a:extLst>
                    <a:ext uri="{9D8B030D-6E8A-4147-A177-3AD203B41FA5}">
                      <a16:colId xmlns:a16="http://schemas.microsoft.com/office/drawing/2014/main" val="3388008347"/>
                    </a:ext>
                  </a:extLst>
                </a:gridCol>
                <a:gridCol w="911871">
                  <a:extLst>
                    <a:ext uri="{9D8B030D-6E8A-4147-A177-3AD203B41FA5}">
                      <a16:colId xmlns:a16="http://schemas.microsoft.com/office/drawing/2014/main" val="1319227694"/>
                    </a:ext>
                  </a:extLst>
                </a:gridCol>
                <a:gridCol w="911871">
                  <a:extLst>
                    <a:ext uri="{9D8B030D-6E8A-4147-A177-3AD203B41FA5}">
                      <a16:colId xmlns:a16="http://schemas.microsoft.com/office/drawing/2014/main" val="4207312188"/>
                    </a:ext>
                  </a:extLst>
                </a:gridCol>
                <a:gridCol w="911871">
                  <a:extLst>
                    <a:ext uri="{9D8B030D-6E8A-4147-A177-3AD203B41FA5}">
                      <a16:colId xmlns:a16="http://schemas.microsoft.com/office/drawing/2014/main" val="2050899952"/>
                    </a:ext>
                  </a:extLst>
                </a:gridCol>
                <a:gridCol w="911871">
                  <a:extLst>
                    <a:ext uri="{9D8B030D-6E8A-4147-A177-3AD203B41FA5}">
                      <a16:colId xmlns:a16="http://schemas.microsoft.com/office/drawing/2014/main" val="1047889771"/>
                    </a:ext>
                  </a:extLst>
                </a:gridCol>
                <a:gridCol w="911871">
                  <a:extLst>
                    <a:ext uri="{9D8B030D-6E8A-4147-A177-3AD203B41FA5}">
                      <a16:colId xmlns:a16="http://schemas.microsoft.com/office/drawing/2014/main" val="1208018411"/>
                    </a:ext>
                  </a:extLst>
                </a:gridCol>
              </a:tblGrid>
              <a:tr h="1290562">
                <a:tc>
                  <a:txBody>
                    <a:bodyPr/>
                    <a:lstStyle/>
                    <a:p>
                      <a:pPr algn="ctr" fontAlgn="ctr"/>
                      <a:br>
                        <a:rPr lang="en-US" sz="1400" b="1" u="none" dirty="0">
                          <a:effectLst/>
                        </a:rPr>
                      </a:br>
                      <a:r>
                        <a:rPr lang="en-US" sz="1400" b="1" u="none" dirty="0" err="1">
                          <a:effectLst/>
                        </a:rPr>
                        <a:t>article_number</a:t>
                      </a:r>
                      <a:endParaRPr lang="en-US" sz="1400" b="1" u="none" dirty="0">
                        <a:effectLst/>
                      </a:endParaRP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dirty="0" err="1">
                          <a:effectLst/>
                        </a:rPr>
                        <a:t>citation_number</a:t>
                      </a:r>
                      <a:endParaRPr lang="en-US" sz="1400" b="1" u="none" dirty="0">
                        <a:effectLst/>
                      </a:endParaRP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impact_factor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year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cited_by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specifier_in_journal_False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specifier_in_journal_True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topic_in_most_cited_False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topic_in_most_cited_True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specifier_in_most_cited_False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dirty="0" err="1">
                          <a:effectLst/>
                        </a:rPr>
                        <a:t>specifier_in_most_cited_True</a:t>
                      </a:r>
                      <a:endParaRPr lang="en-US" sz="1400" b="1" u="none" dirty="0">
                        <a:effectLst/>
                      </a:endParaRP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specifier_in_most_cited_True</a:t>
                      </a:r>
                      <a:endParaRPr lang="en-US" sz="1400" u="none" dirty="0"/>
                    </a:p>
                  </a:txBody>
                  <a:tcPr marL="46208" marR="46208" marT="23104" marB="23104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56209"/>
                  </a:ext>
                </a:extLst>
              </a:tr>
              <a:tr h="410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count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2072.00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2072.00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2072.00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2072.00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2072.00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2072.00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2072.00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2072.00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2072.00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2072.00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2072.00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768266"/>
                  </a:ext>
                </a:extLst>
              </a:tr>
              <a:tr h="410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mean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2327.30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76615.67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3.87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2011.11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840.97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0.79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0.21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0.39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0.61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0.39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0.61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8992"/>
                  </a:ext>
                </a:extLst>
              </a:tr>
              <a:tr h="586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std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5773.22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293695.94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13.07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9.87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3097.47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0.41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0.41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0.49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0.49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0.49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0.49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1029"/>
                  </a:ext>
                </a:extLst>
              </a:tr>
              <a:tr h="410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min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1966.00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96308"/>
                  </a:ext>
                </a:extLst>
              </a:tr>
              <a:tr h="410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25%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96.00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110.75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0.30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2009.00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17.00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455868"/>
                  </a:ext>
                </a:extLst>
              </a:tr>
              <a:tr h="410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50%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364.00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2700.00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1.90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2014.00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128.00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191767"/>
                  </a:ext>
                </a:extLst>
              </a:tr>
              <a:tr h="410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>
                          <a:effectLst/>
                        </a:rPr>
                        <a:t>75%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2100.00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30300.00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4.30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2017.00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548.00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809109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dirty="0">
                          <a:effectLst/>
                        </a:rPr>
                        <a:t>max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53900.00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3400000.00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214.00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2022.00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40300.00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dirty="0">
                          <a:effectLst/>
                        </a:rPr>
                        <a:t>1.00</a:t>
                      </a:r>
                    </a:p>
                  </a:txBody>
                  <a:tcPr marL="46208" marR="46208" marT="23104" marB="231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3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831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E2DD-EB5F-DF4D-9034-F727E03B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Categorical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BD17-CE3D-B9DE-3CCD-1EC2164D7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US" dirty="0"/>
              <a:t>Percentiles for variables:</a:t>
            </a:r>
            <a:br>
              <a:rPr lang="en-US" dirty="0"/>
            </a:br>
            <a:r>
              <a:rPr lang="en-US" dirty="0"/>
              <a:t>[50, 80), [80, 90), [90, 95), [95, 99), [99, 100)</a:t>
            </a:r>
          </a:p>
          <a:p>
            <a:pPr marL="0" indent="0">
              <a:buNone/>
            </a:pPr>
            <a:r>
              <a:rPr lang="en-US" dirty="0"/>
              <a:t>	Boundary of '</a:t>
            </a:r>
            <a:r>
              <a:rPr lang="en-US" dirty="0" err="1"/>
              <a:t>citation_number_bins</a:t>
            </a:r>
            <a:r>
              <a:rPr lang="en-US" dirty="0"/>
              <a:t>': [62, 687, 6500, 48200, 3400000]</a:t>
            </a:r>
          </a:p>
          <a:p>
            <a:pPr marL="0" indent="0">
              <a:buNone/>
            </a:pPr>
            <a:r>
              <a:rPr lang="en-US" dirty="0"/>
              <a:t>	Boundary of '</a:t>
            </a:r>
            <a:r>
              <a:rPr lang="en-US" dirty="0" err="1"/>
              <a:t>article_number_bins</a:t>
            </a:r>
            <a:r>
              <a:rPr lang="en-US" dirty="0"/>
              <a:t>': [66, 233, 822, 2500, 53900]</a:t>
            </a:r>
          </a:p>
          <a:p>
            <a:pPr marL="0" indent="0">
              <a:buNone/>
            </a:pPr>
            <a:r>
              <a:rPr lang="en-US" dirty="0"/>
              <a:t>	Boundary of '</a:t>
            </a:r>
            <a:r>
              <a:rPr lang="en-US" dirty="0" err="1"/>
              <a:t>cited_by_bins</a:t>
            </a:r>
            <a:r>
              <a:rPr lang="en-US" dirty="0"/>
              <a:t>': Int64Index[13, 71, 226, 667, 40300]</a:t>
            </a:r>
          </a:p>
          <a:p>
            <a:r>
              <a:rPr lang="en-US" dirty="0"/>
              <a:t>Categories of '</a:t>
            </a:r>
            <a:r>
              <a:rPr lang="en-US" dirty="0" err="1"/>
              <a:t>year_bins</a:t>
            </a:r>
            <a:r>
              <a:rPr lang="en-US" dirty="0"/>
              <a:t>':['1966-1970', '1971-1975', '1976-1980', '1981-1985', '1986-1990','1991-1995', '1996-2000', '2001-2005', '2006-2010', '2011-2015',       '2016-2020', '2021-2025’]</a:t>
            </a:r>
          </a:p>
          <a:p>
            <a:r>
              <a:rPr lang="en-US" dirty="0"/>
              <a:t>Percentiles for variables:</a:t>
            </a:r>
            <a:br>
              <a:rPr lang="en-US" dirty="0"/>
            </a:br>
            <a:r>
              <a:rPr lang="en-US" dirty="0"/>
              <a:t>[0, 50),[50, 80), [80, 90), [90, 95), [95, 99), [99, 100)</a:t>
            </a:r>
            <a:br>
              <a:rPr lang="en-US" dirty="0"/>
            </a:br>
            <a:r>
              <a:rPr lang="en-US" dirty="0"/>
              <a:t>Impact factor values</a:t>
            </a:r>
            <a:br>
              <a:rPr lang="en-US" dirty="0"/>
            </a:br>
            <a:r>
              <a:rPr lang="en-US" dirty="0"/>
              <a:t>['0-0.99', '1-3.99', '4-6.99', '7-9.99', '10-27.99', '28-213.99']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1A71E-AB11-1842-104A-106BAE28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DB4-F2A1-9EA8-DBCA-4C11BA54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335591"/>
            <a:ext cx="9956028" cy="1320800"/>
          </a:xfrm>
        </p:spPr>
        <p:txBody>
          <a:bodyPr/>
          <a:lstStyle/>
          <a:p>
            <a:r>
              <a:rPr lang="en-US" dirty="0"/>
              <a:t>Chi-Square of categorical columns, P-value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F97BD-CFCA-E1EE-FB09-3255E73B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57216B2-E951-2A53-6914-BFBAEDC76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356117"/>
              </p:ext>
            </p:extLst>
          </p:nvPr>
        </p:nvGraphicFramePr>
        <p:xfrm>
          <a:off x="488014" y="1656391"/>
          <a:ext cx="10881360" cy="4471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624589009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2188572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13933591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537963437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95201376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480846611"/>
                    </a:ext>
                  </a:extLst>
                </a:gridCol>
              </a:tblGrid>
              <a:tr h="74519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citation_number_bins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article_number_bins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cited_by_bins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year_bins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impact_factor_bins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079751"/>
                  </a:ext>
                </a:extLst>
              </a:tr>
              <a:tr h="74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citation_number_bins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NaN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3812347"/>
                  </a:ext>
                </a:extLst>
              </a:tr>
              <a:tr h="74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article_number_bins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NaN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8271757"/>
                  </a:ext>
                </a:extLst>
              </a:tr>
              <a:tr h="74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cited_by_bins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NaN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1714783"/>
                  </a:ext>
                </a:extLst>
              </a:tr>
              <a:tr h="74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year_bins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NaN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6431601"/>
                  </a:ext>
                </a:extLst>
              </a:tr>
              <a:tr h="745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impact_factor_bins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NaN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ar(--jp-content-font-family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878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4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Search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tools based on available sources (institution subscriptions, Google Scholar)</a:t>
            </a:r>
          </a:p>
          <a:p>
            <a:r>
              <a:rPr lang="en-US" dirty="0"/>
              <a:t>Introduction to </a:t>
            </a:r>
            <a:r>
              <a:rPr lang="en-US" dirty="0" err="1"/>
              <a:t>Exaly</a:t>
            </a:r>
            <a:r>
              <a:rPr lang="en-US" dirty="0"/>
              <a:t> (https://exaly.com/)</a:t>
            </a:r>
          </a:p>
          <a:p>
            <a:r>
              <a:rPr lang="en-US" dirty="0" err="1"/>
              <a:t>Exaly</a:t>
            </a:r>
            <a:r>
              <a:rPr lang="en-US" dirty="0"/>
              <a:t> as a comprehensive and unbiased bibliographic database</a:t>
            </a:r>
          </a:p>
          <a:p>
            <a:r>
              <a:rPr lang="en-US" dirty="0"/>
              <a:t>Web scraping capabilities for gathering journal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2111A-954D-B300-A8A6-88A9F804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5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Researching the field of nanomaterial for cancer research</a:t>
            </a:r>
          </a:p>
          <a:p>
            <a:r>
              <a:rPr lang="en-US" dirty="0"/>
              <a:t>Data collected:</a:t>
            </a:r>
          </a:p>
          <a:p>
            <a:pPr lvl="1"/>
            <a:r>
              <a:rPr lang="en-US" dirty="0"/>
              <a:t>Journal name</a:t>
            </a:r>
          </a:p>
          <a:p>
            <a:pPr lvl="1"/>
            <a:r>
              <a:rPr lang="en-US" dirty="0"/>
              <a:t>Total article number</a:t>
            </a:r>
          </a:p>
          <a:p>
            <a:pPr lvl="1"/>
            <a:r>
              <a:rPr lang="en-US" dirty="0"/>
              <a:t>Total citation number of the journal</a:t>
            </a:r>
          </a:p>
          <a:p>
            <a:pPr lvl="1"/>
            <a:r>
              <a:rPr lang="en-US" dirty="0"/>
              <a:t>Most cited article title</a:t>
            </a:r>
          </a:p>
          <a:p>
            <a:pPr lvl="1"/>
            <a:r>
              <a:rPr lang="en-US" dirty="0"/>
              <a:t>Published year of the most cited article</a:t>
            </a:r>
          </a:p>
          <a:p>
            <a:pPr lvl="1"/>
            <a:r>
              <a:rPr lang="en-US" dirty="0"/>
              <a:t>Most cited article citation number</a:t>
            </a:r>
          </a:p>
          <a:p>
            <a:pPr lvl="1"/>
            <a:r>
              <a:rPr lang="en-US" dirty="0"/>
              <a:t>Keyword used to search the article</a:t>
            </a:r>
          </a:p>
          <a:p>
            <a:pPr lvl="1"/>
            <a:r>
              <a:rPr lang="en-US" dirty="0"/>
              <a:t>Impact factor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E488F-66D5-0538-9FD6-260D76CB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Formatting and Initial Exploration</a:t>
            </a:r>
          </a:p>
          <a:p>
            <a:r>
              <a:rPr lang="en-US" dirty="0"/>
              <a:t>Formatting the dataset for analysis</a:t>
            </a:r>
          </a:p>
          <a:p>
            <a:r>
              <a:rPr lang="en-US" dirty="0"/>
              <a:t>Creation of new keyword columns</a:t>
            </a:r>
          </a:p>
          <a:p>
            <a:r>
              <a:rPr lang="en-US" dirty="0"/>
              <a:t>Examining keyword presence in article titles and journal names</a:t>
            </a:r>
          </a:p>
          <a:p>
            <a:r>
              <a:rPr lang="en-US" dirty="0"/>
              <a:t>Dropping non-representative columns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I gathered information for 2072 unique journals searched with keywords:</a:t>
            </a:r>
            <a:br>
              <a:rPr lang="en-US" dirty="0"/>
            </a:br>
            <a:r>
              <a:rPr lang="en-US" b="1" i="0" dirty="0">
                <a:effectLst/>
                <a:latin typeface="-apple-system"/>
              </a:rPr>
              <a:t>"</a:t>
            </a:r>
            <a:r>
              <a:rPr lang="en-US" b="1" i="0" dirty="0" err="1">
                <a:effectLst/>
                <a:latin typeface="-apple-system"/>
              </a:rPr>
              <a:t>theranostic</a:t>
            </a:r>
            <a:r>
              <a:rPr lang="en-US" b="1" i="0" dirty="0">
                <a:effectLst/>
                <a:latin typeface="-apple-system"/>
              </a:rPr>
              <a:t>", "nanomedicine", "nanodevice", "nanotechnology", "delivery", "diagnosis", "treatment", "cancer", "therapeutic", "antitumor", "nanostructure", "nanoparticle", "therapy", "tumor", "nanocarrier", "imaging", "</a:t>
            </a:r>
            <a:r>
              <a:rPr lang="en-US" b="1" i="0" dirty="0" err="1">
                <a:effectLst/>
                <a:latin typeface="-apple-system"/>
              </a:rPr>
              <a:t>nanoformulation</a:t>
            </a:r>
            <a:r>
              <a:rPr lang="en-US" b="1" i="0" dirty="0">
                <a:effectLst/>
                <a:latin typeface="-apple-system"/>
              </a:rPr>
              <a:t>", "target"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paired with </a:t>
            </a:r>
            <a:r>
              <a:rPr lang="en-US" b="1" i="0" dirty="0">
                <a:effectLst/>
                <a:latin typeface="-apple-system"/>
              </a:rPr>
              <a:t>"cancer"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99D98-340F-57F1-9035-E64C7E04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keyword search results</a:t>
            </a:r>
          </a:p>
          <a:p>
            <a:r>
              <a:rPr lang="en-US" dirty="0"/>
              <a:t>Impact factor distribution</a:t>
            </a:r>
          </a:p>
          <a:p>
            <a:r>
              <a:rPr lang="en-US" dirty="0"/>
              <a:t>Most cited articles and their publication years</a:t>
            </a:r>
          </a:p>
          <a:p>
            <a:r>
              <a:rPr lang="en-US" dirty="0"/>
              <a:t>Understanding keyword overlap and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C971E-BDCD-2BC3-D7E5-8AD727D8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F941-A1D1-40A4-5999-A68992E6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B8089-D26B-B547-3ADF-88D580A2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C646D4-1BCF-DE79-F499-79D10E6431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97" y="1331506"/>
            <a:ext cx="6089097" cy="537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23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C971E-BDCD-2BC3-D7E5-8AD727D8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8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7BCF119-D6D7-BE77-839F-04A5A5A81E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5" y="1758122"/>
            <a:ext cx="8684407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0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46E-4E49-B5CE-912C-B3FDC6F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Keyword Pairwise Venn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19C5-C8DF-DC38-48D6-4CE3FB6D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15478"/>
            <a:ext cx="4199466" cy="2537791"/>
          </a:xfrm>
        </p:spPr>
        <p:txBody>
          <a:bodyPr/>
          <a:lstStyle/>
          <a:p>
            <a:r>
              <a:rPr lang="en-US" dirty="0"/>
              <a:t>Visual representation of keyword overlap</a:t>
            </a:r>
          </a:p>
          <a:p>
            <a:r>
              <a:rPr lang="en-US" dirty="0"/>
              <a:t>Identifying independent and overlapping keyword pairs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B21BA-1328-CEF6-5B31-FD07ED75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05D3-2C0E-47B8-9A55-E0879FDABBEE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E4F7DD-8F67-2BBB-18EE-6FBEBCA89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61" y="1270000"/>
            <a:ext cx="5571551" cy="556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5375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4b77578-9773-42d5-8507-251ca2dc2b06}" enabled="0" method="" siteId="{14b77578-9773-42d5-8507-251ca2dc2b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1862</TotalTime>
  <Words>1052</Words>
  <Application>Microsoft Office PowerPoint</Application>
  <PresentationFormat>Widescreen</PresentationFormat>
  <Paragraphs>290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Calibri</vt:lpstr>
      <vt:lpstr>Söhne</vt:lpstr>
      <vt:lpstr>Trebuchet MS</vt:lpstr>
      <vt:lpstr>Var(--jp-content-font-family)</vt:lpstr>
      <vt:lpstr>Wingdings 3</vt:lpstr>
      <vt:lpstr>Facet</vt:lpstr>
      <vt:lpstr>Identify good journal and good keywords </vt:lpstr>
      <vt:lpstr>Problem Statement:  -Why are I interested in finding good journal and keywords?</vt:lpstr>
      <vt:lpstr>Data Search Tools</vt:lpstr>
      <vt:lpstr>Method</vt:lpstr>
      <vt:lpstr>Data Cleaning</vt:lpstr>
      <vt:lpstr>Exploratory Data Analysis (EDA)</vt:lpstr>
      <vt:lpstr>Exploratory Data Analysis (EDA)</vt:lpstr>
      <vt:lpstr>Exploratory Data Analysis (EDA)</vt:lpstr>
      <vt:lpstr>Keyword Pairwise Venn Diagram</vt:lpstr>
      <vt:lpstr>Year Distribution of Most Cited Articles</vt:lpstr>
      <vt:lpstr>Word Cloud of Journal Names</vt:lpstr>
      <vt:lpstr>Models</vt:lpstr>
      <vt:lpstr>Decision Tree Classifier</vt:lpstr>
      <vt:lpstr>Random Forest Classifier</vt:lpstr>
      <vt:lpstr>Random Forest Regressor</vt:lpstr>
      <vt:lpstr>Feature Importance</vt:lpstr>
      <vt:lpstr>Summary of Models</vt:lpstr>
      <vt:lpstr>Future Improvements</vt:lpstr>
      <vt:lpstr>Conclusion</vt:lpstr>
      <vt:lpstr>Thank You!</vt:lpstr>
      <vt:lpstr>Supplementing Materials</vt:lpstr>
      <vt:lpstr>Supplementing Materials</vt:lpstr>
      <vt:lpstr>Uni Variate Analysis</vt:lpstr>
      <vt:lpstr>Feature Engineering – Categorical Conversion</vt:lpstr>
      <vt:lpstr>Chi-Square of categorical columns, P-value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He</dc:creator>
  <cp:lastModifiedBy>Ke, Weina (NIH/NCI) [C]</cp:lastModifiedBy>
  <cp:revision>39</cp:revision>
  <dcterms:created xsi:type="dcterms:W3CDTF">2023-06-19T18:30:34Z</dcterms:created>
  <dcterms:modified xsi:type="dcterms:W3CDTF">2023-07-30T16:43:01Z</dcterms:modified>
</cp:coreProperties>
</file>