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216" autoAdjust="0"/>
  </p:normalViewPr>
  <p:slideViewPr>
    <p:cSldViewPr snapToGrid="0">
      <p:cViewPr varScale="1">
        <p:scale>
          <a:sx n="58" d="100"/>
          <a:sy n="58" d="100"/>
        </p:scale>
        <p:origin x="16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91F5A5-E479-EE1F-61BB-ADE8C946DC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075C61-F851-43C1-A4E2-B87DB3759A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FC5974-E1EC-4B0F-92AB-5F85C6313E68}" type="datetimeFigureOut">
              <a:rPr lang="en-US" smtClean="0"/>
              <a:t>6/25/2023</a:t>
            </a:fld>
            <a:endParaRPr lang="en-US"/>
          </a:p>
        </p:txBody>
      </p:sp>
      <p:sp>
        <p:nvSpPr>
          <p:cNvPr id="4" name="Footer Placeholder 3">
            <a:extLst>
              <a:ext uri="{FF2B5EF4-FFF2-40B4-BE49-F238E27FC236}">
                <a16:creationId xmlns:a16="http://schemas.microsoft.com/office/drawing/2014/main" id="{C395AF4A-639F-5DC0-721D-C5E32F1C0C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77F627A-5821-BC51-F7E2-2DD1C5D564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CDB19C-D2F3-4A95-B13F-B125904014B9}" type="slidenum">
              <a:rPr lang="en-US" smtClean="0"/>
              <a:t>‹#›</a:t>
            </a:fld>
            <a:endParaRPr lang="en-US"/>
          </a:p>
        </p:txBody>
      </p:sp>
    </p:spTree>
    <p:extLst>
      <p:ext uri="{BB962C8B-B14F-4D97-AF65-F5344CB8AC3E}">
        <p14:creationId xmlns:p14="http://schemas.microsoft.com/office/powerpoint/2010/main" val="13478956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E790A5-9C71-4966-8882-C282CECE71B0}"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550EAF-AAE3-41FE-ABB6-D70EDBBEADDC}" type="slidenum">
              <a:rPr lang="en-US" smtClean="0"/>
              <a:t>‹#›</a:t>
            </a:fld>
            <a:endParaRPr lang="en-US"/>
          </a:p>
        </p:txBody>
      </p:sp>
    </p:spTree>
    <p:extLst>
      <p:ext uri="{BB962C8B-B14F-4D97-AF65-F5344CB8AC3E}">
        <p14:creationId xmlns:p14="http://schemas.microsoft.com/office/powerpoint/2010/main" val="8600049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xaly.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Good afternoon, everyone. Today, I'm here to present the final project report codebook on how to identify good journals and good articles for scientific research. My name is </a:t>
            </a:r>
            <a:r>
              <a:rPr lang="en-US" b="0" i="0" dirty="0" err="1">
                <a:solidFill>
                  <a:srgbClr val="D1D5DB"/>
                </a:solidFill>
                <a:effectLst/>
                <a:latin typeface="Söhne"/>
              </a:rPr>
              <a:t>Weina</a:t>
            </a:r>
            <a:r>
              <a:rPr lang="en-US" b="0" i="0" dirty="0">
                <a:solidFill>
                  <a:srgbClr val="D1D5DB"/>
                </a:solidFill>
                <a:effectLst/>
                <a:latin typeface="Söhne"/>
              </a:rPr>
              <a:t> </a:t>
            </a:r>
            <a:r>
              <a:rPr lang="en-US" b="0" i="0" dirty="0" err="1">
                <a:solidFill>
                  <a:srgbClr val="D1D5DB"/>
                </a:solidFill>
                <a:effectLst/>
                <a:latin typeface="Söhne"/>
              </a:rPr>
              <a:t>Ke</a:t>
            </a:r>
            <a:r>
              <a:rPr lang="en-US" b="0" i="0" dirty="0">
                <a:solidFill>
                  <a:srgbClr val="D1D5DB"/>
                </a:solidFill>
                <a:effectLst/>
                <a:latin typeface="Söhne"/>
              </a:rPr>
              <a:t>, and I have conducted extensive research in this area. So, let's dive into the details.</a:t>
            </a:r>
          </a:p>
        </p:txBody>
      </p:sp>
      <p:sp>
        <p:nvSpPr>
          <p:cNvPr id="4" name="Slide Number Placeholder 3"/>
          <p:cNvSpPr>
            <a:spLocks noGrp="1"/>
          </p:cNvSpPr>
          <p:nvPr>
            <p:ph type="sldNum" sz="quarter" idx="5"/>
          </p:nvPr>
        </p:nvSpPr>
        <p:spPr/>
        <p:txBody>
          <a:bodyPr/>
          <a:lstStyle/>
          <a:p>
            <a:fld id="{3F550EAF-AAE3-41FE-ABB6-D70EDBBEADDC}" type="slidenum">
              <a:rPr lang="en-US" smtClean="0"/>
              <a:t>1</a:t>
            </a:fld>
            <a:endParaRPr lang="en-US"/>
          </a:p>
        </p:txBody>
      </p:sp>
    </p:spTree>
    <p:extLst>
      <p:ext uri="{BB962C8B-B14F-4D97-AF65-F5344CB8AC3E}">
        <p14:creationId xmlns:p14="http://schemas.microsoft.com/office/powerpoint/2010/main" val="794065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To gain a holistic view of the journal landscape, we created a word cloud of journal names in our dataset. This visual representation displayed the frequency of occurrence for different journal names. By examining the word cloud, we were able to identify prominent journals and understand their prevalence in the field. This information assists researchers in identifying reputable journals for publishing their work.</a:t>
            </a:r>
          </a:p>
        </p:txBody>
      </p:sp>
      <p:sp>
        <p:nvSpPr>
          <p:cNvPr id="4" name="Slide Number Placeholder 3"/>
          <p:cNvSpPr>
            <a:spLocks noGrp="1"/>
          </p:cNvSpPr>
          <p:nvPr>
            <p:ph type="sldNum" sz="quarter" idx="5"/>
          </p:nvPr>
        </p:nvSpPr>
        <p:spPr/>
        <p:txBody>
          <a:bodyPr/>
          <a:lstStyle/>
          <a:p>
            <a:fld id="{3F550EAF-AAE3-41FE-ABB6-D70EDBBEADDC}" type="slidenum">
              <a:rPr lang="en-US" smtClean="0"/>
              <a:t>10</a:t>
            </a:fld>
            <a:endParaRPr lang="en-US"/>
          </a:p>
        </p:txBody>
      </p:sp>
    </p:spTree>
    <p:extLst>
      <p:ext uri="{BB962C8B-B14F-4D97-AF65-F5344CB8AC3E}">
        <p14:creationId xmlns:p14="http://schemas.microsoft.com/office/powerpoint/2010/main" val="751680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Now let's move on to the modeling aspect of our project. </a:t>
            </a:r>
            <a:r>
              <a:rPr lang="en-US" b="0" i="0" dirty="0">
                <a:effectLst/>
                <a:latin typeface="-apple-system"/>
              </a:rPr>
              <a:t>The dataset for modeling and training has the </a:t>
            </a:r>
            <a:r>
              <a:rPr lang="en-US" altLang="zh-CN" b="0" i="0" dirty="0">
                <a:effectLst/>
                <a:latin typeface="-apple-system"/>
              </a:rPr>
              <a:t>shown </a:t>
            </a:r>
            <a:r>
              <a:rPr lang="en-US" b="0" i="0" dirty="0">
                <a:effectLst/>
                <a:latin typeface="-apple-system"/>
              </a:rPr>
              <a:t>structure. </a:t>
            </a:r>
            <a:r>
              <a:rPr lang="en-US" b="0" i="0" dirty="0">
                <a:solidFill>
                  <a:srgbClr val="D1D5DB"/>
                </a:solidFill>
                <a:effectLst/>
                <a:latin typeface="Söhne"/>
              </a:rPr>
              <a:t>We implemented three models: the Decision Tree Classifier, Random Forest Classifier, and Random Forest Regressor. These models were trained on our dataset, which included various features such as citation numbers, article numbers, and keyword presence. We evaluated the performance and accuracy of each model to assess their effectiveness in predicting journal quality and impact factors. </a:t>
            </a:r>
          </a:p>
        </p:txBody>
      </p:sp>
      <p:sp>
        <p:nvSpPr>
          <p:cNvPr id="4" name="Slide Number Placeholder 3"/>
          <p:cNvSpPr>
            <a:spLocks noGrp="1"/>
          </p:cNvSpPr>
          <p:nvPr>
            <p:ph type="sldNum" sz="quarter" idx="5"/>
          </p:nvPr>
        </p:nvSpPr>
        <p:spPr/>
        <p:txBody>
          <a:bodyPr/>
          <a:lstStyle/>
          <a:p>
            <a:fld id="{3F550EAF-AAE3-41FE-ABB6-D70EDBBEADDC}" type="slidenum">
              <a:rPr lang="en-US" smtClean="0"/>
              <a:t>11</a:t>
            </a:fld>
            <a:endParaRPr lang="en-US"/>
          </a:p>
        </p:txBody>
      </p:sp>
    </p:spTree>
    <p:extLst>
      <p:ext uri="{BB962C8B-B14F-4D97-AF65-F5344CB8AC3E}">
        <p14:creationId xmlns:p14="http://schemas.microsoft.com/office/powerpoint/2010/main" val="3125069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Decision Tree Classifier provided valuable insights into the decision-making process for journal classification. Through a visual representation of the decision tree, we could interpret the complex structure and understand the factors that contribute to the classification of journals as good or not. This interpretation helps researchers gain a deeper understanding of the decision-making process and the underlying features that influence journal quality. The resulting decision tree classifier yielded a 0.78 accuracy.</a:t>
            </a:r>
          </a:p>
        </p:txBody>
      </p:sp>
      <p:sp>
        <p:nvSpPr>
          <p:cNvPr id="4" name="Slide Number Placeholder 3"/>
          <p:cNvSpPr>
            <a:spLocks noGrp="1"/>
          </p:cNvSpPr>
          <p:nvPr>
            <p:ph type="sldNum" sz="quarter" idx="5"/>
          </p:nvPr>
        </p:nvSpPr>
        <p:spPr/>
        <p:txBody>
          <a:bodyPr/>
          <a:lstStyle/>
          <a:p>
            <a:fld id="{3F550EAF-AAE3-41FE-ABB6-D70EDBBEADDC}" type="slidenum">
              <a:rPr lang="en-US" smtClean="0"/>
              <a:t>12</a:t>
            </a:fld>
            <a:endParaRPr lang="en-US"/>
          </a:p>
        </p:txBody>
      </p:sp>
    </p:spTree>
    <p:extLst>
      <p:ext uri="{BB962C8B-B14F-4D97-AF65-F5344CB8AC3E}">
        <p14:creationId xmlns:p14="http://schemas.microsoft.com/office/powerpoint/2010/main" val="1834660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Random Forest Classifier further enhanced our classification capabilities by leveraging an ensemble of decision trees. We determined the optimum number of estimators for the random forest, striking a balance between accuracy and computational resources. The Random Forest Classifier proved to be a robust and reliable method for predicting journal quality and making informed decisions.</a:t>
            </a:r>
            <a:r>
              <a:rPr lang="en-US" b="0" i="0" dirty="0">
                <a:effectLst/>
                <a:latin typeface="-apple-system"/>
              </a:rPr>
              <a:t> The optimum number of estimators for random forest is around 61 to 70. Further increasing the n estimators generally leads to a more accurate and robust, to achieve the same accuracy would require estimator above 700, which is computational expensive and even harder to rationalize. The result of these classifiers is helpful to understand how an high IF factor journal exists, but it is less intuitive as the decision becomes more complex to make.</a:t>
            </a: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550EAF-AAE3-41FE-ABB6-D70EDBBEADDC}" type="slidenum">
              <a:rPr lang="en-US" smtClean="0"/>
              <a:t>13</a:t>
            </a:fld>
            <a:endParaRPr lang="en-US"/>
          </a:p>
        </p:txBody>
      </p:sp>
    </p:spTree>
    <p:extLst>
      <p:ext uri="{BB962C8B-B14F-4D97-AF65-F5344CB8AC3E}">
        <p14:creationId xmlns:p14="http://schemas.microsoft.com/office/powerpoint/2010/main" val="381528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addition to classification, we explored the use of the Random Forest Regressor to predict impact factors. By employing regression techniques, we could estimate the impact factor values of journals based on various features. We evaluated the regression model using metrics such as Mean Squared Error, Mean Absolute Error, and R-squared. The results demonstrated the efficacy of the model in predicting impact factors with a high degree of accuracy.</a:t>
            </a:r>
          </a:p>
        </p:txBody>
      </p:sp>
      <p:sp>
        <p:nvSpPr>
          <p:cNvPr id="4" name="Slide Number Placeholder 3"/>
          <p:cNvSpPr>
            <a:spLocks noGrp="1"/>
          </p:cNvSpPr>
          <p:nvPr>
            <p:ph type="sldNum" sz="quarter" idx="5"/>
          </p:nvPr>
        </p:nvSpPr>
        <p:spPr/>
        <p:txBody>
          <a:bodyPr/>
          <a:lstStyle/>
          <a:p>
            <a:fld id="{3F550EAF-AAE3-41FE-ABB6-D70EDBBEADDC}" type="slidenum">
              <a:rPr lang="en-US" smtClean="0"/>
              <a:t>14</a:t>
            </a:fld>
            <a:endParaRPr lang="en-US"/>
          </a:p>
        </p:txBody>
      </p:sp>
    </p:spTree>
    <p:extLst>
      <p:ext uri="{BB962C8B-B14F-4D97-AF65-F5344CB8AC3E}">
        <p14:creationId xmlns:p14="http://schemas.microsoft.com/office/powerpoint/2010/main" val="267318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To gain insights into the factors influencing impact factor prediction, we analyzed the feature importance. Our findings highlighted the significance of features such as </a:t>
            </a:r>
            <a:r>
              <a:rPr lang="en-US" b="0" i="0" dirty="0" err="1">
                <a:solidFill>
                  <a:srgbClr val="D1D5DB"/>
                </a:solidFill>
                <a:effectLst/>
                <a:latin typeface="Söhne"/>
              </a:rPr>
              <a:t>cited_by</a:t>
            </a:r>
            <a:r>
              <a:rPr lang="en-US" b="0" i="0" dirty="0">
                <a:solidFill>
                  <a:srgbClr val="D1D5DB"/>
                </a:solidFill>
                <a:effectLst/>
                <a:latin typeface="Söhne"/>
              </a:rPr>
              <a:t> (number of times the most cited article is referenced), </a:t>
            </a:r>
            <a:r>
              <a:rPr lang="en-US" b="0" i="0" dirty="0" err="1">
                <a:solidFill>
                  <a:srgbClr val="D1D5DB"/>
                </a:solidFill>
                <a:effectLst/>
                <a:latin typeface="Söhne"/>
              </a:rPr>
              <a:t>citation_number</a:t>
            </a:r>
            <a:r>
              <a:rPr lang="en-US" b="0" i="0" dirty="0">
                <a:solidFill>
                  <a:srgbClr val="D1D5DB"/>
                </a:solidFill>
                <a:effectLst/>
                <a:latin typeface="Söhne"/>
              </a:rPr>
              <a:t> (total number of citations received by the journal), and </a:t>
            </a:r>
            <a:r>
              <a:rPr lang="en-US" b="0" i="0" dirty="0" err="1">
                <a:solidFill>
                  <a:srgbClr val="D1D5DB"/>
                </a:solidFill>
                <a:effectLst/>
                <a:latin typeface="Söhne"/>
              </a:rPr>
              <a:t>article_number</a:t>
            </a:r>
            <a:r>
              <a:rPr lang="en-US" b="0" i="0" dirty="0">
                <a:solidFill>
                  <a:srgbClr val="D1D5DB"/>
                </a:solidFill>
                <a:effectLst/>
                <a:latin typeface="Söhne"/>
              </a:rPr>
              <a:t> (unique identifier of each article). These factors were found to play crucial roles in determining impact factors, providing valuable insights for researchers and publishers.</a:t>
            </a:r>
          </a:p>
          <a:p>
            <a:pPr algn="l"/>
            <a:br>
              <a:rPr lang="en-US" b="0" i="0" dirty="0">
                <a:solidFill>
                  <a:srgbClr val="D1D5DB"/>
                </a:solidFill>
                <a:effectLst/>
                <a:latin typeface="Söhne"/>
              </a:rPr>
            </a:br>
            <a:r>
              <a:rPr lang="en-US" b="1" i="0" dirty="0" err="1">
                <a:effectLst/>
                <a:latin typeface="-apple-system"/>
              </a:rPr>
              <a:t>cited_by</a:t>
            </a:r>
            <a:r>
              <a:rPr lang="en-US" b="0" i="0" dirty="0">
                <a:effectLst/>
                <a:latin typeface="-apple-system"/>
              </a:rPr>
              <a:t>: The number of times the journal's most cited article has been referenced is the most important factor in predicting the impact factor.</a:t>
            </a:r>
          </a:p>
          <a:p>
            <a:pPr algn="l"/>
            <a:r>
              <a:rPr lang="en-US" b="1" i="0" dirty="0" err="1">
                <a:effectLst/>
                <a:latin typeface="-apple-system"/>
              </a:rPr>
              <a:t>citation_number</a:t>
            </a:r>
            <a:r>
              <a:rPr lang="en-US" b="0" i="0" dirty="0">
                <a:effectLst/>
                <a:latin typeface="-apple-system"/>
              </a:rPr>
              <a:t>: The total number of citations received by the journal also plays a significant role in determining the impact factor.</a:t>
            </a:r>
          </a:p>
          <a:p>
            <a:pPr algn="l"/>
            <a:r>
              <a:rPr lang="en-US" b="1" i="0" dirty="0" err="1">
                <a:effectLst/>
                <a:latin typeface="-apple-system"/>
              </a:rPr>
              <a:t>article_number</a:t>
            </a:r>
            <a:r>
              <a:rPr lang="en-US" b="0" i="0" dirty="0">
                <a:effectLst/>
                <a:latin typeface="-apple-system"/>
              </a:rPr>
              <a:t>: The unique identifier of each article has a moderate influence on the impact factor.</a:t>
            </a:r>
          </a:p>
          <a:p>
            <a:pPr algn="l"/>
            <a:r>
              <a:rPr lang="en-US" b="1" i="0" dirty="0">
                <a:effectLst/>
                <a:latin typeface="-apple-system"/>
              </a:rPr>
              <a:t>year</a:t>
            </a:r>
            <a:r>
              <a:rPr lang="en-US" b="0" i="0" dirty="0">
                <a:effectLst/>
                <a:latin typeface="-apple-system"/>
              </a:rPr>
              <a:t>: The year of publication has a minor impact on the impact factor.</a:t>
            </a:r>
          </a:p>
          <a:p>
            <a:pPr algn="l"/>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F550EAF-AAE3-41FE-ABB6-D70EDBBEADDC}" type="slidenum">
              <a:rPr lang="en-US" smtClean="0"/>
              <a:t>15</a:t>
            </a:fld>
            <a:endParaRPr lang="en-US"/>
          </a:p>
        </p:txBody>
      </p:sp>
    </p:spTree>
    <p:extLst>
      <p:ext uri="{BB962C8B-B14F-4D97-AF65-F5344CB8AC3E}">
        <p14:creationId xmlns:p14="http://schemas.microsoft.com/office/powerpoint/2010/main" val="219299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summary, the models we developed showcased strong performance in predicting journal quality and impact factors. The Decision Tree Classifier achieved an accuracy of 0.78, while the Random Forest Classifier achieved an accuracy of 0.76. The Random Forest Regressor demonstrated exceptional accuracy, with metrics such as Mean Squared Error, Mean Absolute Error, and R-squared indicating its high precision in predicting impact factors.</a:t>
            </a:r>
          </a:p>
        </p:txBody>
      </p:sp>
      <p:sp>
        <p:nvSpPr>
          <p:cNvPr id="4" name="Slide Number Placeholder 3"/>
          <p:cNvSpPr>
            <a:spLocks noGrp="1"/>
          </p:cNvSpPr>
          <p:nvPr>
            <p:ph type="sldNum" sz="quarter" idx="5"/>
          </p:nvPr>
        </p:nvSpPr>
        <p:spPr/>
        <p:txBody>
          <a:bodyPr/>
          <a:lstStyle/>
          <a:p>
            <a:fld id="{3F550EAF-AAE3-41FE-ABB6-D70EDBBEADDC}" type="slidenum">
              <a:rPr lang="en-US" smtClean="0"/>
              <a:t>16</a:t>
            </a:fld>
            <a:endParaRPr lang="en-US"/>
          </a:p>
        </p:txBody>
      </p:sp>
    </p:spTree>
    <p:extLst>
      <p:ext uri="{BB962C8B-B14F-4D97-AF65-F5344CB8AC3E}">
        <p14:creationId xmlns:p14="http://schemas.microsoft.com/office/powerpoint/2010/main" val="843177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As with any research project, there is always room for improvement and further exploration. In the future, we aim to include more keywords to improve the coverage of the field and ensure comprehensive results. Additionally, seeking feedback from domain experts will help refine our keyword selection and enhance the relevance of our search queries. We also plan to incorporate a recommendation rating system for journals to gather feedback from researchers regarding their recommendation for publishing and knowledge building. Lastly, we are interested in exploring the evolution of impact factors over time and across different fields to gain deeper insights into the dynamics of academic publishing.</a:t>
            </a:r>
          </a:p>
        </p:txBody>
      </p:sp>
      <p:sp>
        <p:nvSpPr>
          <p:cNvPr id="4" name="Slide Number Placeholder 3"/>
          <p:cNvSpPr>
            <a:spLocks noGrp="1"/>
          </p:cNvSpPr>
          <p:nvPr>
            <p:ph type="sldNum" sz="quarter" idx="5"/>
          </p:nvPr>
        </p:nvSpPr>
        <p:spPr/>
        <p:txBody>
          <a:bodyPr/>
          <a:lstStyle/>
          <a:p>
            <a:fld id="{3F550EAF-AAE3-41FE-ABB6-D70EDBBEADDC}" type="slidenum">
              <a:rPr lang="en-US" smtClean="0"/>
              <a:t>17</a:t>
            </a:fld>
            <a:endParaRPr lang="en-US"/>
          </a:p>
        </p:txBody>
      </p:sp>
    </p:spTree>
    <p:extLst>
      <p:ext uri="{BB962C8B-B14F-4D97-AF65-F5344CB8AC3E}">
        <p14:creationId xmlns:p14="http://schemas.microsoft.com/office/powerpoint/2010/main" val="129038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To conclude, conducting a thorough literature review and selecting the right journal are critical steps in the research process. Understanding Impact Factor provides valuable insights into the popularity and reputation of journals. By adopting a data-driven approach and utilizing the models and techniques discussed in this project, researchers can make informed decisions about journal selection and article assessment. However, there is always room for improvement and further exploration to enhance the research process and ensure the highest quality publications.</a:t>
            </a:r>
          </a:p>
        </p:txBody>
      </p:sp>
      <p:sp>
        <p:nvSpPr>
          <p:cNvPr id="4" name="Slide Number Placeholder 3"/>
          <p:cNvSpPr>
            <a:spLocks noGrp="1"/>
          </p:cNvSpPr>
          <p:nvPr>
            <p:ph type="sldNum" sz="quarter" idx="5"/>
          </p:nvPr>
        </p:nvSpPr>
        <p:spPr/>
        <p:txBody>
          <a:bodyPr/>
          <a:lstStyle/>
          <a:p>
            <a:fld id="{3F550EAF-AAE3-41FE-ABB6-D70EDBBEADDC}" type="slidenum">
              <a:rPr lang="en-US" smtClean="0"/>
              <a:t>18</a:t>
            </a:fld>
            <a:endParaRPr lang="en-US"/>
          </a:p>
        </p:txBody>
      </p:sp>
    </p:spTree>
    <p:extLst>
      <p:ext uri="{BB962C8B-B14F-4D97-AF65-F5344CB8AC3E}">
        <p14:creationId xmlns:p14="http://schemas.microsoft.com/office/powerpoint/2010/main" val="2447960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Thank you all for your attention and time. I hope this presentation has provided you with valuable insights into identifying good journals and articles for scientific research. I'm now open to any questions or further discussion you may have on this topic.</a:t>
            </a:r>
          </a:p>
        </p:txBody>
      </p:sp>
      <p:sp>
        <p:nvSpPr>
          <p:cNvPr id="4" name="Slide Number Placeholder 3"/>
          <p:cNvSpPr>
            <a:spLocks noGrp="1"/>
          </p:cNvSpPr>
          <p:nvPr>
            <p:ph type="sldNum" sz="quarter" idx="5"/>
          </p:nvPr>
        </p:nvSpPr>
        <p:spPr/>
        <p:txBody>
          <a:bodyPr/>
          <a:lstStyle/>
          <a:p>
            <a:fld id="{3F550EAF-AAE3-41FE-ABB6-D70EDBBEADDC}" type="slidenum">
              <a:rPr lang="en-US" smtClean="0"/>
              <a:t>19</a:t>
            </a:fld>
            <a:endParaRPr lang="en-US"/>
          </a:p>
        </p:txBody>
      </p:sp>
    </p:spTree>
    <p:extLst>
      <p:ext uri="{BB962C8B-B14F-4D97-AF65-F5344CB8AC3E}">
        <p14:creationId xmlns:p14="http://schemas.microsoft.com/office/powerpoint/2010/main" val="4917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any research endeavor, one of the first steps is conducting a literature review to gather relevant information. This involves going through numerous research papers to build a solid knowledge base. Additionally, when it comes to publishing our own research, we often face the challenge of finding the right journal. Impact Factor (IF) is often considered a crucial metric in this process. However, understanding IF and identifying credible sources can be quite challenging. In this presentation, I aim to address these issues and provide guidance in selecting journals and articles.</a:t>
            </a:r>
            <a:endParaRPr lang="en-US" dirty="0"/>
          </a:p>
        </p:txBody>
      </p:sp>
      <p:sp>
        <p:nvSpPr>
          <p:cNvPr id="4" name="Slide Number Placeholder 3"/>
          <p:cNvSpPr>
            <a:spLocks noGrp="1"/>
          </p:cNvSpPr>
          <p:nvPr>
            <p:ph type="sldNum" sz="quarter" idx="5"/>
          </p:nvPr>
        </p:nvSpPr>
        <p:spPr/>
        <p:txBody>
          <a:bodyPr/>
          <a:lstStyle/>
          <a:p>
            <a:fld id="{3F550EAF-AAE3-41FE-ABB6-D70EDBBEADDC}" type="slidenum">
              <a:rPr lang="en-US" smtClean="0"/>
              <a:t>2</a:t>
            </a:fld>
            <a:endParaRPr lang="en-US"/>
          </a:p>
        </p:txBody>
      </p:sp>
    </p:spTree>
    <p:extLst>
      <p:ext uri="{BB962C8B-B14F-4D97-AF65-F5344CB8AC3E}">
        <p14:creationId xmlns:p14="http://schemas.microsoft.com/office/powerpoint/2010/main" val="243925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To conduct a thorough literature review, researchers have access to various tools depending on their available sources. These may include institutional subscriptions or widely used platforms like Google Scholar. In addition to these, I would like to introduce you to a valuable resource called </a:t>
            </a:r>
            <a:r>
              <a:rPr lang="en-US" b="0" i="0" dirty="0" err="1">
                <a:solidFill>
                  <a:srgbClr val="D1D5DB"/>
                </a:solidFill>
                <a:effectLst/>
                <a:latin typeface="Söhne"/>
              </a:rPr>
              <a:t>Exaly</a:t>
            </a:r>
            <a:r>
              <a:rPr lang="en-US" b="0" i="0" dirty="0">
                <a:solidFill>
                  <a:srgbClr val="D1D5DB"/>
                </a:solidFill>
                <a:effectLst/>
                <a:latin typeface="Söhne"/>
              </a:rPr>
              <a:t>. </a:t>
            </a:r>
            <a:r>
              <a:rPr lang="en-US" b="0" i="0" dirty="0" err="1">
                <a:solidFill>
                  <a:srgbClr val="D1D5DB"/>
                </a:solidFill>
                <a:effectLst/>
                <a:latin typeface="Söhne"/>
              </a:rPr>
              <a:t>Exaly</a:t>
            </a:r>
            <a:r>
              <a:rPr lang="en-US" b="0" i="0" dirty="0">
                <a:solidFill>
                  <a:srgbClr val="D1D5DB"/>
                </a:solidFill>
                <a:effectLst/>
                <a:latin typeface="Söhne"/>
              </a:rPr>
              <a:t> (</a:t>
            </a:r>
            <a:r>
              <a:rPr lang="en-US" b="0" i="0" u="sng" dirty="0">
                <a:effectLst/>
                <a:latin typeface="Söhne"/>
                <a:hlinkClick r:id="rId3"/>
              </a:rPr>
              <a:t>https://exaly.com/</a:t>
            </a:r>
            <a:r>
              <a:rPr lang="en-US" b="0" i="0" dirty="0">
                <a:solidFill>
                  <a:srgbClr val="D1D5DB"/>
                </a:solidFill>
                <a:effectLst/>
                <a:latin typeface="Söhne"/>
              </a:rPr>
              <a:t>) is a comprehensive and unbiased bibliographic database that provides researchers with extensive information. It offers web scraping capabilities, enabling us to gather journal information efficiently.</a:t>
            </a:r>
            <a:endParaRPr lang="en-US" dirty="0"/>
          </a:p>
        </p:txBody>
      </p:sp>
      <p:sp>
        <p:nvSpPr>
          <p:cNvPr id="4" name="Slide Number Placeholder 3"/>
          <p:cNvSpPr>
            <a:spLocks noGrp="1"/>
          </p:cNvSpPr>
          <p:nvPr>
            <p:ph type="sldNum" sz="quarter" idx="5"/>
          </p:nvPr>
        </p:nvSpPr>
        <p:spPr/>
        <p:txBody>
          <a:bodyPr/>
          <a:lstStyle/>
          <a:p>
            <a:fld id="{3F550EAF-AAE3-41FE-ABB6-D70EDBBEADDC}" type="slidenum">
              <a:rPr lang="en-US" smtClean="0"/>
              <a:t>3</a:t>
            </a:fld>
            <a:endParaRPr lang="en-US"/>
          </a:p>
        </p:txBody>
      </p:sp>
    </p:spTree>
    <p:extLst>
      <p:ext uri="{BB962C8B-B14F-4D97-AF65-F5344CB8AC3E}">
        <p14:creationId xmlns:p14="http://schemas.microsoft.com/office/powerpoint/2010/main" val="1832111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For this project, I focused on researching the field of nanomaterial for cancer research. I gathered relevant data, including the journal names, total article numbers, total citation numbers, most cited article titles, published years of the most cited articles, most cited article citation numbers, keywords used to search the articles, and impact factors. These data points provide valuable insights into journal quality and help us make informed decisions.</a:t>
            </a:r>
            <a:endParaRPr lang="en-US" dirty="0"/>
          </a:p>
        </p:txBody>
      </p:sp>
      <p:sp>
        <p:nvSpPr>
          <p:cNvPr id="4" name="Slide Number Placeholder 3"/>
          <p:cNvSpPr>
            <a:spLocks noGrp="1"/>
          </p:cNvSpPr>
          <p:nvPr>
            <p:ph type="sldNum" sz="quarter" idx="5"/>
          </p:nvPr>
        </p:nvSpPr>
        <p:spPr/>
        <p:txBody>
          <a:bodyPr/>
          <a:lstStyle/>
          <a:p>
            <a:fld id="{3F550EAF-AAE3-41FE-ABB6-D70EDBBEADDC}" type="slidenum">
              <a:rPr lang="en-US" smtClean="0"/>
              <a:t>4</a:t>
            </a:fld>
            <a:endParaRPr lang="en-US"/>
          </a:p>
        </p:txBody>
      </p:sp>
    </p:spTree>
    <p:extLst>
      <p:ext uri="{BB962C8B-B14F-4D97-AF65-F5344CB8AC3E}">
        <p14:creationId xmlns:p14="http://schemas.microsoft.com/office/powerpoint/2010/main" val="3253468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To ensure the accuracy and reliability of our analysis, we performed data cleaning on the collected dataset. This involved keyword formatting and initial exploration.  We formatted the dataset to make it suitable for analysis and created new keyword columns. We examined the presence of keywords in the article titles and journal names. Additionally, we eliminated non-representative columns to focus on relevant information for our study.</a:t>
            </a:r>
            <a:endParaRPr lang="en-US" dirty="0"/>
          </a:p>
        </p:txBody>
      </p:sp>
      <p:sp>
        <p:nvSpPr>
          <p:cNvPr id="4" name="Slide Number Placeholder 3"/>
          <p:cNvSpPr>
            <a:spLocks noGrp="1"/>
          </p:cNvSpPr>
          <p:nvPr>
            <p:ph type="sldNum" sz="quarter" idx="5"/>
          </p:nvPr>
        </p:nvSpPr>
        <p:spPr/>
        <p:txBody>
          <a:bodyPr/>
          <a:lstStyle/>
          <a:p>
            <a:fld id="{3F550EAF-AAE3-41FE-ABB6-D70EDBBEADDC}" type="slidenum">
              <a:rPr lang="en-US" smtClean="0"/>
              <a:t>5</a:t>
            </a:fld>
            <a:endParaRPr lang="en-US"/>
          </a:p>
        </p:txBody>
      </p:sp>
    </p:spTree>
    <p:extLst>
      <p:ext uri="{BB962C8B-B14F-4D97-AF65-F5344CB8AC3E}">
        <p14:creationId xmlns:p14="http://schemas.microsoft.com/office/powerpoint/2010/main" val="213101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the exploratory data analysis phase, we delved into the collected data to gain valuable insights. We analyzed the results of keyword searches to understand their impact on the research outcomes. We also examined the distribution of impact factors across journals. Additionally, we explored the most cited articles and their publication years, providing us with an understanding of the trends in the field. Furthermore, we investigated the overlap and relationships between different keywords.</a:t>
            </a:r>
            <a:endParaRPr lang="en-US" dirty="0"/>
          </a:p>
        </p:txBody>
      </p:sp>
      <p:sp>
        <p:nvSpPr>
          <p:cNvPr id="4" name="Slide Number Placeholder 3"/>
          <p:cNvSpPr>
            <a:spLocks noGrp="1"/>
          </p:cNvSpPr>
          <p:nvPr>
            <p:ph type="sldNum" sz="quarter" idx="5"/>
          </p:nvPr>
        </p:nvSpPr>
        <p:spPr/>
        <p:txBody>
          <a:bodyPr/>
          <a:lstStyle/>
          <a:p>
            <a:fld id="{3F550EAF-AAE3-41FE-ABB6-D70EDBBEADDC}" type="slidenum">
              <a:rPr lang="en-US" smtClean="0"/>
              <a:t>6</a:t>
            </a:fld>
            <a:endParaRPr lang="en-US"/>
          </a:p>
        </p:txBody>
      </p:sp>
    </p:spTree>
    <p:extLst>
      <p:ext uri="{BB962C8B-B14F-4D97-AF65-F5344CB8AC3E}">
        <p14:creationId xmlns:p14="http://schemas.microsoft.com/office/powerpoint/2010/main" val="396859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The most found was nanomedicine, </a:t>
            </a:r>
            <a:r>
              <a:rPr lang="en-US" b="0" i="0" dirty="0" err="1">
                <a:effectLst/>
                <a:latin typeface="-apple-system"/>
              </a:rPr>
              <a:t>theranostic</a:t>
            </a:r>
            <a:r>
              <a:rPr lang="en-US" b="0" i="0" dirty="0">
                <a:effectLst/>
                <a:latin typeface="-apple-system"/>
              </a:rPr>
              <a:t>, and cancer. These keywords and </a:t>
            </a:r>
            <a:r>
              <a:rPr lang="en-US" b="0" i="0" dirty="0" err="1">
                <a:effectLst/>
                <a:latin typeface="-apple-system"/>
              </a:rPr>
              <a:t>ther</a:t>
            </a:r>
            <a:r>
              <a:rPr lang="en-US" b="0" i="0" dirty="0">
                <a:effectLst/>
                <a:latin typeface="-apple-system"/>
              </a:rPr>
              <a:t> results make sense as the top results are more of general descriptions, and other keywords with more targeted fields still needs time and attention to grow.</a:t>
            </a:r>
            <a:endParaRPr lang="en-US" dirty="0"/>
          </a:p>
        </p:txBody>
      </p:sp>
      <p:sp>
        <p:nvSpPr>
          <p:cNvPr id="4" name="Slide Number Placeholder 3"/>
          <p:cNvSpPr>
            <a:spLocks noGrp="1"/>
          </p:cNvSpPr>
          <p:nvPr>
            <p:ph type="sldNum" sz="quarter" idx="5"/>
          </p:nvPr>
        </p:nvSpPr>
        <p:spPr/>
        <p:txBody>
          <a:bodyPr/>
          <a:lstStyle/>
          <a:p>
            <a:fld id="{3F550EAF-AAE3-41FE-ABB6-D70EDBBEADDC}" type="slidenum">
              <a:rPr lang="en-US" smtClean="0"/>
              <a:t>7</a:t>
            </a:fld>
            <a:endParaRPr lang="en-US"/>
          </a:p>
        </p:txBody>
      </p:sp>
    </p:spTree>
    <p:extLst>
      <p:ext uri="{BB962C8B-B14F-4D97-AF65-F5344CB8AC3E}">
        <p14:creationId xmlns:p14="http://schemas.microsoft.com/office/powerpoint/2010/main" val="44725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To further understand the relationships between keywords, we utilized a pairwise Venn diagram. This visual representation allowed us to identify the overlap and independence among different keyword pairs. By analyzing the diagram, we gained insights into which keywords had higher or lower degrees of overlap, enabling us to refine our search strategies and improve the relevance of our results.</a:t>
            </a:r>
          </a:p>
        </p:txBody>
      </p:sp>
      <p:sp>
        <p:nvSpPr>
          <p:cNvPr id="4" name="Slide Number Placeholder 3"/>
          <p:cNvSpPr>
            <a:spLocks noGrp="1"/>
          </p:cNvSpPr>
          <p:nvPr>
            <p:ph type="sldNum" sz="quarter" idx="5"/>
          </p:nvPr>
        </p:nvSpPr>
        <p:spPr/>
        <p:txBody>
          <a:bodyPr/>
          <a:lstStyle/>
          <a:p>
            <a:fld id="{3F550EAF-AAE3-41FE-ABB6-D70EDBBEADDC}" type="slidenum">
              <a:rPr lang="en-US" smtClean="0"/>
              <a:t>8</a:t>
            </a:fld>
            <a:endParaRPr lang="en-US"/>
          </a:p>
        </p:txBody>
      </p:sp>
    </p:spTree>
    <p:extLst>
      <p:ext uri="{BB962C8B-B14F-4D97-AF65-F5344CB8AC3E}">
        <p14:creationId xmlns:p14="http://schemas.microsoft.com/office/powerpoint/2010/main" val="406237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Examining the publication years of the most cited articles provided us with valuable information about the growth and activity in the field. By analyzing the distribution of publication years, we observed trends and peaks that indicated periods of breakthroughs or heightened attention. This analysis helps us understand the progression of research in the field and identify key periods of importance.</a:t>
            </a:r>
          </a:p>
        </p:txBody>
      </p:sp>
      <p:sp>
        <p:nvSpPr>
          <p:cNvPr id="4" name="Slide Number Placeholder 3"/>
          <p:cNvSpPr>
            <a:spLocks noGrp="1"/>
          </p:cNvSpPr>
          <p:nvPr>
            <p:ph type="sldNum" sz="quarter" idx="5"/>
          </p:nvPr>
        </p:nvSpPr>
        <p:spPr/>
        <p:txBody>
          <a:bodyPr/>
          <a:lstStyle/>
          <a:p>
            <a:fld id="{3F550EAF-AAE3-41FE-ABB6-D70EDBBEADDC}" type="slidenum">
              <a:rPr lang="en-US" smtClean="0"/>
              <a:t>9</a:t>
            </a:fld>
            <a:endParaRPr lang="en-US"/>
          </a:p>
        </p:txBody>
      </p:sp>
    </p:spTree>
    <p:extLst>
      <p:ext uri="{BB962C8B-B14F-4D97-AF65-F5344CB8AC3E}">
        <p14:creationId xmlns:p14="http://schemas.microsoft.com/office/powerpoint/2010/main" val="323416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57EE1-9BB3-4F8C-956F-B82E235F9EEA}"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413939" y="6406487"/>
            <a:ext cx="683339" cy="365125"/>
          </a:xfrm>
        </p:spPr>
        <p:txBody>
          <a:bodyPr/>
          <a:lstStyle>
            <a:lvl1pPr>
              <a:defRPr sz="1800">
                <a:solidFill>
                  <a:schemeClr val="tx1"/>
                </a:solidFill>
              </a:defRPr>
            </a:lvl1pPr>
          </a:lstStyle>
          <a:p>
            <a:fld id="{B16C05D3-2C0E-47B8-9A55-E0879FDABBEE}" type="slidenum">
              <a:rPr lang="en-US" smtClean="0"/>
              <a:pPr/>
              <a:t>‹#›</a:t>
            </a:fld>
            <a:r>
              <a:rPr lang="en-US" dirty="0"/>
              <a:t>`</a:t>
            </a:r>
          </a:p>
        </p:txBody>
      </p:sp>
    </p:spTree>
    <p:extLst>
      <p:ext uri="{BB962C8B-B14F-4D97-AF65-F5344CB8AC3E}">
        <p14:creationId xmlns:p14="http://schemas.microsoft.com/office/powerpoint/2010/main" val="54665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5BA406-6F95-4E4D-ADBF-3C98B341420C}"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327035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84C39-C033-4AEF-AE97-4C289EFC3FF1}"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9373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D045C-B75F-43B8-B239-F517DBC034AF}"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2054055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2BFC3A-C71C-4F10-B6C4-2435D59315E2}"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3887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15A51-B67D-4DFA-8CC7-4DEA1E3DAEE2}"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1882898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A1D3FE-025E-4894-B853-AAAF8D2336FA}"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555248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F50DE-7B4C-4AD3-8728-CD6ED645277D}"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427949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073B0-A7F6-4471-BE8E-150E0B5C498F}"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69374" y="6343202"/>
            <a:ext cx="683339" cy="365125"/>
          </a:xfrm>
        </p:spPr>
        <p:txBody>
          <a:bodyPr/>
          <a:lstStyle>
            <a:lvl1pPr>
              <a:defRPr sz="1400">
                <a:solidFill>
                  <a:schemeClr val="tx1"/>
                </a:solidFill>
              </a:defRPr>
            </a:lvl1pPr>
          </a:lstStyle>
          <a:p>
            <a:fld id="{B16C05D3-2C0E-47B8-9A55-E0879FDABBEE}" type="slidenum">
              <a:rPr lang="en-US" smtClean="0"/>
              <a:pPr/>
              <a:t>‹#›</a:t>
            </a:fld>
            <a:endParaRPr lang="en-US"/>
          </a:p>
        </p:txBody>
      </p:sp>
    </p:spTree>
    <p:extLst>
      <p:ext uri="{BB962C8B-B14F-4D97-AF65-F5344CB8AC3E}">
        <p14:creationId xmlns:p14="http://schemas.microsoft.com/office/powerpoint/2010/main" val="143904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00717-5CBC-4A52-968D-7538944E5343}" type="datetime1">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345815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01E06-47D8-48E9-BBA4-ED52998D509F}" type="datetime1">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342584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924193-3383-4417-8B06-1CB3572B829D}" type="datetime1">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254122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8A658-7B8B-47E4-8E66-437A2E8C6979}" type="datetime1">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176995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C5739-6A14-4E98-8D4A-6FFF2AB944F7}" type="datetime1">
              <a:rPr lang="en-US" smtClean="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232179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0D9A20-5286-4945-9D4A-28BE4F814323}" type="datetime1">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55753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64E20-6EF9-4982-8C89-8128420416AD}" type="datetime1">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6C05D3-2C0E-47B8-9A55-E0879FDABBEE}" type="slidenum">
              <a:rPr lang="en-US" smtClean="0"/>
              <a:t>‹#›</a:t>
            </a:fld>
            <a:endParaRPr lang="en-US"/>
          </a:p>
        </p:txBody>
      </p:sp>
    </p:spTree>
    <p:extLst>
      <p:ext uri="{BB962C8B-B14F-4D97-AF65-F5344CB8AC3E}">
        <p14:creationId xmlns:p14="http://schemas.microsoft.com/office/powerpoint/2010/main" val="124446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831EB9-24FC-4343-A463-1F18D8F99BD2}" type="datetime1">
              <a:rPr lang="en-US" smtClean="0"/>
              <a:t>6/25/2023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6C05D3-2C0E-47B8-9A55-E0879FDABBEE}" type="slidenum">
              <a:rPr lang="en-US" smtClean="0"/>
              <a:t>‹#›</a:t>
            </a:fld>
            <a:endParaRPr lang="en-US"/>
          </a:p>
        </p:txBody>
      </p:sp>
    </p:spTree>
    <p:extLst>
      <p:ext uri="{BB962C8B-B14F-4D97-AF65-F5344CB8AC3E}">
        <p14:creationId xmlns:p14="http://schemas.microsoft.com/office/powerpoint/2010/main" val="293371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4E62-D572-A322-609C-105306EAF107}"/>
              </a:ext>
            </a:extLst>
          </p:cNvPr>
          <p:cNvSpPr>
            <a:spLocks noGrp="1"/>
          </p:cNvSpPr>
          <p:nvPr>
            <p:ph type="ctrTitle"/>
          </p:nvPr>
        </p:nvSpPr>
        <p:spPr/>
        <p:txBody>
          <a:bodyPr/>
          <a:lstStyle/>
          <a:p>
            <a:r>
              <a:rPr lang="en-US" b="1" i="0" dirty="0">
                <a:effectLst/>
                <a:latin typeface="-apple-system"/>
              </a:rPr>
              <a:t>Identify good journal and good article</a:t>
            </a:r>
            <a:br>
              <a:rPr lang="en-US" b="1" i="0" dirty="0">
                <a:effectLst/>
                <a:latin typeface="-apple-system"/>
              </a:rPr>
            </a:br>
            <a:endParaRPr lang="en-US" dirty="0"/>
          </a:p>
        </p:txBody>
      </p:sp>
      <p:sp>
        <p:nvSpPr>
          <p:cNvPr id="3" name="Subtitle 2">
            <a:extLst>
              <a:ext uri="{FF2B5EF4-FFF2-40B4-BE49-F238E27FC236}">
                <a16:creationId xmlns:a16="http://schemas.microsoft.com/office/drawing/2014/main" id="{0D763F4B-2156-A89B-33C6-4D1398605F27}"/>
              </a:ext>
            </a:extLst>
          </p:cNvPr>
          <p:cNvSpPr>
            <a:spLocks noGrp="1"/>
          </p:cNvSpPr>
          <p:nvPr>
            <p:ph type="subTitle" idx="1"/>
          </p:nvPr>
        </p:nvSpPr>
        <p:spPr>
          <a:xfrm>
            <a:off x="1507067" y="4050836"/>
            <a:ext cx="7766936" cy="1096899"/>
          </a:xfrm>
        </p:spPr>
        <p:txBody>
          <a:bodyPr/>
          <a:lstStyle/>
          <a:p>
            <a:r>
              <a:rPr lang="en-US" dirty="0"/>
              <a:t>Final Project Report, Springboard</a:t>
            </a:r>
          </a:p>
          <a:p>
            <a:r>
              <a:rPr lang="en-US" altLang="zh-CN" dirty="0" err="1"/>
              <a:t>Weina</a:t>
            </a:r>
            <a:r>
              <a:rPr lang="en-US" altLang="zh-CN" dirty="0"/>
              <a:t> </a:t>
            </a:r>
            <a:r>
              <a:rPr lang="en-US" altLang="zh-CN" dirty="0" err="1"/>
              <a:t>Ke</a:t>
            </a:r>
            <a:endParaRPr lang="en-US" dirty="0"/>
          </a:p>
        </p:txBody>
      </p:sp>
      <p:sp>
        <p:nvSpPr>
          <p:cNvPr id="4" name="Slide Number Placeholder 3">
            <a:extLst>
              <a:ext uri="{FF2B5EF4-FFF2-40B4-BE49-F238E27FC236}">
                <a16:creationId xmlns:a16="http://schemas.microsoft.com/office/drawing/2014/main" id="{9490FD80-9B3C-FD29-68A1-DB98344F7E99}"/>
              </a:ext>
            </a:extLst>
          </p:cNvPr>
          <p:cNvSpPr>
            <a:spLocks noGrp="1"/>
          </p:cNvSpPr>
          <p:nvPr>
            <p:ph type="sldNum" sz="quarter" idx="12"/>
          </p:nvPr>
        </p:nvSpPr>
        <p:spPr/>
        <p:txBody>
          <a:bodyPr/>
          <a:lstStyle/>
          <a:p>
            <a:fld id="{B16C05D3-2C0E-47B8-9A55-E0879FDABBEE}" type="slidenum">
              <a:rPr lang="en-US" smtClean="0"/>
              <a:t>1</a:t>
            </a:fld>
            <a:endParaRPr lang="en-US"/>
          </a:p>
        </p:txBody>
      </p:sp>
    </p:spTree>
    <p:extLst>
      <p:ext uri="{BB962C8B-B14F-4D97-AF65-F5344CB8AC3E}">
        <p14:creationId xmlns:p14="http://schemas.microsoft.com/office/powerpoint/2010/main" val="363261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Word Cloud of Journal Names</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1488613"/>
            <a:ext cx="8596668" cy="3880773"/>
          </a:xfrm>
        </p:spPr>
        <p:txBody>
          <a:bodyPr/>
          <a:lstStyle/>
          <a:p>
            <a:r>
              <a:rPr lang="en-US" dirty="0"/>
              <a:t>Visual representation of journal names in the dataset</a:t>
            </a:r>
          </a:p>
          <a:p>
            <a:r>
              <a:rPr lang="en-US" dirty="0"/>
              <a:t>Frequency of occurrence of different journal names</a:t>
            </a:r>
          </a:p>
        </p:txBody>
      </p:sp>
      <p:sp>
        <p:nvSpPr>
          <p:cNvPr id="4" name="Slide Number Placeholder 3">
            <a:extLst>
              <a:ext uri="{FF2B5EF4-FFF2-40B4-BE49-F238E27FC236}">
                <a16:creationId xmlns:a16="http://schemas.microsoft.com/office/drawing/2014/main" id="{1493DB26-99C8-6D26-73CE-22B992B4B9B1}"/>
              </a:ext>
            </a:extLst>
          </p:cNvPr>
          <p:cNvSpPr>
            <a:spLocks noGrp="1"/>
          </p:cNvSpPr>
          <p:nvPr>
            <p:ph type="sldNum" sz="quarter" idx="12"/>
          </p:nvPr>
        </p:nvSpPr>
        <p:spPr/>
        <p:txBody>
          <a:bodyPr/>
          <a:lstStyle/>
          <a:p>
            <a:fld id="{B16C05D3-2C0E-47B8-9A55-E0879FDABBEE}" type="slidenum">
              <a:rPr lang="en-US" smtClean="0"/>
              <a:t>10</a:t>
            </a:fld>
            <a:endParaRPr lang="en-US"/>
          </a:p>
        </p:txBody>
      </p:sp>
      <p:pic>
        <p:nvPicPr>
          <p:cNvPr id="4098" name="Picture 2">
            <a:extLst>
              <a:ext uri="{FF2B5EF4-FFF2-40B4-BE49-F238E27FC236}">
                <a16:creationId xmlns:a16="http://schemas.microsoft.com/office/drawing/2014/main" id="{8045C149-6970-6EE0-3FA3-B1D22F1F6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366" y="2414789"/>
            <a:ext cx="3779147" cy="392841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37F4CB4-F391-6530-D048-8691B2BD9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668" y="2372994"/>
            <a:ext cx="3779147" cy="392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8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1365459"/>
            <a:ext cx="8596668" cy="3880773"/>
          </a:xfrm>
        </p:spPr>
        <p:txBody>
          <a:bodyPr/>
          <a:lstStyle/>
          <a:p>
            <a:r>
              <a:rPr lang="en-US" dirty="0"/>
              <a:t>Introduction to Decision Tree Classifier, Random Forest Classifier, and Random Forest Regressor</a:t>
            </a:r>
          </a:p>
          <a:p>
            <a:r>
              <a:rPr lang="en-US" dirty="0"/>
              <a:t>Dataset structure for modeling and training</a:t>
            </a:r>
          </a:p>
          <a:p>
            <a:r>
              <a:rPr lang="en-US" dirty="0"/>
              <a:t>Model performance and accuracy evaluation</a:t>
            </a:r>
          </a:p>
        </p:txBody>
      </p:sp>
      <p:sp>
        <p:nvSpPr>
          <p:cNvPr id="4" name="Slide Number Placeholder 3">
            <a:extLst>
              <a:ext uri="{FF2B5EF4-FFF2-40B4-BE49-F238E27FC236}">
                <a16:creationId xmlns:a16="http://schemas.microsoft.com/office/drawing/2014/main" id="{DF5BCBCA-4B7C-138F-59F5-1D1CE574C5CD}"/>
              </a:ext>
            </a:extLst>
          </p:cNvPr>
          <p:cNvSpPr>
            <a:spLocks noGrp="1"/>
          </p:cNvSpPr>
          <p:nvPr>
            <p:ph type="sldNum" sz="quarter" idx="12"/>
          </p:nvPr>
        </p:nvSpPr>
        <p:spPr/>
        <p:txBody>
          <a:bodyPr/>
          <a:lstStyle/>
          <a:p>
            <a:fld id="{B16C05D3-2C0E-47B8-9A55-E0879FDABBEE}" type="slidenum">
              <a:rPr lang="en-US" smtClean="0"/>
              <a:t>11</a:t>
            </a:fld>
            <a:endParaRPr lang="en-US"/>
          </a:p>
        </p:txBody>
      </p:sp>
      <p:pic>
        <p:nvPicPr>
          <p:cNvPr id="7" name="Picture 6">
            <a:extLst>
              <a:ext uri="{FF2B5EF4-FFF2-40B4-BE49-F238E27FC236}">
                <a16:creationId xmlns:a16="http://schemas.microsoft.com/office/drawing/2014/main" id="{DF6E42A5-F031-EF4B-2944-BD2557E10997}"/>
              </a:ext>
            </a:extLst>
          </p:cNvPr>
          <p:cNvPicPr>
            <a:picLocks noChangeAspect="1"/>
          </p:cNvPicPr>
          <p:nvPr/>
        </p:nvPicPr>
        <p:blipFill>
          <a:blip r:embed="rId3"/>
          <a:stretch>
            <a:fillRect/>
          </a:stretch>
        </p:blipFill>
        <p:spPr>
          <a:xfrm>
            <a:off x="2917998" y="2873514"/>
            <a:ext cx="4101161" cy="3753092"/>
          </a:xfrm>
          <a:prstGeom prst="rect">
            <a:avLst/>
          </a:prstGeom>
        </p:spPr>
      </p:pic>
    </p:spTree>
    <p:extLst>
      <p:ext uri="{BB962C8B-B14F-4D97-AF65-F5344CB8AC3E}">
        <p14:creationId xmlns:p14="http://schemas.microsoft.com/office/powerpoint/2010/main" val="66242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Decision Tree Classifier</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1488613"/>
            <a:ext cx="8596668" cy="3880773"/>
          </a:xfrm>
        </p:spPr>
        <p:txBody>
          <a:bodyPr/>
          <a:lstStyle/>
          <a:p>
            <a:r>
              <a:rPr lang="en-US" dirty="0"/>
              <a:t>Decision tree visualization</a:t>
            </a:r>
          </a:p>
          <a:p>
            <a:r>
              <a:rPr lang="en-US" dirty="0"/>
              <a:t>Interpretation of complex decision-making process</a:t>
            </a:r>
          </a:p>
          <a:p>
            <a:r>
              <a:rPr lang="en-US" dirty="0"/>
              <a:t>Accuracy: 0.78</a:t>
            </a:r>
          </a:p>
        </p:txBody>
      </p:sp>
      <p:sp>
        <p:nvSpPr>
          <p:cNvPr id="4" name="Slide Number Placeholder 3">
            <a:extLst>
              <a:ext uri="{FF2B5EF4-FFF2-40B4-BE49-F238E27FC236}">
                <a16:creationId xmlns:a16="http://schemas.microsoft.com/office/drawing/2014/main" id="{4F54133D-94FD-BF1F-AEC3-D63A5630F23C}"/>
              </a:ext>
            </a:extLst>
          </p:cNvPr>
          <p:cNvSpPr>
            <a:spLocks noGrp="1"/>
          </p:cNvSpPr>
          <p:nvPr>
            <p:ph type="sldNum" sz="quarter" idx="12"/>
          </p:nvPr>
        </p:nvSpPr>
        <p:spPr/>
        <p:txBody>
          <a:bodyPr/>
          <a:lstStyle/>
          <a:p>
            <a:fld id="{B16C05D3-2C0E-47B8-9A55-E0879FDABBEE}" type="slidenum">
              <a:rPr lang="en-US" smtClean="0"/>
              <a:t>12</a:t>
            </a:fld>
            <a:endParaRPr lang="en-US"/>
          </a:p>
        </p:txBody>
      </p:sp>
      <p:pic>
        <p:nvPicPr>
          <p:cNvPr id="6146" name="Picture 2">
            <a:extLst>
              <a:ext uri="{FF2B5EF4-FFF2-40B4-BE49-F238E27FC236}">
                <a16:creationId xmlns:a16="http://schemas.microsoft.com/office/drawing/2014/main" id="{51FF6B0B-AE7F-ADBD-05A8-F13079B99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232" y="2398643"/>
            <a:ext cx="4344193" cy="4193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7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Random Forest Classifier</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1488613"/>
            <a:ext cx="8596668" cy="3880773"/>
          </a:xfrm>
        </p:spPr>
        <p:txBody>
          <a:bodyPr/>
          <a:lstStyle/>
          <a:p>
            <a:r>
              <a:rPr lang="en-US" dirty="0"/>
              <a:t>Optimum number of estimators for random forest</a:t>
            </a:r>
          </a:p>
          <a:p>
            <a:r>
              <a:rPr lang="en-US" dirty="0"/>
              <a:t>Balancing accuracy and computational resources</a:t>
            </a:r>
          </a:p>
          <a:p>
            <a:r>
              <a:rPr lang="en-US" dirty="0"/>
              <a:t>Accuracy 0.76.</a:t>
            </a:r>
          </a:p>
        </p:txBody>
      </p:sp>
      <p:sp>
        <p:nvSpPr>
          <p:cNvPr id="4" name="Slide Number Placeholder 3">
            <a:extLst>
              <a:ext uri="{FF2B5EF4-FFF2-40B4-BE49-F238E27FC236}">
                <a16:creationId xmlns:a16="http://schemas.microsoft.com/office/drawing/2014/main" id="{A81CB0EF-1788-9EEA-4D66-14B69CD378B2}"/>
              </a:ext>
            </a:extLst>
          </p:cNvPr>
          <p:cNvSpPr>
            <a:spLocks noGrp="1"/>
          </p:cNvSpPr>
          <p:nvPr>
            <p:ph type="sldNum" sz="quarter" idx="12"/>
          </p:nvPr>
        </p:nvSpPr>
        <p:spPr/>
        <p:txBody>
          <a:bodyPr/>
          <a:lstStyle/>
          <a:p>
            <a:fld id="{B16C05D3-2C0E-47B8-9A55-E0879FDABBEE}" type="slidenum">
              <a:rPr lang="en-US" smtClean="0"/>
              <a:t>13</a:t>
            </a:fld>
            <a:endParaRPr lang="en-US"/>
          </a:p>
        </p:txBody>
      </p:sp>
      <p:pic>
        <p:nvPicPr>
          <p:cNvPr id="7170" name="Picture 2">
            <a:extLst>
              <a:ext uri="{FF2B5EF4-FFF2-40B4-BE49-F238E27FC236}">
                <a16:creationId xmlns:a16="http://schemas.microsoft.com/office/drawing/2014/main" id="{B41AAE54-E391-EFDC-998D-C6A9A9425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005" y="1270000"/>
            <a:ext cx="2186719" cy="132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FFBA672-D516-F0E1-EC0C-6D9BF78CF9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9" y="2729902"/>
            <a:ext cx="4810879" cy="365171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523C003-DDA0-3D19-347F-99645115C5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8213" y="2729902"/>
            <a:ext cx="4810879" cy="3698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27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Random Forest Regressor</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1378710"/>
            <a:ext cx="8596668" cy="3880773"/>
          </a:xfrm>
        </p:spPr>
        <p:txBody>
          <a:bodyPr/>
          <a:lstStyle/>
          <a:p>
            <a:r>
              <a:rPr lang="en-US" dirty="0"/>
              <a:t>Predicting impact factor using regression</a:t>
            </a:r>
          </a:p>
          <a:p>
            <a:r>
              <a:rPr lang="en-US" dirty="0"/>
              <a:t>Evaluation metrics: </a:t>
            </a:r>
          </a:p>
          <a:p>
            <a:pPr lvl="1"/>
            <a:r>
              <a:rPr lang="en-US" dirty="0"/>
              <a:t>Mean Squared Error: 0.153</a:t>
            </a:r>
          </a:p>
          <a:p>
            <a:pPr lvl="1"/>
            <a:r>
              <a:rPr lang="en-US" dirty="0"/>
              <a:t>Mean Absolute Error: 0.156</a:t>
            </a:r>
          </a:p>
          <a:p>
            <a:pPr lvl="1"/>
            <a:r>
              <a:rPr lang="en-US" dirty="0"/>
              <a:t>R-squared: 0.999</a:t>
            </a:r>
          </a:p>
        </p:txBody>
      </p:sp>
      <p:sp>
        <p:nvSpPr>
          <p:cNvPr id="4" name="Slide Number Placeholder 3">
            <a:extLst>
              <a:ext uri="{FF2B5EF4-FFF2-40B4-BE49-F238E27FC236}">
                <a16:creationId xmlns:a16="http://schemas.microsoft.com/office/drawing/2014/main" id="{C75B07B2-C4E4-4486-3BA5-2A9FDEC06A6D}"/>
              </a:ext>
            </a:extLst>
          </p:cNvPr>
          <p:cNvSpPr>
            <a:spLocks noGrp="1"/>
          </p:cNvSpPr>
          <p:nvPr>
            <p:ph type="sldNum" sz="quarter" idx="12"/>
          </p:nvPr>
        </p:nvSpPr>
        <p:spPr/>
        <p:txBody>
          <a:bodyPr/>
          <a:lstStyle/>
          <a:p>
            <a:fld id="{B16C05D3-2C0E-47B8-9A55-E0879FDABBEE}" type="slidenum">
              <a:rPr lang="en-US" smtClean="0"/>
              <a:t>14</a:t>
            </a:fld>
            <a:endParaRPr lang="en-US"/>
          </a:p>
        </p:txBody>
      </p:sp>
      <p:pic>
        <p:nvPicPr>
          <p:cNvPr id="8194" name="Picture 2">
            <a:extLst>
              <a:ext uri="{FF2B5EF4-FFF2-40B4-BE49-F238E27FC236}">
                <a16:creationId xmlns:a16="http://schemas.microsoft.com/office/drawing/2014/main" id="{49DD6042-F5AD-9487-FD59-C9219916C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27" y="3253558"/>
            <a:ext cx="4369490" cy="3454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204DE63-E07C-4CE7-345B-7566B2D679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4015" y="1365184"/>
            <a:ext cx="5893179" cy="41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050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Feature Importance</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1270000"/>
            <a:ext cx="8596668" cy="3880773"/>
          </a:xfrm>
        </p:spPr>
        <p:txBody>
          <a:bodyPr/>
          <a:lstStyle/>
          <a:p>
            <a:r>
              <a:rPr lang="en-US" dirty="0"/>
              <a:t>Determining factors influencing impact factor prediction</a:t>
            </a:r>
          </a:p>
          <a:p>
            <a:r>
              <a:rPr lang="en-US" dirty="0"/>
              <a:t>Importance of </a:t>
            </a:r>
            <a:r>
              <a:rPr lang="en-US" dirty="0" err="1"/>
              <a:t>cited_by</a:t>
            </a:r>
            <a:r>
              <a:rPr lang="en-US" dirty="0"/>
              <a:t>, </a:t>
            </a:r>
            <a:r>
              <a:rPr lang="en-US" dirty="0" err="1"/>
              <a:t>citation_number</a:t>
            </a:r>
            <a:r>
              <a:rPr lang="en-US" dirty="0"/>
              <a:t>, and </a:t>
            </a:r>
            <a:r>
              <a:rPr lang="en-US" dirty="0" err="1"/>
              <a:t>article_number</a:t>
            </a:r>
            <a:endParaRPr lang="en-US" dirty="0"/>
          </a:p>
        </p:txBody>
      </p:sp>
      <p:sp>
        <p:nvSpPr>
          <p:cNvPr id="4" name="Slide Number Placeholder 3">
            <a:extLst>
              <a:ext uri="{FF2B5EF4-FFF2-40B4-BE49-F238E27FC236}">
                <a16:creationId xmlns:a16="http://schemas.microsoft.com/office/drawing/2014/main" id="{784FDB3A-8E64-FF98-7067-60162B9FA8BD}"/>
              </a:ext>
            </a:extLst>
          </p:cNvPr>
          <p:cNvSpPr>
            <a:spLocks noGrp="1"/>
          </p:cNvSpPr>
          <p:nvPr>
            <p:ph type="sldNum" sz="quarter" idx="12"/>
          </p:nvPr>
        </p:nvSpPr>
        <p:spPr/>
        <p:txBody>
          <a:bodyPr/>
          <a:lstStyle/>
          <a:p>
            <a:fld id="{B16C05D3-2C0E-47B8-9A55-E0879FDABBEE}" type="slidenum">
              <a:rPr lang="en-US" smtClean="0"/>
              <a:t>15</a:t>
            </a:fld>
            <a:endParaRPr lang="en-US"/>
          </a:p>
        </p:txBody>
      </p:sp>
      <p:pic>
        <p:nvPicPr>
          <p:cNvPr id="6" name="Picture 5">
            <a:extLst>
              <a:ext uri="{FF2B5EF4-FFF2-40B4-BE49-F238E27FC236}">
                <a16:creationId xmlns:a16="http://schemas.microsoft.com/office/drawing/2014/main" id="{35EEACFE-0D8C-5126-BC2C-6E7B6E7FFD0B}"/>
              </a:ext>
            </a:extLst>
          </p:cNvPr>
          <p:cNvPicPr>
            <a:picLocks noChangeAspect="1"/>
          </p:cNvPicPr>
          <p:nvPr/>
        </p:nvPicPr>
        <p:blipFill>
          <a:blip r:embed="rId3"/>
          <a:stretch>
            <a:fillRect/>
          </a:stretch>
        </p:blipFill>
        <p:spPr>
          <a:xfrm>
            <a:off x="2932555" y="2174427"/>
            <a:ext cx="4086225" cy="4533900"/>
          </a:xfrm>
          <a:prstGeom prst="rect">
            <a:avLst/>
          </a:prstGeom>
        </p:spPr>
      </p:pic>
    </p:spTree>
    <p:extLst>
      <p:ext uri="{BB962C8B-B14F-4D97-AF65-F5344CB8AC3E}">
        <p14:creationId xmlns:p14="http://schemas.microsoft.com/office/powerpoint/2010/main" val="180650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Summary of Models</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Decision Tree Classifier: Accuracy of 0.78</a:t>
            </a:r>
          </a:p>
          <a:p>
            <a:r>
              <a:rPr lang="en-US" dirty="0"/>
              <a:t>Random Forest Classifier: Accuracy of 0.76</a:t>
            </a:r>
          </a:p>
          <a:p>
            <a:r>
              <a:rPr lang="en-US" dirty="0"/>
              <a:t>Random Forest Regressor: MSE of 0.153, MAE of 0.156, R-squared of 0.999</a:t>
            </a:r>
          </a:p>
        </p:txBody>
      </p:sp>
      <p:sp>
        <p:nvSpPr>
          <p:cNvPr id="4" name="Slide Number Placeholder 3">
            <a:extLst>
              <a:ext uri="{FF2B5EF4-FFF2-40B4-BE49-F238E27FC236}">
                <a16:creationId xmlns:a16="http://schemas.microsoft.com/office/drawing/2014/main" id="{83C53F9E-BC8B-7FB9-F6C1-A2E1B7EE2DCC}"/>
              </a:ext>
            </a:extLst>
          </p:cNvPr>
          <p:cNvSpPr>
            <a:spLocks noGrp="1"/>
          </p:cNvSpPr>
          <p:nvPr>
            <p:ph type="sldNum" sz="quarter" idx="12"/>
          </p:nvPr>
        </p:nvSpPr>
        <p:spPr/>
        <p:txBody>
          <a:bodyPr/>
          <a:lstStyle/>
          <a:p>
            <a:fld id="{B16C05D3-2C0E-47B8-9A55-E0879FDABBEE}" type="slidenum">
              <a:rPr lang="en-US" smtClean="0"/>
              <a:t>16</a:t>
            </a:fld>
            <a:endParaRPr lang="en-US"/>
          </a:p>
        </p:txBody>
      </p:sp>
    </p:spTree>
    <p:extLst>
      <p:ext uri="{BB962C8B-B14F-4D97-AF65-F5344CB8AC3E}">
        <p14:creationId xmlns:p14="http://schemas.microsoft.com/office/powerpoint/2010/main" val="206808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Future Improvements</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Include more keywords to improve coverage of the field</a:t>
            </a:r>
          </a:p>
          <a:p>
            <a:r>
              <a:rPr lang="en-US" dirty="0"/>
              <a:t>Seek feedback from experts for keyword selection</a:t>
            </a:r>
          </a:p>
          <a:p>
            <a:r>
              <a:rPr lang="en-US" dirty="0"/>
              <a:t>Add a recommendation rating for journals</a:t>
            </a:r>
          </a:p>
          <a:p>
            <a:r>
              <a:rPr lang="en-US" dirty="0"/>
              <a:t>Explore the evolution of impact factors over time and across fields</a:t>
            </a:r>
          </a:p>
        </p:txBody>
      </p:sp>
      <p:sp>
        <p:nvSpPr>
          <p:cNvPr id="4" name="Slide Number Placeholder 3">
            <a:extLst>
              <a:ext uri="{FF2B5EF4-FFF2-40B4-BE49-F238E27FC236}">
                <a16:creationId xmlns:a16="http://schemas.microsoft.com/office/drawing/2014/main" id="{2753E4E8-9B66-192C-0825-8712CCEF71F0}"/>
              </a:ext>
            </a:extLst>
          </p:cNvPr>
          <p:cNvSpPr>
            <a:spLocks noGrp="1"/>
          </p:cNvSpPr>
          <p:nvPr>
            <p:ph type="sldNum" sz="quarter" idx="12"/>
          </p:nvPr>
        </p:nvSpPr>
        <p:spPr/>
        <p:txBody>
          <a:bodyPr/>
          <a:lstStyle/>
          <a:p>
            <a:fld id="{B16C05D3-2C0E-47B8-9A55-E0879FDABBEE}" type="slidenum">
              <a:rPr lang="en-US" smtClean="0"/>
              <a:t>17</a:t>
            </a:fld>
            <a:endParaRPr lang="en-US"/>
          </a:p>
        </p:txBody>
      </p:sp>
    </p:spTree>
    <p:extLst>
      <p:ext uri="{BB962C8B-B14F-4D97-AF65-F5344CB8AC3E}">
        <p14:creationId xmlns:p14="http://schemas.microsoft.com/office/powerpoint/2010/main" val="204293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Literature review and journal selection are crucial steps in research</a:t>
            </a:r>
          </a:p>
          <a:p>
            <a:r>
              <a:rPr lang="en-US" dirty="0"/>
              <a:t>Impact Factor provides insights into journal popularity</a:t>
            </a:r>
          </a:p>
          <a:p>
            <a:r>
              <a:rPr lang="en-US" dirty="0"/>
              <a:t>Data-driven approach can assist in understanding journal quality</a:t>
            </a:r>
          </a:p>
          <a:p>
            <a:r>
              <a:rPr lang="en-US" dirty="0"/>
              <a:t>Further improvements and exploration can enhance the research process</a:t>
            </a:r>
          </a:p>
        </p:txBody>
      </p:sp>
      <p:sp>
        <p:nvSpPr>
          <p:cNvPr id="4" name="Slide Number Placeholder 3">
            <a:extLst>
              <a:ext uri="{FF2B5EF4-FFF2-40B4-BE49-F238E27FC236}">
                <a16:creationId xmlns:a16="http://schemas.microsoft.com/office/drawing/2014/main" id="{3A25666D-195D-B941-519C-230C755F8E8B}"/>
              </a:ext>
            </a:extLst>
          </p:cNvPr>
          <p:cNvSpPr>
            <a:spLocks noGrp="1"/>
          </p:cNvSpPr>
          <p:nvPr>
            <p:ph type="sldNum" sz="quarter" idx="12"/>
          </p:nvPr>
        </p:nvSpPr>
        <p:spPr/>
        <p:txBody>
          <a:bodyPr/>
          <a:lstStyle/>
          <a:p>
            <a:fld id="{B16C05D3-2C0E-47B8-9A55-E0879FDABBEE}" type="slidenum">
              <a:rPr lang="en-US" smtClean="0"/>
              <a:t>18</a:t>
            </a:fld>
            <a:endParaRPr lang="en-US"/>
          </a:p>
        </p:txBody>
      </p:sp>
    </p:spTree>
    <p:extLst>
      <p:ext uri="{BB962C8B-B14F-4D97-AF65-F5344CB8AC3E}">
        <p14:creationId xmlns:p14="http://schemas.microsoft.com/office/powerpoint/2010/main" val="222204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Questions and Discussion</a:t>
            </a:r>
          </a:p>
        </p:txBody>
      </p:sp>
      <p:sp>
        <p:nvSpPr>
          <p:cNvPr id="4" name="Slide Number Placeholder 3">
            <a:extLst>
              <a:ext uri="{FF2B5EF4-FFF2-40B4-BE49-F238E27FC236}">
                <a16:creationId xmlns:a16="http://schemas.microsoft.com/office/drawing/2014/main" id="{7874E49A-76A2-E649-3058-BC82A6AB642A}"/>
              </a:ext>
            </a:extLst>
          </p:cNvPr>
          <p:cNvSpPr>
            <a:spLocks noGrp="1"/>
          </p:cNvSpPr>
          <p:nvPr>
            <p:ph type="sldNum" sz="quarter" idx="12"/>
          </p:nvPr>
        </p:nvSpPr>
        <p:spPr/>
        <p:txBody>
          <a:bodyPr/>
          <a:lstStyle/>
          <a:p>
            <a:fld id="{B16C05D3-2C0E-47B8-9A55-E0879FDABBEE}" type="slidenum">
              <a:rPr lang="en-US" smtClean="0"/>
              <a:t>19</a:t>
            </a:fld>
            <a:endParaRPr lang="en-US"/>
          </a:p>
        </p:txBody>
      </p:sp>
    </p:spTree>
    <p:extLst>
      <p:ext uri="{BB962C8B-B14F-4D97-AF65-F5344CB8AC3E}">
        <p14:creationId xmlns:p14="http://schemas.microsoft.com/office/powerpoint/2010/main" val="363202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Literature review: Gathering research papers for basic knowledge base</a:t>
            </a:r>
          </a:p>
          <a:p>
            <a:r>
              <a:rPr lang="en-US" dirty="0"/>
              <a:t>Choosing the right journal for publication</a:t>
            </a:r>
          </a:p>
          <a:p>
            <a:r>
              <a:rPr lang="en-US" dirty="0"/>
              <a:t>Impact Factor (IF) as a measure of journal popularity</a:t>
            </a:r>
          </a:p>
          <a:p>
            <a:r>
              <a:rPr lang="en-US" dirty="0"/>
              <a:t>Challenges in finding credible sources and understanding IF</a:t>
            </a:r>
          </a:p>
        </p:txBody>
      </p:sp>
      <p:sp>
        <p:nvSpPr>
          <p:cNvPr id="4" name="Slide Number Placeholder 3">
            <a:extLst>
              <a:ext uri="{FF2B5EF4-FFF2-40B4-BE49-F238E27FC236}">
                <a16:creationId xmlns:a16="http://schemas.microsoft.com/office/drawing/2014/main" id="{E533823C-215B-E41F-F675-DBDA41568D73}"/>
              </a:ext>
            </a:extLst>
          </p:cNvPr>
          <p:cNvSpPr>
            <a:spLocks noGrp="1"/>
          </p:cNvSpPr>
          <p:nvPr>
            <p:ph type="sldNum" sz="quarter" idx="12"/>
          </p:nvPr>
        </p:nvSpPr>
        <p:spPr/>
        <p:txBody>
          <a:bodyPr/>
          <a:lstStyle/>
          <a:p>
            <a:fld id="{B16C05D3-2C0E-47B8-9A55-E0879FDABBEE}" type="slidenum">
              <a:rPr lang="en-US" smtClean="0"/>
              <a:t>2</a:t>
            </a:fld>
            <a:endParaRPr lang="en-US"/>
          </a:p>
        </p:txBody>
      </p:sp>
    </p:spTree>
    <p:extLst>
      <p:ext uri="{BB962C8B-B14F-4D97-AF65-F5344CB8AC3E}">
        <p14:creationId xmlns:p14="http://schemas.microsoft.com/office/powerpoint/2010/main" val="53482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Data Search Tools</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Different tools based on available sources (institution subscriptions, Google Scholar)</a:t>
            </a:r>
          </a:p>
          <a:p>
            <a:r>
              <a:rPr lang="en-US" dirty="0"/>
              <a:t>Introduction to </a:t>
            </a:r>
            <a:r>
              <a:rPr lang="en-US" dirty="0" err="1"/>
              <a:t>Exaly</a:t>
            </a:r>
            <a:r>
              <a:rPr lang="en-US" dirty="0"/>
              <a:t> (https://exaly.com/)</a:t>
            </a:r>
          </a:p>
          <a:p>
            <a:r>
              <a:rPr lang="en-US" dirty="0" err="1"/>
              <a:t>Exaly</a:t>
            </a:r>
            <a:r>
              <a:rPr lang="en-US" dirty="0"/>
              <a:t> as a comprehensive and unbiased bibliographic database</a:t>
            </a:r>
          </a:p>
          <a:p>
            <a:r>
              <a:rPr lang="en-US" dirty="0"/>
              <a:t>Web scraping capabilities for gathering journal information</a:t>
            </a:r>
          </a:p>
        </p:txBody>
      </p:sp>
      <p:sp>
        <p:nvSpPr>
          <p:cNvPr id="4" name="Slide Number Placeholder 3">
            <a:extLst>
              <a:ext uri="{FF2B5EF4-FFF2-40B4-BE49-F238E27FC236}">
                <a16:creationId xmlns:a16="http://schemas.microsoft.com/office/drawing/2014/main" id="{DE32111A-954D-B300-A8A6-88A9F8046EF7}"/>
              </a:ext>
            </a:extLst>
          </p:cNvPr>
          <p:cNvSpPr>
            <a:spLocks noGrp="1"/>
          </p:cNvSpPr>
          <p:nvPr>
            <p:ph type="sldNum" sz="quarter" idx="12"/>
          </p:nvPr>
        </p:nvSpPr>
        <p:spPr/>
        <p:txBody>
          <a:bodyPr/>
          <a:lstStyle/>
          <a:p>
            <a:fld id="{B16C05D3-2C0E-47B8-9A55-E0879FDABBEE}" type="slidenum">
              <a:rPr lang="en-US" smtClean="0"/>
              <a:t>3</a:t>
            </a:fld>
            <a:endParaRPr lang="en-US"/>
          </a:p>
        </p:txBody>
      </p:sp>
    </p:spTree>
    <p:extLst>
      <p:ext uri="{BB962C8B-B14F-4D97-AF65-F5344CB8AC3E}">
        <p14:creationId xmlns:p14="http://schemas.microsoft.com/office/powerpoint/2010/main" val="131405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lstStyle/>
          <a:p>
            <a:r>
              <a:rPr lang="en-US" i="0" dirty="0">
                <a:effectLst/>
                <a:latin typeface="Söhne"/>
              </a:rPr>
              <a:t>Method</a:t>
            </a:r>
            <a:endParaRPr lang="en-US" dirty="0"/>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normAutofit/>
          </a:bodyPr>
          <a:lstStyle/>
          <a:p>
            <a:r>
              <a:rPr lang="en-US" dirty="0"/>
              <a:t>Researching the field of nanomaterial for cancer research</a:t>
            </a:r>
          </a:p>
          <a:p>
            <a:r>
              <a:rPr lang="en-US" dirty="0"/>
              <a:t>Data collected:</a:t>
            </a:r>
          </a:p>
          <a:p>
            <a:pPr lvl="1"/>
            <a:r>
              <a:rPr lang="en-US" dirty="0"/>
              <a:t>Journal name</a:t>
            </a:r>
          </a:p>
          <a:p>
            <a:pPr lvl="1"/>
            <a:r>
              <a:rPr lang="en-US" dirty="0"/>
              <a:t>Total article number</a:t>
            </a:r>
          </a:p>
          <a:p>
            <a:pPr lvl="1"/>
            <a:r>
              <a:rPr lang="en-US" dirty="0"/>
              <a:t>Total citation number of the journal</a:t>
            </a:r>
          </a:p>
          <a:p>
            <a:pPr lvl="1"/>
            <a:r>
              <a:rPr lang="en-US" dirty="0"/>
              <a:t>Most cited article title</a:t>
            </a:r>
          </a:p>
          <a:p>
            <a:pPr lvl="1"/>
            <a:r>
              <a:rPr lang="en-US" dirty="0"/>
              <a:t>Published year of the most cited article</a:t>
            </a:r>
          </a:p>
          <a:p>
            <a:pPr lvl="1"/>
            <a:r>
              <a:rPr lang="en-US" dirty="0"/>
              <a:t>Most cited article citation number</a:t>
            </a:r>
          </a:p>
          <a:p>
            <a:pPr lvl="1"/>
            <a:r>
              <a:rPr lang="en-US" dirty="0"/>
              <a:t>Keyword used to search the article</a:t>
            </a:r>
          </a:p>
          <a:p>
            <a:pPr lvl="1"/>
            <a:r>
              <a:rPr lang="en-US" dirty="0"/>
              <a:t>Impact factor</a:t>
            </a:r>
          </a:p>
        </p:txBody>
      </p:sp>
      <p:sp>
        <p:nvSpPr>
          <p:cNvPr id="4" name="Slide Number Placeholder 3">
            <a:extLst>
              <a:ext uri="{FF2B5EF4-FFF2-40B4-BE49-F238E27FC236}">
                <a16:creationId xmlns:a16="http://schemas.microsoft.com/office/drawing/2014/main" id="{997E488F-66D5-0538-9FD6-260D76CBDBCD}"/>
              </a:ext>
            </a:extLst>
          </p:cNvPr>
          <p:cNvSpPr>
            <a:spLocks noGrp="1"/>
          </p:cNvSpPr>
          <p:nvPr>
            <p:ph type="sldNum" sz="quarter" idx="12"/>
          </p:nvPr>
        </p:nvSpPr>
        <p:spPr/>
        <p:txBody>
          <a:bodyPr/>
          <a:lstStyle/>
          <a:p>
            <a:fld id="{B16C05D3-2C0E-47B8-9A55-E0879FDABBEE}" type="slidenum">
              <a:rPr lang="en-US" smtClean="0"/>
              <a:t>4</a:t>
            </a:fld>
            <a:endParaRPr lang="en-US"/>
          </a:p>
        </p:txBody>
      </p:sp>
    </p:spTree>
    <p:extLst>
      <p:ext uri="{BB962C8B-B14F-4D97-AF65-F5344CB8AC3E}">
        <p14:creationId xmlns:p14="http://schemas.microsoft.com/office/powerpoint/2010/main" val="207043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Keyword Formatting and Initial Exploration</a:t>
            </a:r>
          </a:p>
          <a:p>
            <a:r>
              <a:rPr lang="en-US" dirty="0"/>
              <a:t>Formatting the dataset for analysis</a:t>
            </a:r>
          </a:p>
          <a:p>
            <a:r>
              <a:rPr lang="en-US" dirty="0"/>
              <a:t>Creation of new keyword columns</a:t>
            </a:r>
          </a:p>
          <a:p>
            <a:r>
              <a:rPr lang="en-US" dirty="0"/>
              <a:t>Examining keyword presence in article titles and journal names</a:t>
            </a:r>
          </a:p>
          <a:p>
            <a:r>
              <a:rPr lang="en-US" dirty="0"/>
              <a:t>Dropping non-representative columns</a:t>
            </a:r>
          </a:p>
          <a:p>
            <a:pPr lvl="1"/>
            <a:r>
              <a:rPr lang="en-US" b="0" i="0" dirty="0">
                <a:effectLst/>
                <a:latin typeface="-apple-system"/>
              </a:rPr>
              <a:t>We gathered information for 2072 unique journals searched with keywords:</a:t>
            </a:r>
            <a:br>
              <a:rPr lang="en-US" dirty="0"/>
            </a:br>
            <a:r>
              <a:rPr lang="en-US" b="1" i="0" dirty="0">
                <a:effectLst/>
                <a:latin typeface="-apple-system"/>
              </a:rPr>
              <a:t>"</a:t>
            </a:r>
            <a:r>
              <a:rPr lang="en-US" b="1" i="0" dirty="0" err="1">
                <a:effectLst/>
                <a:latin typeface="-apple-system"/>
              </a:rPr>
              <a:t>theranostic</a:t>
            </a:r>
            <a:r>
              <a:rPr lang="en-US" b="1" i="0" dirty="0">
                <a:effectLst/>
                <a:latin typeface="-apple-system"/>
              </a:rPr>
              <a:t>", "nanomedicine", "nanodevice", "nanotechnology", "delivery", "diagnosis", "treatment", "cancer", "therapeutic", "antitumor", "nanostructure", "nanoparticle", "therapy", "tumor", "nanocarrier", "imaging", "</a:t>
            </a:r>
            <a:r>
              <a:rPr lang="en-US" b="1" i="0" dirty="0" err="1">
                <a:effectLst/>
                <a:latin typeface="-apple-system"/>
              </a:rPr>
              <a:t>nanoformulation</a:t>
            </a:r>
            <a:r>
              <a:rPr lang="en-US" b="1" i="0" dirty="0">
                <a:effectLst/>
                <a:latin typeface="-apple-system"/>
              </a:rPr>
              <a:t>", "target"</a:t>
            </a:r>
            <a:br>
              <a:rPr lang="en-US" dirty="0"/>
            </a:br>
            <a:r>
              <a:rPr lang="en-US" b="0" i="0" dirty="0">
                <a:effectLst/>
                <a:latin typeface="-apple-system"/>
              </a:rPr>
              <a:t>paired with </a:t>
            </a:r>
            <a:r>
              <a:rPr lang="en-US" b="1" i="0" dirty="0">
                <a:effectLst/>
                <a:latin typeface="-apple-system"/>
              </a:rPr>
              <a:t>"cancer"</a:t>
            </a:r>
            <a:r>
              <a:rPr lang="en-US" b="0" i="0" dirty="0">
                <a:effectLst/>
                <a:latin typeface="-apple-system"/>
              </a:rPr>
              <a:t>.</a:t>
            </a:r>
            <a:endParaRPr lang="en-US" dirty="0"/>
          </a:p>
        </p:txBody>
      </p:sp>
      <p:sp>
        <p:nvSpPr>
          <p:cNvPr id="4" name="Slide Number Placeholder 3">
            <a:extLst>
              <a:ext uri="{FF2B5EF4-FFF2-40B4-BE49-F238E27FC236}">
                <a16:creationId xmlns:a16="http://schemas.microsoft.com/office/drawing/2014/main" id="{8AA99D98-340F-57F1-9035-E64C7E044A85}"/>
              </a:ext>
            </a:extLst>
          </p:cNvPr>
          <p:cNvSpPr>
            <a:spLocks noGrp="1"/>
          </p:cNvSpPr>
          <p:nvPr>
            <p:ph type="sldNum" sz="quarter" idx="12"/>
          </p:nvPr>
        </p:nvSpPr>
        <p:spPr/>
        <p:txBody>
          <a:bodyPr/>
          <a:lstStyle/>
          <a:p>
            <a:fld id="{B16C05D3-2C0E-47B8-9A55-E0879FDABBEE}" type="slidenum">
              <a:rPr lang="en-US" smtClean="0"/>
              <a:t>5</a:t>
            </a:fld>
            <a:endParaRPr lang="en-US"/>
          </a:p>
        </p:txBody>
      </p:sp>
    </p:spTree>
    <p:extLst>
      <p:ext uri="{BB962C8B-B14F-4D97-AF65-F5344CB8AC3E}">
        <p14:creationId xmlns:p14="http://schemas.microsoft.com/office/powerpoint/2010/main" val="311048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Exploratory Data Analysis (EDA)</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p:txBody>
          <a:bodyPr/>
          <a:lstStyle/>
          <a:p>
            <a:r>
              <a:rPr lang="en-US" dirty="0"/>
              <a:t>Analysis of keyword search results</a:t>
            </a:r>
          </a:p>
          <a:p>
            <a:r>
              <a:rPr lang="en-US" dirty="0"/>
              <a:t>Impact factor distribution</a:t>
            </a:r>
          </a:p>
          <a:p>
            <a:r>
              <a:rPr lang="en-US" dirty="0"/>
              <a:t>Most cited articles and their publication years</a:t>
            </a:r>
          </a:p>
          <a:p>
            <a:r>
              <a:rPr lang="en-US" dirty="0"/>
              <a:t>Understanding keyword overlap and relationships</a:t>
            </a:r>
          </a:p>
        </p:txBody>
      </p:sp>
      <p:sp>
        <p:nvSpPr>
          <p:cNvPr id="4" name="Slide Number Placeholder 3">
            <a:extLst>
              <a:ext uri="{FF2B5EF4-FFF2-40B4-BE49-F238E27FC236}">
                <a16:creationId xmlns:a16="http://schemas.microsoft.com/office/drawing/2014/main" id="{FF3C971E-BDCD-2BC3-D7E5-8AD727D88A18}"/>
              </a:ext>
            </a:extLst>
          </p:cNvPr>
          <p:cNvSpPr>
            <a:spLocks noGrp="1"/>
          </p:cNvSpPr>
          <p:nvPr>
            <p:ph type="sldNum" sz="quarter" idx="12"/>
          </p:nvPr>
        </p:nvSpPr>
        <p:spPr/>
        <p:txBody>
          <a:bodyPr/>
          <a:lstStyle/>
          <a:p>
            <a:fld id="{B16C05D3-2C0E-47B8-9A55-E0879FDABBEE}" type="slidenum">
              <a:rPr lang="en-US" smtClean="0"/>
              <a:t>6</a:t>
            </a:fld>
            <a:endParaRPr lang="en-US"/>
          </a:p>
        </p:txBody>
      </p:sp>
    </p:spTree>
    <p:extLst>
      <p:ext uri="{BB962C8B-B14F-4D97-AF65-F5344CB8AC3E}">
        <p14:creationId xmlns:p14="http://schemas.microsoft.com/office/powerpoint/2010/main" val="80401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Exploratory Data Analysis (EDA)</a:t>
            </a:r>
          </a:p>
        </p:txBody>
      </p:sp>
      <p:sp>
        <p:nvSpPr>
          <p:cNvPr id="4" name="Slide Number Placeholder 3">
            <a:extLst>
              <a:ext uri="{FF2B5EF4-FFF2-40B4-BE49-F238E27FC236}">
                <a16:creationId xmlns:a16="http://schemas.microsoft.com/office/drawing/2014/main" id="{FF3C971E-BDCD-2BC3-D7E5-8AD727D88A18}"/>
              </a:ext>
            </a:extLst>
          </p:cNvPr>
          <p:cNvSpPr>
            <a:spLocks noGrp="1"/>
          </p:cNvSpPr>
          <p:nvPr>
            <p:ph type="sldNum" sz="quarter" idx="12"/>
          </p:nvPr>
        </p:nvSpPr>
        <p:spPr/>
        <p:txBody>
          <a:bodyPr/>
          <a:lstStyle/>
          <a:p>
            <a:fld id="{B16C05D3-2C0E-47B8-9A55-E0879FDABBEE}" type="slidenum">
              <a:rPr lang="en-US" smtClean="0"/>
              <a:t>7</a:t>
            </a:fld>
            <a:endParaRPr lang="en-US"/>
          </a:p>
        </p:txBody>
      </p:sp>
      <p:pic>
        <p:nvPicPr>
          <p:cNvPr id="1028" name="Picture 4">
            <a:extLst>
              <a:ext uri="{FF2B5EF4-FFF2-40B4-BE49-F238E27FC236}">
                <a16:creationId xmlns:a16="http://schemas.microsoft.com/office/drawing/2014/main" id="{37BCF119-D6D7-BE77-839F-04A5A5A81EF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695" y="1758122"/>
            <a:ext cx="8684407" cy="43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0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Keyword Pairwise Venn Diagram</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2915478"/>
            <a:ext cx="4199466" cy="2537791"/>
          </a:xfrm>
        </p:spPr>
        <p:txBody>
          <a:bodyPr/>
          <a:lstStyle/>
          <a:p>
            <a:r>
              <a:rPr lang="en-US" dirty="0"/>
              <a:t>Visual representation of keyword overlap</a:t>
            </a:r>
          </a:p>
          <a:p>
            <a:r>
              <a:rPr lang="en-US" dirty="0"/>
              <a:t>Identifying independent and overlapping keyword pairs</a:t>
            </a:r>
          </a:p>
        </p:txBody>
      </p:sp>
      <p:sp>
        <p:nvSpPr>
          <p:cNvPr id="4" name="Slide Number Placeholder 3">
            <a:extLst>
              <a:ext uri="{FF2B5EF4-FFF2-40B4-BE49-F238E27FC236}">
                <a16:creationId xmlns:a16="http://schemas.microsoft.com/office/drawing/2014/main" id="{4B7B21BA-1328-CEF6-5B31-FD07ED75E8D7}"/>
              </a:ext>
            </a:extLst>
          </p:cNvPr>
          <p:cNvSpPr>
            <a:spLocks noGrp="1"/>
          </p:cNvSpPr>
          <p:nvPr>
            <p:ph type="sldNum" sz="quarter" idx="12"/>
          </p:nvPr>
        </p:nvSpPr>
        <p:spPr/>
        <p:txBody>
          <a:bodyPr/>
          <a:lstStyle/>
          <a:p>
            <a:fld id="{B16C05D3-2C0E-47B8-9A55-E0879FDABBEE}" type="slidenum">
              <a:rPr lang="en-US" smtClean="0"/>
              <a:t>8</a:t>
            </a:fld>
            <a:endParaRPr lang="en-US"/>
          </a:p>
        </p:txBody>
      </p:sp>
      <p:pic>
        <p:nvPicPr>
          <p:cNvPr id="2050" name="Picture 2">
            <a:extLst>
              <a:ext uri="{FF2B5EF4-FFF2-40B4-BE49-F238E27FC236}">
                <a16:creationId xmlns:a16="http://schemas.microsoft.com/office/drawing/2014/main" id="{54E4F7DD-8F67-2BBB-18EE-6FBEBCA89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261" y="1270000"/>
            <a:ext cx="5571551" cy="556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53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E46E-4E49-B5CE-912C-B3FDC6FE71E3}"/>
              </a:ext>
            </a:extLst>
          </p:cNvPr>
          <p:cNvSpPr>
            <a:spLocks noGrp="1"/>
          </p:cNvSpPr>
          <p:nvPr>
            <p:ph type="title"/>
          </p:nvPr>
        </p:nvSpPr>
        <p:spPr/>
        <p:txBody>
          <a:bodyPr>
            <a:normAutofit/>
          </a:bodyPr>
          <a:lstStyle/>
          <a:p>
            <a:r>
              <a:rPr lang="en-US" dirty="0"/>
              <a:t>Year Distribution of Most Cited Articles</a:t>
            </a:r>
          </a:p>
        </p:txBody>
      </p:sp>
      <p:sp>
        <p:nvSpPr>
          <p:cNvPr id="3" name="Content Placeholder 2">
            <a:extLst>
              <a:ext uri="{FF2B5EF4-FFF2-40B4-BE49-F238E27FC236}">
                <a16:creationId xmlns:a16="http://schemas.microsoft.com/office/drawing/2014/main" id="{799019C5-C8DF-DC38-48D6-4CE3FB6D96B2}"/>
              </a:ext>
            </a:extLst>
          </p:cNvPr>
          <p:cNvSpPr>
            <a:spLocks noGrp="1"/>
          </p:cNvSpPr>
          <p:nvPr>
            <p:ph idx="1"/>
          </p:nvPr>
        </p:nvSpPr>
        <p:spPr>
          <a:xfrm>
            <a:off x="677334" y="1488613"/>
            <a:ext cx="8596668" cy="3880773"/>
          </a:xfrm>
        </p:spPr>
        <p:txBody>
          <a:bodyPr/>
          <a:lstStyle/>
          <a:p>
            <a:r>
              <a:rPr lang="en-US" dirty="0"/>
              <a:t>Analysis of publication years of most cited articles</a:t>
            </a:r>
          </a:p>
          <a:p>
            <a:r>
              <a:rPr lang="en-US" dirty="0"/>
              <a:t>Indication of field growth and active research</a:t>
            </a:r>
          </a:p>
        </p:txBody>
      </p:sp>
      <p:sp>
        <p:nvSpPr>
          <p:cNvPr id="4" name="Slide Number Placeholder 3">
            <a:extLst>
              <a:ext uri="{FF2B5EF4-FFF2-40B4-BE49-F238E27FC236}">
                <a16:creationId xmlns:a16="http://schemas.microsoft.com/office/drawing/2014/main" id="{844AA674-543B-ADCC-9D92-F93AA64F1A96}"/>
              </a:ext>
            </a:extLst>
          </p:cNvPr>
          <p:cNvSpPr>
            <a:spLocks noGrp="1"/>
          </p:cNvSpPr>
          <p:nvPr>
            <p:ph type="sldNum" sz="quarter" idx="12"/>
          </p:nvPr>
        </p:nvSpPr>
        <p:spPr/>
        <p:txBody>
          <a:bodyPr/>
          <a:lstStyle/>
          <a:p>
            <a:fld id="{B16C05D3-2C0E-47B8-9A55-E0879FDABBEE}" type="slidenum">
              <a:rPr lang="en-US" smtClean="0"/>
              <a:t>9</a:t>
            </a:fld>
            <a:endParaRPr lang="en-US"/>
          </a:p>
        </p:txBody>
      </p:sp>
      <p:pic>
        <p:nvPicPr>
          <p:cNvPr id="3074" name="Picture 2">
            <a:extLst>
              <a:ext uri="{FF2B5EF4-FFF2-40B4-BE49-F238E27FC236}">
                <a16:creationId xmlns:a16="http://schemas.microsoft.com/office/drawing/2014/main" id="{143AB728-738C-95FE-633D-AD1DA71A8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308" y="2457449"/>
            <a:ext cx="84296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074699"/>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TotalTime>
  <Words>2160</Words>
  <Application>Microsoft Office PowerPoint</Application>
  <PresentationFormat>Widescreen</PresentationFormat>
  <Paragraphs>144</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Söhne</vt:lpstr>
      <vt:lpstr>Arial</vt:lpstr>
      <vt:lpstr>Calibri</vt:lpstr>
      <vt:lpstr>Trebuchet MS</vt:lpstr>
      <vt:lpstr>Wingdings 3</vt:lpstr>
      <vt:lpstr>Facet</vt:lpstr>
      <vt:lpstr>Identify good journal and good article </vt:lpstr>
      <vt:lpstr>Introduction</vt:lpstr>
      <vt:lpstr>Data Search Tools</vt:lpstr>
      <vt:lpstr>Method</vt:lpstr>
      <vt:lpstr>Data Cleaning</vt:lpstr>
      <vt:lpstr>Exploratory Data Analysis (EDA)</vt:lpstr>
      <vt:lpstr>Exploratory Data Analysis (EDA)</vt:lpstr>
      <vt:lpstr>Keyword Pairwise Venn Diagram</vt:lpstr>
      <vt:lpstr>Year Distribution of Most Cited Articles</vt:lpstr>
      <vt:lpstr>Word Cloud of Journal Names</vt:lpstr>
      <vt:lpstr>Models</vt:lpstr>
      <vt:lpstr>Decision Tree Classifier</vt:lpstr>
      <vt:lpstr>Random Forest Classifier</vt:lpstr>
      <vt:lpstr>Random Forest Regressor</vt:lpstr>
      <vt:lpstr>Feature Importance</vt:lpstr>
      <vt:lpstr>Summary of Models</vt:lpstr>
      <vt:lpstr>Future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 He</dc:creator>
  <cp:lastModifiedBy>Rui He</cp:lastModifiedBy>
  <cp:revision>31</cp:revision>
  <dcterms:created xsi:type="dcterms:W3CDTF">2023-06-19T18:30:34Z</dcterms:created>
  <dcterms:modified xsi:type="dcterms:W3CDTF">2023-06-26T01:20:55Z</dcterms:modified>
</cp:coreProperties>
</file>