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Active Heart" panose="020B0604020202020204" charset="-128"/>
      <p:regular r:id="rId20"/>
    </p:embeddedFont>
    <p:embeddedFont>
      <p:font typeface="Poppins" panose="00000500000000000000" pitchFamily="2" charset="0"/>
      <p:regular r:id="rId21"/>
    </p:embeddedFont>
    <p:embeddedFont>
      <p:font typeface="Poppins Bold" panose="00000800000000000000" charset="0"/>
      <p:regular r:id="rId22"/>
    </p:embeddedFont>
    <p:embeddedFont>
      <p:font typeface="Tenor Sans"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4" d="100"/>
          <a:sy n="44" d="100"/>
        </p:scale>
        <p:origin x="876" y="60"/>
      </p:cViewPr>
      <p:guideLst>
        <p:guide orient="horz" pos="2184"/>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6.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6.sv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6.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6.sv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6.sv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6.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Freeform 2"/>
          <p:cNvSpPr/>
          <p:nvPr/>
        </p:nvSpPr>
        <p:spPr>
          <a:xfrm>
            <a:off x="10485968" y="1347181"/>
            <a:ext cx="5745412" cy="7592637"/>
          </a:xfrm>
          <a:custGeom>
            <a:avLst/>
            <a:gdLst/>
            <a:ahLst/>
            <a:cxnLst/>
            <a:rect l="l" t="t" r="r" b="b"/>
            <a:pathLst>
              <a:path w="5745412" h="7592637">
                <a:moveTo>
                  <a:pt x="0" y="0"/>
                </a:moveTo>
                <a:lnTo>
                  <a:pt x="5745413" y="0"/>
                </a:lnTo>
                <a:lnTo>
                  <a:pt x="5745413" y="7592638"/>
                </a:lnTo>
                <a:lnTo>
                  <a:pt x="0" y="75926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6798719" y="-287305"/>
            <a:ext cx="2978563" cy="1634486"/>
          </a:xfrm>
          <a:custGeom>
            <a:avLst/>
            <a:gdLst/>
            <a:ahLst/>
            <a:cxnLst/>
            <a:rect l="l" t="t" r="r" b="b"/>
            <a:pathLst>
              <a:path w="2978563" h="1634486">
                <a:moveTo>
                  <a:pt x="0" y="0"/>
                </a:moveTo>
                <a:lnTo>
                  <a:pt x="2978562" y="0"/>
                </a:lnTo>
                <a:lnTo>
                  <a:pt x="2978562" y="1634486"/>
                </a:lnTo>
                <a:lnTo>
                  <a:pt x="0" y="16344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4" name="Group 4"/>
          <p:cNvGrpSpPr/>
          <p:nvPr/>
        </p:nvGrpSpPr>
        <p:grpSpPr>
          <a:xfrm>
            <a:off x="-2226205" y="-166620"/>
            <a:ext cx="3086100" cy="10620241"/>
            <a:chOff x="0" y="0"/>
            <a:chExt cx="812800" cy="2797100"/>
          </a:xfrm>
        </p:grpSpPr>
        <p:sp>
          <p:nvSpPr>
            <p:cNvPr id="5" name="Freeform 5"/>
            <p:cNvSpPr/>
            <p:nvPr/>
          </p:nvSpPr>
          <p:spPr>
            <a:xfrm>
              <a:off x="0" y="0"/>
              <a:ext cx="812800" cy="2797101"/>
            </a:xfrm>
            <a:custGeom>
              <a:avLst/>
              <a:gdLst/>
              <a:ahLst/>
              <a:cxnLst/>
              <a:rect l="l" t="t" r="r" b="b"/>
              <a:pathLst>
                <a:path w="812800" h="2797101">
                  <a:moveTo>
                    <a:pt x="0" y="0"/>
                  </a:moveTo>
                  <a:lnTo>
                    <a:pt x="812800" y="0"/>
                  </a:lnTo>
                  <a:lnTo>
                    <a:pt x="812800" y="2797101"/>
                  </a:lnTo>
                  <a:lnTo>
                    <a:pt x="0" y="2797101"/>
                  </a:lnTo>
                  <a:close/>
                </a:path>
              </a:pathLst>
            </a:custGeom>
            <a:solidFill>
              <a:srgbClr val="0F0E0E"/>
            </a:solidFill>
          </p:spPr>
          <p:txBody>
            <a:bodyPr/>
            <a:lstStyle/>
            <a:p>
              <a:endParaRPr lang="en-IN" dirty="0"/>
            </a:p>
          </p:txBody>
        </p:sp>
        <p:sp>
          <p:nvSpPr>
            <p:cNvPr id="6" name="TextBox 6"/>
            <p:cNvSpPr txBox="1"/>
            <p:nvPr/>
          </p:nvSpPr>
          <p:spPr>
            <a:xfrm>
              <a:off x="0" y="9525"/>
              <a:ext cx="812800" cy="2787575"/>
            </a:xfrm>
            <a:prstGeom prst="rect">
              <a:avLst/>
            </a:prstGeom>
          </p:spPr>
          <p:txBody>
            <a:bodyPr lIns="50800" tIns="50800" rIns="50800" bIns="50800" rtlCol="0" anchor="ctr"/>
            <a:lstStyle/>
            <a:p>
              <a:pPr algn="ctr">
                <a:lnSpc>
                  <a:spcPts val="2624"/>
                </a:lnSpc>
              </a:pPr>
              <a:endParaRPr/>
            </a:p>
          </p:txBody>
        </p:sp>
      </p:grpSp>
      <p:sp>
        <p:nvSpPr>
          <p:cNvPr id="7" name="TextBox 7"/>
          <p:cNvSpPr txBox="1"/>
          <p:nvPr/>
        </p:nvSpPr>
        <p:spPr>
          <a:xfrm>
            <a:off x="2122822" y="3678923"/>
            <a:ext cx="7843059" cy="2284081"/>
          </a:xfrm>
          <a:prstGeom prst="rect">
            <a:avLst/>
          </a:prstGeom>
        </p:spPr>
        <p:txBody>
          <a:bodyPr lIns="0" tIns="0" rIns="0" bIns="0" rtlCol="0" anchor="t">
            <a:spAutoFit/>
          </a:bodyPr>
          <a:lstStyle/>
          <a:p>
            <a:pPr algn="l">
              <a:lnSpc>
                <a:spcPts val="8631"/>
              </a:lnSpc>
            </a:pPr>
            <a:r>
              <a:rPr lang="en-US" sz="8299">
                <a:solidFill>
                  <a:srgbClr val="0F0E0E"/>
                </a:solidFill>
                <a:latin typeface="Poppins Bold"/>
                <a:ea typeface="Poppins Bold"/>
                <a:cs typeface="Poppins Bold"/>
                <a:sym typeface="Poppins Bold"/>
              </a:rPr>
              <a:t>pizza sales analysis</a:t>
            </a:r>
          </a:p>
        </p:txBody>
      </p:sp>
      <p:sp>
        <p:nvSpPr>
          <p:cNvPr id="8" name="TextBox 8"/>
          <p:cNvSpPr txBox="1"/>
          <p:nvPr/>
        </p:nvSpPr>
        <p:spPr>
          <a:xfrm>
            <a:off x="2010074" y="180708"/>
            <a:ext cx="2485842" cy="707985"/>
          </a:xfrm>
          <a:prstGeom prst="rect">
            <a:avLst/>
          </a:prstGeom>
        </p:spPr>
        <p:txBody>
          <a:bodyPr lIns="0" tIns="0" rIns="0" bIns="0" rtlCol="0" anchor="t">
            <a:spAutoFit/>
          </a:bodyPr>
          <a:lstStyle/>
          <a:p>
            <a:pPr algn="l">
              <a:lnSpc>
                <a:spcPts val="2624"/>
              </a:lnSpc>
            </a:pPr>
            <a:r>
              <a:rPr lang="en-US" sz="2523">
                <a:solidFill>
                  <a:srgbClr val="0F0E0E"/>
                </a:solidFill>
                <a:latin typeface="Poppins"/>
                <a:ea typeface="Poppins"/>
                <a:cs typeface="Poppins"/>
                <a:sym typeface="Poppins"/>
              </a:rPr>
              <a:t>PIZZA HUT</a:t>
            </a:r>
          </a:p>
          <a:p>
            <a:pPr algn="l">
              <a:lnSpc>
                <a:spcPts val="2624"/>
              </a:lnSpc>
            </a:pPr>
            <a:endParaRPr lang="en-US" sz="2523">
              <a:solidFill>
                <a:srgbClr val="0F0E0E"/>
              </a:solidFill>
              <a:latin typeface="Poppins"/>
              <a:ea typeface="Poppins"/>
              <a:cs typeface="Poppins"/>
              <a:sym typeface="Poppins"/>
            </a:endParaRPr>
          </a:p>
        </p:txBody>
      </p:sp>
      <p:sp>
        <p:nvSpPr>
          <p:cNvPr id="9" name="Freeform 9"/>
          <p:cNvSpPr/>
          <p:nvPr/>
        </p:nvSpPr>
        <p:spPr>
          <a:xfrm>
            <a:off x="1028700" y="40916"/>
            <a:ext cx="809924" cy="987784"/>
          </a:xfrm>
          <a:custGeom>
            <a:avLst/>
            <a:gdLst/>
            <a:ahLst/>
            <a:cxnLst/>
            <a:rect l="l" t="t" r="r" b="b"/>
            <a:pathLst>
              <a:path w="809924" h="987784">
                <a:moveTo>
                  <a:pt x="0" y="0"/>
                </a:moveTo>
                <a:lnTo>
                  <a:pt x="809924" y="0"/>
                </a:lnTo>
                <a:lnTo>
                  <a:pt x="809924" y="987784"/>
                </a:lnTo>
                <a:lnTo>
                  <a:pt x="0" y="98778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0" name="Freeform 10"/>
          <p:cNvSpPr/>
          <p:nvPr/>
        </p:nvSpPr>
        <p:spPr>
          <a:xfrm>
            <a:off x="7164454" y="4792388"/>
            <a:ext cx="742024" cy="819504"/>
          </a:xfrm>
          <a:custGeom>
            <a:avLst/>
            <a:gdLst/>
            <a:ahLst/>
            <a:cxnLst/>
            <a:rect l="l" t="t" r="r" b="b"/>
            <a:pathLst>
              <a:path w="742024" h="819504">
                <a:moveTo>
                  <a:pt x="0" y="0"/>
                </a:moveTo>
                <a:lnTo>
                  <a:pt x="742024" y="0"/>
                </a:lnTo>
                <a:lnTo>
                  <a:pt x="742024" y="819504"/>
                </a:lnTo>
                <a:lnTo>
                  <a:pt x="0" y="81950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1" name="TextBox 11"/>
          <p:cNvSpPr txBox="1"/>
          <p:nvPr/>
        </p:nvSpPr>
        <p:spPr>
          <a:xfrm>
            <a:off x="1028700" y="7980661"/>
            <a:ext cx="5543686" cy="1707319"/>
          </a:xfrm>
          <a:prstGeom prst="rect">
            <a:avLst/>
          </a:prstGeom>
        </p:spPr>
        <p:txBody>
          <a:bodyPr lIns="0" tIns="0" rIns="0" bIns="0" rtlCol="0" anchor="t">
            <a:spAutoFit/>
          </a:bodyPr>
          <a:lstStyle/>
          <a:p>
            <a:pPr algn="l">
              <a:lnSpc>
                <a:spcPts val="2624"/>
              </a:lnSpc>
            </a:pPr>
            <a:r>
              <a:rPr lang="en-US" sz="2523">
                <a:solidFill>
                  <a:srgbClr val="0F0E0E"/>
                </a:solidFill>
                <a:latin typeface="Poppins"/>
                <a:ea typeface="Poppins"/>
                <a:cs typeface="Poppins"/>
                <a:sym typeface="Poppins"/>
              </a:rPr>
              <a:t>Presented by Sweety Srivastava</a:t>
            </a:r>
          </a:p>
          <a:p>
            <a:pPr algn="l">
              <a:lnSpc>
                <a:spcPts val="2624"/>
              </a:lnSpc>
            </a:pPr>
            <a:r>
              <a:rPr lang="en-US" sz="2523">
                <a:solidFill>
                  <a:srgbClr val="0F0E0E"/>
                </a:solidFill>
                <a:latin typeface="Poppins"/>
                <a:ea typeface="Poppins"/>
                <a:cs typeface="Poppins"/>
                <a:sym typeface="Poppins"/>
              </a:rPr>
              <a:t>Data analyst</a:t>
            </a:r>
          </a:p>
          <a:p>
            <a:pPr algn="l">
              <a:lnSpc>
                <a:spcPts val="2624"/>
              </a:lnSpc>
            </a:pPr>
            <a:endParaRPr lang="en-US" sz="2523">
              <a:solidFill>
                <a:srgbClr val="0F0E0E"/>
              </a:solidFill>
              <a:latin typeface="Poppins"/>
              <a:ea typeface="Poppins"/>
              <a:cs typeface="Poppins"/>
              <a:sym typeface="Poppins"/>
            </a:endParaRPr>
          </a:p>
          <a:p>
            <a:pPr algn="l">
              <a:lnSpc>
                <a:spcPts val="2624"/>
              </a:lnSpc>
            </a:pPr>
            <a:endParaRPr lang="en-US" sz="2523">
              <a:solidFill>
                <a:srgbClr val="0F0E0E"/>
              </a:solidFill>
              <a:latin typeface="Poppins"/>
              <a:ea typeface="Poppins"/>
              <a:cs typeface="Poppins"/>
              <a:sym typeface="Poppins"/>
            </a:endParaRPr>
          </a:p>
          <a:p>
            <a:pPr algn="l">
              <a:lnSpc>
                <a:spcPts val="2624"/>
              </a:lnSpc>
            </a:pPr>
            <a:endParaRPr lang="en-US" sz="2523">
              <a:solidFill>
                <a:srgbClr val="0F0E0E"/>
              </a:solidFill>
              <a:latin typeface="Poppins"/>
              <a:ea typeface="Poppins"/>
              <a:cs typeface="Poppins"/>
              <a:sym typeface="Poppi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00"/>
                                        <p:tgtEl>
                                          <p:spTgt spid="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p:bldP spid="8" grpId="0"/>
      <p:bldP spid="9" grpId="0" animBg="1"/>
      <p:bldP spid="10" grpId="0" animBg="1"/>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TextBox 2"/>
          <p:cNvSpPr txBox="1"/>
          <p:nvPr/>
        </p:nvSpPr>
        <p:spPr>
          <a:xfrm>
            <a:off x="1305640" y="488899"/>
            <a:ext cx="2485842" cy="707985"/>
          </a:xfrm>
          <a:prstGeom prst="rect">
            <a:avLst/>
          </a:prstGeom>
        </p:spPr>
        <p:txBody>
          <a:bodyPr lIns="0" tIns="0" rIns="0" bIns="0" rtlCol="0" anchor="t">
            <a:spAutoFit/>
          </a:bodyPr>
          <a:lstStyle/>
          <a:p>
            <a:pPr algn="l">
              <a:lnSpc>
                <a:spcPts val="2624"/>
              </a:lnSpc>
            </a:pPr>
            <a:r>
              <a:rPr lang="en-US" sz="2523">
                <a:solidFill>
                  <a:srgbClr val="0F0E0E"/>
                </a:solidFill>
                <a:latin typeface="Poppins"/>
                <a:ea typeface="Poppins"/>
                <a:cs typeface="Poppins"/>
                <a:sym typeface="Poppins"/>
              </a:rPr>
              <a:t>PIZZA HUT</a:t>
            </a:r>
          </a:p>
          <a:p>
            <a:pPr algn="l">
              <a:lnSpc>
                <a:spcPts val="2624"/>
              </a:lnSpc>
            </a:pPr>
            <a:endParaRPr lang="en-US" sz="2523">
              <a:solidFill>
                <a:srgbClr val="0F0E0E"/>
              </a:solidFill>
              <a:latin typeface="Poppins"/>
              <a:ea typeface="Poppins"/>
              <a:cs typeface="Poppins"/>
              <a:sym typeface="Poppins"/>
            </a:endParaRPr>
          </a:p>
        </p:txBody>
      </p:sp>
      <p:sp>
        <p:nvSpPr>
          <p:cNvPr id="3" name="TextBox 3"/>
          <p:cNvSpPr txBox="1"/>
          <p:nvPr/>
        </p:nvSpPr>
        <p:spPr>
          <a:xfrm>
            <a:off x="1659858" y="1057275"/>
            <a:ext cx="15599442" cy="670250"/>
          </a:xfrm>
          <a:prstGeom prst="rect">
            <a:avLst/>
          </a:prstGeom>
        </p:spPr>
        <p:txBody>
          <a:bodyPr lIns="0" tIns="0" rIns="0" bIns="0" rtlCol="0" anchor="t">
            <a:spAutoFit/>
          </a:bodyPr>
          <a:lstStyle/>
          <a:p>
            <a:pPr algn="l">
              <a:lnSpc>
                <a:spcPts val="4806"/>
              </a:lnSpc>
            </a:pPr>
            <a:r>
              <a:rPr lang="en-US" sz="4621">
                <a:solidFill>
                  <a:srgbClr val="0F0E0E"/>
                </a:solidFill>
                <a:latin typeface="Poppins Bold"/>
                <a:ea typeface="Poppins Bold"/>
                <a:cs typeface="Poppins Bold"/>
                <a:sym typeface="Poppins Bold"/>
              </a:rPr>
              <a:t>4 . Identify the most common pizza size ordered.</a:t>
            </a:r>
          </a:p>
        </p:txBody>
      </p:sp>
      <p:sp>
        <p:nvSpPr>
          <p:cNvPr id="4" name="TextBox 4"/>
          <p:cNvSpPr txBox="1"/>
          <p:nvPr/>
        </p:nvSpPr>
        <p:spPr>
          <a:xfrm>
            <a:off x="10903856" y="2384365"/>
            <a:ext cx="6596823" cy="5143342"/>
          </a:xfrm>
          <a:prstGeom prst="rect">
            <a:avLst/>
          </a:prstGeom>
        </p:spPr>
        <p:txBody>
          <a:bodyPr lIns="0" tIns="0" rIns="0" bIns="0" rtlCol="0" anchor="t">
            <a:spAutoFit/>
          </a:bodyPr>
          <a:lstStyle/>
          <a:p>
            <a:pPr algn="just">
              <a:lnSpc>
                <a:spcPts val="4073"/>
              </a:lnSpc>
            </a:pPr>
            <a:r>
              <a:rPr lang="en-US" sz="3771" spc="203">
                <a:solidFill>
                  <a:srgbClr val="000000"/>
                </a:solidFill>
                <a:latin typeface="Poppins"/>
                <a:ea typeface="Poppins"/>
                <a:cs typeface="Poppins"/>
                <a:sym typeface="Poppins"/>
              </a:rPr>
              <a:t> The most commonly ordered pizza size provides insight into customer preferences and helps optimize inventory management. This preference can guide promotional strategies and pricing adjustments.</a:t>
            </a:r>
          </a:p>
        </p:txBody>
      </p:sp>
      <p:sp>
        <p:nvSpPr>
          <p:cNvPr id="5" name="Freeform 5"/>
          <p:cNvSpPr/>
          <p:nvPr/>
        </p:nvSpPr>
        <p:spPr>
          <a:xfrm>
            <a:off x="16527354" y="8441057"/>
            <a:ext cx="2978563" cy="1634486"/>
          </a:xfrm>
          <a:custGeom>
            <a:avLst/>
            <a:gdLst/>
            <a:ahLst/>
            <a:cxnLst/>
            <a:rect l="l" t="t" r="r" b="b"/>
            <a:pathLst>
              <a:path w="2978563" h="1634486">
                <a:moveTo>
                  <a:pt x="0" y="0"/>
                </a:moveTo>
                <a:lnTo>
                  <a:pt x="2978563" y="0"/>
                </a:lnTo>
                <a:lnTo>
                  <a:pt x="2978563" y="1634486"/>
                </a:lnTo>
                <a:lnTo>
                  <a:pt x="0" y="16344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p:cNvSpPr/>
          <p:nvPr/>
        </p:nvSpPr>
        <p:spPr>
          <a:xfrm>
            <a:off x="218776" y="344237"/>
            <a:ext cx="809924" cy="987784"/>
          </a:xfrm>
          <a:custGeom>
            <a:avLst/>
            <a:gdLst/>
            <a:ahLst/>
            <a:cxnLst/>
            <a:rect l="l" t="t" r="r" b="b"/>
            <a:pathLst>
              <a:path w="809924" h="987784">
                <a:moveTo>
                  <a:pt x="0" y="0"/>
                </a:moveTo>
                <a:lnTo>
                  <a:pt x="809924" y="0"/>
                </a:lnTo>
                <a:lnTo>
                  <a:pt x="809924" y="987784"/>
                </a:lnTo>
                <a:lnTo>
                  <a:pt x="0" y="9877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p:cNvSpPr/>
          <p:nvPr/>
        </p:nvSpPr>
        <p:spPr>
          <a:xfrm>
            <a:off x="113760" y="1853431"/>
            <a:ext cx="9857516" cy="4023962"/>
          </a:xfrm>
          <a:custGeom>
            <a:avLst/>
            <a:gdLst/>
            <a:ahLst/>
            <a:cxnLst/>
            <a:rect l="l" t="t" r="r" b="b"/>
            <a:pathLst>
              <a:path w="9857516" h="4023962">
                <a:moveTo>
                  <a:pt x="0" y="0"/>
                </a:moveTo>
                <a:lnTo>
                  <a:pt x="9857516" y="0"/>
                </a:lnTo>
                <a:lnTo>
                  <a:pt x="9857516" y="4023961"/>
                </a:lnTo>
                <a:lnTo>
                  <a:pt x="0" y="4023961"/>
                </a:lnTo>
                <a:lnTo>
                  <a:pt x="0" y="0"/>
                </a:lnTo>
                <a:close/>
              </a:path>
            </a:pathLst>
          </a:custGeom>
          <a:blipFill>
            <a:blip r:embed="rId6"/>
            <a:stretch>
              <a:fillRect/>
            </a:stretch>
          </a:blipFill>
        </p:spPr>
        <p:txBody>
          <a:bodyPr/>
          <a:lstStyle/>
          <a:p>
            <a:endParaRPr lang="en-IN"/>
          </a:p>
        </p:txBody>
      </p:sp>
      <p:sp>
        <p:nvSpPr>
          <p:cNvPr id="8" name="Freeform 8"/>
          <p:cNvSpPr/>
          <p:nvPr/>
        </p:nvSpPr>
        <p:spPr>
          <a:xfrm>
            <a:off x="218776" y="6138097"/>
            <a:ext cx="9801538" cy="3180891"/>
          </a:xfrm>
          <a:custGeom>
            <a:avLst/>
            <a:gdLst/>
            <a:ahLst/>
            <a:cxnLst/>
            <a:rect l="l" t="t" r="r" b="b"/>
            <a:pathLst>
              <a:path w="9801538" h="3180891">
                <a:moveTo>
                  <a:pt x="0" y="0"/>
                </a:moveTo>
                <a:lnTo>
                  <a:pt x="9801537" y="0"/>
                </a:lnTo>
                <a:lnTo>
                  <a:pt x="9801537" y="3180891"/>
                </a:lnTo>
                <a:lnTo>
                  <a:pt x="0" y="3180891"/>
                </a:lnTo>
                <a:lnTo>
                  <a:pt x="0" y="0"/>
                </a:lnTo>
                <a:close/>
              </a:path>
            </a:pathLst>
          </a:custGeom>
          <a:blipFill>
            <a:blip r:embed="rId7"/>
            <a:stretch>
              <a:fillRect t="-7096" b="-26510"/>
            </a:stretch>
          </a:blipFill>
        </p:spPr>
        <p:txBody>
          <a:bodyPr/>
          <a:lstStyle/>
          <a:p>
            <a:endParaRPr lang="en-IN"/>
          </a:p>
        </p:txBody>
      </p:sp>
      <p:grpSp>
        <p:nvGrpSpPr>
          <p:cNvPr id="9" name="Group 9"/>
          <p:cNvGrpSpPr/>
          <p:nvPr/>
        </p:nvGrpSpPr>
        <p:grpSpPr>
          <a:xfrm>
            <a:off x="-13515292" y="9579693"/>
            <a:ext cx="42391962" cy="788601"/>
            <a:chOff x="0" y="0"/>
            <a:chExt cx="11164961" cy="207697"/>
          </a:xfrm>
        </p:grpSpPr>
        <p:sp>
          <p:nvSpPr>
            <p:cNvPr id="10" name="Freeform 10"/>
            <p:cNvSpPr/>
            <p:nvPr/>
          </p:nvSpPr>
          <p:spPr>
            <a:xfrm>
              <a:off x="0" y="0"/>
              <a:ext cx="11164961" cy="207697"/>
            </a:xfrm>
            <a:custGeom>
              <a:avLst/>
              <a:gdLst/>
              <a:ahLst/>
              <a:cxnLst/>
              <a:rect l="l" t="t" r="r" b="b"/>
              <a:pathLst>
                <a:path w="11164961" h="207697">
                  <a:moveTo>
                    <a:pt x="0" y="0"/>
                  </a:moveTo>
                  <a:lnTo>
                    <a:pt x="11164961" y="0"/>
                  </a:lnTo>
                  <a:lnTo>
                    <a:pt x="11164961" y="207697"/>
                  </a:lnTo>
                  <a:lnTo>
                    <a:pt x="0" y="207697"/>
                  </a:lnTo>
                  <a:close/>
                </a:path>
              </a:pathLst>
            </a:custGeom>
            <a:solidFill>
              <a:srgbClr val="0F0E0E"/>
            </a:solidFill>
          </p:spPr>
          <p:txBody>
            <a:bodyPr/>
            <a:lstStyle/>
            <a:p>
              <a:endParaRPr lang="en-IN"/>
            </a:p>
          </p:txBody>
        </p:sp>
        <p:sp>
          <p:nvSpPr>
            <p:cNvPr id="11" name="TextBox 11"/>
            <p:cNvSpPr txBox="1"/>
            <p:nvPr/>
          </p:nvSpPr>
          <p:spPr>
            <a:xfrm>
              <a:off x="0" y="9525"/>
              <a:ext cx="11164961" cy="198172"/>
            </a:xfrm>
            <a:prstGeom prst="rect">
              <a:avLst/>
            </a:prstGeom>
          </p:spPr>
          <p:txBody>
            <a:bodyPr lIns="50800" tIns="50800" rIns="50800" bIns="50800" rtlCol="0" anchor="ctr"/>
            <a:lstStyle/>
            <a:p>
              <a:pPr algn="ctr">
                <a:lnSpc>
                  <a:spcPts val="2624"/>
                </a:lnSpc>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TextBox 2"/>
          <p:cNvSpPr txBox="1"/>
          <p:nvPr/>
        </p:nvSpPr>
        <p:spPr>
          <a:xfrm>
            <a:off x="1305640" y="488899"/>
            <a:ext cx="2485842" cy="707985"/>
          </a:xfrm>
          <a:prstGeom prst="rect">
            <a:avLst/>
          </a:prstGeom>
        </p:spPr>
        <p:txBody>
          <a:bodyPr lIns="0" tIns="0" rIns="0" bIns="0" rtlCol="0" anchor="t">
            <a:spAutoFit/>
          </a:bodyPr>
          <a:lstStyle/>
          <a:p>
            <a:pPr algn="l">
              <a:lnSpc>
                <a:spcPts val="2624"/>
              </a:lnSpc>
            </a:pPr>
            <a:r>
              <a:rPr lang="en-US" sz="2523">
                <a:solidFill>
                  <a:srgbClr val="0F0E0E"/>
                </a:solidFill>
                <a:latin typeface="Poppins"/>
                <a:ea typeface="Poppins"/>
                <a:cs typeface="Poppins"/>
                <a:sym typeface="Poppins"/>
              </a:rPr>
              <a:t>PIZZA HUT</a:t>
            </a:r>
          </a:p>
          <a:p>
            <a:pPr algn="l">
              <a:lnSpc>
                <a:spcPts val="2624"/>
              </a:lnSpc>
            </a:pPr>
            <a:endParaRPr lang="en-US" sz="2523">
              <a:solidFill>
                <a:srgbClr val="0F0E0E"/>
              </a:solidFill>
              <a:latin typeface="Poppins"/>
              <a:ea typeface="Poppins"/>
              <a:cs typeface="Poppins"/>
              <a:sym typeface="Poppins"/>
            </a:endParaRPr>
          </a:p>
        </p:txBody>
      </p:sp>
      <p:sp>
        <p:nvSpPr>
          <p:cNvPr id="3" name="TextBox 3"/>
          <p:cNvSpPr txBox="1"/>
          <p:nvPr/>
        </p:nvSpPr>
        <p:spPr>
          <a:xfrm>
            <a:off x="1733866" y="1057275"/>
            <a:ext cx="13630793" cy="1275161"/>
          </a:xfrm>
          <a:prstGeom prst="rect">
            <a:avLst/>
          </a:prstGeom>
        </p:spPr>
        <p:txBody>
          <a:bodyPr lIns="0" tIns="0" rIns="0" bIns="0" rtlCol="0" anchor="t">
            <a:spAutoFit/>
          </a:bodyPr>
          <a:lstStyle/>
          <a:p>
            <a:pPr algn="l">
              <a:lnSpc>
                <a:spcPts val="4806"/>
              </a:lnSpc>
            </a:pPr>
            <a:r>
              <a:rPr lang="en-US" sz="4621">
                <a:solidFill>
                  <a:srgbClr val="0F0E0E"/>
                </a:solidFill>
                <a:latin typeface="Poppins Bold"/>
                <a:ea typeface="Poppins Bold"/>
                <a:cs typeface="Poppins Bold"/>
                <a:sym typeface="Poppins Bold"/>
              </a:rPr>
              <a:t>5 . List the top 5 most ordered pizza types along with their quantities.</a:t>
            </a:r>
          </a:p>
        </p:txBody>
      </p:sp>
      <p:sp>
        <p:nvSpPr>
          <p:cNvPr id="4" name="TextBox 4"/>
          <p:cNvSpPr txBox="1"/>
          <p:nvPr/>
        </p:nvSpPr>
        <p:spPr>
          <a:xfrm>
            <a:off x="11027204" y="2255793"/>
            <a:ext cx="5955415" cy="5652881"/>
          </a:xfrm>
          <a:prstGeom prst="rect">
            <a:avLst/>
          </a:prstGeom>
        </p:spPr>
        <p:txBody>
          <a:bodyPr lIns="0" tIns="0" rIns="0" bIns="0" rtlCol="0" anchor="t">
            <a:spAutoFit/>
          </a:bodyPr>
          <a:lstStyle/>
          <a:p>
            <a:pPr algn="just">
              <a:lnSpc>
                <a:spcPts val="4073"/>
              </a:lnSpc>
            </a:pPr>
            <a:r>
              <a:rPr lang="en-US" sz="3771" spc="203">
                <a:solidFill>
                  <a:srgbClr val="000000"/>
                </a:solidFill>
                <a:latin typeface="Poppins"/>
                <a:ea typeface="Poppins"/>
                <a:cs typeface="Poppins"/>
                <a:sym typeface="Poppins"/>
              </a:rPr>
              <a:t>Understanding the top 5 most ordered pizza types and their quantities helps us recognize our best-selling products. This information is crucial for inventory planning, menu optimization, and targeted marketing efforts.</a:t>
            </a:r>
          </a:p>
        </p:txBody>
      </p:sp>
      <p:sp>
        <p:nvSpPr>
          <p:cNvPr id="5" name="Freeform 5"/>
          <p:cNvSpPr/>
          <p:nvPr/>
        </p:nvSpPr>
        <p:spPr>
          <a:xfrm>
            <a:off x="15114185" y="8652514"/>
            <a:ext cx="2978563" cy="1634486"/>
          </a:xfrm>
          <a:custGeom>
            <a:avLst/>
            <a:gdLst/>
            <a:ahLst/>
            <a:cxnLst/>
            <a:rect l="l" t="t" r="r" b="b"/>
            <a:pathLst>
              <a:path w="2978563" h="1634486">
                <a:moveTo>
                  <a:pt x="0" y="0"/>
                </a:moveTo>
                <a:lnTo>
                  <a:pt x="2978563" y="0"/>
                </a:lnTo>
                <a:lnTo>
                  <a:pt x="2978563" y="1634486"/>
                </a:lnTo>
                <a:lnTo>
                  <a:pt x="0" y="16344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p:cNvSpPr/>
          <p:nvPr/>
        </p:nvSpPr>
        <p:spPr>
          <a:xfrm>
            <a:off x="218776" y="344237"/>
            <a:ext cx="809924" cy="987784"/>
          </a:xfrm>
          <a:custGeom>
            <a:avLst/>
            <a:gdLst/>
            <a:ahLst/>
            <a:cxnLst/>
            <a:rect l="l" t="t" r="r" b="b"/>
            <a:pathLst>
              <a:path w="809924" h="987784">
                <a:moveTo>
                  <a:pt x="0" y="0"/>
                </a:moveTo>
                <a:lnTo>
                  <a:pt x="809924" y="0"/>
                </a:lnTo>
                <a:lnTo>
                  <a:pt x="809924" y="987784"/>
                </a:lnTo>
                <a:lnTo>
                  <a:pt x="0" y="9877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p:cNvSpPr/>
          <p:nvPr/>
        </p:nvSpPr>
        <p:spPr>
          <a:xfrm>
            <a:off x="369261" y="2246268"/>
            <a:ext cx="9384486" cy="4556943"/>
          </a:xfrm>
          <a:custGeom>
            <a:avLst/>
            <a:gdLst/>
            <a:ahLst/>
            <a:cxnLst/>
            <a:rect l="l" t="t" r="r" b="b"/>
            <a:pathLst>
              <a:path w="9384486" h="4556943">
                <a:moveTo>
                  <a:pt x="0" y="0"/>
                </a:moveTo>
                <a:lnTo>
                  <a:pt x="9384486" y="0"/>
                </a:lnTo>
                <a:lnTo>
                  <a:pt x="9384486" y="4556943"/>
                </a:lnTo>
                <a:lnTo>
                  <a:pt x="0" y="4556943"/>
                </a:lnTo>
                <a:lnTo>
                  <a:pt x="0" y="0"/>
                </a:lnTo>
                <a:close/>
              </a:path>
            </a:pathLst>
          </a:custGeom>
          <a:blipFill>
            <a:blip r:embed="rId6"/>
            <a:stretch>
              <a:fillRect b="-1240"/>
            </a:stretch>
          </a:blipFill>
        </p:spPr>
        <p:txBody>
          <a:bodyPr/>
          <a:lstStyle/>
          <a:p>
            <a:endParaRPr lang="en-IN"/>
          </a:p>
        </p:txBody>
      </p:sp>
      <p:sp>
        <p:nvSpPr>
          <p:cNvPr id="8" name="Freeform 8"/>
          <p:cNvSpPr/>
          <p:nvPr/>
        </p:nvSpPr>
        <p:spPr>
          <a:xfrm>
            <a:off x="623738" y="6881238"/>
            <a:ext cx="7977521" cy="2620428"/>
          </a:xfrm>
          <a:custGeom>
            <a:avLst/>
            <a:gdLst/>
            <a:ahLst/>
            <a:cxnLst/>
            <a:rect l="l" t="t" r="r" b="b"/>
            <a:pathLst>
              <a:path w="7977521" h="2620428">
                <a:moveTo>
                  <a:pt x="0" y="0"/>
                </a:moveTo>
                <a:lnTo>
                  <a:pt x="7977520" y="0"/>
                </a:lnTo>
                <a:lnTo>
                  <a:pt x="7977520" y="2620428"/>
                </a:lnTo>
                <a:lnTo>
                  <a:pt x="0" y="2620428"/>
                </a:lnTo>
                <a:lnTo>
                  <a:pt x="0" y="0"/>
                </a:lnTo>
                <a:close/>
              </a:path>
            </a:pathLst>
          </a:custGeom>
          <a:blipFill>
            <a:blip r:embed="rId7"/>
            <a:stretch>
              <a:fillRect t="-1113" b="-1113"/>
            </a:stretch>
          </a:blipFill>
        </p:spPr>
        <p:txBody>
          <a:bodyPr/>
          <a:lstStyle/>
          <a:p>
            <a:endParaRPr lang="en-IN"/>
          </a:p>
        </p:txBody>
      </p:sp>
      <p:grpSp>
        <p:nvGrpSpPr>
          <p:cNvPr id="9" name="Group 9"/>
          <p:cNvGrpSpPr/>
          <p:nvPr/>
        </p:nvGrpSpPr>
        <p:grpSpPr>
          <a:xfrm>
            <a:off x="17542194" y="-86345"/>
            <a:ext cx="22894267" cy="10620241"/>
            <a:chOff x="0" y="0"/>
            <a:chExt cx="6029766" cy="2797100"/>
          </a:xfrm>
        </p:grpSpPr>
        <p:sp>
          <p:nvSpPr>
            <p:cNvPr id="10" name="Freeform 10"/>
            <p:cNvSpPr/>
            <p:nvPr/>
          </p:nvSpPr>
          <p:spPr>
            <a:xfrm>
              <a:off x="0" y="0"/>
              <a:ext cx="6029766" cy="2797101"/>
            </a:xfrm>
            <a:custGeom>
              <a:avLst/>
              <a:gdLst/>
              <a:ahLst/>
              <a:cxnLst/>
              <a:rect l="l" t="t" r="r" b="b"/>
              <a:pathLst>
                <a:path w="6029766" h="2797101">
                  <a:moveTo>
                    <a:pt x="0" y="0"/>
                  </a:moveTo>
                  <a:lnTo>
                    <a:pt x="6029766" y="0"/>
                  </a:lnTo>
                  <a:lnTo>
                    <a:pt x="6029766" y="2797101"/>
                  </a:lnTo>
                  <a:lnTo>
                    <a:pt x="0" y="2797101"/>
                  </a:lnTo>
                  <a:close/>
                </a:path>
              </a:pathLst>
            </a:custGeom>
            <a:solidFill>
              <a:srgbClr val="000000"/>
            </a:solidFill>
          </p:spPr>
          <p:txBody>
            <a:bodyPr/>
            <a:lstStyle/>
            <a:p>
              <a:endParaRPr lang="en-IN"/>
            </a:p>
          </p:txBody>
        </p:sp>
        <p:sp>
          <p:nvSpPr>
            <p:cNvPr id="11" name="TextBox 11"/>
            <p:cNvSpPr txBox="1"/>
            <p:nvPr/>
          </p:nvSpPr>
          <p:spPr>
            <a:xfrm>
              <a:off x="0" y="9525"/>
              <a:ext cx="6029766" cy="2787575"/>
            </a:xfrm>
            <a:prstGeom prst="rect">
              <a:avLst/>
            </a:prstGeom>
          </p:spPr>
          <p:txBody>
            <a:bodyPr lIns="50800" tIns="50800" rIns="50800" bIns="50800" rtlCol="0" anchor="ctr"/>
            <a:lstStyle/>
            <a:p>
              <a:pPr algn="ctr">
                <a:lnSpc>
                  <a:spcPts val="2624"/>
                </a:lnSpc>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2000"/>
                                        <p:tgtEl>
                                          <p:spTgt spid="7"/>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heel(1)">
                                      <p:cBhvr>
                                        <p:cTn id="16" dur="2000"/>
                                        <p:tgtEl>
                                          <p:spTgt spid="2"/>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heel(1)">
                                      <p:cBhvr>
                                        <p:cTn id="19" dur="2000"/>
                                        <p:tgtEl>
                                          <p:spTgt spid="6"/>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heel(1)">
                                      <p:cBhvr>
                                        <p:cTn id="22" dur="2000"/>
                                        <p:tgtEl>
                                          <p:spTgt spid="4"/>
                                        </p:tgtEl>
                                      </p:cBhvr>
                                    </p:animEffect>
                                  </p:childTnLst>
                                </p:cTn>
                              </p:par>
                              <p:par>
                                <p:cTn id="23" presetID="21" presetClass="entr" presetSubtype="1"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heel(1)">
                                      <p:cBhvr>
                                        <p:cTn id="25" dur="2000"/>
                                        <p:tgtEl>
                                          <p:spTgt spid="9"/>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heel(1)">
                                      <p:cBhvr>
                                        <p:cTn id="2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animBg="1"/>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TextBox 2"/>
          <p:cNvSpPr txBox="1"/>
          <p:nvPr/>
        </p:nvSpPr>
        <p:spPr>
          <a:xfrm>
            <a:off x="1176717" y="814607"/>
            <a:ext cx="2485842" cy="707985"/>
          </a:xfrm>
          <a:prstGeom prst="rect">
            <a:avLst/>
          </a:prstGeom>
        </p:spPr>
        <p:txBody>
          <a:bodyPr lIns="0" tIns="0" rIns="0" bIns="0" rtlCol="0" anchor="t">
            <a:spAutoFit/>
          </a:bodyPr>
          <a:lstStyle/>
          <a:p>
            <a:pPr algn="l">
              <a:lnSpc>
                <a:spcPts val="2624"/>
              </a:lnSpc>
            </a:pPr>
            <a:r>
              <a:rPr lang="en-US" sz="2523">
                <a:solidFill>
                  <a:srgbClr val="0F0E0E"/>
                </a:solidFill>
                <a:latin typeface="Poppins"/>
                <a:ea typeface="Poppins"/>
                <a:cs typeface="Poppins"/>
                <a:sym typeface="Poppins"/>
              </a:rPr>
              <a:t>PIZZA HUT</a:t>
            </a:r>
          </a:p>
          <a:p>
            <a:pPr algn="l">
              <a:lnSpc>
                <a:spcPts val="2624"/>
              </a:lnSpc>
            </a:pPr>
            <a:endParaRPr lang="en-US" sz="2523">
              <a:solidFill>
                <a:srgbClr val="0F0E0E"/>
              </a:solidFill>
              <a:latin typeface="Poppins"/>
              <a:ea typeface="Poppins"/>
              <a:cs typeface="Poppins"/>
              <a:sym typeface="Poppins"/>
            </a:endParaRPr>
          </a:p>
        </p:txBody>
      </p:sp>
      <p:sp>
        <p:nvSpPr>
          <p:cNvPr id="3" name="TextBox 3"/>
          <p:cNvSpPr txBox="1"/>
          <p:nvPr/>
        </p:nvSpPr>
        <p:spPr>
          <a:xfrm>
            <a:off x="1659858" y="1500144"/>
            <a:ext cx="15599442" cy="1275161"/>
          </a:xfrm>
          <a:prstGeom prst="rect">
            <a:avLst/>
          </a:prstGeom>
        </p:spPr>
        <p:txBody>
          <a:bodyPr lIns="0" tIns="0" rIns="0" bIns="0" rtlCol="0" anchor="t">
            <a:spAutoFit/>
          </a:bodyPr>
          <a:lstStyle/>
          <a:p>
            <a:pPr algn="l">
              <a:lnSpc>
                <a:spcPts val="4806"/>
              </a:lnSpc>
            </a:pPr>
            <a:r>
              <a:rPr lang="en-US" sz="4621">
                <a:solidFill>
                  <a:srgbClr val="0F0E0E"/>
                </a:solidFill>
                <a:latin typeface="Poppins Bold"/>
                <a:ea typeface="Poppins Bold"/>
                <a:cs typeface="Poppins Bold"/>
                <a:sym typeface="Poppins Bold"/>
              </a:rPr>
              <a:t>6 . Join the necessary tables to find the total quantity of each pizza category ordered.</a:t>
            </a:r>
          </a:p>
        </p:txBody>
      </p:sp>
      <p:sp>
        <p:nvSpPr>
          <p:cNvPr id="4" name="TextBox 4"/>
          <p:cNvSpPr txBox="1"/>
          <p:nvPr/>
        </p:nvSpPr>
        <p:spPr>
          <a:xfrm>
            <a:off x="10280649" y="2868944"/>
            <a:ext cx="6978651" cy="4810030"/>
          </a:xfrm>
          <a:prstGeom prst="rect">
            <a:avLst/>
          </a:prstGeom>
        </p:spPr>
        <p:txBody>
          <a:bodyPr lIns="0" tIns="0" rIns="0" bIns="0" rtlCol="0" anchor="t">
            <a:spAutoFit/>
          </a:bodyPr>
          <a:lstStyle/>
          <a:p>
            <a:pPr algn="just">
              <a:lnSpc>
                <a:spcPts val="3809"/>
              </a:lnSpc>
            </a:pPr>
            <a:r>
              <a:rPr lang="en-US" sz="3527" spc="190">
                <a:solidFill>
                  <a:srgbClr val="000000"/>
                </a:solidFill>
                <a:latin typeface="Poppins"/>
                <a:ea typeface="Poppins"/>
                <a:cs typeface="Poppins"/>
                <a:sym typeface="Poppins"/>
              </a:rPr>
              <a:t>The distribution of orders across different pizza categories reveals customer preferences for specific types of pizzas, such as classic, specialty, or premium categories. This data can guide future product development and category expansion.</a:t>
            </a:r>
          </a:p>
        </p:txBody>
      </p:sp>
      <p:sp>
        <p:nvSpPr>
          <p:cNvPr id="5" name="Freeform 5"/>
          <p:cNvSpPr/>
          <p:nvPr/>
        </p:nvSpPr>
        <p:spPr>
          <a:xfrm>
            <a:off x="16157311" y="8652514"/>
            <a:ext cx="2978563" cy="1634486"/>
          </a:xfrm>
          <a:custGeom>
            <a:avLst/>
            <a:gdLst/>
            <a:ahLst/>
            <a:cxnLst/>
            <a:rect l="l" t="t" r="r" b="b"/>
            <a:pathLst>
              <a:path w="2978563" h="1634486">
                <a:moveTo>
                  <a:pt x="0" y="0"/>
                </a:moveTo>
                <a:lnTo>
                  <a:pt x="2978563" y="0"/>
                </a:lnTo>
                <a:lnTo>
                  <a:pt x="2978563" y="1634486"/>
                </a:lnTo>
                <a:lnTo>
                  <a:pt x="0" y="16344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p:cNvSpPr/>
          <p:nvPr/>
        </p:nvSpPr>
        <p:spPr>
          <a:xfrm>
            <a:off x="218776" y="534808"/>
            <a:ext cx="809924" cy="987784"/>
          </a:xfrm>
          <a:custGeom>
            <a:avLst/>
            <a:gdLst/>
            <a:ahLst/>
            <a:cxnLst/>
            <a:rect l="l" t="t" r="r" b="b"/>
            <a:pathLst>
              <a:path w="809924" h="987784">
                <a:moveTo>
                  <a:pt x="0" y="0"/>
                </a:moveTo>
                <a:lnTo>
                  <a:pt x="809924" y="0"/>
                </a:lnTo>
                <a:lnTo>
                  <a:pt x="809924" y="987784"/>
                </a:lnTo>
                <a:lnTo>
                  <a:pt x="0" y="9877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p:cNvSpPr/>
          <p:nvPr/>
        </p:nvSpPr>
        <p:spPr>
          <a:xfrm>
            <a:off x="218776" y="2859419"/>
            <a:ext cx="9361356" cy="4568162"/>
          </a:xfrm>
          <a:custGeom>
            <a:avLst/>
            <a:gdLst/>
            <a:ahLst/>
            <a:cxnLst/>
            <a:rect l="l" t="t" r="r" b="b"/>
            <a:pathLst>
              <a:path w="9361356" h="4568162">
                <a:moveTo>
                  <a:pt x="0" y="0"/>
                </a:moveTo>
                <a:lnTo>
                  <a:pt x="9361355" y="0"/>
                </a:lnTo>
                <a:lnTo>
                  <a:pt x="9361355" y="4568162"/>
                </a:lnTo>
                <a:lnTo>
                  <a:pt x="0" y="4568162"/>
                </a:lnTo>
                <a:lnTo>
                  <a:pt x="0" y="0"/>
                </a:lnTo>
                <a:close/>
              </a:path>
            </a:pathLst>
          </a:custGeom>
          <a:blipFill>
            <a:blip r:embed="rId6"/>
            <a:stretch>
              <a:fillRect/>
            </a:stretch>
          </a:blipFill>
        </p:spPr>
        <p:txBody>
          <a:bodyPr/>
          <a:lstStyle/>
          <a:p>
            <a:endParaRPr lang="en-IN"/>
          </a:p>
        </p:txBody>
      </p:sp>
      <p:sp>
        <p:nvSpPr>
          <p:cNvPr id="8" name="Freeform 8"/>
          <p:cNvSpPr/>
          <p:nvPr/>
        </p:nvSpPr>
        <p:spPr>
          <a:xfrm>
            <a:off x="218776" y="7575814"/>
            <a:ext cx="7189764" cy="2499729"/>
          </a:xfrm>
          <a:custGeom>
            <a:avLst/>
            <a:gdLst/>
            <a:ahLst/>
            <a:cxnLst/>
            <a:rect l="l" t="t" r="r" b="b"/>
            <a:pathLst>
              <a:path w="7189764" h="2499729">
                <a:moveTo>
                  <a:pt x="0" y="0"/>
                </a:moveTo>
                <a:lnTo>
                  <a:pt x="7189764" y="0"/>
                </a:lnTo>
                <a:lnTo>
                  <a:pt x="7189764" y="2499729"/>
                </a:lnTo>
                <a:lnTo>
                  <a:pt x="0" y="2499729"/>
                </a:lnTo>
                <a:lnTo>
                  <a:pt x="0" y="0"/>
                </a:lnTo>
                <a:close/>
              </a:path>
            </a:pathLst>
          </a:custGeom>
          <a:blipFill>
            <a:blip r:embed="rId7"/>
            <a:stretch>
              <a:fillRect t="-3929" b="-3929"/>
            </a:stretch>
          </a:blipFill>
        </p:spPr>
        <p:txBody>
          <a:bodyPr/>
          <a:lstStyle/>
          <a:p>
            <a:endParaRPr lang="en-IN"/>
          </a:p>
        </p:txBody>
      </p:sp>
      <p:grpSp>
        <p:nvGrpSpPr>
          <p:cNvPr id="9" name="Group 9"/>
          <p:cNvGrpSpPr/>
          <p:nvPr/>
        </p:nvGrpSpPr>
        <p:grpSpPr>
          <a:xfrm>
            <a:off x="-376651" y="-158064"/>
            <a:ext cx="42391962" cy="788601"/>
            <a:chOff x="0" y="0"/>
            <a:chExt cx="11164961" cy="207697"/>
          </a:xfrm>
        </p:grpSpPr>
        <p:sp>
          <p:nvSpPr>
            <p:cNvPr id="10" name="Freeform 10"/>
            <p:cNvSpPr/>
            <p:nvPr/>
          </p:nvSpPr>
          <p:spPr>
            <a:xfrm>
              <a:off x="0" y="0"/>
              <a:ext cx="11164961" cy="207697"/>
            </a:xfrm>
            <a:custGeom>
              <a:avLst/>
              <a:gdLst/>
              <a:ahLst/>
              <a:cxnLst/>
              <a:rect l="l" t="t" r="r" b="b"/>
              <a:pathLst>
                <a:path w="11164961" h="207697">
                  <a:moveTo>
                    <a:pt x="0" y="0"/>
                  </a:moveTo>
                  <a:lnTo>
                    <a:pt x="11164961" y="0"/>
                  </a:lnTo>
                  <a:lnTo>
                    <a:pt x="11164961" y="207697"/>
                  </a:lnTo>
                  <a:lnTo>
                    <a:pt x="0" y="207697"/>
                  </a:lnTo>
                  <a:close/>
                </a:path>
              </a:pathLst>
            </a:custGeom>
            <a:solidFill>
              <a:srgbClr val="0F0E0E"/>
            </a:solidFill>
          </p:spPr>
          <p:txBody>
            <a:bodyPr/>
            <a:lstStyle/>
            <a:p>
              <a:endParaRPr lang="en-IN"/>
            </a:p>
          </p:txBody>
        </p:sp>
        <p:sp>
          <p:nvSpPr>
            <p:cNvPr id="11" name="TextBox 11"/>
            <p:cNvSpPr txBox="1"/>
            <p:nvPr/>
          </p:nvSpPr>
          <p:spPr>
            <a:xfrm>
              <a:off x="0" y="9525"/>
              <a:ext cx="11164961" cy="198172"/>
            </a:xfrm>
            <a:prstGeom prst="rect">
              <a:avLst/>
            </a:prstGeom>
          </p:spPr>
          <p:txBody>
            <a:bodyPr lIns="50800" tIns="50800" rIns="50800" bIns="50800" rtlCol="0" anchor="ctr"/>
            <a:lstStyle/>
            <a:p>
              <a:pPr algn="ctr">
                <a:lnSpc>
                  <a:spcPts val="2624"/>
                </a:lnSpc>
              </a:pPr>
              <a:endParaRPr/>
            </a:p>
          </p:txBody>
        </p:sp>
      </p:grpSp>
      <p:sp>
        <p:nvSpPr>
          <p:cNvPr id="12" name="Freeform 7">
            <a:extLst>
              <a:ext uri="{FF2B5EF4-FFF2-40B4-BE49-F238E27FC236}">
                <a16:creationId xmlns:a16="http://schemas.microsoft.com/office/drawing/2014/main" id="{C0CFB4F3-42BD-FDDB-6084-49070BB84931}"/>
              </a:ext>
            </a:extLst>
          </p:cNvPr>
          <p:cNvSpPr/>
          <p:nvPr/>
        </p:nvSpPr>
        <p:spPr>
          <a:xfrm>
            <a:off x="218776" y="2737205"/>
            <a:ext cx="9361356" cy="4568162"/>
          </a:xfrm>
          <a:custGeom>
            <a:avLst/>
            <a:gdLst/>
            <a:ahLst/>
            <a:cxnLst/>
            <a:rect l="l" t="t" r="r" b="b"/>
            <a:pathLst>
              <a:path w="9361356" h="4568162">
                <a:moveTo>
                  <a:pt x="0" y="0"/>
                </a:moveTo>
                <a:lnTo>
                  <a:pt x="9361355" y="0"/>
                </a:lnTo>
                <a:lnTo>
                  <a:pt x="9361355" y="4568162"/>
                </a:lnTo>
                <a:lnTo>
                  <a:pt x="0" y="4568162"/>
                </a:lnTo>
                <a:lnTo>
                  <a:pt x="0" y="0"/>
                </a:lnTo>
                <a:close/>
              </a:path>
            </a:pathLst>
          </a:custGeom>
          <a:blipFill>
            <a:blip r:embed="rId6"/>
            <a:stretch>
              <a:fillRect/>
            </a:stretch>
          </a:blipFill>
        </p:spPr>
        <p:txBody>
          <a:bodyPr/>
          <a:lstStyle/>
          <a:p>
            <a:endParaRPr lang="en-IN"/>
          </a:p>
        </p:txBody>
      </p:sp>
      <p:sp>
        <p:nvSpPr>
          <p:cNvPr id="13" name="Freeform 8">
            <a:extLst>
              <a:ext uri="{FF2B5EF4-FFF2-40B4-BE49-F238E27FC236}">
                <a16:creationId xmlns:a16="http://schemas.microsoft.com/office/drawing/2014/main" id="{CE5C4CCD-CDAD-ECD9-034F-13A8D614F7EA}"/>
              </a:ext>
            </a:extLst>
          </p:cNvPr>
          <p:cNvSpPr/>
          <p:nvPr/>
        </p:nvSpPr>
        <p:spPr>
          <a:xfrm>
            <a:off x="218776" y="7453600"/>
            <a:ext cx="7189764" cy="2499729"/>
          </a:xfrm>
          <a:custGeom>
            <a:avLst/>
            <a:gdLst/>
            <a:ahLst/>
            <a:cxnLst/>
            <a:rect l="l" t="t" r="r" b="b"/>
            <a:pathLst>
              <a:path w="7189764" h="2499729">
                <a:moveTo>
                  <a:pt x="0" y="0"/>
                </a:moveTo>
                <a:lnTo>
                  <a:pt x="7189764" y="0"/>
                </a:lnTo>
                <a:lnTo>
                  <a:pt x="7189764" y="2499729"/>
                </a:lnTo>
                <a:lnTo>
                  <a:pt x="0" y="2499729"/>
                </a:lnTo>
                <a:lnTo>
                  <a:pt x="0" y="0"/>
                </a:lnTo>
                <a:close/>
              </a:path>
            </a:pathLst>
          </a:custGeom>
          <a:blipFill>
            <a:blip r:embed="rId7"/>
            <a:stretch>
              <a:fillRect t="-3929" b="-3929"/>
            </a:stretch>
          </a:blipFill>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TextBox 2"/>
          <p:cNvSpPr txBox="1"/>
          <p:nvPr/>
        </p:nvSpPr>
        <p:spPr>
          <a:xfrm>
            <a:off x="1626344" y="488899"/>
            <a:ext cx="2485842" cy="707985"/>
          </a:xfrm>
          <a:prstGeom prst="rect">
            <a:avLst/>
          </a:prstGeom>
        </p:spPr>
        <p:txBody>
          <a:bodyPr lIns="0" tIns="0" rIns="0" bIns="0" rtlCol="0" anchor="t">
            <a:spAutoFit/>
          </a:bodyPr>
          <a:lstStyle/>
          <a:p>
            <a:pPr algn="l">
              <a:lnSpc>
                <a:spcPts val="2624"/>
              </a:lnSpc>
            </a:pPr>
            <a:r>
              <a:rPr lang="en-US" sz="2523">
                <a:solidFill>
                  <a:srgbClr val="0F0E0E"/>
                </a:solidFill>
                <a:latin typeface="Poppins"/>
                <a:ea typeface="Poppins"/>
                <a:cs typeface="Poppins"/>
                <a:sym typeface="Poppins"/>
              </a:rPr>
              <a:t>PIZZA HUT</a:t>
            </a:r>
          </a:p>
          <a:p>
            <a:pPr algn="l">
              <a:lnSpc>
                <a:spcPts val="2624"/>
              </a:lnSpc>
            </a:pPr>
            <a:endParaRPr lang="en-US" sz="2523">
              <a:solidFill>
                <a:srgbClr val="0F0E0E"/>
              </a:solidFill>
              <a:latin typeface="Poppins"/>
              <a:ea typeface="Poppins"/>
              <a:cs typeface="Poppins"/>
              <a:sym typeface="Poppins"/>
            </a:endParaRPr>
          </a:p>
        </p:txBody>
      </p:sp>
      <p:sp>
        <p:nvSpPr>
          <p:cNvPr id="3" name="TextBox 3"/>
          <p:cNvSpPr txBox="1"/>
          <p:nvPr/>
        </p:nvSpPr>
        <p:spPr>
          <a:xfrm>
            <a:off x="3288047" y="986988"/>
            <a:ext cx="13630793" cy="1275161"/>
          </a:xfrm>
          <a:prstGeom prst="rect">
            <a:avLst/>
          </a:prstGeom>
        </p:spPr>
        <p:txBody>
          <a:bodyPr lIns="0" tIns="0" rIns="0" bIns="0" rtlCol="0" anchor="t">
            <a:spAutoFit/>
          </a:bodyPr>
          <a:lstStyle/>
          <a:p>
            <a:pPr algn="l">
              <a:lnSpc>
                <a:spcPts val="4806"/>
              </a:lnSpc>
            </a:pPr>
            <a:r>
              <a:rPr lang="en-US" sz="4621">
                <a:solidFill>
                  <a:srgbClr val="0F0E0E"/>
                </a:solidFill>
                <a:latin typeface="Poppins Bold"/>
                <a:ea typeface="Poppins Bold"/>
                <a:cs typeface="Poppins Bold"/>
                <a:sym typeface="Poppins Bold"/>
              </a:rPr>
              <a:t>7 . Determine the distribution of orders by hour of the day.</a:t>
            </a:r>
          </a:p>
        </p:txBody>
      </p:sp>
      <p:sp>
        <p:nvSpPr>
          <p:cNvPr id="4" name="TextBox 4"/>
          <p:cNvSpPr txBox="1"/>
          <p:nvPr/>
        </p:nvSpPr>
        <p:spPr>
          <a:xfrm>
            <a:off x="9144000" y="2281199"/>
            <a:ext cx="7988546" cy="5287677"/>
          </a:xfrm>
          <a:prstGeom prst="rect">
            <a:avLst/>
          </a:prstGeom>
        </p:spPr>
        <p:txBody>
          <a:bodyPr lIns="0" tIns="0" rIns="0" bIns="0" rtlCol="0" anchor="t">
            <a:spAutoFit/>
          </a:bodyPr>
          <a:lstStyle/>
          <a:p>
            <a:pPr algn="just">
              <a:lnSpc>
                <a:spcPts val="4655"/>
              </a:lnSpc>
            </a:pPr>
            <a:r>
              <a:rPr lang="en-US" sz="4310" spc="232">
                <a:solidFill>
                  <a:srgbClr val="000000"/>
                </a:solidFill>
                <a:latin typeface="Poppins"/>
                <a:ea typeface="Poppins"/>
                <a:cs typeface="Poppins"/>
                <a:sym typeface="Poppins"/>
              </a:rPr>
              <a:t>Analyzing the hourly distribution of orders provides insights into peak hours and customer ordering behavior. This can inform staffing decisions, promotional timing, and operational efficiencies.</a:t>
            </a:r>
          </a:p>
        </p:txBody>
      </p:sp>
      <p:sp>
        <p:nvSpPr>
          <p:cNvPr id="5" name="Freeform 5"/>
          <p:cNvSpPr/>
          <p:nvPr/>
        </p:nvSpPr>
        <p:spPr>
          <a:xfrm>
            <a:off x="16232372" y="8635676"/>
            <a:ext cx="2978563" cy="1634486"/>
          </a:xfrm>
          <a:custGeom>
            <a:avLst/>
            <a:gdLst/>
            <a:ahLst/>
            <a:cxnLst/>
            <a:rect l="l" t="t" r="r" b="b"/>
            <a:pathLst>
              <a:path w="2978563" h="1634486">
                <a:moveTo>
                  <a:pt x="0" y="0"/>
                </a:moveTo>
                <a:lnTo>
                  <a:pt x="2978562" y="0"/>
                </a:lnTo>
                <a:lnTo>
                  <a:pt x="2978562" y="1634486"/>
                </a:lnTo>
                <a:lnTo>
                  <a:pt x="0" y="16344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p:cNvSpPr/>
          <p:nvPr/>
        </p:nvSpPr>
        <p:spPr>
          <a:xfrm>
            <a:off x="623738" y="344237"/>
            <a:ext cx="809924" cy="987784"/>
          </a:xfrm>
          <a:custGeom>
            <a:avLst/>
            <a:gdLst/>
            <a:ahLst/>
            <a:cxnLst/>
            <a:rect l="l" t="t" r="r" b="b"/>
            <a:pathLst>
              <a:path w="809924" h="987784">
                <a:moveTo>
                  <a:pt x="0" y="0"/>
                </a:moveTo>
                <a:lnTo>
                  <a:pt x="809924" y="0"/>
                </a:lnTo>
                <a:lnTo>
                  <a:pt x="809924" y="987784"/>
                </a:lnTo>
                <a:lnTo>
                  <a:pt x="0" y="9877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p:cNvSpPr/>
          <p:nvPr/>
        </p:nvSpPr>
        <p:spPr>
          <a:xfrm>
            <a:off x="1028700" y="2369612"/>
            <a:ext cx="7295659" cy="2451498"/>
          </a:xfrm>
          <a:custGeom>
            <a:avLst/>
            <a:gdLst/>
            <a:ahLst/>
            <a:cxnLst/>
            <a:rect l="l" t="t" r="r" b="b"/>
            <a:pathLst>
              <a:path w="7295659" h="2451498">
                <a:moveTo>
                  <a:pt x="0" y="0"/>
                </a:moveTo>
                <a:lnTo>
                  <a:pt x="7295659" y="0"/>
                </a:lnTo>
                <a:lnTo>
                  <a:pt x="7295659" y="2451499"/>
                </a:lnTo>
                <a:lnTo>
                  <a:pt x="0" y="2451499"/>
                </a:lnTo>
                <a:lnTo>
                  <a:pt x="0" y="0"/>
                </a:lnTo>
                <a:close/>
              </a:path>
            </a:pathLst>
          </a:custGeom>
          <a:blipFill>
            <a:blip r:embed="rId6"/>
            <a:stretch>
              <a:fillRect/>
            </a:stretch>
          </a:blipFill>
        </p:spPr>
        <p:txBody>
          <a:bodyPr/>
          <a:lstStyle/>
          <a:p>
            <a:endParaRPr lang="en-IN"/>
          </a:p>
        </p:txBody>
      </p:sp>
      <p:sp>
        <p:nvSpPr>
          <p:cNvPr id="8" name="Freeform 8"/>
          <p:cNvSpPr/>
          <p:nvPr/>
        </p:nvSpPr>
        <p:spPr>
          <a:xfrm>
            <a:off x="1028700" y="4925886"/>
            <a:ext cx="4091375" cy="4436193"/>
          </a:xfrm>
          <a:custGeom>
            <a:avLst/>
            <a:gdLst/>
            <a:ahLst/>
            <a:cxnLst/>
            <a:rect l="l" t="t" r="r" b="b"/>
            <a:pathLst>
              <a:path w="4091375" h="4436193">
                <a:moveTo>
                  <a:pt x="0" y="0"/>
                </a:moveTo>
                <a:lnTo>
                  <a:pt x="4091375" y="0"/>
                </a:lnTo>
                <a:lnTo>
                  <a:pt x="4091375" y="4436193"/>
                </a:lnTo>
                <a:lnTo>
                  <a:pt x="0" y="4436193"/>
                </a:lnTo>
                <a:lnTo>
                  <a:pt x="0" y="0"/>
                </a:lnTo>
                <a:close/>
              </a:path>
            </a:pathLst>
          </a:custGeom>
          <a:blipFill>
            <a:blip r:embed="rId7"/>
            <a:stretch>
              <a:fillRect t="-1423" r="-5454" b="-1423"/>
            </a:stretch>
          </a:blipFill>
        </p:spPr>
        <p:txBody>
          <a:bodyPr/>
          <a:lstStyle/>
          <a:p>
            <a:endParaRPr lang="en-IN"/>
          </a:p>
        </p:txBody>
      </p:sp>
      <p:grpSp>
        <p:nvGrpSpPr>
          <p:cNvPr id="9" name="Group 9"/>
          <p:cNvGrpSpPr/>
          <p:nvPr/>
        </p:nvGrpSpPr>
        <p:grpSpPr>
          <a:xfrm rot="-5400000">
            <a:off x="-21011021" y="3070173"/>
            <a:ext cx="42391962" cy="788601"/>
            <a:chOff x="0" y="0"/>
            <a:chExt cx="11164961" cy="207697"/>
          </a:xfrm>
        </p:grpSpPr>
        <p:sp>
          <p:nvSpPr>
            <p:cNvPr id="10" name="Freeform 10"/>
            <p:cNvSpPr/>
            <p:nvPr/>
          </p:nvSpPr>
          <p:spPr>
            <a:xfrm>
              <a:off x="0" y="0"/>
              <a:ext cx="11164961" cy="207697"/>
            </a:xfrm>
            <a:custGeom>
              <a:avLst/>
              <a:gdLst/>
              <a:ahLst/>
              <a:cxnLst/>
              <a:rect l="l" t="t" r="r" b="b"/>
              <a:pathLst>
                <a:path w="11164961" h="207697">
                  <a:moveTo>
                    <a:pt x="0" y="0"/>
                  </a:moveTo>
                  <a:lnTo>
                    <a:pt x="11164961" y="0"/>
                  </a:lnTo>
                  <a:lnTo>
                    <a:pt x="11164961" y="207697"/>
                  </a:lnTo>
                  <a:lnTo>
                    <a:pt x="0" y="207697"/>
                  </a:lnTo>
                  <a:close/>
                </a:path>
              </a:pathLst>
            </a:custGeom>
            <a:solidFill>
              <a:srgbClr val="000000"/>
            </a:solidFill>
          </p:spPr>
          <p:txBody>
            <a:bodyPr/>
            <a:lstStyle/>
            <a:p>
              <a:endParaRPr lang="en-IN"/>
            </a:p>
          </p:txBody>
        </p:sp>
        <p:sp>
          <p:nvSpPr>
            <p:cNvPr id="11" name="TextBox 11"/>
            <p:cNvSpPr txBox="1"/>
            <p:nvPr/>
          </p:nvSpPr>
          <p:spPr>
            <a:xfrm>
              <a:off x="0" y="9525"/>
              <a:ext cx="11164961" cy="198172"/>
            </a:xfrm>
            <a:prstGeom prst="rect">
              <a:avLst/>
            </a:prstGeom>
          </p:spPr>
          <p:txBody>
            <a:bodyPr lIns="50800" tIns="50800" rIns="50800" bIns="50800" rtlCol="0" anchor="ctr"/>
            <a:lstStyle/>
            <a:p>
              <a:pPr algn="ctr">
                <a:lnSpc>
                  <a:spcPts val="2624"/>
                </a:lnSpc>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inVertical)">
                                      <p:cBhvr>
                                        <p:cTn id="19" dur="500"/>
                                        <p:tgtEl>
                                          <p:spTgt spid="2"/>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arn(inVertical)">
                                      <p:cBhvr>
                                        <p:cTn id="25" dur="500"/>
                                        <p:tgtEl>
                                          <p:spTgt spid="4"/>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arn(inVertical)">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animBg="1"/>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TextBox 2"/>
          <p:cNvSpPr txBox="1"/>
          <p:nvPr/>
        </p:nvSpPr>
        <p:spPr>
          <a:xfrm>
            <a:off x="1305640" y="488899"/>
            <a:ext cx="2485842" cy="707985"/>
          </a:xfrm>
          <a:prstGeom prst="rect">
            <a:avLst/>
          </a:prstGeom>
        </p:spPr>
        <p:txBody>
          <a:bodyPr lIns="0" tIns="0" rIns="0" bIns="0" rtlCol="0" anchor="t">
            <a:spAutoFit/>
          </a:bodyPr>
          <a:lstStyle/>
          <a:p>
            <a:pPr algn="l">
              <a:lnSpc>
                <a:spcPts val="2624"/>
              </a:lnSpc>
            </a:pPr>
            <a:r>
              <a:rPr lang="en-US" sz="2523">
                <a:solidFill>
                  <a:srgbClr val="0F0E0E"/>
                </a:solidFill>
                <a:latin typeface="Poppins"/>
                <a:ea typeface="Poppins"/>
                <a:cs typeface="Poppins"/>
                <a:sym typeface="Poppins"/>
              </a:rPr>
              <a:t>PIZZA HUT</a:t>
            </a:r>
          </a:p>
          <a:p>
            <a:pPr algn="l">
              <a:lnSpc>
                <a:spcPts val="2624"/>
              </a:lnSpc>
            </a:pPr>
            <a:endParaRPr lang="en-US" sz="2523">
              <a:solidFill>
                <a:srgbClr val="0F0E0E"/>
              </a:solidFill>
              <a:latin typeface="Poppins"/>
              <a:ea typeface="Poppins"/>
              <a:cs typeface="Poppins"/>
              <a:sym typeface="Poppins"/>
            </a:endParaRPr>
          </a:p>
        </p:txBody>
      </p:sp>
      <p:sp>
        <p:nvSpPr>
          <p:cNvPr id="3" name="TextBox 3"/>
          <p:cNvSpPr txBox="1"/>
          <p:nvPr/>
        </p:nvSpPr>
        <p:spPr>
          <a:xfrm>
            <a:off x="1659858" y="1057275"/>
            <a:ext cx="13630793" cy="1275161"/>
          </a:xfrm>
          <a:prstGeom prst="rect">
            <a:avLst/>
          </a:prstGeom>
        </p:spPr>
        <p:txBody>
          <a:bodyPr lIns="0" tIns="0" rIns="0" bIns="0" rtlCol="0" anchor="t">
            <a:spAutoFit/>
          </a:bodyPr>
          <a:lstStyle/>
          <a:p>
            <a:pPr algn="l">
              <a:lnSpc>
                <a:spcPts val="4806"/>
              </a:lnSpc>
            </a:pPr>
            <a:r>
              <a:rPr lang="en-US" sz="4621">
                <a:solidFill>
                  <a:srgbClr val="0F0E0E"/>
                </a:solidFill>
                <a:latin typeface="Poppins Bold"/>
                <a:ea typeface="Poppins Bold"/>
                <a:cs typeface="Poppins Bold"/>
                <a:sym typeface="Poppins Bold"/>
              </a:rPr>
              <a:t>8 . Join relevant tables to find the category-wise distribution of pizzas.</a:t>
            </a:r>
          </a:p>
        </p:txBody>
      </p:sp>
      <p:sp>
        <p:nvSpPr>
          <p:cNvPr id="4" name="TextBox 4"/>
          <p:cNvSpPr txBox="1"/>
          <p:nvPr/>
        </p:nvSpPr>
        <p:spPr>
          <a:xfrm>
            <a:off x="9325007" y="2506133"/>
            <a:ext cx="6360357" cy="6280831"/>
          </a:xfrm>
          <a:prstGeom prst="rect">
            <a:avLst/>
          </a:prstGeom>
        </p:spPr>
        <p:txBody>
          <a:bodyPr lIns="0" tIns="0" rIns="0" bIns="0" rtlCol="0" anchor="t">
            <a:spAutoFit/>
          </a:bodyPr>
          <a:lstStyle/>
          <a:p>
            <a:pPr algn="just">
              <a:lnSpc>
                <a:spcPts val="4518"/>
              </a:lnSpc>
            </a:pPr>
            <a:r>
              <a:rPr lang="en-US" sz="4183" spc="225" dirty="0">
                <a:solidFill>
                  <a:srgbClr val="000000"/>
                </a:solidFill>
                <a:latin typeface="Poppins"/>
                <a:ea typeface="Poppins"/>
                <a:cs typeface="Poppins"/>
                <a:sym typeface="Poppins"/>
              </a:rPr>
              <a:t>The category-wise distribution helps us understand which types of pizzas are most popular. This information can influence marketing campaigns and menu adjustments to cater to customer tastes</a:t>
            </a:r>
          </a:p>
        </p:txBody>
      </p:sp>
      <p:sp>
        <p:nvSpPr>
          <p:cNvPr id="5" name="Freeform 5"/>
          <p:cNvSpPr/>
          <p:nvPr/>
        </p:nvSpPr>
        <p:spPr>
          <a:xfrm>
            <a:off x="218776" y="344237"/>
            <a:ext cx="809924" cy="987784"/>
          </a:xfrm>
          <a:custGeom>
            <a:avLst/>
            <a:gdLst/>
            <a:ahLst/>
            <a:cxnLst/>
            <a:rect l="l" t="t" r="r" b="b"/>
            <a:pathLst>
              <a:path w="809924" h="987784">
                <a:moveTo>
                  <a:pt x="0" y="0"/>
                </a:moveTo>
                <a:lnTo>
                  <a:pt x="809924" y="0"/>
                </a:lnTo>
                <a:lnTo>
                  <a:pt x="809924" y="987784"/>
                </a:lnTo>
                <a:lnTo>
                  <a:pt x="0" y="98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p:cNvSpPr/>
          <p:nvPr/>
        </p:nvSpPr>
        <p:spPr>
          <a:xfrm>
            <a:off x="218776" y="2506133"/>
            <a:ext cx="8256479" cy="2817461"/>
          </a:xfrm>
          <a:custGeom>
            <a:avLst/>
            <a:gdLst/>
            <a:ahLst/>
            <a:cxnLst/>
            <a:rect l="l" t="t" r="r" b="b"/>
            <a:pathLst>
              <a:path w="8256479" h="2817461">
                <a:moveTo>
                  <a:pt x="0" y="0"/>
                </a:moveTo>
                <a:lnTo>
                  <a:pt x="8256479" y="0"/>
                </a:lnTo>
                <a:lnTo>
                  <a:pt x="8256479" y="2817461"/>
                </a:lnTo>
                <a:lnTo>
                  <a:pt x="0" y="2817461"/>
                </a:lnTo>
                <a:lnTo>
                  <a:pt x="0" y="0"/>
                </a:lnTo>
                <a:close/>
              </a:path>
            </a:pathLst>
          </a:custGeom>
          <a:blipFill>
            <a:blip r:embed="rId4"/>
            <a:stretch>
              <a:fillRect t="-9467" b="-9467"/>
            </a:stretch>
          </a:blipFill>
        </p:spPr>
        <p:txBody>
          <a:bodyPr/>
          <a:lstStyle/>
          <a:p>
            <a:endParaRPr lang="en-IN"/>
          </a:p>
        </p:txBody>
      </p:sp>
      <p:sp>
        <p:nvSpPr>
          <p:cNvPr id="7" name="Freeform 7"/>
          <p:cNvSpPr/>
          <p:nvPr/>
        </p:nvSpPr>
        <p:spPr>
          <a:xfrm>
            <a:off x="218776" y="5537720"/>
            <a:ext cx="8256479" cy="3827846"/>
          </a:xfrm>
          <a:custGeom>
            <a:avLst/>
            <a:gdLst/>
            <a:ahLst/>
            <a:cxnLst/>
            <a:rect l="l" t="t" r="r" b="b"/>
            <a:pathLst>
              <a:path w="8256479" h="3827846">
                <a:moveTo>
                  <a:pt x="0" y="0"/>
                </a:moveTo>
                <a:lnTo>
                  <a:pt x="8256479" y="0"/>
                </a:lnTo>
                <a:lnTo>
                  <a:pt x="8256479" y="3827847"/>
                </a:lnTo>
                <a:lnTo>
                  <a:pt x="0" y="3827847"/>
                </a:lnTo>
                <a:lnTo>
                  <a:pt x="0" y="0"/>
                </a:lnTo>
                <a:close/>
              </a:path>
            </a:pathLst>
          </a:custGeom>
          <a:blipFill>
            <a:blip r:embed="rId5"/>
            <a:stretch>
              <a:fillRect t="-1668" r="-7447"/>
            </a:stretch>
          </a:blipFill>
        </p:spPr>
        <p:txBody>
          <a:bodyPr/>
          <a:lstStyle/>
          <a:p>
            <a:endParaRPr lang="en-IN"/>
          </a:p>
        </p:txBody>
      </p:sp>
      <p:grpSp>
        <p:nvGrpSpPr>
          <p:cNvPr id="8" name="Group 8"/>
          <p:cNvGrpSpPr/>
          <p:nvPr/>
        </p:nvGrpSpPr>
        <p:grpSpPr>
          <a:xfrm>
            <a:off x="-13515292" y="9579693"/>
            <a:ext cx="42391962" cy="788601"/>
            <a:chOff x="0" y="0"/>
            <a:chExt cx="11164961" cy="207697"/>
          </a:xfrm>
        </p:grpSpPr>
        <p:sp>
          <p:nvSpPr>
            <p:cNvPr id="9" name="Freeform 9"/>
            <p:cNvSpPr/>
            <p:nvPr/>
          </p:nvSpPr>
          <p:spPr>
            <a:xfrm>
              <a:off x="0" y="0"/>
              <a:ext cx="11164961" cy="207697"/>
            </a:xfrm>
            <a:custGeom>
              <a:avLst/>
              <a:gdLst/>
              <a:ahLst/>
              <a:cxnLst/>
              <a:rect l="l" t="t" r="r" b="b"/>
              <a:pathLst>
                <a:path w="11164961" h="207697">
                  <a:moveTo>
                    <a:pt x="0" y="0"/>
                  </a:moveTo>
                  <a:lnTo>
                    <a:pt x="11164961" y="0"/>
                  </a:lnTo>
                  <a:lnTo>
                    <a:pt x="11164961" y="207697"/>
                  </a:lnTo>
                  <a:lnTo>
                    <a:pt x="0" y="207697"/>
                  </a:lnTo>
                  <a:close/>
                </a:path>
              </a:pathLst>
            </a:custGeom>
            <a:solidFill>
              <a:srgbClr val="0F0E0E"/>
            </a:solidFill>
          </p:spPr>
          <p:txBody>
            <a:bodyPr/>
            <a:lstStyle/>
            <a:p>
              <a:endParaRPr lang="en-IN"/>
            </a:p>
          </p:txBody>
        </p:sp>
        <p:sp>
          <p:nvSpPr>
            <p:cNvPr id="10" name="TextBox 10"/>
            <p:cNvSpPr txBox="1"/>
            <p:nvPr/>
          </p:nvSpPr>
          <p:spPr>
            <a:xfrm>
              <a:off x="0" y="9525"/>
              <a:ext cx="11164961" cy="198172"/>
            </a:xfrm>
            <a:prstGeom prst="rect">
              <a:avLst/>
            </a:prstGeom>
          </p:spPr>
          <p:txBody>
            <a:bodyPr lIns="50800" tIns="50800" rIns="50800" bIns="50800" rtlCol="0" anchor="ctr"/>
            <a:lstStyle/>
            <a:p>
              <a:pPr algn="ctr">
                <a:lnSpc>
                  <a:spcPts val="2624"/>
                </a:lnSpc>
              </a:pPr>
              <a:endParaRPr/>
            </a:p>
          </p:txBody>
        </p:sp>
      </p:grpSp>
      <p:sp>
        <p:nvSpPr>
          <p:cNvPr id="11" name="Freeform 11"/>
          <p:cNvSpPr/>
          <p:nvPr/>
        </p:nvSpPr>
        <p:spPr>
          <a:xfrm>
            <a:off x="16109024" y="8339507"/>
            <a:ext cx="2978563" cy="1634486"/>
          </a:xfrm>
          <a:custGeom>
            <a:avLst/>
            <a:gdLst/>
            <a:ahLst/>
            <a:cxnLst/>
            <a:rect l="l" t="t" r="r" b="b"/>
            <a:pathLst>
              <a:path w="2978563" h="1634486">
                <a:moveTo>
                  <a:pt x="0" y="0"/>
                </a:moveTo>
                <a:lnTo>
                  <a:pt x="2978563" y="0"/>
                </a:lnTo>
                <a:lnTo>
                  <a:pt x="2978563" y="1634486"/>
                </a:lnTo>
                <a:lnTo>
                  <a:pt x="0" y="163448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
                                          </p:val>
                                        </p:tav>
                                        <p:tav tm="100000">
                                          <p:val>
                                            <p:strVal val="#ppt_w"/>
                                          </p:val>
                                        </p:tav>
                                      </p:tavLst>
                                    </p:anim>
                                    <p:anim calcmode="lin" valueType="num">
                                      <p:cBhvr>
                                        <p:cTn id="38" dur="500" fill="hold"/>
                                        <p:tgtEl>
                                          <p:spTgt spid="5"/>
                                        </p:tgtEl>
                                        <p:attrNameLst>
                                          <p:attrName>ppt_h</p:attrName>
                                        </p:attrNameLst>
                                      </p:cBhvr>
                                      <p:tavLst>
                                        <p:tav tm="0">
                                          <p:val>
                                            <p:fltVal val="0"/>
                                          </p:val>
                                        </p:tav>
                                        <p:tav tm="100000">
                                          <p:val>
                                            <p:strVal val="#ppt_h"/>
                                          </p:val>
                                        </p:tav>
                                      </p:tavLst>
                                    </p:anim>
                                    <p:animEffect transition="in" filter="fade">
                                      <p:cBhvr>
                                        <p:cTn id="39" dur="500"/>
                                        <p:tgtEl>
                                          <p:spTgt spid="5"/>
                                        </p:tgtEl>
                                      </p:cBhvr>
                                    </p:animEffect>
                                  </p:childTnLst>
                                </p:cTn>
                              </p:par>
                              <p:par>
                                <p:cTn id="40" presetID="53" presetClass="entr" presetSubtype="16" fill="hold"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animBg="1"/>
      <p:bldP spid="6" grpId="0" animBg="1"/>
      <p:bldP spid="7"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TextBox 2"/>
          <p:cNvSpPr txBox="1"/>
          <p:nvPr/>
        </p:nvSpPr>
        <p:spPr>
          <a:xfrm>
            <a:off x="1305640" y="488899"/>
            <a:ext cx="2485842" cy="707985"/>
          </a:xfrm>
          <a:prstGeom prst="rect">
            <a:avLst/>
          </a:prstGeom>
        </p:spPr>
        <p:txBody>
          <a:bodyPr lIns="0" tIns="0" rIns="0" bIns="0" rtlCol="0" anchor="t">
            <a:spAutoFit/>
          </a:bodyPr>
          <a:lstStyle/>
          <a:p>
            <a:pPr algn="l">
              <a:lnSpc>
                <a:spcPts val="2624"/>
              </a:lnSpc>
            </a:pPr>
            <a:r>
              <a:rPr lang="en-US" sz="2523">
                <a:solidFill>
                  <a:srgbClr val="0F0E0E"/>
                </a:solidFill>
                <a:latin typeface="Poppins"/>
                <a:ea typeface="Poppins"/>
                <a:cs typeface="Poppins"/>
                <a:sym typeface="Poppins"/>
              </a:rPr>
              <a:t>PIZZA HUT</a:t>
            </a:r>
          </a:p>
          <a:p>
            <a:pPr algn="l">
              <a:lnSpc>
                <a:spcPts val="2624"/>
              </a:lnSpc>
            </a:pPr>
            <a:endParaRPr lang="en-US" sz="2523">
              <a:solidFill>
                <a:srgbClr val="0F0E0E"/>
              </a:solidFill>
              <a:latin typeface="Poppins"/>
              <a:ea typeface="Poppins"/>
              <a:cs typeface="Poppins"/>
              <a:sym typeface="Poppins"/>
            </a:endParaRPr>
          </a:p>
        </p:txBody>
      </p:sp>
      <p:sp>
        <p:nvSpPr>
          <p:cNvPr id="3" name="TextBox 3"/>
          <p:cNvSpPr txBox="1"/>
          <p:nvPr/>
        </p:nvSpPr>
        <p:spPr>
          <a:xfrm>
            <a:off x="1659858" y="1057275"/>
            <a:ext cx="15258982" cy="1275161"/>
          </a:xfrm>
          <a:prstGeom prst="rect">
            <a:avLst/>
          </a:prstGeom>
        </p:spPr>
        <p:txBody>
          <a:bodyPr lIns="0" tIns="0" rIns="0" bIns="0" rtlCol="0" anchor="t">
            <a:spAutoFit/>
          </a:bodyPr>
          <a:lstStyle/>
          <a:p>
            <a:pPr algn="l">
              <a:lnSpc>
                <a:spcPts val="4806"/>
              </a:lnSpc>
            </a:pPr>
            <a:r>
              <a:rPr lang="en-US" sz="4621">
                <a:solidFill>
                  <a:srgbClr val="0F0E0E"/>
                </a:solidFill>
                <a:latin typeface="Poppins Bold"/>
                <a:ea typeface="Poppins Bold"/>
                <a:cs typeface="Poppins Bold"/>
                <a:sym typeface="Poppins Bold"/>
              </a:rPr>
              <a:t>9 . Group the orders by date and calculate the average number of pizzas ordered per day.</a:t>
            </a:r>
          </a:p>
        </p:txBody>
      </p:sp>
      <p:sp>
        <p:nvSpPr>
          <p:cNvPr id="4" name="TextBox 4"/>
          <p:cNvSpPr txBox="1"/>
          <p:nvPr/>
        </p:nvSpPr>
        <p:spPr>
          <a:xfrm>
            <a:off x="9867736" y="2550210"/>
            <a:ext cx="7287570" cy="5705077"/>
          </a:xfrm>
          <a:prstGeom prst="rect">
            <a:avLst/>
          </a:prstGeom>
        </p:spPr>
        <p:txBody>
          <a:bodyPr lIns="0" tIns="0" rIns="0" bIns="0" rtlCol="0" anchor="t">
            <a:spAutoFit/>
          </a:bodyPr>
          <a:lstStyle/>
          <a:p>
            <a:pPr algn="just">
              <a:lnSpc>
                <a:spcPts val="4073"/>
              </a:lnSpc>
            </a:pPr>
            <a:r>
              <a:rPr lang="en-US" sz="3771" spc="203">
                <a:solidFill>
                  <a:srgbClr val="000000"/>
                </a:solidFill>
                <a:latin typeface="Poppins"/>
                <a:ea typeface="Poppins"/>
                <a:cs typeface="Poppins"/>
                <a:sym typeface="Poppins"/>
              </a:rPr>
              <a:t>Grouping orders by date and calculating the average number of pizzas ordered per day allows us to identify trends, seasonal variations, and daily sales patterns. This data is essential for demand forecasting and planning.</a:t>
            </a:r>
          </a:p>
          <a:p>
            <a:pPr algn="just">
              <a:lnSpc>
                <a:spcPts val="4073"/>
              </a:lnSpc>
            </a:pPr>
            <a:endParaRPr lang="en-US" sz="3771" spc="203">
              <a:solidFill>
                <a:srgbClr val="000000"/>
              </a:solidFill>
              <a:latin typeface="Poppins"/>
              <a:ea typeface="Poppins"/>
              <a:cs typeface="Poppins"/>
              <a:sym typeface="Poppins"/>
            </a:endParaRPr>
          </a:p>
          <a:p>
            <a:pPr algn="just">
              <a:lnSpc>
                <a:spcPts val="4073"/>
              </a:lnSpc>
            </a:pPr>
            <a:endParaRPr lang="en-US" sz="3771" spc="203">
              <a:solidFill>
                <a:srgbClr val="000000"/>
              </a:solidFill>
              <a:latin typeface="Poppins"/>
              <a:ea typeface="Poppins"/>
              <a:cs typeface="Poppins"/>
              <a:sym typeface="Poppins"/>
            </a:endParaRPr>
          </a:p>
        </p:txBody>
      </p:sp>
      <p:sp>
        <p:nvSpPr>
          <p:cNvPr id="5" name="Freeform 5"/>
          <p:cNvSpPr/>
          <p:nvPr/>
        </p:nvSpPr>
        <p:spPr>
          <a:xfrm>
            <a:off x="15429559" y="8652514"/>
            <a:ext cx="2978563" cy="1634486"/>
          </a:xfrm>
          <a:custGeom>
            <a:avLst/>
            <a:gdLst/>
            <a:ahLst/>
            <a:cxnLst/>
            <a:rect l="l" t="t" r="r" b="b"/>
            <a:pathLst>
              <a:path w="2978563" h="1634486">
                <a:moveTo>
                  <a:pt x="0" y="0"/>
                </a:moveTo>
                <a:lnTo>
                  <a:pt x="2978562" y="0"/>
                </a:lnTo>
                <a:lnTo>
                  <a:pt x="2978562" y="1634486"/>
                </a:lnTo>
                <a:lnTo>
                  <a:pt x="0" y="16344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p:cNvSpPr/>
          <p:nvPr/>
        </p:nvSpPr>
        <p:spPr>
          <a:xfrm>
            <a:off x="218776" y="344237"/>
            <a:ext cx="809924" cy="987784"/>
          </a:xfrm>
          <a:custGeom>
            <a:avLst/>
            <a:gdLst/>
            <a:ahLst/>
            <a:cxnLst/>
            <a:rect l="l" t="t" r="r" b="b"/>
            <a:pathLst>
              <a:path w="809924" h="987784">
                <a:moveTo>
                  <a:pt x="0" y="0"/>
                </a:moveTo>
                <a:lnTo>
                  <a:pt x="809924" y="0"/>
                </a:lnTo>
                <a:lnTo>
                  <a:pt x="809924" y="987784"/>
                </a:lnTo>
                <a:lnTo>
                  <a:pt x="0" y="9877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p:cNvSpPr/>
          <p:nvPr/>
        </p:nvSpPr>
        <p:spPr>
          <a:xfrm>
            <a:off x="364161" y="2500228"/>
            <a:ext cx="9294189" cy="3635968"/>
          </a:xfrm>
          <a:custGeom>
            <a:avLst/>
            <a:gdLst/>
            <a:ahLst/>
            <a:cxnLst/>
            <a:rect l="l" t="t" r="r" b="b"/>
            <a:pathLst>
              <a:path w="9294189" h="3635968">
                <a:moveTo>
                  <a:pt x="0" y="0"/>
                </a:moveTo>
                <a:lnTo>
                  <a:pt x="9294189" y="0"/>
                </a:lnTo>
                <a:lnTo>
                  <a:pt x="9294189" y="3635968"/>
                </a:lnTo>
                <a:lnTo>
                  <a:pt x="0" y="3635968"/>
                </a:lnTo>
                <a:lnTo>
                  <a:pt x="0" y="0"/>
                </a:lnTo>
                <a:close/>
              </a:path>
            </a:pathLst>
          </a:custGeom>
          <a:blipFill>
            <a:blip r:embed="rId6"/>
            <a:stretch>
              <a:fillRect/>
            </a:stretch>
          </a:blipFill>
        </p:spPr>
        <p:txBody>
          <a:bodyPr/>
          <a:lstStyle/>
          <a:p>
            <a:endParaRPr lang="en-IN"/>
          </a:p>
        </p:txBody>
      </p:sp>
      <p:sp>
        <p:nvSpPr>
          <p:cNvPr id="8" name="Freeform 8"/>
          <p:cNvSpPr/>
          <p:nvPr/>
        </p:nvSpPr>
        <p:spPr>
          <a:xfrm>
            <a:off x="364161" y="6853802"/>
            <a:ext cx="9294189" cy="1633717"/>
          </a:xfrm>
          <a:custGeom>
            <a:avLst/>
            <a:gdLst/>
            <a:ahLst/>
            <a:cxnLst/>
            <a:rect l="l" t="t" r="r" b="b"/>
            <a:pathLst>
              <a:path w="9294189" h="1633717">
                <a:moveTo>
                  <a:pt x="0" y="0"/>
                </a:moveTo>
                <a:lnTo>
                  <a:pt x="9294189" y="0"/>
                </a:lnTo>
                <a:lnTo>
                  <a:pt x="9294189" y="1633717"/>
                </a:lnTo>
                <a:lnTo>
                  <a:pt x="0" y="1633717"/>
                </a:lnTo>
                <a:lnTo>
                  <a:pt x="0" y="0"/>
                </a:lnTo>
                <a:close/>
              </a:path>
            </a:pathLst>
          </a:custGeom>
          <a:blipFill>
            <a:blip r:embed="rId7"/>
            <a:stretch>
              <a:fillRect t="-1608" b="-1608"/>
            </a:stretch>
          </a:blipFill>
        </p:spPr>
        <p:txBody>
          <a:bodyPr/>
          <a:lstStyle/>
          <a:p>
            <a:endParaRPr lang="en-IN"/>
          </a:p>
        </p:txBody>
      </p:sp>
      <p:grpSp>
        <p:nvGrpSpPr>
          <p:cNvPr id="9" name="Group 9"/>
          <p:cNvGrpSpPr/>
          <p:nvPr/>
        </p:nvGrpSpPr>
        <p:grpSpPr>
          <a:xfrm>
            <a:off x="17542194" y="-86345"/>
            <a:ext cx="22894267" cy="10620241"/>
            <a:chOff x="0" y="0"/>
            <a:chExt cx="6029766" cy="2797100"/>
          </a:xfrm>
        </p:grpSpPr>
        <p:sp>
          <p:nvSpPr>
            <p:cNvPr id="10" name="Freeform 10"/>
            <p:cNvSpPr/>
            <p:nvPr/>
          </p:nvSpPr>
          <p:spPr>
            <a:xfrm>
              <a:off x="0" y="0"/>
              <a:ext cx="6029766" cy="2797101"/>
            </a:xfrm>
            <a:custGeom>
              <a:avLst/>
              <a:gdLst/>
              <a:ahLst/>
              <a:cxnLst/>
              <a:rect l="l" t="t" r="r" b="b"/>
              <a:pathLst>
                <a:path w="6029766" h="2797101">
                  <a:moveTo>
                    <a:pt x="0" y="0"/>
                  </a:moveTo>
                  <a:lnTo>
                    <a:pt x="6029766" y="0"/>
                  </a:lnTo>
                  <a:lnTo>
                    <a:pt x="6029766" y="2797101"/>
                  </a:lnTo>
                  <a:lnTo>
                    <a:pt x="0" y="2797101"/>
                  </a:lnTo>
                  <a:close/>
                </a:path>
              </a:pathLst>
            </a:custGeom>
            <a:solidFill>
              <a:srgbClr val="000000"/>
            </a:solidFill>
          </p:spPr>
          <p:txBody>
            <a:bodyPr/>
            <a:lstStyle/>
            <a:p>
              <a:endParaRPr lang="en-IN"/>
            </a:p>
          </p:txBody>
        </p:sp>
        <p:sp>
          <p:nvSpPr>
            <p:cNvPr id="11" name="TextBox 11"/>
            <p:cNvSpPr txBox="1"/>
            <p:nvPr/>
          </p:nvSpPr>
          <p:spPr>
            <a:xfrm>
              <a:off x="0" y="9525"/>
              <a:ext cx="6029766" cy="2787575"/>
            </a:xfrm>
            <a:prstGeom prst="rect">
              <a:avLst/>
            </a:prstGeom>
          </p:spPr>
          <p:txBody>
            <a:bodyPr lIns="50800" tIns="50800" rIns="50800" bIns="50800" rtlCol="0" anchor="ctr"/>
            <a:lstStyle/>
            <a:p>
              <a:pPr algn="ctr">
                <a:lnSpc>
                  <a:spcPts val="2624"/>
                </a:lnSpc>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2000"/>
                                        <p:tgtEl>
                                          <p:spTgt spid="7"/>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heel(1)">
                                      <p:cBhvr>
                                        <p:cTn id="16" dur="2000"/>
                                        <p:tgtEl>
                                          <p:spTgt spid="2"/>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heel(1)">
                                      <p:cBhvr>
                                        <p:cTn id="19" dur="2000"/>
                                        <p:tgtEl>
                                          <p:spTgt spid="6"/>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heel(1)">
                                      <p:cBhvr>
                                        <p:cTn id="22" dur="2000"/>
                                        <p:tgtEl>
                                          <p:spTgt spid="4"/>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heel(1)">
                                      <p:cBhvr>
                                        <p:cTn id="25" dur="2000"/>
                                        <p:tgtEl>
                                          <p:spTgt spid="5"/>
                                        </p:tgtEl>
                                      </p:cBhvr>
                                    </p:animEffect>
                                  </p:childTnLst>
                                </p:cTn>
                              </p:par>
                              <p:par>
                                <p:cTn id="26" presetID="21" presetClass="entr" presetSubtype="1"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heel(1)">
                                      <p:cBhvr>
                                        <p:cTn id="2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TextBox 2"/>
          <p:cNvSpPr txBox="1"/>
          <p:nvPr/>
        </p:nvSpPr>
        <p:spPr>
          <a:xfrm>
            <a:off x="1514509" y="903088"/>
            <a:ext cx="2485842" cy="707985"/>
          </a:xfrm>
          <a:prstGeom prst="rect">
            <a:avLst/>
          </a:prstGeom>
        </p:spPr>
        <p:txBody>
          <a:bodyPr lIns="0" tIns="0" rIns="0" bIns="0" rtlCol="0" anchor="t">
            <a:spAutoFit/>
          </a:bodyPr>
          <a:lstStyle/>
          <a:p>
            <a:pPr algn="l">
              <a:lnSpc>
                <a:spcPts val="2624"/>
              </a:lnSpc>
            </a:pPr>
            <a:r>
              <a:rPr lang="en-US" sz="2523">
                <a:solidFill>
                  <a:srgbClr val="0F0E0E"/>
                </a:solidFill>
                <a:latin typeface="Poppins"/>
                <a:ea typeface="Poppins"/>
                <a:cs typeface="Poppins"/>
                <a:sym typeface="Poppins"/>
              </a:rPr>
              <a:t>PIZZA HUT</a:t>
            </a:r>
          </a:p>
          <a:p>
            <a:pPr algn="l">
              <a:lnSpc>
                <a:spcPts val="2624"/>
              </a:lnSpc>
            </a:pPr>
            <a:endParaRPr lang="en-US" sz="2523">
              <a:solidFill>
                <a:srgbClr val="0F0E0E"/>
              </a:solidFill>
              <a:latin typeface="Poppins"/>
              <a:ea typeface="Poppins"/>
              <a:cs typeface="Poppins"/>
              <a:sym typeface="Poppins"/>
            </a:endParaRPr>
          </a:p>
        </p:txBody>
      </p:sp>
      <p:sp>
        <p:nvSpPr>
          <p:cNvPr id="3" name="TextBox 3"/>
          <p:cNvSpPr txBox="1"/>
          <p:nvPr/>
        </p:nvSpPr>
        <p:spPr>
          <a:xfrm>
            <a:off x="1514509" y="1454130"/>
            <a:ext cx="15258982" cy="1275161"/>
          </a:xfrm>
          <a:prstGeom prst="rect">
            <a:avLst/>
          </a:prstGeom>
        </p:spPr>
        <p:txBody>
          <a:bodyPr lIns="0" tIns="0" rIns="0" bIns="0" rtlCol="0" anchor="t">
            <a:spAutoFit/>
          </a:bodyPr>
          <a:lstStyle/>
          <a:p>
            <a:pPr algn="l">
              <a:lnSpc>
                <a:spcPts val="4806"/>
              </a:lnSpc>
            </a:pPr>
            <a:r>
              <a:rPr lang="en-US" sz="4621">
                <a:solidFill>
                  <a:srgbClr val="0F0E0E"/>
                </a:solidFill>
                <a:latin typeface="Poppins Bold"/>
                <a:ea typeface="Poppins Bold"/>
                <a:cs typeface="Poppins Bold"/>
                <a:sym typeface="Poppins Bold"/>
              </a:rPr>
              <a:t>10 . Determine the top 3 most ordered pizza types based on revenue.</a:t>
            </a:r>
          </a:p>
        </p:txBody>
      </p:sp>
      <p:sp>
        <p:nvSpPr>
          <p:cNvPr id="4" name="TextBox 4"/>
          <p:cNvSpPr txBox="1"/>
          <p:nvPr/>
        </p:nvSpPr>
        <p:spPr>
          <a:xfrm>
            <a:off x="10292434" y="3072120"/>
            <a:ext cx="6744840" cy="4633803"/>
          </a:xfrm>
          <a:prstGeom prst="rect">
            <a:avLst/>
          </a:prstGeom>
        </p:spPr>
        <p:txBody>
          <a:bodyPr lIns="0" tIns="0" rIns="0" bIns="0" rtlCol="0" anchor="t">
            <a:spAutoFit/>
          </a:bodyPr>
          <a:lstStyle/>
          <a:p>
            <a:pPr algn="just">
              <a:lnSpc>
                <a:spcPts val="4073"/>
              </a:lnSpc>
            </a:pPr>
            <a:r>
              <a:rPr lang="en-US" sz="3771" spc="203">
                <a:solidFill>
                  <a:srgbClr val="000000"/>
                </a:solidFill>
                <a:latin typeface="Poppins"/>
                <a:ea typeface="Poppins"/>
                <a:cs typeface="Poppins"/>
                <a:sym typeface="Poppins"/>
              </a:rPr>
              <a:t> Identifying the top 3 pizza types contributing the most to revenue provides insight into our most profitable products. This knowledge can guide pricing strategies, promotional efforts, and product positioning.</a:t>
            </a:r>
          </a:p>
        </p:txBody>
      </p:sp>
      <p:sp>
        <p:nvSpPr>
          <p:cNvPr id="5" name="Freeform 5"/>
          <p:cNvSpPr/>
          <p:nvPr/>
        </p:nvSpPr>
        <p:spPr>
          <a:xfrm>
            <a:off x="16107972" y="8652514"/>
            <a:ext cx="2978563" cy="1634486"/>
          </a:xfrm>
          <a:custGeom>
            <a:avLst/>
            <a:gdLst/>
            <a:ahLst/>
            <a:cxnLst/>
            <a:rect l="l" t="t" r="r" b="b"/>
            <a:pathLst>
              <a:path w="2978563" h="1634486">
                <a:moveTo>
                  <a:pt x="0" y="0"/>
                </a:moveTo>
                <a:lnTo>
                  <a:pt x="2978563" y="0"/>
                </a:lnTo>
                <a:lnTo>
                  <a:pt x="2978563" y="1634486"/>
                </a:lnTo>
                <a:lnTo>
                  <a:pt x="0" y="16344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p:cNvSpPr/>
          <p:nvPr/>
        </p:nvSpPr>
        <p:spPr>
          <a:xfrm>
            <a:off x="416132" y="758426"/>
            <a:ext cx="809924" cy="987784"/>
          </a:xfrm>
          <a:custGeom>
            <a:avLst/>
            <a:gdLst/>
            <a:ahLst/>
            <a:cxnLst/>
            <a:rect l="l" t="t" r="r" b="b"/>
            <a:pathLst>
              <a:path w="809924" h="987784">
                <a:moveTo>
                  <a:pt x="0" y="0"/>
                </a:moveTo>
                <a:lnTo>
                  <a:pt x="809924" y="0"/>
                </a:lnTo>
                <a:lnTo>
                  <a:pt x="809924" y="987784"/>
                </a:lnTo>
                <a:lnTo>
                  <a:pt x="0" y="9877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p:cNvSpPr/>
          <p:nvPr/>
        </p:nvSpPr>
        <p:spPr>
          <a:xfrm>
            <a:off x="218776" y="3062595"/>
            <a:ext cx="9263396" cy="4665671"/>
          </a:xfrm>
          <a:custGeom>
            <a:avLst/>
            <a:gdLst/>
            <a:ahLst/>
            <a:cxnLst/>
            <a:rect l="l" t="t" r="r" b="b"/>
            <a:pathLst>
              <a:path w="9263396" h="4665671">
                <a:moveTo>
                  <a:pt x="0" y="0"/>
                </a:moveTo>
                <a:lnTo>
                  <a:pt x="9263395" y="0"/>
                </a:lnTo>
                <a:lnTo>
                  <a:pt x="9263395" y="4665671"/>
                </a:lnTo>
                <a:lnTo>
                  <a:pt x="0" y="4665671"/>
                </a:lnTo>
                <a:lnTo>
                  <a:pt x="0" y="0"/>
                </a:lnTo>
                <a:close/>
              </a:path>
            </a:pathLst>
          </a:custGeom>
          <a:blipFill>
            <a:blip r:embed="rId6"/>
            <a:stretch>
              <a:fillRect/>
            </a:stretch>
          </a:blipFill>
        </p:spPr>
        <p:txBody>
          <a:bodyPr/>
          <a:lstStyle/>
          <a:p>
            <a:endParaRPr lang="en-IN"/>
          </a:p>
        </p:txBody>
      </p:sp>
      <p:sp>
        <p:nvSpPr>
          <p:cNvPr id="8" name="Freeform 8"/>
          <p:cNvSpPr/>
          <p:nvPr/>
        </p:nvSpPr>
        <p:spPr>
          <a:xfrm>
            <a:off x="218776" y="8074111"/>
            <a:ext cx="9263396" cy="2368377"/>
          </a:xfrm>
          <a:custGeom>
            <a:avLst/>
            <a:gdLst/>
            <a:ahLst/>
            <a:cxnLst/>
            <a:rect l="l" t="t" r="r" b="b"/>
            <a:pathLst>
              <a:path w="9263396" h="2368377">
                <a:moveTo>
                  <a:pt x="0" y="0"/>
                </a:moveTo>
                <a:lnTo>
                  <a:pt x="9263395" y="0"/>
                </a:lnTo>
                <a:lnTo>
                  <a:pt x="9263395" y="2368378"/>
                </a:lnTo>
                <a:lnTo>
                  <a:pt x="0" y="2368378"/>
                </a:lnTo>
                <a:lnTo>
                  <a:pt x="0" y="0"/>
                </a:lnTo>
                <a:close/>
              </a:path>
            </a:pathLst>
          </a:custGeom>
          <a:blipFill>
            <a:blip r:embed="rId7"/>
            <a:stretch>
              <a:fillRect t="-3599" b="-3599"/>
            </a:stretch>
          </a:blipFill>
        </p:spPr>
        <p:txBody>
          <a:bodyPr/>
          <a:lstStyle/>
          <a:p>
            <a:endParaRPr lang="en-IN"/>
          </a:p>
        </p:txBody>
      </p:sp>
      <p:grpSp>
        <p:nvGrpSpPr>
          <p:cNvPr id="9" name="Group 9"/>
          <p:cNvGrpSpPr/>
          <p:nvPr/>
        </p:nvGrpSpPr>
        <p:grpSpPr>
          <a:xfrm>
            <a:off x="-376651" y="-158064"/>
            <a:ext cx="42391962" cy="788601"/>
            <a:chOff x="0" y="0"/>
            <a:chExt cx="11164961" cy="207697"/>
          </a:xfrm>
        </p:grpSpPr>
        <p:sp>
          <p:nvSpPr>
            <p:cNvPr id="10" name="Freeform 10"/>
            <p:cNvSpPr/>
            <p:nvPr/>
          </p:nvSpPr>
          <p:spPr>
            <a:xfrm>
              <a:off x="0" y="0"/>
              <a:ext cx="11164961" cy="207697"/>
            </a:xfrm>
            <a:custGeom>
              <a:avLst/>
              <a:gdLst/>
              <a:ahLst/>
              <a:cxnLst/>
              <a:rect l="l" t="t" r="r" b="b"/>
              <a:pathLst>
                <a:path w="11164961" h="207697">
                  <a:moveTo>
                    <a:pt x="0" y="0"/>
                  </a:moveTo>
                  <a:lnTo>
                    <a:pt x="11164961" y="0"/>
                  </a:lnTo>
                  <a:lnTo>
                    <a:pt x="11164961" y="207697"/>
                  </a:lnTo>
                  <a:lnTo>
                    <a:pt x="0" y="207697"/>
                  </a:lnTo>
                  <a:close/>
                </a:path>
              </a:pathLst>
            </a:custGeom>
            <a:solidFill>
              <a:srgbClr val="0F0E0E"/>
            </a:solidFill>
          </p:spPr>
          <p:txBody>
            <a:bodyPr/>
            <a:lstStyle/>
            <a:p>
              <a:endParaRPr lang="en-IN"/>
            </a:p>
          </p:txBody>
        </p:sp>
        <p:sp>
          <p:nvSpPr>
            <p:cNvPr id="11" name="TextBox 11"/>
            <p:cNvSpPr txBox="1"/>
            <p:nvPr/>
          </p:nvSpPr>
          <p:spPr>
            <a:xfrm>
              <a:off x="0" y="9525"/>
              <a:ext cx="11164961" cy="198172"/>
            </a:xfrm>
            <a:prstGeom prst="rect">
              <a:avLst/>
            </a:prstGeom>
          </p:spPr>
          <p:txBody>
            <a:bodyPr lIns="50800" tIns="50800" rIns="50800" bIns="50800" rtlCol="0" anchor="ctr"/>
            <a:lstStyle/>
            <a:p>
              <a:pPr algn="ctr">
                <a:lnSpc>
                  <a:spcPts val="2624"/>
                </a:lnSpc>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6" presetClass="entr" presetSubtype="21"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arn(inVertical)">
                                      <p:cBhvr>
                                        <p:cTn id="25" dur="500"/>
                                        <p:tgtEl>
                                          <p:spTgt spid="4"/>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arn(inVertical)">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animBg="1"/>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grpSp>
        <p:nvGrpSpPr>
          <p:cNvPr id="2" name="Group 2"/>
          <p:cNvGrpSpPr/>
          <p:nvPr/>
        </p:nvGrpSpPr>
        <p:grpSpPr>
          <a:xfrm>
            <a:off x="-11002042" y="-134174"/>
            <a:ext cx="42391962" cy="788601"/>
            <a:chOff x="0" y="0"/>
            <a:chExt cx="11164961" cy="207697"/>
          </a:xfrm>
        </p:grpSpPr>
        <p:sp>
          <p:nvSpPr>
            <p:cNvPr id="3" name="Freeform 3"/>
            <p:cNvSpPr/>
            <p:nvPr/>
          </p:nvSpPr>
          <p:spPr>
            <a:xfrm>
              <a:off x="0" y="0"/>
              <a:ext cx="11164961" cy="207697"/>
            </a:xfrm>
            <a:custGeom>
              <a:avLst/>
              <a:gdLst/>
              <a:ahLst/>
              <a:cxnLst/>
              <a:rect l="l" t="t" r="r" b="b"/>
              <a:pathLst>
                <a:path w="11164961" h="207697">
                  <a:moveTo>
                    <a:pt x="0" y="0"/>
                  </a:moveTo>
                  <a:lnTo>
                    <a:pt x="11164961" y="0"/>
                  </a:lnTo>
                  <a:lnTo>
                    <a:pt x="11164961" y="207697"/>
                  </a:lnTo>
                  <a:lnTo>
                    <a:pt x="0" y="207697"/>
                  </a:lnTo>
                  <a:close/>
                </a:path>
              </a:pathLst>
            </a:custGeom>
            <a:solidFill>
              <a:srgbClr val="0F0E0E"/>
            </a:solidFill>
          </p:spPr>
          <p:txBody>
            <a:bodyPr/>
            <a:lstStyle/>
            <a:p>
              <a:endParaRPr lang="en-IN"/>
            </a:p>
          </p:txBody>
        </p:sp>
        <p:sp>
          <p:nvSpPr>
            <p:cNvPr id="4" name="TextBox 4"/>
            <p:cNvSpPr txBox="1"/>
            <p:nvPr/>
          </p:nvSpPr>
          <p:spPr>
            <a:xfrm>
              <a:off x="0" y="9525"/>
              <a:ext cx="11164961" cy="198172"/>
            </a:xfrm>
            <a:prstGeom prst="rect">
              <a:avLst/>
            </a:prstGeom>
          </p:spPr>
          <p:txBody>
            <a:bodyPr lIns="50800" tIns="50800" rIns="50800" bIns="50800" rtlCol="0" anchor="ctr"/>
            <a:lstStyle/>
            <a:p>
              <a:pPr algn="ctr">
                <a:lnSpc>
                  <a:spcPts val="2624"/>
                </a:lnSpc>
              </a:pPr>
              <a:endParaRPr/>
            </a:p>
          </p:txBody>
        </p:sp>
      </p:grpSp>
      <p:sp>
        <p:nvSpPr>
          <p:cNvPr id="5" name="TextBox 5"/>
          <p:cNvSpPr txBox="1"/>
          <p:nvPr/>
        </p:nvSpPr>
        <p:spPr>
          <a:xfrm>
            <a:off x="1354979" y="1038225"/>
            <a:ext cx="2485842" cy="707985"/>
          </a:xfrm>
          <a:prstGeom prst="rect">
            <a:avLst/>
          </a:prstGeom>
        </p:spPr>
        <p:txBody>
          <a:bodyPr lIns="0" tIns="0" rIns="0" bIns="0" rtlCol="0" anchor="t">
            <a:spAutoFit/>
          </a:bodyPr>
          <a:lstStyle/>
          <a:p>
            <a:pPr algn="l">
              <a:lnSpc>
                <a:spcPts val="2624"/>
              </a:lnSpc>
            </a:pPr>
            <a:r>
              <a:rPr lang="en-US" sz="2523">
                <a:solidFill>
                  <a:srgbClr val="0F0E0E"/>
                </a:solidFill>
                <a:latin typeface="Poppins"/>
                <a:ea typeface="Poppins"/>
                <a:cs typeface="Poppins"/>
                <a:sym typeface="Poppins"/>
              </a:rPr>
              <a:t>PIZZA HUT</a:t>
            </a:r>
          </a:p>
          <a:p>
            <a:pPr algn="l">
              <a:lnSpc>
                <a:spcPts val="2624"/>
              </a:lnSpc>
            </a:pPr>
            <a:endParaRPr lang="en-US" sz="2523">
              <a:solidFill>
                <a:srgbClr val="0F0E0E"/>
              </a:solidFill>
              <a:latin typeface="Poppins"/>
              <a:ea typeface="Poppins"/>
              <a:cs typeface="Poppins"/>
              <a:sym typeface="Poppins"/>
            </a:endParaRPr>
          </a:p>
        </p:txBody>
      </p:sp>
      <p:sp>
        <p:nvSpPr>
          <p:cNvPr id="6" name="TextBox 6"/>
          <p:cNvSpPr txBox="1"/>
          <p:nvPr/>
        </p:nvSpPr>
        <p:spPr>
          <a:xfrm>
            <a:off x="3646624" y="1184060"/>
            <a:ext cx="13094629" cy="795306"/>
          </a:xfrm>
          <a:prstGeom prst="rect">
            <a:avLst/>
          </a:prstGeom>
        </p:spPr>
        <p:txBody>
          <a:bodyPr lIns="0" tIns="0" rIns="0" bIns="0" rtlCol="0" anchor="t">
            <a:spAutoFit/>
          </a:bodyPr>
          <a:lstStyle/>
          <a:p>
            <a:pPr algn="l">
              <a:lnSpc>
                <a:spcPts val="5608"/>
              </a:lnSpc>
            </a:pPr>
            <a:r>
              <a:rPr lang="en-US" sz="5392">
                <a:solidFill>
                  <a:srgbClr val="0F0E0E"/>
                </a:solidFill>
                <a:latin typeface="Poppins Bold"/>
                <a:ea typeface="Poppins Bold"/>
                <a:cs typeface="Poppins Bold"/>
                <a:sym typeface="Poppins Bold"/>
              </a:rPr>
              <a:t>Conclusion: Pizza Sales Analysis</a:t>
            </a:r>
          </a:p>
        </p:txBody>
      </p:sp>
      <p:sp>
        <p:nvSpPr>
          <p:cNvPr id="7" name="TextBox 7"/>
          <p:cNvSpPr txBox="1"/>
          <p:nvPr/>
        </p:nvSpPr>
        <p:spPr>
          <a:xfrm>
            <a:off x="1354979" y="2406395"/>
            <a:ext cx="15904321" cy="6493417"/>
          </a:xfrm>
          <a:prstGeom prst="rect">
            <a:avLst/>
          </a:prstGeom>
        </p:spPr>
        <p:txBody>
          <a:bodyPr lIns="0" tIns="0" rIns="0" bIns="0" rtlCol="0" anchor="t">
            <a:spAutoFit/>
          </a:bodyPr>
          <a:lstStyle/>
          <a:p>
            <a:pPr algn="just">
              <a:lnSpc>
                <a:spcPts val="3226"/>
              </a:lnSpc>
            </a:pPr>
            <a:r>
              <a:rPr lang="en-US" sz="2987" spc="161">
                <a:solidFill>
                  <a:srgbClr val="000000"/>
                </a:solidFill>
                <a:latin typeface="Poppins"/>
                <a:ea typeface="Poppins"/>
                <a:cs typeface="Poppins"/>
                <a:sym typeface="Poppins"/>
              </a:rPr>
              <a:t>The analysis demonstrates the importance of data-driven decision-making in enhancing customer satisfaction, optimizing inventory, and maximizing revenue. By leveraging these insights, we can refine our product offerings, improve customer experiences, and strategically grow our business.</a:t>
            </a:r>
          </a:p>
          <a:p>
            <a:pPr algn="just">
              <a:lnSpc>
                <a:spcPts val="3226"/>
              </a:lnSpc>
            </a:pPr>
            <a:endParaRPr lang="en-US" sz="2987" spc="161">
              <a:solidFill>
                <a:srgbClr val="000000"/>
              </a:solidFill>
              <a:latin typeface="Poppins"/>
              <a:ea typeface="Poppins"/>
              <a:cs typeface="Poppins"/>
              <a:sym typeface="Poppins"/>
            </a:endParaRPr>
          </a:p>
          <a:p>
            <a:pPr algn="just">
              <a:lnSpc>
                <a:spcPts val="3226"/>
              </a:lnSpc>
            </a:pPr>
            <a:r>
              <a:rPr lang="en-US" sz="2987" spc="161">
                <a:solidFill>
                  <a:srgbClr val="000000"/>
                </a:solidFill>
                <a:latin typeface="Poppins"/>
                <a:ea typeface="Poppins"/>
                <a:cs typeface="Poppins"/>
                <a:sym typeface="Poppins"/>
              </a:rPr>
              <a:t>Future efforts should focus on understanding customer preferences even further, exploring opportunities for new product introductions, and optimizing our operations to meet demand efficiently. Additionally, targeted marketing and promotions can help capitalize on popular products and peak ordering times, ultimately driving growth and profitability.</a:t>
            </a:r>
          </a:p>
          <a:p>
            <a:pPr algn="just">
              <a:lnSpc>
                <a:spcPts val="3226"/>
              </a:lnSpc>
            </a:pPr>
            <a:endParaRPr lang="en-US" sz="2987" spc="161">
              <a:solidFill>
                <a:srgbClr val="000000"/>
              </a:solidFill>
              <a:latin typeface="Poppins"/>
              <a:ea typeface="Poppins"/>
              <a:cs typeface="Poppins"/>
              <a:sym typeface="Poppins"/>
            </a:endParaRPr>
          </a:p>
          <a:p>
            <a:pPr algn="just">
              <a:lnSpc>
                <a:spcPts val="3226"/>
              </a:lnSpc>
            </a:pPr>
            <a:r>
              <a:rPr lang="en-US" sz="2987" spc="161">
                <a:solidFill>
                  <a:srgbClr val="000000"/>
                </a:solidFill>
                <a:latin typeface="Poppins"/>
                <a:ea typeface="Poppins"/>
                <a:cs typeface="Poppins"/>
                <a:sym typeface="Poppins"/>
              </a:rPr>
              <a:t>In summary, our pizza sales analysis provides a strong foundation for informed business strategies, ensuring that we continue to meet and exceed customer expectations while achieving our financial goals.</a:t>
            </a:r>
          </a:p>
          <a:p>
            <a:pPr algn="just">
              <a:lnSpc>
                <a:spcPts val="3226"/>
              </a:lnSpc>
            </a:pPr>
            <a:endParaRPr lang="en-US" sz="2987" spc="161">
              <a:solidFill>
                <a:srgbClr val="000000"/>
              </a:solidFill>
              <a:latin typeface="Poppins"/>
              <a:ea typeface="Poppins"/>
              <a:cs typeface="Poppins"/>
              <a:sym typeface="Poppins"/>
            </a:endParaRPr>
          </a:p>
        </p:txBody>
      </p:sp>
      <p:sp>
        <p:nvSpPr>
          <p:cNvPr id="8" name="Freeform 8"/>
          <p:cNvSpPr/>
          <p:nvPr/>
        </p:nvSpPr>
        <p:spPr>
          <a:xfrm>
            <a:off x="16133053" y="8899812"/>
            <a:ext cx="2978563" cy="1634486"/>
          </a:xfrm>
          <a:custGeom>
            <a:avLst/>
            <a:gdLst/>
            <a:ahLst/>
            <a:cxnLst/>
            <a:rect l="l" t="t" r="r" b="b"/>
            <a:pathLst>
              <a:path w="2978563" h="1634486">
                <a:moveTo>
                  <a:pt x="0" y="0"/>
                </a:moveTo>
                <a:lnTo>
                  <a:pt x="2978563" y="0"/>
                </a:lnTo>
                <a:lnTo>
                  <a:pt x="2978563" y="1634486"/>
                </a:lnTo>
                <a:lnTo>
                  <a:pt x="0" y="16344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9"/>
          <p:cNvSpPr/>
          <p:nvPr/>
        </p:nvSpPr>
        <p:spPr>
          <a:xfrm>
            <a:off x="218776" y="654427"/>
            <a:ext cx="809924" cy="987784"/>
          </a:xfrm>
          <a:custGeom>
            <a:avLst/>
            <a:gdLst/>
            <a:ahLst/>
            <a:cxnLst/>
            <a:rect l="l" t="t" r="r" b="b"/>
            <a:pathLst>
              <a:path w="809924" h="987784">
                <a:moveTo>
                  <a:pt x="0" y="0"/>
                </a:moveTo>
                <a:lnTo>
                  <a:pt x="809924" y="0"/>
                </a:lnTo>
                <a:lnTo>
                  <a:pt x="809924" y="987785"/>
                </a:lnTo>
                <a:lnTo>
                  <a:pt x="0" y="9877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TextBox 2"/>
          <p:cNvSpPr txBox="1"/>
          <p:nvPr/>
        </p:nvSpPr>
        <p:spPr>
          <a:xfrm>
            <a:off x="2964441" y="3451775"/>
            <a:ext cx="11125196" cy="1547425"/>
          </a:xfrm>
          <a:prstGeom prst="rect">
            <a:avLst/>
          </a:prstGeom>
        </p:spPr>
        <p:txBody>
          <a:bodyPr lIns="0" tIns="0" rIns="0" bIns="0" rtlCol="0" anchor="t">
            <a:spAutoFit/>
          </a:bodyPr>
          <a:lstStyle/>
          <a:p>
            <a:pPr algn="ctr">
              <a:lnSpc>
                <a:spcPts val="10954"/>
              </a:lnSpc>
            </a:pPr>
            <a:r>
              <a:rPr lang="en-US" sz="10532">
                <a:solidFill>
                  <a:srgbClr val="0F0E0E"/>
                </a:solidFill>
                <a:latin typeface="Poppins Bold"/>
                <a:ea typeface="Poppins Bold"/>
                <a:cs typeface="Poppins Bold"/>
                <a:sym typeface="Poppins Bold"/>
              </a:rPr>
              <a:t>THANK YOU</a:t>
            </a:r>
          </a:p>
        </p:txBody>
      </p:sp>
      <p:grpSp>
        <p:nvGrpSpPr>
          <p:cNvPr id="3" name="Group 3"/>
          <p:cNvGrpSpPr/>
          <p:nvPr/>
        </p:nvGrpSpPr>
        <p:grpSpPr>
          <a:xfrm>
            <a:off x="-11132071" y="9732093"/>
            <a:ext cx="42391962" cy="788601"/>
            <a:chOff x="0" y="0"/>
            <a:chExt cx="11164961" cy="207697"/>
          </a:xfrm>
        </p:grpSpPr>
        <p:sp>
          <p:nvSpPr>
            <p:cNvPr id="4" name="Freeform 4"/>
            <p:cNvSpPr/>
            <p:nvPr/>
          </p:nvSpPr>
          <p:spPr>
            <a:xfrm>
              <a:off x="0" y="0"/>
              <a:ext cx="11164961" cy="207697"/>
            </a:xfrm>
            <a:custGeom>
              <a:avLst/>
              <a:gdLst/>
              <a:ahLst/>
              <a:cxnLst/>
              <a:rect l="l" t="t" r="r" b="b"/>
              <a:pathLst>
                <a:path w="11164961" h="207697">
                  <a:moveTo>
                    <a:pt x="0" y="0"/>
                  </a:moveTo>
                  <a:lnTo>
                    <a:pt x="11164961" y="0"/>
                  </a:lnTo>
                  <a:lnTo>
                    <a:pt x="11164961" y="207697"/>
                  </a:lnTo>
                  <a:lnTo>
                    <a:pt x="0" y="207697"/>
                  </a:lnTo>
                  <a:close/>
                </a:path>
              </a:pathLst>
            </a:custGeom>
            <a:solidFill>
              <a:srgbClr val="0F0E0E"/>
            </a:solidFill>
          </p:spPr>
          <p:txBody>
            <a:bodyPr/>
            <a:lstStyle/>
            <a:p>
              <a:endParaRPr lang="en-IN"/>
            </a:p>
          </p:txBody>
        </p:sp>
        <p:sp>
          <p:nvSpPr>
            <p:cNvPr id="5" name="TextBox 5"/>
            <p:cNvSpPr txBox="1"/>
            <p:nvPr/>
          </p:nvSpPr>
          <p:spPr>
            <a:xfrm>
              <a:off x="0" y="9525"/>
              <a:ext cx="11164961" cy="198172"/>
            </a:xfrm>
            <a:prstGeom prst="rect">
              <a:avLst/>
            </a:prstGeom>
          </p:spPr>
          <p:txBody>
            <a:bodyPr lIns="50800" tIns="50800" rIns="50800" bIns="50800" rtlCol="0" anchor="ctr"/>
            <a:lstStyle/>
            <a:p>
              <a:pPr algn="ctr">
                <a:lnSpc>
                  <a:spcPts val="2624"/>
                </a:lnSpc>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Freeform 2"/>
          <p:cNvSpPr/>
          <p:nvPr/>
        </p:nvSpPr>
        <p:spPr>
          <a:xfrm>
            <a:off x="2122822" y="2912225"/>
            <a:ext cx="7509069" cy="4901374"/>
          </a:xfrm>
          <a:custGeom>
            <a:avLst/>
            <a:gdLst/>
            <a:ahLst/>
            <a:cxnLst/>
            <a:rect l="l" t="t" r="r" b="b"/>
            <a:pathLst>
              <a:path w="7509069" h="4901374">
                <a:moveTo>
                  <a:pt x="0" y="0"/>
                </a:moveTo>
                <a:lnTo>
                  <a:pt x="7509069" y="0"/>
                </a:lnTo>
                <a:lnTo>
                  <a:pt x="7509069" y="4901375"/>
                </a:lnTo>
                <a:lnTo>
                  <a:pt x="0" y="49013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5309437" y="-303469"/>
            <a:ext cx="2978563" cy="1634486"/>
          </a:xfrm>
          <a:custGeom>
            <a:avLst/>
            <a:gdLst/>
            <a:ahLst/>
            <a:cxnLst/>
            <a:rect l="l" t="t" r="r" b="b"/>
            <a:pathLst>
              <a:path w="2978563" h="1634486">
                <a:moveTo>
                  <a:pt x="0" y="0"/>
                </a:moveTo>
                <a:lnTo>
                  <a:pt x="2978563" y="0"/>
                </a:lnTo>
                <a:lnTo>
                  <a:pt x="2978563" y="1634487"/>
                </a:lnTo>
                <a:lnTo>
                  <a:pt x="0" y="16344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4" name="Group 4"/>
          <p:cNvGrpSpPr/>
          <p:nvPr/>
        </p:nvGrpSpPr>
        <p:grpSpPr>
          <a:xfrm>
            <a:off x="-874152" y="9528100"/>
            <a:ext cx="22894267" cy="10620241"/>
            <a:chOff x="0" y="0"/>
            <a:chExt cx="6029766" cy="2797100"/>
          </a:xfrm>
        </p:grpSpPr>
        <p:sp>
          <p:nvSpPr>
            <p:cNvPr id="5" name="Freeform 5"/>
            <p:cNvSpPr/>
            <p:nvPr/>
          </p:nvSpPr>
          <p:spPr>
            <a:xfrm>
              <a:off x="0" y="0"/>
              <a:ext cx="6029766" cy="2797101"/>
            </a:xfrm>
            <a:custGeom>
              <a:avLst/>
              <a:gdLst/>
              <a:ahLst/>
              <a:cxnLst/>
              <a:rect l="l" t="t" r="r" b="b"/>
              <a:pathLst>
                <a:path w="6029766" h="2797101">
                  <a:moveTo>
                    <a:pt x="0" y="0"/>
                  </a:moveTo>
                  <a:lnTo>
                    <a:pt x="6029766" y="0"/>
                  </a:lnTo>
                  <a:lnTo>
                    <a:pt x="6029766" y="2797101"/>
                  </a:lnTo>
                  <a:lnTo>
                    <a:pt x="0" y="2797101"/>
                  </a:lnTo>
                  <a:close/>
                </a:path>
              </a:pathLst>
            </a:custGeom>
            <a:solidFill>
              <a:srgbClr val="0F0E0E"/>
            </a:solidFill>
          </p:spPr>
          <p:txBody>
            <a:bodyPr/>
            <a:lstStyle/>
            <a:p>
              <a:endParaRPr lang="en-IN"/>
            </a:p>
          </p:txBody>
        </p:sp>
        <p:sp>
          <p:nvSpPr>
            <p:cNvPr id="6" name="TextBox 6"/>
            <p:cNvSpPr txBox="1"/>
            <p:nvPr/>
          </p:nvSpPr>
          <p:spPr>
            <a:xfrm>
              <a:off x="0" y="9525"/>
              <a:ext cx="6029766" cy="2787575"/>
            </a:xfrm>
            <a:prstGeom prst="rect">
              <a:avLst/>
            </a:prstGeom>
          </p:spPr>
          <p:txBody>
            <a:bodyPr lIns="50800" tIns="50800" rIns="50800" bIns="50800" rtlCol="0" anchor="ctr"/>
            <a:lstStyle/>
            <a:p>
              <a:pPr algn="ctr">
                <a:lnSpc>
                  <a:spcPts val="2624"/>
                </a:lnSpc>
              </a:pPr>
              <a:endParaRPr/>
            </a:p>
          </p:txBody>
        </p:sp>
      </p:grpSp>
      <p:sp>
        <p:nvSpPr>
          <p:cNvPr id="7" name="Freeform 7"/>
          <p:cNvSpPr/>
          <p:nvPr/>
        </p:nvSpPr>
        <p:spPr>
          <a:xfrm>
            <a:off x="218776" y="343233"/>
            <a:ext cx="809924" cy="987784"/>
          </a:xfrm>
          <a:custGeom>
            <a:avLst/>
            <a:gdLst/>
            <a:ahLst/>
            <a:cxnLst/>
            <a:rect l="l" t="t" r="r" b="b"/>
            <a:pathLst>
              <a:path w="809924" h="987784">
                <a:moveTo>
                  <a:pt x="0" y="0"/>
                </a:moveTo>
                <a:lnTo>
                  <a:pt x="809924" y="0"/>
                </a:lnTo>
                <a:lnTo>
                  <a:pt x="809924" y="987785"/>
                </a:lnTo>
                <a:lnTo>
                  <a:pt x="0" y="98778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TextBox 8"/>
          <p:cNvSpPr txBox="1"/>
          <p:nvPr/>
        </p:nvSpPr>
        <p:spPr>
          <a:xfrm>
            <a:off x="1330310" y="487895"/>
            <a:ext cx="2485842" cy="707985"/>
          </a:xfrm>
          <a:prstGeom prst="rect">
            <a:avLst/>
          </a:prstGeom>
        </p:spPr>
        <p:txBody>
          <a:bodyPr lIns="0" tIns="0" rIns="0" bIns="0" rtlCol="0" anchor="t">
            <a:spAutoFit/>
          </a:bodyPr>
          <a:lstStyle/>
          <a:p>
            <a:pPr algn="l">
              <a:lnSpc>
                <a:spcPts val="2624"/>
              </a:lnSpc>
            </a:pPr>
            <a:r>
              <a:rPr lang="en-US" sz="2523">
                <a:solidFill>
                  <a:srgbClr val="0F0E0E"/>
                </a:solidFill>
                <a:latin typeface="Poppins"/>
                <a:ea typeface="Poppins"/>
                <a:cs typeface="Poppins"/>
                <a:sym typeface="Poppins"/>
              </a:rPr>
              <a:t>PIZZA HUT</a:t>
            </a:r>
          </a:p>
          <a:p>
            <a:pPr algn="l">
              <a:lnSpc>
                <a:spcPts val="2624"/>
              </a:lnSpc>
            </a:pPr>
            <a:endParaRPr lang="en-US" sz="2523">
              <a:solidFill>
                <a:srgbClr val="0F0E0E"/>
              </a:solidFill>
              <a:latin typeface="Poppins"/>
              <a:ea typeface="Poppins"/>
              <a:cs typeface="Poppins"/>
              <a:sym typeface="Poppins"/>
            </a:endParaRPr>
          </a:p>
        </p:txBody>
      </p:sp>
      <p:sp>
        <p:nvSpPr>
          <p:cNvPr id="9" name="TextBox 9"/>
          <p:cNvSpPr txBox="1"/>
          <p:nvPr/>
        </p:nvSpPr>
        <p:spPr>
          <a:xfrm>
            <a:off x="10244750" y="3854218"/>
            <a:ext cx="7014550" cy="3509755"/>
          </a:xfrm>
          <a:prstGeom prst="rect">
            <a:avLst/>
          </a:prstGeom>
        </p:spPr>
        <p:txBody>
          <a:bodyPr lIns="0" tIns="0" rIns="0" bIns="0" rtlCol="0" anchor="t">
            <a:spAutoFit/>
          </a:bodyPr>
          <a:lstStyle/>
          <a:p>
            <a:pPr algn="just">
              <a:lnSpc>
                <a:spcPts val="3022"/>
              </a:lnSpc>
            </a:pPr>
            <a:r>
              <a:rPr lang="en-US" sz="2798" spc="151">
                <a:solidFill>
                  <a:srgbClr val="000000"/>
                </a:solidFill>
                <a:latin typeface="Active Heart"/>
                <a:ea typeface="Active Heart"/>
                <a:cs typeface="Active Heart"/>
                <a:sym typeface="Active Heart"/>
              </a:rPr>
              <a:t>The Pizza Sales Analysis project aims to provide comprehensive insights into the sales performance of pizza hut. By leveraging SQL, this project will analyze various aspects of the sales data, including revenue trends and product performance. The goal is to identify patterns and opportunities for optimizing the business strategy, enhancing customer satisfaction, and increasing profitability.</a:t>
            </a:r>
          </a:p>
        </p:txBody>
      </p:sp>
      <p:sp>
        <p:nvSpPr>
          <p:cNvPr id="10" name="TextBox 10"/>
          <p:cNvSpPr txBox="1"/>
          <p:nvPr/>
        </p:nvSpPr>
        <p:spPr>
          <a:xfrm>
            <a:off x="9788390" y="2404527"/>
            <a:ext cx="7927270" cy="1219162"/>
          </a:xfrm>
          <a:prstGeom prst="rect">
            <a:avLst/>
          </a:prstGeom>
        </p:spPr>
        <p:txBody>
          <a:bodyPr lIns="0" tIns="0" rIns="0" bIns="0" rtlCol="0" anchor="t">
            <a:spAutoFit/>
          </a:bodyPr>
          <a:lstStyle/>
          <a:p>
            <a:pPr marL="0" lvl="0" indent="0" algn="l">
              <a:lnSpc>
                <a:spcPts val="7649"/>
              </a:lnSpc>
            </a:pPr>
            <a:r>
              <a:rPr lang="en-US" sz="8499" spc="594">
                <a:solidFill>
                  <a:srgbClr val="2F0C11"/>
                </a:solidFill>
                <a:latin typeface="Active Heart"/>
                <a:ea typeface="Active Heart"/>
                <a:cs typeface="Active Heart"/>
                <a:sym typeface="Active Heart"/>
              </a:rPr>
              <a:t>INTRODUCTION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Freeform 2"/>
          <p:cNvSpPr/>
          <p:nvPr/>
        </p:nvSpPr>
        <p:spPr>
          <a:xfrm>
            <a:off x="-1348531" y="9469757"/>
            <a:ext cx="2978563" cy="1634486"/>
          </a:xfrm>
          <a:custGeom>
            <a:avLst/>
            <a:gdLst/>
            <a:ahLst/>
            <a:cxnLst/>
            <a:rect l="l" t="t" r="r" b="b"/>
            <a:pathLst>
              <a:path w="2978563" h="1634486">
                <a:moveTo>
                  <a:pt x="0" y="0"/>
                </a:moveTo>
                <a:lnTo>
                  <a:pt x="2978562" y="0"/>
                </a:lnTo>
                <a:lnTo>
                  <a:pt x="2978562" y="1634486"/>
                </a:lnTo>
                <a:lnTo>
                  <a:pt x="0" y="16344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3" name="Group 3"/>
          <p:cNvGrpSpPr/>
          <p:nvPr/>
        </p:nvGrpSpPr>
        <p:grpSpPr>
          <a:xfrm>
            <a:off x="17542194" y="-86345"/>
            <a:ext cx="22894267" cy="10620241"/>
            <a:chOff x="0" y="0"/>
            <a:chExt cx="6029766" cy="2797100"/>
          </a:xfrm>
        </p:grpSpPr>
        <p:sp>
          <p:nvSpPr>
            <p:cNvPr id="4" name="Freeform 4"/>
            <p:cNvSpPr/>
            <p:nvPr/>
          </p:nvSpPr>
          <p:spPr>
            <a:xfrm>
              <a:off x="0" y="0"/>
              <a:ext cx="6029766" cy="2797101"/>
            </a:xfrm>
            <a:custGeom>
              <a:avLst/>
              <a:gdLst/>
              <a:ahLst/>
              <a:cxnLst/>
              <a:rect l="l" t="t" r="r" b="b"/>
              <a:pathLst>
                <a:path w="6029766" h="2797101">
                  <a:moveTo>
                    <a:pt x="0" y="0"/>
                  </a:moveTo>
                  <a:lnTo>
                    <a:pt x="6029766" y="0"/>
                  </a:lnTo>
                  <a:lnTo>
                    <a:pt x="6029766" y="2797101"/>
                  </a:lnTo>
                  <a:lnTo>
                    <a:pt x="0" y="2797101"/>
                  </a:lnTo>
                  <a:close/>
                </a:path>
              </a:pathLst>
            </a:custGeom>
            <a:solidFill>
              <a:srgbClr val="000000"/>
            </a:solidFill>
          </p:spPr>
          <p:txBody>
            <a:bodyPr/>
            <a:lstStyle/>
            <a:p>
              <a:endParaRPr lang="en-IN"/>
            </a:p>
          </p:txBody>
        </p:sp>
        <p:sp>
          <p:nvSpPr>
            <p:cNvPr id="5" name="TextBox 5"/>
            <p:cNvSpPr txBox="1"/>
            <p:nvPr/>
          </p:nvSpPr>
          <p:spPr>
            <a:xfrm>
              <a:off x="0" y="9525"/>
              <a:ext cx="6029766" cy="2787575"/>
            </a:xfrm>
            <a:prstGeom prst="rect">
              <a:avLst/>
            </a:prstGeom>
          </p:spPr>
          <p:txBody>
            <a:bodyPr lIns="50800" tIns="50800" rIns="50800" bIns="50800" rtlCol="0" anchor="ctr"/>
            <a:lstStyle/>
            <a:p>
              <a:pPr algn="ctr">
                <a:lnSpc>
                  <a:spcPts val="2624"/>
                </a:lnSpc>
              </a:pPr>
              <a:endParaRPr/>
            </a:p>
          </p:txBody>
        </p:sp>
      </p:grpSp>
      <p:sp>
        <p:nvSpPr>
          <p:cNvPr id="6" name="Freeform 6"/>
          <p:cNvSpPr/>
          <p:nvPr/>
        </p:nvSpPr>
        <p:spPr>
          <a:xfrm>
            <a:off x="10068519" y="2591748"/>
            <a:ext cx="6155871" cy="6155871"/>
          </a:xfrm>
          <a:custGeom>
            <a:avLst/>
            <a:gdLst/>
            <a:ahLst/>
            <a:cxnLst/>
            <a:rect l="l" t="t" r="r" b="b"/>
            <a:pathLst>
              <a:path w="6155871" h="6155871">
                <a:moveTo>
                  <a:pt x="0" y="0"/>
                </a:moveTo>
                <a:lnTo>
                  <a:pt x="6155872" y="0"/>
                </a:lnTo>
                <a:lnTo>
                  <a:pt x="6155872" y="6155871"/>
                </a:lnTo>
                <a:lnTo>
                  <a:pt x="0" y="61558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TextBox 7"/>
          <p:cNvSpPr txBox="1"/>
          <p:nvPr/>
        </p:nvSpPr>
        <p:spPr>
          <a:xfrm>
            <a:off x="1305640" y="526906"/>
            <a:ext cx="2485842" cy="1013114"/>
          </a:xfrm>
          <a:prstGeom prst="rect">
            <a:avLst/>
          </a:prstGeom>
        </p:spPr>
        <p:txBody>
          <a:bodyPr lIns="0" tIns="0" rIns="0" bIns="0" rtlCol="0" anchor="t">
            <a:spAutoFit/>
          </a:bodyPr>
          <a:lstStyle/>
          <a:p>
            <a:pPr algn="l">
              <a:lnSpc>
                <a:spcPts val="2624"/>
              </a:lnSpc>
            </a:pPr>
            <a:r>
              <a:rPr lang="en-US" sz="2523">
                <a:solidFill>
                  <a:srgbClr val="0F0E0E"/>
                </a:solidFill>
                <a:latin typeface="Poppins"/>
                <a:ea typeface="Poppins"/>
                <a:cs typeface="Poppins"/>
                <a:sym typeface="Poppins"/>
              </a:rPr>
              <a:t>PIZZA HUT</a:t>
            </a:r>
          </a:p>
          <a:p>
            <a:pPr algn="l">
              <a:lnSpc>
                <a:spcPts val="2624"/>
              </a:lnSpc>
            </a:pPr>
            <a:endParaRPr lang="en-US" sz="2523">
              <a:solidFill>
                <a:srgbClr val="0F0E0E"/>
              </a:solidFill>
              <a:latin typeface="Poppins"/>
              <a:ea typeface="Poppins"/>
              <a:cs typeface="Poppins"/>
              <a:sym typeface="Poppins"/>
            </a:endParaRPr>
          </a:p>
          <a:p>
            <a:pPr algn="l">
              <a:lnSpc>
                <a:spcPts val="2624"/>
              </a:lnSpc>
            </a:pPr>
            <a:endParaRPr lang="en-US" sz="2523">
              <a:solidFill>
                <a:srgbClr val="0F0E0E"/>
              </a:solidFill>
              <a:latin typeface="Poppins"/>
              <a:ea typeface="Poppins"/>
              <a:cs typeface="Poppins"/>
              <a:sym typeface="Poppins"/>
            </a:endParaRPr>
          </a:p>
        </p:txBody>
      </p:sp>
      <p:sp>
        <p:nvSpPr>
          <p:cNvPr id="8" name="TextBox 8"/>
          <p:cNvSpPr txBox="1"/>
          <p:nvPr/>
        </p:nvSpPr>
        <p:spPr>
          <a:xfrm>
            <a:off x="2001307" y="3060487"/>
            <a:ext cx="6378537" cy="1502074"/>
          </a:xfrm>
          <a:prstGeom prst="rect">
            <a:avLst/>
          </a:prstGeom>
        </p:spPr>
        <p:txBody>
          <a:bodyPr lIns="0" tIns="0" rIns="0" bIns="0" rtlCol="0" anchor="t">
            <a:spAutoFit/>
          </a:bodyPr>
          <a:lstStyle/>
          <a:p>
            <a:pPr algn="l">
              <a:lnSpc>
                <a:spcPts val="5608"/>
              </a:lnSpc>
            </a:pPr>
            <a:r>
              <a:rPr lang="en-US" sz="5392">
                <a:solidFill>
                  <a:srgbClr val="0F0E0E"/>
                </a:solidFill>
                <a:latin typeface="Poppins Bold"/>
                <a:ea typeface="Poppins Bold"/>
                <a:cs typeface="Poppins Bold"/>
                <a:sym typeface="Poppins Bold"/>
              </a:rPr>
              <a:t>DATA COLLECTION</a:t>
            </a:r>
          </a:p>
          <a:p>
            <a:pPr algn="l">
              <a:lnSpc>
                <a:spcPts val="5608"/>
              </a:lnSpc>
            </a:pPr>
            <a:endParaRPr lang="en-US" sz="5392">
              <a:solidFill>
                <a:srgbClr val="0F0E0E"/>
              </a:solidFill>
              <a:latin typeface="Poppins Bold"/>
              <a:ea typeface="Poppins Bold"/>
              <a:cs typeface="Poppins Bold"/>
              <a:sym typeface="Poppins Bold"/>
            </a:endParaRPr>
          </a:p>
        </p:txBody>
      </p:sp>
      <p:sp>
        <p:nvSpPr>
          <p:cNvPr id="9" name="TextBox 9"/>
          <p:cNvSpPr txBox="1"/>
          <p:nvPr/>
        </p:nvSpPr>
        <p:spPr>
          <a:xfrm>
            <a:off x="2001307" y="4444135"/>
            <a:ext cx="2841520" cy="699365"/>
          </a:xfrm>
          <a:prstGeom prst="rect">
            <a:avLst/>
          </a:prstGeom>
        </p:spPr>
        <p:txBody>
          <a:bodyPr lIns="0" tIns="0" rIns="0" bIns="0" rtlCol="0" anchor="t">
            <a:spAutoFit/>
          </a:bodyPr>
          <a:lstStyle/>
          <a:p>
            <a:pPr algn="l">
              <a:lnSpc>
                <a:spcPts val="2613"/>
              </a:lnSpc>
            </a:pPr>
            <a:r>
              <a:rPr lang="en-US" sz="2513">
                <a:solidFill>
                  <a:srgbClr val="0F0E0E"/>
                </a:solidFill>
                <a:latin typeface="Poppins Bold"/>
                <a:ea typeface="Poppins Bold"/>
                <a:cs typeface="Poppins Bold"/>
                <a:sym typeface="Poppins Bold"/>
              </a:rPr>
              <a:t>Data Sources</a:t>
            </a:r>
          </a:p>
          <a:p>
            <a:pPr algn="l">
              <a:lnSpc>
                <a:spcPts val="2613"/>
              </a:lnSpc>
            </a:pPr>
            <a:endParaRPr lang="en-US" sz="2513">
              <a:solidFill>
                <a:srgbClr val="0F0E0E"/>
              </a:solidFill>
              <a:latin typeface="Poppins Bold"/>
              <a:ea typeface="Poppins Bold"/>
              <a:cs typeface="Poppins Bold"/>
              <a:sym typeface="Poppins Bold"/>
            </a:endParaRPr>
          </a:p>
        </p:txBody>
      </p:sp>
      <p:sp>
        <p:nvSpPr>
          <p:cNvPr id="10" name="Freeform 10"/>
          <p:cNvSpPr/>
          <p:nvPr/>
        </p:nvSpPr>
        <p:spPr>
          <a:xfrm>
            <a:off x="218776" y="303168"/>
            <a:ext cx="809924" cy="987784"/>
          </a:xfrm>
          <a:custGeom>
            <a:avLst/>
            <a:gdLst/>
            <a:ahLst/>
            <a:cxnLst/>
            <a:rect l="l" t="t" r="r" b="b"/>
            <a:pathLst>
              <a:path w="809924" h="987784">
                <a:moveTo>
                  <a:pt x="0" y="0"/>
                </a:moveTo>
                <a:lnTo>
                  <a:pt x="809924" y="0"/>
                </a:lnTo>
                <a:lnTo>
                  <a:pt x="809924" y="987785"/>
                </a:lnTo>
                <a:lnTo>
                  <a:pt x="0" y="98778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1" name="TextBox 11"/>
          <p:cNvSpPr txBox="1"/>
          <p:nvPr/>
        </p:nvSpPr>
        <p:spPr>
          <a:xfrm>
            <a:off x="3599906" y="5564909"/>
            <a:ext cx="5544094" cy="3904229"/>
          </a:xfrm>
          <a:prstGeom prst="rect">
            <a:avLst/>
          </a:prstGeom>
        </p:spPr>
        <p:txBody>
          <a:bodyPr lIns="0" tIns="0" rIns="0" bIns="0" rtlCol="0" anchor="t">
            <a:spAutoFit/>
          </a:bodyPr>
          <a:lstStyle/>
          <a:p>
            <a:pPr marL="0" lvl="0" indent="0" algn="l">
              <a:lnSpc>
                <a:spcPts val="3933"/>
              </a:lnSpc>
            </a:pPr>
            <a:r>
              <a:rPr lang="en-US" sz="2458" spc="122">
                <a:solidFill>
                  <a:srgbClr val="2F0C11"/>
                </a:solidFill>
                <a:latin typeface="Tenor Sans"/>
                <a:ea typeface="Tenor Sans"/>
                <a:cs typeface="Tenor Sans"/>
                <a:sym typeface="Tenor Sans"/>
              </a:rPr>
              <a:t>GitHub Repository: We sourced our dataset from a well-documented and frequently updated GitHub repository dedicated to pizza sales. The dataset included various aspects of sales transactions, customer information, and product details.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ircle(in)">
                                      <p:cBhvr>
                                        <p:cTn id="10" dur="2000"/>
                                        <p:tgtEl>
                                          <p:spTgt spid="9"/>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ircle(in)">
                                      <p:cBhvr>
                                        <p:cTn id="13" dur="2000"/>
                                        <p:tgtEl>
                                          <p:spTgt spid="8"/>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ircle(in)">
                                      <p:cBhvr>
                                        <p:cTn id="16" dur="2000"/>
                                        <p:tgtEl>
                                          <p:spTgt spid="7"/>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ircle(in)">
                                      <p:cBhvr>
                                        <p:cTn id="19" dur="2000"/>
                                        <p:tgtEl>
                                          <p:spTgt spid="10"/>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par>
                                <p:cTn id="23" presetID="6" presetClass="entr" presetSubtype="16"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circle(in)">
                                      <p:cBhvr>
                                        <p:cTn id="25" dur="2000"/>
                                        <p:tgtEl>
                                          <p:spTgt spid="3"/>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circle(in)">
                                      <p:cBhvr>
                                        <p:cTn id="28"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p:bldP spid="8" grpId="0"/>
      <p:bldP spid="9" grpId="0"/>
      <p:bldP spid="10"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Freeform 2"/>
          <p:cNvSpPr/>
          <p:nvPr/>
        </p:nvSpPr>
        <p:spPr>
          <a:xfrm>
            <a:off x="9753975" y="2077157"/>
            <a:ext cx="6426719" cy="6426719"/>
          </a:xfrm>
          <a:custGeom>
            <a:avLst/>
            <a:gdLst/>
            <a:ahLst/>
            <a:cxnLst/>
            <a:rect l="l" t="t" r="r" b="b"/>
            <a:pathLst>
              <a:path w="6426719" h="6426719">
                <a:moveTo>
                  <a:pt x="0" y="0"/>
                </a:moveTo>
                <a:lnTo>
                  <a:pt x="6426719" y="0"/>
                </a:lnTo>
                <a:lnTo>
                  <a:pt x="6426719" y="6426720"/>
                </a:lnTo>
                <a:lnTo>
                  <a:pt x="0" y="6426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TextBox 3"/>
          <p:cNvSpPr txBox="1"/>
          <p:nvPr/>
        </p:nvSpPr>
        <p:spPr>
          <a:xfrm>
            <a:off x="1256301" y="1039398"/>
            <a:ext cx="2485842" cy="689330"/>
          </a:xfrm>
          <a:prstGeom prst="rect">
            <a:avLst/>
          </a:prstGeom>
        </p:spPr>
        <p:txBody>
          <a:bodyPr lIns="0" tIns="0" rIns="0" bIns="0" rtlCol="0" anchor="t">
            <a:spAutoFit/>
          </a:bodyPr>
          <a:lstStyle/>
          <a:p>
            <a:pPr algn="l">
              <a:lnSpc>
                <a:spcPts val="2624"/>
              </a:lnSpc>
            </a:pPr>
            <a:r>
              <a:rPr lang="en-US" sz="2523">
                <a:solidFill>
                  <a:srgbClr val="0F0E0E"/>
                </a:solidFill>
                <a:latin typeface="Poppins"/>
                <a:ea typeface="Poppins"/>
                <a:cs typeface="Poppins"/>
                <a:sym typeface="Poppins"/>
              </a:rPr>
              <a:t>PIZZA HUT</a:t>
            </a:r>
          </a:p>
          <a:p>
            <a:pPr algn="l">
              <a:lnSpc>
                <a:spcPts val="2624"/>
              </a:lnSpc>
            </a:pPr>
            <a:endParaRPr lang="en-US" sz="2523">
              <a:solidFill>
                <a:srgbClr val="0F0E0E"/>
              </a:solidFill>
              <a:latin typeface="Poppins"/>
              <a:ea typeface="Poppins"/>
              <a:cs typeface="Poppins"/>
              <a:sym typeface="Poppins"/>
            </a:endParaRPr>
          </a:p>
        </p:txBody>
      </p:sp>
      <p:sp>
        <p:nvSpPr>
          <p:cNvPr id="4" name="TextBox 4"/>
          <p:cNvSpPr txBox="1"/>
          <p:nvPr/>
        </p:nvSpPr>
        <p:spPr>
          <a:xfrm>
            <a:off x="2122822" y="3664064"/>
            <a:ext cx="7910675" cy="1502074"/>
          </a:xfrm>
          <a:prstGeom prst="rect">
            <a:avLst/>
          </a:prstGeom>
        </p:spPr>
        <p:txBody>
          <a:bodyPr lIns="0" tIns="0" rIns="0" bIns="0" rtlCol="0" anchor="t">
            <a:spAutoFit/>
          </a:bodyPr>
          <a:lstStyle/>
          <a:p>
            <a:pPr algn="l">
              <a:lnSpc>
                <a:spcPts val="5608"/>
              </a:lnSpc>
            </a:pPr>
            <a:r>
              <a:rPr lang="en-US" sz="5392">
                <a:solidFill>
                  <a:srgbClr val="0F0E0E"/>
                </a:solidFill>
                <a:latin typeface="Poppins Bold"/>
                <a:ea typeface="Poppins Bold"/>
                <a:cs typeface="Poppins Bold"/>
                <a:sym typeface="Poppins Bold"/>
              </a:rPr>
              <a:t>Types of Data Collected</a:t>
            </a:r>
          </a:p>
        </p:txBody>
      </p:sp>
      <p:sp>
        <p:nvSpPr>
          <p:cNvPr id="5" name="TextBox 5"/>
          <p:cNvSpPr txBox="1"/>
          <p:nvPr/>
        </p:nvSpPr>
        <p:spPr>
          <a:xfrm>
            <a:off x="2122822" y="5570921"/>
            <a:ext cx="6711545" cy="3900918"/>
          </a:xfrm>
          <a:prstGeom prst="rect">
            <a:avLst/>
          </a:prstGeom>
        </p:spPr>
        <p:txBody>
          <a:bodyPr lIns="0" tIns="0" rIns="0" bIns="0" rtlCol="0" anchor="t">
            <a:spAutoFit/>
          </a:bodyPr>
          <a:lstStyle/>
          <a:p>
            <a:pPr algn="just">
              <a:lnSpc>
                <a:spcPts val="3098"/>
              </a:lnSpc>
            </a:pPr>
            <a:r>
              <a:rPr lang="en-US" sz="2869" spc="154">
                <a:solidFill>
                  <a:srgbClr val="000000"/>
                </a:solidFill>
                <a:latin typeface="Poppins"/>
                <a:ea typeface="Poppins"/>
                <a:cs typeface="Poppins"/>
                <a:sym typeface="Poppins"/>
              </a:rPr>
              <a:t>Sales Transactions: Detailed records of each sale, including the date, time, and total amount of the transaction.</a:t>
            </a:r>
          </a:p>
          <a:p>
            <a:pPr algn="just">
              <a:lnSpc>
                <a:spcPts val="3098"/>
              </a:lnSpc>
            </a:pPr>
            <a:r>
              <a:rPr lang="en-US" sz="2869" spc="154">
                <a:solidFill>
                  <a:srgbClr val="000000"/>
                </a:solidFill>
                <a:latin typeface="Poppins"/>
                <a:ea typeface="Poppins"/>
                <a:cs typeface="Poppins"/>
                <a:sym typeface="Poppins"/>
              </a:rPr>
              <a:t> </a:t>
            </a:r>
          </a:p>
          <a:p>
            <a:pPr algn="just">
              <a:lnSpc>
                <a:spcPts val="3098"/>
              </a:lnSpc>
            </a:pPr>
            <a:r>
              <a:rPr lang="en-US" sz="2869" spc="154">
                <a:solidFill>
                  <a:srgbClr val="000000"/>
                </a:solidFill>
                <a:latin typeface="Poppins"/>
                <a:ea typeface="Poppins"/>
                <a:cs typeface="Poppins"/>
                <a:sym typeface="Poppins"/>
              </a:rPr>
              <a:t>Product Details: Information about the different types of pizzas sold, including sizes, category ,quantity and prices.</a:t>
            </a:r>
          </a:p>
          <a:p>
            <a:pPr algn="just">
              <a:lnSpc>
                <a:spcPts val="3098"/>
              </a:lnSpc>
            </a:pPr>
            <a:endParaRPr lang="en-US" sz="2869" spc="154">
              <a:solidFill>
                <a:srgbClr val="000000"/>
              </a:solidFill>
              <a:latin typeface="Poppins"/>
              <a:ea typeface="Poppins"/>
              <a:cs typeface="Poppins"/>
              <a:sym typeface="Poppins"/>
            </a:endParaRPr>
          </a:p>
        </p:txBody>
      </p:sp>
      <p:grpSp>
        <p:nvGrpSpPr>
          <p:cNvPr id="6" name="Group 6"/>
          <p:cNvGrpSpPr/>
          <p:nvPr/>
        </p:nvGrpSpPr>
        <p:grpSpPr>
          <a:xfrm>
            <a:off x="-1955501" y="-86345"/>
            <a:ext cx="42391962" cy="788601"/>
            <a:chOff x="0" y="0"/>
            <a:chExt cx="11164961" cy="207697"/>
          </a:xfrm>
        </p:grpSpPr>
        <p:sp>
          <p:nvSpPr>
            <p:cNvPr id="7" name="Freeform 7"/>
            <p:cNvSpPr/>
            <p:nvPr/>
          </p:nvSpPr>
          <p:spPr>
            <a:xfrm>
              <a:off x="0" y="0"/>
              <a:ext cx="11164961" cy="207697"/>
            </a:xfrm>
            <a:custGeom>
              <a:avLst/>
              <a:gdLst/>
              <a:ahLst/>
              <a:cxnLst/>
              <a:rect l="l" t="t" r="r" b="b"/>
              <a:pathLst>
                <a:path w="11164961" h="207697">
                  <a:moveTo>
                    <a:pt x="0" y="0"/>
                  </a:moveTo>
                  <a:lnTo>
                    <a:pt x="11164961" y="0"/>
                  </a:lnTo>
                  <a:lnTo>
                    <a:pt x="11164961" y="207697"/>
                  </a:lnTo>
                  <a:lnTo>
                    <a:pt x="0" y="207697"/>
                  </a:lnTo>
                  <a:close/>
                </a:path>
              </a:pathLst>
            </a:custGeom>
            <a:solidFill>
              <a:srgbClr val="0F0E0E"/>
            </a:solidFill>
          </p:spPr>
          <p:txBody>
            <a:bodyPr/>
            <a:lstStyle/>
            <a:p>
              <a:endParaRPr lang="en-IN"/>
            </a:p>
          </p:txBody>
        </p:sp>
        <p:sp>
          <p:nvSpPr>
            <p:cNvPr id="8" name="TextBox 8"/>
            <p:cNvSpPr txBox="1"/>
            <p:nvPr/>
          </p:nvSpPr>
          <p:spPr>
            <a:xfrm>
              <a:off x="0" y="9525"/>
              <a:ext cx="11164961" cy="198172"/>
            </a:xfrm>
            <a:prstGeom prst="rect">
              <a:avLst/>
            </a:prstGeom>
          </p:spPr>
          <p:txBody>
            <a:bodyPr lIns="50800" tIns="50800" rIns="50800" bIns="50800" rtlCol="0" anchor="ctr"/>
            <a:lstStyle/>
            <a:p>
              <a:pPr algn="ctr">
                <a:lnSpc>
                  <a:spcPts val="2624"/>
                </a:lnSpc>
              </a:pPr>
              <a:endParaRPr/>
            </a:p>
          </p:txBody>
        </p:sp>
      </p:grpSp>
      <p:sp>
        <p:nvSpPr>
          <p:cNvPr id="9" name="Freeform 9"/>
          <p:cNvSpPr/>
          <p:nvPr/>
        </p:nvSpPr>
        <p:spPr>
          <a:xfrm>
            <a:off x="15872637" y="9258300"/>
            <a:ext cx="2978563" cy="1634486"/>
          </a:xfrm>
          <a:custGeom>
            <a:avLst/>
            <a:gdLst/>
            <a:ahLst/>
            <a:cxnLst/>
            <a:rect l="l" t="t" r="r" b="b"/>
            <a:pathLst>
              <a:path w="2978563" h="1634486">
                <a:moveTo>
                  <a:pt x="0" y="0"/>
                </a:moveTo>
                <a:lnTo>
                  <a:pt x="2978563" y="0"/>
                </a:lnTo>
                <a:lnTo>
                  <a:pt x="2978563" y="1634486"/>
                </a:lnTo>
                <a:lnTo>
                  <a:pt x="0" y="16344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0" name="Freeform 10"/>
          <p:cNvSpPr/>
          <p:nvPr/>
        </p:nvSpPr>
        <p:spPr>
          <a:xfrm>
            <a:off x="218776" y="885408"/>
            <a:ext cx="809924" cy="987784"/>
          </a:xfrm>
          <a:custGeom>
            <a:avLst/>
            <a:gdLst/>
            <a:ahLst/>
            <a:cxnLst/>
            <a:rect l="l" t="t" r="r" b="b"/>
            <a:pathLst>
              <a:path w="809924" h="987784">
                <a:moveTo>
                  <a:pt x="0" y="0"/>
                </a:moveTo>
                <a:lnTo>
                  <a:pt x="809924" y="0"/>
                </a:lnTo>
                <a:lnTo>
                  <a:pt x="809924" y="987784"/>
                </a:lnTo>
                <a:lnTo>
                  <a:pt x="0" y="98778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par>
                                <p:cTn id="35" presetID="53" presetClass="entr" presetSubtype="16"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21011021" y="3070173"/>
            <a:ext cx="42391962" cy="788601"/>
            <a:chOff x="0" y="0"/>
            <a:chExt cx="11164961" cy="207697"/>
          </a:xfrm>
        </p:grpSpPr>
        <p:sp>
          <p:nvSpPr>
            <p:cNvPr id="3" name="Freeform 3"/>
            <p:cNvSpPr/>
            <p:nvPr/>
          </p:nvSpPr>
          <p:spPr>
            <a:xfrm>
              <a:off x="0" y="0"/>
              <a:ext cx="11164961" cy="207697"/>
            </a:xfrm>
            <a:custGeom>
              <a:avLst/>
              <a:gdLst/>
              <a:ahLst/>
              <a:cxnLst/>
              <a:rect l="l" t="t" r="r" b="b"/>
              <a:pathLst>
                <a:path w="11164961" h="207697">
                  <a:moveTo>
                    <a:pt x="0" y="0"/>
                  </a:moveTo>
                  <a:lnTo>
                    <a:pt x="11164961" y="0"/>
                  </a:lnTo>
                  <a:lnTo>
                    <a:pt x="11164961" y="207697"/>
                  </a:lnTo>
                  <a:lnTo>
                    <a:pt x="0" y="207697"/>
                  </a:lnTo>
                  <a:close/>
                </a:path>
              </a:pathLst>
            </a:custGeom>
            <a:solidFill>
              <a:srgbClr val="000000"/>
            </a:solidFill>
          </p:spPr>
          <p:txBody>
            <a:bodyPr/>
            <a:lstStyle/>
            <a:p>
              <a:endParaRPr lang="en-IN"/>
            </a:p>
          </p:txBody>
        </p:sp>
        <p:sp>
          <p:nvSpPr>
            <p:cNvPr id="4" name="TextBox 4"/>
            <p:cNvSpPr txBox="1"/>
            <p:nvPr/>
          </p:nvSpPr>
          <p:spPr>
            <a:xfrm>
              <a:off x="0" y="9525"/>
              <a:ext cx="11164961" cy="198172"/>
            </a:xfrm>
            <a:prstGeom prst="rect">
              <a:avLst/>
            </a:prstGeom>
          </p:spPr>
          <p:txBody>
            <a:bodyPr lIns="50800" tIns="50800" rIns="50800" bIns="50800" rtlCol="0" anchor="ctr"/>
            <a:lstStyle/>
            <a:p>
              <a:pPr algn="ctr">
                <a:lnSpc>
                  <a:spcPts val="2624"/>
                </a:lnSpc>
              </a:pPr>
              <a:endParaRPr/>
            </a:p>
          </p:txBody>
        </p:sp>
      </p:grpSp>
      <p:sp>
        <p:nvSpPr>
          <p:cNvPr id="5" name="TextBox 5"/>
          <p:cNvSpPr txBox="1"/>
          <p:nvPr/>
        </p:nvSpPr>
        <p:spPr>
          <a:xfrm>
            <a:off x="3790713" y="642467"/>
            <a:ext cx="12326520" cy="795306"/>
          </a:xfrm>
          <a:prstGeom prst="rect">
            <a:avLst/>
          </a:prstGeom>
        </p:spPr>
        <p:txBody>
          <a:bodyPr lIns="0" tIns="0" rIns="0" bIns="0" rtlCol="0" anchor="t">
            <a:spAutoFit/>
          </a:bodyPr>
          <a:lstStyle/>
          <a:p>
            <a:pPr algn="ctr">
              <a:lnSpc>
                <a:spcPts val="5608"/>
              </a:lnSpc>
            </a:pPr>
            <a:r>
              <a:rPr lang="en-US" sz="5392">
                <a:solidFill>
                  <a:srgbClr val="0F0E0E"/>
                </a:solidFill>
                <a:latin typeface="Poppins Bold"/>
                <a:ea typeface="Poppins Bold"/>
                <a:cs typeface="Poppins Bold"/>
                <a:sym typeface="Poppins Bold"/>
              </a:rPr>
              <a:t>Agenda (Basic)</a:t>
            </a:r>
          </a:p>
        </p:txBody>
      </p:sp>
      <p:sp>
        <p:nvSpPr>
          <p:cNvPr id="6" name="TextBox 6"/>
          <p:cNvSpPr txBox="1"/>
          <p:nvPr/>
        </p:nvSpPr>
        <p:spPr>
          <a:xfrm>
            <a:off x="1834054" y="632942"/>
            <a:ext cx="2485842" cy="707985"/>
          </a:xfrm>
          <a:prstGeom prst="rect">
            <a:avLst/>
          </a:prstGeom>
        </p:spPr>
        <p:txBody>
          <a:bodyPr lIns="0" tIns="0" rIns="0" bIns="0" rtlCol="0" anchor="t">
            <a:spAutoFit/>
          </a:bodyPr>
          <a:lstStyle/>
          <a:p>
            <a:pPr algn="l">
              <a:lnSpc>
                <a:spcPts val="2624"/>
              </a:lnSpc>
            </a:pPr>
            <a:r>
              <a:rPr lang="en-US" sz="2523">
                <a:solidFill>
                  <a:srgbClr val="0F0E0E"/>
                </a:solidFill>
                <a:latin typeface="Poppins"/>
                <a:ea typeface="Poppins"/>
                <a:cs typeface="Poppins"/>
                <a:sym typeface="Poppins"/>
              </a:rPr>
              <a:t>PIZZA HUT</a:t>
            </a:r>
          </a:p>
          <a:p>
            <a:pPr algn="l">
              <a:lnSpc>
                <a:spcPts val="2624"/>
              </a:lnSpc>
            </a:pPr>
            <a:endParaRPr lang="en-US" sz="2523">
              <a:solidFill>
                <a:srgbClr val="0F0E0E"/>
              </a:solidFill>
              <a:latin typeface="Poppins"/>
              <a:ea typeface="Poppins"/>
              <a:cs typeface="Poppins"/>
              <a:sym typeface="Poppins"/>
            </a:endParaRPr>
          </a:p>
        </p:txBody>
      </p:sp>
      <p:sp>
        <p:nvSpPr>
          <p:cNvPr id="7" name="Freeform 7"/>
          <p:cNvSpPr/>
          <p:nvPr/>
        </p:nvSpPr>
        <p:spPr>
          <a:xfrm>
            <a:off x="5672146" y="528844"/>
            <a:ext cx="917881" cy="917881"/>
          </a:xfrm>
          <a:custGeom>
            <a:avLst/>
            <a:gdLst/>
            <a:ahLst/>
            <a:cxnLst/>
            <a:rect l="l" t="t" r="r" b="b"/>
            <a:pathLst>
              <a:path w="917881" h="917881">
                <a:moveTo>
                  <a:pt x="0" y="0"/>
                </a:moveTo>
                <a:lnTo>
                  <a:pt x="917882" y="0"/>
                </a:lnTo>
                <a:lnTo>
                  <a:pt x="917882" y="917881"/>
                </a:lnTo>
                <a:lnTo>
                  <a:pt x="0" y="9178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8" name="Freeform 8"/>
          <p:cNvSpPr/>
          <p:nvPr/>
        </p:nvSpPr>
        <p:spPr>
          <a:xfrm>
            <a:off x="16117233" y="9258300"/>
            <a:ext cx="2978563" cy="1634486"/>
          </a:xfrm>
          <a:custGeom>
            <a:avLst/>
            <a:gdLst/>
            <a:ahLst/>
            <a:cxnLst/>
            <a:rect l="l" t="t" r="r" b="b"/>
            <a:pathLst>
              <a:path w="2978563" h="1634486">
                <a:moveTo>
                  <a:pt x="0" y="0"/>
                </a:moveTo>
                <a:lnTo>
                  <a:pt x="2978563" y="0"/>
                </a:lnTo>
                <a:lnTo>
                  <a:pt x="2978563" y="1634486"/>
                </a:lnTo>
                <a:lnTo>
                  <a:pt x="0" y="16344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9" name="Freeform 9"/>
          <p:cNvSpPr/>
          <p:nvPr/>
        </p:nvSpPr>
        <p:spPr>
          <a:xfrm>
            <a:off x="801695" y="353143"/>
            <a:ext cx="809924" cy="987784"/>
          </a:xfrm>
          <a:custGeom>
            <a:avLst/>
            <a:gdLst/>
            <a:ahLst/>
            <a:cxnLst/>
            <a:rect l="l" t="t" r="r" b="b"/>
            <a:pathLst>
              <a:path w="809924" h="987784">
                <a:moveTo>
                  <a:pt x="0" y="0"/>
                </a:moveTo>
                <a:lnTo>
                  <a:pt x="809925" y="0"/>
                </a:lnTo>
                <a:lnTo>
                  <a:pt x="809925" y="987784"/>
                </a:lnTo>
                <a:lnTo>
                  <a:pt x="0" y="98778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10" name="Group 10"/>
          <p:cNvGrpSpPr/>
          <p:nvPr/>
        </p:nvGrpSpPr>
        <p:grpSpPr>
          <a:xfrm>
            <a:off x="885610" y="2412582"/>
            <a:ext cx="948444" cy="94844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8D8C4"/>
            </a:solidFill>
          </p:spPr>
          <p:txBody>
            <a:bodyPr/>
            <a:lstStyle/>
            <a:p>
              <a:endParaRPr lang="en-IN"/>
            </a:p>
          </p:txBody>
        </p:sp>
        <p:sp>
          <p:nvSpPr>
            <p:cNvPr id="12" name="TextBox 12"/>
            <p:cNvSpPr txBox="1"/>
            <p:nvPr/>
          </p:nvSpPr>
          <p:spPr>
            <a:xfrm>
              <a:off x="76200" y="-57150"/>
              <a:ext cx="660400" cy="793750"/>
            </a:xfrm>
            <a:prstGeom prst="rect">
              <a:avLst/>
            </a:prstGeom>
          </p:spPr>
          <p:txBody>
            <a:bodyPr lIns="50800" tIns="50800" rIns="50800" bIns="50800" rtlCol="0" anchor="ctr"/>
            <a:lstStyle/>
            <a:p>
              <a:pPr algn="ctr">
                <a:lnSpc>
                  <a:spcPts val="4759"/>
                </a:lnSpc>
              </a:pPr>
              <a:r>
                <a:rPr lang="en-US" sz="3399">
                  <a:solidFill>
                    <a:srgbClr val="561C24"/>
                  </a:solidFill>
                  <a:latin typeface="Active Heart"/>
                  <a:ea typeface="Active Heart"/>
                  <a:cs typeface="Active Heart"/>
                  <a:sym typeface="Active Heart"/>
                </a:rPr>
                <a:t>01</a:t>
              </a:r>
            </a:p>
          </p:txBody>
        </p:sp>
      </p:grpSp>
      <p:grpSp>
        <p:nvGrpSpPr>
          <p:cNvPr id="13" name="Group 13"/>
          <p:cNvGrpSpPr/>
          <p:nvPr/>
        </p:nvGrpSpPr>
        <p:grpSpPr>
          <a:xfrm>
            <a:off x="885610" y="4938224"/>
            <a:ext cx="948444" cy="94844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8D8C4"/>
            </a:solidFill>
          </p:spPr>
          <p:txBody>
            <a:bodyPr/>
            <a:lstStyle/>
            <a:p>
              <a:endParaRPr lang="en-IN"/>
            </a:p>
          </p:txBody>
        </p:sp>
        <p:sp>
          <p:nvSpPr>
            <p:cNvPr id="15" name="TextBox 15"/>
            <p:cNvSpPr txBox="1"/>
            <p:nvPr/>
          </p:nvSpPr>
          <p:spPr>
            <a:xfrm>
              <a:off x="76200" y="-57150"/>
              <a:ext cx="660400" cy="793750"/>
            </a:xfrm>
            <a:prstGeom prst="rect">
              <a:avLst/>
            </a:prstGeom>
          </p:spPr>
          <p:txBody>
            <a:bodyPr lIns="50800" tIns="50800" rIns="50800" bIns="50800" rtlCol="0" anchor="ctr"/>
            <a:lstStyle/>
            <a:p>
              <a:pPr algn="ctr">
                <a:lnSpc>
                  <a:spcPts val="4759"/>
                </a:lnSpc>
              </a:pPr>
              <a:r>
                <a:rPr lang="en-US" sz="3399">
                  <a:solidFill>
                    <a:srgbClr val="561C24"/>
                  </a:solidFill>
                  <a:latin typeface="Active Heart"/>
                  <a:ea typeface="Active Heart"/>
                  <a:cs typeface="Active Heart"/>
                  <a:sym typeface="Active Heart"/>
                </a:rPr>
                <a:t>02</a:t>
              </a:r>
            </a:p>
          </p:txBody>
        </p:sp>
      </p:grpSp>
      <p:grpSp>
        <p:nvGrpSpPr>
          <p:cNvPr id="16" name="Group 16"/>
          <p:cNvGrpSpPr/>
          <p:nvPr/>
        </p:nvGrpSpPr>
        <p:grpSpPr>
          <a:xfrm>
            <a:off x="885610" y="7528225"/>
            <a:ext cx="948444" cy="948444"/>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8D8C4"/>
            </a:solidFill>
          </p:spPr>
          <p:txBody>
            <a:bodyPr/>
            <a:lstStyle/>
            <a:p>
              <a:endParaRPr lang="en-IN"/>
            </a:p>
          </p:txBody>
        </p:sp>
        <p:sp>
          <p:nvSpPr>
            <p:cNvPr id="18" name="TextBox 18"/>
            <p:cNvSpPr txBox="1"/>
            <p:nvPr/>
          </p:nvSpPr>
          <p:spPr>
            <a:xfrm>
              <a:off x="76200" y="-57150"/>
              <a:ext cx="660400" cy="793750"/>
            </a:xfrm>
            <a:prstGeom prst="rect">
              <a:avLst/>
            </a:prstGeom>
          </p:spPr>
          <p:txBody>
            <a:bodyPr lIns="50800" tIns="50800" rIns="50800" bIns="50800" rtlCol="0" anchor="ctr"/>
            <a:lstStyle/>
            <a:p>
              <a:pPr algn="ctr">
                <a:lnSpc>
                  <a:spcPts val="4759"/>
                </a:lnSpc>
              </a:pPr>
              <a:r>
                <a:rPr lang="en-US" sz="3399">
                  <a:solidFill>
                    <a:srgbClr val="561C24"/>
                  </a:solidFill>
                  <a:latin typeface="Active Heart"/>
                  <a:ea typeface="Active Heart"/>
                  <a:cs typeface="Active Heart"/>
                  <a:sym typeface="Active Heart"/>
                </a:rPr>
                <a:t>03</a:t>
              </a:r>
            </a:p>
          </p:txBody>
        </p:sp>
      </p:grpSp>
      <p:grpSp>
        <p:nvGrpSpPr>
          <p:cNvPr id="19" name="Group 19"/>
          <p:cNvGrpSpPr/>
          <p:nvPr/>
        </p:nvGrpSpPr>
        <p:grpSpPr>
          <a:xfrm>
            <a:off x="9005529" y="3352007"/>
            <a:ext cx="948444" cy="948444"/>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8D8C4"/>
            </a:solidFill>
          </p:spPr>
          <p:txBody>
            <a:bodyPr/>
            <a:lstStyle/>
            <a:p>
              <a:endParaRPr lang="en-IN"/>
            </a:p>
          </p:txBody>
        </p:sp>
        <p:sp>
          <p:nvSpPr>
            <p:cNvPr id="21" name="TextBox 21"/>
            <p:cNvSpPr txBox="1"/>
            <p:nvPr/>
          </p:nvSpPr>
          <p:spPr>
            <a:xfrm>
              <a:off x="76200" y="-57150"/>
              <a:ext cx="660400" cy="793750"/>
            </a:xfrm>
            <a:prstGeom prst="rect">
              <a:avLst/>
            </a:prstGeom>
          </p:spPr>
          <p:txBody>
            <a:bodyPr lIns="50800" tIns="50800" rIns="50800" bIns="50800" rtlCol="0" anchor="ctr"/>
            <a:lstStyle/>
            <a:p>
              <a:pPr algn="ctr">
                <a:lnSpc>
                  <a:spcPts val="4759"/>
                </a:lnSpc>
              </a:pPr>
              <a:r>
                <a:rPr lang="en-US" sz="3399">
                  <a:solidFill>
                    <a:srgbClr val="561C24"/>
                  </a:solidFill>
                  <a:latin typeface="Active Heart"/>
                  <a:ea typeface="Active Heart"/>
                  <a:cs typeface="Active Heart"/>
                  <a:sym typeface="Active Heart"/>
                </a:rPr>
                <a:t>04</a:t>
              </a:r>
            </a:p>
          </p:txBody>
        </p:sp>
      </p:grpSp>
      <p:grpSp>
        <p:nvGrpSpPr>
          <p:cNvPr id="22" name="Group 22"/>
          <p:cNvGrpSpPr/>
          <p:nvPr/>
        </p:nvGrpSpPr>
        <p:grpSpPr>
          <a:xfrm>
            <a:off x="9005529" y="6105560"/>
            <a:ext cx="948444" cy="948444"/>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8D8C4"/>
            </a:solidFill>
          </p:spPr>
          <p:txBody>
            <a:bodyPr/>
            <a:lstStyle/>
            <a:p>
              <a:endParaRPr lang="en-IN"/>
            </a:p>
          </p:txBody>
        </p:sp>
        <p:sp>
          <p:nvSpPr>
            <p:cNvPr id="24" name="TextBox 24"/>
            <p:cNvSpPr txBox="1"/>
            <p:nvPr/>
          </p:nvSpPr>
          <p:spPr>
            <a:xfrm>
              <a:off x="76200" y="-57150"/>
              <a:ext cx="660400" cy="793750"/>
            </a:xfrm>
            <a:prstGeom prst="rect">
              <a:avLst/>
            </a:prstGeom>
          </p:spPr>
          <p:txBody>
            <a:bodyPr lIns="50800" tIns="50800" rIns="50800" bIns="50800" rtlCol="0" anchor="ctr"/>
            <a:lstStyle/>
            <a:p>
              <a:pPr algn="ctr">
                <a:lnSpc>
                  <a:spcPts val="4759"/>
                </a:lnSpc>
              </a:pPr>
              <a:r>
                <a:rPr lang="en-US" sz="3399">
                  <a:solidFill>
                    <a:srgbClr val="561C24"/>
                  </a:solidFill>
                  <a:latin typeface="Active Heart"/>
                  <a:ea typeface="Active Heart"/>
                  <a:cs typeface="Active Heart"/>
                  <a:sym typeface="Active Heart"/>
                </a:rPr>
                <a:t>05</a:t>
              </a:r>
            </a:p>
          </p:txBody>
        </p:sp>
      </p:grpSp>
      <p:sp>
        <p:nvSpPr>
          <p:cNvPr id="25" name="TextBox 25"/>
          <p:cNvSpPr txBox="1"/>
          <p:nvPr/>
        </p:nvSpPr>
        <p:spPr>
          <a:xfrm>
            <a:off x="2012159" y="2272754"/>
            <a:ext cx="6340000" cy="1355259"/>
          </a:xfrm>
          <a:prstGeom prst="rect">
            <a:avLst/>
          </a:prstGeom>
        </p:spPr>
        <p:txBody>
          <a:bodyPr lIns="0" tIns="0" rIns="0" bIns="0" rtlCol="0" anchor="t">
            <a:spAutoFit/>
          </a:bodyPr>
          <a:lstStyle/>
          <a:p>
            <a:pPr algn="l">
              <a:lnSpc>
                <a:spcPts val="3509"/>
              </a:lnSpc>
            </a:pPr>
            <a:r>
              <a:rPr lang="en-US" sz="2506" spc="125">
                <a:solidFill>
                  <a:srgbClr val="0F0E0E"/>
                </a:solidFill>
                <a:latin typeface="Active Heart"/>
                <a:ea typeface="Active Heart"/>
                <a:cs typeface="Active Heart"/>
                <a:sym typeface="Active Heart"/>
              </a:rPr>
              <a:t>Retrieve the Total Number of Orders Placed</a:t>
            </a:r>
          </a:p>
          <a:p>
            <a:pPr marL="541184" lvl="1" indent="-270592" algn="l">
              <a:lnSpc>
                <a:spcPts val="3509"/>
              </a:lnSpc>
              <a:buFont typeface="Arial"/>
              <a:buChar char="•"/>
            </a:pPr>
            <a:r>
              <a:rPr lang="en-US" sz="2506" spc="125">
                <a:solidFill>
                  <a:srgbClr val="0F0E0E"/>
                </a:solidFill>
                <a:latin typeface="Active Heart"/>
                <a:ea typeface="Active Heart"/>
                <a:cs typeface="Active Heart"/>
                <a:sym typeface="Active Heart"/>
              </a:rPr>
              <a:t>   SQL query to count the total number of orders.</a:t>
            </a:r>
          </a:p>
        </p:txBody>
      </p:sp>
      <p:sp>
        <p:nvSpPr>
          <p:cNvPr id="26" name="TextBox 26"/>
          <p:cNvSpPr txBox="1"/>
          <p:nvPr/>
        </p:nvSpPr>
        <p:spPr>
          <a:xfrm>
            <a:off x="2012159" y="4745131"/>
            <a:ext cx="6340000" cy="1866466"/>
          </a:xfrm>
          <a:prstGeom prst="rect">
            <a:avLst/>
          </a:prstGeom>
        </p:spPr>
        <p:txBody>
          <a:bodyPr lIns="0" tIns="0" rIns="0" bIns="0" rtlCol="0" anchor="t">
            <a:spAutoFit/>
          </a:bodyPr>
          <a:lstStyle/>
          <a:p>
            <a:pPr algn="l">
              <a:lnSpc>
                <a:spcPts val="3641"/>
              </a:lnSpc>
            </a:pPr>
            <a:r>
              <a:rPr lang="en-US" sz="2601" spc="130">
                <a:solidFill>
                  <a:srgbClr val="0F0E0E"/>
                </a:solidFill>
                <a:latin typeface="Active Heart"/>
                <a:ea typeface="Active Heart"/>
                <a:cs typeface="Active Heart"/>
                <a:sym typeface="Active Heart"/>
              </a:rPr>
              <a:t>Calculate the Total Revenue Generated from Pizza Sales</a:t>
            </a:r>
          </a:p>
          <a:p>
            <a:pPr marL="561578" lvl="1" indent="-280789" algn="l">
              <a:lnSpc>
                <a:spcPts val="3641"/>
              </a:lnSpc>
              <a:buFont typeface="Arial"/>
              <a:buChar char="•"/>
            </a:pPr>
            <a:r>
              <a:rPr lang="en-US" sz="2601" spc="130">
                <a:solidFill>
                  <a:srgbClr val="0F0E0E"/>
                </a:solidFill>
                <a:latin typeface="Active Heart"/>
                <a:ea typeface="Active Heart"/>
                <a:cs typeface="Active Heart"/>
                <a:sym typeface="Active Heart"/>
              </a:rPr>
              <a:t>  SQL query to sum the total sales revenue.</a:t>
            </a:r>
          </a:p>
        </p:txBody>
      </p:sp>
      <p:sp>
        <p:nvSpPr>
          <p:cNvPr id="27" name="TextBox 27"/>
          <p:cNvSpPr txBox="1"/>
          <p:nvPr/>
        </p:nvSpPr>
        <p:spPr>
          <a:xfrm>
            <a:off x="10537687" y="3359698"/>
            <a:ext cx="7297214" cy="1355259"/>
          </a:xfrm>
          <a:prstGeom prst="rect">
            <a:avLst/>
          </a:prstGeom>
        </p:spPr>
        <p:txBody>
          <a:bodyPr lIns="0" tIns="0" rIns="0" bIns="0" rtlCol="0" anchor="t">
            <a:spAutoFit/>
          </a:bodyPr>
          <a:lstStyle/>
          <a:p>
            <a:pPr algn="l">
              <a:lnSpc>
                <a:spcPts val="3509"/>
              </a:lnSpc>
            </a:pPr>
            <a:r>
              <a:rPr lang="en-US" sz="2506" spc="125">
                <a:solidFill>
                  <a:srgbClr val="0F0E0E"/>
                </a:solidFill>
                <a:latin typeface="Active Heart"/>
                <a:ea typeface="Active Heart"/>
                <a:cs typeface="Active Heart"/>
                <a:sym typeface="Active Heart"/>
              </a:rPr>
              <a:t>Identify the Most Common Pizza Size Ordered  </a:t>
            </a:r>
          </a:p>
          <a:p>
            <a:pPr marL="541184" lvl="1" indent="-270592" algn="l">
              <a:lnSpc>
                <a:spcPts val="3509"/>
              </a:lnSpc>
              <a:buFont typeface="Arial"/>
              <a:buChar char="•"/>
            </a:pPr>
            <a:r>
              <a:rPr lang="en-US" sz="2506" spc="125">
                <a:solidFill>
                  <a:srgbClr val="0F0E0E"/>
                </a:solidFill>
                <a:latin typeface="Active Heart"/>
                <a:ea typeface="Active Heart"/>
                <a:cs typeface="Active Heart"/>
                <a:sym typeface="Active Heart"/>
              </a:rPr>
              <a:t>  SQL query to determine the most frequently ordered pizza size.</a:t>
            </a:r>
          </a:p>
        </p:txBody>
      </p:sp>
      <p:sp>
        <p:nvSpPr>
          <p:cNvPr id="28" name="TextBox 28"/>
          <p:cNvSpPr txBox="1"/>
          <p:nvPr/>
        </p:nvSpPr>
        <p:spPr>
          <a:xfrm>
            <a:off x="10537687" y="6000785"/>
            <a:ext cx="6721613" cy="1793310"/>
          </a:xfrm>
          <a:prstGeom prst="rect">
            <a:avLst/>
          </a:prstGeom>
        </p:spPr>
        <p:txBody>
          <a:bodyPr lIns="0" tIns="0" rIns="0" bIns="0" rtlCol="0" anchor="t">
            <a:spAutoFit/>
          </a:bodyPr>
          <a:lstStyle/>
          <a:p>
            <a:pPr algn="l">
              <a:lnSpc>
                <a:spcPts val="3509"/>
              </a:lnSpc>
            </a:pPr>
            <a:r>
              <a:rPr lang="en-US" sz="2506" spc="125">
                <a:solidFill>
                  <a:srgbClr val="0F0E0E"/>
                </a:solidFill>
                <a:latin typeface="Active Heart"/>
                <a:ea typeface="Active Heart"/>
                <a:cs typeface="Active Heart"/>
                <a:sym typeface="Active Heart"/>
              </a:rPr>
              <a:t>List the Top 5 Most Ordered Pizza Types Along with Their Quantities</a:t>
            </a:r>
          </a:p>
          <a:p>
            <a:pPr marL="541184" lvl="1" indent="-270592" algn="l">
              <a:lnSpc>
                <a:spcPts val="3509"/>
              </a:lnSpc>
              <a:buFont typeface="Arial"/>
              <a:buChar char="•"/>
            </a:pPr>
            <a:r>
              <a:rPr lang="en-US" sz="2506" spc="125">
                <a:solidFill>
                  <a:srgbClr val="0F0E0E"/>
                </a:solidFill>
                <a:latin typeface="Active Heart"/>
                <a:ea typeface="Active Heart"/>
                <a:cs typeface="Active Heart"/>
                <a:sym typeface="Active Heart"/>
              </a:rPr>
              <a:t>SQL query to find the top 5 pizza types and their order quantities.</a:t>
            </a:r>
          </a:p>
        </p:txBody>
      </p:sp>
      <p:sp>
        <p:nvSpPr>
          <p:cNvPr id="29" name="TextBox 29"/>
          <p:cNvSpPr txBox="1"/>
          <p:nvPr/>
        </p:nvSpPr>
        <p:spPr>
          <a:xfrm>
            <a:off x="2012159" y="7272430"/>
            <a:ext cx="6211755" cy="1355259"/>
          </a:xfrm>
          <a:prstGeom prst="rect">
            <a:avLst/>
          </a:prstGeom>
        </p:spPr>
        <p:txBody>
          <a:bodyPr lIns="0" tIns="0" rIns="0" bIns="0" rtlCol="0" anchor="t">
            <a:spAutoFit/>
          </a:bodyPr>
          <a:lstStyle/>
          <a:p>
            <a:pPr algn="l">
              <a:lnSpc>
                <a:spcPts val="3509"/>
              </a:lnSpc>
            </a:pPr>
            <a:r>
              <a:rPr lang="en-US" sz="2506" spc="125">
                <a:solidFill>
                  <a:srgbClr val="0F0E0E"/>
                </a:solidFill>
                <a:latin typeface="Active Heart"/>
                <a:ea typeface="Active Heart"/>
                <a:cs typeface="Active Heart"/>
                <a:sym typeface="Active Heart"/>
              </a:rPr>
              <a:t>Identify the Highest-Priced Pizza</a:t>
            </a:r>
          </a:p>
          <a:p>
            <a:pPr marL="541184" lvl="1" indent="-270592" algn="l">
              <a:lnSpc>
                <a:spcPts val="3509"/>
              </a:lnSpc>
              <a:buFont typeface="Arial"/>
              <a:buChar char="•"/>
            </a:pPr>
            <a:r>
              <a:rPr lang="en-US" sz="2506" spc="125">
                <a:solidFill>
                  <a:srgbClr val="0F0E0E"/>
                </a:solidFill>
                <a:latin typeface="Active Heart"/>
                <a:ea typeface="Active Heart"/>
                <a:cs typeface="Active Heart"/>
                <a:sym typeface="Active Heart"/>
              </a:rPr>
              <a:t>  SQL query to find the pizza with the highest price.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heel(1)">
                                      <p:cBhvr>
                                        <p:cTn id="10" dur="2000"/>
                                        <p:tgtEl>
                                          <p:spTgt spid="26"/>
                                        </p:tgtEl>
                                      </p:cBhvr>
                                    </p:animEffect>
                                  </p:childTnLst>
                                </p:cTn>
                              </p:par>
                              <p:par>
                                <p:cTn id="11" presetID="21" presetClass="entr" presetSubtype="1"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heel(1)">
                                      <p:cBhvr>
                                        <p:cTn id="13" dur="2000"/>
                                        <p:tgtEl>
                                          <p:spTgt spid="2"/>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heel(1)">
                                      <p:cBhvr>
                                        <p:cTn id="16" dur="2000"/>
                                        <p:tgtEl>
                                          <p:spTgt spid="25"/>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heel(1)">
                                      <p:cBhvr>
                                        <p:cTn id="19" dur="2000"/>
                                        <p:tgtEl>
                                          <p:spTgt spid="6"/>
                                        </p:tgtEl>
                                      </p:cBhvr>
                                    </p:animEffect>
                                  </p:childTnLst>
                                </p:cTn>
                              </p:par>
                              <p:par>
                                <p:cTn id="20" presetID="21" presetClass="entr" presetSubtype="1"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2000"/>
                                        <p:tgtEl>
                                          <p:spTgt spid="10"/>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heel(1)">
                                      <p:cBhvr>
                                        <p:cTn id="25" dur="2000"/>
                                        <p:tgtEl>
                                          <p:spTgt spid="9"/>
                                        </p:tgtEl>
                                      </p:cBhvr>
                                    </p:animEffect>
                                  </p:childTnLst>
                                </p:cTn>
                              </p:par>
                              <p:par>
                                <p:cTn id="26" presetID="21" presetClass="entr" presetSubtype="1"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heel(1)">
                                      <p:cBhvr>
                                        <p:cTn id="28" dur="2000"/>
                                        <p:tgtEl>
                                          <p:spTgt spid="13"/>
                                        </p:tgtEl>
                                      </p:cBhvr>
                                    </p:animEffect>
                                  </p:childTnLst>
                                </p:cTn>
                              </p:par>
                              <p:par>
                                <p:cTn id="29" presetID="21" presetClass="entr" presetSubtype="1"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heel(1)">
                                      <p:cBhvr>
                                        <p:cTn id="31" dur="2000"/>
                                        <p:tgtEl>
                                          <p:spTgt spid="16"/>
                                        </p:tgtEl>
                                      </p:cBhvr>
                                    </p:animEffect>
                                  </p:childTnLst>
                                </p:cTn>
                              </p:par>
                              <p:par>
                                <p:cTn id="32" presetID="21" presetClass="entr" presetSubtype="1"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heel(1)">
                                      <p:cBhvr>
                                        <p:cTn id="34" dur="2000"/>
                                        <p:tgtEl>
                                          <p:spTgt spid="22"/>
                                        </p:tgtEl>
                                      </p:cBhvr>
                                    </p:animEffect>
                                  </p:childTnLst>
                                </p:cTn>
                              </p:par>
                              <p:par>
                                <p:cTn id="35" presetID="21" presetClass="entr" presetSubtype="1"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heel(1)">
                                      <p:cBhvr>
                                        <p:cTn id="37" dur="2000"/>
                                        <p:tgtEl>
                                          <p:spTgt spid="19"/>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heel(1)">
                                      <p:cBhvr>
                                        <p:cTn id="40" dur="2000"/>
                                        <p:tgtEl>
                                          <p:spTgt spid="27"/>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heel(1)">
                                      <p:cBhvr>
                                        <p:cTn id="43" dur="2000"/>
                                        <p:tgtEl>
                                          <p:spTgt spid="28"/>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heel(1)">
                                      <p:cBhvr>
                                        <p:cTn id="46" dur="2000"/>
                                        <p:tgtEl>
                                          <p:spTgt spid="8"/>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heel(1)">
                                      <p:cBhvr>
                                        <p:cTn id="49" dur="2000"/>
                                        <p:tgtEl>
                                          <p:spTgt spid="5"/>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heel(1)">
                                      <p:cBhvr>
                                        <p:cTn id="5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9" grpId="0" animBg="1"/>
      <p:bldP spid="25" grpId="0"/>
      <p:bldP spid="26" grpId="0"/>
      <p:bldP spid="27" grpId="0"/>
      <p:bldP spid="28"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TextBox 2"/>
          <p:cNvSpPr txBox="1"/>
          <p:nvPr/>
        </p:nvSpPr>
        <p:spPr>
          <a:xfrm>
            <a:off x="4810884" y="534719"/>
            <a:ext cx="8666232" cy="796298"/>
          </a:xfrm>
          <a:prstGeom prst="rect">
            <a:avLst/>
          </a:prstGeom>
        </p:spPr>
        <p:txBody>
          <a:bodyPr lIns="0" tIns="0" rIns="0" bIns="0" rtlCol="0" anchor="t">
            <a:spAutoFit/>
          </a:bodyPr>
          <a:lstStyle/>
          <a:p>
            <a:pPr algn="l">
              <a:lnSpc>
                <a:spcPts val="5608"/>
              </a:lnSpc>
            </a:pPr>
            <a:r>
              <a:rPr lang="en-US" sz="5392">
                <a:solidFill>
                  <a:srgbClr val="0F0E0E"/>
                </a:solidFill>
                <a:latin typeface="Poppins Bold"/>
                <a:ea typeface="Poppins Bold"/>
                <a:cs typeface="Poppins Bold"/>
                <a:sym typeface="Poppins Bold"/>
              </a:rPr>
              <a:t>Agenda (Intermediate)</a:t>
            </a:r>
          </a:p>
        </p:txBody>
      </p:sp>
      <p:sp>
        <p:nvSpPr>
          <p:cNvPr id="3" name="TextBox 3"/>
          <p:cNvSpPr txBox="1"/>
          <p:nvPr/>
        </p:nvSpPr>
        <p:spPr>
          <a:xfrm>
            <a:off x="1801365" y="525194"/>
            <a:ext cx="2485842" cy="707985"/>
          </a:xfrm>
          <a:prstGeom prst="rect">
            <a:avLst/>
          </a:prstGeom>
        </p:spPr>
        <p:txBody>
          <a:bodyPr lIns="0" tIns="0" rIns="0" bIns="0" rtlCol="0" anchor="t">
            <a:spAutoFit/>
          </a:bodyPr>
          <a:lstStyle/>
          <a:p>
            <a:pPr algn="l">
              <a:lnSpc>
                <a:spcPts val="2624"/>
              </a:lnSpc>
            </a:pPr>
            <a:r>
              <a:rPr lang="en-US" sz="2523">
                <a:solidFill>
                  <a:srgbClr val="0F0E0E"/>
                </a:solidFill>
                <a:latin typeface="Poppins"/>
                <a:ea typeface="Poppins"/>
                <a:cs typeface="Poppins"/>
                <a:sym typeface="Poppins"/>
              </a:rPr>
              <a:t>PIZZA HUT</a:t>
            </a:r>
          </a:p>
          <a:p>
            <a:pPr algn="l">
              <a:lnSpc>
                <a:spcPts val="2624"/>
              </a:lnSpc>
            </a:pPr>
            <a:endParaRPr lang="en-US" sz="2523">
              <a:solidFill>
                <a:srgbClr val="0F0E0E"/>
              </a:solidFill>
              <a:latin typeface="Poppins"/>
              <a:ea typeface="Poppins"/>
              <a:cs typeface="Poppins"/>
              <a:sym typeface="Poppins"/>
            </a:endParaRPr>
          </a:p>
        </p:txBody>
      </p:sp>
      <p:sp>
        <p:nvSpPr>
          <p:cNvPr id="4" name="Freeform 4"/>
          <p:cNvSpPr/>
          <p:nvPr/>
        </p:nvSpPr>
        <p:spPr>
          <a:xfrm>
            <a:off x="13648566" y="515669"/>
            <a:ext cx="917881" cy="917881"/>
          </a:xfrm>
          <a:custGeom>
            <a:avLst/>
            <a:gdLst/>
            <a:ahLst/>
            <a:cxnLst/>
            <a:rect l="l" t="t" r="r" b="b"/>
            <a:pathLst>
              <a:path w="917881" h="917881">
                <a:moveTo>
                  <a:pt x="0" y="0"/>
                </a:moveTo>
                <a:lnTo>
                  <a:pt x="917881" y="0"/>
                </a:lnTo>
                <a:lnTo>
                  <a:pt x="917881" y="917882"/>
                </a:lnTo>
                <a:lnTo>
                  <a:pt x="0" y="9178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854610" y="245395"/>
            <a:ext cx="809924" cy="987784"/>
          </a:xfrm>
          <a:custGeom>
            <a:avLst/>
            <a:gdLst/>
            <a:ahLst/>
            <a:cxnLst/>
            <a:rect l="l" t="t" r="r" b="b"/>
            <a:pathLst>
              <a:path w="809924" h="987784">
                <a:moveTo>
                  <a:pt x="0" y="0"/>
                </a:moveTo>
                <a:lnTo>
                  <a:pt x="809925" y="0"/>
                </a:lnTo>
                <a:lnTo>
                  <a:pt x="809925" y="987785"/>
                </a:lnTo>
                <a:lnTo>
                  <a:pt x="0" y="9877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6" name="Group 6"/>
          <p:cNvGrpSpPr/>
          <p:nvPr/>
        </p:nvGrpSpPr>
        <p:grpSpPr>
          <a:xfrm>
            <a:off x="624561" y="2106667"/>
            <a:ext cx="948444" cy="94844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8D8C4"/>
            </a:solidFill>
          </p:spPr>
          <p:txBody>
            <a:bodyPr/>
            <a:lstStyle/>
            <a:p>
              <a:endParaRPr lang="en-IN"/>
            </a:p>
          </p:txBody>
        </p:sp>
        <p:sp>
          <p:nvSpPr>
            <p:cNvPr id="8" name="TextBox 8"/>
            <p:cNvSpPr txBox="1"/>
            <p:nvPr/>
          </p:nvSpPr>
          <p:spPr>
            <a:xfrm>
              <a:off x="76200" y="-57150"/>
              <a:ext cx="660400" cy="793750"/>
            </a:xfrm>
            <a:prstGeom prst="rect">
              <a:avLst/>
            </a:prstGeom>
          </p:spPr>
          <p:txBody>
            <a:bodyPr lIns="50800" tIns="50800" rIns="50800" bIns="50800" rtlCol="0" anchor="ctr"/>
            <a:lstStyle/>
            <a:p>
              <a:pPr algn="ctr">
                <a:lnSpc>
                  <a:spcPts val="4759"/>
                </a:lnSpc>
              </a:pPr>
              <a:r>
                <a:rPr lang="en-US" sz="3399">
                  <a:solidFill>
                    <a:srgbClr val="561C24"/>
                  </a:solidFill>
                  <a:latin typeface="Active Heart"/>
                  <a:ea typeface="Active Heart"/>
                  <a:cs typeface="Active Heart"/>
                  <a:sym typeface="Active Heart"/>
                </a:rPr>
                <a:t>06</a:t>
              </a:r>
            </a:p>
          </p:txBody>
        </p:sp>
      </p:grpSp>
      <p:grpSp>
        <p:nvGrpSpPr>
          <p:cNvPr id="9" name="Group 9"/>
          <p:cNvGrpSpPr/>
          <p:nvPr/>
        </p:nvGrpSpPr>
        <p:grpSpPr>
          <a:xfrm>
            <a:off x="716091" y="4926149"/>
            <a:ext cx="948444" cy="948444"/>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8D8C4"/>
            </a:solidFill>
          </p:spPr>
          <p:txBody>
            <a:bodyPr/>
            <a:lstStyle/>
            <a:p>
              <a:endParaRPr lang="en-IN"/>
            </a:p>
          </p:txBody>
        </p:sp>
        <p:sp>
          <p:nvSpPr>
            <p:cNvPr id="11" name="TextBox 11"/>
            <p:cNvSpPr txBox="1"/>
            <p:nvPr/>
          </p:nvSpPr>
          <p:spPr>
            <a:xfrm>
              <a:off x="76200" y="-57150"/>
              <a:ext cx="660400" cy="793750"/>
            </a:xfrm>
            <a:prstGeom prst="rect">
              <a:avLst/>
            </a:prstGeom>
          </p:spPr>
          <p:txBody>
            <a:bodyPr lIns="50800" tIns="50800" rIns="50800" bIns="50800" rtlCol="0" anchor="ctr"/>
            <a:lstStyle/>
            <a:p>
              <a:pPr algn="ctr">
                <a:lnSpc>
                  <a:spcPts val="4759"/>
                </a:lnSpc>
              </a:pPr>
              <a:r>
                <a:rPr lang="en-US" sz="3399">
                  <a:solidFill>
                    <a:srgbClr val="561C24"/>
                  </a:solidFill>
                  <a:latin typeface="Active Heart"/>
                  <a:ea typeface="Active Heart"/>
                  <a:cs typeface="Active Heart"/>
                  <a:sym typeface="Active Heart"/>
                </a:rPr>
                <a:t>07</a:t>
              </a:r>
            </a:p>
          </p:txBody>
        </p:sp>
      </p:grpSp>
      <p:grpSp>
        <p:nvGrpSpPr>
          <p:cNvPr id="12" name="Group 12"/>
          <p:cNvGrpSpPr/>
          <p:nvPr/>
        </p:nvGrpSpPr>
        <p:grpSpPr>
          <a:xfrm>
            <a:off x="716091" y="7365880"/>
            <a:ext cx="948444" cy="94844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8D8C4"/>
            </a:solidFill>
          </p:spPr>
          <p:txBody>
            <a:bodyPr/>
            <a:lstStyle/>
            <a:p>
              <a:endParaRPr lang="en-IN"/>
            </a:p>
          </p:txBody>
        </p:sp>
        <p:sp>
          <p:nvSpPr>
            <p:cNvPr id="14" name="TextBox 14"/>
            <p:cNvSpPr txBox="1"/>
            <p:nvPr/>
          </p:nvSpPr>
          <p:spPr>
            <a:xfrm>
              <a:off x="76200" y="-57150"/>
              <a:ext cx="660400" cy="793750"/>
            </a:xfrm>
            <a:prstGeom prst="rect">
              <a:avLst/>
            </a:prstGeom>
          </p:spPr>
          <p:txBody>
            <a:bodyPr lIns="50800" tIns="50800" rIns="50800" bIns="50800" rtlCol="0" anchor="ctr"/>
            <a:lstStyle/>
            <a:p>
              <a:pPr algn="ctr">
                <a:lnSpc>
                  <a:spcPts val="4759"/>
                </a:lnSpc>
              </a:pPr>
              <a:r>
                <a:rPr lang="en-US" sz="3399">
                  <a:solidFill>
                    <a:srgbClr val="561C24"/>
                  </a:solidFill>
                  <a:latin typeface="Active Heart"/>
                  <a:ea typeface="Active Heart"/>
                  <a:cs typeface="Active Heart"/>
                  <a:sym typeface="Active Heart"/>
                </a:rPr>
                <a:t>08</a:t>
              </a:r>
            </a:p>
          </p:txBody>
        </p:sp>
      </p:grpSp>
      <p:grpSp>
        <p:nvGrpSpPr>
          <p:cNvPr id="15" name="Group 15"/>
          <p:cNvGrpSpPr/>
          <p:nvPr/>
        </p:nvGrpSpPr>
        <p:grpSpPr>
          <a:xfrm>
            <a:off x="9487790" y="3173466"/>
            <a:ext cx="948444" cy="948444"/>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8D8C4"/>
            </a:solidFill>
          </p:spPr>
          <p:txBody>
            <a:bodyPr/>
            <a:lstStyle/>
            <a:p>
              <a:endParaRPr lang="en-IN"/>
            </a:p>
          </p:txBody>
        </p:sp>
        <p:sp>
          <p:nvSpPr>
            <p:cNvPr id="17" name="TextBox 17"/>
            <p:cNvSpPr txBox="1"/>
            <p:nvPr/>
          </p:nvSpPr>
          <p:spPr>
            <a:xfrm>
              <a:off x="76200" y="-57150"/>
              <a:ext cx="660400" cy="793750"/>
            </a:xfrm>
            <a:prstGeom prst="rect">
              <a:avLst/>
            </a:prstGeom>
          </p:spPr>
          <p:txBody>
            <a:bodyPr lIns="50800" tIns="50800" rIns="50800" bIns="50800" rtlCol="0" anchor="ctr"/>
            <a:lstStyle/>
            <a:p>
              <a:pPr algn="ctr">
                <a:lnSpc>
                  <a:spcPts val="4759"/>
                </a:lnSpc>
              </a:pPr>
              <a:r>
                <a:rPr lang="en-US" sz="3399">
                  <a:solidFill>
                    <a:srgbClr val="561C24"/>
                  </a:solidFill>
                  <a:latin typeface="Active Heart"/>
                  <a:ea typeface="Active Heart"/>
                  <a:cs typeface="Active Heart"/>
                  <a:sym typeface="Active Heart"/>
                </a:rPr>
                <a:t>09</a:t>
              </a:r>
            </a:p>
          </p:txBody>
        </p:sp>
      </p:grpSp>
      <p:grpSp>
        <p:nvGrpSpPr>
          <p:cNvPr id="18" name="Group 18"/>
          <p:cNvGrpSpPr/>
          <p:nvPr/>
        </p:nvGrpSpPr>
        <p:grpSpPr>
          <a:xfrm>
            <a:off x="9487790" y="6112012"/>
            <a:ext cx="948444" cy="948444"/>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8D8C4"/>
            </a:solidFill>
          </p:spPr>
          <p:txBody>
            <a:bodyPr/>
            <a:lstStyle/>
            <a:p>
              <a:endParaRPr lang="en-IN"/>
            </a:p>
          </p:txBody>
        </p:sp>
        <p:sp>
          <p:nvSpPr>
            <p:cNvPr id="20" name="TextBox 20"/>
            <p:cNvSpPr txBox="1"/>
            <p:nvPr/>
          </p:nvSpPr>
          <p:spPr>
            <a:xfrm>
              <a:off x="76200" y="-57150"/>
              <a:ext cx="660400" cy="793750"/>
            </a:xfrm>
            <a:prstGeom prst="rect">
              <a:avLst/>
            </a:prstGeom>
          </p:spPr>
          <p:txBody>
            <a:bodyPr lIns="50800" tIns="50800" rIns="50800" bIns="50800" rtlCol="0" anchor="ctr"/>
            <a:lstStyle/>
            <a:p>
              <a:pPr algn="ctr">
                <a:lnSpc>
                  <a:spcPts val="4759"/>
                </a:lnSpc>
              </a:pPr>
              <a:r>
                <a:rPr lang="en-US" sz="3399">
                  <a:solidFill>
                    <a:srgbClr val="561C24"/>
                  </a:solidFill>
                  <a:latin typeface="Active Heart"/>
                  <a:ea typeface="Active Heart"/>
                  <a:cs typeface="Active Heart"/>
                  <a:sym typeface="Active Heart"/>
                </a:rPr>
                <a:t>10</a:t>
              </a:r>
            </a:p>
          </p:txBody>
        </p:sp>
      </p:grpSp>
      <p:sp>
        <p:nvSpPr>
          <p:cNvPr id="21" name="TextBox 21"/>
          <p:cNvSpPr txBox="1"/>
          <p:nvPr/>
        </p:nvSpPr>
        <p:spPr>
          <a:xfrm>
            <a:off x="1801365" y="2001892"/>
            <a:ext cx="7099858" cy="1761468"/>
          </a:xfrm>
          <a:prstGeom prst="rect">
            <a:avLst/>
          </a:prstGeom>
        </p:spPr>
        <p:txBody>
          <a:bodyPr lIns="0" tIns="0" rIns="0" bIns="0" rtlCol="0" anchor="t">
            <a:spAutoFit/>
          </a:bodyPr>
          <a:lstStyle/>
          <a:p>
            <a:pPr algn="l">
              <a:lnSpc>
                <a:spcPts val="3443"/>
              </a:lnSpc>
            </a:pPr>
            <a:r>
              <a:rPr lang="en-US" sz="2459" spc="122">
                <a:solidFill>
                  <a:srgbClr val="0F0E0E"/>
                </a:solidFill>
                <a:latin typeface="Active Heart"/>
                <a:ea typeface="Active Heart"/>
                <a:cs typeface="Active Heart"/>
                <a:sym typeface="Active Heart"/>
              </a:rPr>
              <a:t>Join Necessary Tables to Find the Total Quantity of Each Pizza Category Ordered</a:t>
            </a:r>
          </a:p>
          <a:p>
            <a:pPr marL="530979" lvl="1" indent="-265489" algn="l">
              <a:lnSpc>
                <a:spcPts val="3443"/>
              </a:lnSpc>
              <a:buFont typeface="Arial"/>
              <a:buChar char="•"/>
            </a:pPr>
            <a:r>
              <a:rPr lang="en-US" sz="2459" spc="122">
                <a:solidFill>
                  <a:srgbClr val="0F0E0E"/>
                </a:solidFill>
                <a:latin typeface="Active Heart"/>
                <a:ea typeface="Active Heart"/>
                <a:cs typeface="Active Heart"/>
                <a:sym typeface="Active Heart"/>
              </a:rPr>
              <a:t>SQL query to join tables and aggregate the total quantity for each pizza category.</a:t>
            </a:r>
          </a:p>
        </p:txBody>
      </p:sp>
      <p:sp>
        <p:nvSpPr>
          <p:cNvPr id="22" name="TextBox 22"/>
          <p:cNvSpPr txBox="1"/>
          <p:nvPr/>
        </p:nvSpPr>
        <p:spPr>
          <a:xfrm>
            <a:off x="1801365" y="7381977"/>
            <a:ext cx="7099858" cy="1761468"/>
          </a:xfrm>
          <a:prstGeom prst="rect">
            <a:avLst/>
          </a:prstGeom>
        </p:spPr>
        <p:txBody>
          <a:bodyPr lIns="0" tIns="0" rIns="0" bIns="0" rtlCol="0" anchor="t">
            <a:spAutoFit/>
          </a:bodyPr>
          <a:lstStyle/>
          <a:p>
            <a:pPr algn="l">
              <a:lnSpc>
                <a:spcPts val="3443"/>
              </a:lnSpc>
            </a:pPr>
            <a:r>
              <a:rPr lang="en-US" sz="2459" spc="122">
                <a:solidFill>
                  <a:srgbClr val="0F0E0E"/>
                </a:solidFill>
                <a:latin typeface="Active Heart"/>
                <a:ea typeface="Active Heart"/>
                <a:cs typeface="Active Heart"/>
                <a:sym typeface="Active Heart"/>
              </a:rPr>
              <a:t>Join Relevant Tables to Find the Category-Wise Distribution of Pizzas</a:t>
            </a:r>
          </a:p>
          <a:p>
            <a:pPr marL="530979" lvl="1" indent="-265489" algn="l">
              <a:lnSpc>
                <a:spcPts val="3443"/>
              </a:lnSpc>
              <a:buFont typeface="Arial"/>
              <a:buChar char="•"/>
            </a:pPr>
            <a:r>
              <a:rPr lang="en-US" sz="2459" spc="122">
                <a:solidFill>
                  <a:srgbClr val="0F0E0E"/>
                </a:solidFill>
                <a:latin typeface="Active Heart"/>
                <a:ea typeface="Active Heart"/>
                <a:cs typeface="Active Heart"/>
                <a:sym typeface="Active Heart"/>
              </a:rPr>
              <a:t>SQL query to join tables and determine the distribution of orders by pizza category.</a:t>
            </a:r>
          </a:p>
        </p:txBody>
      </p:sp>
      <p:sp>
        <p:nvSpPr>
          <p:cNvPr id="23" name="TextBox 23"/>
          <p:cNvSpPr txBox="1"/>
          <p:nvPr/>
        </p:nvSpPr>
        <p:spPr>
          <a:xfrm>
            <a:off x="10777592" y="6007237"/>
            <a:ext cx="7099858" cy="1761468"/>
          </a:xfrm>
          <a:prstGeom prst="rect">
            <a:avLst/>
          </a:prstGeom>
        </p:spPr>
        <p:txBody>
          <a:bodyPr lIns="0" tIns="0" rIns="0" bIns="0" rtlCol="0" anchor="t">
            <a:spAutoFit/>
          </a:bodyPr>
          <a:lstStyle/>
          <a:p>
            <a:pPr algn="l">
              <a:lnSpc>
                <a:spcPts val="3443"/>
              </a:lnSpc>
            </a:pPr>
            <a:r>
              <a:rPr lang="en-US" sz="2459" spc="122">
                <a:solidFill>
                  <a:srgbClr val="0F0E0E"/>
                </a:solidFill>
                <a:latin typeface="Active Heart"/>
                <a:ea typeface="Active Heart"/>
                <a:cs typeface="Active Heart"/>
                <a:sym typeface="Active Heart"/>
              </a:rPr>
              <a:t>Determine the Top 3 Most Ordered Pizza Types Based on Revenue</a:t>
            </a:r>
          </a:p>
          <a:p>
            <a:pPr marL="530979" lvl="1" indent="-265489" algn="l">
              <a:lnSpc>
                <a:spcPts val="3443"/>
              </a:lnSpc>
              <a:buFont typeface="Arial"/>
              <a:buChar char="•"/>
            </a:pPr>
            <a:r>
              <a:rPr lang="en-US" sz="2459" spc="122">
                <a:solidFill>
                  <a:srgbClr val="0F0E0E"/>
                </a:solidFill>
                <a:latin typeface="Active Heart"/>
                <a:ea typeface="Active Heart"/>
                <a:cs typeface="Active Heart"/>
                <a:sym typeface="Active Heart"/>
              </a:rPr>
              <a:t>SQL query to find the top 3 pizza types by revenue.</a:t>
            </a:r>
          </a:p>
        </p:txBody>
      </p:sp>
      <p:sp>
        <p:nvSpPr>
          <p:cNvPr id="24" name="TextBox 24"/>
          <p:cNvSpPr txBox="1"/>
          <p:nvPr/>
        </p:nvSpPr>
        <p:spPr>
          <a:xfrm>
            <a:off x="1801365" y="4734910"/>
            <a:ext cx="6920347" cy="1675517"/>
          </a:xfrm>
          <a:prstGeom prst="rect">
            <a:avLst/>
          </a:prstGeom>
        </p:spPr>
        <p:txBody>
          <a:bodyPr lIns="0" tIns="0" rIns="0" bIns="0" rtlCol="0" anchor="t">
            <a:spAutoFit/>
          </a:bodyPr>
          <a:lstStyle/>
          <a:p>
            <a:pPr algn="l">
              <a:lnSpc>
                <a:spcPts val="3284"/>
              </a:lnSpc>
            </a:pPr>
            <a:r>
              <a:rPr lang="en-US" sz="2345" spc="117">
                <a:solidFill>
                  <a:srgbClr val="0F0E0E"/>
                </a:solidFill>
                <a:latin typeface="Active Heart"/>
                <a:ea typeface="Active Heart"/>
                <a:cs typeface="Active Heart"/>
                <a:sym typeface="Active Heart"/>
              </a:rPr>
              <a:t>Determine the Distribution of Orders by Hour of the Day</a:t>
            </a:r>
          </a:p>
          <a:p>
            <a:pPr marL="506484" lvl="1" indent="-253242" algn="l">
              <a:lnSpc>
                <a:spcPts val="3284"/>
              </a:lnSpc>
              <a:buFont typeface="Arial"/>
              <a:buChar char="•"/>
            </a:pPr>
            <a:r>
              <a:rPr lang="en-US" sz="2345" spc="117">
                <a:solidFill>
                  <a:srgbClr val="0F0E0E"/>
                </a:solidFill>
                <a:latin typeface="Active Heart"/>
                <a:ea typeface="Active Heart"/>
                <a:cs typeface="Active Heart"/>
                <a:sym typeface="Active Heart"/>
              </a:rPr>
              <a:t>SQL query to analyze the distribution of orders across different hours of the day.</a:t>
            </a:r>
          </a:p>
        </p:txBody>
      </p:sp>
      <p:sp>
        <p:nvSpPr>
          <p:cNvPr id="25" name="TextBox 25"/>
          <p:cNvSpPr txBox="1"/>
          <p:nvPr/>
        </p:nvSpPr>
        <p:spPr>
          <a:xfrm>
            <a:off x="10777592" y="3068691"/>
            <a:ext cx="7099858" cy="1761468"/>
          </a:xfrm>
          <a:prstGeom prst="rect">
            <a:avLst/>
          </a:prstGeom>
        </p:spPr>
        <p:txBody>
          <a:bodyPr lIns="0" tIns="0" rIns="0" bIns="0" rtlCol="0" anchor="t">
            <a:spAutoFit/>
          </a:bodyPr>
          <a:lstStyle/>
          <a:p>
            <a:pPr algn="l">
              <a:lnSpc>
                <a:spcPts val="3443"/>
              </a:lnSpc>
            </a:pPr>
            <a:r>
              <a:rPr lang="en-US" sz="2459" spc="122">
                <a:solidFill>
                  <a:srgbClr val="0F0E0E"/>
                </a:solidFill>
                <a:latin typeface="Active Heart"/>
                <a:ea typeface="Active Heart"/>
                <a:cs typeface="Active Heart"/>
                <a:sym typeface="Active Heart"/>
              </a:rPr>
              <a:t>Group the Orders by Date and Calculate the Average Number of Pizzas Ordered per Day</a:t>
            </a:r>
          </a:p>
          <a:p>
            <a:pPr marL="530979" lvl="1" indent="-265489" algn="l">
              <a:lnSpc>
                <a:spcPts val="3443"/>
              </a:lnSpc>
              <a:buFont typeface="Arial"/>
              <a:buChar char="•"/>
            </a:pPr>
            <a:r>
              <a:rPr lang="en-US" sz="2459" spc="122">
                <a:solidFill>
                  <a:srgbClr val="0F0E0E"/>
                </a:solidFill>
                <a:latin typeface="Active Heart"/>
                <a:ea typeface="Active Heart"/>
                <a:cs typeface="Active Heart"/>
                <a:sym typeface="Active Heart"/>
              </a:rPr>
              <a:t>SQL query to group orders by date and calculate the average daily order count.</a:t>
            </a:r>
          </a:p>
        </p:txBody>
      </p:sp>
      <p:grpSp>
        <p:nvGrpSpPr>
          <p:cNvPr id="26" name="Group 26"/>
          <p:cNvGrpSpPr/>
          <p:nvPr/>
        </p:nvGrpSpPr>
        <p:grpSpPr>
          <a:xfrm>
            <a:off x="-874152" y="9528100"/>
            <a:ext cx="22894267" cy="10620241"/>
            <a:chOff x="0" y="0"/>
            <a:chExt cx="6029766" cy="2797100"/>
          </a:xfrm>
        </p:grpSpPr>
        <p:sp>
          <p:nvSpPr>
            <p:cNvPr id="27" name="Freeform 27"/>
            <p:cNvSpPr/>
            <p:nvPr/>
          </p:nvSpPr>
          <p:spPr>
            <a:xfrm>
              <a:off x="0" y="0"/>
              <a:ext cx="6029766" cy="2797101"/>
            </a:xfrm>
            <a:custGeom>
              <a:avLst/>
              <a:gdLst/>
              <a:ahLst/>
              <a:cxnLst/>
              <a:rect l="l" t="t" r="r" b="b"/>
              <a:pathLst>
                <a:path w="6029766" h="2797101">
                  <a:moveTo>
                    <a:pt x="0" y="0"/>
                  </a:moveTo>
                  <a:lnTo>
                    <a:pt x="6029766" y="0"/>
                  </a:lnTo>
                  <a:lnTo>
                    <a:pt x="6029766" y="2797101"/>
                  </a:lnTo>
                  <a:lnTo>
                    <a:pt x="0" y="2797101"/>
                  </a:lnTo>
                  <a:close/>
                </a:path>
              </a:pathLst>
            </a:custGeom>
            <a:solidFill>
              <a:srgbClr val="0F0E0E"/>
            </a:solidFill>
          </p:spPr>
          <p:txBody>
            <a:bodyPr/>
            <a:lstStyle/>
            <a:p>
              <a:endParaRPr lang="en-IN"/>
            </a:p>
          </p:txBody>
        </p:sp>
        <p:sp>
          <p:nvSpPr>
            <p:cNvPr id="28" name="TextBox 28"/>
            <p:cNvSpPr txBox="1"/>
            <p:nvPr/>
          </p:nvSpPr>
          <p:spPr>
            <a:xfrm>
              <a:off x="0" y="9525"/>
              <a:ext cx="6029766" cy="2787575"/>
            </a:xfrm>
            <a:prstGeom prst="rect">
              <a:avLst/>
            </a:prstGeom>
          </p:spPr>
          <p:txBody>
            <a:bodyPr lIns="50800" tIns="50800" rIns="50800" bIns="50800" rtlCol="0" anchor="ctr"/>
            <a:lstStyle/>
            <a:p>
              <a:pPr algn="ctr">
                <a:lnSpc>
                  <a:spcPts val="2624"/>
                </a:lnSpc>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2"/>
                                        </p:tgtEl>
                                        <p:attrNameLst>
                                          <p:attrName>r</p:attrName>
                                        </p:attrNameLst>
                                      </p:cBhvr>
                                    </p:animRot>
                                    <p:animRot by="-240000">
                                      <p:cBhvr>
                                        <p:cTn id="7" dur="200" fill="hold">
                                          <p:stCondLst>
                                            <p:cond delay="200"/>
                                          </p:stCondLst>
                                        </p:cTn>
                                        <p:tgtEl>
                                          <p:spTgt spid="22"/>
                                        </p:tgtEl>
                                        <p:attrNameLst>
                                          <p:attrName>r</p:attrName>
                                        </p:attrNameLst>
                                      </p:cBhvr>
                                    </p:animRot>
                                    <p:animRot by="240000">
                                      <p:cBhvr>
                                        <p:cTn id="8" dur="200" fill="hold">
                                          <p:stCondLst>
                                            <p:cond delay="400"/>
                                          </p:stCondLst>
                                        </p:cTn>
                                        <p:tgtEl>
                                          <p:spTgt spid="22"/>
                                        </p:tgtEl>
                                        <p:attrNameLst>
                                          <p:attrName>r</p:attrName>
                                        </p:attrNameLst>
                                      </p:cBhvr>
                                    </p:animRot>
                                    <p:animRot by="-240000">
                                      <p:cBhvr>
                                        <p:cTn id="9" dur="200" fill="hold">
                                          <p:stCondLst>
                                            <p:cond delay="600"/>
                                          </p:stCondLst>
                                        </p:cTn>
                                        <p:tgtEl>
                                          <p:spTgt spid="22"/>
                                        </p:tgtEl>
                                        <p:attrNameLst>
                                          <p:attrName>r</p:attrName>
                                        </p:attrNameLst>
                                      </p:cBhvr>
                                    </p:animRot>
                                    <p:animRot by="120000">
                                      <p:cBhvr>
                                        <p:cTn id="10" dur="200" fill="hold">
                                          <p:stCondLst>
                                            <p:cond delay="800"/>
                                          </p:stCondLst>
                                        </p:cTn>
                                        <p:tgtEl>
                                          <p:spTgt spid="22"/>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26"/>
                                        </p:tgtEl>
                                        <p:attrNameLst>
                                          <p:attrName>r</p:attrName>
                                        </p:attrNameLst>
                                      </p:cBhvr>
                                    </p:animRot>
                                    <p:animRot by="-240000">
                                      <p:cBhvr>
                                        <p:cTn id="13" dur="200" fill="hold">
                                          <p:stCondLst>
                                            <p:cond delay="200"/>
                                          </p:stCondLst>
                                        </p:cTn>
                                        <p:tgtEl>
                                          <p:spTgt spid="26"/>
                                        </p:tgtEl>
                                        <p:attrNameLst>
                                          <p:attrName>r</p:attrName>
                                        </p:attrNameLst>
                                      </p:cBhvr>
                                    </p:animRot>
                                    <p:animRot by="240000">
                                      <p:cBhvr>
                                        <p:cTn id="14" dur="200" fill="hold">
                                          <p:stCondLst>
                                            <p:cond delay="400"/>
                                          </p:stCondLst>
                                        </p:cTn>
                                        <p:tgtEl>
                                          <p:spTgt spid="26"/>
                                        </p:tgtEl>
                                        <p:attrNameLst>
                                          <p:attrName>r</p:attrName>
                                        </p:attrNameLst>
                                      </p:cBhvr>
                                    </p:animRot>
                                    <p:animRot by="-240000">
                                      <p:cBhvr>
                                        <p:cTn id="15" dur="200" fill="hold">
                                          <p:stCondLst>
                                            <p:cond delay="600"/>
                                          </p:stCondLst>
                                        </p:cTn>
                                        <p:tgtEl>
                                          <p:spTgt spid="26"/>
                                        </p:tgtEl>
                                        <p:attrNameLst>
                                          <p:attrName>r</p:attrName>
                                        </p:attrNameLst>
                                      </p:cBhvr>
                                    </p:animRot>
                                    <p:animRot by="120000">
                                      <p:cBhvr>
                                        <p:cTn id="16" dur="200" fill="hold">
                                          <p:stCondLst>
                                            <p:cond delay="800"/>
                                          </p:stCondLst>
                                        </p:cTn>
                                        <p:tgtEl>
                                          <p:spTgt spid="26"/>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12"/>
                                        </p:tgtEl>
                                        <p:attrNameLst>
                                          <p:attrName>r</p:attrName>
                                        </p:attrNameLst>
                                      </p:cBhvr>
                                    </p:animRot>
                                    <p:animRot by="-240000">
                                      <p:cBhvr>
                                        <p:cTn id="19" dur="200" fill="hold">
                                          <p:stCondLst>
                                            <p:cond delay="200"/>
                                          </p:stCondLst>
                                        </p:cTn>
                                        <p:tgtEl>
                                          <p:spTgt spid="12"/>
                                        </p:tgtEl>
                                        <p:attrNameLst>
                                          <p:attrName>r</p:attrName>
                                        </p:attrNameLst>
                                      </p:cBhvr>
                                    </p:animRot>
                                    <p:animRot by="240000">
                                      <p:cBhvr>
                                        <p:cTn id="20" dur="200" fill="hold">
                                          <p:stCondLst>
                                            <p:cond delay="400"/>
                                          </p:stCondLst>
                                        </p:cTn>
                                        <p:tgtEl>
                                          <p:spTgt spid="12"/>
                                        </p:tgtEl>
                                        <p:attrNameLst>
                                          <p:attrName>r</p:attrName>
                                        </p:attrNameLst>
                                      </p:cBhvr>
                                    </p:animRot>
                                    <p:animRot by="-240000">
                                      <p:cBhvr>
                                        <p:cTn id="21" dur="200" fill="hold">
                                          <p:stCondLst>
                                            <p:cond delay="600"/>
                                          </p:stCondLst>
                                        </p:cTn>
                                        <p:tgtEl>
                                          <p:spTgt spid="12"/>
                                        </p:tgtEl>
                                        <p:attrNameLst>
                                          <p:attrName>r</p:attrName>
                                        </p:attrNameLst>
                                      </p:cBhvr>
                                    </p:animRot>
                                    <p:animRot by="120000">
                                      <p:cBhvr>
                                        <p:cTn id="22" dur="200" fill="hold">
                                          <p:stCondLst>
                                            <p:cond delay="800"/>
                                          </p:stCondLst>
                                        </p:cTn>
                                        <p:tgtEl>
                                          <p:spTgt spid="12"/>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24"/>
                                        </p:tgtEl>
                                        <p:attrNameLst>
                                          <p:attrName>r</p:attrName>
                                        </p:attrNameLst>
                                      </p:cBhvr>
                                    </p:animRot>
                                    <p:animRot by="-240000">
                                      <p:cBhvr>
                                        <p:cTn id="25" dur="200" fill="hold">
                                          <p:stCondLst>
                                            <p:cond delay="200"/>
                                          </p:stCondLst>
                                        </p:cTn>
                                        <p:tgtEl>
                                          <p:spTgt spid="24"/>
                                        </p:tgtEl>
                                        <p:attrNameLst>
                                          <p:attrName>r</p:attrName>
                                        </p:attrNameLst>
                                      </p:cBhvr>
                                    </p:animRot>
                                    <p:animRot by="240000">
                                      <p:cBhvr>
                                        <p:cTn id="26" dur="200" fill="hold">
                                          <p:stCondLst>
                                            <p:cond delay="400"/>
                                          </p:stCondLst>
                                        </p:cTn>
                                        <p:tgtEl>
                                          <p:spTgt spid="24"/>
                                        </p:tgtEl>
                                        <p:attrNameLst>
                                          <p:attrName>r</p:attrName>
                                        </p:attrNameLst>
                                      </p:cBhvr>
                                    </p:animRot>
                                    <p:animRot by="-240000">
                                      <p:cBhvr>
                                        <p:cTn id="27" dur="200" fill="hold">
                                          <p:stCondLst>
                                            <p:cond delay="600"/>
                                          </p:stCondLst>
                                        </p:cTn>
                                        <p:tgtEl>
                                          <p:spTgt spid="24"/>
                                        </p:tgtEl>
                                        <p:attrNameLst>
                                          <p:attrName>r</p:attrName>
                                        </p:attrNameLst>
                                      </p:cBhvr>
                                    </p:animRot>
                                    <p:animRot by="120000">
                                      <p:cBhvr>
                                        <p:cTn id="28" dur="200" fill="hold">
                                          <p:stCondLst>
                                            <p:cond delay="800"/>
                                          </p:stCondLst>
                                        </p:cTn>
                                        <p:tgtEl>
                                          <p:spTgt spid="24"/>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9"/>
                                        </p:tgtEl>
                                        <p:attrNameLst>
                                          <p:attrName>r</p:attrName>
                                        </p:attrNameLst>
                                      </p:cBhvr>
                                    </p:animRot>
                                    <p:animRot by="-240000">
                                      <p:cBhvr>
                                        <p:cTn id="31" dur="200" fill="hold">
                                          <p:stCondLst>
                                            <p:cond delay="200"/>
                                          </p:stCondLst>
                                        </p:cTn>
                                        <p:tgtEl>
                                          <p:spTgt spid="9"/>
                                        </p:tgtEl>
                                        <p:attrNameLst>
                                          <p:attrName>r</p:attrName>
                                        </p:attrNameLst>
                                      </p:cBhvr>
                                    </p:animRot>
                                    <p:animRot by="240000">
                                      <p:cBhvr>
                                        <p:cTn id="32" dur="200" fill="hold">
                                          <p:stCondLst>
                                            <p:cond delay="400"/>
                                          </p:stCondLst>
                                        </p:cTn>
                                        <p:tgtEl>
                                          <p:spTgt spid="9"/>
                                        </p:tgtEl>
                                        <p:attrNameLst>
                                          <p:attrName>r</p:attrName>
                                        </p:attrNameLst>
                                      </p:cBhvr>
                                    </p:animRot>
                                    <p:animRot by="-240000">
                                      <p:cBhvr>
                                        <p:cTn id="33" dur="200" fill="hold">
                                          <p:stCondLst>
                                            <p:cond delay="600"/>
                                          </p:stCondLst>
                                        </p:cTn>
                                        <p:tgtEl>
                                          <p:spTgt spid="9"/>
                                        </p:tgtEl>
                                        <p:attrNameLst>
                                          <p:attrName>r</p:attrName>
                                        </p:attrNameLst>
                                      </p:cBhvr>
                                    </p:animRot>
                                    <p:animRot by="120000">
                                      <p:cBhvr>
                                        <p:cTn id="34" dur="200" fill="hold">
                                          <p:stCondLst>
                                            <p:cond delay="800"/>
                                          </p:stCondLst>
                                        </p:cTn>
                                        <p:tgtEl>
                                          <p:spTgt spid="9"/>
                                        </p:tgtEl>
                                        <p:attrNameLst>
                                          <p:attrName>r</p:attrName>
                                        </p:attrNameLst>
                                      </p:cBhvr>
                                    </p:animRot>
                                  </p:childTnLst>
                                </p:cTn>
                              </p:par>
                              <p:par>
                                <p:cTn id="35" presetID="32" presetClass="emph" presetSubtype="0" fill="hold" grpId="0" nodeType="withEffect">
                                  <p:stCondLst>
                                    <p:cond delay="0"/>
                                  </p:stCondLst>
                                  <p:childTnLst>
                                    <p:animRot by="120000">
                                      <p:cBhvr>
                                        <p:cTn id="36" dur="100" fill="hold">
                                          <p:stCondLst>
                                            <p:cond delay="0"/>
                                          </p:stCondLst>
                                        </p:cTn>
                                        <p:tgtEl>
                                          <p:spTgt spid="21"/>
                                        </p:tgtEl>
                                        <p:attrNameLst>
                                          <p:attrName>r</p:attrName>
                                        </p:attrNameLst>
                                      </p:cBhvr>
                                    </p:animRot>
                                    <p:animRot by="-240000">
                                      <p:cBhvr>
                                        <p:cTn id="37" dur="200" fill="hold">
                                          <p:stCondLst>
                                            <p:cond delay="200"/>
                                          </p:stCondLst>
                                        </p:cTn>
                                        <p:tgtEl>
                                          <p:spTgt spid="21"/>
                                        </p:tgtEl>
                                        <p:attrNameLst>
                                          <p:attrName>r</p:attrName>
                                        </p:attrNameLst>
                                      </p:cBhvr>
                                    </p:animRot>
                                    <p:animRot by="240000">
                                      <p:cBhvr>
                                        <p:cTn id="38" dur="200" fill="hold">
                                          <p:stCondLst>
                                            <p:cond delay="400"/>
                                          </p:stCondLst>
                                        </p:cTn>
                                        <p:tgtEl>
                                          <p:spTgt spid="21"/>
                                        </p:tgtEl>
                                        <p:attrNameLst>
                                          <p:attrName>r</p:attrName>
                                        </p:attrNameLst>
                                      </p:cBhvr>
                                    </p:animRot>
                                    <p:animRot by="-240000">
                                      <p:cBhvr>
                                        <p:cTn id="39" dur="200" fill="hold">
                                          <p:stCondLst>
                                            <p:cond delay="600"/>
                                          </p:stCondLst>
                                        </p:cTn>
                                        <p:tgtEl>
                                          <p:spTgt spid="21"/>
                                        </p:tgtEl>
                                        <p:attrNameLst>
                                          <p:attrName>r</p:attrName>
                                        </p:attrNameLst>
                                      </p:cBhvr>
                                    </p:animRot>
                                    <p:animRot by="120000">
                                      <p:cBhvr>
                                        <p:cTn id="40" dur="200" fill="hold">
                                          <p:stCondLst>
                                            <p:cond delay="800"/>
                                          </p:stCondLst>
                                        </p:cTn>
                                        <p:tgtEl>
                                          <p:spTgt spid="21"/>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
                                        </p:tgtEl>
                                        <p:attrNameLst>
                                          <p:attrName>r</p:attrName>
                                        </p:attrNameLst>
                                      </p:cBhvr>
                                    </p:animRot>
                                    <p:animRot by="-240000">
                                      <p:cBhvr>
                                        <p:cTn id="43" dur="200" fill="hold">
                                          <p:stCondLst>
                                            <p:cond delay="200"/>
                                          </p:stCondLst>
                                        </p:cTn>
                                        <p:tgtEl>
                                          <p:spTgt spid="6"/>
                                        </p:tgtEl>
                                        <p:attrNameLst>
                                          <p:attrName>r</p:attrName>
                                        </p:attrNameLst>
                                      </p:cBhvr>
                                    </p:animRot>
                                    <p:animRot by="240000">
                                      <p:cBhvr>
                                        <p:cTn id="44" dur="200" fill="hold">
                                          <p:stCondLst>
                                            <p:cond delay="400"/>
                                          </p:stCondLst>
                                        </p:cTn>
                                        <p:tgtEl>
                                          <p:spTgt spid="6"/>
                                        </p:tgtEl>
                                        <p:attrNameLst>
                                          <p:attrName>r</p:attrName>
                                        </p:attrNameLst>
                                      </p:cBhvr>
                                    </p:animRot>
                                    <p:animRot by="-240000">
                                      <p:cBhvr>
                                        <p:cTn id="45" dur="200" fill="hold">
                                          <p:stCondLst>
                                            <p:cond delay="600"/>
                                          </p:stCondLst>
                                        </p:cTn>
                                        <p:tgtEl>
                                          <p:spTgt spid="6"/>
                                        </p:tgtEl>
                                        <p:attrNameLst>
                                          <p:attrName>r</p:attrName>
                                        </p:attrNameLst>
                                      </p:cBhvr>
                                    </p:animRot>
                                    <p:animRot by="120000">
                                      <p:cBhvr>
                                        <p:cTn id="46" dur="200" fill="hold">
                                          <p:stCondLst>
                                            <p:cond delay="800"/>
                                          </p:stCondLst>
                                        </p:cTn>
                                        <p:tgtEl>
                                          <p:spTgt spid="6"/>
                                        </p:tgtEl>
                                        <p:attrNameLst>
                                          <p:attrName>r</p:attrName>
                                        </p:attrNameLst>
                                      </p:cBhvr>
                                    </p:animRot>
                                  </p:childTnLst>
                                </p:cTn>
                              </p:par>
                              <p:par>
                                <p:cTn id="47" presetID="32" presetClass="emph" presetSubtype="0" fill="hold" grpId="0" nodeType="withEffect">
                                  <p:stCondLst>
                                    <p:cond delay="0"/>
                                  </p:stCondLst>
                                  <p:childTnLst>
                                    <p:animRot by="120000">
                                      <p:cBhvr>
                                        <p:cTn id="48" dur="100" fill="hold">
                                          <p:stCondLst>
                                            <p:cond delay="0"/>
                                          </p:stCondLst>
                                        </p:cTn>
                                        <p:tgtEl>
                                          <p:spTgt spid="5"/>
                                        </p:tgtEl>
                                        <p:attrNameLst>
                                          <p:attrName>r</p:attrName>
                                        </p:attrNameLst>
                                      </p:cBhvr>
                                    </p:animRot>
                                    <p:animRot by="-240000">
                                      <p:cBhvr>
                                        <p:cTn id="49" dur="200" fill="hold">
                                          <p:stCondLst>
                                            <p:cond delay="200"/>
                                          </p:stCondLst>
                                        </p:cTn>
                                        <p:tgtEl>
                                          <p:spTgt spid="5"/>
                                        </p:tgtEl>
                                        <p:attrNameLst>
                                          <p:attrName>r</p:attrName>
                                        </p:attrNameLst>
                                      </p:cBhvr>
                                    </p:animRot>
                                    <p:animRot by="240000">
                                      <p:cBhvr>
                                        <p:cTn id="50" dur="200" fill="hold">
                                          <p:stCondLst>
                                            <p:cond delay="400"/>
                                          </p:stCondLst>
                                        </p:cTn>
                                        <p:tgtEl>
                                          <p:spTgt spid="5"/>
                                        </p:tgtEl>
                                        <p:attrNameLst>
                                          <p:attrName>r</p:attrName>
                                        </p:attrNameLst>
                                      </p:cBhvr>
                                    </p:animRot>
                                    <p:animRot by="-240000">
                                      <p:cBhvr>
                                        <p:cTn id="51" dur="200" fill="hold">
                                          <p:stCondLst>
                                            <p:cond delay="600"/>
                                          </p:stCondLst>
                                        </p:cTn>
                                        <p:tgtEl>
                                          <p:spTgt spid="5"/>
                                        </p:tgtEl>
                                        <p:attrNameLst>
                                          <p:attrName>r</p:attrName>
                                        </p:attrNameLst>
                                      </p:cBhvr>
                                    </p:animRot>
                                    <p:animRot by="120000">
                                      <p:cBhvr>
                                        <p:cTn id="52" dur="200" fill="hold">
                                          <p:stCondLst>
                                            <p:cond delay="800"/>
                                          </p:stCondLst>
                                        </p:cTn>
                                        <p:tgtEl>
                                          <p:spTgt spid="5"/>
                                        </p:tgtEl>
                                        <p:attrNameLst>
                                          <p:attrName>r</p:attrName>
                                        </p:attrNameLst>
                                      </p:cBhvr>
                                    </p:animRot>
                                  </p:childTnLst>
                                </p:cTn>
                              </p:par>
                              <p:par>
                                <p:cTn id="53" presetID="32" presetClass="emph" presetSubtype="0" fill="hold" grpId="0" nodeType="withEffect">
                                  <p:stCondLst>
                                    <p:cond delay="0"/>
                                  </p:stCondLst>
                                  <p:childTnLst>
                                    <p:animRot by="120000">
                                      <p:cBhvr>
                                        <p:cTn id="54" dur="100" fill="hold">
                                          <p:stCondLst>
                                            <p:cond delay="0"/>
                                          </p:stCondLst>
                                        </p:cTn>
                                        <p:tgtEl>
                                          <p:spTgt spid="3"/>
                                        </p:tgtEl>
                                        <p:attrNameLst>
                                          <p:attrName>r</p:attrName>
                                        </p:attrNameLst>
                                      </p:cBhvr>
                                    </p:animRot>
                                    <p:animRot by="-240000">
                                      <p:cBhvr>
                                        <p:cTn id="55" dur="200" fill="hold">
                                          <p:stCondLst>
                                            <p:cond delay="200"/>
                                          </p:stCondLst>
                                        </p:cTn>
                                        <p:tgtEl>
                                          <p:spTgt spid="3"/>
                                        </p:tgtEl>
                                        <p:attrNameLst>
                                          <p:attrName>r</p:attrName>
                                        </p:attrNameLst>
                                      </p:cBhvr>
                                    </p:animRot>
                                    <p:animRot by="240000">
                                      <p:cBhvr>
                                        <p:cTn id="56" dur="200" fill="hold">
                                          <p:stCondLst>
                                            <p:cond delay="400"/>
                                          </p:stCondLst>
                                        </p:cTn>
                                        <p:tgtEl>
                                          <p:spTgt spid="3"/>
                                        </p:tgtEl>
                                        <p:attrNameLst>
                                          <p:attrName>r</p:attrName>
                                        </p:attrNameLst>
                                      </p:cBhvr>
                                    </p:animRot>
                                    <p:animRot by="-240000">
                                      <p:cBhvr>
                                        <p:cTn id="57" dur="200" fill="hold">
                                          <p:stCondLst>
                                            <p:cond delay="600"/>
                                          </p:stCondLst>
                                        </p:cTn>
                                        <p:tgtEl>
                                          <p:spTgt spid="3"/>
                                        </p:tgtEl>
                                        <p:attrNameLst>
                                          <p:attrName>r</p:attrName>
                                        </p:attrNameLst>
                                      </p:cBhvr>
                                    </p:animRot>
                                    <p:animRot by="120000">
                                      <p:cBhvr>
                                        <p:cTn id="58" dur="200" fill="hold">
                                          <p:stCondLst>
                                            <p:cond delay="800"/>
                                          </p:stCondLst>
                                        </p:cTn>
                                        <p:tgtEl>
                                          <p:spTgt spid="3"/>
                                        </p:tgtEl>
                                        <p:attrNameLst>
                                          <p:attrName>r</p:attrName>
                                        </p:attrNameLst>
                                      </p:cBhvr>
                                    </p:animRot>
                                  </p:childTnLst>
                                </p:cTn>
                              </p:par>
                              <p:par>
                                <p:cTn id="59" presetID="32" presetClass="emph" presetSubtype="0" fill="hold" grpId="0" nodeType="withEffect">
                                  <p:stCondLst>
                                    <p:cond delay="0"/>
                                  </p:stCondLst>
                                  <p:childTnLst>
                                    <p:animRot by="120000">
                                      <p:cBhvr>
                                        <p:cTn id="60" dur="100" fill="hold">
                                          <p:stCondLst>
                                            <p:cond delay="0"/>
                                          </p:stCondLst>
                                        </p:cTn>
                                        <p:tgtEl>
                                          <p:spTgt spid="2"/>
                                        </p:tgtEl>
                                        <p:attrNameLst>
                                          <p:attrName>r</p:attrName>
                                        </p:attrNameLst>
                                      </p:cBhvr>
                                    </p:animRot>
                                    <p:animRot by="-240000">
                                      <p:cBhvr>
                                        <p:cTn id="61" dur="200" fill="hold">
                                          <p:stCondLst>
                                            <p:cond delay="200"/>
                                          </p:stCondLst>
                                        </p:cTn>
                                        <p:tgtEl>
                                          <p:spTgt spid="2"/>
                                        </p:tgtEl>
                                        <p:attrNameLst>
                                          <p:attrName>r</p:attrName>
                                        </p:attrNameLst>
                                      </p:cBhvr>
                                    </p:animRot>
                                    <p:animRot by="240000">
                                      <p:cBhvr>
                                        <p:cTn id="62" dur="200" fill="hold">
                                          <p:stCondLst>
                                            <p:cond delay="400"/>
                                          </p:stCondLst>
                                        </p:cTn>
                                        <p:tgtEl>
                                          <p:spTgt spid="2"/>
                                        </p:tgtEl>
                                        <p:attrNameLst>
                                          <p:attrName>r</p:attrName>
                                        </p:attrNameLst>
                                      </p:cBhvr>
                                    </p:animRot>
                                    <p:animRot by="-240000">
                                      <p:cBhvr>
                                        <p:cTn id="63" dur="200" fill="hold">
                                          <p:stCondLst>
                                            <p:cond delay="600"/>
                                          </p:stCondLst>
                                        </p:cTn>
                                        <p:tgtEl>
                                          <p:spTgt spid="2"/>
                                        </p:tgtEl>
                                        <p:attrNameLst>
                                          <p:attrName>r</p:attrName>
                                        </p:attrNameLst>
                                      </p:cBhvr>
                                    </p:animRot>
                                    <p:animRot by="120000">
                                      <p:cBhvr>
                                        <p:cTn id="64" dur="200" fill="hold">
                                          <p:stCondLst>
                                            <p:cond delay="800"/>
                                          </p:stCondLst>
                                        </p:cTn>
                                        <p:tgtEl>
                                          <p:spTgt spid="2"/>
                                        </p:tgtEl>
                                        <p:attrNameLst>
                                          <p:attrName>r</p:attrName>
                                        </p:attrNameLst>
                                      </p:cBhvr>
                                    </p:animRot>
                                  </p:childTnLst>
                                </p:cTn>
                              </p:par>
                              <p:par>
                                <p:cTn id="65" presetID="32" presetClass="emph" presetSubtype="0" fill="hold" grpId="0" nodeType="withEffect">
                                  <p:stCondLst>
                                    <p:cond delay="0"/>
                                  </p:stCondLst>
                                  <p:childTnLst>
                                    <p:animRot by="120000">
                                      <p:cBhvr>
                                        <p:cTn id="66" dur="100" fill="hold">
                                          <p:stCondLst>
                                            <p:cond delay="0"/>
                                          </p:stCondLst>
                                        </p:cTn>
                                        <p:tgtEl>
                                          <p:spTgt spid="4"/>
                                        </p:tgtEl>
                                        <p:attrNameLst>
                                          <p:attrName>r</p:attrName>
                                        </p:attrNameLst>
                                      </p:cBhvr>
                                    </p:animRot>
                                    <p:animRot by="-240000">
                                      <p:cBhvr>
                                        <p:cTn id="67" dur="200" fill="hold">
                                          <p:stCondLst>
                                            <p:cond delay="200"/>
                                          </p:stCondLst>
                                        </p:cTn>
                                        <p:tgtEl>
                                          <p:spTgt spid="4"/>
                                        </p:tgtEl>
                                        <p:attrNameLst>
                                          <p:attrName>r</p:attrName>
                                        </p:attrNameLst>
                                      </p:cBhvr>
                                    </p:animRot>
                                    <p:animRot by="240000">
                                      <p:cBhvr>
                                        <p:cTn id="68" dur="200" fill="hold">
                                          <p:stCondLst>
                                            <p:cond delay="400"/>
                                          </p:stCondLst>
                                        </p:cTn>
                                        <p:tgtEl>
                                          <p:spTgt spid="4"/>
                                        </p:tgtEl>
                                        <p:attrNameLst>
                                          <p:attrName>r</p:attrName>
                                        </p:attrNameLst>
                                      </p:cBhvr>
                                    </p:animRot>
                                    <p:animRot by="-240000">
                                      <p:cBhvr>
                                        <p:cTn id="69" dur="200" fill="hold">
                                          <p:stCondLst>
                                            <p:cond delay="600"/>
                                          </p:stCondLst>
                                        </p:cTn>
                                        <p:tgtEl>
                                          <p:spTgt spid="4"/>
                                        </p:tgtEl>
                                        <p:attrNameLst>
                                          <p:attrName>r</p:attrName>
                                        </p:attrNameLst>
                                      </p:cBhvr>
                                    </p:animRot>
                                    <p:animRot by="120000">
                                      <p:cBhvr>
                                        <p:cTn id="70" dur="200" fill="hold">
                                          <p:stCondLst>
                                            <p:cond delay="800"/>
                                          </p:stCondLst>
                                        </p:cTn>
                                        <p:tgtEl>
                                          <p:spTgt spid="4"/>
                                        </p:tgtEl>
                                        <p:attrNameLst>
                                          <p:attrName>r</p:attrName>
                                        </p:attrNameLst>
                                      </p:cBhvr>
                                    </p:animRot>
                                  </p:childTnLst>
                                </p:cTn>
                              </p:par>
                              <p:par>
                                <p:cTn id="71" presetID="32" presetClass="emph" presetSubtype="0" fill="hold" grpId="0" nodeType="withEffect">
                                  <p:stCondLst>
                                    <p:cond delay="0"/>
                                  </p:stCondLst>
                                  <p:childTnLst>
                                    <p:animRot by="120000">
                                      <p:cBhvr>
                                        <p:cTn id="72" dur="100" fill="hold">
                                          <p:stCondLst>
                                            <p:cond delay="0"/>
                                          </p:stCondLst>
                                        </p:cTn>
                                        <p:tgtEl>
                                          <p:spTgt spid="25"/>
                                        </p:tgtEl>
                                        <p:attrNameLst>
                                          <p:attrName>r</p:attrName>
                                        </p:attrNameLst>
                                      </p:cBhvr>
                                    </p:animRot>
                                    <p:animRot by="-240000">
                                      <p:cBhvr>
                                        <p:cTn id="73" dur="200" fill="hold">
                                          <p:stCondLst>
                                            <p:cond delay="200"/>
                                          </p:stCondLst>
                                        </p:cTn>
                                        <p:tgtEl>
                                          <p:spTgt spid="25"/>
                                        </p:tgtEl>
                                        <p:attrNameLst>
                                          <p:attrName>r</p:attrName>
                                        </p:attrNameLst>
                                      </p:cBhvr>
                                    </p:animRot>
                                    <p:animRot by="240000">
                                      <p:cBhvr>
                                        <p:cTn id="74" dur="200" fill="hold">
                                          <p:stCondLst>
                                            <p:cond delay="400"/>
                                          </p:stCondLst>
                                        </p:cTn>
                                        <p:tgtEl>
                                          <p:spTgt spid="25"/>
                                        </p:tgtEl>
                                        <p:attrNameLst>
                                          <p:attrName>r</p:attrName>
                                        </p:attrNameLst>
                                      </p:cBhvr>
                                    </p:animRot>
                                    <p:animRot by="-240000">
                                      <p:cBhvr>
                                        <p:cTn id="75" dur="200" fill="hold">
                                          <p:stCondLst>
                                            <p:cond delay="600"/>
                                          </p:stCondLst>
                                        </p:cTn>
                                        <p:tgtEl>
                                          <p:spTgt spid="25"/>
                                        </p:tgtEl>
                                        <p:attrNameLst>
                                          <p:attrName>r</p:attrName>
                                        </p:attrNameLst>
                                      </p:cBhvr>
                                    </p:animRot>
                                    <p:animRot by="120000">
                                      <p:cBhvr>
                                        <p:cTn id="76" dur="200" fill="hold">
                                          <p:stCondLst>
                                            <p:cond delay="800"/>
                                          </p:stCondLst>
                                        </p:cTn>
                                        <p:tgtEl>
                                          <p:spTgt spid="25"/>
                                        </p:tgtEl>
                                        <p:attrNameLst>
                                          <p:attrName>r</p:attrName>
                                        </p:attrNameLst>
                                      </p:cBhvr>
                                    </p:animRot>
                                  </p:childTnLst>
                                </p:cTn>
                              </p:par>
                              <p:par>
                                <p:cTn id="77" presetID="32" presetClass="emph" presetSubtype="0" fill="hold" grpId="0" nodeType="withEffect">
                                  <p:stCondLst>
                                    <p:cond delay="0"/>
                                  </p:stCondLst>
                                  <p:childTnLst>
                                    <p:animRot by="120000">
                                      <p:cBhvr>
                                        <p:cTn id="78" dur="100" fill="hold">
                                          <p:stCondLst>
                                            <p:cond delay="0"/>
                                          </p:stCondLst>
                                        </p:cTn>
                                        <p:tgtEl>
                                          <p:spTgt spid="23"/>
                                        </p:tgtEl>
                                        <p:attrNameLst>
                                          <p:attrName>r</p:attrName>
                                        </p:attrNameLst>
                                      </p:cBhvr>
                                    </p:animRot>
                                    <p:animRot by="-240000">
                                      <p:cBhvr>
                                        <p:cTn id="79" dur="200" fill="hold">
                                          <p:stCondLst>
                                            <p:cond delay="200"/>
                                          </p:stCondLst>
                                        </p:cTn>
                                        <p:tgtEl>
                                          <p:spTgt spid="23"/>
                                        </p:tgtEl>
                                        <p:attrNameLst>
                                          <p:attrName>r</p:attrName>
                                        </p:attrNameLst>
                                      </p:cBhvr>
                                    </p:animRot>
                                    <p:animRot by="240000">
                                      <p:cBhvr>
                                        <p:cTn id="80" dur="200" fill="hold">
                                          <p:stCondLst>
                                            <p:cond delay="400"/>
                                          </p:stCondLst>
                                        </p:cTn>
                                        <p:tgtEl>
                                          <p:spTgt spid="23"/>
                                        </p:tgtEl>
                                        <p:attrNameLst>
                                          <p:attrName>r</p:attrName>
                                        </p:attrNameLst>
                                      </p:cBhvr>
                                    </p:animRot>
                                    <p:animRot by="-240000">
                                      <p:cBhvr>
                                        <p:cTn id="81" dur="200" fill="hold">
                                          <p:stCondLst>
                                            <p:cond delay="600"/>
                                          </p:stCondLst>
                                        </p:cTn>
                                        <p:tgtEl>
                                          <p:spTgt spid="23"/>
                                        </p:tgtEl>
                                        <p:attrNameLst>
                                          <p:attrName>r</p:attrName>
                                        </p:attrNameLst>
                                      </p:cBhvr>
                                    </p:animRot>
                                    <p:animRot by="120000">
                                      <p:cBhvr>
                                        <p:cTn id="82" dur="200" fill="hold">
                                          <p:stCondLst>
                                            <p:cond delay="800"/>
                                          </p:stCondLst>
                                        </p:cTn>
                                        <p:tgtEl>
                                          <p:spTgt spid="23"/>
                                        </p:tgtEl>
                                        <p:attrNameLst>
                                          <p:attrName>r</p:attrName>
                                        </p:attrNameLst>
                                      </p:cBhvr>
                                    </p:animRot>
                                  </p:childTnLst>
                                </p:cTn>
                              </p:par>
                              <p:par>
                                <p:cTn id="83" presetID="32" presetClass="emph" presetSubtype="0" fill="hold" nodeType="withEffect">
                                  <p:stCondLst>
                                    <p:cond delay="0"/>
                                  </p:stCondLst>
                                  <p:childTnLst>
                                    <p:animRot by="120000">
                                      <p:cBhvr>
                                        <p:cTn id="84" dur="100" fill="hold">
                                          <p:stCondLst>
                                            <p:cond delay="0"/>
                                          </p:stCondLst>
                                        </p:cTn>
                                        <p:tgtEl>
                                          <p:spTgt spid="18"/>
                                        </p:tgtEl>
                                        <p:attrNameLst>
                                          <p:attrName>r</p:attrName>
                                        </p:attrNameLst>
                                      </p:cBhvr>
                                    </p:animRot>
                                    <p:animRot by="-240000">
                                      <p:cBhvr>
                                        <p:cTn id="85" dur="200" fill="hold">
                                          <p:stCondLst>
                                            <p:cond delay="200"/>
                                          </p:stCondLst>
                                        </p:cTn>
                                        <p:tgtEl>
                                          <p:spTgt spid="18"/>
                                        </p:tgtEl>
                                        <p:attrNameLst>
                                          <p:attrName>r</p:attrName>
                                        </p:attrNameLst>
                                      </p:cBhvr>
                                    </p:animRot>
                                    <p:animRot by="240000">
                                      <p:cBhvr>
                                        <p:cTn id="86" dur="200" fill="hold">
                                          <p:stCondLst>
                                            <p:cond delay="400"/>
                                          </p:stCondLst>
                                        </p:cTn>
                                        <p:tgtEl>
                                          <p:spTgt spid="18"/>
                                        </p:tgtEl>
                                        <p:attrNameLst>
                                          <p:attrName>r</p:attrName>
                                        </p:attrNameLst>
                                      </p:cBhvr>
                                    </p:animRot>
                                    <p:animRot by="-240000">
                                      <p:cBhvr>
                                        <p:cTn id="87" dur="200" fill="hold">
                                          <p:stCondLst>
                                            <p:cond delay="600"/>
                                          </p:stCondLst>
                                        </p:cTn>
                                        <p:tgtEl>
                                          <p:spTgt spid="18"/>
                                        </p:tgtEl>
                                        <p:attrNameLst>
                                          <p:attrName>r</p:attrName>
                                        </p:attrNameLst>
                                      </p:cBhvr>
                                    </p:animRot>
                                    <p:animRot by="120000">
                                      <p:cBhvr>
                                        <p:cTn id="88" dur="200" fill="hold">
                                          <p:stCondLst>
                                            <p:cond delay="800"/>
                                          </p:stCondLst>
                                        </p:cTn>
                                        <p:tgtEl>
                                          <p:spTgt spid="18"/>
                                        </p:tgtEl>
                                        <p:attrNameLst>
                                          <p:attrName>r</p:attrName>
                                        </p:attrNameLst>
                                      </p:cBhvr>
                                    </p:animRot>
                                  </p:childTnLst>
                                </p:cTn>
                              </p:par>
                              <p:par>
                                <p:cTn id="89" presetID="32" presetClass="emph" presetSubtype="0" fill="hold" nodeType="withEffect">
                                  <p:stCondLst>
                                    <p:cond delay="0"/>
                                  </p:stCondLst>
                                  <p:childTnLst>
                                    <p:animRot by="120000">
                                      <p:cBhvr>
                                        <p:cTn id="90" dur="100" fill="hold">
                                          <p:stCondLst>
                                            <p:cond delay="0"/>
                                          </p:stCondLst>
                                        </p:cTn>
                                        <p:tgtEl>
                                          <p:spTgt spid="15"/>
                                        </p:tgtEl>
                                        <p:attrNameLst>
                                          <p:attrName>r</p:attrName>
                                        </p:attrNameLst>
                                      </p:cBhvr>
                                    </p:animRot>
                                    <p:animRot by="-240000">
                                      <p:cBhvr>
                                        <p:cTn id="91" dur="200" fill="hold">
                                          <p:stCondLst>
                                            <p:cond delay="200"/>
                                          </p:stCondLst>
                                        </p:cTn>
                                        <p:tgtEl>
                                          <p:spTgt spid="15"/>
                                        </p:tgtEl>
                                        <p:attrNameLst>
                                          <p:attrName>r</p:attrName>
                                        </p:attrNameLst>
                                      </p:cBhvr>
                                    </p:animRot>
                                    <p:animRot by="240000">
                                      <p:cBhvr>
                                        <p:cTn id="92" dur="200" fill="hold">
                                          <p:stCondLst>
                                            <p:cond delay="400"/>
                                          </p:stCondLst>
                                        </p:cTn>
                                        <p:tgtEl>
                                          <p:spTgt spid="15"/>
                                        </p:tgtEl>
                                        <p:attrNameLst>
                                          <p:attrName>r</p:attrName>
                                        </p:attrNameLst>
                                      </p:cBhvr>
                                    </p:animRot>
                                    <p:animRot by="-240000">
                                      <p:cBhvr>
                                        <p:cTn id="93" dur="200" fill="hold">
                                          <p:stCondLst>
                                            <p:cond delay="600"/>
                                          </p:stCondLst>
                                        </p:cTn>
                                        <p:tgtEl>
                                          <p:spTgt spid="15"/>
                                        </p:tgtEl>
                                        <p:attrNameLst>
                                          <p:attrName>r</p:attrName>
                                        </p:attrNameLst>
                                      </p:cBhvr>
                                    </p:animRot>
                                    <p:animRot by="120000">
                                      <p:cBhvr>
                                        <p:cTn id="94" dur="200" fill="hold">
                                          <p:stCondLst>
                                            <p:cond delay="80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P spid="21" grpId="0"/>
      <p:bldP spid="22" grpId="0"/>
      <p:bldP spid="23" grpId="0"/>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TextBox 2"/>
          <p:cNvSpPr txBox="1"/>
          <p:nvPr/>
        </p:nvSpPr>
        <p:spPr>
          <a:xfrm>
            <a:off x="1305640" y="488899"/>
            <a:ext cx="2485842" cy="707985"/>
          </a:xfrm>
          <a:prstGeom prst="rect">
            <a:avLst/>
          </a:prstGeom>
        </p:spPr>
        <p:txBody>
          <a:bodyPr lIns="0" tIns="0" rIns="0" bIns="0" rtlCol="0" anchor="t">
            <a:spAutoFit/>
          </a:bodyPr>
          <a:lstStyle/>
          <a:p>
            <a:pPr algn="l">
              <a:lnSpc>
                <a:spcPts val="2624"/>
              </a:lnSpc>
            </a:pPr>
            <a:r>
              <a:rPr lang="en-US" sz="2523">
                <a:solidFill>
                  <a:srgbClr val="0F0E0E"/>
                </a:solidFill>
                <a:latin typeface="Poppins"/>
                <a:ea typeface="Poppins"/>
                <a:cs typeface="Poppins"/>
                <a:sym typeface="Poppins"/>
              </a:rPr>
              <a:t>PIZZA HUT</a:t>
            </a:r>
          </a:p>
          <a:p>
            <a:pPr algn="l">
              <a:lnSpc>
                <a:spcPts val="2624"/>
              </a:lnSpc>
            </a:pPr>
            <a:endParaRPr lang="en-US" sz="2523">
              <a:solidFill>
                <a:srgbClr val="0F0E0E"/>
              </a:solidFill>
              <a:latin typeface="Poppins"/>
              <a:ea typeface="Poppins"/>
              <a:cs typeface="Poppins"/>
              <a:sym typeface="Poppins"/>
            </a:endParaRPr>
          </a:p>
        </p:txBody>
      </p:sp>
      <p:sp>
        <p:nvSpPr>
          <p:cNvPr id="3" name="TextBox 3"/>
          <p:cNvSpPr txBox="1"/>
          <p:nvPr/>
        </p:nvSpPr>
        <p:spPr>
          <a:xfrm>
            <a:off x="1659858" y="1057275"/>
            <a:ext cx="13630793" cy="1275161"/>
          </a:xfrm>
          <a:prstGeom prst="rect">
            <a:avLst/>
          </a:prstGeom>
        </p:spPr>
        <p:txBody>
          <a:bodyPr lIns="0" tIns="0" rIns="0" bIns="0" rtlCol="0" anchor="t">
            <a:spAutoFit/>
          </a:bodyPr>
          <a:lstStyle/>
          <a:p>
            <a:pPr algn="l">
              <a:lnSpc>
                <a:spcPts val="4806"/>
              </a:lnSpc>
            </a:pPr>
            <a:r>
              <a:rPr lang="en-US" sz="4621">
                <a:solidFill>
                  <a:srgbClr val="0F0E0E"/>
                </a:solidFill>
                <a:latin typeface="Poppins Bold"/>
                <a:ea typeface="Poppins Bold"/>
                <a:cs typeface="Poppins Bold"/>
                <a:sym typeface="Poppins Bold"/>
              </a:rPr>
              <a:t>1 . Retrieve the total number of orders placed</a:t>
            </a:r>
          </a:p>
          <a:p>
            <a:pPr algn="l">
              <a:lnSpc>
                <a:spcPts val="4806"/>
              </a:lnSpc>
            </a:pPr>
            <a:endParaRPr lang="en-US" sz="4621">
              <a:solidFill>
                <a:srgbClr val="0F0E0E"/>
              </a:solidFill>
              <a:latin typeface="Poppins Bold"/>
              <a:ea typeface="Poppins Bold"/>
              <a:cs typeface="Poppins Bold"/>
              <a:sym typeface="Poppins Bold"/>
            </a:endParaRPr>
          </a:p>
        </p:txBody>
      </p:sp>
      <p:sp>
        <p:nvSpPr>
          <p:cNvPr id="4" name="TextBox 4"/>
          <p:cNvSpPr txBox="1"/>
          <p:nvPr/>
        </p:nvSpPr>
        <p:spPr>
          <a:xfrm>
            <a:off x="8598080" y="2622643"/>
            <a:ext cx="8225012" cy="3614726"/>
          </a:xfrm>
          <a:prstGeom prst="rect">
            <a:avLst/>
          </a:prstGeom>
        </p:spPr>
        <p:txBody>
          <a:bodyPr lIns="0" tIns="0" rIns="0" bIns="0" rtlCol="0" anchor="t">
            <a:spAutoFit/>
          </a:bodyPr>
          <a:lstStyle/>
          <a:p>
            <a:pPr algn="just">
              <a:lnSpc>
                <a:spcPts val="4073"/>
              </a:lnSpc>
            </a:pPr>
            <a:r>
              <a:rPr lang="en-US" sz="3771" spc="203">
                <a:solidFill>
                  <a:srgbClr val="000000"/>
                </a:solidFill>
                <a:latin typeface="Poppins"/>
                <a:ea typeface="Poppins"/>
                <a:cs typeface="Poppins"/>
                <a:sym typeface="Poppins"/>
              </a:rPr>
              <a:t>The data indicates a robust customer base, with a substantial total number of orders placed. This highlights consistent demand and customer engagement with our product offerings.</a:t>
            </a:r>
          </a:p>
        </p:txBody>
      </p:sp>
      <p:sp>
        <p:nvSpPr>
          <p:cNvPr id="5" name="Freeform 5"/>
          <p:cNvSpPr/>
          <p:nvPr/>
        </p:nvSpPr>
        <p:spPr>
          <a:xfrm>
            <a:off x="15770019" y="8652514"/>
            <a:ext cx="2978563" cy="1634486"/>
          </a:xfrm>
          <a:custGeom>
            <a:avLst/>
            <a:gdLst/>
            <a:ahLst/>
            <a:cxnLst/>
            <a:rect l="l" t="t" r="r" b="b"/>
            <a:pathLst>
              <a:path w="2978563" h="1634486">
                <a:moveTo>
                  <a:pt x="0" y="0"/>
                </a:moveTo>
                <a:lnTo>
                  <a:pt x="2978562" y="0"/>
                </a:lnTo>
                <a:lnTo>
                  <a:pt x="2978562" y="1634486"/>
                </a:lnTo>
                <a:lnTo>
                  <a:pt x="0" y="16344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p:cNvSpPr/>
          <p:nvPr/>
        </p:nvSpPr>
        <p:spPr>
          <a:xfrm>
            <a:off x="218776" y="344237"/>
            <a:ext cx="809924" cy="987784"/>
          </a:xfrm>
          <a:custGeom>
            <a:avLst/>
            <a:gdLst/>
            <a:ahLst/>
            <a:cxnLst/>
            <a:rect l="l" t="t" r="r" b="b"/>
            <a:pathLst>
              <a:path w="809924" h="987784">
                <a:moveTo>
                  <a:pt x="0" y="0"/>
                </a:moveTo>
                <a:lnTo>
                  <a:pt x="809924" y="0"/>
                </a:lnTo>
                <a:lnTo>
                  <a:pt x="809924" y="987784"/>
                </a:lnTo>
                <a:lnTo>
                  <a:pt x="0" y="9877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p:cNvSpPr/>
          <p:nvPr/>
        </p:nvSpPr>
        <p:spPr>
          <a:xfrm>
            <a:off x="702279" y="2613118"/>
            <a:ext cx="7176699" cy="4281378"/>
          </a:xfrm>
          <a:custGeom>
            <a:avLst/>
            <a:gdLst/>
            <a:ahLst/>
            <a:cxnLst/>
            <a:rect l="l" t="t" r="r" b="b"/>
            <a:pathLst>
              <a:path w="7176699" h="4281378">
                <a:moveTo>
                  <a:pt x="0" y="0"/>
                </a:moveTo>
                <a:lnTo>
                  <a:pt x="7176699" y="0"/>
                </a:lnTo>
                <a:lnTo>
                  <a:pt x="7176699" y="4281379"/>
                </a:lnTo>
                <a:lnTo>
                  <a:pt x="0" y="4281379"/>
                </a:lnTo>
                <a:lnTo>
                  <a:pt x="0" y="0"/>
                </a:lnTo>
                <a:close/>
              </a:path>
            </a:pathLst>
          </a:custGeom>
          <a:blipFill>
            <a:blip r:embed="rId6"/>
            <a:stretch>
              <a:fillRect/>
            </a:stretch>
          </a:blipFill>
        </p:spPr>
        <p:txBody>
          <a:bodyPr/>
          <a:lstStyle/>
          <a:p>
            <a:endParaRPr lang="en-IN"/>
          </a:p>
        </p:txBody>
      </p:sp>
      <p:sp>
        <p:nvSpPr>
          <p:cNvPr id="8" name="Freeform 8"/>
          <p:cNvSpPr/>
          <p:nvPr/>
        </p:nvSpPr>
        <p:spPr>
          <a:xfrm>
            <a:off x="623738" y="7256447"/>
            <a:ext cx="7218126" cy="1845266"/>
          </a:xfrm>
          <a:custGeom>
            <a:avLst/>
            <a:gdLst/>
            <a:ahLst/>
            <a:cxnLst/>
            <a:rect l="l" t="t" r="r" b="b"/>
            <a:pathLst>
              <a:path w="7218126" h="1845266">
                <a:moveTo>
                  <a:pt x="0" y="0"/>
                </a:moveTo>
                <a:lnTo>
                  <a:pt x="7218125" y="0"/>
                </a:lnTo>
                <a:lnTo>
                  <a:pt x="7218125" y="1845265"/>
                </a:lnTo>
                <a:lnTo>
                  <a:pt x="0" y="1845265"/>
                </a:lnTo>
                <a:lnTo>
                  <a:pt x="0" y="0"/>
                </a:lnTo>
                <a:close/>
              </a:path>
            </a:pathLst>
          </a:custGeom>
          <a:blipFill>
            <a:blip r:embed="rId7"/>
            <a:stretch>
              <a:fillRect r="-23276"/>
            </a:stretch>
          </a:blipFill>
        </p:spPr>
        <p:txBody>
          <a:bodyPr/>
          <a:lstStyle/>
          <a:p>
            <a:endParaRPr lang="en-IN"/>
          </a:p>
        </p:txBody>
      </p:sp>
      <p:grpSp>
        <p:nvGrpSpPr>
          <p:cNvPr id="9" name="Group 9"/>
          <p:cNvGrpSpPr/>
          <p:nvPr/>
        </p:nvGrpSpPr>
        <p:grpSpPr>
          <a:xfrm>
            <a:off x="17542194" y="-86345"/>
            <a:ext cx="22894267" cy="10620241"/>
            <a:chOff x="0" y="0"/>
            <a:chExt cx="6029766" cy="2797100"/>
          </a:xfrm>
        </p:grpSpPr>
        <p:sp>
          <p:nvSpPr>
            <p:cNvPr id="10" name="Freeform 10"/>
            <p:cNvSpPr/>
            <p:nvPr/>
          </p:nvSpPr>
          <p:spPr>
            <a:xfrm>
              <a:off x="0" y="0"/>
              <a:ext cx="6029766" cy="2797101"/>
            </a:xfrm>
            <a:custGeom>
              <a:avLst/>
              <a:gdLst/>
              <a:ahLst/>
              <a:cxnLst/>
              <a:rect l="l" t="t" r="r" b="b"/>
              <a:pathLst>
                <a:path w="6029766" h="2797101">
                  <a:moveTo>
                    <a:pt x="0" y="0"/>
                  </a:moveTo>
                  <a:lnTo>
                    <a:pt x="6029766" y="0"/>
                  </a:lnTo>
                  <a:lnTo>
                    <a:pt x="6029766" y="2797101"/>
                  </a:lnTo>
                  <a:lnTo>
                    <a:pt x="0" y="2797101"/>
                  </a:lnTo>
                  <a:close/>
                </a:path>
              </a:pathLst>
            </a:custGeom>
            <a:solidFill>
              <a:srgbClr val="000000"/>
            </a:solidFill>
          </p:spPr>
          <p:txBody>
            <a:bodyPr/>
            <a:lstStyle/>
            <a:p>
              <a:endParaRPr lang="en-IN"/>
            </a:p>
          </p:txBody>
        </p:sp>
        <p:sp>
          <p:nvSpPr>
            <p:cNvPr id="11" name="TextBox 11"/>
            <p:cNvSpPr txBox="1"/>
            <p:nvPr/>
          </p:nvSpPr>
          <p:spPr>
            <a:xfrm>
              <a:off x="0" y="9525"/>
              <a:ext cx="6029766" cy="2787575"/>
            </a:xfrm>
            <a:prstGeom prst="rect">
              <a:avLst/>
            </a:prstGeom>
          </p:spPr>
          <p:txBody>
            <a:bodyPr lIns="50800" tIns="50800" rIns="50800" bIns="50800" rtlCol="0" anchor="ctr"/>
            <a:lstStyle/>
            <a:p>
              <a:pPr algn="ctr">
                <a:lnSpc>
                  <a:spcPts val="2624"/>
                </a:lnSpc>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inVertical)">
                                      <p:cBhvr>
                                        <p:cTn id="19" dur="500"/>
                                        <p:tgtEl>
                                          <p:spTgt spid="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par>
                                <p:cTn id="26" presetID="16" presetClass="entr" presetSubtype="21"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inVertic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TextBox 2"/>
          <p:cNvSpPr txBox="1"/>
          <p:nvPr/>
        </p:nvSpPr>
        <p:spPr>
          <a:xfrm>
            <a:off x="933749" y="909612"/>
            <a:ext cx="2488350" cy="708709"/>
          </a:xfrm>
          <a:prstGeom prst="rect">
            <a:avLst/>
          </a:prstGeom>
        </p:spPr>
        <p:txBody>
          <a:bodyPr lIns="0" tIns="0" rIns="0" bIns="0" rtlCol="0" anchor="t">
            <a:spAutoFit/>
          </a:bodyPr>
          <a:lstStyle/>
          <a:p>
            <a:pPr algn="l">
              <a:lnSpc>
                <a:spcPts val="2627"/>
              </a:lnSpc>
            </a:pPr>
            <a:r>
              <a:rPr lang="en-US" sz="2526">
                <a:solidFill>
                  <a:srgbClr val="0F0E0E"/>
                </a:solidFill>
                <a:latin typeface="Poppins"/>
                <a:ea typeface="Poppins"/>
                <a:cs typeface="Poppins"/>
                <a:sym typeface="Poppins"/>
              </a:rPr>
              <a:t>PIZZA HUT</a:t>
            </a:r>
          </a:p>
          <a:p>
            <a:pPr algn="l">
              <a:lnSpc>
                <a:spcPts val="2627"/>
              </a:lnSpc>
            </a:pPr>
            <a:endParaRPr lang="en-US" sz="2526">
              <a:solidFill>
                <a:srgbClr val="0F0E0E"/>
              </a:solidFill>
              <a:latin typeface="Poppins"/>
              <a:ea typeface="Poppins"/>
              <a:cs typeface="Poppins"/>
              <a:sym typeface="Poppins"/>
            </a:endParaRPr>
          </a:p>
        </p:txBody>
      </p:sp>
      <p:sp>
        <p:nvSpPr>
          <p:cNvPr id="3" name="TextBox 3"/>
          <p:cNvSpPr txBox="1"/>
          <p:nvPr/>
        </p:nvSpPr>
        <p:spPr>
          <a:xfrm>
            <a:off x="2918004" y="1153004"/>
            <a:ext cx="14867496" cy="1275161"/>
          </a:xfrm>
          <a:prstGeom prst="rect">
            <a:avLst/>
          </a:prstGeom>
        </p:spPr>
        <p:txBody>
          <a:bodyPr lIns="0" tIns="0" rIns="0" bIns="0" rtlCol="0" anchor="t">
            <a:spAutoFit/>
          </a:bodyPr>
          <a:lstStyle/>
          <a:p>
            <a:pPr algn="l">
              <a:lnSpc>
                <a:spcPts val="4806"/>
              </a:lnSpc>
            </a:pPr>
            <a:r>
              <a:rPr lang="en-US" sz="4621">
                <a:solidFill>
                  <a:srgbClr val="0F0E0E"/>
                </a:solidFill>
                <a:latin typeface="Poppins Bold"/>
                <a:ea typeface="Poppins Bold"/>
                <a:cs typeface="Poppins Bold"/>
                <a:sym typeface="Poppins Bold"/>
              </a:rPr>
              <a:t>2. Calculate the total revenue generated from pizza sales.</a:t>
            </a:r>
          </a:p>
        </p:txBody>
      </p:sp>
      <p:sp>
        <p:nvSpPr>
          <p:cNvPr id="4" name="TextBox 4"/>
          <p:cNvSpPr txBox="1"/>
          <p:nvPr/>
        </p:nvSpPr>
        <p:spPr>
          <a:xfrm>
            <a:off x="10351752" y="2657319"/>
            <a:ext cx="6755993" cy="4930580"/>
          </a:xfrm>
          <a:prstGeom prst="rect">
            <a:avLst/>
          </a:prstGeom>
        </p:spPr>
        <p:txBody>
          <a:bodyPr lIns="0" tIns="0" rIns="0" bIns="0" rtlCol="0" anchor="t">
            <a:spAutoFit/>
          </a:bodyPr>
          <a:lstStyle/>
          <a:p>
            <a:pPr algn="just">
              <a:lnSpc>
                <a:spcPts val="4333"/>
              </a:lnSpc>
            </a:pPr>
            <a:r>
              <a:rPr lang="en-US" sz="4012" spc="216">
                <a:solidFill>
                  <a:srgbClr val="000000"/>
                </a:solidFill>
                <a:latin typeface="Poppins"/>
                <a:ea typeface="Poppins"/>
                <a:cs typeface="Poppins"/>
                <a:sym typeface="Poppins"/>
              </a:rPr>
              <a:t>The total revenue generated from pizza sales underscores the financial health and profitability of our business. This revenue reflects our pricing strategy and the overall popularity of our pizzas.</a:t>
            </a:r>
          </a:p>
        </p:txBody>
      </p:sp>
      <p:sp>
        <p:nvSpPr>
          <p:cNvPr id="5" name="Freeform 5"/>
          <p:cNvSpPr/>
          <p:nvPr/>
        </p:nvSpPr>
        <p:spPr>
          <a:xfrm>
            <a:off x="16798719" y="9057795"/>
            <a:ext cx="2978563" cy="1634486"/>
          </a:xfrm>
          <a:custGeom>
            <a:avLst/>
            <a:gdLst/>
            <a:ahLst/>
            <a:cxnLst/>
            <a:rect l="l" t="t" r="r" b="b"/>
            <a:pathLst>
              <a:path w="2978563" h="1634486">
                <a:moveTo>
                  <a:pt x="0" y="0"/>
                </a:moveTo>
                <a:lnTo>
                  <a:pt x="2978562" y="0"/>
                </a:lnTo>
                <a:lnTo>
                  <a:pt x="2978562" y="1634486"/>
                </a:lnTo>
                <a:lnTo>
                  <a:pt x="0" y="16344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p:cNvSpPr/>
          <p:nvPr/>
        </p:nvSpPr>
        <p:spPr>
          <a:xfrm>
            <a:off x="0" y="630537"/>
            <a:ext cx="809924" cy="987784"/>
          </a:xfrm>
          <a:custGeom>
            <a:avLst/>
            <a:gdLst/>
            <a:ahLst/>
            <a:cxnLst/>
            <a:rect l="l" t="t" r="r" b="b"/>
            <a:pathLst>
              <a:path w="809924" h="987784">
                <a:moveTo>
                  <a:pt x="0" y="0"/>
                </a:moveTo>
                <a:lnTo>
                  <a:pt x="809924" y="0"/>
                </a:lnTo>
                <a:lnTo>
                  <a:pt x="809924" y="987784"/>
                </a:lnTo>
                <a:lnTo>
                  <a:pt x="0" y="9877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p:cNvSpPr/>
          <p:nvPr/>
        </p:nvSpPr>
        <p:spPr>
          <a:xfrm>
            <a:off x="218776" y="2647794"/>
            <a:ext cx="9057083" cy="3753891"/>
          </a:xfrm>
          <a:custGeom>
            <a:avLst/>
            <a:gdLst/>
            <a:ahLst/>
            <a:cxnLst/>
            <a:rect l="l" t="t" r="r" b="b"/>
            <a:pathLst>
              <a:path w="9057083" h="3753891">
                <a:moveTo>
                  <a:pt x="0" y="0"/>
                </a:moveTo>
                <a:lnTo>
                  <a:pt x="9057083" y="0"/>
                </a:lnTo>
                <a:lnTo>
                  <a:pt x="9057083" y="3753891"/>
                </a:lnTo>
                <a:lnTo>
                  <a:pt x="0" y="3753891"/>
                </a:lnTo>
                <a:lnTo>
                  <a:pt x="0" y="0"/>
                </a:lnTo>
                <a:close/>
              </a:path>
            </a:pathLst>
          </a:custGeom>
          <a:blipFill>
            <a:blip r:embed="rId6"/>
            <a:stretch>
              <a:fillRect r="-5719"/>
            </a:stretch>
          </a:blipFill>
        </p:spPr>
        <p:txBody>
          <a:bodyPr/>
          <a:lstStyle/>
          <a:p>
            <a:endParaRPr lang="en-IN"/>
          </a:p>
        </p:txBody>
      </p:sp>
      <p:sp>
        <p:nvSpPr>
          <p:cNvPr id="8" name="Freeform 8"/>
          <p:cNvSpPr/>
          <p:nvPr/>
        </p:nvSpPr>
        <p:spPr>
          <a:xfrm>
            <a:off x="218776" y="6627494"/>
            <a:ext cx="9205101" cy="2630806"/>
          </a:xfrm>
          <a:custGeom>
            <a:avLst/>
            <a:gdLst/>
            <a:ahLst/>
            <a:cxnLst/>
            <a:rect l="l" t="t" r="r" b="b"/>
            <a:pathLst>
              <a:path w="9205101" h="2630806">
                <a:moveTo>
                  <a:pt x="0" y="0"/>
                </a:moveTo>
                <a:lnTo>
                  <a:pt x="9205100" y="0"/>
                </a:lnTo>
                <a:lnTo>
                  <a:pt x="9205100" y="2630806"/>
                </a:lnTo>
                <a:lnTo>
                  <a:pt x="0" y="2630806"/>
                </a:lnTo>
                <a:lnTo>
                  <a:pt x="0" y="0"/>
                </a:lnTo>
                <a:close/>
              </a:path>
            </a:pathLst>
          </a:custGeom>
          <a:blipFill>
            <a:blip r:embed="rId7"/>
            <a:stretch>
              <a:fillRect t="-2953" r="-4019" b="-2953"/>
            </a:stretch>
          </a:blipFill>
        </p:spPr>
        <p:txBody>
          <a:bodyPr/>
          <a:lstStyle/>
          <a:p>
            <a:endParaRPr lang="en-IN"/>
          </a:p>
        </p:txBody>
      </p:sp>
      <p:grpSp>
        <p:nvGrpSpPr>
          <p:cNvPr id="9" name="Group 9"/>
          <p:cNvGrpSpPr/>
          <p:nvPr/>
        </p:nvGrpSpPr>
        <p:grpSpPr>
          <a:xfrm>
            <a:off x="-376651" y="-158064"/>
            <a:ext cx="42391962" cy="788601"/>
            <a:chOff x="0" y="0"/>
            <a:chExt cx="11164961" cy="207697"/>
          </a:xfrm>
        </p:grpSpPr>
        <p:sp>
          <p:nvSpPr>
            <p:cNvPr id="10" name="Freeform 10"/>
            <p:cNvSpPr/>
            <p:nvPr/>
          </p:nvSpPr>
          <p:spPr>
            <a:xfrm>
              <a:off x="0" y="0"/>
              <a:ext cx="11164961" cy="207697"/>
            </a:xfrm>
            <a:custGeom>
              <a:avLst/>
              <a:gdLst/>
              <a:ahLst/>
              <a:cxnLst/>
              <a:rect l="l" t="t" r="r" b="b"/>
              <a:pathLst>
                <a:path w="11164961" h="207697">
                  <a:moveTo>
                    <a:pt x="0" y="0"/>
                  </a:moveTo>
                  <a:lnTo>
                    <a:pt x="11164961" y="0"/>
                  </a:lnTo>
                  <a:lnTo>
                    <a:pt x="11164961" y="207697"/>
                  </a:lnTo>
                  <a:lnTo>
                    <a:pt x="0" y="207697"/>
                  </a:lnTo>
                  <a:close/>
                </a:path>
              </a:pathLst>
            </a:custGeom>
            <a:solidFill>
              <a:srgbClr val="0F0E0E"/>
            </a:solidFill>
          </p:spPr>
          <p:txBody>
            <a:bodyPr/>
            <a:lstStyle/>
            <a:p>
              <a:endParaRPr lang="en-IN"/>
            </a:p>
          </p:txBody>
        </p:sp>
        <p:sp>
          <p:nvSpPr>
            <p:cNvPr id="11" name="TextBox 11"/>
            <p:cNvSpPr txBox="1"/>
            <p:nvPr/>
          </p:nvSpPr>
          <p:spPr>
            <a:xfrm>
              <a:off x="0" y="9525"/>
              <a:ext cx="11164961" cy="198172"/>
            </a:xfrm>
            <a:prstGeom prst="rect">
              <a:avLst/>
            </a:prstGeom>
          </p:spPr>
          <p:txBody>
            <a:bodyPr lIns="50800" tIns="50800" rIns="50800" bIns="50800" rtlCol="0" anchor="ctr"/>
            <a:lstStyle/>
            <a:p>
              <a:pPr algn="ctr">
                <a:lnSpc>
                  <a:spcPts val="2624"/>
                </a:lnSpc>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circle(in)">
                                      <p:cBhvr>
                                        <p:cTn id="16" dur="2000"/>
                                        <p:tgtEl>
                                          <p:spTgt spid="3"/>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circle(in)">
                                      <p:cBhvr>
                                        <p:cTn id="19" dur="2000"/>
                                        <p:tgtEl>
                                          <p:spTgt spid="2"/>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ircle(in)">
                                      <p:cBhvr>
                                        <p:cTn id="25" dur="2000"/>
                                        <p:tgtEl>
                                          <p:spTgt spid="5"/>
                                        </p:tgtEl>
                                      </p:cBhvr>
                                    </p:animEffect>
                                  </p:childTnLst>
                                </p:cTn>
                              </p:par>
                              <p:par>
                                <p:cTn id="26" presetID="6" presetClass="entr" presetSubtype="16"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ircle(in)">
                                      <p:cBhvr>
                                        <p:cTn id="2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animBg="1"/>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7F7"/>
        </a:solidFill>
        <a:effectLst/>
      </p:bgPr>
    </p:bg>
    <p:spTree>
      <p:nvGrpSpPr>
        <p:cNvPr id="1" name=""/>
        <p:cNvGrpSpPr/>
        <p:nvPr/>
      </p:nvGrpSpPr>
      <p:grpSpPr>
        <a:xfrm>
          <a:off x="0" y="0"/>
          <a:ext cx="0" cy="0"/>
          <a:chOff x="0" y="0"/>
          <a:chExt cx="0" cy="0"/>
        </a:xfrm>
      </p:grpSpPr>
      <p:sp>
        <p:nvSpPr>
          <p:cNvPr id="2" name="TextBox 2"/>
          <p:cNvSpPr txBox="1"/>
          <p:nvPr/>
        </p:nvSpPr>
        <p:spPr>
          <a:xfrm>
            <a:off x="2385586" y="488899"/>
            <a:ext cx="2485842" cy="707985"/>
          </a:xfrm>
          <a:prstGeom prst="rect">
            <a:avLst/>
          </a:prstGeom>
        </p:spPr>
        <p:txBody>
          <a:bodyPr lIns="0" tIns="0" rIns="0" bIns="0" rtlCol="0" anchor="t">
            <a:spAutoFit/>
          </a:bodyPr>
          <a:lstStyle/>
          <a:p>
            <a:pPr algn="l">
              <a:lnSpc>
                <a:spcPts val="2624"/>
              </a:lnSpc>
            </a:pPr>
            <a:r>
              <a:rPr lang="en-US" sz="2523" dirty="0">
                <a:solidFill>
                  <a:srgbClr val="0F0E0E"/>
                </a:solidFill>
                <a:latin typeface="Poppins"/>
                <a:ea typeface="Poppins"/>
                <a:cs typeface="Poppins"/>
                <a:sym typeface="Poppins"/>
              </a:rPr>
              <a:t>PIZZA HUT</a:t>
            </a:r>
          </a:p>
          <a:p>
            <a:pPr algn="l">
              <a:lnSpc>
                <a:spcPts val="2624"/>
              </a:lnSpc>
            </a:pPr>
            <a:endParaRPr lang="en-US" sz="2523" dirty="0">
              <a:solidFill>
                <a:srgbClr val="0F0E0E"/>
              </a:solidFill>
              <a:latin typeface="Poppins"/>
              <a:ea typeface="Poppins"/>
              <a:cs typeface="Poppins"/>
              <a:sym typeface="Poppins"/>
            </a:endParaRPr>
          </a:p>
        </p:txBody>
      </p:sp>
      <p:sp>
        <p:nvSpPr>
          <p:cNvPr id="3" name="TextBox 3"/>
          <p:cNvSpPr txBox="1"/>
          <p:nvPr/>
        </p:nvSpPr>
        <p:spPr>
          <a:xfrm>
            <a:off x="3628507" y="1011184"/>
            <a:ext cx="13630793" cy="670250"/>
          </a:xfrm>
          <a:prstGeom prst="rect">
            <a:avLst/>
          </a:prstGeom>
        </p:spPr>
        <p:txBody>
          <a:bodyPr lIns="0" tIns="0" rIns="0" bIns="0" rtlCol="0" anchor="t">
            <a:spAutoFit/>
          </a:bodyPr>
          <a:lstStyle/>
          <a:p>
            <a:pPr algn="l">
              <a:lnSpc>
                <a:spcPts val="4806"/>
              </a:lnSpc>
            </a:pPr>
            <a:r>
              <a:rPr lang="en-US" sz="4621">
                <a:solidFill>
                  <a:srgbClr val="0F0E0E"/>
                </a:solidFill>
                <a:latin typeface="Poppins Bold"/>
                <a:ea typeface="Poppins Bold"/>
                <a:cs typeface="Poppins Bold"/>
                <a:sym typeface="Poppins Bold"/>
              </a:rPr>
              <a:t>3 . Identify the highest-priced pizza.</a:t>
            </a:r>
          </a:p>
        </p:txBody>
      </p:sp>
      <p:sp>
        <p:nvSpPr>
          <p:cNvPr id="4" name="TextBox 4"/>
          <p:cNvSpPr txBox="1"/>
          <p:nvPr/>
        </p:nvSpPr>
        <p:spPr>
          <a:xfrm>
            <a:off x="10705291" y="2043717"/>
            <a:ext cx="6450015" cy="5403226"/>
          </a:xfrm>
          <a:prstGeom prst="rect">
            <a:avLst/>
          </a:prstGeom>
        </p:spPr>
        <p:txBody>
          <a:bodyPr lIns="0" tIns="0" rIns="0" bIns="0" rtlCol="0" anchor="t">
            <a:spAutoFit/>
          </a:bodyPr>
          <a:lstStyle/>
          <a:p>
            <a:pPr algn="just">
              <a:lnSpc>
                <a:spcPts val="4216"/>
              </a:lnSpc>
            </a:pPr>
            <a:r>
              <a:rPr lang="en-US" sz="3904" spc="210">
                <a:solidFill>
                  <a:srgbClr val="000000"/>
                </a:solidFill>
                <a:latin typeface="Poppins"/>
                <a:ea typeface="Poppins"/>
                <a:cs typeface="Poppins"/>
                <a:sym typeface="Poppins"/>
              </a:rPr>
              <a:t>Identifying the highest-priced pizza allows us to understand the premium segment of our product line. This information can be used to strategize on product placement and marketing for high-value offerings.</a:t>
            </a:r>
          </a:p>
        </p:txBody>
      </p:sp>
      <p:sp>
        <p:nvSpPr>
          <p:cNvPr id="5" name="Freeform 5"/>
          <p:cNvSpPr/>
          <p:nvPr/>
        </p:nvSpPr>
        <p:spPr>
          <a:xfrm>
            <a:off x="16232372" y="8652514"/>
            <a:ext cx="2978563" cy="1634486"/>
          </a:xfrm>
          <a:custGeom>
            <a:avLst/>
            <a:gdLst/>
            <a:ahLst/>
            <a:cxnLst/>
            <a:rect l="l" t="t" r="r" b="b"/>
            <a:pathLst>
              <a:path w="2978563" h="1634486">
                <a:moveTo>
                  <a:pt x="0" y="0"/>
                </a:moveTo>
                <a:lnTo>
                  <a:pt x="2978562" y="0"/>
                </a:lnTo>
                <a:lnTo>
                  <a:pt x="2978562" y="1634486"/>
                </a:lnTo>
                <a:lnTo>
                  <a:pt x="0" y="16344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p:cNvSpPr/>
          <p:nvPr/>
        </p:nvSpPr>
        <p:spPr>
          <a:xfrm>
            <a:off x="1402913" y="209099"/>
            <a:ext cx="809924" cy="987784"/>
          </a:xfrm>
          <a:custGeom>
            <a:avLst/>
            <a:gdLst/>
            <a:ahLst/>
            <a:cxnLst/>
            <a:rect l="l" t="t" r="r" b="b"/>
            <a:pathLst>
              <a:path w="809924" h="987784">
                <a:moveTo>
                  <a:pt x="0" y="0"/>
                </a:moveTo>
                <a:lnTo>
                  <a:pt x="809924" y="0"/>
                </a:lnTo>
                <a:lnTo>
                  <a:pt x="809924" y="987785"/>
                </a:lnTo>
                <a:lnTo>
                  <a:pt x="0" y="9877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p:cNvSpPr/>
          <p:nvPr/>
        </p:nvSpPr>
        <p:spPr>
          <a:xfrm>
            <a:off x="579261" y="2043717"/>
            <a:ext cx="9839790" cy="3719920"/>
          </a:xfrm>
          <a:custGeom>
            <a:avLst/>
            <a:gdLst/>
            <a:ahLst/>
            <a:cxnLst/>
            <a:rect l="l" t="t" r="r" b="b"/>
            <a:pathLst>
              <a:path w="9839790" h="3719920">
                <a:moveTo>
                  <a:pt x="0" y="0"/>
                </a:moveTo>
                <a:lnTo>
                  <a:pt x="9839789" y="0"/>
                </a:lnTo>
                <a:lnTo>
                  <a:pt x="9839789" y="3719920"/>
                </a:lnTo>
                <a:lnTo>
                  <a:pt x="0" y="3719920"/>
                </a:lnTo>
                <a:lnTo>
                  <a:pt x="0" y="0"/>
                </a:lnTo>
                <a:close/>
              </a:path>
            </a:pathLst>
          </a:custGeom>
          <a:blipFill>
            <a:blip r:embed="rId6"/>
            <a:stretch>
              <a:fillRect/>
            </a:stretch>
          </a:blipFill>
        </p:spPr>
        <p:txBody>
          <a:bodyPr/>
          <a:lstStyle/>
          <a:p>
            <a:endParaRPr lang="en-IN"/>
          </a:p>
        </p:txBody>
      </p:sp>
      <p:sp>
        <p:nvSpPr>
          <p:cNvPr id="8" name="Freeform 8"/>
          <p:cNvSpPr/>
          <p:nvPr/>
        </p:nvSpPr>
        <p:spPr>
          <a:xfrm>
            <a:off x="579261" y="6125587"/>
            <a:ext cx="9839790" cy="2953892"/>
          </a:xfrm>
          <a:custGeom>
            <a:avLst/>
            <a:gdLst/>
            <a:ahLst/>
            <a:cxnLst/>
            <a:rect l="l" t="t" r="r" b="b"/>
            <a:pathLst>
              <a:path w="9839790" h="2953892">
                <a:moveTo>
                  <a:pt x="0" y="0"/>
                </a:moveTo>
                <a:lnTo>
                  <a:pt x="9839789" y="0"/>
                </a:lnTo>
                <a:lnTo>
                  <a:pt x="9839789" y="2953892"/>
                </a:lnTo>
                <a:lnTo>
                  <a:pt x="0" y="2953892"/>
                </a:lnTo>
                <a:lnTo>
                  <a:pt x="0" y="0"/>
                </a:lnTo>
                <a:close/>
              </a:path>
            </a:pathLst>
          </a:custGeom>
          <a:blipFill>
            <a:blip r:embed="rId7"/>
            <a:stretch>
              <a:fillRect t="-4385" b="-4385"/>
            </a:stretch>
          </a:blipFill>
        </p:spPr>
        <p:txBody>
          <a:bodyPr/>
          <a:lstStyle/>
          <a:p>
            <a:endParaRPr lang="en-IN"/>
          </a:p>
        </p:txBody>
      </p:sp>
      <p:grpSp>
        <p:nvGrpSpPr>
          <p:cNvPr id="9" name="Group 9"/>
          <p:cNvGrpSpPr/>
          <p:nvPr/>
        </p:nvGrpSpPr>
        <p:grpSpPr>
          <a:xfrm rot="-5400000">
            <a:off x="-21011021" y="3070173"/>
            <a:ext cx="42391962" cy="788601"/>
            <a:chOff x="0" y="0"/>
            <a:chExt cx="11164961" cy="207697"/>
          </a:xfrm>
        </p:grpSpPr>
        <p:sp>
          <p:nvSpPr>
            <p:cNvPr id="10" name="Freeform 10"/>
            <p:cNvSpPr/>
            <p:nvPr/>
          </p:nvSpPr>
          <p:spPr>
            <a:xfrm>
              <a:off x="0" y="0"/>
              <a:ext cx="11164961" cy="207697"/>
            </a:xfrm>
            <a:custGeom>
              <a:avLst/>
              <a:gdLst/>
              <a:ahLst/>
              <a:cxnLst/>
              <a:rect l="l" t="t" r="r" b="b"/>
              <a:pathLst>
                <a:path w="11164961" h="207697">
                  <a:moveTo>
                    <a:pt x="0" y="0"/>
                  </a:moveTo>
                  <a:lnTo>
                    <a:pt x="11164961" y="0"/>
                  </a:lnTo>
                  <a:lnTo>
                    <a:pt x="11164961" y="207697"/>
                  </a:lnTo>
                  <a:lnTo>
                    <a:pt x="0" y="207697"/>
                  </a:lnTo>
                  <a:close/>
                </a:path>
              </a:pathLst>
            </a:custGeom>
            <a:solidFill>
              <a:srgbClr val="000000"/>
            </a:solidFill>
          </p:spPr>
          <p:txBody>
            <a:bodyPr/>
            <a:lstStyle/>
            <a:p>
              <a:endParaRPr lang="en-IN"/>
            </a:p>
          </p:txBody>
        </p:sp>
        <p:sp>
          <p:nvSpPr>
            <p:cNvPr id="11" name="TextBox 11"/>
            <p:cNvSpPr txBox="1"/>
            <p:nvPr/>
          </p:nvSpPr>
          <p:spPr>
            <a:xfrm>
              <a:off x="0" y="9525"/>
              <a:ext cx="11164961" cy="198172"/>
            </a:xfrm>
            <a:prstGeom prst="rect">
              <a:avLst/>
            </a:prstGeom>
          </p:spPr>
          <p:txBody>
            <a:bodyPr lIns="50800" tIns="50800" rIns="50800" bIns="50800" rtlCol="0" anchor="ctr"/>
            <a:lstStyle/>
            <a:p>
              <a:pPr algn="ctr">
                <a:lnSpc>
                  <a:spcPts val="2624"/>
                </a:lnSpc>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randombar(horizontal)">
                                      <p:cBhvr>
                                        <p:cTn id="16" dur="500"/>
                                        <p:tgtEl>
                                          <p:spTgt spid="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randombar(horizontal)">
                                      <p:cBhvr>
                                        <p:cTn id="25" dur="500"/>
                                        <p:tgtEl>
                                          <p:spTgt spid="4"/>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randombar(horizontal)">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animBg="1"/>
      <p:bldP spid="6" grpId="0" animBg="1"/>
      <p:bldP spid="7"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1019</Words>
  <Application>Microsoft Office PowerPoint</Application>
  <PresentationFormat>Custom</PresentationFormat>
  <Paragraphs>89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Poppins Bold</vt:lpstr>
      <vt:lpstr>Calibri</vt:lpstr>
      <vt:lpstr>Tenor Sans</vt:lpstr>
      <vt:lpstr>Active Heart</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Red Clean Simple Illustrative Sales Performance Analysis Chart Presentation</dc:title>
  <cp:lastModifiedBy>Satyam Kumar [Information Technology - 2021]</cp:lastModifiedBy>
  <cp:revision>2</cp:revision>
  <dcterms:created xsi:type="dcterms:W3CDTF">2006-08-16T00:00:00Z</dcterms:created>
  <dcterms:modified xsi:type="dcterms:W3CDTF">2024-08-06T11:33:17Z</dcterms:modified>
  <dc:identifier>DAGMlNlzpiQ</dc:identifier>
</cp:coreProperties>
</file>