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1" r:id="rId2"/>
    <p:sldId id="260" r:id="rId3"/>
    <p:sldId id="262" r:id="rId4"/>
    <p:sldId id="263" r:id="rId5"/>
    <p:sldId id="264" r:id="rId6"/>
    <p:sldId id="265" r:id="rId7"/>
    <p:sldId id="266" r:id="rId8"/>
    <p:sldId id="278" r:id="rId9"/>
    <p:sldId id="267" r:id="rId10"/>
    <p:sldId id="268" r:id="rId11"/>
    <p:sldId id="270" r:id="rId12"/>
    <p:sldId id="269" r:id="rId13"/>
    <p:sldId id="271" r:id="rId14"/>
    <p:sldId id="272" r:id="rId15"/>
    <p:sldId id="273" r:id="rId16"/>
    <p:sldId id="274" r:id="rId17"/>
    <p:sldId id="287" r:id="rId18"/>
    <p:sldId id="285" r:id="rId19"/>
    <p:sldId id="301" r:id="rId20"/>
    <p:sldId id="286" r:id="rId21"/>
    <p:sldId id="276" r:id="rId22"/>
    <p:sldId id="279" r:id="rId23"/>
    <p:sldId id="288" r:id="rId24"/>
    <p:sldId id="289" r:id="rId25"/>
    <p:sldId id="282" r:id="rId26"/>
    <p:sldId id="290" r:id="rId27"/>
    <p:sldId id="284" r:id="rId28"/>
    <p:sldId id="293" r:id="rId29"/>
    <p:sldId id="294" r:id="rId30"/>
    <p:sldId id="295" r:id="rId31"/>
    <p:sldId id="297" r:id="rId32"/>
    <p:sldId id="298" r:id="rId33"/>
    <p:sldId id="299" r:id="rId34"/>
    <p:sldId id="300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12/4/2020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12/4/2020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12/4/2020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12/4/2020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12/4/2020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12/4/2020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12/4/2020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12/4/2020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12/4/2020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12/4/2020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12/4/2020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12/4/2020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12/4/2020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12/4/2020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transition spd="slow">
    <p:cover/>
  </p:transition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Predicting Employee Attrition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73487" y="2691685"/>
            <a:ext cx="5851299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400" b="1" dirty="0" smtClean="0"/>
              <a:t>Submitted by-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400" b="1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Sweety</a:t>
            </a:r>
            <a:r>
              <a:rPr lang="en-US" sz="24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Porwal</a:t>
            </a:r>
            <a:endParaRPr lang="en-US" sz="2400" b="1" dirty="0" smtClean="0">
              <a:solidFill>
                <a:schemeClr val="accent1">
                  <a:lumMod val="40000"/>
                  <a:lumOff val="6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9753" y="3944835"/>
            <a:ext cx="3570222" cy="2674220"/>
          </a:xfr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4249" y="2883824"/>
            <a:ext cx="2336317" cy="155471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2157230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95470" y="618186"/>
            <a:ext cx="59242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Attrition VS Distance from home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89" y="1712891"/>
            <a:ext cx="6026028" cy="233881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3527" y="1482308"/>
            <a:ext cx="5644703" cy="289967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37882" y="4932608"/>
            <a:ext cx="68773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Bar plot shows that employees who lives in close proximity are the ones do not quit the job frequently.</a:t>
            </a:r>
          </a:p>
          <a:p>
            <a:endParaRPr lang="en-US" dirty="0" smtClean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As 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the p-value is less than alpha(0.05), the attrition of employee depends on distance from home.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69296689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134118" y="1056068"/>
            <a:ext cx="46750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Attrition </a:t>
            </a:r>
            <a:r>
              <a:rPr lang="en-US" sz="2000" b="1" u="sng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Vs</a:t>
            </a:r>
            <a:r>
              <a:rPr lang="en-US" sz="2000" b="1" u="sng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Job Role</a:t>
            </a:r>
            <a:endParaRPr lang="en-US" sz="2000" b="1" u="sng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9295" y="5197103"/>
            <a:ext cx="51257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Bar plot shows that Sales executive are the one who goes most for </a:t>
            </a: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attrition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As 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p-value is less than alpha, attrition depends on job role.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5087" y="1920293"/>
            <a:ext cx="6694021" cy="35897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866" y="1920293"/>
            <a:ext cx="4599573" cy="301231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3287967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03808" y="811366"/>
            <a:ext cx="5512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Attrition VS Job Level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977" y="1747301"/>
            <a:ext cx="4595662" cy="270135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5369" y="1528360"/>
            <a:ext cx="5929722" cy="409970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6823" y="4829577"/>
            <a:ext cx="52030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The </a:t>
            </a: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bar plot 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shows that employees at job level </a:t>
            </a: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2 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are the one who go most for attrition.</a:t>
            </a:r>
          </a:p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#As p-value is less than alpha, attrition depends on job level.</a:t>
            </a:r>
          </a:p>
        </p:txBody>
      </p:sp>
    </p:spTree>
    <p:extLst>
      <p:ext uri="{BB962C8B-B14F-4D97-AF65-F5344CB8AC3E}">
        <p14:creationId xmlns="" xmlns:p14="http://schemas.microsoft.com/office/powerpoint/2010/main" val="67279493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39414" y="965915"/>
            <a:ext cx="6387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Attrition VS Job Satisfaction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663" y="1819878"/>
            <a:ext cx="4824553" cy="262631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49405" y="4584879"/>
            <a:ext cx="480381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Bar 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plot shows that employees with high job satisfaction don't go for </a:t>
            </a: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attrition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As 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p-value is less than alpha, attrition depends on job satisfaction of employees.</a:t>
            </a:r>
          </a:p>
          <a:p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9202" y="1819878"/>
            <a:ext cx="5620841" cy="290666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81441138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3680" y="1803612"/>
            <a:ext cx="5474374" cy="382009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987" y="1848835"/>
            <a:ext cx="5155447" cy="269111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60631" y="824248"/>
            <a:ext cx="43530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Attrition VS Marital Status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2732" y="5164428"/>
            <a:ext cx="5241702" cy="1107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58987" y="4979555"/>
            <a:ext cx="52417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Bar plot shows that single people mostly go for </a:t>
            </a: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attrition.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As 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p-value is less than alpha, attrition depends on the marital status of employees.</a:t>
            </a:r>
          </a:p>
        </p:txBody>
      </p:sp>
    </p:spTree>
    <p:extLst>
      <p:ext uri="{BB962C8B-B14F-4D97-AF65-F5344CB8AC3E}">
        <p14:creationId xmlns="" xmlns:p14="http://schemas.microsoft.com/office/powerpoint/2010/main" val="271631525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44721" y="837127"/>
            <a:ext cx="41727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Attrition VS Overtime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2063" y="2137893"/>
            <a:ext cx="5646906" cy="385078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3942" y="4879219"/>
            <a:ext cx="46492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As the </a:t>
            </a: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bar plot 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shows, the less an employee works overtime ,the lower is attrition rate. </a:t>
            </a:r>
            <a:endParaRPr lang="en-US" dirty="0" smtClean="0">
              <a:solidFill>
                <a:schemeClr val="accent1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And 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the chi square test proves that.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283" y="2278553"/>
            <a:ext cx="6048161" cy="219041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24122579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66694" y="914400"/>
            <a:ext cx="38379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Attrition </a:t>
            </a:r>
            <a:r>
              <a:rPr lang="en-US" sz="2000" b="1" u="sng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VS Monthly Income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838" y="1975230"/>
            <a:ext cx="7268360" cy="20500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62895" y="5009882"/>
            <a:ext cx="80621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Employees with low monthly income mostly goes for attrition,</a:t>
            </a:r>
          </a:p>
          <a:p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Also </a:t>
            </a:r>
            <a:r>
              <a:rPr lang="en-US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Anova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shows that 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attrition is highly dependent on monthly income.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26778487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Feature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Process where in those features are selected that are most contributing to the target variable.</a:t>
            </a:r>
          </a:p>
          <a:p>
            <a:pPr marL="0" indent="0">
              <a:buNone/>
            </a:pPr>
            <a:r>
              <a:rPr lang="en-US" u="sng" dirty="0" smtClean="0">
                <a:solidFill>
                  <a:schemeClr val="accent3">
                    <a:lumMod val="75000"/>
                  </a:schemeClr>
                </a:solidFill>
              </a:rPr>
              <a:t>Benefits of Feature selection: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Improves Accuracy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Improves the performance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Providing the better understanding of data</a:t>
            </a:r>
          </a:p>
          <a:p>
            <a:pPr marL="0" indent="0">
              <a:buNone/>
            </a:pPr>
            <a:endParaRPr lang="en-US" b="1" u="sng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2581882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744" y="5156896"/>
            <a:ext cx="7575117" cy="14546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99245" y="231820"/>
            <a:ext cx="9787944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u="sng" dirty="0" err="1" smtClean="0">
                <a:solidFill>
                  <a:schemeClr val="accent3">
                    <a:lumMod val="75000"/>
                  </a:schemeClr>
                </a:solidFill>
              </a:rPr>
              <a:t>Boruta</a:t>
            </a:r>
            <a:r>
              <a:rPr lang="en-US" sz="2000" b="1" u="sng" dirty="0" smtClean="0">
                <a:solidFill>
                  <a:schemeClr val="accent3">
                    <a:lumMod val="75000"/>
                  </a:schemeClr>
                </a:solidFill>
              </a:rPr>
              <a:t> Algorithm for variable selection</a:t>
            </a:r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:  Based on Random forest</a:t>
            </a:r>
          </a:p>
          <a:p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Boruta</a:t>
            </a:r>
            <a:r>
              <a:rPr lang="en-US" dirty="0" smtClean="0"/>
              <a:t> </a:t>
            </a:r>
            <a:r>
              <a:rPr lang="en-US" dirty="0"/>
              <a:t>find all features which are either strongly or weakly relevant to </a:t>
            </a:r>
            <a:r>
              <a:rPr lang="en-US" dirty="0" smtClean="0"/>
              <a:t>the target variable.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First, it duplicates the dataset, and shuffle the values in each column. These values are called shadow features. </a:t>
            </a:r>
            <a:endParaRPr lang="en-US" dirty="0" smtClean="0"/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Creates classification model with shadow and original attributes.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At every iteration, it checks whether a </a:t>
            </a:r>
            <a:r>
              <a:rPr lang="en-US" dirty="0" smtClean="0"/>
              <a:t>real  </a:t>
            </a:r>
            <a:r>
              <a:rPr lang="en-US" dirty="0"/>
              <a:t>feature has a higher importance than the best of its shadow </a:t>
            </a:r>
            <a:r>
              <a:rPr lang="en-US" dirty="0" smtClean="0"/>
              <a:t>features </a:t>
            </a:r>
            <a:r>
              <a:rPr lang="en-US" dirty="0"/>
              <a:t>and constantly removes features which are deemed highly </a:t>
            </a:r>
            <a:r>
              <a:rPr lang="en-US" dirty="0" smtClean="0"/>
              <a:t>unimportant. i.e. it compares the z-score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u="sng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744" y="3864242"/>
            <a:ext cx="7412432" cy="94501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50377640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276" y="965916"/>
            <a:ext cx="11183580" cy="579922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798" y="256772"/>
            <a:ext cx="3672746" cy="47732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6398407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 and scope of the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4019" y="2511380"/>
            <a:ext cx="10767979" cy="3476206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Factors that cause employees to leave the organization.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 smtClean="0"/>
              <a:t>Predict </a:t>
            </a:r>
            <a:r>
              <a:rPr lang="en-US" dirty="0"/>
              <a:t>which employee is likely to churn </a:t>
            </a:r>
            <a:r>
              <a:rPr lang="en-US" dirty="0" smtClean="0"/>
              <a:t>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E</a:t>
            </a:r>
            <a:r>
              <a:rPr lang="en-US" dirty="0" smtClean="0"/>
              <a:t>xplore factors that </a:t>
            </a:r>
            <a:r>
              <a:rPr lang="en-US" dirty="0"/>
              <a:t>help the business to devise policies </a:t>
            </a:r>
            <a:r>
              <a:rPr lang="en-US" dirty="0" smtClean="0"/>
              <a:t>and </a:t>
            </a:r>
            <a:r>
              <a:rPr lang="en-US" dirty="0"/>
              <a:t>attract back the right talent</a:t>
            </a:r>
            <a:r>
              <a:rPr lang="en-US" dirty="0" smtClean="0"/>
              <a:t>.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dirty="0" smtClean="0"/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endParaRPr lang="en-US" dirty="0" smtClean="0"/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3838" y="4487741"/>
            <a:ext cx="4444300" cy="222215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65876595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20462" y="734096"/>
            <a:ext cx="69159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u="sng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2000" b="1" u="sng" dirty="0" err="1" smtClean="0">
                <a:solidFill>
                  <a:schemeClr val="accent3">
                    <a:lumMod val="75000"/>
                  </a:schemeClr>
                </a:solidFill>
              </a:rPr>
              <a:t>Boruta</a:t>
            </a:r>
            <a:r>
              <a:rPr lang="en-US" sz="2000" b="1" u="sng" dirty="0" smtClean="0">
                <a:solidFill>
                  <a:schemeClr val="accent3">
                    <a:lumMod val="75000"/>
                  </a:schemeClr>
                </a:solidFill>
              </a:rPr>
              <a:t> check continue….</a:t>
            </a:r>
            <a:endParaRPr lang="en-US" sz="2000" b="1" u="sng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73" y="2010843"/>
            <a:ext cx="5924282" cy="132860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972" y="4041617"/>
            <a:ext cx="10403700" cy="152205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25042948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9397" y="489396"/>
            <a:ext cx="5640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u="sng" dirty="0" smtClean="0">
                <a:solidFill>
                  <a:schemeClr val="accent3">
                    <a:lumMod val="75000"/>
                  </a:schemeClr>
                </a:solidFill>
              </a:rPr>
              <a:t>Dropping Insignificant variables:</a:t>
            </a:r>
            <a:endParaRPr lang="en-US" u="sng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397" y="1269106"/>
            <a:ext cx="7716921" cy="6498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9397" y="3041555"/>
            <a:ext cx="3709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>
                <a:solidFill>
                  <a:schemeClr val="accent3">
                    <a:lumMod val="75000"/>
                  </a:schemeClr>
                </a:solidFill>
              </a:rPr>
              <a:t>Current rows &amp; </a:t>
            </a:r>
            <a:r>
              <a:rPr lang="en-US" u="sng" dirty="0" err="1" smtClean="0">
                <a:solidFill>
                  <a:schemeClr val="accent3">
                    <a:lumMod val="75000"/>
                  </a:schemeClr>
                </a:solidFill>
              </a:rPr>
              <a:t>coulmns</a:t>
            </a:r>
            <a:endParaRPr lang="en-US" u="sng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397" y="2107441"/>
            <a:ext cx="7658100" cy="438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404" y="4037526"/>
            <a:ext cx="1873474" cy="67614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40923630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8653" y="1534854"/>
            <a:ext cx="5112913" cy="408358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10614" y="502276"/>
            <a:ext cx="74439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Wingdings" panose="05000000000000000000" pitchFamily="2" charset="2"/>
              <a:buChar char="q"/>
            </a:pPr>
            <a:r>
              <a:rPr lang="en-US" sz="2000" b="1" u="sng" dirty="0" smtClean="0">
                <a:solidFill>
                  <a:schemeClr val="accent3">
                    <a:lumMod val="75000"/>
                  </a:schemeClr>
                </a:solidFill>
              </a:rPr>
              <a:t>Splitting the data into train and test</a:t>
            </a:r>
            <a:endParaRPr lang="en-US" sz="2000" b="1" u="sng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4746913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Model Building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endParaRPr lang="en-US" b="1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b="1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b="1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Model Building</a:t>
            </a:r>
            <a:r>
              <a:rPr lang="en-US" dirty="0" smtClean="0"/>
              <a:t>: Modeling means training a machine learning algorithm to predict the </a:t>
            </a:r>
            <a:r>
              <a:rPr lang="en-US" dirty="0" err="1" smtClean="0"/>
              <a:t>lables</a:t>
            </a:r>
            <a:r>
              <a:rPr lang="en-US" dirty="0" smtClean="0"/>
              <a:t> from the features, turning it for business need and validating it on hold out data.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Models Used for analysis: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Logistic Regression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Decision Tree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16345534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Logistic Regression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u="sng" dirty="0" smtClean="0">
                <a:solidFill>
                  <a:schemeClr val="accent3">
                    <a:lumMod val="75000"/>
                  </a:schemeClr>
                </a:solidFill>
              </a:rPr>
              <a:t>Model Building</a:t>
            </a:r>
          </a:p>
          <a:p>
            <a:endParaRPr lang="en-US" dirty="0"/>
          </a:p>
          <a:p>
            <a:endParaRPr lang="en-US" dirty="0" smtClean="0"/>
          </a:p>
          <a:p>
            <a:pPr>
              <a:buFont typeface="Wingdings" panose="05000000000000000000" pitchFamily="2" charset="2"/>
              <a:buChar char="q"/>
            </a:pPr>
            <a:r>
              <a:rPr lang="en-US" b="1" u="sng" dirty="0" smtClean="0">
                <a:solidFill>
                  <a:schemeClr val="accent3">
                    <a:lumMod val="75000"/>
                  </a:schemeClr>
                </a:solidFill>
              </a:rPr>
              <a:t>Model Fitting</a:t>
            </a:r>
          </a:p>
          <a:p>
            <a:pPr marL="0" indent="0">
              <a:buNone/>
            </a:pPr>
            <a:endParaRPr lang="en-US" b="1" u="sng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712" y="3184704"/>
            <a:ext cx="5553838" cy="6145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999" y="4483054"/>
            <a:ext cx="5217313" cy="118954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71286784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2043" y="334851"/>
            <a:ext cx="965969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u="sng" dirty="0" smtClean="0">
                <a:solidFill>
                  <a:schemeClr val="accent3">
                    <a:lumMod val="75000"/>
                  </a:schemeClr>
                </a:solidFill>
              </a:rPr>
              <a:t>Confusion Matrix: </a:t>
            </a: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Measure of Actual &amp; Predicted value in tabular form</a:t>
            </a:r>
          </a:p>
          <a:p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81105" y="1437244"/>
            <a:ext cx="34257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u="sng" dirty="0" smtClean="0">
                <a:solidFill>
                  <a:schemeClr val="accent3">
                    <a:lumMod val="75000"/>
                  </a:schemeClr>
                </a:solidFill>
              </a:rPr>
              <a:t>Confusion matrix as per Analysis:</a:t>
            </a:r>
            <a:endParaRPr lang="en-US" b="1" u="sng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5307" y="1437244"/>
            <a:ext cx="4487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schemeClr val="accent3">
                    <a:lumMod val="75000"/>
                  </a:schemeClr>
                </a:solidFill>
              </a:rPr>
              <a:t>Standard table of confusion matrix</a:t>
            </a:r>
            <a:endParaRPr lang="en-US" b="1" u="sng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94515" y="2433772"/>
            <a:ext cx="7051132" cy="1349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83236" y="4433614"/>
            <a:ext cx="4684232" cy="1804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12" descr="downloa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822" y="2315390"/>
            <a:ext cx="4326452" cy="242281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4234725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Accuracy, Precision, Recall &amp; error rate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85509" y="4658950"/>
            <a:ext cx="6035040" cy="1918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7827" y="2197146"/>
            <a:ext cx="9592466" cy="174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358537" y="5146765"/>
            <a:ext cx="3069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>
                <a:solidFill>
                  <a:srgbClr val="FFFF00"/>
                </a:solidFill>
              </a:rPr>
              <a:t>Calculated Manually  </a:t>
            </a:r>
            <a:endParaRPr lang="en-IN" b="1" i="1" dirty="0">
              <a:solidFill>
                <a:srgbClr val="FFFF00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3958045" y="5251268"/>
            <a:ext cx="509451" cy="1828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53998742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1674" y="772733"/>
            <a:ext cx="740535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u="sng" dirty="0" smtClean="0">
                <a:solidFill>
                  <a:schemeClr val="accent3">
                    <a:lumMod val="75000"/>
                  </a:schemeClr>
                </a:solidFill>
              </a:rPr>
              <a:t>Receiver Operating curve (ROC)  :</a:t>
            </a:r>
          </a:p>
          <a:p>
            <a:endParaRPr lang="en-US" sz="2000" b="1" u="sng" dirty="0">
              <a:solidFill>
                <a:schemeClr val="accent3">
                  <a:lumMod val="7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/>
              <a:t>ROC determines accuracy of a classification model at a user defined threshold limit.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/>
              <a:t>It determines accuracy using Area under curve(AUC)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 smtClean="0"/>
              <a:t>Sensitivity (True Positive Rate) on Y-axis, 1-specificity(False positive rate ) on x-axis.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371" y="3308402"/>
            <a:ext cx="6490952" cy="3339467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78860271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Decision Tree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b="1" u="sng" dirty="0" smtClean="0">
                <a:solidFill>
                  <a:schemeClr val="accent3">
                    <a:lumMod val="75000"/>
                  </a:schemeClr>
                </a:solidFill>
              </a:rPr>
              <a:t>Model Building:</a:t>
            </a:r>
          </a:p>
          <a:p>
            <a:pPr marL="0" indent="0">
              <a:buNone/>
            </a:pPr>
            <a:endParaRPr lang="en-US" sz="2000" b="1" u="sng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en-US" sz="2000" b="1" u="sng" dirty="0" smtClean="0">
              <a:solidFill>
                <a:schemeClr val="accent3">
                  <a:lumMod val="75000"/>
                </a:schemeClr>
              </a:solidFill>
            </a:endParaRPr>
          </a:p>
          <a:p>
            <a:endParaRPr lang="en-US" sz="2000" b="1" u="sng" dirty="0" smtClean="0">
              <a:solidFill>
                <a:schemeClr val="accent3">
                  <a:lumMod val="75000"/>
                </a:schemeClr>
              </a:solidFill>
            </a:endParaRP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32" y="2873998"/>
            <a:ext cx="6299337" cy="11665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9887" y="4177689"/>
            <a:ext cx="6905625" cy="263842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010659" y="3181082"/>
            <a:ext cx="2653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u="sng" dirty="0" smtClean="0">
                <a:solidFill>
                  <a:schemeClr val="accent3">
                    <a:lumMod val="75000"/>
                  </a:schemeClr>
                </a:solidFill>
              </a:rPr>
              <a:t>Summary</a:t>
            </a:r>
            <a:endParaRPr lang="en-US" sz="2000" b="1" u="sng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9591586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800" y="1184856"/>
            <a:ext cx="7943404" cy="267880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29800" y="373488"/>
            <a:ext cx="51773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u="sng" dirty="0" smtClean="0">
                <a:solidFill>
                  <a:schemeClr val="accent3">
                    <a:lumMod val="75000"/>
                  </a:schemeClr>
                </a:solidFill>
              </a:rPr>
              <a:t>Model Testing</a:t>
            </a:r>
            <a:endParaRPr lang="en-US" sz="2000" u="sng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3290" y="4172755"/>
            <a:ext cx="43925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u="sng" dirty="0" smtClean="0">
                <a:solidFill>
                  <a:schemeClr val="accent3">
                    <a:lumMod val="75000"/>
                  </a:schemeClr>
                </a:solidFill>
              </a:rPr>
              <a:t>Confusion Matrix &amp; Accuracy</a:t>
            </a:r>
            <a:endParaRPr lang="en-US" sz="2000" b="1" u="sng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91154" y="4965518"/>
            <a:ext cx="2375006" cy="1593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80578081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Analytical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3972230" cy="375351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endParaRPr lang="en-US" dirty="0" smtClean="0"/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3441" y="2222287"/>
            <a:ext cx="2664183" cy="6645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3441" y="3183646"/>
            <a:ext cx="3393187" cy="9939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35045" y="2177892"/>
            <a:ext cx="5425009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Data cleaning-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Exploratory data Analysis-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Model Comparison- 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Model Selection                                          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3441" y="4375486"/>
            <a:ext cx="2487384" cy="11644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7215" y="5737863"/>
            <a:ext cx="5520817" cy="80591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91324643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001" y="1019509"/>
            <a:ext cx="6242497" cy="32421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91651" y="283335"/>
            <a:ext cx="45204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u="sng" dirty="0" smtClean="0">
                <a:solidFill>
                  <a:schemeClr val="accent3">
                    <a:lumMod val="75000"/>
                  </a:schemeClr>
                </a:solidFill>
              </a:rPr>
              <a:t>ROC Curve</a:t>
            </a:r>
            <a:endParaRPr lang="en-US" sz="2000" b="1" u="sng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1651" y="4739426"/>
            <a:ext cx="30780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u="sng" dirty="0" smtClean="0">
                <a:solidFill>
                  <a:schemeClr val="accent3">
                    <a:lumMod val="75000"/>
                  </a:schemeClr>
                </a:solidFill>
              </a:rPr>
              <a:t>AUC</a:t>
            </a:r>
            <a:endParaRPr lang="en-US" sz="2000" b="1" u="sng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001" y="5422007"/>
            <a:ext cx="3769307" cy="90273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84735497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Comparison &amp; Selection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839457494"/>
              </p:ext>
            </p:extLst>
          </p:nvPr>
        </p:nvGraphicFramePr>
        <p:xfrm>
          <a:off x="810000" y="2612861"/>
          <a:ext cx="9893838" cy="2062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8973"/>
                <a:gridCol w="1648973"/>
                <a:gridCol w="1648973"/>
                <a:gridCol w="1648973"/>
                <a:gridCol w="1648973"/>
                <a:gridCol w="1648973"/>
              </a:tblGrid>
              <a:tr h="68739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Model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Accuracy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Sensitivity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Specificity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Error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AUC</a:t>
                      </a:r>
                      <a:endParaRPr lang="en-US" dirty="0"/>
                    </a:p>
                  </a:txBody>
                  <a:tcPr/>
                </a:tc>
              </a:tr>
              <a:tr h="687390">
                <a:tc>
                  <a:txBody>
                    <a:bodyPr/>
                    <a:lstStyle/>
                    <a:p>
                      <a:r>
                        <a:rPr lang="en-US" dirty="0" smtClean="0"/>
                        <a:t>Logistic</a:t>
                      </a:r>
                      <a:r>
                        <a:rPr lang="en-US" baseline="0" dirty="0" smtClean="0"/>
                        <a:t> Regression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88.2%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79%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89%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11.7%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0.77</a:t>
                      </a:r>
                      <a:endParaRPr lang="en-US" dirty="0"/>
                    </a:p>
                  </a:txBody>
                  <a:tcPr/>
                </a:tc>
              </a:tr>
              <a:tr h="687390">
                <a:tc>
                  <a:txBody>
                    <a:bodyPr/>
                    <a:lstStyle/>
                    <a:p>
                      <a:r>
                        <a:rPr lang="en-US" dirty="0" smtClean="0"/>
                        <a:t>Decision Tree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83.2%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26%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94.5%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16.8%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0.60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10000" y="5125791"/>
            <a:ext cx="77273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chemeClr val="accent3">
                    <a:lumMod val="75000"/>
                  </a:schemeClr>
                </a:solidFill>
              </a:rPr>
              <a:t>Model Selection : </a:t>
            </a:r>
          </a:p>
          <a:p>
            <a:endParaRPr lang="en-US" sz="2000" b="1" u="sng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sz="2000" b="1" dirty="0" smtClean="0">
                <a:solidFill>
                  <a:schemeClr val="accent3">
                    <a:lumMod val="75000"/>
                  </a:schemeClr>
                </a:solidFill>
              </a:rPr>
              <a:t>Logistic Model with high accuracy and AUC</a:t>
            </a:r>
            <a:endParaRPr lang="en-US" sz="200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61573037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Key Findings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The </a:t>
            </a:r>
            <a:r>
              <a:rPr lang="en-US" dirty="0"/>
              <a:t>dataset does not </a:t>
            </a:r>
            <a:r>
              <a:rPr lang="en-US" dirty="0" smtClean="0"/>
              <a:t>have </a:t>
            </a:r>
            <a:r>
              <a:rPr lang="en-US" dirty="0"/>
              <a:t>any missing values or any redundant features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Key features that are contributing more towards target variable are distance from home,</a:t>
            </a:r>
          </a:p>
          <a:p>
            <a:pPr marL="0" indent="0">
              <a:buNone/>
            </a:pPr>
            <a:r>
              <a:rPr lang="en-US" dirty="0" smtClean="0"/>
              <a:t>Overtime, monthly income, environment satisfaction, business travel 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From business perspective the company has to more focus on training the employees,</a:t>
            </a:r>
          </a:p>
          <a:p>
            <a:pPr marL="0" indent="0">
              <a:buNone/>
            </a:pPr>
            <a:r>
              <a:rPr lang="en-US" dirty="0" smtClean="0"/>
              <a:t>Transportation allowance ,project allocation properly to avoid overtime ,employee satisfaction to retain the employees as hiring new staff &amp; training them will cost more to company.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244642038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 Transportation should be provided to employees living in the same area, or else transportation allowance should be provided. </a:t>
            </a:r>
            <a:endParaRPr lang="en-US" dirty="0" smtClean="0"/>
          </a:p>
          <a:p>
            <a:r>
              <a:rPr lang="en-US" dirty="0" smtClean="0"/>
              <a:t> </a:t>
            </a:r>
            <a:r>
              <a:rPr lang="en-US" dirty="0"/>
              <a:t>Plan and allocate projects in such a way to avoid the use of overtime. </a:t>
            </a:r>
            <a:endParaRPr lang="en-US" dirty="0" smtClean="0"/>
          </a:p>
          <a:p>
            <a:r>
              <a:rPr lang="en-US" dirty="0" smtClean="0"/>
              <a:t> </a:t>
            </a:r>
            <a:r>
              <a:rPr lang="en-US" dirty="0"/>
              <a:t>Employees who hit their two-year anniversary should be identified as </a:t>
            </a:r>
            <a:r>
              <a:rPr lang="en-US" dirty="0" smtClean="0"/>
              <a:t>potential employees  </a:t>
            </a:r>
            <a:r>
              <a:rPr lang="en-US" dirty="0"/>
              <a:t>having a higher-risk of leaving. </a:t>
            </a:r>
            <a:endParaRPr lang="en-US" dirty="0" smtClean="0"/>
          </a:p>
          <a:p>
            <a:r>
              <a:rPr lang="en-US" dirty="0" smtClean="0"/>
              <a:t> </a:t>
            </a:r>
            <a:r>
              <a:rPr lang="en-US" dirty="0"/>
              <a:t>Gather information on industry benchmarks to determine if the company is providing competitive wages.</a:t>
            </a:r>
          </a:p>
        </p:txBody>
      </p:sp>
    </p:spTree>
    <p:extLst>
      <p:ext uri="{BB962C8B-B14F-4D97-AF65-F5344CB8AC3E}">
        <p14:creationId xmlns="" xmlns:p14="http://schemas.microsoft.com/office/powerpoint/2010/main" val="418884815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957" y="554395"/>
            <a:ext cx="6001555" cy="600155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88308171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dataset for </a:t>
            </a:r>
            <a:r>
              <a:rPr lang="en-US" dirty="0" smtClean="0"/>
              <a:t>‘</a:t>
            </a:r>
            <a:r>
              <a:rPr lang="en-US" dirty="0" smtClean="0">
                <a:solidFill>
                  <a:srgbClr val="92D050"/>
                </a:solidFill>
              </a:rPr>
              <a:t>IBM </a:t>
            </a:r>
            <a:r>
              <a:rPr lang="en-US" dirty="0">
                <a:solidFill>
                  <a:srgbClr val="92D050"/>
                </a:solidFill>
              </a:rPr>
              <a:t>HR Analytics Employee Attrition &amp; </a:t>
            </a:r>
            <a:r>
              <a:rPr lang="en-US" dirty="0" smtClean="0">
                <a:solidFill>
                  <a:srgbClr val="92D050"/>
                </a:solidFill>
              </a:rPr>
              <a:t>Performance’</a:t>
            </a:r>
            <a:r>
              <a:rPr lang="en-US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 smtClean="0"/>
              <a:t>has been picked which is available on  IBM website.</a:t>
            </a:r>
            <a:endParaRPr lang="en-US" dirty="0" smtClean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Data contain records of 1470 Employees.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It has information about different </a:t>
            </a:r>
            <a:r>
              <a:rPr lang="en-US" dirty="0"/>
              <a:t>attributes of an employee </a:t>
            </a:r>
            <a:r>
              <a:rPr lang="en-US" dirty="0" smtClean="0"/>
              <a:t>such as total number of companies worked in the past, total number of years at the company ,current roles and education level, monthly income, distance from home , etc. .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The </a:t>
            </a:r>
            <a:r>
              <a:rPr lang="en-US" dirty="0"/>
              <a:t>target variable </a:t>
            </a:r>
            <a:r>
              <a:rPr lang="en-US" dirty="0" smtClean="0"/>
              <a:t>is </a:t>
            </a:r>
            <a:r>
              <a:rPr lang="en-US" i="1" u="sng" dirty="0" smtClean="0"/>
              <a:t>Attrition</a:t>
            </a:r>
            <a:r>
              <a:rPr lang="en-US" dirty="0" smtClean="0"/>
              <a:t>.</a:t>
            </a:r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="" xmlns:p14="http://schemas.microsoft.com/office/powerpoint/2010/main" val="18996308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and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982" y="2505622"/>
            <a:ext cx="10554574" cy="3636511"/>
          </a:xfrm>
        </p:spPr>
        <p:txBody>
          <a:bodyPr/>
          <a:lstStyle/>
          <a:p>
            <a:r>
              <a:rPr lang="en-US" dirty="0" smtClean="0"/>
              <a:t>We have selected R as our analytical tool.</a:t>
            </a:r>
          </a:p>
          <a:p>
            <a:r>
              <a:rPr lang="en-US" dirty="0" smtClean="0"/>
              <a:t>Included libraries such as  </a:t>
            </a:r>
            <a:r>
              <a:rPr lang="en-US" dirty="0" err="1" smtClean="0"/>
              <a:t>ggplot</a:t>
            </a:r>
            <a:r>
              <a:rPr lang="en-US" dirty="0" smtClean="0"/>
              <a:t>, </a:t>
            </a:r>
            <a:r>
              <a:rPr lang="en-US" dirty="0" err="1" smtClean="0"/>
              <a:t>corrplot</a:t>
            </a:r>
            <a:r>
              <a:rPr lang="en-US" dirty="0" smtClean="0"/>
              <a:t>, </a:t>
            </a:r>
            <a:r>
              <a:rPr lang="en-US" dirty="0" err="1" smtClean="0"/>
              <a:t>gridextra,proc,rlist,rattle,rpart,etc</a:t>
            </a:r>
            <a:r>
              <a:rPr lang="en-US" dirty="0" smtClean="0"/>
              <a:t>,</a:t>
            </a:r>
          </a:p>
          <a:p>
            <a:r>
              <a:rPr lang="en-US" dirty="0" smtClean="0"/>
              <a:t>Algorithm used Logistic Regression, decision tree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 smtClean="0"/>
              <a:t>Feature selection –</a:t>
            </a:r>
            <a:r>
              <a:rPr lang="en-US" dirty="0" err="1" smtClean="0"/>
              <a:t>Borouta</a:t>
            </a:r>
            <a:r>
              <a:rPr lang="en-US" dirty="0" smtClean="0"/>
              <a:t> check for validation.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84676724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821" y="2222288"/>
            <a:ext cx="11642500" cy="421715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>
              <a:buFont typeface="Courier New" panose="02070309020205020404" pitchFamily="49" charset="0"/>
              <a:buChar char="o"/>
            </a:pPr>
            <a:endParaRPr lang="en-US" sz="1600" dirty="0" smtClean="0"/>
          </a:p>
          <a:p>
            <a:pPr>
              <a:buFont typeface="Courier New" panose="02070309020205020404" pitchFamily="49" charset="0"/>
              <a:buChar char="o"/>
            </a:pPr>
            <a:endParaRPr lang="en-US" sz="1600" dirty="0" smtClean="0"/>
          </a:p>
          <a:p>
            <a:pPr>
              <a:buFont typeface="Courier New" panose="02070309020205020404" pitchFamily="49" charset="0"/>
              <a:buChar char="o"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>
              <a:buFont typeface="Courier New" panose="02070309020205020404" pitchFamily="49" charset="0"/>
              <a:buChar char="o"/>
            </a:pPr>
            <a:endParaRPr lang="en-US" sz="1600" dirty="0" smtClean="0"/>
          </a:p>
          <a:p>
            <a:pPr>
              <a:buFont typeface="Courier New" panose="02070309020205020404" pitchFamily="49" charset="0"/>
              <a:buChar char="o"/>
            </a:pPr>
            <a:endParaRPr lang="en-US" sz="1600" dirty="0" smtClean="0"/>
          </a:p>
          <a:p>
            <a:pPr>
              <a:buFont typeface="Courier New" panose="02070309020205020404" pitchFamily="49" charset="0"/>
              <a:buChar char="o"/>
            </a:pPr>
            <a:endParaRPr lang="en-US" sz="1600" dirty="0"/>
          </a:p>
          <a:p>
            <a:pPr>
              <a:buFont typeface="Courier New" panose="02070309020205020404" pitchFamily="49" charset="0"/>
              <a:buChar char="o"/>
            </a:pPr>
            <a:endParaRPr lang="en-US" sz="1600" dirty="0" smtClean="0"/>
          </a:p>
          <a:p>
            <a:pPr>
              <a:buFont typeface="Courier New" panose="02070309020205020404" pitchFamily="49" charset="0"/>
              <a:buChar char="o"/>
            </a:pPr>
            <a:endParaRPr lang="en-US" sz="1600" dirty="0"/>
          </a:p>
          <a:p>
            <a:pPr>
              <a:buFont typeface="Courier New" panose="02070309020205020404" pitchFamily="49" charset="0"/>
              <a:buChar char="o"/>
            </a:pPr>
            <a:endParaRPr lang="en-US" sz="1600" dirty="0" smtClean="0"/>
          </a:p>
          <a:p>
            <a:pPr>
              <a:buFont typeface="Courier New" panose="02070309020205020404" pitchFamily="49" charset="0"/>
              <a:buChar char="o"/>
            </a:pPr>
            <a:endParaRPr lang="en-US" sz="16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 smtClean="0"/>
              <a:t>Removed  Identifier Employee number in the dataset.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 smtClean="0"/>
              <a:t>Removed the columns with </a:t>
            </a:r>
            <a:r>
              <a:rPr lang="en-US" sz="1600" dirty="0"/>
              <a:t>same values : </a:t>
            </a:r>
            <a:r>
              <a:rPr lang="en-US" sz="1600" dirty="0" smtClean="0"/>
              <a:t>Employee Count</a:t>
            </a:r>
            <a:r>
              <a:rPr lang="en-US" sz="1600" dirty="0"/>
              <a:t>, </a:t>
            </a:r>
            <a:r>
              <a:rPr lang="en-US" sz="1600" dirty="0" smtClean="0"/>
              <a:t>Standard Hours</a:t>
            </a:r>
            <a:r>
              <a:rPr lang="en-US" sz="1600" dirty="0"/>
              <a:t>, </a:t>
            </a:r>
            <a:r>
              <a:rPr lang="en-US" sz="1600" dirty="0" smtClean="0"/>
              <a:t>Over18.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 smtClean="0"/>
              <a:t>Transformation of data types </a:t>
            </a:r>
            <a:r>
              <a:rPr lang="en-US" sz="1600" dirty="0"/>
              <a:t>into </a:t>
            </a:r>
            <a:r>
              <a:rPr lang="en-US" sz="1600" dirty="0" smtClean="0"/>
              <a:t>factor (9 columns): Job Satisfaction</a:t>
            </a:r>
            <a:r>
              <a:rPr lang="en-US" sz="1600" dirty="0"/>
              <a:t>, </a:t>
            </a:r>
            <a:r>
              <a:rPr lang="en-US" sz="1600" dirty="0" smtClean="0"/>
              <a:t>Performance Rating , Relationship Satisfaction</a:t>
            </a:r>
            <a:r>
              <a:rPr lang="en-US" sz="1600" dirty="0"/>
              <a:t>, </a:t>
            </a:r>
            <a:r>
              <a:rPr lang="en-US" sz="1600" dirty="0" smtClean="0"/>
              <a:t>Work Life Balance</a:t>
            </a:r>
            <a:r>
              <a:rPr lang="en-US" sz="1600" dirty="0"/>
              <a:t>, Education, </a:t>
            </a:r>
            <a:r>
              <a:rPr lang="en-US" sz="1600" dirty="0" smtClean="0"/>
              <a:t>Environment Satisfaction , Job Involvement</a:t>
            </a:r>
            <a:r>
              <a:rPr lang="en-US" sz="1600" dirty="0"/>
              <a:t>, </a:t>
            </a:r>
            <a:r>
              <a:rPr lang="en-US" sz="1600" dirty="0" smtClean="0"/>
              <a:t>Job Level</a:t>
            </a:r>
            <a:r>
              <a:rPr lang="en-US" sz="1600" dirty="0"/>
              <a:t>, </a:t>
            </a:r>
            <a:r>
              <a:rPr lang="en-US" sz="1600" dirty="0" smtClean="0"/>
              <a:t> Stock Option Level.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/>
              <a:t>Factor </a:t>
            </a:r>
            <a:r>
              <a:rPr lang="en-US" sz="1600" dirty="0" smtClean="0"/>
              <a:t>labelling:  Work Life Balance</a:t>
            </a:r>
            <a:r>
              <a:rPr lang="en-US" sz="1600" dirty="0"/>
              <a:t>, </a:t>
            </a:r>
            <a:r>
              <a:rPr lang="en-US" sz="1600" dirty="0" smtClean="0"/>
              <a:t>Job Satisfaction</a:t>
            </a:r>
            <a:r>
              <a:rPr lang="en-US" sz="1600" dirty="0"/>
              <a:t>, </a:t>
            </a:r>
            <a:r>
              <a:rPr lang="en-US" sz="1600" dirty="0" smtClean="0"/>
              <a:t>Job Involvement</a:t>
            </a:r>
            <a:r>
              <a:rPr lang="en-US" sz="1600" dirty="0"/>
              <a:t>, </a:t>
            </a:r>
            <a:r>
              <a:rPr lang="en-US" sz="1600" dirty="0" smtClean="0"/>
              <a:t>Environment Satisfaction</a:t>
            </a:r>
            <a:r>
              <a:rPr lang="en-US" sz="1600" dirty="0"/>
              <a:t>, </a:t>
            </a:r>
            <a:r>
              <a:rPr lang="en-US" sz="1600" dirty="0" smtClean="0"/>
              <a:t>Relationship Satisfaction</a:t>
            </a:r>
            <a:r>
              <a:rPr lang="en-US" sz="1600" dirty="0"/>
              <a:t>, </a:t>
            </a:r>
            <a:r>
              <a:rPr lang="en-US" sz="1600" dirty="0" smtClean="0"/>
              <a:t>Education.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 smtClean="0"/>
              <a:t>No Missing value in the dataset.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 err="1" smtClean="0"/>
              <a:t>Skewness</a:t>
            </a:r>
            <a:r>
              <a:rPr lang="en-US" sz="1600" dirty="0" smtClean="0"/>
              <a:t> treatment for the independent features.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600" dirty="0" smtClean="0"/>
              <a:t>Outlier fix.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sz="1600" dirty="0" smtClean="0"/>
          </a:p>
          <a:p>
            <a:pPr>
              <a:buFont typeface="Courier New" panose="02070309020205020404" pitchFamily="49" charset="0"/>
              <a:buChar char="o"/>
            </a:pPr>
            <a:endParaRPr lang="en-US" sz="1600" dirty="0" smtClean="0"/>
          </a:p>
          <a:p>
            <a:pPr>
              <a:buFont typeface="Courier New" panose="02070309020205020404" pitchFamily="49" charset="0"/>
              <a:buChar char="o"/>
            </a:pPr>
            <a:endParaRPr lang="en-US" sz="1600" dirty="0" smtClean="0"/>
          </a:p>
          <a:p>
            <a:pPr>
              <a:buFont typeface="Courier New" panose="02070309020205020404" pitchFamily="49" charset="0"/>
              <a:buChar char="o"/>
            </a:pPr>
            <a:endParaRPr lang="en-US" sz="1600" dirty="0" smtClean="0"/>
          </a:p>
          <a:p>
            <a:pPr>
              <a:buFont typeface="Courier New" panose="02070309020205020404" pitchFamily="49" charset="0"/>
              <a:buChar char="o"/>
            </a:pPr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</p:txBody>
      </p:sp>
    </p:spTree>
    <p:extLst>
      <p:ext uri="{BB962C8B-B14F-4D97-AF65-F5344CB8AC3E}">
        <p14:creationId xmlns="" xmlns:p14="http://schemas.microsoft.com/office/powerpoint/2010/main" val="3021629566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Exploratory 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b="1" u="sng" dirty="0" smtClean="0"/>
          </a:p>
          <a:p>
            <a:pPr marL="0" indent="0">
              <a:buNone/>
            </a:pPr>
            <a:endParaRPr lang="en-US" sz="2000" b="1" u="sng" dirty="0" smtClean="0"/>
          </a:p>
          <a:p>
            <a:pPr marL="0" indent="0">
              <a:buNone/>
            </a:pPr>
            <a:endParaRPr lang="en-US" sz="2000" b="1" u="sng" dirty="0"/>
          </a:p>
          <a:p>
            <a:pPr marL="0" indent="0">
              <a:buNone/>
            </a:pPr>
            <a:endParaRPr lang="en-US" sz="2000" b="1" u="sng" dirty="0"/>
          </a:p>
          <a:p>
            <a:pPr marL="0" indent="0">
              <a:buNone/>
            </a:pPr>
            <a:r>
              <a:rPr lang="en-US" sz="2000" b="1" u="sng" dirty="0" smtClean="0"/>
              <a:t>Check </a:t>
            </a:r>
            <a:r>
              <a:rPr lang="en-US" sz="2000" b="1" u="sng" dirty="0" err="1" smtClean="0"/>
              <a:t>biaseness</a:t>
            </a:r>
            <a:r>
              <a:rPr lang="en-US" sz="2000" b="1" u="sng" dirty="0" smtClean="0"/>
              <a:t> in target variable: </a:t>
            </a:r>
          </a:p>
          <a:p>
            <a:pPr marL="0" indent="0">
              <a:buNone/>
            </a:pPr>
            <a:endParaRPr lang="en-US" sz="2000" b="1" u="sng" dirty="0" smtClean="0"/>
          </a:p>
          <a:p>
            <a:pPr marL="0" indent="0">
              <a:buNone/>
            </a:pPr>
            <a:r>
              <a:rPr lang="en-US" sz="2000" b="1" dirty="0" smtClean="0">
                <a:solidFill>
                  <a:srgbClr val="92D050"/>
                </a:solidFill>
              </a:rPr>
              <a:t>No=82.1%, yes= 17.9%</a:t>
            </a:r>
          </a:p>
          <a:p>
            <a:pPr marL="0" indent="0">
              <a:buNone/>
            </a:pPr>
            <a:endParaRPr lang="en-US" sz="2000" b="1" u="sng" dirty="0" smtClean="0"/>
          </a:p>
          <a:p>
            <a:pPr marL="0" indent="0">
              <a:buNone/>
            </a:pPr>
            <a:endParaRPr lang="en-US" b="1" u="sng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009" y="2376049"/>
            <a:ext cx="6053070" cy="4159979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61993321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22099" y="231820"/>
            <a:ext cx="80226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Correlation Matrix </a:t>
            </a:r>
            <a:r>
              <a:rPr lang="en-US" dirty="0"/>
              <a:t>: Bivariate analysis which describes association between different </a:t>
            </a:r>
            <a:r>
              <a:rPr lang="en-US" dirty="0" smtClean="0"/>
              <a:t>variables</a:t>
            </a:r>
          </a:p>
          <a:p>
            <a:endParaRPr lang="en-US" b="1" u="sng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en-US" b="1" u="sng" dirty="0" smtClean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en-US" dirty="0" smtClean="0"/>
              <a:t>                              </a:t>
            </a:r>
            <a:r>
              <a:rPr lang="en-US" b="1" u="sng" dirty="0" smtClean="0">
                <a:solidFill>
                  <a:schemeClr val="accent3">
                    <a:lumMod val="75000"/>
                  </a:schemeClr>
                </a:solidFill>
              </a:rPr>
              <a:t>Correlation </a:t>
            </a:r>
            <a:r>
              <a:rPr lang="en-US" b="1" u="sng" dirty="0">
                <a:solidFill>
                  <a:schemeClr val="accent3">
                    <a:lumMod val="75000"/>
                  </a:schemeClr>
                </a:solidFill>
              </a:rPr>
              <a:t>Matrix Plot :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7028" y="2080006"/>
            <a:ext cx="5019541" cy="45265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73680714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Relationship </a:t>
            </a:r>
            <a:r>
              <a:rPr lang="en-US" dirty="0" smtClean="0"/>
              <a:t>between Target(Attrition) &amp; </a:t>
            </a:r>
            <a:r>
              <a:rPr lang="en-US" dirty="0"/>
              <a:t>other variables</a:t>
            </a:r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536" y="2761320"/>
            <a:ext cx="4984795" cy="220829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9589" y="2799140"/>
            <a:ext cx="5525036" cy="3907147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66498" y="5228959"/>
            <a:ext cx="56924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bar plot 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shows that employees who travel rarely do not frequently quit the job. </a:t>
            </a:r>
          </a:p>
          <a:p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Thus</a:t>
            </a:r>
            <a: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attrition is dependent on business travel, and the chi square test proves </a:t>
            </a:r>
            <a:r>
              <a:rPr lang="en-US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as the p-value is less than alpha=0.05</a:t>
            </a:r>
            <a:endParaRPr lang="en-US" dirty="0">
              <a:solidFill>
                <a:schemeClr val="accent1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854390" y="2074559"/>
            <a:ext cx="3813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Attrition </a:t>
            </a:r>
            <a:r>
              <a:rPr lang="en-US" sz="2000" b="1" u="sng" dirty="0" err="1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Vs</a:t>
            </a:r>
            <a:r>
              <a:rPr lang="en-US" sz="2000" b="1" u="sng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 Business Travel</a:t>
            </a:r>
            <a:endParaRPr lang="en-US" sz="2000" b="1" u="sng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1300092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740</TotalTime>
  <Words>1001</Words>
  <Application>Microsoft Office PowerPoint</Application>
  <PresentationFormat>Custom</PresentationFormat>
  <Paragraphs>237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Quotable</vt:lpstr>
      <vt:lpstr>Predicting Employee Attrition</vt:lpstr>
      <vt:lpstr>Objective and scope of the study</vt:lpstr>
      <vt:lpstr>Analytical Approach</vt:lpstr>
      <vt:lpstr>Data Source</vt:lpstr>
      <vt:lpstr>Tools and Techniques</vt:lpstr>
      <vt:lpstr>Data cleaning</vt:lpstr>
      <vt:lpstr>Exploratory Data Analysis</vt:lpstr>
      <vt:lpstr>Slide 8</vt:lpstr>
      <vt:lpstr>Relationship between Target(Attrition) &amp; other variables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Feature selection</vt:lpstr>
      <vt:lpstr>Slide 18</vt:lpstr>
      <vt:lpstr>Slide 19</vt:lpstr>
      <vt:lpstr>Slide 20</vt:lpstr>
      <vt:lpstr>Slide 21</vt:lpstr>
      <vt:lpstr>Slide 22</vt:lpstr>
      <vt:lpstr>Model Building </vt:lpstr>
      <vt:lpstr>Logistic Regression Model</vt:lpstr>
      <vt:lpstr>Slide 25</vt:lpstr>
      <vt:lpstr>Accuracy, Precision, Recall &amp; error rate</vt:lpstr>
      <vt:lpstr>Slide 27</vt:lpstr>
      <vt:lpstr>Decision Tree </vt:lpstr>
      <vt:lpstr>Slide 29</vt:lpstr>
      <vt:lpstr>Slide 30</vt:lpstr>
      <vt:lpstr>Model Comparison &amp; Selection</vt:lpstr>
      <vt:lpstr>Key Findings</vt:lpstr>
      <vt:lpstr>Recommendations</vt:lpstr>
      <vt:lpstr>Slide 34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Objective and scope of the study</dc:title>
  <dc:creator>admin</dc:creator>
  <cp:lastModifiedBy>Compaq</cp:lastModifiedBy>
  <cp:revision>130</cp:revision>
  <dcterms:created xsi:type="dcterms:W3CDTF">2020-05-22T06:03:19Z</dcterms:created>
  <dcterms:modified xsi:type="dcterms:W3CDTF">2020-12-04T12:44:37Z</dcterms:modified>
</cp:coreProperties>
</file>