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  <p:embeddedFont>
      <p:font typeface="Caladea" charset="0"/>
      <p:regular r:id="rId12"/>
    </p:embeddedFont>
    <p:embeddedFont>
      <p:font typeface="Caladea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-776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6C85B-FDD9-4AEE-AC62-D96B0253870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C78A6-2712-4DF0-BC1F-880CF2669E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C78A6-2712-4DF0-BC1F-880CF2669EC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7102" y="3216691"/>
            <a:ext cx="14373796" cy="45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4"/>
              </a:lnSpc>
            </a:pPr>
            <a:r>
              <a:rPr lang="en-US" sz="8674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ANALISIS PENGELUARAN PELANGGAN WHOLESALE</a:t>
            </a:r>
          </a:p>
          <a:p>
            <a:pPr algn="ctr">
              <a:lnSpc>
                <a:spcPts val="12144"/>
              </a:lnSpc>
            </a:pPr>
            <a:endParaRPr lang="en-US" sz="8674">
              <a:solidFill>
                <a:srgbClr val="323337"/>
              </a:solidFill>
              <a:latin typeface="Paalalabas Wide"/>
              <a:ea typeface="Paalalabas Wide"/>
              <a:cs typeface="Paalalabas Wide"/>
              <a:sym typeface="Paalalabas Wide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159325" y="7287383"/>
            <a:ext cx="3128675" cy="2999617"/>
          </a:xfrm>
          <a:custGeom>
            <a:avLst/>
            <a:gdLst/>
            <a:ahLst/>
            <a:cxnLst/>
            <a:rect l="l" t="t" r="r" b="b"/>
            <a:pathLst>
              <a:path w="3128675" h="2999617">
                <a:moveTo>
                  <a:pt x="0" y="0"/>
                </a:moveTo>
                <a:lnTo>
                  <a:pt x="3128675" y="0"/>
                </a:lnTo>
                <a:lnTo>
                  <a:pt x="3128675" y="2999617"/>
                </a:lnTo>
                <a:lnTo>
                  <a:pt x="0" y="2999617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6172200"/>
            <a:ext cx="3914204" cy="4114800"/>
          </a:xfrm>
          <a:custGeom>
            <a:avLst/>
            <a:gdLst/>
            <a:ahLst/>
            <a:cxnLst/>
            <a:rect l="l" t="t" r="r" b="b"/>
            <a:pathLst>
              <a:path w="3914204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0" y="0"/>
            <a:ext cx="3128675" cy="2999617"/>
          </a:xfrm>
          <a:custGeom>
            <a:avLst/>
            <a:gdLst/>
            <a:ahLst/>
            <a:cxnLst/>
            <a:rect l="l" t="t" r="r" b="b"/>
            <a:pathLst>
              <a:path w="3128675" h="2999617">
                <a:moveTo>
                  <a:pt x="3128675" y="2999617"/>
                </a:moveTo>
                <a:lnTo>
                  <a:pt x="0" y="2999617"/>
                </a:lnTo>
                <a:lnTo>
                  <a:pt x="0" y="0"/>
                </a:lnTo>
                <a:lnTo>
                  <a:pt x="3128675" y="0"/>
                </a:lnTo>
                <a:lnTo>
                  <a:pt x="3128675" y="2999617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766561" y="-717134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391420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14203" y="0"/>
                </a:lnTo>
                <a:lnTo>
                  <a:pt x="3914203" y="411480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 6">
            <a:hlinkClick r:id="" action="ppaction://hlinkshowjump?jump=nextslide"/>
          </p:cNvPr>
          <p:cNvSpPr/>
          <p:nvPr/>
        </p:nvSpPr>
        <p:spPr>
          <a:xfrm>
            <a:off x="7924800" y="8191500"/>
            <a:ext cx="3048000" cy="1066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Times New Roman" pitchFamily="18" charset="0"/>
                <a:cs typeface="Times New Roman" pitchFamily="18" charset="0"/>
                <a:hlinkClick r:id="" action="ppaction://hlinkshowjump?jump=nextslide"/>
              </a:rPr>
              <a:t>MULAI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55004" y="3521507"/>
            <a:ext cx="8577991" cy="1337655"/>
            <a:chOff x="0" y="0"/>
            <a:chExt cx="3085226" cy="4811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85226" cy="481111"/>
            </a:xfrm>
            <a:custGeom>
              <a:avLst/>
              <a:gdLst/>
              <a:ahLst/>
              <a:cxnLst/>
              <a:rect l="l" t="t" r="r" b="b"/>
              <a:pathLst>
                <a:path w="3085226" h="481111">
                  <a:moveTo>
                    <a:pt x="46029" y="0"/>
                  </a:moveTo>
                  <a:lnTo>
                    <a:pt x="3039197" y="0"/>
                  </a:lnTo>
                  <a:cubicBezTo>
                    <a:pt x="3064618" y="0"/>
                    <a:pt x="3085226" y="20608"/>
                    <a:pt x="3085226" y="46029"/>
                  </a:cubicBezTo>
                  <a:lnTo>
                    <a:pt x="3085226" y="435082"/>
                  </a:lnTo>
                  <a:cubicBezTo>
                    <a:pt x="3085226" y="460503"/>
                    <a:pt x="3064618" y="481111"/>
                    <a:pt x="3039197" y="481111"/>
                  </a:cubicBezTo>
                  <a:lnTo>
                    <a:pt x="46029" y="481111"/>
                  </a:lnTo>
                  <a:cubicBezTo>
                    <a:pt x="33821" y="481111"/>
                    <a:pt x="22114" y="476262"/>
                    <a:pt x="13482" y="467629"/>
                  </a:cubicBezTo>
                  <a:cubicBezTo>
                    <a:pt x="4849" y="458997"/>
                    <a:pt x="0" y="447290"/>
                    <a:pt x="0" y="435082"/>
                  </a:cubicBezTo>
                  <a:lnTo>
                    <a:pt x="0" y="46029"/>
                  </a:lnTo>
                  <a:cubicBezTo>
                    <a:pt x="0" y="33821"/>
                    <a:pt x="4849" y="22114"/>
                    <a:pt x="13482" y="13482"/>
                  </a:cubicBezTo>
                  <a:cubicBezTo>
                    <a:pt x="22114" y="4849"/>
                    <a:pt x="33821" y="0"/>
                    <a:pt x="46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32333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85226" cy="5192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55004" y="5143500"/>
            <a:ext cx="8577991" cy="1322945"/>
            <a:chOff x="0" y="0"/>
            <a:chExt cx="3085226" cy="4758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5226" cy="475821"/>
            </a:xfrm>
            <a:custGeom>
              <a:avLst/>
              <a:gdLst/>
              <a:ahLst/>
              <a:cxnLst/>
              <a:rect l="l" t="t" r="r" b="b"/>
              <a:pathLst>
                <a:path w="3085226" h="475821">
                  <a:moveTo>
                    <a:pt x="46029" y="0"/>
                  </a:moveTo>
                  <a:lnTo>
                    <a:pt x="3039197" y="0"/>
                  </a:lnTo>
                  <a:cubicBezTo>
                    <a:pt x="3064618" y="0"/>
                    <a:pt x="3085226" y="20608"/>
                    <a:pt x="3085226" y="46029"/>
                  </a:cubicBezTo>
                  <a:lnTo>
                    <a:pt x="3085226" y="429791"/>
                  </a:lnTo>
                  <a:cubicBezTo>
                    <a:pt x="3085226" y="455213"/>
                    <a:pt x="3064618" y="475821"/>
                    <a:pt x="3039197" y="475821"/>
                  </a:cubicBezTo>
                  <a:lnTo>
                    <a:pt x="46029" y="475821"/>
                  </a:lnTo>
                  <a:cubicBezTo>
                    <a:pt x="33821" y="475821"/>
                    <a:pt x="22114" y="470971"/>
                    <a:pt x="13482" y="462339"/>
                  </a:cubicBezTo>
                  <a:cubicBezTo>
                    <a:pt x="4849" y="453707"/>
                    <a:pt x="0" y="441999"/>
                    <a:pt x="0" y="429791"/>
                  </a:cubicBezTo>
                  <a:lnTo>
                    <a:pt x="0" y="46029"/>
                  </a:lnTo>
                  <a:cubicBezTo>
                    <a:pt x="0" y="33821"/>
                    <a:pt x="4849" y="22114"/>
                    <a:pt x="13482" y="13482"/>
                  </a:cubicBezTo>
                  <a:cubicBezTo>
                    <a:pt x="22114" y="4849"/>
                    <a:pt x="33821" y="0"/>
                    <a:pt x="46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323337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5226" cy="513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55004" y="6883514"/>
            <a:ext cx="8577991" cy="1363077"/>
            <a:chOff x="0" y="0"/>
            <a:chExt cx="3085226" cy="4902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85226" cy="490255"/>
            </a:xfrm>
            <a:custGeom>
              <a:avLst/>
              <a:gdLst/>
              <a:ahLst/>
              <a:cxnLst/>
              <a:rect l="l" t="t" r="r" b="b"/>
              <a:pathLst>
                <a:path w="3085226" h="490255">
                  <a:moveTo>
                    <a:pt x="46029" y="0"/>
                  </a:moveTo>
                  <a:lnTo>
                    <a:pt x="3039197" y="0"/>
                  </a:lnTo>
                  <a:cubicBezTo>
                    <a:pt x="3064618" y="0"/>
                    <a:pt x="3085226" y="20608"/>
                    <a:pt x="3085226" y="46029"/>
                  </a:cubicBezTo>
                  <a:lnTo>
                    <a:pt x="3085226" y="444225"/>
                  </a:lnTo>
                  <a:cubicBezTo>
                    <a:pt x="3085226" y="469647"/>
                    <a:pt x="3064618" y="490255"/>
                    <a:pt x="3039197" y="490255"/>
                  </a:cubicBezTo>
                  <a:lnTo>
                    <a:pt x="46029" y="490255"/>
                  </a:lnTo>
                  <a:cubicBezTo>
                    <a:pt x="33821" y="490255"/>
                    <a:pt x="22114" y="485405"/>
                    <a:pt x="13482" y="476773"/>
                  </a:cubicBezTo>
                  <a:cubicBezTo>
                    <a:pt x="4849" y="468141"/>
                    <a:pt x="0" y="456433"/>
                    <a:pt x="0" y="444225"/>
                  </a:cubicBezTo>
                  <a:lnTo>
                    <a:pt x="0" y="46029"/>
                  </a:lnTo>
                  <a:cubicBezTo>
                    <a:pt x="0" y="33821"/>
                    <a:pt x="4849" y="22114"/>
                    <a:pt x="13482" y="13482"/>
                  </a:cubicBezTo>
                  <a:cubicBezTo>
                    <a:pt x="22114" y="4849"/>
                    <a:pt x="33821" y="0"/>
                    <a:pt x="460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323337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085226" cy="5283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6765493"/>
            <a:ext cx="3349833" cy="3521507"/>
          </a:xfrm>
          <a:custGeom>
            <a:avLst/>
            <a:gdLst/>
            <a:ahLst/>
            <a:cxnLst/>
            <a:rect l="l" t="t" r="r" b="b"/>
            <a:pathLst>
              <a:path w="3349833" h="3521507">
                <a:moveTo>
                  <a:pt x="0" y="0"/>
                </a:moveTo>
                <a:lnTo>
                  <a:pt x="3349833" y="0"/>
                </a:lnTo>
                <a:lnTo>
                  <a:pt x="3349833" y="3521507"/>
                </a:lnTo>
                <a:lnTo>
                  <a:pt x="0" y="352150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 flipV="1">
            <a:off x="14938167" y="0"/>
            <a:ext cx="3349833" cy="3521507"/>
          </a:xfrm>
          <a:custGeom>
            <a:avLst/>
            <a:gdLst/>
            <a:ahLst/>
            <a:cxnLst/>
            <a:rect l="l" t="t" r="r" b="b"/>
            <a:pathLst>
              <a:path w="3349833" h="3521507">
                <a:moveTo>
                  <a:pt x="3349833" y="3521507"/>
                </a:moveTo>
                <a:lnTo>
                  <a:pt x="0" y="3521507"/>
                </a:lnTo>
                <a:lnTo>
                  <a:pt x="0" y="0"/>
                </a:lnTo>
                <a:lnTo>
                  <a:pt x="3349833" y="0"/>
                </a:lnTo>
                <a:lnTo>
                  <a:pt x="3349833" y="3521507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738080" y="6883514"/>
            <a:ext cx="3549920" cy="3403486"/>
          </a:xfrm>
          <a:custGeom>
            <a:avLst/>
            <a:gdLst/>
            <a:ahLst/>
            <a:cxnLst/>
            <a:rect l="l" t="t" r="r" b="b"/>
            <a:pathLst>
              <a:path w="3549920" h="3403486">
                <a:moveTo>
                  <a:pt x="0" y="0"/>
                </a:moveTo>
                <a:lnTo>
                  <a:pt x="3549920" y="0"/>
                </a:lnTo>
                <a:lnTo>
                  <a:pt x="3549920" y="3403486"/>
                </a:lnTo>
                <a:lnTo>
                  <a:pt x="0" y="3403486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-100043" y="0"/>
            <a:ext cx="3549920" cy="3403486"/>
          </a:xfrm>
          <a:custGeom>
            <a:avLst/>
            <a:gdLst/>
            <a:ahLst/>
            <a:cxnLst/>
            <a:rect l="l" t="t" r="r" b="b"/>
            <a:pathLst>
              <a:path w="3549920" h="3403486">
                <a:moveTo>
                  <a:pt x="3549920" y="3403486"/>
                </a:moveTo>
                <a:lnTo>
                  <a:pt x="0" y="3403486"/>
                </a:lnTo>
                <a:lnTo>
                  <a:pt x="0" y="0"/>
                </a:lnTo>
                <a:lnTo>
                  <a:pt x="3549920" y="0"/>
                </a:lnTo>
                <a:lnTo>
                  <a:pt x="3549920" y="3403486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4371038" y="1589303"/>
            <a:ext cx="9383271" cy="1460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TUJUAN ANALISIS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03092" y="3780373"/>
            <a:ext cx="7481816" cy="1363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2"/>
              </a:lnSpc>
            </a:pPr>
            <a:r>
              <a:rPr lang="en-US" sz="2580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Menganalisis data pengeluaran pelanggan berdasarkan saluran distribusi dan kategori produk.</a:t>
            </a:r>
          </a:p>
          <a:p>
            <a:pPr algn="ctr">
              <a:lnSpc>
                <a:spcPts val="3612"/>
              </a:lnSpc>
            </a:pPr>
            <a:endParaRPr lang="en-US" sz="2580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4855004" y="5320255"/>
            <a:ext cx="8577991" cy="140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1"/>
              </a:lnSpc>
            </a:pPr>
            <a:r>
              <a:rPr lang="en-US" sz="267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Mengidentifikasi pola pengeluaran berdasarkan wilayah</a:t>
            </a:r>
          </a:p>
          <a:p>
            <a:pPr algn="ctr">
              <a:lnSpc>
                <a:spcPts val="3741"/>
              </a:lnSpc>
            </a:pPr>
            <a:r>
              <a:rPr lang="en-US" sz="267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(Region).</a:t>
            </a:r>
          </a:p>
          <a:p>
            <a:pPr algn="ctr">
              <a:lnSpc>
                <a:spcPts val="3741"/>
              </a:lnSpc>
            </a:pPr>
            <a:endParaRPr lang="en-US" sz="2672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809440" y="7054755"/>
            <a:ext cx="6669121" cy="1480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1"/>
              </a:lnSpc>
            </a:pPr>
            <a:r>
              <a:rPr lang="en-US" sz="2793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Memberikan rekomendasi untuk meningkatkan pendapatan.</a:t>
            </a:r>
          </a:p>
          <a:p>
            <a:pPr algn="ctr">
              <a:lnSpc>
                <a:spcPts val="3911"/>
              </a:lnSpc>
            </a:pPr>
            <a:endParaRPr lang="en-US" sz="2793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9" name="Right Arrow 18">
            <a:hlinkClick r:id="rId7" action="ppaction://hlinksldjump"/>
          </p:cNvPr>
          <p:cNvSpPr/>
          <p:nvPr/>
        </p:nvSpPr>
        <p:spPr>
          <a:xfrm flipH="1">
            <a:off x="3124200" y="8648700"/>
            <a:ext cx="35052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BEFORE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>
            <a:hlinkClick r:id="" action="ppaction://hlinkshowjump?jump=nextslide"/>
          </p:cNvPr>
          <p:cNvSpPr/>
          <p:nvPr/>
        </p:nvSpPr>
        <p:spPr>
          <a:xfrm>
            <a:off x="11506200" y="8572500"/>
            <a:ext cx="35814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" action="ppaction://hlinkshowjump?jump=nextslide"/>
              </a:rPr>
              <a:t>AFTER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613" y="3554837"/>
            <a:ext cx="9890594" cy="5138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9"/>
              </a:lnSpc>
            </a:pPr>
            <a:endParaRPr/>
          </a:p>
          <a:p>
            <a:pPr algn="just">
              <a:lnSpc>
                <a:spcPts val="3419"/>
              </a:lnSpc>
            </a:pPr>
            <a:r>
              <a:rPr lang="en-US" sz="2442" b="1">
                <a:solidFill>
                  <a:srgbClr val="323337"/>
                </a:solidFill>
                <a:latin typeface="Caladea Bold"/>
                <a:ea typeface="Caladea Bold"/>
                <a:cs typeface="Caladea Bold"/>
                <a:sym typeface="Caladea Bold"/>
              </a:rPr>
              <a:t>Total pengeluaran pelanggan: Grand Total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Sum of Fresh: 5.280.131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Sum of Grocery: 3.498.562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Sum of Milk: 2.550.357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Sum of Frozen: 1.351.650</a:t>
            </a:r>
          </a:p>
          <a:p>
            <a:pPr algn="just">
              <a:lnSpc>
                <a:spcPts val="3419"/>
              </a:lnSpc>
            </a:pPr>
            <a:r>
              <a:rPr lang="en-US" sz="2442" b="1">
                <a:solidFill>
                  <a:srgbClr val="323337"/>
                </a:solidFill>
                <a:latin typeface="Caladea Bold"/>
                <a:ea typeface="Caladea Bold"/>
                <a:cs typeface="Caladea Bold"/>
                <a:sym typeface="Caladea Bold"/>
              </a:rPr>
              <a:t>Saluran distribusi: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Horeca: Kontribusi pendapatan terbesar.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Retail: Kontribusi lebih keil namun masih signifikan.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Rata-rata pengeluaran pelanggan:</a:t>
            </a:r>
          </a:p>
          <a:p>
            <a:pPr marL="527330" lvl="1" indent="-263665" algn="just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440 total transaksi dengan pembagian antara Horeca dan retail</a:t>
            </a:r>
          </a:p>
          <a:p>
            <a:pPr algn="just">
              <a:lnSpc>
                <a:spcPts val="3419"/>
              </a:lnSpc>
            </a:pPr>
            <a:endParaRPr lang="en-US" sz="2442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14053" y="2222209"/>
            <a:ext cx="14847533" cy="171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RINGKASAN DATA AWAL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-14053" y="0"/>
            <a:ext cx="5013152" cy="2506576"/>
          </a:xfrm>
          <a:custGeom>
            <a:avLst/>
            <a:gdLst/>
            <a:ahLst/>
            <a:cxnLst/>
            <a:rect l="l" t="t" r="r" b="b"/>
            <a:pathLst>
              <a:path w="5013152" h="2506576">
                <a:moveTo>
                  <a:pt x="5013152" y="2506576"/>
                </a:moveTo>
                <a:lnTo>
                  <a:pt x="0" y="2506576"/>
                </a:lnTo>
                <a:lnTo>
                  <a:pt x="0" y="0"/>
                </a:lnTo>
                <a:lnTo>
                  <a:pt x="5013152" y="0"/>
                </a:lnTo>
                <a:lnTo>
                  <a:pt x="5013152" y="2506576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3318951" y="37951"/>
            <a:ext cx="5013152" cy="2506576"/>
          </a:xfrm>
          <a:custGeom>
            <a:avLst/>
            <a:gdLst/>
            <a:ahLst/>
            <a:cxnLst/>
            <a:rect l="l" t="t" r="r" b="b"/>
            <a:pathLst>
              <a:path w="5013152" h="2506576">
                <a:moveTo>
                  <a:pt x="0" y="2506576"/>
                </a:moveTo>
                <a:lnTo>
                  <a:pt x="5013152" y="2506576"/>
                </a:lnTo>
                <a:lnTo>
                  <a:pt x="5013152" y="0"/>
                </a:lnTo>
                <a:lnTo>
                  <a:pt x="0" y="0"/>
                </a:lnTo>
                <a:lnTo>
                  <a:pt x="0" y="2506576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ADC5FDB-46D1-26F2-CF02-2A8BE3924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92" r="49944"/>
          <a:stretch/>
        </p:blipFill>
        <p:spPr>
          <a:xfrm>
            <a:off x="10363200" y="3924300"/>
            <a:ext cx="4620522" cy="26845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1115635-5A05-4A0A-D338-FDB707BA95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0000" t="8621" b="-15142"/>
          <a:stretch/>
        </p:blipFill>
        <p:spPr>
          <a:xfrm>
            <a:off x="10439400" y="6819900"/>
            <a:ext cx="4302752" cy="2506576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flipH="1">
            <a:off x="228600" y="8877300"/>
            <a:ext cx="35052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BEFORE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4401800" y="8877300"/>
            <a:ext cx="35814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" action="ppaction://hlinkshowjump?jump=nextslide"/>
              </a:rPr>
              <a:t>AFTER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0851" y="3843313"/>
            <a:ext cx="6120307" cy="5414987"/>
            <a:chOff x="0" y="0"/>
            <a:chExt cx="1611933" cy="14261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11933" cy="1426169"/>
            </a:xfrm>
            <a:custGeom>
              <a:avLst/>
              <a:gdLst/>
              <a:ahLst/>
              <a:cxnLst/>
              <a:rect l="l" t="t" r="r" b="b"/>
              <a:pathLst>
                <a:path w="1611933" h="1426169">
                  <a:moveTo>
                    <a:pt x="64513" y="0"/>
                  </a:moveTo>
                  <a:lnTo>
                    <a:pt x="1547420" y="0"/>
                  </a:lnTo>
                  <a:cubicBezTo>
                    <a:pt x="1564530" y="0"/>
                    <a:pt x="1580939" y="6797"/>
                    <a:pt x="1593037" y="18895"/>
                  </a:cubicBezTo>
                  <a:cubicBezTo>
                    <a:pt x="1605136" y="30994"/>
                    <a:pt x="1611933" y="47403"/>
                    <a:pt x="1611933" y="64513"/>
                  </a:cubicBezTo>
                  <a:lnTo>
                    <a:pt x="1611933" y="1361657"/>
                  </a:lnTo>
                  <a:cubicBezTo>
                    <a:pt x="1611933" y="1397286"/>
                    <a:pt x="1583049" y="1426169"/>
                    <a:pt x="1547420" y="1426169"/>
                  </a:cubicBezTo>
                  <a:lnTo>
                    <a:pt x="64513" y="1426169"/>
                  </a:lnTo>
                  <a:cubicBezTo>
                    <a:pt x="28883" y="1426169"/>
                    <a:pt x="0" y="1397286"/>
                    <a:pt x="0" y="1361657"/>
                  </a:cubicBezTo>
                  <a:lnTo>
                    <a:pt x="0" y="64513"/>
                  </a:lnTo>
                  <a:cubicBezTo>
                    <a:pt x="0" y="28883"/>
                    <a:pt x="28883" y="0"/>
                    <a:pt x="645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323337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11933" cy="1464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86843" y="3843313"/>
            <a:ext cx="6120307" cy="5414987"/>
            <a:chOff x="0" y="0"/>
            <a:chExt cx="1611933" cy="142616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11933" cy="1426169"/>
            </a:xfrm>
            <a:custGeom>
              <a:avLst/>
              <a:gdLst/>
              <a:ahLst/>
              <a:cxnLst/>
              <a:rect l="l" t="t" r="r" b="b"/>
              <a:pathLst>
                <a:path w="1611933" h="1426169">
                  <a:moveTo>
                    <a:pt x="64513" y="0"/>
                  </a:moveTo>
                  <a:lnTo>
                    <a:pt x="1547420" y="0"/>
                  </a:lnTo>
                  <a:cubicBezTo>
                    <a:pt x="1564530" y="0"/>
                    <a:pt x="1580939" y="6797"/>
                    <a:pt x="1593037" y="18895"/>
                  </a:cubicBezTo>
                  <a:cubicBezTo>
                    <a:pt x="1605136" y="30994"/>
                    <a:pt x="1611933" y="47403"/>
                    <a:pt x="1611933" y="64513"/>
                  </a:cubicBezTo>
                  <a:lnTo>
                    <a:pt x="1611933" y="1361657"/>
                  </a:lnTo>
                  <a:cubicBezTo>
                    <a:pt x="1611933" y="1397286"/>
                    <a:pt x="1583049" y="1426169"/>
                    <a:pt x="1547420" y="1426169"/>
                  </a:cubicBezTo>
                  <a:lnTo>
                    <a:pt x="64513" y="1426169"/>
                  </a:lnTo>
                  <a:cubicBezTo>
                    <a:pt x="28883" y="1426169"/>
                    <a:pt x="0" y="1397286"/>
                    <a:pt x="0" y="1361657"/>
                  </a:cubicBezTo>
                  <a:lnTo>
                    <a:pt x="0" y="64513"/>
                  </a:lnTo>
                  <a:cubicBezTo>
                    <a:pt x="0" y="28883"/>
                    <a:pt x="28883" y="0"/>
                    <a:pt x="645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323337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11933" cy="1464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60528" y="3362837"/>
            <a:ext cx="960953" cy="96095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3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266520" y="3362837"/>
            <a:ext cx="960953" cy="96095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23337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390220" y="673099"/>
            <a:ext cx="9507560" cy="4470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KESIMPULAN &amp; REKOMENDASI</a:t>
            </a:r>
          </a:p>
          <a:p>
            <a:pPr algn="ctr">
              <a:lnSpc>
                <a:spcPts val="11899"/>
              </a:lnSpc>
            </a:pPr>
            <a:endParaRPr lang="en-US" sz="8499">
              <a:solidFill>
                <a:srgbClr val="323337"/>
              </a:solidFill>
              <a:latin typeface="Paalalabas Wide"/>
              <a:ea typeface="Paalalabas Wide"/>
              <a:cs typeface="Paalalabas Wide"/>
              <a:sym typeface="Paalalabas Wid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75407" y="4276165"/>
            <a:ext cx="5419970" cy="456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9"/>
              </a:lnSpc>
            </a:pPr>
            <a:r>
              <a:rPr lang="en-US" sz="2149" b="1">
                <a:solidFill>
                  <a:srgbClr val="323337"/>
                </a:solidFill>
                <a:latin typeface="Caladea Bold"/>
                <a:ea typeface="Caladea Bold"/>
                <a:cs typeface="Caladea Bold"/>
                <a:sym typeface="Caladea Bold"/>
              </a:rPr>
              <a:t>Kesimpulan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Saluran Distribusi Terbesar: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Horeca menghasilkan pendapatan tertinggi.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Kategori Dominan: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Fresh menjadi kategori dengan pengeluaran tertinggi.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Grocery dan Milk menunjukkan kontribusi yang signifikan.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Pola Pengeluaran:</a:t>
            </a:r>
          </a:p>
          <a:p>
            <a:pPr marL="464145" lvl="1" indent="-232073" algn="l">
              <a:lnSpc>
                <a:spcPts val="3009"/>
              </a:lnSpc>
              <a:buFont typeface="Arial"/>
              <a:buChar char="•"/>
            </a:pPr>
            <a:r>
              <a:rPr lang="en-US" sz="2149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Horeca memimpin di semua kategori dibanding Retail.</a:t>
            </a:r>
          </a:p>
          <a:p>
            <a:pPr algn="l">
              <a:lnSpc>
                <a:spcPts val="3009"/>
              </a:lnSpc>
            </a:pPr>
            <a:endParaRPr lang="en-US" sz="2149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88707" y="4276165"/>
            <a:ext cx="4849460" cy="457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82" b="1">
                <a:solidFill>
                  <a:srgbClr val="323337"/>
                </a:solidFill>
                <a:latin typeface="Caladea Bold"/>
                <a:ea typeface="Caladea Bold"/>
                <a:cs typeface="Caladea Bold"/>
                <a:sym typeface="Caladea Bold"/>
              </a:rPr>
              <a:t>Rekomendasi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Optimalisasi Penjualan Fresh: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Fokus pada produk Fresh karena dominasi pendapatannya.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Promosi Retail: Dorong penjualan di Retail dengan strategi diskon atau bundling produk.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Peningkatan Frozen dan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Grocery: Lakukan promosi khusus untuk kategori Frozen dan</a:t>
            </a:r>
          </a:p>
          <a:p>
            <a:pPr marL="428044" lvl="1" indent="-214022" algn="l">
              <a:lnSpc>
                <a:spcPts val="2775"/>
              </a:lnSpc>
              <a:buFont typeface="Arial"/>
              <a:buChar char="•"/>
            </a:pPr>
            <a:r>
              <a:rPr lang="en-US" sz="1982">
                <a:solidFill>
                  <a:srgbClr val="323337"/>
                </a:solidFill>
                <a:latin typeface="Caladea"/>
                <a:ea typeface="Caladea"/>
                <a:cs typeface="Caladea"/>
                <a:sym typeface="Caladea"/>
              </a:rPr>
              <a:t> Grocery yang masih memiliki potensi peningkatan.</a:t>
            </a:r>
          </a:p>
          <a:p>
            <a:pPr algn="l">
              <a:lnSpc>
                <a:spcPts val="2775"/>
              </a:lnSpc>
            </a:pPr>
            <a:endParaRPr lang="en-US" sz="1982">
              <a:solidFill>
                <a:srgbClr val="323337"/>
              </a:solidFill>
              <a:latin typeface="Caladea"/>
              <a:ea typeface="Caladea"/>
              <a:cs typeface="Caladea"/>
              <a:sym typeface="Caladea"/>
            </a:endParaRPr>
          </a:p>
        </p:txBody>
      </p:sp>
      <p:sp>
        <p:nvSpPr>
          <p:cNvPr id="17" name="Freeform 17"/>
          <p:cNvSpPr/>
          <p:nvPr/>
        </p:nvSpPr>
        <p:spPr>
          <a:xfrm flipH="1" flipV="1">
            <a:off x="-100043" y="0"/>
            <a:ext cx="3549920" cy="3403486"/>
          </a:xfrm>
          <a:custGeom>
            <a:avLst/>
            <a:gdLst/>
            <a:ahLst/>
            <a:cxnLst/>
            <a:rect l="l" t="t" r="r" b="b"/>
            <a:pathLst>
              <a:path w="3549920" h="3403486">
                <a:moveTo>
                  <a:pt x="3549920" y="3403486"/>
                </a:moveTo>
                <a:lnTo>
                  <a:pt x="0" y="3403486"/>
                </a:lnTo>
                <a:lnTo>
                  <a:pt x="0" y="0"/>
                </a:lnTo>
                <a:lnTo>
                  <a:pt x="3549920" y="0"/>
                </a:lnTo>
                <a:lnTo>
                  <a:pt x="3549920" y="3403486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 flipV="1">
            <a:off x="14938167" y="0"/>
            <a:ext cx="3349833" cy="3521507"/>
          </a:xfrm>
          <a:custGeom>
            <a:avLst/>
            <a:gdLst/>
            <a:ahLst/>
            <a:cxnLst/>
            <a:rect l="l" t="t" r="r" b="b"/>
            <a:pathLst>
              <a:path w="3349833" h="3521507">
                <a:moveTo>
                  <a:pt x="3349833" y="3521507"/>
                </a:moveTo>
                <a:lnTo>
                  <a:pt x="0" y="3521507"/>
                </a:lnTo>
                <a:lnTo>
                  <a:pt x="0" y="0"/>
                </a:lnTo>
                <a:lnTo>
                  <a:pt x="3349833" y="0"/>
                </a:lnTo>
                <a:lnTo>
                  <a:pt x="3349833" y="3521507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Right Arrow 18">
            <a:hlinkClick r:id="rId6" action="ppaction://hlinksldjump"/>
          </p:cNvPr>
          <p:cNvSpPr/>
          <p:nvPr/>
        </p:nvSpPr>
        <p:spPr>
          <a:xfrm>
            <a:off x="14097000" y="8877300"/>
            <a:ext cx="35814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rId6" action="ppaction://hlinksldjump"/>
              </a:rPr>
              <a:t>AFTER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>
          <a:xfrm flipH="1">
            <a:off x="381000" y="8877300"/>
            <a:ext cx="3505200" cy="14097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  <a:hlinkClick r:id="rId7" action="ppaction://hlinksldjump"/>
              </a:rPr>
              <a:t>BEFORE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8315" y="2624138"/>
            <a:ext cx="10191370" cy="4724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99"/>
              </a:lnSpc>
            </a:pPr>
            <a:r>
              <a:rPr lang="en-US" sz="15999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Thank</a:t>
            </a:r>
          </a:p>
          <a:p>
            <a:pPr algn="ctr">
              <a:lnSpc>
                <a:spcPts val="8799"/>
              </a:lnSpc>
            </a:pPr>
            <a:r>
              <a:rPr lang="en-US" sz="15999">
                <a:solidFill>
                  <a:srgbClr val="323337"/>
                </a:solidFill>
                <a:latin typeface="Paalalabas Wide"/>
                <a:ea typeface="Paalalabas Wide"/>
                <a:cs typeface="Paalalabas Wide"/>
                <a:sym typeface="Paalalabas Wid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161645" y="0"/>
            <a:ext cx="4968542" cy="2484271"/>
          </a:xfrm>
          <a:custGeom>
            <a:avLst/>
            <a:gdLst/>
            <a:ahLst/>
            <a:cxnLst/>
            <a:rect l="l" t="t" r="r" b="b"/>
            <a:pathLst>
              <a:path w="4968542" h="2484271">
                <a:moveTo>
                  <a:pt x="4968541" y="2484271"/>
                </a:moveTo>
                <a:lnTo>
                  <a:pt x="0" y="2484271"/>
                </a:lnTo>
                <a:lnTo>
                  <a:pt x="0" y="0"/>
                </a:lnTo>
                <a:lnTo>
                  <a:pt x="4968541" y="0"/>
                </a:lnTo>
                <a:lnTo>
                  <a:pt x="4968541" y="2484271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8021197"/>
            <a:ext cx="4940686" cy="2155374"/>
          </a:xfrm>
          <a:custGeom>
            <a:avLst/>
            <a:gdLst/>
            <a:ahLst/>
            <a:cxnLst/>
            <a:rect l="l" t="t" r="r" b="b"/>
            <a:pathLst>
              <a:path w="4940686" h="2155374">
                <a:moveTo>
                  <a:pt x="0" y="0"/>
                </a:moveTo>
                <a:lnTo>
                  <a:pt x="4940686" y="0"/>
                </a:lnTo>
                <a:lnTo>
                  <a:pt x="4940686" y="2155374"/>
                </a:lnTo>
                <a:lnTo>
                  <a:pt x="0" y="215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3319458" y="0"/>
            <a:ext cx="4968542" cy="2484271"/>
          </a:xfrm>
          <a:custGeom>
            <a:avLst/>
            <a:gdLst/>
            <a:ahLst/>
            <a:cxnLst/>
            <a:rect l="l" t="t" r="r" b="b"/>
            <a:pathLst>
              <a:path w="4968542" h="2484271">
                <a:moveTo>
                  <a:pt x="0" y="2484271"/>
                </a:moveTo>
                <a:lnTo>
                  <a:pt x="4968542" y="2484271"/>
                </a:lnTo>
                <a:lnTo>
                  <a:pt x="4968542" y="0"/>
                </a:lnTo>
                <a:lnTo>
                  <a:pt x="0" y="0"/>
                </a:lnTo>
                <a:lnTo>
                  <a:pt x="0" y="2484271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3228287" y="8021197"/>
            <a:ext cx="4940686" cy="2155374"/>
          </a:xfrm>
          <a:custGeom>
            <a:avLst/>
            <a:gdLst/>
            <a:ahLst/>
            <a:cxnLst/>
            <a:rect l="l" t="t" r="r" b="b"/>
            <a:pathLst>
              <a:path w="4940686" h="2155374">
                <a:moveTo>
                  <a:pt x="4940686" y="0"/>
                </a:moveTo>
                <a:lnTo>
                  <a:pt x="0" y="0"/>
                </a:lnTo>
                <a:lnTo>
                  <a:pt x="0" y="2155374"/>
                </a:lnTo>
                <a:lnTo>
                  <a:pt x="4940686" y="2155374"/>
                </a:lnTo>
                <a:lnTo>
                  <a:pt x="4940686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Rectangle 6">
            <a:hlinkClick r:id="rId6" action="ppaction://hlinksldjump"/>
          </p:cNvPr>
          <p:cNvSpPr/>
          <p:nvPr/>
        </p:nvSpPr>
        <p:spPr>
          <a:xfrm>
            <a:off x="7772400" y="8191500"/>
            <a:ext cx="3124200" cy="990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BEFORE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211</Words>
  <Application>Microsoft Office PowerPoint</Application>
  <PresentationFormat>Custom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Paalalabas Wide</vt:lpstr>
      <vt:lpstr>Times New Roman</vt:lpstr>
      <vt:lpstr>Calibri</vt:lpstr>
      <vt:lpstr>Caladea</vt:lpstr>
      <vt:lpstr>Caladea Bold</vt:lpstr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Geometry Simple Group Project Presentation</dc:title>
  <dc:creator>asus asus</dc:creator>
  <cp:lastModifiedBy>asus asus</cp:lastModifiedBy>
  <cp:revision>5</cp:revision>
  <dcterms:created xsi:type="dcterms:W3CDTF">2006-08-16T00:00:00Z</dcterms:created>
  <dcterms:modified xsi:type="dcterms:W3CDTF">2024-12-20T14:38:04Z</dcterms:modified>
  <dc:identifier>DAGZ1Sa6SAM</dc:identifier>
</cp:coreProperties>
</file>