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F2200-BA23-425A-920D-6FBDC240C408}" type="datetimeFigureOut">
              <a:rPr lang="en-IN" smtClean="0"/>
              <a:t>20-May-2024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16A11-2973-43ED-B007-0E5FC567665E}" type="slidenum">
              <a:rPr lang="en-IN" smtClean="0"/>
              <a:t>‹#›</a:t>
            </a:fld>
            <a:endParaRPr lang="en-IN"/>
          </a:p>
        </p:txBody>
      </p:sp>
    </p:spTree>
    <p:extLst>
      <p:ext uri="{BB962C8B-B14F-4D97-AF65-F5344CB8AC3E}">
        <p14:creationId xmlns:p14="http://schemas.microsoft.com/office/powerpoint/2010/main" val="2761045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C8AE-60F6-1F97-BF25-43A112DC7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7DABBA-1D06-624B-E630-A43A0600FA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A11653-1B16-E9D5-7C7A-98D28AD73408}"/>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5" name="Footer Placeholder 4">
            <a:extLst>
              <a:ext uri="{FF2B5EF4-FFF2-40B4-BE49-F238E27FC236}">
                <a16:creationId xmlns:a16="http://schemas.microsoft.com/office/drawing/2014/main" id="{ED641EEF-3EFE-063A-A3D9-42C6C2318F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44642-8546-614B-241E-392380BF4E78}"/>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355159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CF71-3BC7-6A63-F4BE-188C68CDE6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8FDA19-EF62-747F-A2A9-13DCE1728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53368-23C4-6EF3-13CE-C2A1CAB2E33D}"/>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5" name="Footer Placeholder 4">
            <a:extLst>
              <a:ext uri="{FF2B5EF4-FFF2-40B4-BE49-F238E27FC236}">
                <a16:creationId xmlns:a16="http://schemas.microsoft.com/office/drawing/2014/main" id="{CE9533E4-1A62-00FF-3893-EA2774A0C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536E1-6581-35AC-16AD-63C9B7CA40B8}"/>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177175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9EB9FE-B3BA-005F-8F05-EC1D100C05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C22CE4-243A-652F-A162-07F386B9A1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B8F63-EBFF-9098-23CF-125321155CD2}"/>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5" name="Footer Placeholder 4">
            <a:extLst>
              <a:ext uri="{FF2B5EF4-FFF2-40B4-BE49-F238E27FC236}">
                <a16:creationId xmlns:a16="http://schemas.microsoft.com/office/drawing/2014/main" id="{7F335A74-DC3B-37EE-D19B-3F27EA946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3D598-33AB-1A59-7684-C31C33A7E6FC}"/>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34798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D0D2-C51F-2D23-295C-172E35720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8096AD-02E1-7540-D282-1C1E72E7A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E9A26-EF58-EBB4-269D-93D96E57352C}"/>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5" name="Footer Placeholder 4">
            <a:extLst>
              <a:ext uri="{FF2B5EF4-FFF2-40B4-BE49-F238E27FC236}">
                <a16:creationId xmlns:a16="http://schemas.microsoft.com/office/drawing/2014/main" id="{CBA305B2-86B2-922D-C48A-A2E00D369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21189-0F07-5F40-E0ED-C293A2879CCF}"/>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419609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7587-0A5A-1A09-578E-8F447FC338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CBA5E-AEFA-F41E-D01F-3D4FF0F07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2C3A9-AECE-15ED-2A8A-9735BD540AFD}"/>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5" name="Footer Placeholder 4">
            <a:extLst>
              <a:ext uri="{FF2B5EF4-FFF2-40B4-BE49-F238E27FC236}">
                <a16:creationId xmlns:a16="http://schemas.microsoft.com/office/drawing/2014/main" id="{4D41756A-AF98-6D07-4617-96B6E7481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2ADD7-33B8-12C1-0F15-23998E35124D}"/>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18239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708C-B7F4-7EDD-335F-4D442A38E0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6E33B2-86D3-027F-2290-D7542A238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E5D596-0F3B-49E5-C38C-2141D9711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C81D34-0ADA-9CA2-9A7C-AB23F6F4A09B}"/>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6" name="Footer Placeholder 5">
            <a:extLst>
              <a:ext uri="{FF2B5EF4-FFF2-40B4-BE49-F238E27FC236}">
                <a16:creationId xmlns:a16="http://schemas.microsoft.com/office/drawing/2014/main" id="{45F67912-E0D7-A663-A5AA-75B5D1A59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D63F0D-9584-0028-9E68-2E6AD75983F8}"/>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76395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2066-B470-01B2-D4BD-5FC3CFBBD2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2558C-683D-E236-EC47-E7C9DF601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1C439-21C9-9CBC-408C-8E1DD89C5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F49706-BEDF-5BE4-A76D-DB7E88102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CA9A7-0182-FBCC-FFCF-579661944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F09EF4-0084-E5DB-D25B-B9092428B1A5}"/>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8" name="Footer Placeholder 7">
            <a:extLst>
              <a:ext uri="{FF2B5EF4-FFF2-40B4-BE49-F238E27FC236}">
                <a16:creationId xmlns:a16="http://schemas.microsoft.com/office/drawing/2014/main" id="{B9323BAD-551B-864F-1E61-DF11C21376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25D37C-69A5-F4C1-BCFE-29D56FC5A4DF}"/>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65908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BDB4-52A9-57AE-EBA7-9E7861142C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BF25B1-260B-0275-7766-C8AD9A73DD68}"/>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4" name="Footer Placeholder 3">
            <a:extLst>
              <a:ext uri="{FF2B5EF4-FFF2-40B4-BE49-F238E27FC236}">
                <a16:creationId xmlns:a16="http://schemas.microsoft.com/office/drawing/2014/main" id="{33DE80B3-7F37-4E4E-A61C-AA3DC9AF68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97943B-C4D2-F7EE-0180-C18CE055A1E0}"/>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62160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8CC45-75A4-7DD1-60F4-0F21C3916869}"/>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3" name="Footer Placeholder 2">
            <a:extLst>
              <a:ext uri="{FF2B5EF4-FFF2-40B4-BE49-F238E27FC236}">
                <a16:creationId xmlns:a16="http://schemas.microsoft.com/office/drawing/2014/main" id="{B544101D-C716-054A-09A6-08E7E29CCD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EBDDA2-34C6-D741-3185-CAB6DF90F519}"/>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404376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7E09-BC0B-C3EA-15A8-016DA166E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8F2E57-FCAF-FFB7-AED3-F86B9E4E7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ACC249-E613-EB4B-4597-07C02096B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914A8-5211-B9EF-62D2-798EB4A63B95}"/>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6" name="Footer Placeholder 5">
            <a:extLst>
              <a:ext uri="{FF2B5EF4-FFF2-40B4-BE49-F238E27FC236}">
                <a16:creationId xmlns:a16="http://schemas.microsoft.com/office/drawing/2014/main" id="{5B2791FA-4265-95D6-6E41-4568CD1D13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CAF86-E106-3E54-12B5-8CFD8FC48623}"/>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158782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1ACD-B73A-049B-B119-53D7BCB4B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A35794-3AC9-7962-E09B-8707489B4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2A9F38-C3F6-B625-6707-7FBE7A8C1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0C9F7-9B3F-ED19-0EC6-B70007CCF1AC}"/>
              </a:ext>
            </a:extLst>
          </p:cNvPr>
          <p:cNvSpPr>
            <a:spLocks noGrp="1"/>
          </p:cNvSpPr>
          <p:nvPr>
            <p:ph type="dt" sz="half" idx="10"/>
          </p:nvPr>
        </p:nvSpPr>
        <p:spPr/>
        <p:txBody>
          <a:bodyPr/>
          <a:lstStyle/>
          <a:p>
            <a:fld id="{8FA94C14-B8D8-4841-A0FA-EEC05B11C9EF}" type="datetimeFigureOut">
              <a:rPr lang="en-IN" smtClean="0"/>
              <a:t>20-May-2024</a:t>
            </a:fld>
            <a:endParaRPr lang="en-IN"/>
          </a:p>
        </p:txBody>
      </p:sp>
      <p:sp>
        <p:nvSpPr>
          <p:cNvPr id="6" name="Footer Placeholder 5">
            <a:extLst>
              <a:ext uri="{FF2B5EF4-FFF2-40B4-BE49-F238E27FC236}">
                <a16:creationId xmlns:a16="http://schemas.microsoft.com/office/drawing/2014/main" id="{DC966AC0-C1B1-B1AF-F836-152B87AD6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DCE663-4471-3FF0-7315-EDB2E0847AC9}"/>
              </a:ext>
            </a:extLst>
          </p:cNvPr>
          <p:cNvSpPr>
            <a:spLocks noGrp="1"/>
          </p:cNvSpPr>
          <p:nvPr>
            <p:ph type="sldNum" sz="quarter" idx="12"/>
          </p:nvPr>
        </p:nvSpPr>
        <p:spPr/>
        <p:txBody>
          <a:bodyPr/>
          <a:lstStyle/>
          <a:p>
            <a:fld id="{93959F7B-9CAA-4A82-9FD1-6FCF3E4BCF7A}" type="slidenum">
              <a:rPr lang="en-IN" smtClean="0"/>
              <a:t>‹#›</a:t>
            </a:fld>
            <a:endParaRPr lang="en-IN"/>
          </a:p>
        </p:txBody>
      </p:sp>
    </p:spTree>
    <p:extLst>
      <p:ext uri="{BB962C8B-B14F-4D97-AF65-F5344CB8AC3E}">
        <p14:creationId xmlns:p14="http://schemas.microsoft.com/office/powerpoint/2010/main" val="335766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4C39A-D8CE-AF02-49CA-B67F0B934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665BA-DAE3-5168-0449-AF4503857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C0385-D589-4DAA-AF0D-3AAEA3E258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94C14-B8D8-4841-A0FA-EEC05B11C9EF}" type="datetimeFigureOut">
              <a:rPr lang="en-IN" smtClean="0"/>
              <a:t>20-May-2024</a:t>
            </a:fld>
            <a:endParaRPr lang="en-IN"/>
          </a:p>
        </p:txBody>
      </p:sp>
      <p:sp>
        <p:nvSpPr>
          <p:cNvPr id="5" name="Footer Placeholder 4">
            <a:extLst>
              <a:ext uri="{FF2B5EF4-FFF2-40B4-BE49-F238E27FC236}">
                <a16:creationId xmlns:a16="http://schemas.microsoft.com/office/drawing/2014/main" id="{A2A09750-9954-6548-5610-1F9E043A1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6F19BF-27CB-F512-AF77-E898C60F2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59F7B-9CAA-4A82-9FD1-6FCF3E4BCF7A}" type="slidenum">
              <a:rPr lang="en-IN" smtClean="0"/>
              <a:t>‹#›</a:t>
            </a:fld>
            <a:endParaRPr lang="en-IN"/>
          </a:p>
        </p:txBody>
      </p:sp>
    </p:spTree>
    <p:extLst>
      <p:ext uri="{BB962C8B-B14F-4D97-AF65-F5344CB8AC3E}">
        <p14:creationId xmlns:p14="http://schemas.microsoft.com/office/powerpoint/2010/main" val="3225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0ABD77-44FE-0BD4-DBD0-2B8E3955E66E}"/>
              </a:ext>
            </a:extLst>
          </p:cNvPr>
          <p:cNvSpPr txBox="1"/>
          <p:nvPr/>
        </p:nvSpPr>
        <p:spPr>
          <a:xfrm>
            <a:off x="2319572" y="365191"/>
            <a:ext cx="7552854" cy="369332"/>
          </a:xfrm>
          <a:prstGeom prst="rect">
            <a:avLst/>
          </a:prstGeom>
          <a:noFill/>
        </p:spPr>
        <p:txBody>
          <a:bodyPr wrap="square">
            <a:spAutoFit/>
          </a:bodyPr>
          <a:lstStyle/>
          <a:p>
            <a:pPr algn="ctr"/>
            <a:r>
              <a:rPr lang="en-US" b="1" i="0" dirty="0">
                <a:solidFill>
                  <a:srgbClr val="000000"/>
                </a:solidFill>
                <a:effectLst/>
                <a:highlight>
                  <a:srgbClr val="D9EEE1"/>
                </a:highlight>
                <a:latin typeface="Verdana" panose="020B0604030504040204" pitchFamily="34" charset="0"/>
              </a:rPr>
              <a:t>Artificial intelligence</a:t>
            </a:r>
            <a:endParaRPr lang="en-IN" dirty="0"/>
          </a:p>
        </p:txBody>
      </p:sp>
      <p:pic>
        <p:nvPicPr>
          <p:cNvPr id="7" name="Picture 6">
            <a:extLst>
              <a:ext uri="{FF2B5EF4-FFF2-40B4-BE49-F238E27FC236}">
                <a16:creationId xmlns:a16="http://schemas.microsoft.com/office/drawing/2014/main" id="{D6A8EF64-8D5D-DF9B-AB52-7E9146852C8C}"/>
              </a:ext>
            </a:extLst>
          </p:cNvPr>
          <p:cNvPicPr>
            <a:picLocks noChangeAspect="1"/>
          </p:cNvPicPr>
          <p:nvPr/>
        </p:nvPicPr>
        <p:blipFill>
          <a:blip r:embed="rId2"/>
          <a:stretch>
            <a:fillRect/>
          </a:stretch>
        </p:blipFill>
        <p:spPr>
          <a:xfrm>
            <a:off x="3433761" y="1049595"/>
            <a:ext cx="5324475" cy="4943475"/>
          </a:xfrm>
          <a:prstGeom prst="rect">
            <a:avLst/>
          </a:prstGeom>
        </p:spPr>
      </p:pic>
      <p:sp>
        <p:nvSpPr>
          <p:cNvPr id="9" name="TextBox 8">
            <a:extLst>
              <a:ext uri="{FF2B5EF4-FFF2-40B4-BE49-F238E27FC236}">
                <a16:creationId xmlns:a16="http://schemas.microsoft.com/office/drawing/2014/main" id="{31FEEE1A-85D2-EA1B-2770-66C9C5B3C7E8}"/>
              </a:ext>
            </a:extLst>
          </p:cNvPr>
          <p:cNvSpPr txBox="1"/>
          <p:nvPr/>
        </p:nvSpPr>
        <p:spPr>
          <a:xfrm>
            <a:off x="2145670" y="6308143"/>
            <a:ext cx="7650179" cy="646331"/>
          </a:xfrm>
          <a:prstGeom prst="rect">
            <a:avLst/>
          </a:prstGeom>
          <a:noFill/>
        </p:spPr>
        <p:txBody>
          <a:bodyPr wrap="square">
            <a:spAutoFit/>
          </a:bodyPr>
          <a:lstStyle/>
          <a:p>
            <a:pPr algn="ctr"/>
            <a:r>
              <a:rPr lang="en-US" b="1" i="0" dirty="0">
                <a:solidFill>
                  <a:srgbClr val="000000"/>
                </a:solidFill>
                <a:effectLst/>
                <a:highlight>
                  <a:srgbClr val="D9EEE1"/>
                </a:highlight>
                <a:latin typeface="Verdana" panose="020B0604030504040204" pitchFamily="34" charset="0"/>
              </a:rPr>
              <a:t>Machine Learning</a:t>
            </a:r>
            <a:r>
              <a:rPr lang="en-US" b="0" i="0" dirty="0">
                <a:solidFill>
                  <a:srgbClr val="000000"/>
                </a:solidFill>
                <a:effectLst/>
                <a:highlight>
                  <a:srgbClr val="D9EEE1"/>
                </a:highlight>
                <a:latin typeface="Verdana" panose="020B0604030504040204" pitchFamily="34" charset="0"/>
              </a:rPr>
              <a:t> is a subfield of </a:t>
            </a:r>
            <a:r>
              <a:rPr lang="en-US" b="1" i="0" dirty="0">
                <a:solidFill>
                  <a:srgbClr val="000000"/>
                </a:solidFill>
                <a:effectLst/>
                <a:highlight>
                  <a:srgbClr val="D9EEE1"/>
                </a:highlight>
                <a:latin typeface="Verdana" panose="020B0604030504040204" pitchFamily="34" charset="0"/>
              </a:rPr>
              <a:t>Artificial</a:t>
            </a:r>
            <a:r>
              <a:rPr lang="en-US" b="1" dirty="0">
                <a:solidFill>
                  <a:srgbClr val="000000"/>
                </a:solidFill>
                <a:highlight>
                  <a:srgbClr val="D9EEE1"/>
                </a:highlight>
                <a:latin typeface="Verdana" panose="020B0604030504040204" pitchFamily="34" charset="0"/>
              </a:rPr>
              <a:t> </a:t>
            </a:r>
            <a:r>
              <a:rPr lang="en-US" b="1" i="0" dirty="0">
                <a:solidFill>
                  <a:srgbClr val="000000"/>
                </a:solidFill>
                <a:effectLst/>
                <a:highlight>
                  <a:srgbClr val="D9EEE1"/>
                </a:highlight>
                <a:latin typeface="Verdana" panose="020B0604030504040204" pitchFamily="34" charset="0"/>
              </a:rPr>
              <a:t>intelligence</a:t>
            </a:r>
            <a:endParaRPr lang="en-IN" dirty="0"/>
          </a:p>
          <a:p>
            <a:r>
              <a:rPr lang="en-US" b="0" i="0" dirty="0">
                <a:solidFill>
                  <a:srgbClr val="000000"/>
                </a:solidFill>
                <a:effectLst/>
                <a:highlight>
                  <a:srgbClr val="D9EEE1"/>
                </a:highlight>
                <a:latin typeface="Verdana" panose="020B0604030504040204" pitchFamily="34" charset="0"/>
              </a:rPr>
              <a:t> </a:t>
            </a:r>
            <a:endParaRPr lang="en-IN" dirty="0"/>
          </a:p>
        </p:txBody>
      </p:sp>
    </p:spTree>
    <p:extLst>
      <p:ext uri="{BB962C8B-B14F-4D97-AF65-F5344CB8AC3E}">
        <p14:creationId xmlns:p14="http://schemas.microsoft.com/office/powerpoint/2010/main" val="133377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EA4EECD-0DA2-4347-5FE0-FB41AA34F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074" y="444894"/>
            <a:ext cx="1428750" cy="771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E4E518-4B50-4E14-CF46-D1F45E58D227}"/>
              </a:ext>
            </a:extLst>
          </p:cNvPr>
          <p:cNvSpPr txBox="1"/>
          <p:nvPr/>
        </p:nvSpPr>
        <p:spPr>
          <a:xfrm>
            <a:off x="81480" y="2415601"/>
            <a:ext cx="12110519" cy="1600438"/>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Scikit-learn is one of the most popular ML libraries for classical ML algorithms.</a:t>
            </a:r>
          </a:p>
          <a:p>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It is built on top of two basic Python libraries, viz., NumPy and SciPy.</a:t>
            </a:r>
          </a:p>
          <a:p>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Scikit-learn supports most of the supervised and unsupervised learning algorithms.</a:t>
            </a:r>
          </a:p>
          <a:p>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Scikit-learn can also be used for data-mining and data-analysis, which makes it a great tool who is starting out with ML. </a:t>
            </a:r>
            <a:endParaRPr lang="en-IN" sz="1400" dirty="0"/>
          </a:p>
        </p:txBody>
      </p:sp>
    </p:spTree>
    <p:extLst>
      <p:ext uri="{BB962C8B-B14F-4D97-AF65-F5344CB8AC3E}">
        <p14:creationId xmlns:p14="http://schemas.microsoft.com/office/powerpoint/2010/main" val="147716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3DBEC-5776-DBB2-15A4-E0DBF5049F10}"/>
              </a:ext>
            </a:extLst>
          </p:cNvPr>
          <p:cNvSpPr txBox="1"/>
          <p:nvPr/>
        </p:nvSpPr>
        <p:spPr>
          <a:xfrm>
            <a:off x="142593" y="197346"/>
            <a:ext cx="6097508" cy="6463308"/>
          </a:xfrm>
          <a:prstGeom prst="rect">
            <a:avLst/>
          </a:prstGeom>
          <a:noFill/>
        </p:spPr>
        <p:txBody>
          <a:bodyPr wrap="square">
            <a:spAutoFit/>
          </a:bodyPr>
          <a:lstStyle/>
          <a:p>
            <a:r>
              <a:rPr lang="en-IN" dirty="0"/>
              <a:t># Python script using Scikit-learn </a:t>
            </a:r>
          </a:p>
          <a:p>
            <a:r>
              <a:rPr lang="en-IN" dirty="0"/>
              <a:t># for Decision Tree Classifier </a:t>
            </a:r>
          </a:p>
          <a:p>
            <a:endParaRPr lang="en-IN" dirty="0"/>
          </a:p>
          <a:p>
            <a:r>
              <a:rPr lang="en-IN" dirty="0"/>
              <a:t># Sample Decision Tree Classifier </a:t>
            </a:r>
          </a:p>
          <a:p>
            <a:r>
              <a:rPr lang="en-IN" dirty="0"/>
              <a:t>from </a:t>
            </a:r>
            <a:r>
              <a:rPr lang="en-IN" dirty="0" err="1"/>
              <a:t>sklearn</a:t>
            </a:r>
            <a:r>
              <a:rPr lang="en-IN" dirty="0"/>
              <a:t> import datasets </a:t>
            </a:r>
          </a:p>
          <a:p>
            <a:r>
              <a:rPr lang="en-IN" dirty="0"/>
              <a:t>from </a:t>
            </a:r>
            <a:r>
              <a:rPr lang="en-IN" dirty="0" err="1"/>
              <a:t>sklearn</a:t>
            </a:r>
            <a:r>
              <a:rPr lang="en-IN" dirty="0"/>
              <a:t> import metrics </a:t>
            </a:r>
          </a:p>
          <a:p>
            <a:r>
              <a:rPr lang="en-IN" dirty="0"/>
              <a:t>from </a:t>
            </a:r>
            <a:r>
              <a:rPr lang="en-IN" dirty="0" err="1"/>
              <a:t>sklearn.tree</a:t>
            </a:r>
            <a:r>
              <a:rPr lang="en-IN" dirty="0"/>
              <a:t> import </a:t>
            </a:r>
            <a:r>
              <a:rPr lang="en-IN" dirty="0" err="1"/>
              <a:t>DecisionTreeClassifier</a:t>
            </a:r>
            <a:r>
              <a:rPr lang="en-IN" dirty="0"/>
              <a:t> </a:t>
            </a:r>
          </a:p>
          <a:p>
            <a:endParaRPr lang="en-IN" dirty="0"/>
          </a:p>
          <a:p>
            <a:r>
              <a:rPr lang="en-IN" dirty="0"/>
              <a:t># load the iris datasets </a:t>
            </a:r>
          </a:p>
          <a:p>
            <a:r>
              <a:rPr lang="en-IN" dirty="0"/>
              <a:t>dataset = </a:t>
            </a:r>
            <a:r>
              <a:rPr lang="en-IN" dirty="0" err="1"/>
              <a:t>datasets.load_iris</a:t>
            </a:r>
            <a:r>
              <a:rPr lang="en-IN" dirty="0"/>
              <a:t>() </a:t>
            </a:r>
          </a:p>
          <a:p>
            <a:endParaRPr lang="en-IN" dirty="0"/>
          </a:p>
          <a:p>
            <a:r>
              <a:rPr lang="en-IN" dirty="0"/>
              <a:t># fit a CART model to the data </a:t>
            </a:r>
          </a:p>
          <a:p>
            <a:r>
              <a:rPr lang="en-IN" dirty="0"/>
              <a:t>model = </a:t>
            </a:r>
            <a:r>
              <a:rPr lang="en-IN" dirty="0" err="1"/>
              <a:t>DecisionTreeClassifier</a:t>
            </a:r>
            <a:r>
              <a:rPr lang="en-IN" dirty="0"/>
              <a:t>() </a:t>
            </a:r>
          </a:p>
          <a:p>
            <a:r>
              <a:rPr lang="en-IN" dirty="0" err="1"/>
              <a:t>model.fit</a:t>
            </a:r>
            <a:r>
              <a:rPr lang="en-IN" dirty="0"/>
              <a:t>(</a:t>
            </a:r>
            <a:r>
              <a:rPr lang="en-IN" dirty="0" err="1"/>
              <a:t>dataset.data</a:t>
            </a:r>
            <a:r>
              <a:rPr lang="en-IN" dirty="0"/>
              <a:t>, </a:t>
            </a:r>
            <a:r>
              <a:rPr lang="en-IN" dirty="0" err="1"/>
              <a:t>dataset.target</a:t>
            </a:r>
            <a:r>
              <a:rPr lang="en-IN" dirty="0"/>
              <a:t>) </a:t>
            </a:r>
          </a:p>
          <a:p>
            <a:r>
              <a:rPr lang="en-IN" dirty="0"/>
              <a:t>print(model) </a:t>
            </a:r>
          </a:p>
          <a:p>
            <a:endParaRPr lang="en-IN" dirty="0"/>
          </a:p>
          <a:p>
            <a:r>
              <a:rPr lang="en-IN" dirty="0"/>
              <a:t># make predictions </a:t>
            </a:r>
          </a:p>
          <a:p>
            <a:r>
              <a:rPr lang="en-IN" dirty="0"/>
              <a:t>expected = </a:t>
            </a:r>
            <a:r>
              <a:rPr lang="en-IN" dirty="0" err="1"/>
              <a:t>dataset.target</a:t>
            </a:r>
            <a:r>
              <a:rPr lang="en-IN" dirty="0"/>
              <a:t> </a:t>
            </a:r>
          </a:p>
          <a:p>
            <a:r>
              <a:rPr lang="en-IN" dirty="0"/>
              <a:t>predicted = </a:t>
            </a:r>
            <a:r>
              <a:rPr lang="en-IN" dirty="0" err="1"/>
              <a:t>model.predict</a:t>
            </a:r>
            <a:r>
              <a:rPr lang="en-IN" dirty="0"/>
              <a:t>(</a:t>
            </a:r>
            <a:r>
              <a:rPr lang="en-IN" dirty="0" err="1"/>
              <a:t>dataset.data</a:t>
            </a:r>
            <a:r>
              <a:rPr lang="en-IN" dirty="0"/>
              <a:t>) </a:t>
            </a:r>
          </a:p>
          <a:p>
            <a:endParaRPr lang="en-IN" dirty="0"/>
          </a:p>
          <a:p>
            <a:r>
              <a:rPr lang="en-IN" dirty="0"/>
              <a:t># summarize the fit of the model </a:t>
            </a:r>
          </a:p>
          <a:p>
            <a:r>
              <a:rPr lang="en-IN" dirty="0"/>
              <a:t>print(</a:t>
            </a:r>
            <a:r>
              <a:rPr lang="en-IN" dirty="0" err="1"/>
              <a:t>metrics.classification_report</a:t>
            </a:r>
            <a:r>
              <a:rPr lang="en-IN" dirty="0"/>
              <a:t>(expected, predicted)) </a:t>
            </a:r>
          </a:p>
          <a:p>
            <a:r>
              <a:rPr lang="en-IN" dirty="0"/>
              <a:t>print(</a:t>
            </a:r>
            <a:r>
              <a:rPr lang="en-IN" dirty="0" err="1"/>
              <a:t>metrics.confusion_matrix</a:t>
            </a:r>
            <a:r>
              <a:rPr lang="en-IN" dirty="0"/>
              <a:t>(expected, predicted)) </a:t>
            </a:r>
          </a:p>
        </p:txBody>
      </p:sp>
      <p:pic>
        <p:nvPicPr>
          <p:cNvPr id="6" name="Picture 5">
            <a:extLst>
              <a:ext uri="{FF2B5EF4-FFF2-40B4-BE49-F238E27FC236}">
                <a16:creationId xmlns:a16="http://schemas.microsoft.com/office/drawing/2014/main" id="{DE7A446E-9FFF-644A-8DA8-914FD1E91BB7}"/>
              </a:ext>
            </a:extLst>
          </p:cNvPr>
          <p:cNvPicPr>
            <a:picLocks noChangeAspect="1"/>
          </p:cNvPicPr>
          <p:nvPr/>
        </p:nvPicPr>
        <p:blipFill>
          <a:blip r:embed="rId2"/>
          <a:stretch>
            <a:fillRect/>
          </a:stretch>
        </p:blipFill>
        <p:spPr>
          <a:xfrm>
            <a:off x="5143782" y="904875"/>
            <a:ext cx="6905625" cy="5048250"/>
          </a:xfrm>
          <a:prstGeom prst="rect">
            <a:avLst/>
          </a:prstGeom>
        </p:spPr>
      </p:pic>
    </p:spTree>
    <p:extLst>
      <p:ext uri="{BB962C8B-B14F-4D97-AF65-F5344CB8AC3E}">
        <p14:creationId xmlns:p14="http://schemas.microsoft.com/office/powerpoint/2010/main" val="209490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FAC929A2-4076-D320-D96F-B54B0DFF2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5" y="307158"/>
            <a:ext cx="2000250" cy="666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52AD872-C0D4-61E2-9E13-655847F85652}"/>
              </a:ext>
            </a:extLst>
          </p:cNvPr>
          <p:cNvSpPr txBox="1"/>
          <p:nvPr/>
        </p:nvSpPr>
        <p:spPr>
          <a:xfrm>
            <a:off x="307818" y="1723103"/>
            <a:ext cx="11733291"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We all know that Machine Learning is basically mathematics and statistics.</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Theano is a popular python library that is used to define, evaluate and optimize mathematical expressions involving multi-dimensional arrays in an efficient manner.</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is achieved by optimizing the utilization of CPU and GPU.</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is extensively used for unit-testing and self-verification to detect and diagnose different types of errors.</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Theano is a very powerful library that has been used in large-scale computationally intensive scientific projects for a long time but is simple and approachable enough to be used by individuals for their own projects. </a:t>
            </a:r>
            <a:endParaRPr lang="en-IN" dirty="0"/>
          </a:p>
        </p:txBody>
      </p:sp>
    </p:spTree>
    <p:extLst>
      <p:ext uri="{BB962C8B-B14F-4D97-AF65-F5344CB8AC3E}">
        <p14:creationId xmlns:p14="http://schemas.microsoft.com/office/powerpoint/2010/main" val="363397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BD4A5-277C-CAF2-8D43-733BEDCF43B1}"/>
              </a:ext>
            </a:extLst>
          </p:cNvPr>
          <p:cNvSpPr txBox="1"/>
          <p:nvPr/>
        </p:nvSpPr>
        <p:spPr>
          <a:xfrm>
            <a:off x="242180" y="243730"/>
            <a:ext cx="6097508" cy="2862322"/>
          </a:xfrm>
          <a:prstGeom prst="rect">
            <a:avLst/>
          </a:prstGeom>
          <a:noFill/>
        </p:spPr>
        <p:txBody>
          <a:bodyPr wrap="square">
            <a:spAutoFit/>
          </a:bodyPr>
          <a:lstStyle/>
          <a:p>
            <a:r>
              <a:rPr lang="en-IN" dirty="0"/>
              <a:t># Python program using Theano </a:t>
            </a:r>
          </a:p>
          <a:p>
            <a:r>
              <a:rPr lang="en-IN" dirty="0"/>
              <a:t># for computing a Logistic </a:t>
            </a:r>
          </a:p>
          <a:p>
            <a:r>
              <a:rPr lang="en-IN" dirty="0"/>
              <a:t># Function </a:t>
            </a:r>
          </a:p>
          <a:p>
            <a:endParaRPr lang="en-IN" dirty="0"/>
          </a:p>
          <a:p>
            <a:r>
              <a:rPr lang="en-IN" dirty="0"/>
              <a:t>import </a:t>
            </a:r>
            <a:r>
              <a:rPr lang="en-IN" dirty="0" err="1"/>
              <a:t>theano</a:t>
            </a:r>
            <a:r>
              <a:rPr lang="en-IN" dirty="0"/>
              <a:t> </a:t>
            </a:r>
          </a:p>
          <a:p>
            <a:r>
              <a:rPr lang="en-IN" dirty="0"/>
              <a:t>import </a:t>
            </a:r>
            <a:r>
              <a:rPr lang="en-IN" dirty="0" err="1"/>
              <a:t>theano.tensor</a:t>
            </a:r>
            <a:r>
              <a:rPr lang="en-IN" dirty="0"/>
              <a:t> as T </a:t>
            </a:r>
          </a:p>
          <a:p>
            <a:r>
              <a:rPr lang="en-IN" dirty="0"/>
              <a:t>x = </a:t>
            </a:r>
            <a:r>
              <a:rPr lang="en-IN" dirty="0" err="1"/>
              <a:t>T.dmatrix</a:t>
            </a:r>
            <a:r>
              <a:rPr lang="en-IN" dirty="0"/>
              <a:t>('x') </a:t>
            </a:r>
          </a:p>
          <a:p>
            <a:r>
              <a:rPr lang="en-IN" dirty="0"/>
              <a:t>s = 1 / (1 + </a:t>
            </a:r>
            <a:r>
              <a:rPr lang="en-IN" dirty="0" err="1"/>
              <a:t>T.exp</a:t>
            </a:r>
            <a:r>
              <a:rPr lang="en-IN" dirty="0"/>
              <a:t>(-x)) </a:t>
            </a:r>
          </a:p>
          <a:p>
            <a:r>
              <a:rPr lang="en-IN" dirty="0"/>
              <a:t>logistic = </a:t>
            </a:r>
            <a:r>
              <a:rPr lang="en-IN" dirty="0" err="1"/>
              <a:t>theano.function</a:t>
            </a:r>
            <a:r>
              <a:rPr lang="en-IN" dirty="0"/>
              <a:t>([x], s) </a:t>
            </a:r>
          </a:p>
          <a:p>
            <a:r>
              <a:rPr lang="en-IN" dirty="0"/>
              <a:t>logistic([[0, 1], [-1, -2]]) </a:t>
            </a:r>
          </a:p>
        </p:txBody>
      </p:sp>
      <p:sp>
        <p:nvSpPr>
          <p:cNvPr id="4" name="Rectangle 1">
            <a:extLst>
              <a:ext uri="{FF2B5EF4-FFF2-40B4-BE49-F238E27FC236}">
                <a16:creationId xmlns:a16="http://schemas.microsoft.com/office/drawing/2014/main" id="{7EA20327-5CD3-9A00-73CF-81CA446EF6C3}"/>
              </a:ext>
            </a:extLst>
          </p:cNvPr>
          <p:cNvSpPr>
            <a:spLocks noChangeArrowheads="1"/>
          </p:cNvSpPr>
          <p:nvPr/>
        </p:nvSpPr>
        <p:spPr bwMode="auto">
          <a:xfrm>
            <a:off x="7106971" y="5092676"/>
            <a:ext cx="4436198"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array([[0.5, 0.73105858], [0.26894142, 0.11920292]])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65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E098096-39E1-EA87-4F88-EE02E4E45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104446"/>
            <a:ext cx="285750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839E0D-5A95-E8CD-3CE4-0E4FD9C6BACC}"/>
              </a:ext>
            </a:extLst>
          </p:cNvPr>
          <p:cNvSpPr txBox="1"/>
          <p:nvPr/>
        </p:nvSpPr>
        <p:spPr>
          <a:xfrm>
            <a:off x="325925" y="3001378"/>
            <a:ext cx="11724237" cy="1815882"/>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TensorFlow is a very popular open-source library for high performance numerical computation developed by the Google Brain team in Google.</a:t>
            </a:r>
          </a:p>
          <a:p>
            <a:pPr marL="285750" indent="-285750">
              <a:buFont typeface="Arial" panose="020B0604020202020204" pitchFamily="34" charset="0"/>
              <a:buChar char="•"/>
            </a:pPr>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As the name suggests, </a:t>
            </a:r>
            <a:r>
              <a:rPr lang="en-US" sz="1400" b="0" i="0" dirty="0" err="1">
                <a:solidFill>
                  <a:srgbClr val="273239"/>
                </a:solidFill>
                <a:effectLst/>
                <a:highlight>
                  <a:srgbClr val="FFFFFF"/>
                </a:highlight>
                <a:latin typeface="Nunito" pitchFamily="2" charset="0"/>
              </a:rPr>
              <a:t>Tensorflow</a:t>
            </a:r>
            <a:r>
              <a:rPr lang="en-US" sz="1400" b="0" i="0" dirty="0">
                <a:solidFill>
                  <a:srgbClr val="273239"/>
                </a:solidFill>
                <a:effectLst/>
                <a:highlight>
                  <a:srgbClr val="FFFFFF"/>
                </a:highlight>
                <a:latin typeface="Nunito" pitchFamily="2" charset="0"/>
              </a:rPr>
              <a:t> is a framework that involves defining and running computations involving tensors.</a:t>
            </a:r>
          </a:p>
          <a:p>
            <a:pPr marL="285750" indent="-285750">
              <a:buFont typeface="Arial" panose="020B0604020202020204" pitchFamily="34" charset="0"/>
              <a:buChar char="•"/>
            </a:pPr>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It can train and run deep neural networks that can be used to develop several AI applications.</a:t>
            </a:r>
          </a:p>
          <a:p>
            <a:pPr marL="285750" indent="-285750">
              <a:buFont typeface="Arial" panose="020B0604020202020204" pitchFamily="34" charset="0"/>
              <a:buChar char="•"/>
            </a:pPr>
            <a:endParaRPr lang="en-US" sz="1400" dirty="0">
              <a:solidFill>
                <a:srgbClr val="273239"/>
              </a:solidFill>
              <a:highlight>
                <a:srgbClr val="FFFFFF"/>
              </a:highlight>
              <a:latin typeface="Nunito"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TensorFlow is widely used in the field of deep learning research and application. </a:t>
            </a:r>
            <a:endParaRPr lang="en-IN" sz="1400" dirty="0"/>
          </a:p>
        </p:txBody>
      </p:sp>
    </p:spTree>
    <p:extLst>
      <p:ext uri="{BB962C8B-B14F-4D97-AF65-F5344CB8AC3E}">
        <p14:creationId xmlns:p14="http://schemas.microsoft.com/office/powerpoint/2010/main" val="84826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8CC78E-037B-3078-2958-29713B90A0B6}"/>
              </a:ext>
            </a:extLst>
          </p:cNvPr>
          <p:cNvSpPr txBox="1"/>
          <p:nvPr/>
        </p:nvSpPr>
        <p:spPr>
          <a:xfrm>
            <a:off x="477571" y="474345"/>
            <a:ext cx="6097508" cy="5909310"/>
          </a:xfrm>
          <a:prstGeom prst="rect">
            <a:avLst/>
          </a:prstGeom>
          <a:noFill/>
        </p:spPr>
        <p:txBody>
          <a:bodyPr wrap="square">
            <a:spAutoFit/>
          </a:bodyPr>
          <a:lstStyle/>
          <a:p>
            <a:r>
              <a:rPr lang="en-IN" dirty="0"/>
              <a:t># Python program using TensorFlow </a:t>
            </a:r>
          </a:p>
          <a:p>
            <a:r>
              <a:rPr lang="en-IN" dirty="0"/>
              <a:t># for multiplying two arrays </a:t>
            </a:r>
          </a:p>
          <a:p>
            <a:endParaRPr lang="en-IN" dirty="0"/>
          </a:p>
          <a:p>
            <a:r>
              <a:rPr lang="en-IN" dirty="0"/>
              <a:t># import `</a:t>
            </a:r>
            <a:r>
              <a:rPr lang="en-IN" dirty="0" err="1"/>
              <a:t>tensorflow</a:t>
            </a:r>
            <a:r>
              <a:rPr lang="en-IN" dirty="0"/>
              <a:t>` </a:t>
            </a:r>
          </a:p>
          <a:p>
            <a:r>
              <a:rPr lang="en-IN" dirty="0"/>
              <a:t>import </a:t>
            </a:r>
            <a:r>
              <a:rPr lang="en-IN" dirty="0" err="1"/>
              <a:t>tensorflow</a:t>
            </a:r>
            <a:r>
              <a:rPr lang="en-IN" dirty="0"/>
              <a:t> as </a:t>
            </a:r>
            <a:r>
              <a:rPr lang="en-IN" dirty="0" err="1"/>
              <a:t>tf</a:t>
            </a:r>
            <a:r>
              <a:rPr lang="en-IN" dirty="0"/>
              <a:t> </a:t>
            </a:r>
          </a:p>
          <a:p>
            <a:endParaRPr lang="en-IN" dirty="0"/>
          </a:p>
          <a:p>
            <a:r>
              <a:rPr lang="en-IN" dirty="0"/>
              <a:t># Initialize two constants </a:t>
            </a:r>
          </a:p>
          <a:p>
            <a:r>
              <a:rPr lang="en-IN" dirty="0"/>
              <a:t>x1 = </a:t>
            </a:r>
            <a:r>
              <a:rPr lang="en-IN" dirty="0" err="1"/>
              <a:t>tf.constant</a:t>
            </a:r>
            <a:r>
              <a:rPr lang="en-IN" dirty="0"/>
              <a:t>([1, 2, 3, 4]) </a:t>
            </a:r>
          </a:p>
          <a:p>
            <a:r>
              <a:rPr lang="en-IN" dirty="0"/>
              <a:t>x2 = </a:t>
            </a:r>
            <a:r>
              <a:rPr lang="en-IN" dirty="0" err="1"/>
              <a:t>tf.constant</a:t>
            </a:r>
            <a:r>
              <a:rPr lang="en-IN" dirty="0"/>
              <a:t>([5, 6, 7, 8]) </a:t>
            </a:r>
          </a:p>
          <a:p>
            <a:endParaRPr lang="en-IN" dirty="0"/>
          </a:p>
          <a:p>
            <a:r>
              <a:rPr lang="en-IN" dirty="0"/>
              <a:t># Multiply </a:t>
            </a:r>
          </a:p>
          <a:p>
            <a:r>
              <a:rPr lang="en-IN" dirty="0"/>
              <a:t>result = </a:t>
            </a:r>
            <a:r>
              <a:rPr lang="en-IN" dirty="0" err="1"/>
              <a:t>tf.multiply</a:t>
            </a:r>
            <a:r>
              <a:rPr lang="en-IN" dirty="0"/>
              <a:t>(x1, x2) </a:t>
            </a:r>
          </a:p>
          <a:p>
            <a:endParaRPr lang="en-IN" dirty="0"/>
          </a:p>
          <a:p>
            <a:r>
              <a:rPr lang="en-IN" dirty="0"/>
              <a:t># Initialize the Session </a:t>
            </a:r>
          </a:p>
          <a:p>
            <a:r>
              <a:rPr lang="en-IN" dirty="0"/>
              <a:t>sess = </a:t>
            </a:r>
            <a:r>
              <a:rPr lang="en-IN" dirty="0" err="1"/>
              <a:t>tf.Session</a:t>
            </a:r>
            <a:r>
              <a:rPr lang="en-IN" dirty="0"/>
              <a:t>() </a:t>
            </a:r>
          </a:p>
          <a:p>
            <a:endParaRPr lang="en-IN" dirty="0"/>
          </a:p>
          <a:p>
            <a:r>
              <a:rPr lang="en-IN" dirty="0"/>
              <a:t># Print the result </a:t>
            </a:r>
          </a:p>
          <a:p>
            <a:r>
              <a:rPr lang="en-IN" dirty="0"/>
              <a:t>print(</a:t>
            </a:r>
            <a:r>
              <a:rPr lang="en-IN" dirty="0" err="1"/>
              <a:t>sess.run</a:t>
            </a:r>
            <a:r>
              <a:rPr lang="en-IN" dirty="0"/>
              <a:t>(result)) </a:t>
            </a:r>
          </a:p>
          <a:p>
            <a:endParaRPr lang="en-IN" dirty="0"/>
          </a:p>
          <a:p>
            <a:r>
              <a:rPr lang="en-IN" dirty="0"/>
              <a:t># Close the session </a:t>
            </a:r>
          </a:p>
          <a:p>
            <a:r>
              <a:rPr lang="en-IN" dirty="0" err="1"/>
              <a:t>sess.close</a:t>
            </a:r>
            <a:r>
              <a:rPr lang="en-IN" dirty="0"/>
              <a:t>() </a:t>
            </a:r>
          </a:p>
        </p:txBody>
      </p:sp>
      <p:sp>
        <p:nvSpPr>
          <p:cNvPr id="4" name="Rectangle 1">
            <a:extLst>
              <a:ext uri="{FF2B5EF4-FFF2-40B4-BE49-F238E27FC236}">
                <a16:creationId xmlns:a16="http://schemas.microsoft.com/office/drawing/2014/main" id="{271D49B4-D7ED-3D74-8FB8-84AE224F7E83}"/>
              </a:ext>
            </a:extLst>
          </p:cNvPr>
          <p:cNvSpPr>
            <a:spLocks noChangeArrowheads="1"/>
          </p:cNvSpPr>
          <p:nvPr/>
        </p:nvSpPr>
        <p:spPr bwMode="auto">
          <a:xfrm>
            <a:off x="5963970" y="5916542"/>
            <a:ext cx="1222218"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nsolas" panose="020B0609020204030204" pitchFamily="49" charset="0"/>
              </a:rPr>
              <a:t>[ 5 12 21 32]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547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513C4F9F-1B2A-DE62-B1D8-2D1F4AA17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307676"/>
            <a:ext cx="2857500" cy="828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C31D6F-3032-9243-5D7C-FFB9FEDBE27A}"/>
              </a:ext>
            </a:extLst>
          </p:cNvPr>
          <p:cNvSpPr txBox="1"/>
          <p:nvPr/>
        </p:nvSpPr>
        <p:spPr>
          <a:xfrm>
            <a:off x="0" y="2138602"/>
            <a:ext cx="12192000" cy="3139321"/>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provides many inbuilt methods for groping, combining and filtering data.</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err="1">
                <a:solidFill>
                  <a:srgbClr val="273239"/>
                </a:solidFill>
                <a:effectLst/>
                <a:highlight>
                  <a:srgbClr val="FFFFFF"/>
                </a:highlight>
                <a:latin typeface="Nunito" pitchFamily="2" charset="0"/>
              </a:rPr>
              <a:t>Keras</a:t>
            </a:r>
            <a:r>
              <a:rPr lang="en-US" b="0" i="0" dirty="0">
                <a:solidFill>
                  <a:srgbClr val="273239"/>
                </a:solidFill>
                <a:effectLst/>
                <a:highlight>
                  <a:srgbClr val="FFFFFF"/>
                </a:highlight>
                <a:latin typeface="Nunito" pitchFamily="2" charset="0"/>
              </a:rPr>
              <a:t> is a very popular Machine Learning library for Python.</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a high-level neural networks API capable of running on top of TensorFlow, CNTK, or Theano.</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can run seamlessly on both CPU and GPU.</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err="1">
                <a:solidFill>
                  <a:srgbClr val="273239"/>
                </a:solidFill>
                <a:effectLst/>
                <a:highlight>
                  <a:srgbClr val="FFFFFF"/>
                </a:highlight>
                <a:latin typeface="Nunito" pitchFamily="2" charset="0"/>
              </a:rPr>
              <a:t>Keras</a:t>
            </a:r>
            <a:r>
              <a:rPr lang="en-US" b="0" i="0" dirty="0">
                <a:solidFill>
                  <a:srgbClr val="273239"/>
                </a:solidFill>
                <a:effectLst/>
                <a:highlight>
                  <a:srgbClr val="FFFFFF"/>
                </a:highlight>
                <a:latin typeface="Nunito" pitchFamily="2" charset="0"/>
              </a:rPr>
              <a:t> makes it really for ML beginners to build and design a Neural Network.</a:t>
            </a:r>
          </a:p>
          <a:p>
            <a:pPr marL="285750" indent="-285750"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One of the best thing about </a:t>
            </a:r>
            <a:r>
              <a:rPr lang="en-US" b="0" i="0" dirty="0" err="1">
                <a:solidFill>
                  <a:srgbClr val="273239"/>
                </a:solidFill>
                <a:effectLst/>
                <a:highlight>
                  <a:srgbClr val="FFFFFF"/>
                </a:highlight>
                <a:latin typeface="Nunito" pitchFamily="2" charset="0"/>
              </a:rPr>
              <a:t>Keras</a:t>
            </a:r>
            <a:r>
              <a:rPr lang="en-US" b="0" i="0" dirty="0">
                <a:solidFill>
                  <a:srgbClr val="273239"/>
                </a:solidFill>
                <a:effectLst/>
                <a:highlight>
                  <a:srgbClr val="FFFFFF"/>
                </a:highlight>
                <a:latin typeface="Nunito" pitchFamily="2" charset="0"/>
              </a:rPr>
              <a:t> is that it allows for easy and fast prototyping.</a:t>
            </a:r>
          </a:p>
        </p:txBody>
      </p:sp>
    </p:spTree>
    <p:extLst>
      <p:ext uri="{BB962C8B-B14F-4D97-AF65-F5344CB8AC3E}">
        <p14:creationId xmlns:p14="http://schemas.microsoft.com/office/powerpoint/2010/main" val="341429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5BF32041-21B1-8A12-27D6-DF9AC1C6E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0"/>
            <a:ext cx="2857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42F7BF-8D92-DC19-27ED-1142592FAB60}"/>
              </a:ext>
            </a:extLst>
          </p:cNvPr>
          <p:cNvSpPr txBox="1"/>
          <p:nvPr/>
        </p:nvSpPr>
        <p:spPr>
          <a:xfrm>
            <a:off x="0" y="2138602"/>
            <a:ext cx="12192000" cy="2308324"/>
          </a:xfrm>
          <a:prstGeom prst="rect">
            <a:avLst/>
          </a:prstGeom>
          <a:noFill/>
        </p:spPr>
        <p:txBody>
          <a:bodyPr wrap="square">
            <a:spAutoFit/>
          </a:bodyPr>
          <a:lstStyle/>
          <a:p>
            <a:pPr marL="285750" indent="-285750">
              <a:buFont typeface="Arial" panose="020B0604020202020204" pitchFamily="34" charset="0"/>
              <a:buChar char="•"/>
            </a:pPr>
            <a:r>
              <a:rPr lang="en-US" b="0" i="0" dirty="0" err="1">
                <a:solidFill>
                  <a:srgbClr val="273239"/>
                </a:solidFill>
                <a:effectLst/>
                <a:highlight>
                  <a:srgbClr val="FFFFFF"/>
                </a:highlight>
                <a:latin typeface="Nunito" pitchFamily="2" charset="0"/>
              </a:rPr>
              <a:t>PyTorch</a:t>
            </a:r>
            <a:r>
              <a:rPr lang="en-US" b="0" i="0" dirty="0">
                <a:solidFill>
                  <a:srgbClr val="273239"/>
                </a:solidFill>
                <a:effectLst/>
                <a:highlight>
                  <a:srgbClr val="FFFFFF"/>
                </a:highlight>
                <a:latin typeface="Nunito" pitchFamily="2" charset="0"/>
              </a:rPr>
              <a:t> is a popular open-source Machine Learning library for Python based on Torch, which is an open-source Machine Learning library that is implemented in C with a wrapper in Lua.</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has an extensive choice of tools and libraries that support Computer Vision, Natural Language Processing(NLP), and many more ML programs.</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allows developers to perform computations on Tensors with GPU acceleration and also helps in creating computational graphs. </a:t>
            </a:r>
            <a:endParaRPr lang="en-IN" dirty="0"/>
          </a:p>
        </p:txBody>
      </p:sp>
    </p:spTree>
    <p:extLst>
      <p:ext uri="{BB962C8B-B14F-4D97-AF65-F5344CB8AC3E}">
        <p14:creationId xmlns:p14="http://schemas.microsoft.com/office/powerpoint/2010/main" val="183814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69136-17A7-A3A8-00F1-110B7BE883B2}"/>
              </a:ext>
            </a:extLst>
          </p:cNvPr>
          <p:cNvSpPr txBox="1"/>
          <p:nvPr/>
        </p:nvSpPr>
        <p:spPr>
          <a:xfrm>
            <a:off x="278395" y="105013"/>
            <a:ext cx="3766242" cy="3323987"/>
          </a:xfrm>
          <a:prstGeom prst="rect">
            <a:avLst/>
          </a:prstGeom>
          <a:noFill/>
        </p:spPr>
        <p:txBody>
          <a:bodyPr wrap="square">
            <a:spAutoFit/>
          </a:bodyPr>
          <a:lstStyle/>
          <a:p>
            <a:r>
              <a:rPr lang="en-IN" sz="1000" dirty="0"/>
              <a:t># Python program using </a:t>
            </a:r>
            <a:r>
              <a:rPr lang="en-IN" sz="1000" dirty="0" err="1"/>
              <a:t>PyTorch</a:t>
            </a:r>
            <a:r>
              <a:rPr lang="en-IN" sz="1000" dirty="0"/>
              <a:t> </a:t>
            </a:r>
          </a:p>
          <a:p>
            <a:r>
              <a:rPr lang="en-IN" sz="1000" dirty="0"/>
              <a:t># for defining tensors fit a </a:t>
            </a:r>
          </a:p>
          <a:p>
            <a:r>
              <a:rPr lang="en-IN" sz="1000" dirty="0"/>
              <a:t># two-layer network to random </a:t>
            </a:r>
          </a:p>
          <a:p>
            <a:r>
              <a:rPr lang="en-IN" sz="1000" dirty="0"/>
              <a:t># data and calculating the loss </a:t>
            </a:r>
          </a:p>
          <a:p>
            <a:endParaRPr lang="en-IN" sz="1000" dirty="0"/>
          </a:p>
          <a:p>
            <a:r>
              <a:rPr lang="en-IN" sz="1000" dirty="0"/>
              <a:t>import torch </a:t>
            </a:r>
          </a:p>
          <a:p>
            <a:endParaRPr lang="en-IN" sz="1000" dirty="0"/>
          </a:p>
          <a:p>
            <a:endParaRPr lang="en-IN" sz="1000" dirty="0"/>
          </a:p>
          <a:p>
            <a:r>
              <a:rPr lang="en-IN" sz="1000" dirty="0" err="1"/>
              <a:t>dtype</a:t>
            </a:r>
            <a:r>
              <a:rPr lang="en-IN" sz="1000" dirty="0"/>
              <a:t> = </a:t>
            </a:r>
            <a:r>
              <a:rPr lang="en-IN" sz="1000" dirty="0" err="1"/>
              <a:t>torch.float</a:t>
            </a:r>
            <a:endParaRPr lang="en-IN" sz="1000" dirty="0"/>
          </a:p>
          <a:p>
            <a:r>
              <a:rPr lang="en-IN" sz="1000" dirty="0"/>
              <a:t>device = </a:t>
            </a:r>
            <a:r>
              <a:rPr lang="en-IN" sz="1000" dirty="0" err="1"/>
              <a:t>torch.device</a:t>
            </a:r>
            <a:r>
              <a:rPr lang="en-IN" sz="1000" dirty="0"/>
              <a:t>("</a:t>
            </a:r>
            <a:r>
              <a:rPr lang="en-IN" sz="1000" dirty="0" err="1"/>
              <a:t>cpu</a:t>
            </a:r>
            <a:r>
              <a:rPr lang="en-IN" sz="1000" dirty="0"/>
              <a:t>") </a:t>
            </a:r>
          </a:p>
          <a:p>
            <a:r>
              <a:rPr lang="en-IN" sz="1000" dirty="0"/>
              <a:t># device = </a:t>
            </a:r>
            <a:r>
              <a:rPr lang="en-IN" sz="1000" dirty="0" err="1"/>
              <a:t>torch.device</a:t>
            </a:r>
            <a:r>
              <a:rPr lang="en-IN" sz="1000" dirty="0"/>
              <a:t>("cuda:0") Uncomment this to run on GPU </a:t>
            </a:r>
          </a:p>
          <a:p>
            <a:endParaRPr lang="en-IN" sz="1000" dirty="0"/>
          </a:p>
          <a:p>
            <a:r>
              <a:rPr lang="en-IN" sz="1000" dirty="0"/>
              <a:t># N is batch size; </a:t>
            </a:r>
            <a:r>
              <a:rPr lang="en-IN" sz="1000" dirty="0" err="1"/>
              <a:t>D_in</a:t>
            </a:r>
            <a:r>
              <a:rPr lang="en-IN" sz="1000" dirty="0"/>
              <a:t> is input dimension; </a:t>
            </a:r>
          </a:p>
          <a:p>
            <a:r>
              <a:rPr lang="en-IN" sz="1000" dirty="0"/>
              <a:t># H is hidden dimension; </a:t>
            </a:r>
            <a:r>
              <a:rPr lang="en-IN" sz="1000" dirty="0" err="1"/>
              <a:t>D_out</a:t>
            </a:r>
            <a:r>
              <a:rPr lang="en-IN" sz="1000" dirty="0"/>
              <a:t> is output dimension. </a:t>
            </a:r>
          </a:p>
          <a:p>
            <a:r>
              <a:rPr lang="en-IN" sz="1000" dirty="0"/>
              <a:t>N, </a:t>
            </a:r>
            <a:r>
              <a:rPr lang="en-IN" sz="1000" dirty="0" err="1"/>
              <a:t>D_in</a:t>
            </a:r>
            <a:r>
              <a:rPr lang="en-IN" sz="1000" dirty="0"/>
              <a:t>, H, </a:t>
            </a:r>
            <a:r>
              <a:rPr lang="en-IN" sz="1000" dirty="0" err="1"/>
              <a:t>D_out</a:t>
            </a:r>
            <a:r>
              <a:rPr lang="en-IN" sz="1000" dirty="0"/>
              <a:t> = 64, 1000, 100, 10</a:t>
            </a:r>
          </a:p>
          <a:p>
            <a:endParaRPr lang="en-IN" sz="1000" dirty="0"/>
          </a:p>
          <a:p>
            <a:r>
              <a:rPr lang="en-IN" sz="1000" dirty="0"/>
              <a:t># Create random input and output data </a:t>
            </a:r>
          </a:p>
          <a:p>
            <a:r>
              <a:rPr lang="en-IN" sz="1000" dirty="0"/>
              <a:t>x = </a:t>
            </a:r>
            <a:r>
              <a:rPr lang="en-IN" sz="1000" dirty="0" err="1"/>
              <a:t>torch.random</a:t>
            </a:r>
            <a:r>
              <a:rPr lang="en-IN" sz="1000" dirty="0"/>
              <a:t>(N, </a:t>
            </a:r>
            <a:r>
              <a:rPr lang="en-IN" sz="1000" dirty="0" err="1"/>
              <a:t>D_in</a:t>
            </a:r>
            <a:r>
              <a:rPr lang="en-IN" sz="1000" dirty="0"/>
              <a:t>, device=device, </a:t>
            </a:r>
            <a:r>
              <a:rPr lang="en-IN" sz="1000" dirty="0" err="1"/>
              <a:t>dtype</a:t>
            </a:r>
            <a:r>
              <a:rPr lang="en-IN" sz="1000" dirty="0"/>
              <a:t>=</a:t>
            </a:r>
            <a:r>
              <a:rPr lang="en-IN" sz="1000" dirty="0" err="1"/>
              <a:t>dtype</a:t>
            </a:r>
            <a:r>
              <a:rPr lang="en-IN" sz="1000" dirty="0"/>
              <a:t>) </a:t>
            </a:r>
          </a:p>
          <a:p>
            <a:r>
              <a:rPr lang="en-IN" sz="1000" dirty="0"/>
              <a:t>y = </a:t>
            </a:r>
            <a:r>
              <a:rPr lang="en-IN" sz="1000" dirty="0" err="1"/>
              <a:t>torch.random</a:t>
            </a:r>
            <a:r>
              <a:rPr lang="en-IN" sz="1000" dirty="0"/>
              <a:t>(N, </a:t>
            </a:r>
            <a:r>
              <a:rPr lang="en-IN" sz="1000" dirty="0" err="1"/>
              <a:t>D_out</a:t>
            </a:r>
            <a:r>
              <a:rPr lang="en-IN" sz="1000" dirty="0"/>
              <a:t>, device=device, </a:t>
            </a:r>
            <a:r>
              <a:rPr lang="en-IN" sz="1000" dirty="0" err="1"/>
              <a:t>dtype</a:t>
            </a:r>
            <a:r>
              <a:rPr lang="en-IN" sz="1000" dirty="0"/>
              <a:t>=</a:t>
            </a:r>
            <a:r>
              <a:rPr lang="en-IN" sz="1000" dirty="0" err="1"/>
              <a:t>dtype</a:t>
            </a:r>
            <a:r>
              <a:rPr lang="en-IN" sz="1000" dirty="0"/>
              <a:t>) </a:t>
            </a:r>
          </a:p>
          <a:p>
            <a:endParaRPr lang="en-IN" sz="1000" dirty="0"/>
          </a:p>
          <a:p>
            <a:endParaRPr lang="en-IN" sz="1000" dirty="0"/>
          </a:p>
        </p:txBody>
      </p:sp>
      <p:sp>
        <p:nvSpPr>
          <p:cNvPr id="5" name="TextBox 4">
            <a:extLst>
              <a:ext uri="{FF2B5EF4-FFF2-40B4-BE49-F238E27FC236}">
                <a16:creationId xmlns:a16="http://schemas.microsoft.com/office/drawing/2014/main" id="{0805C28E-7125-B71D-295C-E3B864A68834}"/>
              </a:ext>
            </a:extLst>
          </p:cNvPr>
          <p:cNvSpPr txBox="1"/>
          <p:nvPr/>
        </p:nvSpPr>
        <p:spPr>
          <a:xfrm>
            <a:off x="4044637" y="2564517"/>
            <a:ext cx="6097508" cy="4293483"/>
          </a:xfrm>
          <a:prstGeom prst="rect">
            <a:avLst/>
          </a:prstGeom>
          <a:noFill/>
        </p:spPr>
        <p:txBody>
          <a:bodyPr wrap="square">
            <a:spAutoFit/>
          </a:bodyPr>
          <a:lstStyle/>
          <a:p>
            <a:r>
              <a:rPr lang="en-IN" sz="1050" dirty="0"/>
              <a:t># Randomly initialize weights </a:t>
            </a:r>
          </a:p>
          <a:p>
            <a:r>
              <a:rPr lang="en-IN" sz="1050" dirty="0"/>
              <a:t>w1 = </a:t>
            </a:r>
            <a:r>
              <a:rPr lang="en-IN" sz="1050" dirty="0" err="1"/>
              <a:t>torch.random</a:t>
            </a:r>
            <a:r>
              <a:rPr lang="en-IN" sz="1050" dirty="0"/>
              <a:t>(</a:t>
            </a:r>
            <a:r>
              <a:rPr lang="en-IN" sz="1050" dirty="0" err="1"/>
              <a:t>D_in</a:t>
            </a:r>
            <a:r>
              <a:rPr lang="en-IN" sz="1050" dirty="0"/>
              <a:t>, H, device=device, </a:t>
            </a:r>
            <a:r>
              <a:rPr lang="en-IN" sz="1050" dirty="0" err="1"/>
              <a:t>dtype</a:t>
            </a:r>
            <a:r>
              <a:rPr lang="en-IN" sz="1050" dirty="0"/>
              <a:t>=</a:t>
            </a:r>
            <a:r>
              <a:rPr lang="en-IN" sz="1050" dirty="0" err="1"/>
              <a:t>dtype</a:t>
            </a:r>
            <a:r>
              <a:rPr lang="en-IN" sz="1050" dirty="0"/>
              <a:t>) </a:t>
            </a:r>
          </a:p>
          <a:p>
            <a:r>
              <a:rPr lang="en-IN" sz="1050" dirty="0"/>
              <a:t>w2 = </a:t>
            </a:r>
            <a:r>
              <a:rPr lang="en-IN" sz="1050" dirty="0" err="1"/>
              <a:t>torch.random</a:t>
            </a:r>
            <a:r>
              <a:rPr lang="en-IN" sz="1050" dirty="0"/>
              <a:t>(H, </a:t>
            </a:r>
            <a:r>
              <a:rPr lang="en-IN" sz="1050" dirty="0" err="1"/>
              <a:t>D_out</a:t>
            </a:r>
            <a:r>
              <a:rPr lang="en-IN" sz="1050" dirty="0"/>
              <a:t>, device=device, </a:t>
            </a:r>
            <a:r>
              <a:rPr lang="en-IN" sz="1050" dirty="0" err="1"/>
              <a:t>dtype</a:t>
            </a:r>
            <a:r>
              <a:rPr lang="en-IN" sz="1050" dirty="0"/>
              <a:t>=</a:t>
            </a:r>
            <a:r>
              <a:rPr lang="en-IN" sz="1050" dirty="0" err="1"/>
              <a:t>dtype</a:t>
            </a:r>
            <a:r>
              <a:rPr lang="en-IN" sz="1050" dirty="0"/>
              <a:t>) </a:t>
            </a:r>
          </a:p>
          <a:p>
            <a:endParaRPr lang="en-IN" sz="1050" dirty="0"/>
          </a:p>
          <a:p>
            <a:r>
              <a:rPr lang="en-IN" sz="1050" dirty="0" err="1"/>
              <a:t>learning_rate</a:t>
            </a:r>
            <a:r>
              <a:rPr lang="en-IN" sz="1050" dirty="0"/>
              <a:t> = 1e-6</a:t>
            </a:r>
          </a:p>
          <a:p>
            <a:r>
              <a:rPr lang="en-IN" sz="1050" dirty="0"/>
              <a:t>for t in range(500): </a:t>
            </a:r>
          </a:p>
          <a:p>
            <a:r>
              <a:rPr lang="en-IN" sz="1050" dirty="0"/>
              <a:t>	# Forward pass: compute predicted y </a:t>
            </a:r>
          </a:p>
          <a:p>
            <a:r>
              <a:rPr lang="en-IN" sz="1050" dirty="0"/>
              <a:t>	h = x.mm(w1) </a:t>
            </a:r>
          </a:p>
          <a:p>
            <a:r>
              <a:rPr lang="en-IN" sz="1050" dirty="0"/>
              <a:t>	</a:t>
            </a:r>
            <a:r>
              <a:rPr lang="en-IN" sz="1050" dirty="0" err="1"/>
              <a:t>h_relu</a:t>
            </a:r>
            <a:r>
              <a:rPr lang="en-IN" sz="1050" dirty="0"/>
              <a:t> = </a:t>
            </a:r>
            <a:r>
              <a:rPr lang="en-IN" sz="1050" dirty="0" err="1"/>
              <a:t>h.clamp</a:t>
            </a:r>
            <a:r>
              <a:rPr lang="en-IN" sz="1050" dirty="0"/>
              <a:t>(min=0) </a:t>
            </a:r>
          </a:p>
          <a:p>
            <a:r>
              <a:rPr lang="en-IN" sz="1050" dirty="0"/>
              <a:t>	</a:t>
            </a:r>
            <a:r>
              <a:rPr lang="en-IN" sz="1050" dirty="0" err="1"/>
              <a:t>y_pred</a:t>
            </a:r>
            <a:r>
              <a:rPr lang="en-IN" sz="1050" dirty="0"/>
              <a:t> = h_relu.mm(w2) </a:t>
            </a:r>
          </a:p>
          <a:p>
            <a:endParaRPr lang="en-IN" sz="1050" dirty="0"/>
          </a:p>
          <a:p>
            <a:r>
              <a:rPr lang="en-IN" sz="1050" dirty="0"/>
              <a:t>	# Compute and print loss </a:t>
            </a:r>
          </a:p>
          <a:p>
            <a:r>
              <a:rPr lang="en-IN" sz="1050" dirty="0"/>
              <a:t>	loss = (</a:t>
            </a:r>
            <a:r>
              <a:rPr lang="en-IN" sz="1050" dirty="0" err="1"/>
              <a:t>y_pred</a:t>
            </a:r>
            <a:r>
              <a:rPr lang="en-IN" sz="1050" dirty="0"/>
              <a:t> - y).pow(2).sum().item() </a:t>
            </a:r>
          </a:p>
          <a:p>
            <a:r>
              <a:rPr lang="en-IN" sz="1050" dirty="0"/>
              <a:t>	print(t, loss) </a:t>
            </a:r>
          </a:p>
          <a:p>
            <a:endParaRPr lang="en-IN" sz="1050" dirty="0"/>
          </a:p>
          <a:p>
            <a:r>
              <a:rPr lang="en-IN" sz="1050" dirty="0"/>
              <a:t>	# Backprop to compute gradients of w1 and w2 with respect to loss </a:t>
            </a:r>
          </a:p>
          <a:p>
            <a:r>
              <a:rPr lang="en-IN" sz="1050" dirty="0"/>
              <a:t>	</a:t>
            </a:r>
            <a:r>
              <a:rPr lang="en-IN" sz="1050" dirty="0" err="1"/>
              <a:t>grad_y_pred</a:t>
            </a:r>
            <a:r>
              <a:rPr lang="en-IN" sz="1050" dirty="0"/>
              <a:t> = 2.0 * (</a:t>
            </a:r>
            <a:r>
              <a:rPr lang="en-IN" sz="1050" dirty="0" err="1"/>
              <a:t>y_pred</a:t>
            </a:r>
            <a:r>
              <a:rPr lang="en-IN" sz="1050" dirty="0"/>
              <a:t> - y) </a:t>
            </a:r>
          </a:p>
          <a:p>
            <a:r>
              <a:rPr lang="en-IN" sz="1050" dirty="0"/>
              <a:t>	grad_w2 = h_relu.t().mm(</a:t>
            </a:r>
            <a:r>
              <a:rPr lang="en-IN" sz="1050" dirty="0" err="1"/>
              <a:t>grad_y_pred</a:t>
            </a:r>
            <a:r>
              <a:rPr lang="en-IN" sz="1050" dirty="0"/>
              <a:t>) </a:t>
            </a:r>
          </a:p>
          <a:p>
            <a:r>
              <a:rPr lang="en-IN" sz="1050" dirty="0"/>
              <a:t>	</a:t>
            </a:r>
            <a:r>
              <a:rPr lang="en-IN" sz="1050" dirty="0" err="1"/>
              <a:t>grad_h_relu</a:t>
            </a:r>
            <a:r>
              <a:rPr lang="en-IN" sz="1050" dirty="0"/>
              <a:t> = grad_y_pred.mm(w2.t()) </a:t>
            </a:r>
          </a:p>
          <a:p>
            <a:r>
              <a:rPr lang="en-IN" sz="1050" dirty="0"/>
              <a:t>	</a:t>
            </a:r>
            <a:r>
              <a:rPr lang="en-IN" sz="1050" dirty="0" err="1"/>
              <a:t>grad_h</a:t>
            </a:r>
            <a:r>
              <a:rPr lang="en-IN" sz="1050" dirty="0"/>
              <a:t> = </a:t>
            </a:r>
            <a:r>
              <a:rPr lang="en-IN" sz="1050" dirty="0" err="1"/>
              <a:t>grad_h_relu.clone</a:t>
            </a:r>
            <a:r>
              <a:rPr lang="en-IN" sz="1050" dirty="0"/>
              <a:t>() </a:t>
            </a:r>
          </a:p>
          <a:p>
            <a:r>
              <a:rPr lang="en-IN" sz="1050" dirty="0"/>
              <a:t>	</a:t>
            </a:r>
            <a:r>
              <a:rPr lang="en-IN" sz="1050" dirty="0" err="1"/>
              <a:t>grad_h</a:t>
            </a:r>
            <a:r>
              <a:rPr lang="en-IN" sz="1050" dirty="0"/>
              <a:t>[h &lt; 0] = 0</a:t>
            </a:r>
          </a:p>
          <a:p>
            <a:r>
              <a:rPr lang="en-IN" sz="1050" dirty="0"/>
              <a:t>	grad_w1 = x.t().mm(</a:t>
            </a:r>
            <a:r>
              <a:rPr lang="en-IN" sz="1050" dirty="0" err="1"/>
              <a:t>grad_h</a:t>
            </a:r>
            <a:r>
              <a:rPr lang="en-IN" sz="1050" dirty="0"/>
              <a:t>) </a:t>
            </a:r>
          </a:p>
          <a:p>
            <a:endParaRPr lang="en-IN" sz="1050" dirty="0"/>
          </a:p>
          <a:p>
            <a:r>
              <a:rPr lang="en-IN" sz="1050" dirty="0"/>
              <a:t>	# Update weights using gradient descent </a:t>
            </a:r>
          </a:p>
          <a:p>
            <a:r>
              <a:rPr lang="en-IN" sz="1050" dirty="0"/>
              <a:t>	w1 -= </a:t>
            </a:r>
            <a:r>
              <a:rPr lang="en-IN" sz="1050" dirty="0" err="1"/>
              <a:t>learning_rate</a:t>
            </a:r>
            <a:r>
              <a:rPr lang="en-IN" sz="1050" dirty="0"/>
              <a:t> * grad_w1 </a:t>
            </a:r>
          </a:p>
          <a:p>
            <a:r>
              <a:rPr lang="en-IN" sz="1050" dirty="0"/>
              <a:t>	w2 -= </a:t>
            </a:r>
            <a:r>
              <a:rPr lang="en-IN" sz="1050" dirty="0" err="1"/>
              <a:t>learning_rate</a:t>
            </a:r>
            <a:r>
              <a:rPr lang="en-IN" sz="1050" dirty="0"/>
              <a:t> * grad_w2 </a:t>
            </a:r>
          </a:p>
        </p:txBody>
      </p:sp>
      <p:pic>
        <p:nvPicPr>
          <p:cNvPr id="7" name="Picture 6">
            <a:extLst>
              <a:ext uri="{FF2B5EF4-FFF2-40B4-BE49-F238E27FC236}">
                <a16:creationId xmlns:a16="http://schemas.microsoft.com/office/drawing/2014/main" id="{E1D11113-F892-BDD2-0EBF-4745C137E6CC}"/>
              </a:ext>
            </a:extLst>
          </p:cNvPr>
          <p:cNvPicPr>
            <a:picLocks noChangeAspect="1"/>
          </p:cNvPicPr>
          <p:nvPr/>
        </p:nvPicPr>
        <p:blipFill>
          <a:blip r:embed="rId2"/>
          <a:stretch>
            <a:fillRect/>
          </a:stretch>
        </p:blipFill>
        <p:spPr>
          <a:xfrm>
            <a:off x="9610725" y="4324350"/>
            <a:ext cx="2581275" cy="2533650"/>
          </a:xfrm>
          <a:prstGeom prst="rect">
            <a:avLst/>
          </a:prstGeom>
        </p:spPr>
      </p:pic>
    </p:spTree>
    <p:extLst>
      <p:ext uri="{BB962C8B-B14F-4D97-AF65-F5344CB8AC3E}">
        <p14:creationId xmlns:p14="http://schemas.microsoft.com/office/powerpoint/2010/main" val="181911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FB5B4C19-7905-FCF6-CB8B-C55D3D62E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121" y="0"/>
            <a:ext cx="3800475" cy="1971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DE15E3-4B09-811C-C29F-3636D1013406}"/>
              </a:ext>
            </a:extLst>
          </p:cNvPr>
          <p:cNvSpPr txBox="1"/>
          <p:nvPr/>
        </p:nvSpPr>
        <p:spPr>
          <a:xfrm>
            <a:off x="90534" y="2277101"/>
            <a:ext cx="12101465" cy="258532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Pandas is a popular Python library for data analysis.</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is not directly related to Machine Learning. As we know that the dataset must be prepared before training.</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In this case, Pandas comes handy as it was developed specifically for data extraction and preparation.</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provides high-level data structures and wide variety tools for data analysis.</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provides many inbuilt methods for grouping, combining and filtering data.</a:t>
            </a:r>
            <a:endParaRPr lang="en-IN" dirty="0"/>
          </a:p>
        </p:txBody>
      </p:sp>
    </p:spTree>
    <p:extLst>
      <p:ext uri="{BB962C8B-B14F-4D97-AF65-F5344CB8AC3E}">
        <p14:creationId xmlns:p14="http://schemas.microsoft.com/office/powerpoint/2010/main" val="105993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054E2-F614-A703-C310-16AEBBDB7347}"/>
              </a:ext>
            </a:extLst>
          </p:cNvPr>
          <p:cNvSpPr txBox="1"/>
          <p:nvPr/>
        </p:nvSpPr>
        <p:spPr>
          <a:xfrm>
            <a:off x="595266" y="1059316"/>
            <a:ext cx="6097508" cy="646331"/>
          </a:xfrm>
          <a:prstGeom prst="rect">
            <a:avLst/>
          </a:prstGeom>
          <a:noFill/>
        </p:spPr>
        <p:txBody>
          <a:bodyPr wrap="square">
            <a:spAutoFit/>
          </a:bodyPr>
          <a:lstStyle/>
          <a:p>
            <a:pPr algn="l"/>
            <a:r>
              <a:rPr lang="en-US" b="1" i="0" dirty="0">
                <a:solidFill>
                  <a:srgbClr val="000000"/>
                </a:solidFill>
                <a:effectLst/>
                <a:highlight>
                  <a:srgbClr val="FFFFFF"/>
                </a:highlight>
                <a:latin typeface="Verdana" panose="020B0604030504040204" pitchFamily="34" charset="0"/>
              </a:rPr>
              <a:t>Traditional programming </a:t>
            </a:r>
          </a:p>
          <a:p>
            <a:pPr algn="l"/>
            <a:r>
              <a:rPr lang="en-US" b="0" i="0" dirty="0">
                <a:solidFill>
                  <a:srgbClr val="000000"/>
                </a:solidFill>
                <a:effectLst/>
                <a:highlight>
                  <a:srgbClr val="FFFFFF"/>
                </a:highlight>
                <a:latin typeface="Verdana" panose="020B0604030504040204" pitchFamily="34" charset="0"/>
              </a:rPr>
              <a:t>Data + Algorithms = </a:t>
            </a:r>
            <a:r>
              <a:rPr lang="en-US" b="1" i="0" dirty="0">
                <a:solidFill>
                  <a:srgbClr val="000000"/>
                </a:solidFill>
                <a:effectLst/>
                <a:highlight>
                  <a:srgbClr val="FFFFFF"/>
                </a:highlight>
                <a:latin typeface="Verdana" panose="020B0604030504040204" pitchFamily="34" charset="0"/>
              </a:rPr>
              <a:t>Results</a:t>
            </a:r>
            <a:endParaRPr lang="en-US" b="0" i="0" dirty="0">
              <a:solidFill>
                <a:srgbClr val="000000"/>
              </a:solidFill>
              <a:effectLst/>
              <a:highlight>
                <a:srgbClr val="FFFFFF"/>
              </a:highlight>
              <a:latin typeface="Verdana" panose="020B0604030504040204" pitchFamily="34" charset="0"/>
            </a:endParaRPr>
          </a:p>
        </p:txBody>
      </p:sp>
      <p:sp>
        <p:nvSpPr>
          <p:cNvPr id="5" name="TextBox 4">
            <a:extLst>
              <a:ext uri="{FF2B5EF4-FFF2-40B4-BE49-F238E27FC236}">
                <a16:creationId xmlns:a16="http://schemas.microsoft.com/office/drawing/2014/main" id="{F09829FC-41E5-D5A6-0AF4-A50E6F519EA9}"/>
              </a:ext>
            </a:extLst>
          </p:cNvPr>
          <p:cNvSpPr txBox="1"/>
          <p:nvPr/>
        </p:nvSpPr>
        <p:spPr>
          <a:xfrm>
            <a:off x="6692774" y="4843663"/>
            <a:ext cx="6097508" cy="646331"/>
          </a:xfrm>
          <a:prstGeom prst="rect">
            <a:avLst/>
          </a:prstGeom>
          <a:noFill/>
        </p:spPr>
        <p:txBody>
          <a:bodyPr wrap="square">
            <a:spAutoFit/>
          </a:bodyPr>
          <a:lstStyle/>
          <a:p>
            <a:pPr algn="l"/>
            <a:r>
              <a:rPr lang="en-US" b="1" i="0" dirty="0">
                <a:solidFill>
                  <a:srgbClr val="000000"/>
                </a:solidFill>
                <a:effectLst/>
                <a:highlight>
                  <a:srgbClr val="FFFFFF"/>
                </a:highlight>
                <a:latin typeface="Verdana" panose="020B0604030504040204" pitchFamily="34" charset="0"/>
              </a:rPr>
              <a:t>Machine learning</a:t>
            </a:r>
          </a:p>
          <a:p>
            <a:pPr algn="l"/>
            <a:r>
              <a:rPr lang="en-US" b="0" i="0" dirty="0">
                <a:solidFill>
                  <a:srgbClr val="000000"/>
                </a:solidFill>
                <a:effectLst/>
                <a:highlight>
                  <a:srgbClr val="FFFFFF"/>
                </a:highlight>
                <a:latin typeface="Verdana" panose="020B0604030504040204" pitchFamily="34" charset="0"/>
              </a:rPr>
              <a:t>Data + Results = </a:t>
            </a:r>
            <a:r>
              <a:rPr lang="en-US" b="1" i="0" dirty="0">
                <a:solidFill>
                  <a:srgbClr val="000000"/>
                </a:solidFill>
                <a:effectLst/>
                <a:highlight>
                  <a:srgbClr val="FFFFFF"/>
                </a:highlight>
                <a:latin typeface="Verdana" panose="020B0604030504040204" pitchFamily="34" charset="0"/>
              </a:rPr>
              <a:t>Algorithms</a:t>
            </a:r>
            <a:endParaRPr lang="en-US" b="0" i="0" dirty="0">
              <a:solidFill>
                <a:srgbClr val="000000"/>
              </a:solidFill>
              <a:effectLst/>
              <a:highlight>
                <a:srgbClr val="FFFFFF"/>
              </a:highlight>
              <a:latin typeface="Verdana" panose="020B0604030504040204" pitchFamily="34" charset="0"/>
            </a:endParaRPr>
          </a:p>
        </p:txBody>
      </p:sp>
    </p:spTree>
    <p:extLst>
      <p:ext uri="{BB962C8B-B14F-4D97-AF65-F5344CB8AC3E}">
        <p14:creationId xmlns:p14="http://schemas.microsoft.com/office/powerpoint/2010/main" val="1871654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6B680-2123-A987-06AE-1163008644A8}"/>
              </a:ext>
            </a:extLst>
          </p:cNvPr>
          <p:cNvSpPr txBox="1"/>
          <p:nvPr/>
        </p:nvSpPr>
        <p:spPr>
          <a:xfrm>
            <a:off x="486624" y="354295"/>
            <a:ext cx="6097508" cy="4524315"/>
          </a:xfrm>
          <a:prstGeom prst="rect">
            <a:avLst/>
          </a:prstGeom>
          <a:noFill/>
        </p:spPr>
        <p:txBody>
          <a:bodyPr wrap="square">
            <a:spAutoFit/>
          </a:bodyPr>
          <a:lstStyle/>
          <a:p>
            <a:r>
              <a:rPr lang="en-IN" dirty="0"/>
              <a:t># Python program using Pandas for </a:t>
            </a:r>
          </a:p>
          <a:p>
            <a:r>
              <a:rPr lang="en-IN" dirty="0"/>
              <a:t># arranging a given set of data </a:t>
            </a:r>
          </a:p>
          <a:p>
            <a:r>
              <a:rPr lang="en-IN" dirty="0"/>
              <a:t># into a table </a:t>
            </a:r>
          </a:p>
          <a:p>
            <a:endParaRPr lang="en-IN" dirty="0"/>
          </a:p>
          <a:p>
            <a:r>
              <a:rPr lang="en-IN" dirty="0"/>
              <a:t># importing pandas as pd </a:t>
            </a:r>
          </a:p>
          <a:p>
            <a:r>
              <a:rPr lang="en-IN" dirty="0"/>
              <a:t>import pandas as pd </a:t>
            </a:r>
          </a:p>
          <a:p>
            <a:endParaRPr lang="en-IN" dirty="0"/>
          </a:p>
          <a:p>
            <a:r>
              <a:rPr lang="en-IN" dirty="0"/>
              <a:t>data = {"country": ["Brazil", "Russia", "India", "China", "South Africa"], </a:t>
            </a:r>
          </a:p>
          <a:p>
            <a:r>
              <a:rPr lang="en-IN" dirty="0"/>
              <a:t>	"capital": ["Brasilia", "Moscow", "New Delhi", "Beijing", "Pretoria"], </a:t>
            </a:r>
          </a:p>
          <a:p>
            <a:r>
              <a:rPr lang="en-IN" dirty="0"/>
              <a:t>	"area": [8.516, 17.10, 3.286, 9.597, 1.221], </a:t>
            </a:r>
          </a:p>
          <a:p>
            <a:r>
              <a:rPr lang="en-IN" dirty="0"/>
              <a:t>	"population": [200.4, 143.5, 1252, 1357, 52.98] } </a:t>
            </a:r>
          </a:p>
          <a:p>
            <a:endParaRPr lang="en-IN" dirty="0"/>
          </a:p>
          <a:p>
            <a:r>
              <a:rPr lang="en-IN" dirty="0" err="1"/>
              <a:t>data_table</a:t>
            </a:r>
            <a:r>
              <a:rPr lang="en-IN" dirty="0"/>
              <a:t> = </a:t>
            </a:r>
            <a:r>
              <a:rPr lang="en-IN" dirty="0" err="1"/>
              <a:t>pd.DataFrame</a:t>
            </a:r>
            <a:r>
              <a:rPr lang="en-IN" dirty="0"/>
              <a:t>(data) </a:t>
            </a:r>
          </a:p>
          <a:p>
            <a:r>
              <a:rPr lang="en-IN" dirty="0"/>
              <a:t>print(</a:t>
            </a:r>
            <a:r>
              <a:rPr lang="en-IN" dirty="0" err="1"/>
              <a:t>data_table</a:t>
            </a:r>
            <a:r>
              <a:rPr lang="en-IN" dirty="0"/>
              <a:t>) </a:t>
            </a:r>
          </a:p>
        </p:txBody>
      </p:sp>
      <p:pic>
        <p:nvPicPr>
          <p:cNvPr id="18434" name="Picture 2" descr="Lightbox">
            <a:extLst>
              <a:ext uri="{FF2B5EF4-FFF2-40B4-BE49-F238E27FC236}">
                <a16:creationId xmlns:a16="http://schemas.microsoft.com/office/drawing/2014/main" id="{4B734B11-CF59-0899-A89B-508E6E2F3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451" y="5634038"/>
            <a:ext cx="3676650"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0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matplotlibLogo">
            <a:extLst>
              <a:ext uri="{FF2B5EF4-FFF2-40B4-BE49-F238E27FC236}">
                <a16:creationId xmlns:a16="http://schemas.microsoft.com/office/drawing/2014/main" id="{1F34861F-8233-C5E9-E525-8CD7195C3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637" y="164849"/>
            <a:ext cx="5038725" cy="1295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96D146-F5BF-28AF-8213-C32C13A341D3}"/>
              </a:ext>
            </a:extLst>
          </p:cNvPr>
          <p:cNvSpPr txBox="1"/>
          <p:nvPr/>
        </p:nvSpPr>
        <p:spPr>
          <a:xfrm>
            <a:off x="190122" y="2000102"/>
            <a:ext cx="11869093"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Matplotlib is a very popular Python library for data visualization.</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Like Pandas, it is not directly related to Machine Learning.</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particularly comes in handy when a programmer wants to visualize the patterns in the data.</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is a 2D plotting library used for creating 2D graphs and plots.</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A module named </a:t>
            </a:r>
            <a:r>
              <a:rPr lang="en-US" b="0" i="0" dirty="0" err="1">
                <a:solidFill>
                  <a:srgbClr val="273239"/>
                </a:solidFill>
                <a:effectLst/>
                <a:highlight>
                  <a:srgbClr val="FFFFFF"/>
                </a:highlight>
                <a:latin typeface="Nunito" pitchFamily="2" charset="0"/>
              </a:rPr>
              <a:t>pyplot</a:t>
            </a:r>
            <a:r>
              <a:rPr lang="en-US" b="0" i="0" dirty="0">
                <a:solidFill>
                  <a:srgbClr val="273239"/>
                </a:solidFill>
                <a:effectLst/>
                <a:highlight>
                  <a:srgbClr val="FFFFFF"/>
                </a:highlight>
                <a:latin typeface="Nunito" pitchFamily="2" charset="0"/>
              </a:rPr>
              <a:t> makes it easy for programmers for plotting as it provides features to control line styles, font properties, formatting axes, etc.</a:t>
            </a:r>
          </a:p>
          <a:p>
            <a:pPr marL="285750" indent="-285750">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It provides various kinds of graphs and plots for data visualization, viz., histogram, error charts, bar chats, </a:t>
            </a:r>
            <a:r>
              <a:rPr lang="en-US" b="0" i="0" dirty="0" err="1">
                <a:solidFill>
                  <a:srgbClr val="273239"/>
                </a:solidFill>
                <a:effectLst/>
                <a:highlight>
                  <a:srgbClr val="FFFFFF"/>
                </a:highlight>
                <a:latin typeface="Nunito" pitchFamily="2" charset="0"/>
              </a:rPr>
              <a:t>etc</a:t>
            </a:r>
            <a:r>
              <a:rPr lang="en-US" b="0" i="0" dirty="0">
                <a:solidFill>
                  <a:srgbClr val="273239"/>
                </a:solidFill>
                <a:effectLst/>
                <a:highlight>
                  <a:srgbClr val="FFFFFF"/>
                </a:highlight>
                <a:latin typeface="Nunito" pitchFamily="2" charset="0"/>
              </a:rPr>
              <a:t>, </a:t>
            </a:r>
            <a:endParaRPr lang="en-IN" dirty="0"/>
          </a:p>
        </p:txBody>
      </p:sp>
    </p:spTree>
    <p:extLst>
      <p:ext uri="{BB962C8B-B14F-4D97-AF65-F5344CB8AC3E}">
        <p14:creationId xmlns:p14="http://schemas.microsoft.com/office/powerpoint/2010/main" val="3135882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ACB57-FBF0-2986-F586-FA0447D0EF20}"/>
              </a:ext>
            </a:extLst>
          </p:cNvPr>
          <p:cNvSpPr txBox="1"/>
          <p:nvPr/>
        </p:nvSpPr>
        <p:spPr>
          <a:xfrm>
            <a:off x="595266" y="412273"/>
            <a:ext cx="6097508" cy="5078313"/>
          </a:xfrm>
          <a:prstGeom prst="rect">
            <a:avLst/>
          </a:prstGeom>
          <a:noFill/>
        </p:spPr>
        <p:txBody>
          <a:bodyPr wrap="square">
            <a:spAutoFit/>
          </a:bodyPr>
          <a:lstStyle/>
          <a:p>
            <a:r>
              <a:rPr lang="en-IN" dirty="0"/>
              <a:t># Python program using Matplotlib </a:t>
            </a:r>
          </a:p>
          <a:p>
            <a:r>
              <a:rPr lang="en-IN" dirty="0"/>
              <a:t># for forming a linear plot </a:t>
            </a:r>
          </a:p>
          <a:p>
            <a:endParaRPr lang="en-IN" dirty="0"/>
          </a:p>
          <a:p>
            <a:r>
              <a:rPr lang="en-IN" dirty="0"/>
              <a:t># importing the necessary packages and modules </a:t>
            </a:r>
          </a:p>
          <a:p>
            <a:r>
              <a:rPr lang="en-IN" dirty="0"/>
              <a:t>import </a:t>
            </a:r>
            <a:r>
              <a:rPr lang="en-IN" dirty="0" err="1"/>
              <a:t>matplotlib.pyplot</a:t>
            </a:r>
            <a:r>
              <a:rPr lang="en-IN" dirty="0"/>
              <a:t> as </a:t>
            </a:r>
            <a:r>
              <a:rPr lang="en-IN" dirty="0" err="1"/>
              <a:t>plt</a:t>
            </a:r>
            <a:r>
              <a:rPr lang="en-IN" dirty="0"/>
              <a:t> </a:t>
            </a:r>
          </a:p>
          <a:p>
            <a:r>
              <a:rPr lang="en-IN" dirty="0"/>
              <a:t>import </a:t>
            </a:r>
            <a:r>
              <a:rPr lang="en-IN" dirty="0" err="1"/>
              <a:t>numpy</a:t>
            </a:r>
            <a:r>
              <a:rPr lang="en-IN" dirty="0"/>
              <a:t> as np </a:t>
            </a:r>
          </a:p>
          <a:p>
            <a:endParaRPr lang="en-IN" dirty="0"/>
          </a:p>
          <a:p>
            <a:r>
              <a:rPr lang="en-IN" dirty="0"/>
              <a:t># Prepare the data </a:t>
            </a:r>
          </a:p>
          <a:p>
            <a:r>
              <a:rPr lang="en-IN" dirty="0"/>
              <a:t>x = </a:t>
            </a:r>
            <a:r>
              <a:rPr lang="en-IN" dirty="0" err="1"/>
              <a:t>np.linspace</a:t>
            </a:r>
            <a:r>
              <a:rPr lang="en-IN" dirty="0"/>
              <a:t>(0, 10, 100) </a:t>
            </a:r>
          </a:p>
          <a:p>
            <a:endParaRPr lang="en-IN" dirty="0"/>
          </a:p>
          <a:p>
            <a:r>
              <a:rPr lang="en-IN" dirty="0"/>
              <a:t># Plot the data </a:t>
            </a:r>
          </a:p>
          <a:p>
            <a:r>
              <a:rPr lang="en-IN" dirty="0" err="1"/>
              <a:t>plt.plot</a:t>
            </a:r>
            <a:r>
              <a:rPr lang="en-IN" dirty="0"/>
              <a:t>(x, x, label ='linear') </a:t>
            </a:r>
          </a:p>
          <a:p>
            <a:endParaRPr lang="en-IN" dirty="0"/>
          </a:p>
          <a:p>
            <a:r>
              <a:rPr lang="en-IN" dirty="0"/>
              <a:t># Add a legend </a:t>
            </a:r>
          </a:p>
          <a:p>
            <a:r>
              <a:rPr lang="en-IN" dirty="0" err="1"/>
              <a:t>plt.legend</a:t>
            </a:r>
            <a:r>
              <a:rPr lang="en-IN" dirty="0"/>
              <a:t>() </a:t>
            </a:r>
          </a:p>
          <a:p>
            <a:endParaRPr lang="en-IN" dirty="0"/>
          </a:p>
          <a:p>
            <a:r>
              <a:rPr lang="en-IN" dirty="0"/>
              <a:t># Show the plot </a:t>
            </a:r>
          </a:p>
          <a:p>
            <a:r>
              <a:rPr lang="en-IN" dirty="0" err="1"/>
              <a:t>plt.show</a:t>
            </a:r>
            <a:r>
              <a:rPr lang="en-IN" dirty="0"/>
              <a:t>() </a:t>
            </a:r>
          </a:p>
        </p:txBody>
      </p:sp>
      <p:pic>
        <p:nvPicPr>
          <p:cNvPr id="20482" name="Picture 2" descr="linear_plot">
            <a:extLst>
              <a:ext uri="{FF2B5EF4-FFF2-40B4-BE49-F238E27FC236}">
                <a16:creationId xmlns:a16="http://schemas.microsoft.com/office/drawing/2014/main" id="{10122F67-F667-E9C1-995D-87381C20D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454" y="3532266"/>
            <a:ext cx="45624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61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C137A7-270D-5C27-4510-8B3768CDFD98}"/>
              </a:ext>
            </a:extLst>
          </p:cNvPr>
          <p:cNvSpPr txBox="1"/>
          <p:nvPr/>
        </p:nvSpPr>
        <p:spPr>
          <a:xfrm>
            <a:off x="1803526" y="2628884"/>
            <a:ext cx="8584948" cy="3139321"/>
          </a:xfrm>
          <a:prstGeom prst="rect">
            <a:avLst/>
          </a:prstGeom>
          <a:noFill/>
        </p:spPr>
        <p:txBody>
          <a:bodyPr wrap="square">
            <a:spAutoFit/>
          </a:bodyPr>
          <a:lstStyle/>
          <a:p>
            <a:pPr algn="ctr"/>
            <a:r>
              <a:rPr lang="en-US" b="1" i="0" dirty="0">
                <a:effectLst/>
                <a:highlight>
                  <a:srgbClr val="FFFFFF"/>
                </a:highlight>
                <a:latin typeface="Roboto" panose="02000000000000000000" pitchFamily="2" charset="0"/>
              </a:rPr>
              <a:t>Types of Machine Learning Algorithms</a:t>
            </a:r>
          </a:p>
          <a:p>
            <a:pPr algn="ctr"/>
            <a:endParaRPr lang="en-US" b="1" i="0" dirty="0">
              <a:effectLst/>
              <a:highlight>
                <a:srgbClr val="FFFFFF"/>
              </a:highlight>
              <a:latin typeface="Roboto" panose="02000000000000000000" pitchFamily="2" charset="0"/>
            </a:endParaRPr>
          </a:p>
          <a:p>
            <a:pPr algn="l"/>
            <a:r>
              <a:rPr lang="en-US" b="0" i="0" dirty="0">
                <a:effectLst/>
                <a:highlight>
                  <a:srgbClr val="FFFFFF"/>
                </a:highlight>
                <a:latin typeface="Roboto" panose="02000000000000000000" pitchFamily="2" charset="0"/>
              </a:rPr>
              <a:t>Machine learning algorithms are classified into 4 types: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Supervised</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Unsupervised Learning</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Semi-supervised Learning</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Reinforcement Learning</a:t>
            </a:r>
          </a:p>
        </p:txBody>
      </p:sp>
      <p:sp>
        <p:nvSpPr>
          <p:cNvPr id="10" name="TextBox 9">
            <a:extLst>
              <a:ext uri="{FF2B5EF4-FFF2-40B4-BE49-F238E27FC236}">
                <a16:creationId xmlns:a16="http://schemas.microsoft.com/office/drawing/2014/main" id="{DC237002-192A-87D0-AF16-D81CA0405B48}"/>
              </a:ext>
            </a:extLst>
          </p:cNvPr>
          <p:cNvSpPr txBox="1"/>
          <p:nvPr/>
        </p:nvSpPr>
        <p:spPr>
          <a:xfrm>
            <a:off x="3728708" y="458130"/>
            <a:ext cx="4734584" cy="954107"/>
          </a:xfrm>
          <a:prstGeom prst="rect">
            <a:avLst/>
          </a:prstGeom>
          <a:noFill/>
        </p:spPr>
        <p:txBody>
          <a:bodyPr wrap="square">
            <a:spAutoFit/>
          </a:bodyPr>
          <a:lstStyle/>
          <a:p>
            <a:pPr algn="ctr"/>
            <a:r>
              <a:rPr lang="en-US" sz="2800" b="1" i="0" dirty="0">
                <a:solidFill>
                  <a:srgbClr val="FF0000"/>
                </a:solidFill>
                <a:effectLst/>
                <a:highlight>
                  <a:srgbClr val="FFFFFF"/>
                </a:highlight>
                <a:latin typeface="Roboto" panose="02000000000000000000" pitchFamily="2" charset="0"/>
              </a:rPr>
              <a:t>Machine Learning Algorithms</a:t>
            </a:r>
            <a:endParaRPr lang="en-IN" sz="2800" dirty="0">
              <a:solidFill>
                <a:srgbClr val="FF0000"/>
              </a:solidFill>
            </a:endParaRPr>
          </a:p>
        </p:txBody>
      </p:sp>
    </p:spTree>
    <p:extLst>
      <p:ext uri="{BB962C8B-B14F-4D97-AF65-F5344CB8AC3E}">
        <p14:creationId xmlns:p14="http://schemas.microsoft.com/office/powerpoint/2010/main" val="149997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A8C0C-4337-2C54-FB34-5431B5D41C2C}"/>
              </a:ext>
            </a:extLst>
          </p:cNvPr>
          <p:cNvSpPr txBox="1"/>
          <p:nvPr/>
        </p:nvSpPr>
        <p:spPr>
          <a:xfrm>
            <a:off x="461727" y="517257"/>
            <a:ext cx="11606542" cy="4955203"/>
          </a:xfrm>
          <a:prstGeom prst="rect">
            <a:avLst/>
          </a:prstGeom>
          <a:noFill/>
        </p:spPr>
        <p:txBody>
          <a:bodyPr wrap="square">
            <a:spAutoFit/>
          </a:bodyPr>
          <a:lstStyle/>
          <a:p>
            <a:pPr algn="ctr"/>
            <a:r>
              <a:rPr lang="en-US" sz="2800" b="1" i="0" dirty="0">
                <a:effectLst/>
                <a:highlight>
                  <a:srgbClr val="FFFFFF"/>
                </a:highlight>
                <a:latin typeface="Roboto" panose="02000000000000000000" pitchFamily="2" charset="0"/>
              </a:rPr>
              <a:t>Supervised Learning</a:t>
            </a:r>
          </a:p>
          <a:p>
            <a:pPr algn="ctr"/>
            <a:endParaRPr lang="en-US" b="1" i="0" dirty="0">
              <a:effectLst/>
              <a:highlight>
                <a:srgbClr val="FFFFFF"/>
              </a:highlight>
              <a:latin typeface="Roboto" panose="02000000000000000000" pitchFamily="2" charset="0"/>
            </a:endParaRPr>
          </a:p>
          <a:p>
            <a:pPr algn="l"/>
            <a:r>
              <a:rPr lang="en-US" b="0" i="0" dirty="0">
                <a:effectLst/>
                <a:highlight>
                  <a:srgbClr val="FFFFFF"/>
                </a:highlight>
                <a:latin typeface="Roboto" panose="02000000000000000000" pitchFamily="2" charset="0"/>
              </a:rPr>
              <a:t>Supervised learning is a machine learning approach where algorithms learn from labeled </a:t>
            </a:r>
            <a:r>
              <a:rPr lang="en-US" b="0" i="0" dirty="0" err="1">
                <a:effectLst/>
                <a:highlight>
                  <a:srgbClr val="FFFFFF"/>
                </a:highlight>
                <a:latin typeface="Roboto" panose="02000000000000000000" pitchFamily="2" charset="0"/>
              </a:rPr>
              <a:t>data.The</a:t>
            </a:r>
            <a:r>
              <a:rPr lang="en-US" b="0" i="0" dirty="0">
                <a:effectLst/>
                <a:highlight>
                  <a:srgbClr val="FFFFFF"/>
                </a:highlight>
                <a:latin typeface="Roboto" panose="02000000000000000000" pitchFamily="2" charset="0"/>
              </a:rPr>
              <a:t> algorithm receives input data and corresponding correct output labels in this process. The objective is to train the algorithm to predict accurate labels for new, unseen data. Examples of supervised learning algorithms include:</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Decision Trees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Support Vector Machines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Random Forests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Naive Bayes</a:t>
            </a:r>
          </a:p>
          <a:p>
            <a:pPr algn="l"/>
            <a:endParaRPr lang="en-US" b="0" i="0" dirty="0">
              <a:effectLst/>
              <a:highlight>
                <a:srgbClr val="FFFFFF"/>
              </a:highlight>
              <a:latin typeface="Roboto" panose="02000000000000000000" pitchFamily="2" charset="0"/>
            </a:endParaRPr>
          </a:p>
          <a:p>
            <a:pPr algn="l"/>
            <a:r>
              <a:rPr lang="en-US" b="0" i="0" dirty="0">
                <a:effectLst/>
                <a:highlight>
                  <a:srgbClr val="FFFFFF"/>
                </a:highlight>
                <a:latin typeface="Roboto" panose="02000000000000000000" pitchFamily="2" charset="0"/>
              </a:rPr>
              <a:t>These algorithms can be used for classification, regression, and time series forecasting tasks. Supervised learning is widely used in various domains, including healthcare, finance, marketing, and image recognition, to make predictions and gain valuable insights from data.</a:t>
            </a:r>
          </a:p>
        </p:txBody>
      </p:sp>
    </p:spTree>
    <p:extLst>
      <p:ext uri="{BB962C8B-B14F-4D97-AF65-F5344CB8AC3E}">
        <p14:creationId xmlns:p14="http://schemas.microsoft.com/office/powerpoint/2010/main" val="2706798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7FAF42-73E3-D9A0-C622-58755FEE1F1D}"/>
              </a:ext>
            </a:extLst>
          </p:cNvPr>
          <p:cNvSpPr txBox="1"/>
          <p:nvPr/>
        </p:nvSpPr>
        <p:spPr>
          <a:xfrm>
            <a:off x="72428" y="672901"/>
            <a:ext cx="12119572" cy="3847207"/>
          </a:xfrm>
          <a:prstGeom prst="rect">
            <a:avLst/>
          </a:prstGeom>
          <a:noFill/>
        </p:spPr>
        <p:txBody>
          <a:bodyPr wrap="square">
            <a:spAutoFit/>
          </a:bodyPr>
          <a:lstStyle/>
          <a:p>
            <a:pPr algn="ctr"/>
            <a:r>
              <a:rPr lang="en-US" sz="3200" b="1" i="0" dirty="0">
                <a:effectLst/>
                <a:highlight>
                  <a:srgbClr val="FFFFFF"/>
                </a:highlight>
                <a:latin typeface="Roboto" panose="02000000000000000000" pitchFamily="2" charset="0"/>
              </a:rPr>
              <a:t>Unsupervised Learning</a:t>
            </a:r>
          </a:p>
          <a:p>
            <a:pPr algn="ctr"/>
            <a:endParaRPr lang="en-US" sz="3200" b="1" i="0" dirty="0">
              <a:effectLst/>
              <a:highlight>
                <a:srgbClr val="FFFFFF"/>
              </a:highlight>
              <a:latin typeface="Roboto" panose="02000000000000000000" pitchFamily="2" charset="0"/>
            </a:endParaRPr>
          </a:p>
          <a:p>
            <a:pPr algn="l"/>
            <a:r>
              <a:rPr lang="en-US" b="0" i="0" dirty="0">
                <a:effectLst/>
                <a:highlight>
                  <a:srgbClr val="FFFFFF"/>
                </a:highlight>
                <a:latin typeface="Roboto" panose="02000000000000000000" pitchFamily="2" charset="0"/>
              </a:rPr>
              <a:t>In this machine learning approach, algorithms analyze unlabeled data without predefined output labels. The objective is to discover patterns, relationships, or structures within the data. Unlike supervised learning, unsupervised learning algorithms work independently to uncover hidden insights and group similar data points together. Common unsupervised learning techniques include clustering algorithms like:</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K-means</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Hierarchical clustering</a:t>
            </a:r>
          </a:p>
          <a:p>
            <a:pPr algn="l">
              <a:buFont typeface="Arial" panose="020B0604020202020204" pitchFamily="34" charset="0"/>
              <a:buChar char="•"/>
            </a:pP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Dimensionality Reduction Methods like PCA and t-SNE</a:t>
            </a:r>
          </a:p>
        </p:txBody>
      </p:sp>
    </p:spTree>
    <p:extLst>
      <p:ext uri="{BB962C8B-B14F-4D97-AF65-F5344CB8AC3E}">
        <p14:creationId xmlns:p14="http://schemas.microsoft.com/office/powerpoint/2010/main" val="1720046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C7BB9-95EC-A5F7-E289-CD8C89469543}"/>
              </a:ext>
            </a:extLst>
          </p:cNvPr>
          <p:cNvSpPr txBox="1"/>
          <p:nvPr/>
        </p:nvSpPr>
        <p:spPr>
          <a:xfrm>
            <a:off x="39231" y="735955"/>
            <a:ext cx="12113537" cy="5386090"/>
          </a:xfrm>
          <a:prstGeom prst="rect">
            <a:avLst/>
          </a:prstGeom>
          <a:noFill/>
        </p:spPr>
        <p:txBody>
          <a:bodyPr wrap="square">
            <a:spAutoFit/>
          </a:bodyPr>
          <a:lstStyle/>
          <a:p>
            <a:pPr algn="ctr"/>
            <a:r>
              <a:rPr lang="en-US" sz="2800" b="1" i="0" dirty="0">
                <a:solidFill>
                  <a:srgbClr val="272C37"/>
                </a:solidFill>
                <a:effectLst/>
                <a:highlight>
                  <a:srgbClr val="FFFFFF"/>
                </a:highlight>
                <a:latin typeface="Roboto" panose="02000000000000000000" pitchFamily="2" charset="0"/>
              </a:rPr>
              <a:t>Semi-supervised Learning</a:t>
            </a:r>
          </a:p>
          <a:p>
            <a:pPr algn="ctr"/>
            <a:endParaRPr lang="en-US" sz="2800" b="1" i="0" dirty="0">
              <a:solidFill>
                <a:srgbClr val="272C37"/>
              </a:solidFill>
              <a:effectLst/>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Semi-supervised learning is a hybrid machine learning approach that combines labeled and unlabeled data for training.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It leverages the limited labeled data and a larger set of unlabeled data to improve the learning process.</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The idea is that the unlabeled data provide additional information and context to enhance the model's understanding and performance.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By utilizing the unlabeled data effectively, semi-supervised learning can overcome the limitations of relying solely on labeled data.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This approach is particularly useful when acquiring labeled data is expensive or time-consuming.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Semi-supervised learning techniques can be applied to various tasks, such as classification, regression, and anomaly detection, allowing models to make more accurate predictions and generalize better in real-world scenarios.</a:t>
            </a:r>
          </a:p>
        </p:txBody>
      </p:sp>
    </p:spTree>
    <p:extLst>
      <p:ext uri="{BB962C8B-B14F-4D97-AF65-F5344CB8AC3E}">
        <p14:creationId xmlns:p14="http://schemas.microsoft.com/office/powerpoint/2010/main" val="2643259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7E7FFE-DE64-9528-0EC0-187E7371FF01}"/>
              </a:ext>
            </a:extLst>
          </p:cNvPr>
          <p:cNvSpPr txBox="1"/>
          <p:nvPr/>
        </p:nvSpPr>
        <p:spPr>
          <a:xfrm>
            <a:off x="89026" y="465632"/>
            <a:ext cx="12013948" cy="5293757"/>
          </a:xfrm>
          <a:prstGeom prst="rect">
            <a:avLst/>
          </a:prstGeom>
          <a:noFill/>
        </p:spPr>
        <p:txBody>
          <a:bodyPr wrap="square">
            <a:spAutoFit/>
          </a:bodyPr>
          <a:lstStyle/>
          <a:p>
            <a:pPr algn="ctr"/>
            <a:r>
              <a:rPr lang="en-US" sz="3200" b="1" i="0" dirty="0">
                <a:solidFill>
                  <a:srgbClr val="272C37"/>
                </a:solidFill>
                <a:effectLst/>
                <a:highlight>
                  <a:srgbClr val="FFFFFF"/>
                </a:highlight>
                <a:latin typeface="Roboto" panose="02000000000000000000" pitchFamily="2" charset="0"/>
              </a:rPr>
              <a:t>Reinforcement Learning</a:t>
            </a:r>
          </a:p>
          <a:p>
            <a:pPr algn="ctr"/>
            <a:endParaRPr lang="en-US" b="1" i="0" dirty="0">
              <a:solidFill>
                <a:srgbClr val="272C37"/>
              </a:solidFill>
              <a:effectLst/>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Reinforcement learning is a machine learning algorithm inspired by how humans learn from trial and error.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Here, an agent interacts with an environment and learns to make optimal decisions to maximize cumulative rewards.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The agent receives feedback through rewards or penalties based on its actions.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The agent learns to take actions that lead to the most favorable outcomes over time.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It is commonly used in robotics, game playing, and autonomous systems.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It enables machines to learn from their experiences, adapt to changing environments, and achieve long-term goals through a sequence of actions. </a:t>
            </a:r>
          </a:p>
          <a:p>
            <a:pPr marL="285750" indent="-285750" algn="l">
              <a:buFont typeface="Arial" panose="020B0604020202020204" pitchFamily="34" charset="0"/>
              <a:buChar char="•"/>
            </a:pPr>
            <a:endParaRPr lang="en-US" dirty="0">
              <a:highlight>
                <a:srgbClr val="FFFFFF"/>
              </a:highlight>
              <a:latin typeface="Roboto" panose="02000000000000000000" pitchFamily="2" charset="0"/>
            </a:endParaRPr>
          </a:p>
          <a:p>
            <a:pPr marL="285750" indent="-285750" algn="l">
              <a:buFont typeface="Arial" panose="020B0604020202020204" pitchFamily="34" charset="0"/>
              <a:buChar char="•"/>
            </a:pPr>
            <a:r>
              <a:rPr lang="en-US" b="0" i="0" dirty="0">
                <a:effectLst/>
                <a:highlight>
                  <a:srgbClr val="FFFFFF"/>
                </a:highlight>
                <a:latin typeface="Roboto" panose="02000000000000000000" pitchFamily="2" charset="0"/>
              </a:rPr>
              <a:t>This dynamic approach to learning makes reinforcement learning a powerful technique for tackling complex decision-making problems.</a:t>
            </a:r>
          </a:p>
        </p:txBody>
      </p:sp>
    </p:spTree>
    <p:extLst>
      <p:ext uri="{BB962C8B-B14F-4D97-AF65-F5344CB8AC3E}">
        <p14:creationId xmlns:p14="http://schemas.microsoft.com/office/powerpoint/2010/main" val="92031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1570C-3254-20C8-501D-2A73F42CCE8B}"/>
              </a:ext>
            </a:extLst>
          </p:cNvPr>
          <p:cNvSpPr txBox="1"/>
          <p:nvPr/>
        </p:nvSpPr>
        <p:spPr>
          <a:xfrm>
            <a:off x="3047246" y="492080"/>
            <a:ext cx="6097508" cy="461665"/>
          </a:xfrm>
          <a:prstGeom prst="rect">
            <a:avLst/>
          </a:prstGeom>
          <a:noFill/>
        </p:spPr>
        <p:txBody>
          <a:bodyPr wrap="square">
            <a:spAutoFit/>
          </a:bodyPr>
          <a:lstStyle/>
          <a:p>
            <a:pPr algn="ctr"/>
            <a:r>
              <a:rPr lang="en-IN" sz="2400" b="1" i="0" dirty="0">
                <a:solidFill>
                  <a:srgbClr val="272C37"/>
                </a:solidFill>
                <a:effectLst/>
                <a:highlight>
                  <a:srgbClr val="FFFFFF"/>
                </a:highlight>
                <a:latin typeface="Roboto" panose="02000000000000000000" pitchFamily="2" charset="0"/>
              </a:rPr>
              <a:t>Machine Learning Algorithms</a:t>
            </a:r>
          </a:p>
        </p:txBody>
      </p:sp>
      <p:pic>
        <p:nvPicPr>
          <p:cNvPr id="7" name="Picture 6">
            <a:extLst>
              <a:ext uri="{FF2B5EF4-FFF2-40B4-BE49-F238E27FC236}">
                <a16:creationId xmlns:a16="http://schemas.microsoft.com/office/drawing/2014/main" id="{54CA7E8C-3061-FFBC-7F92-AD6038066326}"/>
              </a:ext>
            </a:extLst>
          </p:cNvPr>
          <p:cNvPicPr>
            <a:picLocks noChangeAspect="1"/>
          </p:cNvPicPr>
          <p:nvPr/>
        </p:nvPicPr>
        <p:blipFill>
          <a:blip r:embed="rId2"/>
          <a:stretch>
            <a:fillRect/>
          </a:stretch>
        </p:blipFill>
        <p:spPr>
          <a:xfrm>
            <a:off x="5633377" y="1365295"/>
            <a:ext cx="5705475" cy="5000625"/>
          </a:xfrm>
          <a:prstGeom prst="rect">
            <a:avLst/>
          </a:prstGeom>
        </p:spPr>
      </p:pic>
      <p:pic>
        <p:nvPicPr>
          <p:cNvPr id="9" name="Picture 8">
            <a:extLst>
              <a:ext uri="{FF2B5EF4-FFF2-40B4-BE49-F238E27FC236}">
                <a16:creationId xmlns:a16="http://schemas.microsoft.com/office/drawing/2014/main" id="{4BAFDDB6-E5DD-4A7D-EFBE-7B0F90EA8F45}"/>
              </a:ext>
            </a:extLst>
          </p:cNvPr>
          <p:cNvPicPr>
            <a:picLocks noChangeAspect="1"/>
          </p:cNvPicPr>
          <p:nvPr/>
        </p:nvPicPr>
        <p:blipFill>
          <a:blip r:embed="rId3"/>
          <a:stretch>
            <a:fillRect/>
          </a:stretch>
        </p:blipFill>
        <p:spPr>
          <a:xfrm>
            <a:off x="853148" y="1447800"/>
            <a:ext cx="2590800" cy="3962400"/>
          </a:xfrm>
          <a:prstGeom prst="rect">
            <a:avLst/>
          </a:prstGeom>
        </p:spPr>
      </p:pic>
    </p:spTree>
    <p:extLst>
      <p:ext uri="{BB962C8B-B14F-4D97-AF65-F5344CB8AC3E}">
        <p14:creationId xmlns:p14="http://schemas.microsoft.com/office/powerpoint/2010/main" val="2615607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8694B7-6245-AE98-D8CD-FA60DA37CA01}"/>
              </a:ext>
            </a:extLst>
          </p:cNvPr>
          <p:cNvPicPr>
            <a:picLocks noChangeAspect="1"/>
          </p:cNvPicPr>
          <p:nvPr/>
        </p:nvPicPr>
        <p:blipFill>
          <a:blip r:embed="rId2"/>
          <a:stretch>
            <a:fillRect/>
          </a:stretch>
        </p:blipFill>
        <p:spPr>
          <a:xfrm>
            <a:off x="2994479" y="445034"/>
            <a:ext cx="5514975" cy="3143250"/>
          </a:xfrm>
          <a:prstGeom prst="rect">
            <a:avLst/>
          </a:prstGeom>
        </p:spPr>
      </p:pic>
      <p:pic>
        <p:nvPicPr>
          <p:cNvPr id="4" name="Picture 3">
            <a:extLst>
              <a:ext uri="{FF2B5EF4-FFF2-40B4-BE49-F238E27FC236}">
                <a16:creationId xmlns:a16="http://schemas.microsoft.com/office/drawing/2014/main" id="{45C7F3F9-A196-3905-3F6E-BB604098B5A8}"/>
              </a:ext>
            </a:extLst>
          </p:cNvPr>
          <p:cNvPicPr>
            <a:picLocks noChangeAspect="1"/>
          </p:cNvPicPr>
          <p:nvPr/>
        </p:nvPicPr>
        <p:blipFill>
          <a:blip r:embed="rId3"/>
          <a:stretch>
            <a:fillRect/>
          </a:stretch>
        </p:blipFill>
        <p:spPr>
          <a:xfrm>
            <a:off x="3447154" y="4793716"/>
            <a:ext cx="5762625" cy="1619250"/>
          </a:xfrm>
          <a:prstGeom prst="rect">
            <a:avLst/>
          </a:prstGeom>
        </p:spPr>
      </p:pic>
      <p:pic>
        <p:nvPicPr>
          <p:cNvPr id="6" name="Picture 5">
            <a:extLst>
              <a:ext uri="{FF2B5EF4-FFF2-40B4-BE49-F238E27FC236}">
                <a16:creationId xmlns:a16="http://schemas.microsoft.com/office/drawing/2014/main" id="{68C0A49C-1A79-05AC-2FD6-987A4841D3FA}"/>
              </a:ext>
            </a:extLst>
          </p:cNvPr>
          <p:cNvPicPr>
            <a:picLocks noChangeAspect="1"/>
          </p:cNvPicPr>
          <p:nvPr/>
        </p:nvPicPr>
        <p:blipFill>
          <a:blip r:embed="rId4"/>
          <a:stretch>
            <a:fillRect/>
          </a:stretch>
        </p:blipFill>
        <p:spPr>
          <a:xfrm>
            <a:off x="0" y="0"/>
            <a:ext cx="2905125" cy="3876675"/>
          </a:xfrm>
          <a:prstGeom prst="rect">
            <a:avLst/>
          </a:prstGeom>
        </p:spPr>
      </p:pic>
      <p:pic>
        <p:nvPicPr>
          <p:cNvPr id="8" name="Picture 7">
            <a:extLst>
              <a:ext uri="{FF2B5EF4-FFF2-40B4-BE49-F238E27FC236}">
                <a16:creationId xmlns:a16="http://schemas.microsoft.com/office/drawing/2014/main" id="{A665C60B-B88B-19F8-3959-A9CA237B2890}"/>
              </a:ext>
            </a:extLst>
          </p:cNvPr>
          <p:cNvPicPr>
            <a:picLocks noChangeAspect="1"/>
          </p:cNvPicPr>
          <p:nvPr/>
        </p:nvPicPr>
        <p:blipFill>
          <a:blip r:embed="rId5"/>
          <a:stretch>
            <a:fillRect/>
          </a:stretch>
        </p:blipFill>
        <p:spPr>
          <a:xfrm>
            <a:off x="9324975" y="3276600"/>
            <a:ext cx="2867025" cy="3581400"/>
          </a:xfrm>
          <a:prstGeom prst="rect">
            <a:avLst/>
          </a:prstGeom>
        </p:spPr>
      </p:pic>
    </p:spTree>
    <p:extLst>
      <p:ext uri="{BB962C8B-B14F-4D97-AF65-F5344CB8AC3E}">
        <p14:creationId xmlns:p14="http://schemas.microsoft.com/office/powerpoint/2010/main" val="215190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8158F-E69F-06A2-84AB-9ACA2758952D}"/>
              </a:ext>
            </a:extLst>
          </p:cNvPr>
          <p:cNvSpPr txBox="1"/>
          <p:nvPr/>
        </p:nvSpPr>
        <p:spPr>
          <a:xfrm>
            <a:off x="2858631" y="2994433"/>
            <a:ext cx="6097508" cy="1200329"/>
          </a:xfrm>
          <a:prstGeom prst="rect">
            <a:avLst/>
          </a:prstGeom>
          <a:noFill/>
        </p:spPr>
        <p:txBody>
          <a:bodyPr wrap="square">
            <a:spAutoFit/>
          </a:bodyPr>
          <a:lstStyle/>
          <a:p>
            <a:pPr algn="l"/>
            <a:r>
              <a:rPr lang="en-US" b="1" i="0" dirty="0">
                <a:solidFill>
                  <a:srgbClr val="000000"/>
                </a:solidFill>
                <a:effectLst/>
                <a:highlight>
                  <a:srgbClr val="FFFFFF"/>
                </a:highlight>
                <a:latin typeface="Verdana" panose="020B0604030504040204" pitchFamily="34" charset="0"/>
              </a:rPr>
              <a:t>Neural Networks</a:t>
            </a:r>
            <a:r>
              <a:rPr lang="en-US" b="0" i="0" dirty="0">
                <a:solidFill>
                  <a:srgbClr val="000000"/>
                </a:solidFill>
                <a:effectLst/>
                <a:highlight>
                  <a:srgbClr val="FFFFFF"/>
                </a:highlight>
                <a:latin typeface="Verdana" panose="020B0604030504040204" pitchFamily="34" charset="0"/>
              </a:rPr>
              <a:t> is:</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 programming technique</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 method used in machine learning</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 software that learns from mistakes</a:t>
            </a:r>
          </a:p>
        </p:txBody>
      </p:sp>
      <p:pic>
        <p:nvPicPr>
          <p:cNvPr id="1026" name="Picture 2" descr="Neural Networks">
            <a:extLst>
              <a:ext uri="{FF2B5EF4-FFF2-40B4-BE49-F238E27FC236}">
                <a16:creationId xmlns:a16="http://schemas.microsoft.com/office/drawing/2014/main" id="{98ACF205-8BE1-EF29-1C1A-C9EC11DF9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92" y="453345"/>
            <a:ext cx="3269903" cy="21427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ural Networks">
            <a:extLst>
              <a:ext uri="{FF2B5EF4-FFF2-40B4-BE49-F238E27FC236}">
                <a16:creationId xmlns:a16="http://schemas.microsoft.com/office/drawing/2014/main" id="{A7FFCF41-83BA-EBA2-D343-CE5A70AFF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1574" y="4855665"/>
            <a:ext cx="3456022" cy="176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066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5BE691-6A1F-B2DF-DD6C-7826512E200B}"/>
              </a:ext>
            </a:extLst>
          </p:cNvPr>
          <p:cNvPicPr>
            <a:picLocks noChangeAspect="1"/>
          </p:cNvPicPr>
          <p:nvPr/>
        </p:nvPicPr>
        <p:blipFill>
          <a:blip r:embed="rId2"/>
          <a:stretch>
            <a:fillRect/>
          </a:stretch>
        </p:blipFill>
        <p:spPr>
          <a:xfrm>
            <a:off x="2763476" y="998002"/>
            <a:ext cx="5686425" cy="4029075"/>
          </a:xfrm>
          <a:prstGeom prst="rect">
            <a:avLst/>
          </a:prstGeom>
        </p:spPr>
      </p:pic>
      <p:pic>
        <p:nvPicPr>
          <p:cNvPr id="7" name="Picture 6">
            <a:extLst>
              <a:ext uri="{FF2B5EF4-FFF2-40B4-BE49-F238E27FC236}">
                <a16:creationId xmlns:a16="http://schemas.microsoft.com/office/drawing/2014/main" id="{923033CF-EFF8-2A40-BC4D-10D66EC7A88C}"/>
              </a:ext>
            </a:extLst>
          </p:cNvPr>
          <p:cNvPicPr>
            <a:picLocks noChangeAspect="1"/>
          </p:cNvPicPr>
          <p:nvPr/>
        </p:nvPicPr>
        <p:blipFill>
          <a:blip r:embed="rId3"/>
          <a:stretch>
            <a:fillRect/>
          </a:stretch>
        </p:blipFill>
        <p:spPr>
          <a:xfrm>
            <a:off x="-6036" y="0"/>
            <a:ext cx="2676525" cy="3505200"/>
          </a:xfrm>
          <a:prstGeom prst="rect">
            <a:avLst/>
          </a:prstGeom>
        </p:spPr>
      </p:pic>
      <p:pic>
        <p:nvPicPr>
          <p:cNvPr id="9" name="Picture 8">
            <a:extLst>
              <a:ext uri="{FF2B5EF4-FFF2-40B4-BE49-F238E27FC236}">
                <a16:creationId xmlns:a16="http://schemas.microsoft.com/office/drawing/2014/main" id="{6202EDB2-06A5-0F18-8AFA-8179F370C96C}"/>
              </a:ext>
            </a:extLst>
          </p:cNvPr>
          <p:cNvPicPr>
            <a:picLocks noChangeAspect="1"/>
          </p:cNvPicPr>
          <p:nvPr/>
        </p:nvPicPr>
        <p:blipFill>
          <a:blip r:embed="rId4"/>
          <a:stretch>
            <a:fillRect/>
          </a:stretch>
        </p:blipFill>
        <p:spPr>
          <a:xfrm>
            <a:off x="6671036" y="4762500"/>
            <a:ext cx="5514975" cy="2095500"/>
          </a:xfrm>
          <a:prstGeom prst="rect">
            <a:avLst/>
          </a:prstGeom>
        </p:spPr>
      </p:pic>
    </p:spTree>
    <p:extLst>
      <p:ext uri="{BB962C8B-B14F-4D97-AF65-F5344CB8AC3E}">
        <p14:creationId xmlns:p14="http://schemas.microsoft.com/office/powerpoint/2010/main" val="3894820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7ABD2-0288-C352-6E8E-E15639BB50F4}"/>
              </a:ext>
            </a:extLst>
          </p:cNvPr>
          <p:cNvPicPr>
            <a:picLocks noChangeAspect="1"/>
          </p:cNvPicPr>
          <p:nvPr/>
        </p:nvPicPr>
        <p:blipFill>
          <a:blip r:embed="rId2"/>
          <a:stretch>
            <a:fillRect/>
          </a:stretch>
        </p:blipFill>
        <p:spPr>
          <a:xfrm>
            <a:off x="5707692" y="2968263"/>
            <a:ext cx="5629275" cy="3800475"/>
          </a:xfrm>
          <a:prstGeom prst="rect">
            <a:avLst/>
          </a:prstGeom>
        </p:spPr>
      </p:pic>
      <p:pic>
        <p:nvPicPr>
          <p:cNvPr id="5" name="Picture 4">
            <a:extLst>
              <a:ext uri="{FF2B5EF4-FFF2-40B4-BE49-F238E27FC236}">
                <a16:creationId xmlns:a16="http://schemas.microsoft.com/office/drawing/2014/main" id="{B9C55FD8-5D50-DA59-A88F-47A5C2FB21FB}"/>
              </a:ext>
            </a:extLst>
          </p:cNvPr>
          <p:cNvPicPr>
            <a:picLocks noChangeAspect="1"/>
          </p:cNvPicPr>
          <p:nvPr/>
        </p:nvPicPr>
        <p:blipFill>
          <a:blip r:embed="rId3"/>
          <a:stretch>
            <a:fillRect/>
          </a:stretch>
        </p:blipFill>
        <p:spPr>
          <a:xfrm>
            <a:off x="274338" y="348888"/>
            <a:ext cx="5553075" cy="1724025"/>
          </a:xfrm>
          <a:prstGeom prst="rect">
            <a:avLst/>
          </a:prstGeom>
        </p:spPr>
      </p:pic>
    </p:spTree>
    <p:extLst>
      <p:ext uri="{BB962C8B-B14F-4D97-AF65-F5344CB8AC3E}">
        <p14:creationId xmlns:p14="http://schemas.microsoft.com/office/powerpoint/2010/main" val="2694849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EBBAD5-FF17-6F13-8144-6FF281DD769D}"/>
              </a:ext>
            </a:extLst>
          </p:cNvPr>
          <p:cNvPicPr>
            <a:picLocks noChangeAspect="1"/>
          </p:cNvPicPr>
          <p:nvPr/>
        </p:nvPicPr>
        <p:blipFill>
          <a:blip r:embed="rId2"/>
          <a:stretch>
            <a:fillRect/>
          </a:stretch>
        </p:blipFill>
        <p:spPr>
          <a:xfrm>
            <a:off x="6096000" y="2922949"/>
            <a:ext cx="5686425" cy="3619500"/>
          </a:xfrm>
          <a:prstGeom prst="rect">
            <a:avLst/>
          </a:prstGeom>
        </p:spPr>
      </p:pic>
      <p:pic>
        <p:nvPicPr>
          <p:cNvPr id="5" name="Picture 4">
            <a:extLst>
              <a:ext uri="{FF2B5EF4-FFF2-40B4-BE49-F238E27FC236}">
                <a16:creationId xmlns:a16="http://schemas.microsoft.com/office/drawing/2014/main" id="{B3B8D5FA-F058-5E0D-77DF-71E737D8A82A}"/>
              </a:ext>
            </a:extLst>
          </p:cNvPr>
          <p:cNvPicPr>
            <a:picLocks noChangeAspect="1"/>
          </p:cNvPicPr>
          <p:nvPr/>
        </p:nvPicPr>
        <p:blipFill>
          <a:blip r:embed="rId3"/>
          <a:stretch>
            <a:fillRect/>
          </a:stretch>
        </p:blipFill>
        <p:spPr>
          <a:xfrm>
            <a:off x="268585" y="242180"/>
            <a:ext cx="2438400" cy="2819400"/>
          </a:xfrm>
          <a:prstGeom prst="rect">
            <a:avLst/>
          </a:prstGeom>
        </p:spPr>
      </p:pic>
    </p:spTree>
    <p:extLst>
      <p:ext uri="{BB962C8B-B14F-4D97-AF65-F5344CB8AC3E}">
        <p14:creationId xmlns:p14="http://schemas.microsoft.com/office/powerpoint/2010/main" val="2610228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6FF4DF-AC86-C782-C96D-7325D2C10D8A}"/>
              </a:ext>
            </a:extLst>
          </p:cNvPr>
          <p:cNvPicPr>
            <a:picLocks noChangeAspect="1"/>
          </p:cNvPicPr>
          <p:nvPr/>
        </p:nvPicPr>
        <p:blipFill>
          <a:blip r:embed="rId2"/>
          <a:stretch>
            <a:fillRect/>
          </a:stretch>
        </p:blipFill>
        <p:spPr>
          <a:xfrm>
            <a:off x="5399872" y="2580331"/>
            <a:ext cx="5629275" cy="3562350"/>
          </a:xfrm>
          <a:prstGeom prst="rect">
            <a:avLst/>
          </a:prstGeom>
        </p:spPr>
      </p:pic>
      <p:pic>
        <p:nvPicPr>
          <p:cNvPr id="5" name="Picture 4">
            <a:extLst>
              <a:ext uri="{FF2B5EF4-FFF2-40B4-BE49-F238E27FC236}">
                <a16:creationId xmlns:a16="http://schemas.microsoft.com/office/drawing/2014/main" id="{9B9B2C43-29CF-8E5C-4743-FDA1E77A63EC}"/>
              </a:ext>
            </a:extLst>
          </p:cNvPr>
          <p:cNvPicPr>
            <a:picLocks noChangeAspect="1"/>
          </p:cNvPicPr>
          <p:nvPr/>
        </p:nvPicPr>
        <p:blipFill>
          <a:blip r:embed="rId3"/>
          <a:stretch>
            <a:fillRect/>
          </a:stretch>
        </p:blipFill>
        <p:spPr>
          <a:xfrm>
            <a:off x="256845" y="340589"/>
            <a:ext cx="3095625" cy="2790825"/>
          </a:xfrm>
          <a:prstGeom prst="rect">
            <a:avLst/>
          </a:prstGeom>
        </p:spPr>
      </p:pic>
    </p:spTree>
    <p:extLst>
      <p:ext uri="{BB962C8B-B14F-4D97-AF65-F5344CB8AC3E}">
        <p14:creationId xmlns:p14="http://schemas.microsoft.com/office/powerpoint/2010/main" val="3279962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2275B2-2799-D834-480E-1D382F3DEDEF}"/>
              </a:ext>
            </a:extLst>
          </p:cNvPr>
          <p:cNvPicPr>
            <a:picLocks noChangeAspect="1"/>
          </p:cNvPicPr>
          <p:nvPr/>
        </p:nvPicPr>
        <p:blipFill>
          <a:blip r:embed="rId2"/>
          <a:stretch>
            <a:fillRect/>
          </a:stretch>
        </p:blipFill>
        <p:spPr>
          <a:xfrm>
            <a:off x="6096000" y="3526891"/>
            <a:ext cx="5619750" cy="2228850"/>
          </a:xfrm>
          <a:prstGeom prst="rect">
            <a:avLst/>
          </a:prstGeom>
        </p:spPr>
      </p:pic>
      <p:pic>
        <p:nvPicPr>
          <p:cNvPr id="5" name="Picture 4">
            <a:extLst>
              <a:ext uri="{FF2B5EF4-FFF2-40B4-BE49-F238E27FC236}">
                <a16:creationId xmlns:a16="http://schemas.microsoft.com/office/drawing/2014/main" id="{C006F889-E34A-0C54-B575-214124894E87}"/>
              </a:ext>
            </a:extLst>
          </p:cNvPr>
          <p:cNvPicPr>
            <a:picLocks noChangeAspect="1"/>
          </p:cNvPicPr>
          <p:nvPr/>
        </p:nvPicPr>
        <p:blipFill>
          <a:blip r:embed="rId3"/>
          <a:stretch>
            <a:fillRect/>
          </a:stretch>
        </p:blipFill>
        <p:spPr>
          <a:xfrm>
            <a:off x="552450" y="803966"/>
            <a:ext cx="5543550" cy="1809750"/>
          </a:xfrm>
          <a:prstGeom prst="rect">
            <a:avLst/>
          </a:prstGeom>
        </p:spPr>
      </p:pic>
    </p:spTree>
    <p:extLst>
      <p:ext uri="{BB962C8B-B14F-4D97-AF65-F5344CB8AC3E}">
        <p14:creationId xmlns:p14="http://schemas.microsoft.com/office/powerpoint/2010/main" val="979139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4FACB-0E68-1789-2577-92CAFBDCE711}"/>
              </a:ext>
            </a:extLst>
          </p:cNvPr>
          <p:cNvPicPr>
            <a:picLocks noChangeAspect="1"/>
          </p:cNvPicPr>
          <p:nvPr/>
        </p:nvPicPr>
        <p:blipFill>
          <a:blip r:embed="rId2"/>
          <a:stretch>
            <a:fillRect/>
          </a:stretch>
        </p:blipFill>
        <p:spPr>
          <a:xfrm>
            <a:off x="5963073" y="3429000"/>
            <a:ext cx="5553075" cy="2743200"/>
          </a:xfrm>
          <a:prstGeom prst="rect">
            <a:avLst/>
          </a:prstGeom>
        </p:spPr>
      </p:pic>
      <p:pic>
        <p:nvPicPr>
          <p:cNvPr id="5" name="Picture 4">
            <a:extLst>
              <a:ext uri="{FF2B5EF4-FFF2-40B4-BE49-F238E27FC236}">
                <a16:creationId xmlns:a16="http://schemas.microsoft.com/office/drawing/2014/main" id="{88756A21-2FC1-A95C-5D7C-43CC243F3200}"/>
              </a:ext>
            </a:extLst>
          </p:cNvPr>
          <p:cNvPicPr>
            <a:picLocks noChangeAspect="1"/>
          </p:cNvPicPr>
          <p:nvPr/>
        </p:nvPicPr>
        <p:blipFill>
          <a:blip r:embed="rId3"/>
          <a:stretch>
            <a:fillRect/>
          </a:stretch>
        </p:blipFill>
        <p:spPr>
          <a:xfrm>
            <a:off x="228411" y="439140"/>
            <a:ext cx="5524500" cy="2466975"/>
          </a:xfrm>
          <a:prstGeom prst="rect">
            <a:avLst/>
          </a:prstGeom>
        </p:spPr>
      </p:pic>
    </p:spTree>
    <p:extLst>
      <p:ext uri="{BB962C8B-B14F-4D97-AF65-F5344CB8AC3E}">
        <p14:creationId xmlns:p14="http://schemas.microsoft.com/office/powerpoint/2010/main" val="663366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F53196F-3B8E-1D00-5AEA-D12EF6F5B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121" y="0"/>
            <a:ext cx="3800475" cy="1971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460325-A446-2A6E-F065-4A5C6E759116}"/>
              </a:ext>
            </a:extLst>
          </p:cNvPr>
          <p:cNvSpPr txBox="1"/>
          <p:nvPr/>
        </p:nvSpPr>
        <p:spPr>
          <a:xfrm>
            <a:off x="156927" y="2443722"/>
            <a:ext cx="11878146" cy="2585323"/>
          </a:xfrm>
          <a:prstGeom prst="rect">
            <a:avLst/>
          </a:prstGeom>
          <a:noFill/>
        </p:spPr>
        <p:txBody>
          <a:bodyPr wrap="square">
            <a:spAutoFit/>
          </a:bodyPr>
          <a:lstStyle/>
          <a:p>
            <a:pPr algn="l"/>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Pandas is a Python library used for working with data sets.</a:t>
            </a:r>
          </a:p>
          <a:p>
            <a:pPr marL="285750" indent="-285750"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It has functions for analyzing, cleaning, exploring, and manipulating data.</a:t>
            </a:r>
          </a:p>
          <a:p>
            <a:pPr marL="285750" indent="-285750"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The name "Pandas" has a reference to both "Panel Data", and "Python Data Analysis" and was created by Wes McKinney in 2008.</a:t>
            </a:r>
          </a:p>
          <a:p>
            <a:br>
              <a:rPr lang="en-US" dirty="0"/>
            </a:br>
            <a:endParaRPr lang="en-IN" dirty="0"/>
          </a:p>
        </p:txBody>
      </p:sp>
    </p:spTree>
    <p:extLst>
      <p:ext uri="{BB962C8B-B14F-4D97-AF65-F5344CB8AC3E}">
        <p14:creationId xmlns:p14="http://schemas.microsoft.com/office/powerpoint/2010/main" val="2961010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98AE0-5468-6187-61F8-A471B5C7E544}"/>
              </a:ext>
            </a:extLst>
          </p:cNvPr>
          <p:cNvSpPr txBox="1"/>
          <p:nvPr/>
        </p:nvSpPr>
        <p:spPr>
          <a:xfrm>
            <a:off x="205966" y="191146"/>
            <a:ext cx="11282881" cy="2031325"/>
          </a:xfrm>
          <a:prstGeom prst="rect">
            <a:avLst/>
          </a:prstGeom>
          <a:noFill/>
        </p:spPr>
        <p:txBody>
          <a:bodyPr wrap="square">
            <a:spAutoFit/>
          </a:bodyPr>
          <a:lstStyle/>
          <a:p>
            <a:pPr algn="l"/>
            <a:r>
              <a:rPr lang="en-US" b="0" i="0" dirty="0">
                <a:solidFill>
                  <a:srgbClr val="000000"/>
                </a:solidFill>
                <a:effectLst/>
                <a:highlight>
                  <a:srgbClr val="FFFFFF"/>
                </a:highlight>
                <a:latin typeface="Segoe UI" panose="020B0502040204020203" pitchFamily="34" charset="0"/>
              </a:rPr>
              <a:t>Why Use Pandas?</a:t>
            </a:r>
          </a:p>
          <a:p>
            <a:pPr marL="285750" indent="-285750"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Pandas allows us to analyze big data and make conclusions based on statistical theories.</a:t>
            </a:r>
          </a:p>
          <a:p>
            <a:pPr marL="285750" indent="-285750"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Pandas can clean messy data sets, and make them readable and relevant.</a:t>
            </a:r>
          </a:p>
          <a:p>
            <a:pPr marL="285750" indent="-285750" algn="l">
              <a:buFont typeface="Arial" panose="020B0604020202020204" pitchFamily="34" charset="0"/>
              <a:buChar char="•"/>
            </a:pPr>
            <a:endParaRPr lang="en-US" dirty="0">
              <a:solidFill>
                <a:srgbClr val="000000"/>
              </a:solidFill>
              <a:highlight>
                <a:srgbClr val="FFFFFF"/>
              </a:highligh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Relevant data is very important in data science.</a:t>
            </a:r>
          </a:p>
        </p:txBody>
      </p:sp>
      <p:sp>
        <p:nvSpPr>
          <p:cNvPr id="5" name="TextBox 4">
            <a:extLst>
              <a:ext uri="{FF2B5EF4-FFF2-40B4-BE49-F238E27FC236}">
                <a16:creationId xmlns:a16="http://schemas.microsoft.com/office/drawing/2014/main" id="{5B789DA0-A0D2-F48D-CA96-DAA47002D489}"/>
              </a:ext>
            </a:extLst>
          </p:cNvPr>
          <p:cNvSpPr txBox="1"/>
          <p:nvPr/>
        </p:nvSpPr>
        <p:spPr>
          <a:xfrm>
            <a:off x="893277" y="3653383"/>
            <a:ext cx="11138780" cy="3139321"/>
          </a:xfrm>
          <a:prstGeom prst="rect">
            <a:avLst/>
          </a:prstGeom>
          <a:noFill/>
        </p:spPr>
        <p:txBody>
          <a:bodyPr wrap="square">
            <a:spAutoFit/>
          </a:bodyPr>
          <a:lstStyle/>
          <a:p>
            <a:pPr algn="l"/>
            <a:r>
              <a:rPr lang="en-US" b="0" i="0" dirty="0">
                <a:solidFill>
                  <a:srgbClr val="000000"/>
                </a:solidFill>
                <a:effectLst/>
                <a:highlight>
                  <a:srgbClr val="FFFFFF"/>
                </a:highlight>
                <a:latin typeface="Segoe UI" panose="020B0502040204020203" pitchFamily="34" charset="0"/>
              </a:rPr>
              <a:t>What Can Pandas Do?</a:t>
            </a:r>
          </a:p>
          <a:p>
            <a:pPr algn="l"/>
            <a:endParaRPr lang="en-US" b="0" i="0" dirty="0">
              <a:solidFill>
                <a:srgbClr val="000000"/>
              </a:solidFill>
              <a:effectLst/>
              <a:highlight>
                <a:srgbClr val="FFFFFF"/>
              </a:highlight>
              <a:latin typeface="Segoe UI" panose="020B0502040204020203" pitchFamily="34" charset="0"/>
            </a:endParaRPr>
          </a:p>
          <a:p>
            <a:pPr algn="l"/>
            <a:r>
              <a:rPr lang="en-US" b="0" i="0" dirty="0">
                <a:solidFill>
                  <a:srgbClr val="000000"/>
                </a:solidFill>
                <a:effectLst/>
                <a:highlight>
                  <a:srgbClr val="FFFFFF"/>
                </a:highlight>
                <a:latin typeface="Verdana" panose="020B0604030504040204" pitchFamily="34" charset="0"/>
              </a:rPr>
              <a:t>Pandas gives you answers about the data. Like:</a:t>
            </a:r>
          </a:p>
          <a:p>
            <a:pPr algn="l"/>
            <a:endParaRPr lang="en-US" b="0" i="0" dirty="0">
              <a:solidFill>
                <a:srgbClr val="000000"/>
              </a:solidFill>
              <a:effectLst/>
              <a:highlight>
                <a:srgbClr val="FFFFFF"/>
              </a:highlight>
              <a:latin typeface="Verdana" panose="020B0604030504040204" pitchFamily="34" charset="0"/>
            </a:endParaRP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Is there a correlation between two or more columns?</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What is average value?</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Max value?</a:t>
            </a:r>
          </a:p>
          <a:p>
            <a:pPr algn="l">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Min value?</a:t>
            </a:r>
          </a:p>
          <a:p>
            <a:pPr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algn="l"/>
            <a:r>
              <a:rPr lang="en-US" b="0" i="0" dirty="0">
                <a:solidFill>
                  <a:srgbClr val="000000"/>
                </a:solidFill>
                <a:effectLst/>
                <a:highlight>
                  <a:srgbClr val="FFFFFF"/>
                </a:highlight>
                <a:latin typeface="Verdana" panose="020B0604030504040204" pitchFamily="34" charset="0"/>
              </a:rPr>
              <a:t>Pandas are also able to delete rows that are not relevant, or contains wrong values, like empty or NULL values. This is called </a:t>
            </a:r>
            <a:r>
              <a:rPr lang="en-US" b="0" i="1" dirty="0">
                <a:solidFill>
                  <a:srgbClr val="000000"/>
                </a:solidFill>
                <a:effectLst/>
                <a:highlight>
                  <a:srgbClr val="FFFFFF"/>
                </a:highlight>
                <a:latin typeface="Verdana" panose="020B0604030504040204" pitchFamily="34" charset="0"/>
              </a:rPr>
              <a:t>cleaning</a:t>
            </a:r>
            <a:r>
              <a:rPr lang="en-US" b="0" i="0" dirty="0">
                <a:solidFill>
                  <a:srgbClr val="000000"/>
                </a:solidFill>
                <a:effectLst/>
                <a:highlight>
                  <a:srgbClr val="FFFFFF"/>
                </a:highlight>
                <a:latin typeface="Verdana" panose="020B0604030504040204" pitchFamily="34" charset="0"/>
              </a:rPr>
              <a:t> the data.</a:t>
            </a:r>
          </a:p>
        </p:txBody>
      </p:sp>
    </p:spTree>
    <p:extLst>
      <p:ext uri="{BB962C8B-B14F-4D97-AF65-F5344CB8AC3E}">
        <p14:creationId xmlns:p14="http://schemas.microsoft.com/office/powerpoint/2010/main" val="369866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AB4989-0116-2FBF-EBF0-C35A38B99CAE}"/>
              </a:ext>
            </a:extLst>
          </p:cNvPr>
          <p:cNvPicPr>
            <a:picLocks noChangeAspect="1"/>
          </p:cNvPicPr>
          <p:nvPr/>
        </p:nvPicPr>
        <p:blipFill>
          <a:blip r:embed="rId2"/>
          <a:stretch>
            <a:fillRect/>
          </a:stretch>
        </p:blipFill>
        <p:spPr>
          <a:xfrm>
            <a:off x="236333" y="2819400"/>
            <a:ext cx="1962150" cy="1219200"/>
          </a:xfrm>
          <a:prstGeom prst="rect">
            <a:avLst/>
          </a:prstGeom>
        </p:spPr>
      </p:pic>
      <p:pic>
        <p:nvPicPr>
          <p:cNvPr id="7" name="Picture 6">
            <a:extLst>
              <a:ext uri="{FF2B5EF4-FFF2-40B4-BE49-F238E27FC236}">
                <a16:creationId xmlns:a16="http://schemas.microsoft.com/office/drawing/2014/main" id="{C99F2B55-2B91-D0DF-8710-B8F571B4A6DF}"/>
              </a:ext>
            </a:extLst>
          </p:cNvPr>
          <p:cNvPicPr>
            <a:picLocks noChangeAspect="1"/>
          </p:cNvPicPr>
          <p:nvPr/>
        </p:nvPicPr>
        <p:blipFill>
          <a:blip r:embed="rId3"/>
          <a:stretch>
            <a:fillRect/>
          </a:stretch>
        </p:blipFill>
        <p:spPr>
          <a:xfrm>
            <a:off x="8871594" y="2690812"/>
            <a:ext cx="1800225" cy="1476375"/>
          </a:xfrm>
          <a:prstGeom prst="rect">
            <a:avLst/>
          </a:prstGeom>
        </p:spPr>
      </p:pic>
      <p:pic>
        <p:nvPicPr>
          <p:cNvPr id="9" name="Picture 8">
            <a:extLst>
              <a:ext uri="{FF2B5EF4-FFF2-40B4-BE49-F238E27FC236}">
                <a16:creationId xmlns:a16="http://schemas.microsoft.com/office/drawing/2014/main" id="{3CD5F8C3-C280-8686-0585-21C42D2F941A}"/>
              </a:ext>
            </a:extLst>
          </p:cNvPr>
          <p:cNvPicPr>
            <a:picLocks noChangeAspect="1"/>
          </p:cNvPicPr>
          <p:nvPr/>
        </p:nvPicPr>
        <p:blipFill>
          <a:blip r:embed="rId4"/>
          <a:stretch>
            <a:fillRect/>
          </a:stretch>
        </p:blipFill>
        <p:spPr>
          <a:xfrm>
            <a:off x="8971182" y="4397720"/>
            <a:ext cx="1276350" cy="1295400"/>
          </a:xfrm>
          <a:prstGeom prst="rect">
            <a:avLst/>
          </a:prstGeom>
        </p:spPr>
      </p:pic>
      <p:pic>
        <p:nvPicPr>
          <p:cNvPr id="12" name="Picture 11">
            <a:extLst>
              <a:ext uri="{FF2B5EF4-FFF2-40B4-BE49-F238E27FC236}">
                <a16:creationId xmlns:a16="http://schemas.microsoft.com/office/drawing/2014/main" id="{783AC453-9132-1116-36AB-4FD7D0811AB5}"/>
              </a:ext>
            </a:extLst>
          </p:cNvPr>
          <p:cNvPicPr>
            <a:picLocks noChangeAspect="1"/>
          </p:cNvPicPr>
          <p:nvPr/>
        </p:nvPicPr>
        <p:blipFill>
          <a:blip r:embed="rId5"/>
          <a:stretch>
            <a:fillRect/>
          </a:stretch>
        </p:blipFill>
        <p:spPr>
          <a:xfrm>
            <a:off x="236333" y="514633"/>
            <a:ext cx="3009900" cy="2009775"/>
          </a:xfrm>
          <a:prstGeom prst="rect">
            <a:avLst/>
          </a:prstGeom>
        </p:spPr>
      </p:pic>
    </p:spTree>
    <p:extLst>
      <p:ext uri="{BB962C8B-B14F-4D97-AF65-F5344CB8AC3E}">
        <p14:creationId xmlns:p14="http://schemas.microsoft.com/office/powerpoint/2010/main" val="2655172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9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op 10 ML Packages">
            <a:extLst>
              <a:ext uri="{FF2B5EF4-FFF2-40B4-BE49-F238E27FC236}">
                <a16:creationId xmlns:a16="http://schemas.microsoft.com/office/drawing/2014/main" id="{F4318F8D-FF0E-404A-DE17-E10913F79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04838"/>
            <a:ext cx="9753600"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64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ghtbox">
            <a:extLst>
              <a:ext uri="{FF2B5EF4-FFF2-40B4-BE49-F238E27FC236}">
                <a16:creationId xmlns:a16="http://schemas.microsoft.com/office/drawing/2014/main" id="{0F5751FE-B978-5E22-7F78-ABEE41D6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0"/>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BFED99-3F0E-0EDB-B63C-A337D0503B48}"/>
              </a:ext>
            </a:extLst>
          </p:cNvPr>
          <p:cNvSpPr txBox="1"/>
          <p:nvPr/>
        </p:nvSpPr>
        <p:spPr>
          <a:xfrm>
            <a:off x="135049" y="3114438"/>
            <a:ext cx="12056951" cy="1600438"/>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273239"/>
                </a:solidFill>
                <a:effectLst/>
                <a:highlight>
                  <a:srgbClr val="FFFFFF"/>
                </a:highlight>
                <a:latin typeface="Nunito" panose="020F0502020204030204" pitchFamily="2" charset="0"/>
              </a:rPr>
              <a:t>NumPy is a very popular python library for large multi-dimensional array and matrix processing, with the help of a large collection of high-level mathematical functions.</a:t>
            </a:r>
          </a:p>
          <a:p>
            <a:endParaRPr lang="en-US" sz="1400" b="0" i="0" dirty="0">
              <a:solidFill>
                <a:srgbClr val="273239"/>
              </a:solidFill>
              <a:effectLst/>
              <a:highlight>
                <a:srgbClr val="FFFFFF"/>
              </a:highlight>
              <a:latin typeface="Nunito" panose="020F0502020204030204"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anose="020F0502020204030204" pitchFamily="2" charset="0"/>
              </a:rPr>
              <a:t>It is very useful for fundamental scientific computations in Machine Learning. It is particularly useful for linear algebra, Fourier transform, and random number capabilities.</a:t>
            </a:r>
          </a:p>
          <a:p>
            <a:endParaRPr lang="en-US" sz="1400" b="0" i="0" dirty="0">
              <a:solidFill>
                <a:srgbClr val="273239"/>
              </a:solidFill>
              <a:effectLst/>
              <a:highlight>
                <a:srgbClr val="FFFFFF"/>
              </a:highlight>
              <a:latin typeface="Nunito" panose="020F0502020204030204" pitchFamily="2" charset="0"/>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anose="020F0502020204030204" pitchFamily="2" charset="0"/>
              </a:rPr>
              <a:t>High-end libraries like TensorFlow uses NumPy internally for manipulation of Tensors. </a:t>
            </a:r>
            <a:endParaRPr lang="en-IN" sz="1400" dirty="0"/>
          </a:p>
        </p:txBody>
      </p:sp>
    </p:spTree>
    <p:extLst>
      <p:ext uri="{BB962C8B-B14F-4D97-AF65-F5344CB8AC3E}">
        <p14:creationId xmlns:p14="http://schemas.microsoft.com/office/powerpoint/2010/main" val="228186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B4F19-9D9D-2674-617B-6EC49D1FB494}"/>
              </a:ext>
            </a:extLst>
          </p:cNvPr>
          <p:cNvSpPr txBox="1"/>
          <p:nvPr/>
        </p:nvSpPr>
        <p:spPr>
          <a:xfrm>
            <a:off x="667693" y="335845"/>
            <a:ext cx="6097508" cy="6186309"/>
          </a:xfrm>
          <a:prstGeom prst="rect">
            <a:avLst/>
          </a:prstGeom>
          <a:noFill/>
        </p:spPr>
        <p:txBody>
          <a:bodyPr wrap="square">
            <a:spAutoFit/>
          </a:bodyPr>
          <a:lstStyle/>
          <a:p>
            <a:r>
              <a:rPr lang="en-IN" dirty="0"/>
              <a:t># Python program using NumPy </a:t>
            </a:r>
          </a:p>
          <a:p>
            <a:r>
              <a:rPr lang="en-IN" dirty="0"/>
              <a:t># for some basic mathematical </a:t>
            </a:r>
          </a:p>
          <a:p>
            <a:r>
              <a:rPr lang="en-IN" dirty="0"/>
              <a:t># operations </a:t>
            </a:r>
          </a:p>
          <a:p>
            <a:endParaRPr lang="en-IN" dirty="0"/>
          </a:p>
          <a:p>
            <a:r>
              <a:rPr lang="en-IN" dirty="0"/>
              <a:t>import </a:t>
            </a:r>
            <a:r>
              <a:rPr lang="en-IN" dirty="0" err="1"/>
              <a:t>numpy</a:t>
            </a:r>
            <a:r>
              <a:rPr lang="en-IN" dirty="0"/>
              <a:t> as np </a:t>
            </a:r>
          </a:p>
          <a:p>
            <a:endParaRPr lang="en-IN" dirty="0"/>
          </a:p>
          <a:p>
            <a:r>
              <a:rPr lang="en-IN" dirty="0"/>
              <a:t># Creating two arrays of rank 2 </a:t>
            </a:r>
          </a:p>
          <a:p>
            <a:r>
              <a:rPr lang="en-IN" dirty="0"/>
              <a:t>x = </a:t>
            </a:r>
            <a:r>
              <a:rPr lang="en-IN" dirty="0" err="1"/>
              <a:t>np.array</a:t>
            </a:r>
            <a:r>
              <a:rPr lang="en-IN" dirty="0"/>
              <a:t>([[1, 2], [3, 4]]) </a:t>
            </a:r>
          </a:p>
          <a:p>
            <a:r>
              <a:rPr lang="en-IN" dirty="0"/>
              <a:t>y = </a:t>
            </a:r>
            <a:r>
              <a:rPr lang="en-IN" dirty="0" err="1"/>
              <a:t>np.array</a:t>
            </a:r>
            <a:r>
              <a:rPr lang="en-IN" dirty="0"/>
              <a:t>([[5, 6], [7, 8]]) </a:t>
            </a:r>
          </a:p>
          <a:p>
            <a:endParaRPr lang="en-IN" dirty="0"/>
          </a:p>
          <a:p>
            <a:r>
              <a:rPr lang="en-IN" dirty="0"/>
              <a:t># Creating two arrays of rank 1 </a:t>
            </a:r>
          </a:p>
          <a:p>
            <a:r>
              <a:rPr lang="en-IN" dirty="0"/>
              <a:t>v = </a:t>
            </a:r>
            <a:r>
              <a:rPr lang="en-IN" dirty="0" err="1"/>
              <a:t>np.array</a:t>
            </a:r>
            <a:r>
              <a:rPr lang="en-IN" dirty="0"/>
              <a:t>([9, 10]) </a:t>
            </a:r>
          </a:p>
          <a:p>
            <a:r>
              <a:rPr lang="en-IN" dirty="0"/>
              <a:t>w = </a:t>
            </a:r>
            <a:r>
              <a:rPr lang="en-IN" dirty="0" err="1"/>
              <a:t>np.array</a:t>
            </a:r>
            <a:r>
              <a:rPr lang="en-IN" dirty="0"/>
              <a:t>([11, 12]) </a:t>
            </a:r>
          </a:p>
          <a:p>
            <a:endParaRPr lang="en-IN" dirty="0"/>
          </a:p>
          <a:p>
            <a:r>
              <a:rPr lang="en-IN" dirty="0"/>
              <a:t># Inner product of vectors </a:t>
            </a:r>
          </a:p>
          <a:p>
            <a:r>
              <a:rPr lang="en-IN" dirty="0"/>
              <a:t>print(np.dot(v, w), "\n") </a:t>
            </a:r>
          </a:p>
          <a:p>
            <a:endParaRPr lang="en-IN" dirty="0"/>
          </a:p>
          <a:p>
            <a:r>
              <a:rPr lang="en-IN" dirty="0"/>
              <a:t># Matrix and Vector product </a:t>
            </a:r>
          </a:p>
          <a:p>
            <a:r>
              <a:rPr lang="en-IN" dirty="0"/>
              <a:t>print(np.dot(x, v), "\n") </a:t>
            </a:r>
          </a:p>
          <a:p>
            <a:endParaRPr lang="en-IN" dirty="0"/>
          </a:p>
          <a:p>
            <a:r>
              <a:rPr lang="en-IN" dirty="0"/>
              <a:t># Matrix and matrix product </a:t>
            </a:r>
          </a:p>
          <a:p>
            <a:r>
              <a:rPr lang="en-IN" dirty="0"/>
              <a:t>print(np.dot(x, y)) </a:t>
            </a:r>
          </a:p>
        </p:txBody>
      </p:sp>
      <p:sp>
        <p:nvSpPr>
          <p:cNvPr id="4" name="Rectangle 1">
            <a:extLst>
              <a:ext uri="{FF2B5EF4-FFF2-40B4-BE49-F238E27FC236}">
                <a16:creationId xmlns:a16="http://schemas.microsoft.com/office/drawing/2014/main" id="{28B3F3BD-09CD-91C6-E0CD-813D315559C3}"/>
              </a:ext>
            </a:extLst>
          </p:cNvPr>
          <p:cNvSpPr>
            <a:spLocks noChangeArrowheads="1"/>
          </p:cNvSpPr>
          <p:nvPr/>
        </p:nvSpPr>
        <p:spPr bwMode="auto">
          <a:xfrm>
            <a:off x="6096000" y="1860589"/>
            <a:ext cx="2978590"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219 [29 67] [[19 22] [43 50]]</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28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B5A555D-9254-F738-4040-8303EA29C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650" y="423957"/>
            <a:ext cx="2552700" cy="885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6F3C0A-717A-B62E-B6BA-AD4952F1DBA0}"/>
              </a:ext>
            </a:extLst>
          </p:cNvPr>
          <p:cNvSpPr txBox="1"/>
          <p:nvPr/>
        </p:nvSpPr>
        <p:spPr>
          <a:xfrm>
            <a:off x="-90535" y="2723418"/>
            <a:ext cx="12191999"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SciPy is a very popular library among Machine Learning enthusiasts as it contains different modules for optimization, linear algebra, integration and statistics.</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There is a difference between the SciPy library and the SciPy stack.</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 SciPy is one of the core packages that make up the SciPy stack.</a:t>
            </a:r>
          </a:p>
          <a:p>
            <a:endParaRPr lang="en-US"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SciPy is also very useful for image manipulation.  </a:t>
            </a:r>
            <a:endParaRPr lang="en-IN" dirty="0"/>
          </a:p>
        </p:txBody>
      </p:sp>
    </p:spTree>
    <p:extLst>
      <p:ext uri="{BB962C8B-B14F-4D97-AF65-F5344CB8AC3E}">
        <p14:creationId xmlns:p14="http://schemas.microsoft.com/office/powerpoint/2010/main" val="185739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F264E-F095-0147-8616-C74B71A7C820}"/>
              </a:ext>
            </a:extLst>
          </p:cNvPr>
          <p:cNvSpPr txBox="1"/>
          <p:nvPr/>
        </p:nvSpPr>
        <p:spPr>
          <a:xfrm>
            <a:off x="396090" y="612844"/>
            <a:ext cx="6097508" cy="5632311"/>
          </a:xfrm>
          <a:prstGeom prst="rect">
            <a:avLst/>
          </a:prstGeom>
          <a:noFill/>
        </p:spPr>
        <p:txBody>
          <a:bodyPr wrap="square">
            <a:spAutoFit/>
          </a:bodyPr>
          <a:lstStyle/>
          <a:p>
            <a:r>
              <a:rPr lang="en-IN" dirty="0"/>
              <a:t># Python script using </a:t>
            </a:r>
            <a:r>
              <a:rPr lang="en-IN" dirty="0" err="1"/>
              <a:t>Scipy</a:t>
            </a:r>
            <a:r>
              <a:rPr lang="en-IN" dirty="0"/>
              <a:t> </a:t>
            </a:r>
          </a:p>
          <a:p>
            <a:r>
              <a:rPr lang="en-IN" dirty="0"/>
              <a:t># for image manipulation </a:t>
            </a:r>
          </a:p>
          <a:p>
            <a:endParaRPr lang="en-IN" dirty="0"/>
          </a:p>
          <a:p>
            <a:r>
              <a:rPr lang="en-IN" dirty="0"/>
              <a:t>from </a:t>
            </a:r>
            <a:r>
              <a:rPr lang="en-IN" dirty="0" err="1"/>
              <a:t>scipy.misc</a:t>
            </a:r>
            <a:r>
              <a:rPr lang="en-IN" dirty="0"/>
              <a:t> import </a:t>
            </a:r>
            <a:r>
              <a:rPr lang="en-IN" dirty="0" err="1"/>
              <a:t>imread</a:t>
            </a:r>
            <a:r>
              <a:rPr lang="en-IN" dirty="0"/>
              <a:t>, </a:t>
            </a:r>
            <a:r>
              <a:rPr lang="en-IN" dirty="0" err="1"/>
              <a:t>imsave</a:t>
            </a:r>
            <a:r>
              <a:rPr lang="en-IN" dirty="0"/>
              <a:t>, </a:t>
            </a:r>
            <a:r>
              <a:rPr lang="en-IN" dirty="0" err="1"/>
              <a:t>imresize</a:t>
            </a:r>
            <a:r>
              <a:rPr lang="en-IN" dirty="0"/>
              <a:t> </a:t>
            </a:r>
          </a:p>
          <a:p>
            <a:endParaRPr lang="en-IN" dirty="0"/>
          </a:p>
          <a:p>
            <a:r>
              <a:rPr lang="en-IN" dirty="0"/>
              <a:t># Read a JPEG image into a </a:t>
            </a:r>
            <a:r>
              <a:rPr lang="en-IN" dirty="0" err="1"/>
              <a:t>numpy</a:t>
            </a:r>
            <a:r>
              <a:rPr lang="en-IN" dirty="0"/>
              <a:t> array </a:t>
            </a:r>
          </a:p>
          <a:p>
            <a:r>
              <a:rPr lang="en-IN" dirty="0" err="1"/>
              <a:t>img</a:t>
            </a:r>
            <a:r>
              <a:rPr lang="en-IN" dirty="0"/>
              <a:t> = </a:t>
            </a:r>
            <a:r>
              <a:rPr lang="en-IN" dirty="0" err="1"/>
              <a:t>imread</a:t>
            </a:r>
            <a:r>
              <a:rPr lang="en-IN" dirty="0"/>
              <a:t>('D:/Programs / cat.jpg') # path of the image </a:t>
            </a:r>
          </a:p>
          <a:p>
            <a:r>
              <a:rPr lang="en-IN" dirty="0"/>
              <a:t>print(</a:t>
            </a:r>
            <a:r>
              <a:rPr lang="en-IN" dirty="0" err="1"/>
              <a:t>img.dtype</a:t>
            </a:r>
            <a:r>
              <a:rPr lang="en-IN" dirty="0"/>
              <a:t>, </a:t>
            </a:r>
            <a:r>
              <a:rPr lang="en-IN" dirty="0" err="1"/>
              <a:t>img.shape</a:t>
            </a:r>
            <a:r>
              <a:rPr lang="en-IN" dirty="0"/>
              <a:t>) </a:t>
            </a:r>
          </a:p>
          <a:p>
            <a:endParaRPr lang="en-IN" dirty="0"/>
          </a:p>
          <a:p>
            <a:r>
              <a:rPr lang="en-IN" dirty="0"/>
              <a:t># Tinting the image </a:t>
            </a:r>
          </a:p>
          <a:p>
            <a:r>
              <a:rPr lang="en-IN" dirty="0" err="1"/>
              <a:t>img_tint</a:t>
            </a:r>
            <a:r>
              <a:rPr lang="en-IN" dirty="0"/>
              <a:t> = </a:t>
            </a:r>
            <a:r>
              <a:rPr lang="en-IN" dirty="0" err="1"/>
              <a:t>img</a:t>
            </a:r>
            <a:r>
              <a:rPr lang="en-IN" dirty="0"/>
              <a:t> * [1, 0.45, 0.3] </a:t>
            </a:r>
          </a:p>
          <a:p>
            <a:endParaRPr lang="en-IN" dirty="0"/>
          </a:p>
          <a:p>
            <a:r>
              <a:rPr lang="en-IN" dirty="0"/>
              <a:t># Saving the tinted image </a:t>
            </a:r>
          </a:p>
          <a:p>
            <a:r>
              <a:rPr lang="en-IN" dirty="0" err="1"/>
              <a:t>imsave</a:t>
            </a:r>
            <a:r>
              <a:rPr lang="en-IN" dirty="0"/>
              <a:t>('D:/Programs / cat_tinted.jpg', </a:t>
            </a:r>
            <a:r>
              <a:rPr lang="en-IN" dirty="0" err="1"/>
              <a:t>img_tint</a:t>
            </a:r>
            <a:r>
              <a:rPr lang="en-IN" dirty="0"/>
              <a:t>) </a:t>
            </a:r>
          </a:p>
          <a:p>
            <a:endParaRPr lang="en-IN" dirty="0"/>
          </a:p>
          <a:p>
            <a:r>
              <a:rPr lang="en-IN" dirty="0"/>
              <a:t># Resizing the tinted image to be 300 x 300 pixels </a:t>
            </a:r>
          </a:p>
          <a:p>
            <a:r>
              <a:rPr lang="en-IN" dirty="0" err="1"/>
              <a:t>img_tint_resize</a:t>
            </a:r>
            <a:r>
              <a:rPr lang="en-IN" dirty="0"/>
              <a:t> = </a:t>
            </a:r>
            <a:r>
              <a:rPr lang="en-IN" dirty="0" err="1"/>
              <a:t>imresize</a:t>
            </a:r>
            <a:r>
              <a:rPr lang="en-IN" dirty="0"/>
              <a:t>(</a:t>
            </a:r>
            <a:r>
              <a:rPr lang="en-IN" dirty="0" err="1"/>
              <a:t>img_tint</a:t>
            </a:r>
            <a:r>
              <a:rPr lang="en-IN" dirty="0"/>
              <a:t>, (300, 300)) </a:t>
            </a:r>
          </a:p>
          <a:p>
            <a:endParaRPr lang="en-IN" dirty="0"/>
          </a:p>
          <a:p>
            <a:r>
              <a:rPr lang="en-IN" dirty="0"/>
              <a:t># Saving the resized tinted image </a:t>
            </a:r>
          </a:p>
          <a:p>
            <a:r>
              <a:rPr lang="en-IN" dirty="0" err="1"/>
              <a:t>imsave</a:t>
            </a:r>
            <a:r>
              <a:rPr lang="en-IN" dirty="0"/>
              <a:t>('D:/Programs / cat_tinted_resized.jpg', </a:t>
            </a:r>
            <a:r>
              <a:rPr lang="en-IN" dirty="0" err="1"/>
              <a:t>img_tint_resize</a:t>
            </a:r>
            <a:r>
              <a:rPr lang="en-IN" dirty="0"/>
              <a:t>) </a:t>
            </a:r>
          </a:p>
        </p:txBody>
      </p:sp>
      <p:sp>
        <p:nvSpPr>
          <p:cNvPr id="4" name="Rectangle 1">
            <a:extLst>
              <a:ext uri="{FF2B5EF4-FFF2-40B4-BE49-F238E27FC236}">
                <a16:creationId xmlns:a16="http://schemas.microsoft.com/office/drawing/2014/main" id="{CB5DD0B2-4F6D-A6CC-CDB3-5DBB64FDB525}"/>
              </a:ext>
            </a:extLst>
          </p:cNvPr>
          <p:cNvSpPr>
            <a:spLocks noChangeArrowheads="1"/>
          </p:cNvSpPr>
          <p:nvPr/>
        </p:nvSpPr>
        <p:spPr bwMode="auto">
          <a:xfrm>
            <a:off x="6094492" y="3924779"/>
            <a:ext cx="6097508" cy="24876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onsolas" panose="020B0609020204030204" pitchFamily="49" charset="0"/>
              </a:rPr>
              <a:t>!pip install imageio import imageio from imageio import imread, imsave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10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2EBBCDC-C7F7-C163-0BE8-A3B7B8328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703" y="1326333"/>
            <a:ext cx="285750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224E3D-F59C-46E9-659E-8E1C3E8ED2F3}"/>
              </a:ext>
            </a:extLst>
          </p:cNvPr>
          <p:cNvSpPr txBox="1"/>
          <p:nvPr/>
        </p:nvSpPr>
        <p:spPr>
          <a:xfrm>
            <a:off x="1018703" y="657306"/>
            <a:ext cx="1695261" cy="369332"/>
          </a:xfrm>
          <a:prstGeom prst="rect">
            <a:avLst/>
          </a:prstGeom>
          <a:noFill/>
        </p:spPr>
        <p:txBody>
          <a:bodyPr wrap="square">
            <a:spAutoFit/>
          </a:bodyPr>
          <a:lstStyle/>
          <a:p>
            <a:r>
              <a:rPr lang="en-IN" b="1" i="0" dirty="0">
                <a:solidFill>
                  <a:srgbClr val="273239"/>
                </a:solidFill>
                <a:effectLst/>
                <a:highlight>
                  <a:srgbClr val="FFFFFF"/>
                </a:highlight>
                <a:latin typeface="Nunito" pitchFamily="2" charset="0"/>
              </a:rPr>
              <a:t>Original image:</a:t>
            </a:r>
            <a:r>
              <a:rPr lang="en-IN" b="0" i="0" dirty="0">
                <a:solidFill>
                  <a:srgbClr val="273239"/>
                </a:solidFill>
                <a:effectLst/>
                <a:highlight>
                  <a:srgbClr val="FFFFFF"/>
                </a:highlight>
                <a:latin typeface="Nunito" pitchFamily="2" charset="0"/>
              </a:rPr>
              <a:t> </a:t>
            </a:r>
            <a:endParaRPr lang="en-IN" dirty="0"/>
          </a:p>
        </p:txBody>
      </p:sp>
      <p:pic>
        <p:nvPicPr>
          <p:cNvPr id="8196" name="Picture 4">
            <a:extLst>
              <a:ext uri="{FF2B5EF4-FFF2-40B4-BE49-F238E27FC236}">
                <a16:creationId xmlns:a16="http://schemas.microsoft.com/office/drawing/2014/main" id="{A8E5AAB8-5AC9-40DD-58EE-EF9DB2E9E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961" y="3019331"/>
            <a:ext cx="28575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esized_tinted_image">
            <a:extLst>
              <a:ext uri="{FF2B5EF4-FFF2-40B4-BE49-F238E27FC236}">
                <a16:creationId xmlns:a16="http://schemas.microsoft.com/office/drawing/2014/main" id="{164FC9E0-99AA-A410-8EE9-C261608F7F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2090" y="40005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02D9E0-3233-1EAF-1511-C2704279F814}"/>
              </a:ext>
            </a:extLst>
          </p:cNvPr>
          <p:cNvSpPr txBox="1"/>
          <p:nvPr/>
        </p:nvSpPr>
        <p:spPr>
          <a:xfrm>
            <a:off x="9212090" y="3612333"/>
            <a:ext cx="2392378" cy="369332"/>
          </a:xfrm>
          <a:prstGeom prst="rect">
            <a:avLst/>
          </a:prstGeom>
          <a:noFill/>
        </p:spPr>
        <p:txBody>
          <a:bodyPr wrap="square">
            <a:spAutoFit/>
          </a:bodyPr>
          <a:lstStyle/>
          <a:p>
            <a:r>
              <a:rPr lang="en-IN" b="1" i="0" dirty="0">
                <a:solidFill>
                  <a:srgbClr val="273239"/>
                </a:solidFill>
                <a:effectLst/>
                <a:highlight>
                  <a:srgbClr val="FFFFFF"/>
                </a:highlight>
                <a:latin typeface="Nunito" pitchFamily="2" charset="0"/>
              </a:rPr>
              <a:t>Resized tinted image:</a:t>
            </a:r>
            <a:r>
              <a:rPr lang="en-IN" b="0" i="0" dirty="0">
                <a:solidFill>
                  <a:srgbClr val="273239"/>
                </a:solidFill>
                <a:effectLst/>
                <a:highlight>
                  <a:srgbClr val="FFFFFF"/>
                </a:highlight>
                <a:latin typeface="Nunito" pitchFamily="2" charset="0"/>
              </a:rPr>
              <a:t> </a:t>
            </a:r>
            <a:endParaRPr lang="en-IN" dirty="0"/>
          </a:p>
        </p:txBody>
      </p:sp>
      <p:sp>
        <p:nvSpPr>
          <p:cNvPr id="7" name="TextBox 6">
            <a:extLst>
              <a:ext uri="{FF2B5EF4-FFF2-40B4-BE49-F238E27FC236}">
                <a16:creationId xmlns:a16="http://schemas.microsoft.com/office/drawing/2014/main" id="{6F576B71-3A51-EA36-C143-F79F2144BC8B}"/>
              </a:ext>
            </a:extLst>
          </p:cNvPr>
          <p:cNvSpPr txBox="1"/>
          <p:nvPr/>
        </p:nvSpPr>
        <p:spPr>
          <a:xfrm>
            <a:off x="4956961" y="2649999"/>
            <a:ext cx="2727356" cy="369332"/>
          </a:xfrm>
          <a:prstGeom prst="rect">
            <a:avLst/>
          </a:prstGeom>
          <a:noFill/>
        </p:spPr>
        <p:txBody>
          <a:bodyPr wrap="square">
            <a:spAutoFit/>
          </a:bodyPr>
          <a:lstStyle/>
          <a:p>
            <a:r>
              <a:rPr lang="en-IN" b="1" i="0" dirty="0">
                <a:solidFill>
                  <a:srgbClr val="273239"/>
                </a:solidFill>
                <a:effectLst/>
                <a:highlight>
                  <a:srgbClr val="FFFFFF"/>
                </a:highlight>
                <a:latin typeface="Nunito" pitchFamily="2" charset="0"/>
              </a:rPr>
              <a:t>Tinted image:</a:t>
            </a:r>
            <a:r>
              <a:rPr lang="en-IN" b="0" i="0" dirty="0">
                <a:solidFill>
                  <a:srgbClr val="273239"/>
                </a:solidFill>
                <a:effectLst/>
                <a:highlight>
                  <a:srgbClr val="FFFFFF"/>
                </a:highlight>
                <a:latin typeface="Nunito" pitchFamily="2" charset="0"/>
              </a:rPr>
              <a:t> </a:t>
            </a:r>
            <a:endParaRPr lang="en-IN" dirty="0"/>
          </a:p>
        </p:txBody>
      </p:sp>
    </p:spTree>
    <p:extLst>
      <p:ext uri="{BB962C8B-B14F-4D97-AF65-F5344CB8AC3E}">
        <p14:creationId xmlns:p14="http://schemas.microsoft.com/office/powerpoint/2010/main" val="1660955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2579</Words>
  <Application>Microsoft Office PowerPoint</Application>
  <PresentationFormat>Widescreen</PresentationFormat>
  <Paragraphs>349</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Consolas</vt:lpstr>
      <vt:lpstr>Nunito</vt:lpstr>
      <vt:lpstr>Roboto</vt:lpstr>
      <vt:lpstr>Segoe 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2024-05-20T07:24:01Z</dcterms:created>
  <dcterms:modified xsi:type="dcterms:W3CDTF">2024-05-20T12:44:09Z</dcterms:modified>
</cp:coreProperties>
</file>