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
      <p:font typeface="Montserra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3980A0-18B6-400D-95CF-D181F5FB9645}">
  <a:tblStyle styleId="{B33980A0-18B6-400D-95CF-D181F5FB964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italic.fntdata"/><Relationship Id="rId50" Type="http://schemas.openxmlformats.org/officeDocument/2006/relationships/font" Target="fonts/Montserrat-bold.fntdata"/><Relationship Id="rId52"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4cdc9764d_1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4cdc9764d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ba5a19ea2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ba5a19e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4cdc9764d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4cdc976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4cdc9764d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4cdc976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4cdc9764d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4cdc976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4cdc9764d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4cdc976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4cdc9764d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4cdc9764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4cdc9764d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4cdc9764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4cdc9764d_0_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4cdc976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ba5a19ea2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ba5a19e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4cdc9764d_4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4cdc9764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4cdc9764d_4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4cdc9764d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4cdc9764d_11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4cdc9764d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4cdc9764d_13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4cdc9764d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4cdc9764d_4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4cdc9764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4cdc9764d_4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4cdc9764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4cdc9764d_13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4cdc9764d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49bb326ac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49bb326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4cdc9764d_4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4cdc9764d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4cdc9764d_4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4cdc9764d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4cdc9764d_4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4cdc9764d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4cdc9764d_4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4cdc9764d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4cdc9764d_6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4cdc9764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ba5a19ea2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ba5a19e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adcac6e66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adcac6e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Negative Neutral and Positive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49bb326ac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49bb326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adcac6e66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adcac6e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adcac6e66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adcac6e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nltk.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8.png"/><Relationship Id="rId7"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56" name="Google Shape;56;p13"/>
          <p:cNvSpPr txBox="1"/>
          <p:nvPr>
            <p:ph idx="1" type="body"/>
          </p:nvPr>
        </p:nvSpPr>
        <p:spPr>
          <a:xfrm>
            <a:off x="311700" y="1152475"/>
            <a:ext cx="515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57" name="Google Shape;57;p13"/>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Dimensionality</a:t>
            </a:r>
            <a:r>
              <a:rPr b="1" lang="en-GB">
                <a:latin typeface="Montserrat"/>
                <a:ea typeface="Montserrat"/>
                <a:cs typeface="Montserrat"/>
                <a:sym typeface="Montserrat"/>
              </a:rPr>
              <a:t> reduction using PCA.</a:t>
            </a:r>
            <a:endParaRPr/>
          </a:p>
        </p:txBody>
      </p:sp>
      <p:sp>
        <p:nvSpPr>
          <p:cNvPr id="120" name="Google Shape;120;p22"/>
          <p:cNvSpPr txBox="1"/>
          <p:nvPr>
            <p:ph idx="1" type="body"/>
          </p:nvPr>
        </p:nvSpPr>
        <p:spPr>
          <a:xfrm>
            <a:off x="1105850" y="3996175"/>
            <a:ext cx="77265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lang="en-GB"/>
              <a:t>W</a:t>
            </a:r>
            <a:endParaRPr/>
          </a:p>
        </p:txBody>
      </p:sp>
      <p:pic>
        <p:nvPicPr>
          <p:cNvPr id="121" name="Google Shape;121;p22"/>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5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27" name="Google Shape;127;p23"/>
          <p:cNvSpPr txBox="1"/>
          <p:nvPr>
            <p:ph idx="1" type="body"/>
          </p:nvPr>
        </p:nvSpPr>
        <p:spPr>
          <a:xfrm>
            <a:off x="311700" y="1152475"/>
            <a:ext cx="8520600" cy="382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b="1" lang="en-GB">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b="1" lang="en-GB">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3" name="Google Shape;133;p24"/>
          <p:cNvSpPr txBox="1"/>
          <p:nvPr>
            <p:ph idx="1" type="body"/>
          </p:nvPr>
        </p:nvSpPr>
        <p:spPr>
          <a:xfrm>
            <a:off x="311700" y="1152475"/>
            <a:ext cx="84183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wewe</a:t>
            </a:r>
            <a:endParaRPr/>
          </a:p>
        </p:txBody>
      </p:sp>
      <p:pic>
        <p:nvPicPr>
          <p:cNvPr id="134" name="Google Shape;134;p24"/>
          <p:cNvPicPr preferRelativeResize="0"/>
          <p:nvPr/>
        </p:nvPicPr>
        <p:blipFill rotWithShape="1">
          <a:blip r:embed="rId3">
            <a:alphaModFix/>
          </a:blip>
          <a:srcRect b="0" l="760" r="-760" t="0"/>
          <a:stretch/>
        </p:blipFill>
        <p:spPr>
          <a:xfrm>
            <a:off x="458900" y="1504075"/>
            <a:ext cx="8373400" cy="275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65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0" name="Google Shape;140;p25"/>
          <p:cNvSpPr txBox="1"/>
          <p:nvPr>
            <p:ph idx="1" type="body"/>
          </p:nvPr>
        </p:nvSpPr>
        <p:spPr>
          <a:xfrm>
            <a:off x="311700" y="1152475"/>
            <a:ext cx="85206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lnSpc>
                <a:spcPct val="135714"/>
              </a:lnSpc>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p:txBody>
      </p:sp>
      <p:pic>
        <p:nvPicPr>
          <p:cNvPr id="141" name="Google Shape;141;p25"/>
          <p:cNvPicPr preferRelativeResize="0"/>
          <p:nvPr/>
        </p:nvPicPr>
        <p:blipFill>
          <a:blip r:embed="rId3">
            <a:alphaModFix/>
          </a:blip>
          <a:stretch>
            <a:fillRect/>
          </a:stretch>
        </p:blipFill>
        <p:spPr>
          <a:xfrm>
            <a:off x="426175" y="2571750"/>
            <a:ext cx="8171101" cy="74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47" name="Google Shape;147;p26"/>
          <p:cNvSpPr txBox="1"/>
          <p:nvPr>
            <p:ph idx="1" type="body"/>
          </p:nvPr>
        </p:nvSpPr>
        <p:spPr>
          <a:xfrm>
            <a:off x="311700" y="1152475"/>
            <a:ext cx="8520600" cy="3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p:txBody>
      </p:sp>
      <p:pic>
        <p:nvPicPr>
          <p:cNvPr id="148" name="Google Shape;148;p26"/>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49" name="Google Shape;149;p26"/>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links(https: / http:)</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57" name="Google Shape;157;p27"/>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9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Punctuations, Numbers, and Special Characters</a:t>
            </a:r>
            <a:endParaRPr/>
          </a:p>
        </p:txBody>
      </p:sp>
      <p:sp>
        <p:nvSpPr>
          <p:cNvPr id="163" name="Google Shape;163;p28"/>
          <p:cNvSpPr txBox="1"/>
          <p:nvPr>
            <p:ph idx="1" type="body"/>
          </p:nvPr>
        </p:nvSpPr>
        <p:spPr>
          <a:xfrm>
            <a:off x="311700" y="1356125"/>
            <a:ext cx="8520600" cy="32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pic>
        <p:nvPicPr>
          <p:cNvPr id="164" name="Google Shape;164;p28"/>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65" name="Google Shape;165;p28"/>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Stopwords</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rgbClr val="5F5F6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rgbClr val="5F5F6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pic>
        <p:nvPicPr>
          <p:cNvPr id="172" name="Google Shape;172;p29"/>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3" name="Google Shape;173;p29"/>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Stemming</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0" name="Google Shape;180;p30"/>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1" name="Google Shape;181;p30"/>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Lemmatization</a:t>
            </a:r>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5000"/>
              </a:lnSpc>
              <a:spcBef>
                <a:spcPts val="180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5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rPr b="1" lang="en-GB">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400"/>
              </a:spcBef>
              <a:spcAft>
                <a:spcPts val="0"/>
              </a:spcAft>
              <a:buNone/>
            </a:pPr>
            <a:r>
              <a:t/>
            </a:r>
            <a:endParaRPr/>
          </a:p>
        </p:txBody>
      </p:sp>
      <p:pic>
        <p:nvPicPr>
          <p:cNvPr id="188" name="Google Shape;188;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9" name="Google Shape;189;p31"/>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5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3" name="Google Shape;63;p14"/>
          <p:cNvSpPr txBox="1"/>
          <p:nvPr>
            <p:ph idx="1" type="body"/>
          </p:nvPr>
        </p:nvSpPr>
        <p:spPr>
          <a:xfrm>
            <a:off x="373675" y="991525"/>
            <a:ext cx="4521900" cy="40899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70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a:p>
        </p:txBody>
      </p:sp>
      <p:pic>
        <p:nvPicPr>
          <p:cNvPr id="64" name="Google Shape;64;p14"/>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Tokenization</a:t>
            </a:r>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Tokenization in python can be done by </a:t>
            </a:r>
            <a:r>
              <a:rPr b="1" lang="en-GB">
                <a:solidFill>
                  <a:schemeClr val="lt1"/>
                </a:solidFill>
                <a:latin typeface="Montserrat"/>
                <a:ea typeface="Montserrat"/>
                <a:cs typeface="Montserrat"/>
                <a:sym typeface="Montserrat"/>
              </a:rPr>
              <a:t>python</a:t>
            </a:r>
            <a:r>
              <a:rPr b="1" lang="en-GB">
                <a:solidFill>
                  <a:schemeClr val="lt1"/>
                </a:solidFill>
                <a:latin typeface="Montserrat"/>
                <a:ea typeface="Montserrat"/>
                <a:cs typeface="Montserrat"/>
                <a:sym typeface="Montserrat"/>
              </a:rPr>
              <a:t> </a:t>
            </a:r>
            <a:r>
              <a:rPr b="1" lang="en-GB" u="sng">
                <a:solidFill>
                  <a:schemeClr val="lt1"/>
                </a:solidFill>
                <a:latin typeface="Montserrat"/>
                <a:ea typeface="Montserrat"/>
                <a:cs typeface="Montserrat"/>
                <a:sym typeface="Montserrat"/>
                <a:hlinkClick r:id="rId3">
                  <a:extLst>
                    <a:ext uri="{A12FA001-AC4F-418D-AE19-62706E023703}">
                      <ahyp:hlinkClr val="tx"/>
                    </a:ext>
                  </a:extLst>
                </a:hlinkClick>
              </a:rPr>
              <a:t>NLTK</a:t>
            </a:r>
            <a:r>
              <a:rPr b="1" lang="en-GB">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Vectorization</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Classification</a:t>
            </a:r>
            <a:endParaRPr b="1">
              <a:latin typeface="Montserrat"/>
              <a:ea typeface="Montserrat"/>
              <a:cs typeface="Montserrat"/>
              <a:sym typeface="Montserrat"/>
            </a:endParaRPr>
          </a:p>
          <a:p>
            <a:pPr indent="0" lvl="0" marL="0" rtl="0" algn="l">
              <a:spcBef>
                <a:spcPts val="0"/>
              </a:spcBef>
              <a:spcAft>
                <a:spcPts val="0"/>
              </a:spcAft>
              <a:buNone/>
            </a:pPr>
            <a:r>
              <a:t/>
            </a:r>
            <a:endParaRPr/>
          </a:p>
        </p:txBody>
      </p:sp>
      <p:sp>
        <p:nvSpPr>
          <p:cNvPr id="207" name="Google Shape;20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Naive </a:t>
            </a:r>
            <a:r>
              <a:rPr b="1" lang="en-GB">
                <a:solidFill>
                  <a:schemeClr val="lt1"/>
                </a:solidFill>
                <a:highlight>
                  <a:srgbClr val="FFFFFF"/>
                </a:highlight>
                <a:latin typeface="Montserrat"/>
                <a:ea typeface="Montserrat"/>
                <a:cs typeface="Montserrat"/>
                <a:sym typeface="Montserrat"/>
              </a:rPr>
              <a:t>Bayes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a:t>
            </a:r>
            <a:r>
              <a:rPr b="1" lang="en-GB">
                <a:latin typeface="Montserrat"/>
                <a:ea typeface="Montserrat"/>
                <a:cs typeface="Montserrat"/>
                <a:sym typeface="Montserrat"/>
              </a:rPr>
              <a:t>Bayes</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0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p:txBody>
      </p:sp>
      <p:sp>
        <p:nvSpPr>
          <p:cNvPr id="219" name="Google Shape;21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0" name="Google Shape;220;p36"/>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rotWithShape="0" algn="bl" dir="5400000" dist="19050">
              <a:srgbClr val="000000">
                <a:alpha val="50000"/>
              </a:srgbClr>
            </a:outerShdw>
          </a:effectLst>
        </p:spPr>
      </p:pic>
      <p:pic>
        <p:nvPicPr>
          <p:cNvPr id="221" name="Google Shape;221;p36"/>
          <p:cNvPicPr preferRelativeResize="0"/>
          <p:nvPr/>
        </p:nvPicPr>
        <p:blipFill rotWithShape="1">
          <a:blip r:embed="rId4">
            <a:alphaModFix/>
          </a:blip>
          <a:srcRect b="0" l="-1820" r="-2205" t="0"/>
          <a:stretch/>
        </p:blipFill>
        <p:spPr>
          <a:xfrm>
            <a:off x="4722275" y="2008575"/>
            <a:ext cx="4110005" cy="2584100"/>
          </a:xfrm>
          <a:prstGeom prst="rect">
            <a:avLst/>
          </a:prstGeom>
          <a:noFill/>
          <a:ln>
            <a:noFill/>
          </a:ln>
          <a:effectLst>
            <a:outerShdw blurRad="57150" rotWithShape="0" algn="bl" dir="5400000" dist="19050">
              <a:srgbClr val="000000">
                <a:alpha val="50000"/>
              </a:srgbClr>
            </a:outerShdw>
          </a:effectLst>
        </p:spPr>
      </p:pic>
      <p:sp>
        <p:nvSpPr>
          <p:cNvPr id="222" name="Google Shape;222;p36"/>
          <p:cNvSpPr txBox="1"/>
          <p:nvPr/>
        </p:nvSpPr>
        <p:spPr>
          <a:xfrm>
            <a:off x="93931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Neutral</a:t>
            </a:r>
            <a:endParaRPr/>
          </a:p>
        </p:txBody>
      </p:sp>
      <p:sp>
        <p:nvSpPr>
          <p:cNvPr id="223" name="Google Shape;223;p36"/>
          <p:cNvSpPr txBox="1"/>
          <p:nvPr/>
        </p:nvSpPr>
        <p:spPr>
          <a:xfrm>
            <a:off x="534986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230" name="Google Shape;230;p37"/>
          <p:cNvPicPr preferRelativeResize="0"/>
          <p:nvPr/>
        </p:nvPicPr>
        <p:blipFill rotWithShape="1">
          <a:blip r:embed="rId3">
            <a:alphaModFix/>
          </a:blip>
          <a:srcRect b="0" l="3063" r="0" t="0"/>
          <a:stretch/>
        </p:blipFill>
        <p:spPr>
          <a:xfrm>
            <a:off x="433650" y="2246250"/>
            <a:ext cx="3862351" cy="2495175"/>
          </a:xfrm>
          <a:prstGeom prst="rect">
            <a:avLst/>
          </a:prstGeom>
          <a:noFill/>
          <a:ln>
            <a:noFill/>
          </a:ln>
        </p:spPr>
      </p:pic>
      <p:pic>
        <p:nvPicPr>
          <p:cNvPr id="231" name="Google Shape;231;p37"/>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2" name="Google Shape;232;p37"/>
          <p:cNvSpPr txBox="1"/>
          <p:nvPr/>
        </p:nvSpPr>
        <p:spPr>
          <a:xfrm>
            <a:off x="93931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Extremely Negative</a:t>
            </a:r>
            <a:endParaRPr/>
          </a:p>
        </p:txBody>
      </p:sp>
      <p:sp>
        <p:nvSpPr>
          <p:cNvPr id="233" name="Google Shape;233;p37"/>
          <p:cNvSpPr txBox="1"/>
          <p:nvPr/>
        </p:nvSpPr>
        <p:spPr>
          <a:xfrm>
            <a:off x="534986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a:p>
            <a:pPr indent="0" lvl="0" marL="0" rtl="0" algn="l">
              <a:spcBef>
                <a:spcPts val="0"/>
              </a:spcBef>
              <a:spcAft>
                <a:spcPts val="0"/>
              </a:spcAft>
              <a:buNone/>
            </a:pPr>
            <a:r>
              <a:t/>
            </a:r>
            <a:endParaRPr/>
          </a:p>
        </p:txBody>
      </p:sp>
      <p:sp>
        <p:nvSpPr>
          <p:cNvPr id="239" name="Google Shape;23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Logistic Regression</a:t>
            </a:r>
            <a:endParaRPr/>
          </a:p>
        </p:txBody>
      </p:sp>
      <p:sp>
        <p:nvSpPr>
          <p:cNvPr id="245" name="Google Shape;245;p39"/>
          <p:cNvSpPr txBox="1"/>
          <p:nvPr>
            <p:ph idx="1" type="body"/>
          </p:nvPr>
        </p:nvSpPr>
        <p:spPr>
          <a:xfrm>
            <a:off x="311700" y="1152475"/>
            <a:ext cx="8520600" cy="21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Random Forest</a:t>
            </a:r>
            <a:endParaRPr/>
          </a:p>
        </p:txBody>
      </p:sp>
      <p:sp>
        <p:nvSpPr>
          <p:cNvPr id="251" name="Google Shape;25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Random Forest</a:t>
            </a:r>
            <a:endParaRPr/>
          </a:p>
        </p:txBody>
      </p:sp>
      <p:sp>
        <p:nvSpPr>
          <p:cNvPr id="257" name="Google Shape;25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41"/>
          <p:cNvPicPr preferRelativeResize="0"/>
          <p:nvPr/>
        </p:nvPicPr>
        <p:blipFill rotWithShape="1">
          <a:blip r:embed="rId3">
            <a:alphaModFix/>
          </a:blip>
          <a:srcRect b="0" l="1195" r="0" t="1719"/>
          <a:stretch/>
        </p:blipFill>
        <p:spPr>
          <a:xfrm>
            <a:off x="2035638" y="1592200"/>
            <a:ext cx="5072725" cy="3125250"/>
          </a:xfrm>
          <a:prstGeom prst="rect">
            <a:avLst/>
          </a:prstGeom>
          <a:noFill/>
          <a:ln>
            <a:noFill/>
          </a:ln>
        </p:spPr>
      </p:pic>
      <p:sp>
        <p:nvSpPr>
          <p:cNvPr id="259" name="Google Shape;259;p41"/>
          <p:cNvSpPr txBox="1"/>
          <p:nvPr/>
        </p:nvSpPr>
        <p:spPr>
          <a:xfrm>
            <a:off x="3024113" y="1152475"/>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0" name="Google Shape;70;p15"/>
          <p:cNvSpPr txBox="1"/>
          <p:nvPr>
            <p:ph idx="1" type="body"/>
          </p:nvPr>
        </p:nvSpPr>
        <p:spPr>
          <a:xfrm>
            <a:off x="311700" y="1152475"/>
            <a:ext cx="8520600" cy="382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Sentiment Analysis is t</a:t>
            </a:r>
            <a:r>
              <a:rPr b="1" lang="en-GB" sz="1700">
                <a:solidFill>
                  <a:schemeClr val="lt1"/>
                </a:solidFill>
                <a:highlight>
                  <a:srgbClr val="FFFFFF"/>
                </a:highlight>
                <a:latin typeface="Montserrat"/>
                <a:ea typeface="Montserrat"/>
                <a:cs typeface="Montserrat"/>
                <a:sym typeface="Montserrat"/>
              </a:rPr>
              <a:t>he process of computationally identifying and categorizing opinions expressed in a piece of text, especially in order to determine whether the writer's attitude towards a particular topic  is positive, negative, or neutral.</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COVID-19 originally known as </a:t>
            </a:r>
            <a:r>
              <a:rPr b="1" lang="en-GB" sz="1700">
                <a:solidFill>
                  <a:schemeClr val="lt1"/>
                </a:solidFill>
                <a:highlight>
                  <a:srgbClr val="FFFFFF"/>
                </a:highlight>
                <a:latin typeface="Montserrat"/>
                <a:ea typeface="Montserrat"/>
                <a:cs typeface="Montserrat"/>
                <a:sym typeface="Montserrat"/>
              </a:rPr>
              <a:t>Coronavirus</a:t>
            </a:r>
            <a:r>
              <a:rPr b="1" lang="en-GB" sz="1700">
                <a:solidFill>
                  <a:schemeClr val="lt1"/>
                </a:solidFill>
                <a:highlight>
                  <a:srgbClr val="FFFFFF"/>
                </a:highlight>
                <a:latin typeface="Montserrat"/>
                <a:ea typeface="Montserrat"/>
                <a:cs typeface="Montserrat"/>
                <a:sym typeface="Montserrat"/>
              </a:rPr>
              <a:t> Disease of 2019, has been declared as a pandemic by World Health Organization (WHO) on 11th March 2020.</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b="1"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50">
              <a:solidFill>
                <a:srgbClr val="2E2E2E"/>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XGBoost</a:t>
            </a:r>
            <a:endParaRPr/>
          </a:p>
        </p:txBody>
      </p:sp>
      <p:sp>
        <p:nvSpPr>
          <p:cNvPr id="265" name="Google Shape;26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Support Vector Machines</a:t>
            </a:r>
            <a:endParaRPr/>
          </a:p>
        </p:txBody>
      </p:sp>
      <p:sp>
        <p:nvSpPr>
          <p:cNvPr id="271" name="Google Shape;27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CatBoost</a:t>
            </a:r>
            <a:endParaRPr/>
          </a:p>
        </p:txBody>
      </p:sp>
      <p:sp>
        <p:nvSpPr>
          <p:cNvPr id="277" name="Google Shape;27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Stochastic Gradient Descent</a:t>
            </a:r>
            <a:endParaRPr/>
          </a:p>
        </p:txBody>
      </p:sp>
      <p:sp>
        <p:nvSpPr>
          <p:cNvPr id="283" name="Google Shape;28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Evalua</a:t>
            </a:r>
            <a:r>
              <a:rPr b="1" lang="en-GB">
                <a:solidFill>
                  <a:srgbClr val="CC0000"/>
                </a:solidFill>
                <a:latin typeface="Montserrat"/>
                <a:ea typeface="Montserrat"/>
                <a:cs typeface="Montserrat"/>
                <a:sym typeface="Montserrat"/>
              </a:rPr>
              <a:t>ti</a:t>
            </a:r>
            <a:r>
              <a:rPr b="1" lang="en-GB">
                <a:latin typeface="Montserrat"/>
                <a:ea typeface="Montserrat"/>
                <a:cs typeface="Montserrat"/>
                <a:sym typeface="Montserrat"/>
              </a:rPr>
              <a:t>on</a:t>
            </a:r>
            <a:endParaRPr/>
          </a:p>
        </p:txBody>
      </p:sp>
      <p:graphicFrame>
        <p:nvGraphicFramePr>
          <p:cNvPr id="289" name="Google Shape;289;p46"/>
          <p:cNvGraphicFramePr/>
          <p:nvPr/>
        </p:nvGraphicFramePr>
        <p:xfrm>
          <a:off x="531600" y="1290250"/>
          <a:ext cx="3000000" cy="3000000"/>
        </p:xfrm>
        <a:graphic>
          <a:graphicData uri="http://schemas.openxmlformats.org/drawingml/2006/table">
            <a:tbl>
              <a:tblPr>
                <a:noFill/>
                <a:tableStyleId>{B33980A0-18B6-400D-95CF-D181F5FB9645}</a:tableStyleId>
              </a:tblPr>
              <a:tblGrid>
                <a:gridCol w="2617825"/>
                <a:gridCol w="1283250"/>
              </a:tblGrid>
              <a:tr h="326475">
                <a:tc gridSpan="2">
                  <a:txBody>
                    <a:bodyPr/>
                    <a:lstStyle/>
                    <a:p>
                      <a:pPr indent="0" lvl="0" marL="0" rtl="0" algn="ctr">
                        <a:lnSpc>
                          <a:spcPct val="115000"/>
                        </a:lnSpc>
                        <a:spcBef>
                          <a:spcPts val="0"/>
                        </a:spcBef>
                        <a:spcAft>
                          <a:spcPts val="0"/>
                        </a:spcAft>
                        <a:buNone/>
                      </a:pPr>
                      <a:r>
                        <a:rPr b="1" lang="en-GB" sz="1000" u="sng"/>
                        <a:t>Multi-class Classification</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r h="356175">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Model</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Test accuracy</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bl>
          </a:graphicData>
        </a:graphic>
      </p:graphicFrame>
      <p:graphicFrame>
        <p:nvGraphicFramePr>
          <p:cNvPr id="290" name="Google Shape;290;p46"/>
          <p:cNvGraphicFramePr/>
          <p:nvPr/>
        </p:nvGraphicFramePr>
        <p:xfrm>
          <a:off x="5004225" y="1290250"/>
          <a:ext cx="3000000" cy="3000000"/>
        </p:xfrm>
        <a:graphic>
          <a:graphicData uri="http://schemas.openxmlformats.org/drawingml/2006/table">
            <a:tbl>
              <a:tblPr>
                <a:noFill/>
                <a:tableStyleId>{B33980A0-18B6-400D-95CF-D181F5FB9645}</a:tableStyleId>
              </a:tblPr>
              <a:tblGrid>
                <a:gridCol w="2341950"/>
                <a:gridCol w="1170975"/>
              </a:tblGrid>
              <a:tr h="326500">
                <a:tc gridSpan="2">
                  <a:txBody>
                    <a:bodyPr/>
                    <a:lstStyle/>
                    <a:p>
                      <a:pPr indent="0" lvl="0" marL="0" rtl="0" algn="ctr">
                        <a:lnSpc>
                          <a:spcPct val="115000"/>
                        </a:lnSpc>
                        <a:spcBef>
                          <a:spcPts val="0"/>
                        </a:spcBef>
                        <a:spcAft>
                          <a:spcPts val="0"/>
                        </a:spcAft>
                        <a:buNone/>
                      </a:pPr>
                      <a:r>
                        <a:rPr b="1" lang="en-GB" sz="1000" u="sng"/>
                        <a:t>Binary Classification</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r h="356175">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Model</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Test accuracy</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bl>
          </a:graphicData>
        </a:graphic>
      </p:graphicFrame>
      <p:sp>
        <p:nvSpPr>
          <p:cNvPr id="291" name="Google Shape;291;p46"/>
          <p:cNvSpPr/>
          <p:nvPr/>
        </p:nvSpPr>
        <p:spPr>
          <a:xfrm>
            <a:off x="164425" y="197292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
        <p:nvSpPr>
          <p:cNvPr id="292" name="Google Shape;292;p46"/>
          <p:cNvSpPr/>
          <p:nvPr/>
        </p:nvSpPr>
        <p:spPr>
          <a:xfrm>
            <a:off x="4648200" y="197292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Evalua</a:t>
            </a:r>
            <a:r>
              <a:rPr b="1" lang="en-GB">
                <a:solidFill>
                  <a:srgbClr val="CC0000"/>
                </a:solidFill>
                <a:latin typeface="Montserrat"/>
                <a:ea typeface="Montserrat"/>
                <a:cs typeface="Montserrat"/>
                <a:sym typeface="Montserrat"/>
              </a:rPr>
              <a:t>ti</a:t>
            </a:r>
            <a:r>
              <a:rPr b="1" lang="en-GB">
                <a:latin typeface="Montserrat"/>
                <a:ea typeface="Montserrat"/>
                <a:cs typeface="Montserrat"/>
                <a:sym typeface="Montserrat"/>
              </a:rPr>
              <a:t>on (contd.)</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graphicFrame>
        <p:nvGraphicFramePr>
          <p:cNvPr id="298" name="Google Shape;298;p47"/>
          <p:cNvGraphicFramePr/>
          <p:nvPr/>
        </p:nvGraphicFramePr>
        <p:xfrm>
          <a:off x="531600" y="1290250"/>
          <a:ext cx="3000000" cy="3000000"/>
        </p:xfrm>
        <a:graphic>
          <a:graphicData uri="http://schemas.openxmlformats.org/drawingml/2006/table">
            <a:tbl>
              <a:tblPr>
                <a:noFill/>
                <a:tableStyleId>{B33980A0-18B6-400D-95CF-D181F5FB9645}</a:tableStyleId>
              </a:tblPr>
              <a:tblGrid>
                <a:gridCol w="2617825"/>
                <a:gridCol w="1283250"/>
              </a:tblGrid>
              <a:tr h="326475">
                <a:tc gridSpan="2">
                  <a:txBody>
                    <a:bodyPr/>
                    <a:lstStyle/>
                    <a:p>
                      <a:pPr indent="0" lvl="0" marL="0" rtl="0" algn="ctr">
                        <a:lnSpc>
                          <a:spcPct val="115000"/>
                        </a:lnSpc>
                        <a:spcBef>
                          <a:spcPts val="0"/>
                        </a:spcBef>
                        <a:spcAft>
                          <a:spcPts val="0"/>
                        </a:spcAft>
                        <a:buNone/>
                      </a:pPr>
                      <a:r>
                        <a:rPr b="1" lang="en-GB" sz="1000" u="sng"/>
                        <a:t>Multi-class Classification Win</a:t>
                      </a:r>
                      <a:r>
                        <a:rPr b="1" lang="en-GB" sz="1000" u="sng"/>
                        <a:t>ner - CatBoost</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bl>
          </a:graphicData>
        </a:graphic>
      </p:graphicFrame>
      <p:graphicFrame>
        <p:nvGraphicFramePr>
          <p:cNvPr id="299" name="Google Shape;299;p47"/>
          <p:cNvGraphicFramePr/>
          <p:nvPr/>
        </p:nvGraphicFramePr>
        <p:xfrm>
          <a:off x="5004225" y="1290250"/>
          <a:ext cx="3000000" cy="3000000"/>
        </p:xfrm>
        <a:graphic>
          <a:graphicData uri="http://schemas.openxmlformats.org/drawingml/2006/table">
            <a:tbl>
              <a:tblPr>
                <a:noFill/>
                <a:tableStyleId>{B33980A0-18B6-400D-95CF-D181F5FB9645}</a:tableStyleId>
              </a:tblPr>
              <a:tblGrid>
                <a:gridCol w="2341950"/>
                <a:gridCol w="1170975"/>
              </a:tblGrid>
              <a:tr h="326500">
                <a:tc gridSpan="2">
                  <a:txBody>
                    <a:bodyPr/>
                    <a:lstStyle/>
                    <a:p>
                      <a:pPr indent="0" lvl="0" marL="0" rtl="0" algn="ctr">
                        <a:lnSpc>
                          <a:spcPct val="115000"/>
                        </a:lnSpc>
                        <a:spcBef>
                          <a:spcPts val="0"/>
                        </a:spcBef>
                        <a:spcAft>
                          <a:spcPts val="0"/>
                        </a:spcAft>
                        <a:buNone/>
                      </a:pPr>
                      <a:r>
                        <a:rPr b="1" lang="en-GB" sz="1000" u="sng"/>
                        <a:t>Binary Classification Winne</a:t>
                      </a:r>
                      <a:r>
                        <a:rPr b="1" lang="en-GB" sz="1000" u="sng"/>
                        <a:t>r- Stochastic Grad. Descent</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bl>
          </a:graphicData>
        </a:graphic>
      </p:graphicFrame>
      <p:sp>
        <p:nvSpPr>
          <p:cNvPr id="300" name="Google Shape;300;p47"/>
          <p:cNvSpPr/>
          <p:nvPr/>
        </p:nvSpPr>
        <p:spPr>
          <a:xfrm>
            <a:off x="368625" y="1156200"/>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
        <p:nvSpPr>
          <p:cNvPr id="301" name="Google Shape;301;p47"/>
          <p:cNvSpPr/>
          <p:nvPr/>
        </p:nvSpPr>
        <p:spPr>
          <a:xfrm>
            <a:off x="4832950" y="111727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pic>
        <p:nvPicPr>
          <p:cNvPr id="302" name="Google Shape;302;p47"/>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3" name="Google Shape;303;p47"/>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09" name="Google Shape;309;p48"/>
          <p:cNvSpPr txBox="1"/>
          <p:nvPr>
            <p:ph idx="1" type="body"/>
          </p:nvPr>
        </p:nvSpPr>
        <p:spPr>
          <a:xfrm>
            <a:off x="311700" y="1152475"/>
            <a:ext cx="8263200" cy="37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Locations being too many/unformatted/irrelevant</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Sarcastic tweets</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Advertisements tagged as positive</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Computation time/crashes</a:t>
            </a:r>
            <a:endParaRPr b="1">
              <a:solidFill>
                <a:schemeClr val="lt1"/>
              </a:solidFill>
            </a:endParaRPr>
          </a:p>
          <a:p>
            <a:pPr indent="0" lvl="0" marL="0" rtl="0" algn="l">
              <a:spcBef>
                <a:spcPts val="0"/>
              </a:spcBef>
              <a:spcAft>
                <a:spcPts val="0"/>
              </a:spcAft>
              <a:buNone/>
            </a:pPr>
            <a:r>
              <a:t/>
            </a:r>
            <a:endParaRPr b="1">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a:t>
            </a:r>
            <a:r>
              <a:rPr b="1" lang="en-GB">
                <a:solidFill>
                  <a:srgbClr val="CC0000"/>
                </a:solidFill>
                <a:latin typeface="Montserrat"/>
                <a:ea typeface="Montserrat"/>
                <a:cs typeface="Montserrat"/>
                <a:sym typeface="Montserrat"/>
              </a:rPr>
              <a:t>i</a:t>
            </a:r>
            <a:r>
              <a:rPr b="1" lang="en-GB">
                <a:latin typeface="Montserrat"/>
                <a:ea typeface="Montserrat"/>
                <a:cs typeface="Montserrat"/>
                <a:sym typeface="Montserrat"/>
              </a:rPr>
              <a:t>on</a:t>
            </a:r>
            <a:endParaRPr b="1">
              <a:latin typeface="Montserrat"/>
              <a:ea typeface="Montserrat"/>
              <a:cs typeface="Montserrat"/>
              <a:sym typeface="Montserrat"/>
            </a:endParaRPr>
          </a:p>
        </p:txBody>
      </p:sp>
      <p:sp>
        <p:nvSpPr>
          <p:cNvPr id="315" name="Google Shape;31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16" name="Google Shape;316;p49"/>
          <p:cNvSpPr/>
          <p:nvPr/>
        </p:nvSpPr>
        <p:spPr>
          <a:xfrm>
            <a:off x="601950" y="2871825"/>
            <a:ext cx="8050800" cy="195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CC0000"/>
                </a:solidFill>
                <a:highlight>
                  <a:srgbClr val="FFFFFF"/>
                </a:highlight>
                <a:latin typeface="Montserrat"/>
                <a:ea typeface="Montserrat"/>
                <a:cs typeface="Montserrat"/>
                <a:sym typeface="Montserrat"/>
              </a:rPr>
              <a:t>To end it on a lighter note,  a few funny tweets we came across:</a:t>
            </a:r>
            <a:endParaRPr b="1" sz="1800">
              <a:solidFill>
                <a:srgbClr val="CC0000"/>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800">
              <a:solidFill>
                <a:schemeClr val="lt1"/>
              </a:solidFill>
              <a:highlight>
                <a:srgbClr val="FFFFFF"/>
              </a:highlight>
              <a:latin typeface="Montserrat"/>
              <a:ea typeface="Montserrat"/>
              <a:cs typeface="Montserrat"/>
              <a:sym typeface="Montserrat"/>
            </a:endParaRPr>
          </a:p>
        </p:txBody>
      </p:sp>
      <p:pic>
        <p:nvPicPr>
          <p:cNvPr id="317" name="Google Shape;317;p49"/>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18" name="Google Shape;318;p49"/>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19" name="Google Shape;319;p49"/>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0" name="Google Shape;320;p49"/>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1" name="Google Shape;321;p49"/>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327" name="Google Shape;327;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9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76" name="Google Shape;76;p16"/>
          <p:cNvSpPr txBox="1"/>
          <p:nvPr>
            <p:ph idx="1" type="body"/>
          </p:nvPr>
        </p:nvSpPr>
        <p:spPr>
          <a:xfrm>
            <a:off x="311700" y="1462475"/>
            <a:ext cx="8520600" cy="360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“Still </a:t>
            </a:r>
            <a:r>
              <a:rPr b="1" lang="en-GB" u="sng">
                <a:solidFill>
                  <a:schemeClr val="lt1"/>
                </a:solidFill>
                <a:highlight>
                  <a:srgbClr val="FFFFFF"/>
                </a:highlight>
                <a:latin typeface="Montserrat"/>
                <a:ea typeface="Montserrat"/>
                <a:cs typeface="Montserrat"/>
                <a:sym typeface="Montserrat"/>
              </a:rPr>
              <a:t>shocked </a:t>
            </a:r>
            <a:r>
              <a:rPr b="1" lang="en-GB">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“Was at Supermarket today.Didn’t buy </a:t>
            </a:r>
            <a:r>
              <a:rPr b="1" lang="en-GB">
                <a:solidFill>
                  <a:schemeClr val="lt1"/>
                </a:solidFill>
                <a:highlight>
                  <a:srgbClr val="FFFFFF"/>
                </a:highlight>
                <a:latin typeface="Montserrat"/>
                <a:ea typeface="Montserrat"/>
                <a:cs typeface="Montserrat"/>
                <a:sym typeface="Montserrat"/>
              </a:rPr>
              <a:t>toilet paper”.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“Due to the Covid-19 situation, we have </a:t>
            </a:r>
            <a:r>
              <a:rPr b="1" lang="en-GB" u="sng">
                <a:solidFill>
                  <a:schemeClr val="lt1"/>
                </a:solidFill>
                <a:highlight>
                  <a:srgbClr val="FFFFFF"/>
                </a:highlight>
                <a:latin typeface="Montserrat"/>
                <a:ea typeface="Montserrat"/>
                <a:cs typeface="Montserrat"/>
                <a:sym typeface="Montserrat"/>
              </a:rPr>
              <a:t>increased </a:t>
            </a:r>
            <a:r>
              <a:rPr b="1" lang="en-GB">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b="1" lang="en-GB" u="sng">
                <a:solidFill>
                  <a:schemeClr val="lt1"/>
                </a:solidFill>
                <a:highlight>
                  <a:srgbClr val="FFFFFF"/>
                </a:highlight>
                <a:latin typeface="Montserrat"/>
                <a:ea typeface="Montserrat"/>
                <a:cs typeface="Montserrat"/>
                <a:sym typeface="Montserrat"/>
              </a:rPr>
              <a:t>thank you </a:t>
            </a:r>
            <a:r>
              <a:rPr b="1" lang="en-GB">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2" name="Google Shape;82;p17"/>
          <p:cNvSpPr txBox="1"/>
          <p:nvPr>
            <p:ph idx="1" type="body"/>
          </p:nvPr>
        </p:nvSpPr>
        <p:spPr>
          <a:xfrm>
            <a:off x="311700" y="1152475"/>
            <a:ext cx="8520600" cy="205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3" name="Google Shape;83;p17"/>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89" name="Google Shape;89;p18"/>
          <p:cNvSpPr txBox="1"/>
          <p:nvPr>
            <p:ph idx="1" type="body"/>
          </p:nvPr>
        </p:nvSpPr>
        <p:spPr>
          <a:xfrm>
            <a:off x="311700" y="1152475"/>
            <a:ext cx="3914700" cy="375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0" name="Google Shape;90;p18"/>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37450" y="370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Exploratory Data Analysis: Location</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96" name="Google Shape;96;p19"/>
          <p:cNvSpPr txBox="1"/>
          <p:nvPr>
            <p:ph idx="1" type="body"/>
          </p:nvPr>
        </p:nvSpPr>
        <p:spPr>
          <a:xfrm>
            <a:off x="311700" y="1152475"/>
            <a:ext cx="3654300" cy="224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97" name="Google Shape;97;p19"/>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98" name="Google Shape;98;p19"/>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99" name="Google Shape;99;p19"/>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 On “</a:t>
            </a:r>
            <a:r>
              <a:rPr b="1" lang="en-GB">
                <a:latin typeface="Montserrat"/>
                <a:ea typeface="Montserrat"/>
                <a:cs typeface="Montserrat"/>
                <a:sym typeface="Montserrat"/>
              </a:rPr>
              <a:t>Original Tweet</a:t>
            </a:r>
            <a:r>
              <a:rPr b="1" lang="en-GB">
                <a:latin typeface="Montserrat"/>
                <a:ea typeface="Montserrat"/>
                <a:cs typeface="Montserrat"/>
                <a:sym typeface="Montserrat"/>
              </a:rPr>
              <a:t>” Column.</a:t>
            </a:r>
            <a:endParaRPr b="1">
              <a:latin typeface="Montserrat"/>
              <a:ea typeface="Montserrat"/>
              <a:cs typeface="Montserrat"/>
              <a:sym typeface="Montserrat"/>
            </a:endParaRPr>
          </a:p>
        </p:txBody>
      </p:sp>
      <p:sp>
        <p:nvSpPr>
          <p:cNvPr id="105" name="Google Shape;105;p20"/>
          <p:cNvSpPr txBox="1"/>
          <p:nvPr>
            <p:ph idx="1" type="body"/>
          </p:nvPr>
        </p:nvSpPr>
        <p:spPr>
          <a:xfrm>
            <a:off x="311700" y="1155500"/>
            <a:ext cx="4075800" cy="236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06" name="Google Shape;106;p20"/>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07" name="Google Shape;107;p20"/>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3" name="Google Shape;113;p21"/>
          <p:cNvSpPr txBox="1"/>
          <p:nvPr>
            <p:ph idx="1" type="body"/>
          </p:nvPr>
        </p:nvSpPr>
        <p:spPr>
          <a:xfrm>
            <a:off x="311700" y="1152475"/>
            <a:ext cx="4373100" cy="374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