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34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0" r:id="rId55"/>
    <p:sldId id="309" r:id="rId56"/>
    <p:sldId id="311" r:id="rId57"/>
    <p:sldId id="312" r:id="rId58"/>
    <p:sldId id="313" r:id="rId59"/>
    <p:sldId id="314" r:id="rId60"/>
    <p:sldId id="316" r:id="rId61"/>
    <p:sldId id="315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33" autoAdjust="0"/>
  </p:normalViewPr>
  <p:slideViewPr>
    <p:cSldViewPr>
      <p:cViewPr varScale="1">
        <p:scale>
          <a:sx n="62" d="100"/>
          <a:sy n="62" d="100"/>
        </p:scale>
        <p:origin x="14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8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0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09.wmf"/><Relationship Id="rId4" Type="http://schemas.openxmlformats.org/officeDocument/2006/relationships/image" Target="../media/image11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image" Target="../media/image139.wmf"/><Relationship Id="rId18" Type="http://schemas.openxmlformats.org/officeDocument/2006/relationships/image" Target="../media/image143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12" Type="http://schemas.openxmlformats.org/officeDocument/2006/relationships/image" Target="../media/image138.wmf"/><Relationship Id="rId17" Type="http://schemas.openxmlformats.org/officeDocument/2006/relationships/image" Target="../media/image128.wmf"/><Relationship Id="rId2" Type="http://schemas.openxmlformats.org/officeDocument/2006/relationships/image" Target="../media/image124.wmf"/><Relationship Id="rId16" Type="http://schemas.openxmlformats.org/officeDocument/2006/relationships/image" Target="../media/image142.wmf"/><Relationship Id="rId1" Type="http://schemas.openxmlformats.org/officeDocument/2006/relationships/image" Target="../media/image129.wmf"/><Relationship Id="rId6" Type="http://schemas.openxmlformats.org/officeDocument/2006/relationships/image" Target="../media/image133.wmf"/><Relationship Id="rId11" Type="http://schemas.openxmlformats.org/officeDocument/2006/relationships/image" Target="../media/image137.wmf"/><Relationship Id="rId5" Type="http://schemas.openxmlformats.org/officeDocument/2006/relationships/image" Target="../media/image132.wmf"/><Relationship Id="rId15" Type="http://schemas.openxmlformats.org/officeDocument/2006/relationships/image" Target="../media/image141.wmf"/><Relationship Id="rId10" Type="http://schemas.openxmlformats.org/officeDocument/2006/relationships/image" Target="../media/image136.wmf"/><Relationship Id="rId4" Type="http://schemas.openxmlformats.org/officeDocument/2006/relationships/image" Target="../media/image131.wmf"/><Relationship Id="rId9" Type="http://schemas.openxmlformats.org/officeDocument/2006/relationships/image" Target="../media/image135.wmf"/><Relationship Id="rId14" Type="http://schemas.openxmlformats.org/officeDocument/2006/relationships/image" Target="../media/image14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4" Type="http://schemas.openxmlformats.org/officeDocument/2006/relationships/image" Target="../media/image15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8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69.wmf"/><Relationship Id="rId4" Type="http://schemas.openxmlformats.org/officeDocument/2006/relationships/image" Target="../media/image174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69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emf"/><Relationship Id="rId1" Type="http://schemas.openxmlformats.org/officeDocument/2006/relationships/image" Target="../media/image177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9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5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emf"/><Relationship Id="rId1" Type="http://schemas.openxmlformats.org/officeDocument/2006/relationships/image" Target="../media/image186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8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1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2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3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image" Target="../media/image196.wmf"/><Relationship Id="rId7" Type="http://schemas.openxmlformats.org/officeDocument/2006/relationships/image" Target="../media/image200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Relationship Id="rId9" Type="http://schemas.openxmlformats.org/officeDocument/2006/relationships/image" Target="../media/image20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6.e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emf"/><Relationship Id="rId1" Type="http://schemas.openxmlformats.org/officeDocument/2006/relationships/image" Target="../media/image208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wmf"/><Relationship Id="rId1" Type="http://schemas.openxmlformats.org/officeDocument/2006/relationships/image" Target="../media/image21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2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3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4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emf"/><Relationship Id="rId1" Type="http://schemas.openxmlformats.org/officeDocument/2006/relationships/image" Target="../media/image215.w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8.w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9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0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C2B57-B7C4-44A6-A960-157ACFA971B8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1C548-0A9A-4A74-B521-6B537B5780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21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1C548-0A9A-4A74-B521-6B537B5780B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3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38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5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64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oleObject" Target="../embeddings/oleObject71.bin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3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1.wmf"/><Relationship Id="rId11" Type="http://schemas.openxmlformats.org/officeDocument/2006/relationships/image" Target="../media/image63.wmf"/><Relationship Id="rId5" Type="http://schemas.openxmlformats.org/officeDocument/2006/relationships/oleObject" Target="../embeddings/oleObject67.bin"/><Relationship Id="rId15" Type="http://schemas.openxmlformats.org/officeDocument/2006/relationships/image" Target="../media/image65.wmf"/><Relationship Id="rId10" Type="http://schemas.openxmlformats.org/officeDocument/2006/relationships/oleObject" Target="../embeddings/oleObject70.bin"/><Relationship Id="rId4" Type="http://schemas.openxmlformats.org/officeDocument/2006/relationships/image" Target="../media/image60.wmf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7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6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8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90.bin"/><Relationship Id="rId3" Type="http://schemas.openxmlformats.org/officeDocument/2006/relationships/oleObject" Target="../embeddings/oleObject82.bin"/><Relationship Id="rId21" Type="http://schemas.openxmlformats.org/officeDocument/2006/relationships/image" Target="../media/image81.wmf"/><Relationship Id="rId7" Type="http://schemas.openxmlformats.org/officeDocument/2006/relationships/oleObject" Target="../embeddings/oleObject84.bin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1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4.wmf"/><Relationship Id="rId11" Type="http://schemas.openxmlformats.org/officeDocument/2006/relationships/image" Target="../media/image76.wmf"/><Relationship Id="rId5" Type="http://schemas.openxmlformats.org/officeDocument/2006/relationships/oleObject" Target="../embeddings/oleObject83.bin"/><Relationship Id="rId15" Type="http://schemas.openxmlformats.org/officeDocument/2006/relationships/image" Target="../media/image78.wmf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80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5.bin"/><Relationship Id="rId14" Type="http://schemas.openxmlformats.org/officeDocument/2006/relationships/oleObject" Target="../embeddings/oleObject88.bin"/><Relationship Id="rId22" Type="http://schemas.openxmlformats.org/officeDocument/2006/relationships/oleObject" Target="../embeddings/oleObject9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88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5.wmf"/><Relationship Id="rId11" Type="http://schemas.openxmlformats.org/officeDocument/2006/relationships/image" Target="../media/image87.wmf"/><Relationship Id="rId5" Type="http://schemas.openxmlformats.org/officeDocument/2006/relationships/oleObject" Target="../embeddings/oleObject96.bin"/><Relationship Id="rId15" Type="http://schemas.openxmlformats.org/officeDocument/2006/relationships/image" Target="../media/image89.wmf"/><Relationship Id="rId10" Type="http://schemas.openxmlformats.org/officeDocument/2006/relationships/oleObject" Target="../embeddings/oleObject99.bin"/><Relationship Id="rId4" Type="http://schemas.openxmlformats.org/officeDocument/2006/relationships/image" Target="../media/image84.wmf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10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9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8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9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9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1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2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0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13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2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0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1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21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7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28.wmf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3.bin"/><Relationship Id="rId18" Type="http://schemas.openxmlformats.org/officeDocument/2006/relationships/oleObject" Target="../embeddings/oleObject156.bin"/><Relationship Id="rId26" Type="http://schemas.openxmlformats.org/officeDocument/2006/relationships/oleObject" Target="../embeddings/oleObject160.bin"/><Relationship Id="rId39" Type="http://schemas.openxmlformats.org/officeDocument/2006/relationships/image" Target="../media/image143.wmf"/><Relationship Id="rId21" Type="http://schemas.openxmlformats.org/officeDocument/2006/relationships/image" Target="../media/image135.wmf"/><Relationship Id="rId34" Type="http://schemas.openxmlformats.org/officeDocument/2006/relationships/oleObject" Target="../embeddings/oleObject164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55.bin"/><Relationship Id="rId25" Type="http://schemas.openxmlformats.org/officeDocument/2006/relationships/image" Target="../media/image137.wmf"/><Relationship Id="rId33" Type="http://schemas.openxmlformats.org/officeDocument/2006/relationships/image" Target="../media/image141.wmf"/><Relationship Id="rId38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4.wmf"/><Relationship Id="rId20" Type="http://schemas.openxmlformats.org/officeDocument/2006/relationships/oleObject" Target="../embeddings/oleObject157.bin"/><Relationship Id="rId29" Type="http://schemas.openxmlformats.org/officeDocument/2006/relationships/image" Target="../media/image139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52.bin"/><Relationship Id="rId24" Type="http://schemas.openxmlformats.org/officeDocument/2006/relationships/oleObject" Target="../embeddings/oleObject159.bin"/><Relationship Id="rId32" Type="http://schemas.openxmlformats.org/officeDocument/2006/relationships/oleObject" Target="../embeddings/oleObject163.bin"/><Relationship Id="rId37" Type="http://schemas.openxmlformats.org/officeDocument/2006/relationships/image" Target="../media/image128.wmf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image" Target="../media/image136.wmf"/><Relationship Id="rId28" Type="http://schemas.openxmlformats.org/officeDocument/2006/relationships/oleObject" Target="../embeddings/oleObject161.bin"/><Relationship Id="rId36" Type="http://schemas.openxmlformats.org/officeDocument/2006/relationships/oleObject" Target="../embeddings/oleObject165.bin"/><Relationship Id="rId10" Type="http://schemas.openxmlformats.org/officeDocument/2006/relationships/image" Target="../media/image131.wmf"/><Relationship Id="rId19" Type="http://schemas.openxmlformats.org/officeDocument/2006/relationships/image" Target="../media/image127.wmf"/><Relationship Id="rId31" Type="http://schemas.openxmlformats.org/officeDocument/2006/relationships/image" Target="../media/image140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33.wmf"/><Relationship Id="rId22" Type="http://schemas.openxmlformats.org/officeDocument/2006/relationships/oleObject" Target="../embeddings/oleObject158.bin"/><Relationship Id="rId27" Type="http://schemas.openxmlformats.org/officeDocument/2006/relationships/image" Target="../media/image138.wmf"/><Relationship Id="rId30" Type="http://schemas.openxmlformats.org/officeDocument/2006/relationships/oleObject" Target="../embeddings/oleObject162.bin"/><Relationship Id="rId35" Type="http://schemas.openxmlformats.org/officeDocument/2006/relationships/image" Target="../media/image142.wmf"/><Relationship Id="rId8" Type="http://schemas.openxmlformats.org/officeDocument/2006/relationships/image" Target="../media/image130.wmf"/><Relationship Id="rId3" Type="http://schemas.openxmlformats.org/officeDocument/2006/relationships/oleObject" Target="../embeddings/oleObject148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70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49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52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7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57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88.bin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65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66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67.emf"/><Relationship Id="rId4" Type="http://schemas.openxmlformats.org/officeDocument/2006/relationships/package" Target="../embeddings/Microsoft_Word___1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168.emf"/><Relationship Id="rId4" Type="http://schemas.openxmlformats.org/officeDocument/2006/relationships/package" Target="../embeddings/Microsoft_Word___2.docx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169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72.wmf"/><Relationship Id="rId11" Type="http://schemas.openxmlformats.org/officeDocument/2006/relationships/image" Target="../media/image174.emf"/><Relationship Id="rId5" Type="http://schemas.openxmlformats.org/officeDocument/2006/relationships/oleObject" Target="../embeddings/oleObject196.bin"/><Relationship Id="rId10" Type="http://schemas.openxmlformats.org/officeDocument/2006/relationships/package" Target="../embeddings/Microsoft_Word___3.docx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98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0.bin"/><Relationship Id="rId10" Type="http://schemas.openxmlformats.org/officeDocument/2006/relationships/oleObject" Target="../embeddings/oleObject203.bin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202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3" Type="http://schemas.openxmlformats.org/officeDocument/2006/relationships/oleObject" Target="../embeddings/oleObject205.bin"/><Relationship Id="rId7" Type="http://schemas.openxmlformats.org/officeDocument/2006/relationships/package" Target="../embeddings/Microsoft_Word___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06.bin"/><Relationship Id="rId5" Type="http://schemas.openxmlformats.org/officeDocument/2006/relationships/image" Target="../media/image177.emf"/><Relationship Id="rId4" Type="http://schemas.openxmlformats.org/officeDocument/2006/relationships/package" Target="../embeddings/Microsoft_Word___4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179.emf"/><Relationship Id="rId4" Type="http://schemas.openxmlformats.org/officeDocument/2006/relationships/package" Target="../embeddings/Microsoft_Word___6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180.emf"/><Relationship Id="rId4" Type="http://schemas.openxmlformats.org/officeDocument/2006/relationships/package" Target="../embeddings/Microsoft_Word___7.docx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3" Type="http://schemas.openxmlformats.org/officeDocument/2006/relationships/oleObject" Target="../embeddings/oleObject209.bin"/><Relationship Id="rId7" Type="http://schemas.openxmlformats.org/officeDocument/2006/relationships/image" Target="../media/image1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10.bin"/><Relationship Id="rId5" Type="http://schemas.openxmlformats.org/officeDocument/2006/relationships/image" Target="../media/image181.emf"/><Relationship Id="rId4" Type="http://schemas.openxmlformats.org/officeDocument/2006/relationships/package" Target="../embeddings/Microsoft_Word___8.docx"/><Relationship Id="rId9" Type="http://schemas.openxmlformats.org/officeDocument/2006/relationships/image" Target="../media/image183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184.emf"/><Relationship Id="rId4" Type="http://schemas.openxmlformats.org/officeDocument/2006/relationships/package" Target="../embeddings/Microsoft_Word___9.docx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185.emf"/><Relationship Id="rId4" Type="http://schemas.openxmlformats.org/officeDocument/2006/relationships/package" Target="../embeddings/Microsoft_Word___10.docx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emf"/><Relationship Id="rId3" Type="http://schemas.openxmlformats.org/officeDocument/2006/relationships/oleObject" Target="../embeddings/oleObject214.bin"/><Relationship Id="rId7" Type="http://schemas.openxmlformats.org/officeDocument/2006/relationships/package" Target="../embeddings/Microsoft_Word___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215.bin"/><Relationship Id="rId5" Type="http://schemas.openxmlformats.org/officeDocument/2006/relationships/image" Target="../media/image186.emf"/><Relationship Id="rId4" Type="http://schemas.openxmlformats.org/officeDocument/2006/relationships/package" Target="../embeddings/Microsoft_Word___11.docx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188.emf"/><Relationship Id="rId4" Type="http://schemas.openxmlformats.org/officeDocument/2006/relationships/package" Target="../embeddings/Microsoft_Word___13.docx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189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191.emf"/><Relationship Id="rId4" Type="http://schemas.openxmlformats.org/officeDocument/2006/relationships/package" Target="../embeddings/Microsoft_Word___14.doc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wmf"/><Relationship Id="rId26" Type="http://schemas.openxmlformats.org/officeDocument/2006/relationships/oleObject" Target="../embeddings/oleObject21.bin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5.bin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24" Type="http://schemas.openxmlformats.org/officeDocument/2006/relationships/oleObject" Target="../embeddings/oleObject20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9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Relationship Id="rId22" Type="http://schemas.openxmlformats.org/officeDocument/2006/relationships/oleObject" Target="../embeddings/oleObject18.bin"/><Relationship Id="rId27" Type="http://schemas.openxmlformats.org/officeDocument/2006/relationships/image" Target="../media/image19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192.emf"/><Relationship Id="rId4" Type="http://schemas.openxmlformats.org/officeDocument/2006/relationships/package" Target="../embeddings/Microsoft_Word___15.docx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193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200.wmf"/><Relationship Id="rId3" Type="http://schemas.openxmlformats.org/officeDocument/2006/relationships/oleObject" Target="../embeddings/oleObject222.bin"/><Relationship Id="rId21" Type="http://schemas.openxmlformats.org/officeDocument/2006/relationships/oleObject" Target="../embeddings/oleObject232.bin"/><Relationship Id="rId7" Type="http://schemas.openxmlformats.org/officeDocument/2006/relationships/oleObject" Target="../embeddings/oleObject224.bin"/><Relationship Id="rId12" Type="http://schemas.openxmlformats.org/officeDocument/2006/relationships/oleObject" Target="../embeddings/oleObject227.bin"/><Relationship Id="rId17" Type="http://schemas.openxmlformats.org/officeDocument/2006/relationships/oleObject" Target="../embeddings/oleObject2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9.wmf"/><Relationship Id="rId20" Type="http://schemas.openxmlformats.org/officeDocument/2006/relationships/image" Target="../media/image201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9.bin"/><Relationship Id="rId10" Type="http://schemas.openxmlformats.org/officeDocument/2006/relationships/image" Target="../media/image197.wmf"/><Relationship Id="rId19" Type="http://schemas.openxmlformats.org/officeDocument/2006/relationships/oleObject" Target="../embeddings/oleObject231.bin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198.wmf"/><Relationship Id="rId22" Type="http://schemas.openxmlformats.org/officeDocument/2006/relationships/image" Target="../media/image202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03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206.emf"/><Relationship Id="rId4" Type="http://schemas.openxmlformats.org/officeDocument/2006/relationships/package" Target="../embeddings/Microsoft_Word___16.docx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208.wmf"/><Relationship Id="rId5" Type="http://schemas.openxmlformats.org/officeDocument/2006/relationships/oleObject" Target="../embeddings/oleObject238.bin"/><Relationship Id="rId10" Type="http://schemas.openxmlformats.org/officeDocument/2006/relationships/oleObject" Target="../embeddings/oleObject241.bin"/><Relationship Id="rId4" Type="http://schemas.openxmlformats.org/officeDocument/2006/relationships/image" Target="../media/image207.wmf"/><Relationship Id="rId9" Type="http://schemas.openxmlformats.org/officeDocument/2006/relationships/image" Target="../media/image209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2.bin"/><Relationship Id="rId7" Type="http://schemas.openxmlformats.org/officeDocument/2006/relationships/image" Target="../media/image2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package" Target="../embeddings/Microsoft_Word___17.docx"/><Relationship Id="rId5" Type="http://schemas.openxmlformats.org/officeDocument/2006/relationships/oleObject" Target="../embeddings/oleObject243.bin"/><Relationship Id="rId4" Type="http://schemas.openxmlformats.org/officeDocument/2006/relationships/image" Target="../media/image208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3" Type="http://schemas.openxmlformats.org/officeDocument/2006/relationships/oleObject" Target="../embeddings/oleObject244.bin"/><Relationship Id="rId7" Type="http://schemas.openxmlformats.org/officeDocument/2006/relationships/image" Target="../media/image2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245.bin"/><Relationship Id="rId5" Type="http://schemas.openxmlformats.org/officeDocument/2006/relationships/image" Target="../media/image211.emf"/><Relationship Id="rId4" Type="http://schemas.openxmlformats.org/officeDocument/2006/relationships/package" Target="../embeddings/Microsoft_Word___18.docx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5" Type="http://schemas.openxmlformats.org/officeDocument/2006/relationships/image" Target="../media/image212.emf"/><Relationship Id="rId4" Type="http://schemas.openxmlformats.org/officeDocument/2006/relationships/package" Target="../embeddings/Microsoft_Word___19.docx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2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5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214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0.bin"/><Relationship Id="rId7" Type="http://schemas.openxmlformats.org/officeDocument/2006/relationships/image" Target="../media/image2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package" Target="../embeddings/Microsoft_Word___20.docx"/><Relationship Id="rId5" Type="http://schemas.openxmlformats.org/officeDocument/2006/relationships/oleObject" Target="../embeddings/oleObject251.bin"/><Relationship Id="rId4" Type="http://schemas.openxmlformats.org/officeDocument/2006/relationships/image" Target="../media/image215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4" Type="http://schemas.openxmlformats.org/officeDocument/2006/relationships/image" Target="../media/image217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218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219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220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4" Type="http://schemas.openxmlformats.org/officeDocument/2006/relationships/image" Target="../media/image221.w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第三章 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en-US" altLang="zh-CN" dirty="0" smtClean="0"/>
          </a:p>
          <a:p>
            <a:r>
              <a:rPr lang="zh-CN" altLang="en-US" dirty="0" smtClean="0"/>
              <a:t>电子科技大学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群的定义和简单性质（续）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571504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群的一些基本性质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2214554"/>
            <a:ext cx="8143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、群中存在惟一元素</a:t>
            </a:r>
            <a:r>
              <a:rPr lang="en-US" altLang="zh-CN" sz="2800" b="1" dirty="0" smtClean="0"/>
              <a:t>e</a:t>
            </a:r>
            <a:r>
              <a:rPr lang="zh-CN" altLang="en-US" sz="2800" b="1" dirty="0" smtClean="0"/>
              <a:t>，使得对于所有的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a∈G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，有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ea=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ae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=a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3857628"/>
            <a:ext cx="8286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证明：由群的定义可知，单位元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 smtClean="0"/>
              <a:t>满足上述性质。假定还有另一个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e’</a:t>
            </a:r>
            <a:r>
              <a:rPr lang="zh-CN" altLang="en-US" sz="2800" b="1" dirty="0" smtClean="0"/>
              <a:t>也满足上述性质，即</a:t>
            </a:r>
            <a:endParaRPr lang="en-US" altLang="zh-CN" sz="2800" b="1" dirty="0" smtClean="0"/>
          </a:p>
          <a:p>
            <a:pPr algn="ctr"/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e’a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ae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’=a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则有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e’e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=e’=e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群的定义和简单性质（续）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571504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群的一些基本性质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2214554"/>
            <a:ext cx="8143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、对于群</a:t>
            </a:r>
            <a:r>
              <a:rPr lang="en-US" altLang="zh-CN" sz="2800" b="1" dirty="0" smtClean="0"/>
              <a:t>G</a:t>
            </a:r>
            <a:r>
              <a:rPr lang="zh-CN" altLang="en-US" sz="2800" b="1" dirty="0" smtClean="0"/>
              <a:t>中的任意一元素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/>
              <a:t>，存在惟一元素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b∈G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，使得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=e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3857628"/>
            <a:ext cx="8286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证明：由群的定义可知，对于任意一元素</a:t>
            </a:r>
            <a:r>
              <a:rPr lang="en-US" sz="2800" b="1" dirty="0" smtClean="0"/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800" b="1" dirty="0" smtClean="0"/>
              <a:t>，存在</a:t>
            </a:r>
            <a:r>
              <a:rPr lang="en-US" sz="2800" b="1" dirty="0" smtClean="0"/>
              <a:t>G</a:t>
            </a:r>
            <a:r>
              <a:rPr lang="zh-CN" altLang="en-US" sz="2800" b="1" dirty="0" smtClean="0"/>
              <a:t>中的一个元素是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/>
              <a:t>的逆元，不妨设为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/>
              <a:t>。假定再有一个元素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 smtClean="0"/>
              <a:t>也具有性质</a:t>
            </a:r>
            <a:endParaRPr lang="en-US" altLang="zh-CN" sz="2800" b="1" dirty="0" smtClean="0"/>
          </a:p>
          <a:p>
            <a:pPr algn="ctr"/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ca=ac=e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则有</a:t>
            </a:r>
            <a:endParaRPr lang="en-US" altLang="zh-CN" sz="2800" b="1" dirty="0" smtClean="0"/>
          </a:p>
          <a:p>
            <a:pPr algn="ctr"/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c=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=c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eb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群的定义和简单性质（续）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571504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群的一些基本性质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2214554"/>
            <a:ext cx="8143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、消去律。设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a,b,c</a:t>
            </a:r>
            <a:r>
              <a:rPr lang="zh-CN" altLang="en-US" sz="2800" b="1" dirty="0" smtClean="0"/>
              <a:t>是群</a:t>
            </a:r>
            <a:r>
              <a:rPr lang="en-US" altLang="zh-CN" sz="2800" b="1" dirty="0" smtClean="0"/>
              <a:t>G</a:t>
            </a:r>
            <a:r>
              <a:rPr lang="zh-CN" altLang="en-US" sz="2800" b="1" dirty="0" smtClean="0"/>
              <a:t>中的任意三个元素，则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 若</a:t>
            </a:r>
            <a:r>
              <a:rPr lang="en-US" altLang="zh-CN" sz="2800" b="1" i="1" dirty="0" err="1" smtClean="0"/>
              <a:t>ab</a:t>
            </a:r>
            <a:r>
              <a:rPr lang="en-US" altLang="zh-CN" sz="2800" b="1" i="1" dirty="0" smtClean="0"/>
              <a:t>=ac</a:t>
            </a:r>
            <a:r>
              <a:rPr lang="zh-CN" altLang="en-US" sz="2800" b="1" dirty="0" smtClean="0"/>
              <a:t>，则</a:t>
            </a:r>
            <a:r>
              <a:rPr lang="en-US" altLang="zh-CN" sz="2800" b="1" i="1" dirty="0" smtClean="0"/>
              <a:t>b=c</a:t>
            </a:r>
            <a:r>
              <a:rPr lang="en-US" altLang="zh-CN" sz="2800" b="1" dirty="0" smtClean="0"/>
              <a:t>;</a:t>
            </a:r>
          </a:p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 若</a:t>
            </a:r>
            <a:r>
              <a:rPr lang="en-US" altLang="zh-CN" sz="2800" b="1" i="1" dirty="0" err="1" smtClean="0"/>
              <a:t>ba</a:t>
            </a:r>
            <a:r>
              <a:rPr lang="en-US" altLang="zh-CN" sz="2800" b="1" i="1" dirty="0" smtClean="0"/>
              <a:t>=ca</a:t>
            </a:r>
            <a:r>
              <a:rPr lang="zh-CN" altLang="en-US" sz="2800" b="1" dirty="0" smtClean="0"/>
              <a:t>，则</a:t>
            </a:r>
            <a:r>
              <a:rPr lang="en-US" altLang="zh-CN" sz="2800" b="1" i="1" dirty="0" smtClean="0"/>
              <a:t>b=c</a:t>
            </a:r>
            <a:r>
              <a:rPr lang="zh-CN" altLang="en-US" sz="2800" b="1" dirty="0" smtClean="0"/>
              <a:t>。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57158" y="3571876"/>
            <a:ext cx="8429684" cy="3166426"/>
            <a:chOff x="357158" y="3571876"/>
            <a:chExt cx="8429684" cy="3166426"/>
          </a:xfrm>
        </p:grpSpPr>
        <p:sp>
          <p:nvSpPr>
            <p:cNvPr id="10" name="TextBox 9"/>
            <p:cNvSpPr txBox="1"/>
            <p:nvPr/>
          </p:nvSpPr>
          <p:spPr>
            <a:xfrm>
              <a:off x="357158" y="3571876"/>
              <a:ext cx="8429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证明：假定</a:t>
              </a:r>
              <a:r>
                <a:rPr lang="en-US" altLang="zh-CN" sz="2800" b="1" dirty="0" err="1" smtClean="0"/>
                <a:t>ab</a:t>
              </a:r>
              <a:r>
                <a:rPr lang="en-US" altLang="zh-CN" sz="2800" b="1" dirty="0" smtClean="0"/>
                <a:t>=ac</a:t>
              </a:r>
              <a:r>
                <a:rPr lang="zh-CN" altLang="en-US" sz="2800" b="1" dirty="0" smtClean="0"/>
                <a:t>，那么</a:t>
              </a:r>
              <a:endParaRPr lang="zh-CN" altLang="en-US" sz="2800" b="1" dirty="0"/>
            </a:p>
          </p:txBody>
        </p:sp>
        <p:graphicFrame>
          <p:nvGraphicFramePr>
            <p:cNvPr id="24577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1718385"/>
                </p:ext>
              </p:extLst>
            </p:nvPr>
          </p:nvGraphicFramePr>
          <p:xfrm>
            <a:off x="2357422" y="4071942"/>
            <a:ext cx="2738342" cy="571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8" name="Equation" r:id="rId3" imgW="1091726" imgH="228501" progId="Equation.DSMT4">
                    <p:embed/>
                  </p:oleObj>
                </mc:Choice>
                <mc:Fallback>
                  <p:oleObj name="Equation" r:id="rId3" imgW="1091726" imgH="228501" progId="Equation.DSMT4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422" y="4071942"/>
                          <a:ext cx="2738342" cy="571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313501"/>
                </p:ext>
              </p:extLst>
            </p:nvPr>
          </p:nvGraphicFramePr>
          <p:xfrm>
            <a:off x="2428860" y="4643446"/>
            <a:ext cx="2428860" cy="515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9" name="Equation" r:id="rId5" imgW="1079500" imgH="228600" progId="Equation.DSMT4">
                    <p:embed/>
                  </p:oleObj>
                </mc:Choice>
                <mc:Fallback>
                  <p:oleObj name="Equation" r:id="rId5" imgW="1079500" imgH="2286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860" y="4643446"/>
                          <a:ext cx="2428860" cy="5158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6934506"/>
                </p:ext>
              </p:extLst>
            </p:nvPr>
          </p:nvGraphicFramePr>
          <p:xfrm>
            <a:off x="2928926" y="5143512"/>
            <a:ext cx="1214446" cy="452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0" name="Equation" r:id="rId7" imgW="482181" imgH="177646" progId="Equation.DSMT4">
                    <p:embed/>
                  </p:oleObj>
                </mc:Choice>
                <mc:Fallback>
                  <p:oleObj name="Equation" r:id="rId7" imgW="482181" imgH="177646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926" y="5143512"/>
                          <a:ext cx="1214446" cy="4524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04846"/>
                </p:ext>
              </p:extLst>
            </p:nvPr>
          </p:nvGraphicFramePr>
          <p:xfrm>
            <a:off x="3071802" y="5643578"/>
            <a:ext cx="834650" cy="428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1" name="Equation" r:id="rId9" imgW="342603" imgH="177646" progId="Equation.DSMT4">
                    <p:embed/>
                  </p:oleObj>
                </mc:Choice>
                <mc:Fallback>
                  <p:oleObj name="Equation" r:id="rId9" imgW="342603" imgH="177646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802" y="5643578"/>
                          <a:ext cx="834650" cy="4286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642910" y="6215082"/>
              <a:ext cx="47149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同理，由</a:t>
              </a:r>
              <a:r>
                <a:rPr lang="en-US" altLang="zh-CN" sz="2800" b="1" i="1" dirty="0" err="1" smtClean="0">
                  <a:latin typeface="Times New Roman" pitchFamily="18" charset="0"/>
                  <a:cs typeface="Times New Roman" pitchFamily="18" charset="0"/>
                </a:rPr>
                <a:t>ba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=ca</a:t>
              </a:r>
              <a:r>
                <a:rPr lang="zh-CN" altLang="en-US" sz="2800" b="1" dirty="0" smtClean="0"/>
                <a:t>可得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b=c</a:t>
              </a:r>
              <a:r>
                <a:rPr lang="zh-CN" altLang="en-US" sz="2800" b="1" dirty="0" smtClean="0"/>
                <a:t>。</a:t>
              </a: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群的定义和简单性质（续）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571504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群的一些基本性质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2214554"/>
            <a:ext cx="8143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、对于群</a:t>
            </a:r>
            <a:r>
              <a:rPr lang="en-US" altLang="zh-CN" sz="2800" b="1" dirty="0" smtClean="0"/>
              <a:t>G</a:t>
            </a:r>
            <a:r>
              <a:rPr lang="zh-CN" altLang="en-US" sz="2800" b="1" dirty="0" smtClean="0"/>
              <a:t>中的任意元素</a:t>
            </a:r>
            <a:r>
              <a:rPr lang="en-US" altLang="zh-CN" sz="2800" b="1" dirty="0" err="1" smtClean="0"/>
              <a:t>a,b</a:t>
            </a:r>
            <a:r>
              <a:rPr lang="zh-CN" altLang="en-US" sz="2800" b="1" dirty="0" smtClean="0"/>
              <a:t>，方程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ax=b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=b</a:t>
            </a: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在群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中有唯一解。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071538" y="4357694"/>
          <a:ext cx="770898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Equation" r:id="rId3" imgW="342751" imgH="228501" progId="Equation.DSMT4">
                  <p:embed/>
                </p:oleObj>
              </mc:Choice>
              <mc:Fallback>
                <p:oleObj name="Equation" r:id="rId3" imgW="342751" imgH="228501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357694"/>
                        <a:ext cx="770898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42910" y="3929066"/>
            <a:ext cx="7858180" cy="2246769"/>
            <a:chOff x="642910" y="3929066"/>
            <a:chExt cx="7858180" cy="2246769"/>
          </a:xfrm>
        </p:grpSpPr>
        <p:sp>
          <p:nvSpPr>
            <p:cNvPr id="11" name="TextBox 10"/>
            <p:cNvSpPr txBox="1"/>
            <p:nvPr/>
          </p:nvSpPr>
          <p:spPr>
            <a:xfrm>
              <a:off x="642910" y="3929066"/>
              <a:ext cx="785818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证明：显然，       </a:t>
              </a:r>
              <a:r>
                <a:rPr lang="en-US" sz="2800" b="1" dirty="0" smtClean="0"/>
                <a:t>      </a:t>
              </a:r>
              <a:r>
                <a:rPr lang="zh-CN" altLang="en-US" sz="2800" b="1" dirty="0" smtClean="0"/>
                <a:t>是方程</a:t>
              </a:r>
              <a:r>
                <a:rPr lang="en-US" sz="2800" b="1" dirty="0" smtClean="0"/>
                <a:t> </a:t>
              </a:r>
              <a:r>
                <a:rPr lang="zh-CN" altLang="en-US" sz="2800" b="1" dirty="0" smtClean="0"/>
                <a:t>的解，因而有解。假设       </a:t>
              </a:r>
              <a:r>
                <a:rPr lang="en-US" sz="2800" b="1" dirty="0" smtClean="0"/>
                <a:t> </a:t>
              </a:r>
              <a:r>
                <a:rPr lang="zh-CN" altLang="en-US" sz="2800" b="1" dirty="0" smtClean="0"/>
                <a:t>是方程的两个解，则有</a:t>
              </a:r>
              <a:endParaRPr lang="en-US" altLang="zh-CN" sz="2800" b="1" dirty="0" smtClean="0"/>
            </a:p>
            <a:p>
              <a:endParaRPr lang="zh-CN" altLang="en-US" sz="2800" b="1" dirty="0" smtClean="0"/>
            </a:p>
            <a:p>
              <a:r>
                <a:rPr lang="zh-CN" altLang="en-US" sz="2800" b="1" dirty="0" smtClean="0"/>
                <a:t>根据消去律即可得     </a:t>
              </a:r>
              <a:r>
                <a:rPr lang="en-US" sz="2800" b="1" dirty="0" smtClean="0"/>
                <a:t>       </a:t>
              </a:r>
              <a:r>
                <a:rPr lang="zh-CN" altLang="en-US" sz="2800" b="1" dirty="0" smtClean="0"/>
                <a:t>。这就证明了唯一性。同理可证，方程</a:t>
              </a:r>
              <a:r>
                <a:rPr lang="en-US" altLang="zh-CN" sz="2800" b="1" i="1" dirty="0" err="1" smtClean="0">
                  <a:latin typeface="Times New Roman" pitchFamily="18" charset="0"/>
                  <a:cs typeface="Times New Roman" pitchFamily="18" charset="0"/>
                </a:rPr>
                <a:t>xa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=b</a:t>
              </a:r>
              <a:r>
                <a:rPr lang="zh-CN" altLang="en-US" sz="2800" b="1" dirty="0" smtClean="0"/>
                <a:t>在</a:t>
              </a:r>
              <a:r>
                <a:rPr lang="en-US" sz="2800" b="1" dirty="0" smtClean="0"/>
                <a:t>G</a:t>
              </a:r>
              <a:r>
                <a:rPr lang="zh-CN" altLang="en-US" sz="2800" b="1" dirty="0" smtClean="0"/>
                <a:t>中有唯一解。</a:t>
              </a:r>
              <a:endParaRPr lang="zh-CN" altLang="en-US" sz="2800" b="1" dirty="0"/>
            </a:p>
          </p:txBody>
        </p:sp>
        <p:graphicFrame>
          <p:nvGraphicFramePr>
            <p:cNvPr id="23553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9721817"/>
                </p:ext>
              </p:extLst>
            </p:nvPr>
          </p:nvGraphicFramePr>
          <p:xfrm>
            <a:off x="2714612" y="3929066"/>
            <a:ext cx="1333446" cy="5000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5" name="Equation" r:id="rId5" imgW="533169" imgH="203112" progId="Equation.DSMT4">
                    <p:embed/>
                  </p:oleObj>
                </mc:Choice>
                <mc:Fallback>
                  <p:oleObj name="Equation" r:id="rId5" imgW="533169" imgH="203112" progId="Equation.DSMT4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612" y="3929066"/>
                          <a:ext cx="1333446" cy="5000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151471"/>
                </p:ext>
              </p:extLst>
            </p:nvPr>
          </p:nvGraphicFramePr>
          <p:xfrm>
            <a:off x="3428992" y="4714884"/>
            <a:ext cx="1404888" cy="571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6" name="Equation" r:id="rId7" imgW="571252" imgH="228501" progId="Equation.DSMT4">
                    <p:embed/>
                  </p:oleObj>
                </mc:Choice>
                <mc:Fallback>
                  <p:oleObj name="Equation" r:id="rId7" imgW="571252" imgH="228501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8992" y="4714884"/>
                          <a:ext cx="1404888" cy="571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7243149"/>
                </p:ext>
              </p:extLst>
            </p:nvPr>
          </p:nvGraphicFramePr>
          <p:xfrm>
            <a:off x="3714751" y="5214938"/>
            <a:ext cx="1000125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7" name="Equation" r:id="rId9" imgW="444240" imgH="228600" progId="Equation.DSMT4">
                    <p:embed/>
                  </p:oleObj>
                </mc:Choice>
                <mc:Fallback>
                  <p:oleObj name="Equation" r:id="rId9" imgW="444240" imgH="228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4751" y="5214938"/>
                          <a:ext cx="1000125" cy="5000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群的定义和简单性质（续）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571504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群的一些基本性质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2214554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、对于群</a:t>
            </a:r>
            <a:r>
              <a:rPr lang="en-US" altLang="zh-CN" sz="2800" b="1" dirty="0" smtClean="0"/>
              <a:t>G</a:t>
            </a:r>
            <a:r>
              <a:rPr lang="zh-CN" altLang="en-US" sz="2800" b="1" dirty="0" smtClean="0"/>
              <a:t>中的任意元素</a:t>
            </a:r>
            <a:r>
              <a:rPr lang="en-US" altLang="zh-CN" sz="2800" b="1" dirty="0" err="1" smtClean="0"/>
              <a:t>a,b</a:t>
            </a:r>
            <a:r>
              <a:rPr lang="zh-CN" altLang="en-US" sz="2800" b="1" dirty="0" smtClean="0"/>
              <a:t>，都有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3143240" y="2786058"/>
          <a:ext cx="2285920" cy="57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Equation" r:id="rId3" imgW="914400" imgH="228600" progId="Equation.DSMT4">
                  <p:embed/>
                </p:oleObj>
              </mc:Choice>
              <mc:Fallback>
                <p:oleObj name="Equation" r:id="rId3" imgW="9144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2786058"/>
                        <a:ext cx="2285920" cy="57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85720" y="3929066"/>
            <a:ext cx="8215370" cy="2357450"/>
            <a:chOff x="285720" y="3929066"/>
            <a:chExt cx="8215370" cy="2357450"/>
          </a:xfrm>
        </p:grpSpPr>
        <p:sp>
          <p:nvSpPr>
            <p:cNvPr id="11" name="TextBox 10"/>
            <p:cNvSpPr txBox="1"/>
            <p:nvPr/>
          </p:nvSpPr>
          <p:spPr>
            <a:xfrm>
              <a:off x="642910" y="3929066"/>
              <a:ext cx="7858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证明：由于</a:t>
              </a:r>
              <a:endParaRPr lang="zh-CN" altLang="en-US" sz="2800" b="1" dirty="0"/>
            </a:p>
          </p:txBody>
        </p:sp>
        <p:graphicFrame>
          <p:nvGraphicFramePr>
            <p:cNvPr id="3277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90390"/>
                </p:ext>
              </p:extLst>
            </p:nvPr>
          </p:nvGraphicFramePr>
          <p:xfrm>
            <a:off x="1928794" y="4572008"/>
            <a:ext cx="4622887" cy="642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3" name="Equation" r:id="rId5" imgW="1435100" imgH="203200" progId="Equation.DSMT4">
                    <p:embed/>
                  </p:oleObj>
                </mc:Choice>
                <mc:Fallback>
                  <p:oleObj name="Equation" r:id="rId5" imgW="1435100" imgH="2032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794" y="4572008"/>
                          <a:ext cx="4622887" cy="6429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285720" y="5429264"/>
              <a:ext cx="2714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所以</a:t>
              </a:r>
              <a:endParaRPr lang="zh-CN" altLang="en-US" sz="2800" b="1" dirty="0"/>
            </a:p>
          </p:txBody>
        </p:sp>
        <p:graphicFrame>
          <p:nvGraphicFramePr>
            <p:cNvPr id="3277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8129492"/>
                </p:ext>
              </p:extLst>
            </p:nvPr>
          </p:nvGraphicFramePr>
          <p:xfrm>
            <a:off x="2714612" y="5715016"/>
            <a:ext cx="22860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4" name="Equation" r:id="rId7" imgW="914400" imgH="228600" progId="Equation.DSMT4">
                    <p:embed/>
                  </p:oleObj>
                </mc:Choice>
                <mc:Fallback>
                  <p:oleObj name="Equation" r:id="rId7" imgW="914400" imgH="2286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612" y="5715016"/>
                          <a:ext cx="2286000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群的定义和简单性质（续）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2000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800" b="1" dirty="0" smtClean="0"/>
              <a:t>定理</a:t>
            </a:r>
            <a:r>
              <a:rPr lang="en-US" sz="2800" b="1" dirty="0" smtClean="0"/>
              <a:t>3.2.1 </a:t>
            </a:r>
            <a:r>
              <a:rPr lang="zh-CN" altLang="en-US" sz="2800" b="1" dirty="0" smtClean="0"/>
              <a:t>设</a:t>
            </a:r>
            <a:r>
              <a:rPr lang="en-US" sz="2800" b="1" dirty="0" smtClean="0"/>
              <a:t>G</a:t>
            </a:r>
            <a:r>
              <a:rPr lang="zh-CN" altLang="en-US" sz="2800" b="1" dirty="0" smtClean="0"/>
              <a:t>为一非空集合，</a:t>
            </a:r>
            <a:r>
              <a:rPr lang="en-US" sz="2800" b="1" dirty="0" smtClean="0"/>
              <a:t>G</a:t>
            </a:r>
            <a:r>
              <a:rPr lang="zh-CN" altLang="en-US" sz="2800" b="1" dirty="0" smtClean="0"/>
              <a:t>上乘法封闭且满足结合律。若对于</a:t>
            </a:r>
            <a:r>
              <a:rPr lang="en-US" altLang="zh-CN" sz="2800" b="1" dirty="0" smtClean="0"/>
              <a:t>G</a:t>
            </a:r>
            <a:r>
              <a:rPr lang="zh-CN" altLang="en-US" sz="2800" b="1" dirty="0" smtClean="0"/>
              <a:t>中的任意元素</a:t>
            </a:r>
            <a:r>
              <a:rPr lang="en-US" altLang="zh-CN" sz="2800" b="1" dirty="0" err="1" smtClean="0"/>
              <a:t>a,b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，方程</a:t>
            </a:r>
            <a:endParaRPr lang="en-US" altLang="zh-CN" sz="2800" b="1" dirty="0" smtClean="0"/>
          </a:p>
          <a:p>
            <a:pPr algn="ctr">
              <a:buNone/>
            </a:pP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ax=b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=b</a:t>
            </a:r>
          </a:p>
          <a:p>
            <a:pPr>
              <a:buNone/>
            </a:pPr>
            <a:r>
              <a:rPr lang="zh-CN" altLang="en-US" sz="2800" b="1" dirty="0" smtClean="0"/>
              <a:t>在</a:t>
            </a:r>
            <a:r>
              <a:rPr lang="en-US" sz="2800" b="1" dirty="0" smtClean="0"/>
              <a:t>G</a:t>
            </a:r>
            <a:r>
              <a:rPr lang="zh-CN" altLang="en-US" sz="2800" b="1" dirty="0" smtClean="0"/>
              <a:t>中有解，则</a:t>
            </a:r>
            <a:r>
              <a:rPr lang="en-US" sz="2800" b="1" dirty="0" smtClean="0"/>
              <a:t>G</a:t>
            </a:r>
            <a:r>
              <a:rPr lang="zh-CN" altLang="en-US" sz="2800" b="1" dirty="0" smtClean="0"/>
              <a:t>是群。</a:t>
            </a:r>
          </a:p>
          <a:p>
            <a:pPr>
              <a:buNone/>
            </a:pP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0" y="3929066"/>
            <a:ext cx="9144000" cy="954107"/>
            <a:chOff x="0" y="3929066"/>
            <a:chExt cx="9144000" cy="954107"/>
          </a:xfrm>
        </p:grpSpPr>
        <p:sp>
          <p:nvSpPr>
            <p:cNvPr id="11" name="TextBox 10"/>
            <p:cNvSpPr txBox="1"/>
            <p:nvPr/>
          </p:nvSpPr>
          <p:spPr>
            <a:xfrm>
              <a:off x="0" y="3929066"/>
              <a:ext cx="914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证明：根据群的定义，需要证明</a:t>
              </a:r>
              <a:r>
                <a:rPr lang="en-US" sz="2800" b="1" dirty="0" smtClean="0"/>
                <a:t>G</a:t>
              </a:r>
              <a:r>
                <a:rPr lang="zh-CN" altLang="en-US" sz="2800" b="1" dirty="0" smtClean="0"/>
                <a:t>中存在单位元</a:t>
              </a:r>
              <a:r>
                <a:rPr lang="en-US" altLang="zh-CN" sz="2800" b="1" dirty="0" smtClean="0"/>
                <a:t>e</a:t>
              </a:r>
              <a:r>
                <a:rPr lang="zh-CN" altLang="en-US" sz="2800" b="1" dirty="0" smtClean="0"/>
                <a:t>，且对于任意</a:t>
              </a:r>
              <a:r>
                <a:rPr lang="en-US" altLang="zh-CN" sz="2800" b="1" i="1" dirty="0" err="1" smtClean="0">
                  <a:latin typeface="Times New Roman" pitchFamily="18" charset="0"/>
                  <a:cs typeface="Times New Roman" pitchFamily="18" charset="0"/>
                </a:rPr>
                <a:t>a∈G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800" b="1" dirty="0" smtClean="0"/>
                <a:t>，存在逆元     </a:t>
              </a:r>
              <a:r>
                <a:rPr lang="en-US" sz="2800" b="1" dirty="0" smtClean="0"/>
                <a:t>        </a:t>
              </a:r>
              <a:r>
                <a:rPr lang="zh-CN" altLang="en-US" sz="2800" b="1" dirty="0" smtClean="0"/>
                <a:t>，使得</a:t>
              </a:r>
              <a:r>
                <a:rPr lang="en-US" sz="2800" b="1" dirty="0" smtClean="0"/>
                <a:t>                                </a:t>
              </a:r>
              <a:r>
                <a:rPr lang="zh-CN" altLang="en-US" sz="2800" b="1" dirty="0" smtClean="0"/>
                <a:t>。</a:t>
              </a:r>
              <a:endParaRPr lang="zh-CN" altLang="en-US" sz="2800" b="1" dirty="0"/>
            </a:p>
          </p:txBody>
        </p:sp>
        <p:graphicFrame>
          <p:nvGraphicFramePr>
            <p:cNvPr id="2766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3087283"/>
                </p:ext>
              </p:extLst>
            </p:nvPr>
          </p:nvGraphicFramePr>
          <p:xfrm>
            <a:off x="3857620" y="4357694"/>
            <a:ext cx="1071571" cy="43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7" name="Equation" r:id="rId3" imgW="494870" imgH="203024" progId="Equation.DSMT4">
                    <p:embed/>
                  </p:oleObj>
                </mc:Choice>
                <mc:Fallback>
                  <p:oleObj name="Equation" r:id="rId3" imgW="494870" imgH="203024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620" y="4357694"/>
                          <a:ext cx="1071571" cy="432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9556525"/>
                </p:ext>
              </p:extLst>
            </p:nvPr>
          </p:nvGraphicFramePr>
          <p:xfrm>
            <a:off x="6072198" y="4286256"/>
            <a:ext cx="2500330" cy="530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8" name="Equation" r:id="rId5" imgW="939392" imgH="203112" progId="Equation.DSMT4">
                    <p:embed/>
                  </p:oleObj>
                </mc:Choice>
                <mc:Fallback>
                  <p:oleObj name="Equation" r:id="rId5" imgW="939392" imgH="203112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2198" y="4286256"/>
                          <a:ext cx="2500330" cy="5303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群的定义和简单性质（续）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2000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800" b="1" dirty="0" smtClean="0"/>
              <a:t>定理</a:t>
            </a:r>
            <a:r>
              <a:rPr lang="en-US" sz="2800" b="1" dirty="0" smtClean="0"/>
              <a:t>3.2.1 </a:t>
            </a:r>
            <a:r>
              <a:rPr lang="zh-CN" altLang="en-US" sz="2800" b="1" dirty="0" smtClean="0"/>
              <a:t>证明（续）：</a:t>
            </a:r>
          </a:p>
          <a:p>
            <a:pPr>
              <a:buNone/>
            </a:pP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4282" y="2285992"/>
            <a:ext cx="8929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由于</a:t>
            </a:r>
            <a:r>
              <a:rPr lang="en-US" altLang="zh-CN" sz="2800" b="1" dirty="0" smtClean="0"/>
              <a:t>G</a:t>
            </a:r>
            <a:r>
              <a:rPr lang="zh-CN" altLang="en-US" sz="2800" b="1" dirty="0" smtClean="0"/>
              <a:t>非空，根据已知条件，对于某个元素</a:t>
            </a:r>
            <a:r>
              <a:rPr lang="en-US" altLang="zh-CN" sz="2800" b="1" dirty="0" err="1" smtClean="0"/>
              <a:t>c∈G</a:t>
            </a:r>
            <a:r>
              <a:rPr lang="zh-CN" altLang="en-US" sz="2800" b="1" dirty="0" smtClean="0"/>
              <a:t>，方程</a:t>
            </a:r>
            <a:endParaRPr lang="en-US" altLang="zh-CN" sz="2800" b="1" dirty="0" smtClean="0"/>
          </a:p>
          <a:p>
            <a:pPr algn="ctr"/>
            <a:r>
              <a:rPr lang="en-US" altLang="zh-CN" sz="2800" b="1" dirty="0" err="1" smtClean="0"/>
              <a:t>xc</a:t>
            </a:r>
            <a:r>
              <a:rPr lang="en-US" altLang="zh-CN" sz="2800" b="1" dirty="0" smtClean="0"/>
              <a:t>=c</a:t>
            </a:r>
          </a:p>
          <a:p>
            <a:r>
              <a:rPr lang="zh-CN" altLang="en-US" sz="2800" b="1" dirty="0" smtClean="0"/>
              <a:t>有解，不妨设解为</a:t>
            </a:r>
            <a:r>
              <a:rPr lang="en-US" altLang="zh-CN" sz="2800" b="1" dirty="0" smtClean="0"/>
              <a:t>x=e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2844" y="3615641"/>
            <a:ext cx="8929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对于任意</a:t>
            </a:r>
            <a:r>
              <a:rPr lang="en-US" altLang="zh-CN" sz="2800" b="1" dirty="0" err="1" smtClean="0"/>
              <a:t>a∈G</a:t>
            </a:r>
            <a:r>
              <a:rPr lang="zh-CN" altLang="en-US" sz="2800" b="1" dirty="0" smtClean="0"/>
              <a:t>，方程</a:t>
            </a:r>
            <a:endParaRPr lang="en-US" altLang="zh-CN" sz="2800" b="1" dirty="0" smtClean="0"/>
          </a:p>
          <a:p>
            <a:pPr algn="ctr"/>
            <a:r>
              <a:rPr lang="en-US" altLang="zh-CN" sz="2800" b="1" dirty="0" err="1" smtClean="0"/>
              <a:t>cx</a:t>
            </a:r>
            <a:r>
              <a:rPr lang="en-US" altLang="zh-CN" sz="2800" b="1" dirty="0" smtClean="0"/>
              <a:t>=a</a:t>
            </a:r>
          </a:p>
          <a:p>
            <a:r>
              <a:rPr lang="zh-CN" altLang="en-US" sz="2800" b="1" dirty="0" smtClean="0"/>
              <a:t>有解，所以</a:t>
            </a:r>
            <a:endParaRPr lang="en-US" altLang="zh-CN" sz="2800" b="1" dirty="0" smtClean="0"/>
          </a:p>
          <a:p>
            <a:pPr algn="ctr"/>
            <a:r>
              <a:rPr lang="en-US" altLang="zh-CN" sz="2800" b="1" dirty="0" smtClean="0"/>
              <a:t>ea=e(</a:t>
            </a:r>
            <a:r>
              <a:rPr lang="en-US" altLang="zh-CN" sz="2800" b="1" dirty="0" err="1" smtClean="0"/>
              <a:t>cx</a:t>
            </a:r>
            <a:r>
              <a:rPr lang="en-US" altLang="zh-CN" sz="2800" b="1" dirty="0" smtClean="0"/>
              <a:t>)=(</a:t>
            </a:r>
            <a:r>
              <a:rPr lang="en-US" altLang="zh-CN" sz="2800" b="1" dirty="0" err="1" smtClean="0"/>
              <a:t>ec</a:t>
            </a:r>
            <a:r>
              <a:rPr lang="en-US" altLang="zh-CN" sz="2800" b="1" dirty="0" smtClean="0"/>
              <a:t>)x=</a:t>
            </a:r>
            <a:r>
              <a:rPr lang="en-US" altLang="zh-CN" sz="2800" b="1" dirty="0" err="1" smtClean="0"/>
              <a:t>cx</a:t>
            </a:r>
            <a:r>
              <a:rPr lang="en-US" altLang="zh-CN" sz="2800" b="1" dirty="0" smtClean="0"/>
              <a:t>=a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群的定义和简单性质（续）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2000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800" b="1" dirty="0" smtClean="0"/>
              <a:t>定理</a:t>
            </a:r>
            <a:r>
              <a:rPr lang="en-US" sz="2800" b="1" dirty="0" smtClean="0"/>
              <a:t>3.2.1 </a:t>
            </a:r>
            <a:r>
              <a:rPr lang="zh-CN" altLang="en-US" sz="2800" b="1" dirty="0" smtClean="0"/>
              <a:t>证明（续）：</a:t>
            </a:r>
          </a:p>
          <a:p>
            <a:pPr>
              <a:buNone/>
            </a:pP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4282" y="2285992"/>
            <a:ext cx="892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又由于</a:t>
            </a:r>
            <a:r>
              <a:rPr lang="en-US" altLang="zh-CN" sz="2800" b="1" dirty="0" err="1" smtClean="0"/>
              <a:t>xa</a:t>
            </a:r>
            <a:r>
              <a:rPr lang="en-US" altLang="zh-CN" sz="2800" b="1" dirty="0" smtClean="0"/>
              <a:t>=e</a:t>
            </a:r>
            <a:r>
              <a:rPr lang="zh-CN" altLang="en-US" sz="2800" b="1" dirty="0" smtClean="0"/>
              <a:t>有解，可知存在</a:t>
            </a:r>
            <a:r>
              <a:rPr lang="en-US" altLang="zh-CN" sz="2800" b="1" dirty="0" smtClean="0"/>
              <a:t>a’ ∈ G</a:t>
            </a:r>
            <a:r>
              <a:rPr lang="zh-CN" altLang="en-US" sz="2800" b="1" dirty="0" smtClean="0"/>
              <a:t>使得</a:t>
            </a:r>
            <a:r>
              <a:rPr lang="en-US" altLang="zh-CN" sz="2800" b="1" dirty="0" err="1" smtClean="0"/>
              <a:t>a’a</a:t>
            </a:r>
            <a:r>
              <a:rPr lang="en-US" altLang="zh-CN" sz="2800" b="1" dirty="0" smtClean="0"/>
              <a:t>=e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4282" y="2857496"/>
            <a:ext cx="892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由于</a:t>
            </a:r>
            <a:r>
              <a:rPr lang="en-US" altLang="zh-CN" sz="2800" b="1" dirty="0" err="1" smtClean="0"/>
              <a:t>xa</a:t>
            </a:r>
            <a:r>
              <a:rPr lang="en-US" altLang="zh-CN" sz="2800" b="1" dirty="0" smtClean="0"/>
              <a:t>’=e</a:t>
            </a:r>
            <a:r>
              <a:rPr lang="zh-CN" altLang="en-US" sz="2800" b="1" dirty="0" smtClean="0"/>
              <a:t>有解，可知存在</a:t>
            </a:r>
            <a:r>
              <a:rPr lang="en-US" altLang="zh-CN" sz="2800" b="1" dirty="0" smtClean="0"/>
              <a:t>a” ∈ G</a:t>
            </a:r>
            <a:r>
              <a:rPr lang="zh-CN" altLang="en-US" sz="2800" b="1" dirty="0" smtClean="0"/>
              <a:t>使得</a:t>
            </a:r>
            <a:r>
              <a:rPr lang="en-US" altLang="zh-CN" sz="2800" b="1" dirty="0" err="1" smtClean="0"/>
              <a:t>a”a</a:t>
            </a:r>
            <a:r>
              <a:rPr lang="en-US" altLang="zh-CN" sz="2800" b="1" dirty="0" smtClean="0"/>
              <a:t>’=e</a:t>
            </a:r>
            <a:r>
              <a:rPr lang="zh-CN" altLang="en-US" sz="2800" b="1" dirty="0" smtClean="0"/>
              <a:t>。所以</a:t>
            </a:r>
            <a:endParaRPr lang="en-US" altLang="zh-CN" sz="2800" b="1" dirty="0" smtClean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1500166" y="3571876"/>
          <a:ext cx="6095787" cy="57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3" imgW="2133600" imgH="203200" progId="Equation.DSMT4">
                  <p:embed/>
                </p:oleObj>
              </mc:Choice>
              <mc:Fallback>
                <p:oleObj name="Equation" r:id="rId3" imgW="2133600" imgH="203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3571876"/>
                        <a:ext cx="6095787" cy="57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7158" y="4000504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又</a:t>
            </a:r>
            <a:endParaRPr lang="zh-CN" altLang="en-US" sz="2800" b="1" dirty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285852" y="4429132"/>
          <a:ext cx="6368187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5" imgW="2222500" imgH="203200" progId="Equation.DSMT4">
                  <p:embed/>
                </p:oleObj>
              </mc:Choice>
              <mc:Fallback>
                <p:oleObj name="Equation" r:id="rId5" imgW="2222500" imgH="203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4429132"/>
                        <a:ext cx="6368187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57158" y="5357826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所以</a:t>
            </a:r>
            <a:r>
              <a:rPr lang="en-US" altLang="zh-CN" sz="2800" b="1" dirty="0" err="1" smtClean="0"/>
              <a:t>aa</a:t>
            </a:r>
            <a:r>
              <a:rPr lang="en-US" altLang="zh-CN" sz="2800" b="1" dirty="0" smtClean="0"/>
              <a:t>’=e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21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群的定义和简单性质（续）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2000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800" b="1" dirty="0" smtClean="0"/>
              <a:t>定理</a:t>
            </a:r>
            <a:r>
              <a:rPr lang="en-US" sz="2800" b="1" dirty="0" smtClean="0"/>
              <a:t>3.2.1 </a:t>
            </a:r>
            <a:r>
              <a:rPr lang="zh-CN" altLang="en-US" sz="2800" b="1" dirty="0" smtClean="0"/>
              <a:t>证明（续）：</a:t>
            </a:r>
          </a:p>
          <a:p>
            <a:pPr>
              <a:buNone/>
            </a:pP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4282" y="2285992"/>
            <a:ext cx="892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又因为</a:t>
            </a:r>
            <a:endParaRPr lang="zh-CN" altLang="en-US" sz="2800" b="1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785918" y="2500306"/>
          <a:ext cx="3714776" cy="1229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Equation" r:id="rId3" imgW="1295400" imgH="431800" progId="Equation.DSMT4">
                  <p:embed/>
                </p:oleObj>
              </mc:Choice>
              <mc:Fallback>
                <p:oleObj name="Equation" r:id="rId3" imgW="12954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2500306"/>
                        <a:ext cx="3714776" cy="1229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00034" y="3929066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所以</a:t>
            </a:r>
            <a:r>
              <a:rPr lang="en-US" altLang="zh-CN" sz="2800" b="1" dirty="0" err="1" smtClean="0"/>
              <a:t>ae</a:t>
            </a:r>
            <a:r>
              <a:rPr lang="en-US" altLang="zh-CN" sz="2800" b="1" dirty="0" smtClean="0"/>
              <a:t>=a</a:t>
            </a:r>
            <a:r>
              <a:rPr lang="zh-CN" altLang="en-US" sz="2800" b="1" dirty="0" smtClean="0"/>
              <a:t>。因此证明了</a:t>
            </a:r>
            <a:r>
              <a:rPr lang="en-US" altLang="zh-CN" sz="2800" b="1" dirty="0" smtClean="0"/>
              <a:t>G</a:t>
            </a:r>
            <a:r>
              <a:rPr lang="zh-CN" altLang="en-US" sz="2800" b="1" dirty="0" smtClean="0"/>
              <a:t>中存在单位元</a:t>
            </a:r>
            <a:r>
              <a:rPr lang="en-US" altLang="zh-CN" sz="2800" b="1" dirty="0" smtClean="0"/>
              <a:t>e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7158" y="4429132"/>
            <a:ext cx="8072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上述证明过程中，令     </a:t>
            </a:r>
            <a:r>
              <a:rPr lang="en-US" sz="2800" b="1" dirty="0" smtClean="0"/>
              <a:t>           </a:t>
            </a:r>
            <a:r>
              <a:rPr lang="zh-CN" altLang="en-US" sz="2800" b="1" dirty="0" smtClean="0"/>
              <a:t>，即证明了对于任意</a:t>
            </a:r>
            <a:r>
              <a:rPr lang="en-US" altLang="zh-CN" sz="2800" b="1" dirty="0" err="1" smtClean="0"/>
              <a:t>a∈G</a:t>
            </a:r>
            <a:r>
              <a:rPr lang="en-US" sz="2800" b="1" dirty="0" smtClean="0"/>
              <a:t> </a:t>
            </a:r>
            <a:r>
              <a:rPr lang="zh-CN" altLang="en-US" sz="2800" b="1" dirty="0" smtClean="0"/>
              <a:t>，存在逆元         </a:t>
            </a:r>
            <a:r>
              <a:rPr lang="en-US" sz="2800" b="1" dirty="0" smtClean="0"/>
              <a:t>      </a:t>
            </a:r>
            <a:r>
              <a:rPr lang="zh-CN" altLang="en-US" sz="2800" b="1" dirty="0" smtClean="0"/>
              <a:t>，使得</a:t>
            </a:r>
            <a:endParaRPr lang="zh-CN" altLang="en-US" sz="2800" b="1" dirty="0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3786182" y="4429132"/>
          <a:ext cx="1238199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Equation" r:id="rId5" imgW="494870" imgH="203024" progId="Equation.DSMT4">
                  <p:embed/>
                </p:oleObj>
              </mc:Choice>
              <mc:Fallback>
                <p:oleObj name="Equation" r:id="rId5" imgW="494870" imgH="203024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4429132"/>
                        <a:ext cx="1238199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3214678" y="4857760"/>
          <a:ext cx="1238199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Equation" r:id="rId7" imgW="494870" imgH="203024" progId="Equation.DSMT4">
                  <p:embed/>
                </p:oleObj>
              </mc:Choice>
              <mc:Fallback>
                <p:oleObj name="Equation" r:id="rId7" imgW="494870" imgH="203024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4857760"/>
                        <a:ext cx="1238199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2500298" y="5500702"/>
          <a:ext cx="3030899" cy="64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Equation" r:id="rId9" imgW="939392" imgH="203112" progId="Equation.DSMT4">
                  <p:embed/>
                </p:oleObj>
              </mc:Choice>
              <mc:Fallback>
                <p:oleObj name="Equation" r:id="rId9" imgW="939392" imgH="203112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5500702"/>
                        <a:ext cx="3030899" cy="6429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群的定义和简单性质（续）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22478"/>
          </a:xfrm>
        </p:spPr>
        <p:txBody>
          <a:bodyPr/>
          <a:lstStyle/>
          <a:p>
            <a:r>
              <a:rPr lang="zh-CN" altLang="en-US" b="1" dirty="0" smtClean="0"/>
              <a:t>元素的方幂</a:t>
            </a:r>
            <a:endParaRPr lang="en-US" altLang="zh-CN" b="1" dirty="0" smtClean="0"/>
          </a:p>
          <a:p>
            <a:r>
              <a:rPr lang="zh-CN" altLang="en-US" b="1" dirty="0" smtClean="0"/>
              <a:t>对于任意正整数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，定义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再约定</a:t>
            </a:r>
            <a:endParaRPr lang="en-US" altLang="zh-CN" b="1" dirty="0" smtClean="0"/>
          </a:p>
          <a:p>
            <a:r>
              <a:rPr lang="zh-CN" altLang="en-US" b="1" dirty="0" smtClean="0"/>
              <a:t>容易验证</a:t>
            </a:r>
            <a:endParaRPr lang="zh-CN" altLang="en-US" b="1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3286116" y="3000372"/>
          <a:ext cx="1928794" cy="903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4" name="Equation" r:id="rId3" imgW="748975" imgH="355446" progId="Equation.DSMT4">
                  <p:embed/>
                </p:oleObj>
              </mc:Choice>
              <mc:Fallback>
                <p:oleObj name="Equation" r:id="rId3" imgW="748975" imgH="355446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3000372"/>
                        <a:ext cx="1928794" cy="9033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2428860" y="4214818"/>
          <a:ext cx="1142960" cy="57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5" name="Equation" r:id="rId5" imgW="406048" imgH="203024" progId="Equation.DSMT4">
                  <p:embed/>
                </p:oleObj>
              </mc:Choice>
              <mc:Fallback>
                <p:oleObj name="Equation" r:id="rId5" imgW="406048" imgH="203024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4214818"/>
                        <a:ext cx="1142960" cy="57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4143372" y="4286280"/>
          <a:ext cx="1645972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6" name="Equation" r:id="rId7" imgW="749300" imgH="228600" progId="Equation.DSMT4">
                  <p:embed/>
                </p:oleObj>
              </mc:Choice>
              <mc:Fallback>
                <p:oleObj name="Equation" r:id="rId7" imgW="7493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4286280"/>
                        <a:ext cx="1645972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1714480" y="5572140"/>
          <a:ext cx="2177067" cy="57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7" name="Equation" r:id="rId9" imgW="761669" imgH="203112" progId="Equation.DSMT4">
                  <p:embed/>
                </p:oleObj>
              </mc:Choice>
              <mc:Fallback>
                <p:oleObj name="Equation" r:id="rId9" imgW="761669" imgH="203112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5572140"/>
                        <a:ext cx="2177067" cy="57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4643438" y="5572140"/>
          <a:ext cx="2062695" cy="64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8" name="Equation" r:id="rId11" imgW="736600" imgH="228600" progId="Equation.DSMT4">
                  <p:embed/>
                </p:oleObj>
              </mc:Choice>
              <mc:Fallback>
                <p:oleObj name="Equation" r:id="rId11" imgW="7366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572140"/>
                        <a:ext cx="2062695" cy="6429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3.1  </a:t>
            </a:r>
            <a:r>
              <a:rPr lang="zh-CN" altLang="en-US" b="1" dirty="0" smtClean="0"/>
              <a:t>二元运算</a:t>
            </a:r>
            <a:endParaRPr lang="en-US" altLang="zh-CN" b="1" dirty="0" smtClean="0"/>
          </a:p>
          <a:p>
            <a:r>
              <a:rPr lang="en-US" altLang="zh-CN" b="1" dirty="0" smtClean="0"/>
              <a:t>3.2 </a:t>
            </a:r>
            <a:r>
              <a:rPr lang="zh-CN" altLang="en-US" b="1" dirty="0" smtClean="0"/>
              <a:t>群的定义和简单性质</a:t>
            </a:r>
            <a:endParaRPr lang="en-US" altLang="zh-CN" b="1" dirty="0" smtClean="0"/>
          </a:p>
          <a:p>
            <a:r>
              <a:rPr lang="en-US" altLang="zh-CN" b="1" dirty="0" smtClean="0"/>
              <a:t>3.3 </a:t>
            </a:r>
            <a:r>
              <a:rPr lang="zh-CN" altLang="en-US" b="1" dirty="0" smtClean="0"/>
              <a:t>子群、陪集</a:t>
            </a:r>
            <a:endParaRPr lang="en-US" altLang="zh-CN" b="1" dirty="0" smtClean="0"/>
          </a:p>
          <a:p>
            <a:r>
              <a:rPr lang="en-US" altLang="zh-CN" b="1" dirty="0" smtClean="0"/>
              <a:t>3.4 </a:t>
            </a:r>
            <a:r>
              <a:rPr lang="zh-CN" altLang="en-US" b="1" dirty="0" smtClean="0"/>
              <a:t>正规子群、商群和同态</a:t>
            </a:r>
            <a:endParaRPr lang="en-US" altLang="zh-CN" b="1" dirty="0" smtClean="0"/>
          </a:p>
          <a:p>
            <a:r>
              <a:rPr lang="en-US" altLang="zh-CN" b="1" dirty="0" smtClean="0"/>
              <a:t>3.5 </a:t>
            </a:r>
            <a:r>
              <a:rPr lang="zh-CN" altLang="en-US" b="1" dirty="0" smtClean="0"/>
              <a:t>循环群</a:t>
            </a:r>
            <a:endParaRPr lang="en-US" altLang="zh-CN" b="1" dirty="0" smtClean="0"/>
          </a:p>
          <a:p>
            <a:r>
              <a:rPr lang="en-US" altLang="zh-CN" b="1" dirty="0" smtClean="0"/>
              <a:t>3.6 </a:t>
            </a:r>
            <a:r>
              <a:rPr lang="zh-CN" altLang="en-US" b="1" dirty="0" smtClean="0"/>
              <a:t>置换群</a:t>
            </a:r>
            <a:endParaRPr lang="en-US" altLang="zh-CN" b="1" dirty="0" smtClean="0"/>
          </a:p>
          <a:p>
            <a:r>
              <a:rPr lang="en-US" altLang="zh-CN" b="1" dirty="0" smtClean="0"/>
              <a:t>3.7 </a:t>
            </a:r>
            <a:r>
              <a:rPr lang="zh-CN" altLang="en-US" b="1" dirty="0" smtClean="0"/>
              <a:t>群中的一些常用算法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群的定义和简单性质（续）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2247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交换群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如果群</a:t>
            </a:r>
            <a:r>
              <a:rPr lang="en-US" b="1" dirty="0" smtClean="0"/>
              <a:t>G</a:t>
            </a:r>
            <a:r>
              <a:rPr lang="zh-CN" altLang="en-US" b="1" dirty="0" smtClean="0"/>
              <a:t>上的乘法运算还满足交换律，即</a:t>
            </a:r>
            <a:r>
              <a:rPr lang="zh-CN" altLang="en-US" sz="2400" b="1" dirty="0" smtClean="0"/>
              <a:t>对于群</a:t>
            </a:r>
            <a:r>
              <a:rPr lang="en-US" altLang="zh-CN" sz="2400" b="1" dirty="0" smtClean="0"/>
              <a:t>G</a:t>
            </a:r>
            <a:r>
              <a:rPr lang="zh-CN" altLang="en-US" sz="2400" b="1" dirty="0" smtClean="0"/>
              <a:t>中的任意元素</a:t>
            </a:r>
            <a:r>
              <a:rPr lang="en-US" altLang="zh-CN" sz="2400" b="1" dirty="0" err="1" smtClean="0"/>
              <a:t>a,b</a:t>
            </a:r>
            <a:r>
              <a:rPr lang="zh-CN" altLang="en-US" b="1" dirty="0" smtClean="0"/>
              <a:t>都有</a:t>
            </a:r>
            <a:r>
              <a:rPr lang="en-US" b="1" dirty="0" smtClean="0"/>
              <a:t> </a:t>
            </a:r>
          </a:p>
          <a:p>
            <a:pPr algn="ctr">
              <a:buNone/>
            </a:pPr>
            <a:r>
              <a:rPr lang="en-US" b="1" dirty="0" err="1" smtClean="0"/>
              <a:t>ab</a:t>
            </a:r>
            <a:r>
              <a:rPr lang="en-US" b="1" dirty="0" smtClean="0"/>
              <a:t>=</a:t>
            </a:r>
            <a:r>
              <a:rPr lang="en-US" b="1" dirty="0" err="1" smtClean="0"/>
              <a:t>ba</a:t>
            </a:r>
            <a:endParaRPr lang="en-US" b="1" dirty="0" smtClean="0"/>
          </a:p>
          <a:p>
            <a:r>
              <a:rPr lang="zh-CN" altLang="en-US" b="1" dirty="0" smtClean="0"/>
              <a:t>则称群</a:t>
            </a:r>
            <a:r>
              <a:rPr lang="en-US" b="1" dirty="0" smtClean="0"/>
              <a:t>G</a:t>
            </a:r>
            <a:r>
              <a:rPr lang="zh-CN" altLang="en-US" b="1" dirty="0" smtClean="0"/>
              <a:t>为</a:t>
            </a:r>
            <a:r>
              <a:rPr lang="zh-CN" altLang="en-US" b="1" dirty="0" smtClean="0">
                <a:solidFill>
                  <a:srgbClr val="FF0000"/>
                </a:solidFill>
              </a:rPr>
              <a:t>交换群或阿贝尔群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例</a:t>
            </a:r>
            <a:r>
              <a:rPr lang="en-US" b="1" dirty="0" smtClean="0"/>
              <a:t>3.2.1</a:t>
            </a:r>
            <a:r>
              <a:rPr lang="zh-CN" altLang="en-US" b="1" dirty="0" smtClean="0"/>
              <a:t>中的（</a:t>
            </a:r>
            <a:r>
              <a:rPr lang="en-US" b="1" dirty="0" smtClean="0"/>
              <a:t>1</a:t>
            </a:r>
            <a:r>
              <a:rPr lang="zh-CN" altLang="en-US" b="1" dirty="0" smtClean="0"/>
              <a:t>）（</a:t>
            </a:r>
            <a:r>
              <a:rPr lang="en-US" b="1" dirty="0" smtClean="0"/>
              <a:t>2</a:t>
            </a:r>
            <a:r>
              <a:rPr lang="zh-CN" altLang="en-US" b="1" dirty="0" smtClean="0"/>
              <a:t>）（</a:t>
            </a:r>
            <a:r>
              <a:rPr lang="en-US" b="1" dirty="0" smtClean="0"/>
              <a:t>3</a:t>
            </a:r>
            <a:r>
              <a:rPr lang="zh-CN" altLang="en-US" b="1" dirty="0" smtClean="0"/>
              <a:t>）中的群都是交换群，而</a:t>
            </a:r>
            <a:r>
              <a:rPr lang="en-US" b="1" dirty="0" smtClean="0"/>
              <a:t>n</a:t>
            </a:r>
            <a:r>
              <a:rPr lang="zh-CN" altLang="en-US" b="1" dirty="0" smtClean="0"/>
              <a:t>级一般线形群</a:t>
            </a:r>
            <a:r>
              <a:rPr lang="en-US" b="1" dirty="0" smtClean="0"/>
              <a:t> </a:t>
            </a:r>
            <a:r>
              <a:rPr lang="zh-CN" altLang="en-US" b="1" dirty="0" smtClean="0"/>
              <a:t>为非交换群。</a:t>
            </a:r>
            <a:endParaRPr lang="en-US" altLang="zh-CN" b="1" dirty="0" smtClean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群的定义和简单性质（续）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2247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有限群和无限群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定义</a:t>
            </a:r>
            <a:r>
              <a:rPr lang="en-US" b="1" dirty="0" smtClean="0"/>
              <a:t>3.2.2 </a:t>
            </a:r>
            <a:r>
              <a:rPr lang="zh-CN" altLang="en-US" b="1" dirty="0" smtClean="0"/>
              <a:t>若群</a:t>
            </a:r>
            <a:r>
              <a:rPr lang="en-US" b="1" dirty="0" smtClean="0"/>
              <a:t>G</a:t>
            </a:r>
            <a:r>
              <a:rPr lang="zh-CN" altLang="en-US" b="1" dirty="0" smtClean="0"/>
              <a:t>中只含有有限个元素，则称群</a:t>
            </a:r>
            <a:r>
              <a:rPr lang="en-US" b="1" dirty="0" smtClean="0"/>
              <a:t>G</a:t>
            </a:r>
            <a:r>
              <a:rPr lang="zh-CN" altLang="en-US" b="1" dirty="0" smtClean="0"/>
              <a:t>为有限群；若群</a:t>
            </a:r>
            <a:r>
              <a:rPr lang="en-US" b="1" dirty="0" smtClean="0"/>
              <a:t>G</a:t>
            </a:r>
            <a:r>
              <a:rPr lang="zh-CN" altLang="en-US" b="1" dirty="0" smtClean="0"/>
              <a:t>中含有无限多个元素，则称群</a:t>
            </a:r>
            <a:r>
              <a:rPr lang="en-US" b="1" dirty="0" smtClean="0"/>
              <a:t>G</a:t>
            </a:r>
            <a:r>
              <a:rPr lang="zh-CN" altLang="en-US" b="1" dirty="0" smtClean="0"/>
              <a:t>为无限群。一个有限群</a:t>
            </a:r>
            <a:r>
              <a:rPr lang="en-US" b="1" dirty="0" smtClean="0"/>
              <a:t>G</a:t>
            </a:r>
            <a:r>
              <a:rPr lang="zh-CN" altLang="en-US" b="1" dirty="0" smtClean="0"/>
              <a:t>中的元素个数称为群的阶，记为</a:t>
            </a:r>
            <a:r>
              <a:rPr lang="en-US" b="1" dirty="0" smtClean="0"/>
              <a:t>|G|</a:t>
            </a:r>
            <a:r>
              <a:rPr lang="zh-CN" altLang="en-US" b="1" dirty="0" smtClean="0"/>
              <a:t>。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例</a:t>
            </a:r>
            <a:r>
              <a:rPr lang="en-US" b="1" dirty="0" smtClean="0"/>
              <a:t>3.2.1</a:t>
            </a:r>
            <a:r>
              <a:rPr lang="zh-CN" altLang="en-US" b="1" dirty="0" smtClean="0"/>
              <a:t>中的（</a:t>
            </a:r>
            <a:r>
              <a:rPr lang="en-US" b="1" dirty="0" smtClean="0"/>
              <a:t>1</a:t>
            </a:r>
            <a:r>
              <a:rPr lang="zh-CN" altLang="en-US" b="1" dirty="0" smtClean="0"/>
              <a:t>）、（</a:t>
            </a:r>
            <a:r>
              <a:rPr lang="en-US" b="1" dirty="0" smtClean="0"/>
              <a:t>2</a:t>
            </a:r>
            <a:r>
              <a:rPr lang="zh-CN" altLang="en-US" b="1" dirty="0" smtClean="0"/>
              <a:t>）都是无限群，而整数模</a:t>
            </a:r>
            <a:r>
              <a:rPr lang="en-US" b="1" dirty="0" smtClean="0"/>
              <a:t>n</a:t>
            </a:r>
            <a:r>
              <a:rPr lang="zh-CN" altLang="en-US" b="1" dirty="0" smtClean="0"/>
              <a:t>加群       </a:t>
            </a:r>
            <a:r>
              <a:rPr lang="en-US" b="1" dirty="0" smtClean="0"/>
              <a:t>  </a:t>
            </a:r>
            <a:r>
              <a:rPr lang="zh-CN" altLang="en-US" b="1" dirty="0" smtClean="0"/>
              <a:t>为有限群，且    </a:t>
            </a:r>
            <a:r>
              <a:rPr lang="en-US" b="1" dirty="0" smtClean="0"/>
              <a:t>          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8643966" y="4071942"/>
          <a:ext cx="500034" cy="600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Equation" r:id="rId3" imgW="190500" imgH="228600" progId="Equation.DSMT4">
                  <p:embed/>
                </p:oleObj>
              </mc:Choice>
              <mc:Fallback>
                <p:oleObj name="Equation" r:id="rId3" imgW="1905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3966" y="4071942"/>
                        <a:ext cx="500034" cy="6000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857489" y="4504772"/>
          <a:ext cx="1071570" cy="567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Equation" r:id="rId5" imgW="482391" imgH="253890" progId="Equation.DSMT4">
                  <p:embed/>
                </p:oleObj>
              </mc:Choice>
              <mc:Fallback>
                <p:oleObj name="Equation" r:id="rId5" imgW="482391" imgH="25389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9" y="4504772"/>
                        <a:ext cx="1071570" cy="5673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群的定义和简单性质（续）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2247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有限群的判定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定理</a:t>
            </a:r>
            <a:r>
              <a:rPr lang="en-US" b="1" dirty="0" smtClean="0"/>
              <a:t>3.2.2 </a:t>
            </a:r>
            <a:r>
              <a:rPr lang="zh-CN" altLang="en-US" b="1" dirty="0" smtClean="0"/>
              <a:t>一个有乘法的有限集合</a:t>
            </a:r>
            <a:r>
              <a:rPr lang="en-US" b="1" dirty="0" smtClean="0"/>
              <a:t>G</a:t>
            </a:r>
            <a:r>
              <a:rPr lang="zh-CN" altLang="en-US" b="1" dirty="0" smtClean="0"/>
              <a:t>，若其乘法在</a:t>
            </a:r>
            <a:r>
              <a:rPr lang="en-US" b="1" dirty="0" smtClean="0"/>
              <a:t>G</a:t>
            </a:r>
            <a:r>
              <a:rPr lang="zh-CN" altLang="en-US" b="1" dirty="0" smtClean="0"/>
              <a:t>中封闭，且满足结合律和消去律，则</a:t>
            </a:r>
            <a:r>
              <a:rPr lang="en-US" b="1" dirty="0" smtClean="0"/>
              <a:t>G</a:t>
            </a:r>
            <a:r>
              <a:rPr lang="zh-CN" altLang="en-US" b="1" dirty="0" smtClean="0"/>
              <a:t>是群。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b="1" dirty="0" smtClean="0"/>
          </a:p>
          <a:p>
            <a:pPr>
              <a:buNone/>
            </a:pPr>
            <a:r>
              <a:rPr lang="zh-CN" altLang="en-US" b="1" dirty="0" smtClean="0"/>
              <a:t>证明思路：</a:t>
            </a:r>
            <a:r>
              <a:rPr lang="zh-CN" altLang="en-US" b="1" dirty="0" smtClean="0">
                <a:solidFill>
                  <a:srgbClr val="FF0000"/>
                </a:solidFill>
              </a:rPr>
              <a:t>（定理</a:t>
            </a:r>
            <a:r>
              <a:rPr lang="en-US" altLang="zh-CN" b="1" dirty="0" smtClean="0">
                <a:solidFill>
                  <a:srgbClr val="FF0000"/>
                </a:solidFill>
              </a:rPr>
              <a:t>3.2.1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400" b="1" dirty="0" smtClean="0"/>
              <a:t>对于</a:t>
            </a:r>
            <a:r>
              <a:rPr lang="en-US" altLang="zh-CN" sz="2400" b="1" dirty="0" smtClean="0"/>
              <a:t>G</a:t>
            </a:r>
            <a:r>
              <a:rPr lang="zh-CN" altLang="en-US" sz="2400" b="1" dirty="0" smtClean="0"/>
              <a:t>中的任意元素</a:t>
            </a:r>
            <a:r>
              <a:rPr lang="en-US" altLang="zh-CN" sz="2400" b="1" dirty="0" err="1" smtClean="0"/>
              <a:t>a,b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，方程</a:t>
            </a:r>
            <a:endParaRPr lang="en-US" altLang="zh-CN" sz="2400" b="1" dirty="0" smtClean="0"/>
          </a:p>
          <a:p>
            <a:pPr algn="ctr">
              <a:buNone/>
            </a:pP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ax=b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i="1" dirty="0" err="1" smtClean="0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=b</a:t>
            </a:r>
          </a:p>
          <a:p>
            <a:pPr>
              <a:buNone/>
            </a:pPr>
            <a:r>
              <a:rPr lang="zh-CN" altLang="en-US" sz="2400" b="1" dirty="0" smtClean="0"/>
              <a:t>在</a:t>
            </a:r>
            <a:r>
              <a:rPr lang="en-US" sz="2400" b="1" dirty="0" smtClean="0"/>
              <a:t>G</a:t>
            </a:r>
            <a:r>
              <a:rPr lang="zh-CN" altLang="en-US" sz="2400" b="1" dirty="0" smtClean="0"/>
              <a:t>中有解，则</a:t>
            </a:r>
            <a:r>
              <a:rPr lang="en-US" sz="2400" b="1" dirty="0" smtClean="0"/>
              <a:t>G</a:t>
            </a:r>
            <a:r>
              <a:rPr lang="zh-CN" altLang="en-US" sz="2400" b="1" dirty="0" smtClean="0"/>
              <a:t>是群。</a:t>
            </a:r>
          </a:p>
          <a:p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群的定义和简单性质（续）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2247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有限群的判定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定理</a:t>
            </a:r>
            <a:r>
              <a:rPr lang="en-US" b="1" dirty="0" smtClean="0"/>
              <a:t>3.2.2 </a:t>
            </a:r>
            <a:r>
              <a:rPr lang="zh-CN" altLang="en-US" b="1" dirty="0" smtClean="0"/>
              <a:t>的证明：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假定</a:t>
            </a:r>
            <a:r>
              <a:rPr lang="en-US" b="1" dirty="0" smtClean="0"/>
              <a:t>G</a:t>
            </a:r>
            <a:r>
              <a:rPr lang="zh-CN" altLang="en-US" b="1" dirty="0" smtClean="0"/>
              <a:t>中有</a:t>
            </a:r>
            <a:r>
              <a:rPr lang="en-US" b="1" dirty="0" smtClean="0"/>
              <a:t>n</a:t>
            </a:r>
            <a:r>
              <a:rPr lang="zh-CN" altLang="en-US" b="1" dirty="0" smtClean="0"/>
              <a:t>个元素，不妨设这</a:t>
            </a:r>
            <a:r>
              <a:rPr lang="en-US" b="1" dirty="0" smtClean="0"/>
              <a:t>n</a:t>
            </a:r>
            <a:r>
              <a:rPr lang="zh-CN" altLang="en-US" b="1" dirty="0" smtClean="0"/>
              <a:t>个元素为</a:t>
            </a:r>
          </a:p>
          <a:p>
            <a:pPr>
              <a:buNone/>
            </a:pPr>
            <a:endParaRPr lang="zh-CN" altLang="en-US" b="1" dirty="0" smtClean="0"/>
          </a:p>
          <a:p>
            <a:pPr>
              <a:buNone/>
            </a:pPr>
            <a:r>
              <a:rPr lang="zh-CN" altLang="en-US" b="1" dirty="0" smtClean="0"/>
              <a:t>用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b="1" dirty="0" smtClean="0"/>
              <a:t>左乘所有的     </a:t>
            </a:r>
            <a:r>
              <a:rPr lang="en-US" b="1" dirty="0" smtClean="0"/>
              <a:t> </a:t>
            </a:r>
            <a:r>
              <a:rPr lang="zh-CN" altLang="en-US" b="1" dirty="0" smtClean="0"/>
              <a:t>，可做成集合</a:t>
            </a:r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由于乘法在</a:t>
            </a:r>
            <a:r>
              <a:rPr lang="en-US" b="1" dirty="0" smtClean="0"/>
              <a:t>G</a:t>
            </a:r>
            <a:r>
              <a:rPr lang="zh-CN" altLang="en-US" b="1" dirty="0" smtClean="0"/>
              <a:t>上封闭，所以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3428992" y="3286124"/>
          <a:ext cx="1571604" cy="523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3286124"/>
                        <a:ext cx="1571604" cy="5238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714612" y="3714752"/>
          <a:ext cx="428596" cy="642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Equation" r:id="rId5" imgW="152334" imgH="228501" progId="Equation.DSMT4">
                  <p:embed/>
                </p:oleObj>
              </mc:Choice>
              <mc:Fallback>
                <p:oleObj name="Equation" r:id="rId5" imgW="152334" imgH="228501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3714752"/>
                        <a:ext cx="428596" cy="6428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2928926" y="4286256"/>
          <a:ext cx="3062757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Equation" r:id="rId7" imgW="1397000" imgH="228600" progId="Equation.DSMT4">
                  <p:embed/>
                </p:oleObj>
              </mc:Choice>
              <mc:Fallback>
                <p:oleObj name="Equation" r:id="rId7" imgW="13970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4286256"/>
                        <a:ext cx="3062757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3786182" y="5357826"/>
          <a:ext cx="1071538" cy="420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Equation" r:id="rId9" imgW="482391" imgH="190417" progId="Equation.DSMT4">
                  <p:embed/>
                </p:oleObj>
              </mc:Choice>
              <mc:Fallback>
                <p:oleObj name="Equation" r:id="rId9" imgW="482391" imgH="190417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5357826"/>
                        <a:ext cx="1071538" cy="420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群的定义和简单性质（续）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9668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有限群的判定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定理</a:t>
            </a:r>
            <a:r>
              <a:rPr lang="en-US" b="1" dirty="0" smtClean="0"/>
              <a:t>3.2.2 </a:t>
            </a:r>
            <a:r>
              <a:rPr lang="zh-CN" altLang="en-US" b="1" dirty="0" smtClean="0"/>
              <a:t>的证明（续）：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但当</a:t>
            </a:r>
            <a:r>
              <a:rPr lang="en-US" b="1" dirty="0" smtClean="0"/>
              <a:t>           </a:t>
            </a:r>
            <a:r>
              <a:rPr lang="zh-CN" altLang="en-US" b="1" dirty="0" smtClean="0"/>
              <a:t>的时候</a:t>
            </a:r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否则由消去律可知，</a:t>
            </a:r>
            <a:r>
              <a:rPr lang="en-US" b="1" dirty="0" smtClean="0"/>
              <a:t>         </a:t>
            </a:r>
            <a:r>
              <a:rPr lang="zh-CN" altLang="en-US" b="1" dirty="0" smtClean="0"/>
              <a:t>，与假定不合。</a:t>
            </a:r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因此 </a:t>
            </a:r>
            <a:r>
              <a:rPr lang="en-US" b="1" dirty="0" smtClean="0"/>
              <a:t>     </a:t>
            </a:r>
            <a:r>
              <a:rPr lang="zh-CN" altLang="en-US" b="1" dirty="0" smtClean="0"/>
              <a:t>有</a:t>
            </a:r>
            <a:r>
              <a:rPr lang="en-US" b="1" dirty="0" smtClean="0"/>
              <a:t>n</a:t>
            </a:r>
            <a:r>
              <a:rPr lang="zh-CN" altLang="en-US" b="1" dirty="0" smtClean="0"/>
              <a:t>个不同的元素，所以有   </a:t>
            </a:r>
            <a:r>
              <a:rPr lang="en-US" b="1" dirty="0" smtClean="0"/>
              <a:t>            </a:t>
            </a:r>
            <a:r>
              <a:rPr lang="zh-CN" altLang="en-US" b="1" dirty="0" smtClean="0"/>
              <a:t>。这样，对于方程中的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b="1" dirty="0" smtClean="0"/>
              <a:t>，必然存在某个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b="1" dirty="0" smtClean="0"/>
              <a:t>，使得  </a:t>
            </a:r>
            <a:r>
              <a:rPr lang="en-US" b="1" dirty="0" smtClean="0"/>
              <a:t>            </a:t>
            </a:r>
            <a:r>
              <a:rPr lang="zh-CN" altLang="en-US" b="1" dirty="0" smtClean="0"/>
              <a:t>，也就是说方程</a:t>
            </a:r>
            <a:r>
              <a:rPr lang="en-US" b="1" dirty="0" smtClean="0"/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ax=b</a:t>
            </a:r>
            <a:r>
              <a:rPr lang="zh-CN" altLang="en-US" b="1" dirty="0" smtClean="0"/>
              <a:t>在</a:t>
            </a:r>
            <a:r>
              <a:rPr lang="en-US" b="1" dirty="0" smtClean="0"/>
              <a:t>G</a:t>
            </a:r>
            <a:r>
              <a:rPr lang="zh-CN" altLang="en-US" b="1" dirty="0" smtClean="0"/>
              <a:t>中有解。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同理可证，方程</a:t>
            </a:r>
            <a:r>
              <a:rPr lang="en-US" b="1" dirty="0" smtClean="0"/>
              <a:t> 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zh-CN" altLang="en-US" b="1" dirty="0" smtClean="0"/>
              <a:t>在</a:t>
            </a:r>
            <a:r>
              <a:rPr lang="en-US" b="1" dirty="0" smtClean="0"/>
              <a:t>G</a:t>
            </a:r>
            <a:r>
              <a:rPr lang="zh-CN" altLang="en-US" b="1" dirty="0" smtClean="0"/>
              <a:t>中也有解。</a:t>
            </a:r>
          </a:p>
          <a:p>
            <a:pPr>
              <a:buNone/>
            </a:pPr>
            <a:r>
              <a:rPr lang="zh-CN" altLang="en-US" b="1" dirty="0" smtClean="0"/>
              <a:t>根据定理</a:t>
            </a:r>
            <a:r>
              <a:rPr lang="en-US" b="1" dirty="0" smtClean="0"/>
              <a:t>3.2.1</a:t>
            </a:r>
            <a:r>
              <a:rPr lang="zh-CN" altLang="en-US" b="1" dirty="0" smtClean="0"/>
              <a:t>，</a:t>
            </a:r>
            <a:r>
              <a:rPr lang="en-US" b="1" dirty="0" smtClean="0"/>
              <a:t>G</a:t>
            </a:r>
            <a:r>
              <a:rPr lang="zh-CN" altLang="en-US" b="1" dirty="0" smtClean="0"/>
              <a:t>是群。</a:t>
            </a:r>
            <a:endParaRPr lang="en-US" altLang="zh-CN" b="1" dirty="0" smtClean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1285852" y="2786058"/>
          <a:ext cx="785786" cy="462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1" name="Equation" r:id="rId3" imgW="317225" imgH="190335" progId="Equation.DSMT4">
                  <p:embed/>
                </p:oleObj>
              </mc:Choice>
              <mc:Fallback>
                <p:oleObj name="Equation" r:id="rId3" imgW="317225" imgH="190335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786058"/>
                        <a:ext cx="785786" cy="4622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3000364" y="3143248"/>
          <a:ext cx="1417270" cy="57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2" name="Equation" r:id="rId5" imgW="596900" imgH="241300" progId="Equation.DSMT4">
                  <p:embed/>
                </p:oleObj>
              </mc:Choice>
              <mc:Fallback>
                <p:oleObj name="Equation" r:id="rId5" imgW="596900" imgH="2413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3143248"/>
                        <a:ext cx="1417270" cy="57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3357554" y="3649411"/>
          <a:ext cx="928662" cy="493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3" name="Equation" r:id="rId7" imgW="444307" imgH="241195" progId="Equation.DSMT4">
                  <p:embed/>
                </p:oleObj>
              </mc:Choice>
              <mc:Fallback>
                <p:oleObj name="Equation" r:id="rId7" imgW="444307" imgH="241195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3649411"/>
                        <a:ext cx="928662" cy="4939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1214414" y="4548195"/>
          <a:ext cx="500066" cy="452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4" name="Equation" r:id="rId9" imgW="202936" imgH="177569" progId="Equation.DSMT4">
                  <p:embed/>
                </p:oleObj>
              </mc:Choice>
              <mc:Fallback>
                <p:oleObj name="Equation" r:id="rId9" imgW="202936" imgH="177569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4548195"/>
                        <a:ext cx="500066" cy="452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5643570" y="4500570"/>
          <a:ext cx="1105347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5" name="Equation" r:id="rId11" imgW="469696" imgH="177723" progId="Equation.DSMT4">
                  <p:embed/>
                </p:oleObj>
              </mc:Choice>
              <mc:Fallback>
                <p:oleObj name="Equation" r:id="rId11" imgW="469696" imgH="177723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4500570"/>
                        <a:ext cx="1105347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2000" name="Object 16"/>
          <p:cNvGraphicFramePr>
            <a:graphicFrameLocks noChangeAspect="1"/>
          </p:cNvGraphicFramePr>
          <p:nvPr/>
        </p:nvGraphicFramePr>
        <p:xfrm>
          <a:off x="6215074" y="4857760"/>
          <a:ext cx="928662" cy="45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6" name="Equation" r:id="rId13" imgW="469900" imgH="228600" progId="Equation.DSMT4">
                  <p:embed/>
                </p:oleObj>
              </mc:Choice>
              <mc:Fallback>
                <p:oleObj name="Equation" r:id="rId13" imgW="469900" imgH="228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4857760"/>
                        <a:ext cx="928662" cy="4548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群的定义和简单性质（续）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例</a:t>
            </a:r>
            <a:r>
              <a:rPr lang="en-US" b="1" dirty="0" smtClean="0"/>
              <a:t>3.2.2 </a:t>
            </a:r>
            <a:r>
              <a:rPr lang="zh-CN" altLang="en-US" b="1" dirty="0" smtClean="0"/>
              <a:t>取模</a:t>
            </a:r>
            <a:r>
              <a:rPr lang="en-US" b="1" dirty="0" smtClean="0"/>
              <a:t>m</a:t>
            </a:r>
            <a:r>
              <a:rPr lang="zh-CN" altLang="en-US" b="1" dirty="0" smtClean="0"/>
              <a:t>的最小非负简化剩余系，记为</a:t>
            </a:r>
            <a:r>
              <a:rPr lang="en-US" b="1" dirty="0" smtClean="0"/>
              <a:t>       </a:t>
            </a:r>
            <a:r>
              <a:rPr lang="zh-CN" altLang="en-US" b="1" dirty="0" smtClean="0"/>
              <a:t>，其中元素个数为     </a:t>
            </a:r>
            <a:r>
              <a:rPr lang="en-US" b="1" dirty="0" smtClean="0"/>
              <a:t>      </a:t>
            </a:r>
            <a:r>
              <a:rPr lang="zh-CN" altLang="en-US" b="1" dirty="0" smtClean="0"/>
              <a:t>个，定义其上的乘法为模</a:t>
            </a:r>
            <a:r>
              <a:rPr lang="en-US" b="1" dirty="0" smtClean="0"/>
              <a:t>m</a:t>
            </a:r>
            <a:r>
              <a:rPr lang="zh-CN" altLang="en-US" b="1" dirty="0" smtClean="0"/>
              <a:t>的乘法。显然其乘法在</a:t>
            </a:r>
            <a:r>
              <a:rPr lang="en-US" b="1" dirty="0" smtClean="0"/>
              <a:t> </a:t>
            </a:r>
            <a:r>
              <a:rPr lang="zh-CN" altLang="en-US" b="1" dirty="0" smtClean="0"/>
              <a:t>上封闭，且满足结合律。由定理</a:t>
            </a:r>
            <a:r>
              <a:rPr lang="en-US" b="1" dirty="0" smtClean="0"/>
              <a:t>2.2.6</a:t>
            </a:r>
            <a:r>
              <a:rPr lang="zh-CN" altLang="en-US" b="1" dirty="0" smtClean="0"/>
              <a:t>可知，</a:t>
            </a:r>
            <a:r>
              <a:rPr lang="en-US" b="1" dirty="0" smtClean="0"/>
              <a:t>    </a:t>
            </a:r>
            <a:r>
              <a:rPr lang="zh-CN" altLang="en-US" b="1" dirty="0" smtClean="0"/>
              <a:t>中的元素均存在模</a:t>
            </a:r>
            <a:r>
              <a:rPr lang="en-US" b="1" dirty="0" smtClean="0"/>
              <a:t>m</a:t>
            </a:r>
            <a:r>
              <a:rPr lang="zh-CN" altLang="en-US" b="1" dirty="0" smtClean="0"/>
              <a:t>的乘法逆元。对于任意</a:t>
            </a:r>
            <a:r>
              <a:rPr lang="en-US" b="1" dirty="0" smtClean="0"/>
              <a:t>                     </a:t>
            </a:r>
            <a:r>
              <a:rPr lang="zh-CN" altLang="en-US" b="1" dirty="0" smtClean="0"/>
              <a:t>，若</a:t>
            </a:r>
            <a:endParaRPr lang="en-US" altLang="zh-CN" b="1" dirty="0" smtClean="0"/>
          </a:p>
          <a:p>
            <a:pPr algn="ctr">
              <a:buNone/>
            </a:pPr>
            <a:endParaRPr lang="en-US" altLang="zh-CN" b="1" dirty="0" smtClean="0"/>
          </a:p>
          <a:p>
            <a:r>
              <a:rPr lang="zh-CN" altLang="en-US" b="1" dirty="0" smtClean="0"/>
              <a:t>则有</a:t>
            </a:r>
            <a:endParaRPr lang="en-US" altLang="zh-CN" b="1" dirty="0" smtClean="0"/>
          </a:p>
          <a:p>
            <a:endParaRPr lang="zh-CN" altLang="en-US" b="1" dirty="0" smtClean="0"/>
          </a:p>
          <a:p>
            <a:r>
              <a:rPr lang="zh-CN" altLang="en-US" b="1" dirty="0" smtClean="0"/>
              <a:t>即           </a:t>
            </a:r>
            <a:r>
              <a:rPr lang="en-US" b="1" dirty="0" smtClean="0"/>
              <a:t>             </a:t>
            </a:r>
            <a:r>
              <a:rPr lang="zh-CN" altLang="en-US" b="1" dirty="0" smtClean="0"/>
              <a:t>。因此，模</a:t>
            </a:r>
            <a:r>
              <a:rPr lang="en-US" b="1" dirty="0" smtClean="0"/>
              <a:t>m</a:t>
            </a:r>
            <a:r>
              <a:rPr lang="zh-CN" altLang="en-US" b="1" dirty="0" smtClean="0"/>
              <a:t>的乘法在</a:t>
            </a:r>
            <a:r>
              <a:rPr lang="en-US" b="1" dirty="0" smtClean="0"/>
              <a:t>       </a:t>
            </a:r>
            <a:r>
              <a:rPr lang="zh-CN" altLang="en-US" b="1" dirty="0" smtClean="0"/>
              <a:t>上满足消去律。根据定理</a:t>
            </a:r>
            <a:r>
              <a:rPr lang="en-US" b="1" dirty="0" smtClean="0"/>
              <a:t>3.2.2</a:t>
            </a:r>
            <a:r>
              <a:rPr lang="zh-CN" altLang="en-US" b="1" dirty="0" smtClean="0"/>
              <a:t>，     </a:t>
            </a:r>
            <a:r>
              <a:rPr lang="en-US" b="1" dirty="0" smtClean="0"/>
              <a:t> </a:t>
            </a:r>
            <a:r>
              <a:rPr lang="zh-CN" altLang="en-US" b="1" dirty="0" smtClean="0"/>
              <a:t>是群。</a:t>
            </a:r>
            <a:endParaRPr lang="zh-CN" altLang="en-US" b="1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009" name="Object 1"/>
          <p:cNvGraphicFramePr>
            <a:graphicFrameLocks noChangeAspect="1"/>
          </p:cNvGraphicFramePr>
          <p:nvPr/>
        </p:nvGraphicFramePr>
        <p:xfrm>
          <a:off x="7215206" y="1885353"/>
          <a:ext cx="500034" cy="543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6" name="Equation" r:id="rId3" imgW="215713" imgH="241091" progId="Equation.DSMT4">
                  <p:embed/>
                </p:oleObj>
              </mc:Choice>
              <mc:Fallback>
                <p:oleObj name="Equation" r:id="rId3" imgW="215713" imgH="241091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206" y="1885353"/>
                        <a:ext cx="500034" cy="5435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857488" y="2357430"/>
          <a:ext cx="857224" cy="486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7" name="Equation" r:id="rId5" imgW="355292" imgH="203024" progId="Equation.DSMT4">
                  <p:embed/>
                </p:oleObj>
              </mc:Choice>
              <mc:Fallback>
                <p:oleObj name="Equation" r:id="rId5" imgW="355292" imgH="203024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357430"/>
                        <a:ext cx="857224" cy="4865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2357422" y="3071810"/>
          <a:ext cx="5000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8" name="Equation" r:id="rId7" imgW="215713" imgH="241091" progId="Equation.DSMT4">
                  <p:embed/>
                </p:oleObj>
              </mc:Choice>
              <mc:Fallback>
                <p:oleObj name="Equation" r:id="rId7" imgW="215713" imgH="241091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3071810"/>
                        <a:ext cx="50006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571604" y="3454808"/>
          <a:ext cx="1571604" cy="545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9" name="Equation" r:id="rId8" imgW="685800" imgH="241200" progId="Equation.DSMT4">
                  <p:embed/>
                </p:oleObj>
              </mc:Choice>
              <mc:Fallback>
                <p:oleObj name="Equation" r:id="rId8" imgW="68580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3454808"/>
                        <a:ext cx="1571604" cy="5456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3000364" y="4000504"/>
          <a:ext cx="2857400" cy="57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0" name="Equation" r:id="rId10" imgW="1002865" imgH="203112" progId="Equation.DSMT4">
                  <p:embed/>
                </p:oleObj>
              </mc:Choice>
              <mc:Fallback>
                <p:oleObj name="Equation" r:id="rId10" imgW="1002865" imgH="203112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4000504"/>
                        <a:ext cx="2857400" cy="57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2571736" y="4786322"/>
          <a:ext cx="3405211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1" name="Equation" r:id="rId12" imgW="1358900" imgH="228600" progId="Equation.DSMT4">
                  <p:embed/>
                </p:oleObj>
              </mc:Choice>
              <mc:Fallback>
                <p:oleObj name="Equation" r:id="rId12" imgW="135890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4786322"/>
                        <a:ext cx="3405211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1214414" y="5500726"/>
          <a:ext cx="1836874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2" name="Equation" r:id="rId14" imgW="850531" imgH="203112" progId="Equation.DSMT4">
                  <p:embed/>
                </p:oleObj>
              </mc:Choice>
              <mc:Fallback>
                <p:oleObj name="Equation" r:id="rId14" imgW="850531" imgH="203112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5500726"/>
                        <a:ext cx="1836874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024" name="Object 16"/>
          <p:cNvGraphicFramePr>
            <a:graphicFrameLocks noChangeAspect="1"/>
          </p:cNvGraphicFramePr>
          <p:nvPr/>
        </p:nvGraphicFramePr>
        <p:xfrm>
          <a:off x="6429388" y="5357826"/>
          <a:ext cx="5000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3" name="Equation" r:id="rId16" imgW="215713" imgH="241091" progId="Equation.DSMT4">
                  <p:embed/>
                </p:oleObj>
              </mc:Choice>
              <mc:Fallback>
                <p:oleObj name="Equation" r:id="rId16" imgW="215713" imgH="241091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8" y="5357826"/>
                        <a:ext cx="50006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/>
          <p:cNvGraphicFramePr>
            <a:graphicFrameLocks noChangeAspect="1"/>
          </p:cNvGraphicFramePr>
          <p:nvPr/>
        </p:nvGraphicFramePr>
        <p:xfrm>
          <a:off x="3714744" y="5786454"/>
          <a:ext cx="5000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4" name="Equation" r:id="rId17" imgW="215713" imgH="241091" progId="Equation.DSMT4">
                  <p:embed/>
                </p:oleObj>
              </mc:Choice>
              <mc:Fallback>
                <p:oleObj name="Equation" r:id="rId17" imgW="215713" imgH="241091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5786454"/>
                        <a:ext cx="50006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子群、陪集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定义</a:t>
            </a:r>
            <a:r>
              <a:rPr lang="en-US" b="1" dirty="0" smtClean="0"/>
              <a:t>3.3.1 </a:t>
            </a:r>
            <a:r>
              <a:rPr lang="zh-CN" altLang="en-US" b="1" dirty="0" smtClean="0"/>
              <a:t>如果群</a:t>
            </a:r>
            <a:r>
              <a:rPr lang="en-US" b="1" dirty="0" smtClean="0"/>
              <a:t>G</a:t>
            </a:r>
            <a:r>
              <a:rPr lang="zh-CN" altLang="en-US" b="1" dirty="0" smtClean="0"/>
              <a:t>的非空子集合</a:t>
            </a:r>
            <a:r>
              <a:rPr lang="en-US" b="1" dirty="0" smtClean="0"/>
              <a:t>H</a:t>
            </a:r>
            <a:r>
              <a:rPr lang="zh-CN" altLang="en-US" b="1" dirty="0" smtClean="0">
                <a:solidFill>
                  <a:srgbClr val="FF0000"/>
                </a:solidFill>
              </a:rPr>
              <a:t>对于</a:t>
            </a:r>
            <a:r>
              <a:rPr lang="en-US" b="1" dirty="0" smtClean="0">
                <a:solidFill>
                  <a:srgbClr val="FF0000"/>
                </a:solidFill>
              </a:rPr>
              <a:t>G</a:t>
            </a:r>
            <a:r>
              <a:rPr lang="zh-CN" altLang="en-US" b="1" dirty="0" smtClean="0">
                <a:solidFill>
                  <a:srgbClr val="FF0000"/>
                </a:solidFill>
              </a:rPr>
              <a:t>中的运算</a:t>
            </a:r>
            <a:r>
              <a:rPr lang="zh-CN" altLang="en-US" b="1" dirty="0" smtClean="0"/>
              <a:t>也构成一个群，那么</a:t>
            </a:r>
            <a:r>
              <a:rPr lang="en-US" b="1" dirty="0" smtClean="0"/>
              <a:t>H</a:t>
            </a:r>
            <a:r>
              <a:rPr lang="zh-CN" altLang="en-US" b="1" dirty="0" smtClean="0"/>
              <a:t>称为</a:t>
            </a:r>
            <a:r>
              <a:rPr lang="en-US" b="1" dirty="0" smtClean="0"/>
              <a:t>G</a:t>
            </a:r>
            <a:r>
              <a:rPr lang="zh-CN" altLang="en-US" b="1" dirty="0" smtClean="0"/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子群</a:t>
            </a:r>
            <a:r>
              <a:rPr lang="zh-CN" altLang="en-US" b="1" dirty="0" smtClean="0"/>
              <a:t>，记为</a:t>
            </a:r>
            <a:r>
              <a:rPr lang="en-US" b="1" dirty="0" smtClean="0"/>
              <a:t> </a:t>
            </a:r>
            <a:r>
              <a:rPr lang="en-US" altLang="zh-CN" b="1" dirty="0" smtClean="0"/>
              <a:t>H ≤ G</a:t>
            </a:r>
            <a:r>
              <a:rPr lang="zh-CN" altLang="en-US" b="1" dirty="0" smtClean="0"/>
              <a:t>。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在群</a:t>
            </a:r>
            <a:r>
              <a:rPr lang="en-US" b="1" dirty="0" smtClean="0"/>
              <a:t>G</a:t>
            </a:r>
            <a:r>
              <a:rPr lang="zh-CN" altLang="en-US" b="1" dirty="0" smtClean="0"/>
              <a:t>中，仅有单位元素构成的子集合</a:t>
            </a:r>
            <a:r>
              <a:rPr lang="en-US" altLang="zh-CN" b="1" dirty="0" smtClean="0"/>
              <a:t>{e}</a:t>
            </a:r>
            <a:r>
              <a:rPr lang="zh-CN" altLang="en-US" b="1" dirty="0" smtClean="0"/>
              <a:t>和</a:t>
            </a:r>
            <a:r>
              <a:rPr lang="en-US" b="1" dirty="0" smtClean="0"/>
              <a:t>G</a:t>
            </a:r>
            <a:r>
              <a:rPr lang="zh-CN" altLang="en-US" b="1" dirty="0" smtClean="0"/>
              <a:t>本身显然都是</a:t>
            </a:r>
            <a:r>
              <a:rPr lang="en-US" b="1" dirty="0" smtClean="0"/>
              <a:t>G</a:t>
            </a:r>
            <a:r>
              <a:rPr lang="zh-CN" altLang="en-US" b="1" dirty="0" smtClean="0"/>
              <a:t>的子群。这两个子群称为</a:t>
            </a:r>
            <a:r>
              <a:rPr lang="en-US" b="1" dirty="0" smtClean="0"/>
              <a:t>G</a:t>
            </a:r>
            <a:r>
              <a:rPr lang="zh-CN" altLang="en-US" b="1" dirty="0" smtClean="0"/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平凡子群</a:t>
            </a:r>
            <a:r>
              <a:rPr lang="zh-CN" altLang="en-US" b="1" dirty="0" smtClean="0"/>
              <a:t>，其余的子群称为非平凡子群。</a:t>
            </a:r>
          </a:p>
          <a:p>
            <a:endParaRPr lang="en-US" altLang="zh-CN" dirty="0" smtClean="0"/>
          </a:p>
          <a:p>
            <a:r>
              <a:rPr lang="zh-CN" altLang="en-US" b="1" dirty="0" smtClean="0"/>
              <a:t>例</a:t>
            </a:r>
            <a:r>
              <a:rPr lang="en-US" b="1" dirty="0" smtClean="0"/>
              <a:t>3.3.1 </a:t>
            </a:r>
            <a:r>
              <a:rPr lang="zh-CN" altLang="en-US" b="1" dirty="0" smtClean="0"/>
              <a:t>设</a:t>
            </a:r>
            <a:r>
              <a:rPr lang="en-US" b="1" dirty="0" smtClean="0"/>
              <a:t>n</a:t>
            </a:r>
            <a:r>
              <a:rPr lang="zh-CN" altLang="en-US" b="1" dirty="0" smtClean="0"/>
              <a:t>是一个正整数，在整数加群</a:t>
            </a:r>
            <a:r>
              <a:rPr lang="en-US" b="1" dirty="0" smtClean="0"/>
              <a:t>Z</a:t>
            </a:r>
            <a:r>
              <a:rPr lang="zh-CN" altLang="en-US" b="1" dirty="0" smtClean="0"/>
              <a:t>中所有</a:t>
            </a:r>
            <a:r>
              <a:rPr lang="en-US" b="1" dirty="0" smtClean="0"/>
              <a:t>n</a:t>
            </a:r>
            <a:r>
              <a:rPr lang="zh-CN" altLang="en-US" b="1" dirty="0" smtClean="0"/>
              <a:t>的倍数对于加法显然构成一个群，因而是</a:t>
            </a:r>
            <a:r>
              <a:rPr lang="en-US" b="1" dirty="0" smtClean="0"/>
              <a:t>Z</a:t>
            </a:r>
            <a:r>
              <a:rPr lang="zh-CN" altLang="en-US" b="1" dirty="0" smtClean="0"/>
              <a:t>的子群。这个子群记为</a:t>
            </a:r>
            <a:r>
              <a:rPr lang="en-US" b="1" dirty="0" err="1" smtClean="0"/>
              <a:t>nZ</a:t>
            </a:r>
            <a:r>
              <a:rPr lang="zh-CN" altLang="en-US" b="1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子群、陪集（续）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例</a:t>
            </a:r>
            <a:r>
              <a:rPr lang="en-US" b="1" dirty="0" smtClean="0"/>
              <a:t>3.3.2 </a:t>
            </a:r>
            <a:r>
              <a:rPr lang="zh-CN" altLang="en-US" b="1" dirty="0" smtClean="0"/>
              <a:t>设</a:t>
            </a:r>
            <a:r>
              <a:rPr lang="en-US" b="1" dirty="0" smtClean="0"/>
              <a:t>P</a:t>
            </a:r>
            <a:r>
              <a:rPr lang="zh-CN" altLang="en-US" b="1" dirty="0" smtClean="0"/>
              <a:t>是一个数域。特殊线性群             是一般线性群             的子群。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6072198" y="1928802"/>
          <a:ext cx="1062589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0" name="Equation" r:id="rId3" imgW="482391" imgH="228501" progId="Equation.DSMT4">
                  <p:embed/>
                </p:oleObj>
              </mc:Choice>
              <mc:Fallback>
                <p:oleObj name="Equation" r:id="rId3" imgW="482391" imgH="228501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1928802"/>
                        <a:ext cx="1062589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500166" y="2357430"/>
          <a:ext cx="964359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1" name="Equation" r:id="rId5" imgW="508000" imgH="228600" progId="Equation.DSMT4">
                  <p:embed/>
                </p:oleObj>
              </mc:Choice>
              <mc:Fallback>
                <p:oleObj name="Equation" r:id="rId5" imgW="5080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2357430"/>
                        <a:ext cx="964359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子群、陪集（续）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子群的判定定理</a:t>
            </a:r>
            <a:endParaRPr lang="en-US" altLang="zh-CN" b="1" dirty="0" smtClean="0"/>
          </a:p>
          <a:p>
            <a:r>
              <a:rPr lang="zh-CN" altLang="en-US" b="1" dirty="0" smtClean="0"/>
              <a:t>定理</a:t>
            </a:r>
            <a:r>
              <a:rPr lang="en-US" b="1" dirty="0" smtClean="0"/>
              <a:t>3.3.1 </a:t>
            </a:r>
            <a:r>
              <a:rPr lang="zh-CN" altLang="en-US" b="1" dirty="0" smtClean="0"/>
              <a:t>群</a:t>
            </a:r>
            <a:r>
              <a:rPr lang="en-US" b="1" dirty="0" smtClean="0"/>
              <a:t>G</a:t>
            </a:r>
            <a:r>
              <a:rPr lang="zh-CN" altLang="en-US" b="1" dirty="0" smtClean="0"/>
              <a:t>的非空集合</a:t>
            </a:r>
            <a:r>
              <a:rPr lang="en-US" b="1" dirty="0" smtClean="0"/>
              <a:t>H</a:t>
            </a:r>
            <a:r>
              <a:rPr lang="zh-CN" altLang="en-US" b="1" dirty="0" smtClean="0"/>
              <a:t>是一子群的充要条件是：对于任意   </a:t>
            </a:r>
            <a:r>
              <a:rPr lang="en-US" b="1" dirty="0" smtClean="0"/>
              <a:t>           </a:t>
            </a:r>
            <a:r>
              <a:rPr lang="zh-CN" altLang="en-US" b="1" dirty="0" smtClean="0"/>
              <a:t>，有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证明： 必要性显然。</a:t>
            </a:r>
            <a:endParaRPr lang="en-US" altLang="zh-CN" b="1" dirty="0" smtClean="0"/>
          </a:p>
          <a:p>
            <a:r>
              <a:rPr lang="zh-CN" altLang="en-US" b="1" dirty="0" smtClean="0"/>
              <a:t>充分性：</a:t>
            </a:r>
            <a:r>
              <a:rPr lang="en-US" altLang="zh-CN" b="1" dirty="0" smtClean="0"/>
              <a:t>H</a:t>
            </a:r>
            <a:r>
              <a:rPr lang="zh-CN" altLang="en-US" b="1" dirty="0" smtClean="0"/>
              <a:t>非空，则</a:t>
            </a:r>
            <a:r>
              <a:rPr lang="en-US" altLang="zh-CN" b="1" dirty="0" smtClean="0"/>
              <a:t>H</a:t>
            </a:r>
            <a:r>
              <a:rPr lang="zh-CN" altLang="en-US" b="1" dirty="0" smtClean="0"/>
              <a:t>中至少存在一个元素，设为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，因而有</a:t>
            </a:r>
            <a:endParaRPr lang="zh-CN" altLang="en-US" b="1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2214546" y="2857496"/>
          <a:ext cx="1142944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1" name="Equation" r:id="rId3" imgW="533169" imgH="203112" progId="Equation.DSMT4">
                  <p:embed/>
                </p:oleObj>
              </mc:Choice>
              <mc:Fallback>
                <p:oleObj name="Equation" r:id="rId3" imgW="533169" imgH="203112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2857496"/>
                        <a:ext cx="1142944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3214678" y="3286124"/>
          <a:ext cx="1476314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2" name="Equation" r:id="rId5" imgW="583947" imgH="203112" progId="Equation.DSMT4">
                  <p:embed/>
                </p:oleObj>
              </mc:Choice>
              <mc:Fallback>
                <p:oleObj name="Equation" r:id="rId5" imgW="583947" imgH="203112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3286124"/>
                        <a:ext cx="1476314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2928925" y="4714884"/>
          <a:ext cx="2024077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3" name="Equation" r:id="rId7" imgW="812447" imgH="203112" progId="Equation.DSMT4">
                  <p:embed/>
                </p:oleObj>
              </mc:Choice>
              <mc:Fallback>
                <p:oleObj name="Equation" r:id="rId7" imgW="812447" imgH="203112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5" y="4714884"/>
                        <a:ext cx="2024077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096" name="Object 16"/>
          <p:cNvGraphicFramePr>
            <a:graphicFrameLocks noChangeAspect="1"/>
          </p:cNvGraphicFramePr>
          <p:nvPr/>
        </p:nvGraphicFramePr>
        <p:xfrm>
          <a:off x="2143108" y="5286388"/>
          <a:ext cx="4032251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4" name="Equation" r:id="rId9" imgW="1612800" imgH="228600" progId="Equation.DSMT4">
                  <p:embed/>
                </p:oleObj>
              </mc:Choice>
              <mc:Fallback>
                <p:oleObj name="Equation" r:id="rId9" imgW="1612800" imgH="228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286388"/>
                        <a:ext cx="4032251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44"/>
          <p:cNvGraphicFramePr>
            <a:graphicFrameLocks noChangeAspect="1"/>
          </p:cNvGraphicFramePr>
          <p:nvPr/>
        </p:nvGraphicFramePr>
        <p:xfrm>
          <a:off x="1071538" y="5786454"/>
          <a:ext cx="6858048" cy="60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5" name="Equation" r:id="rId11" imgW="2628720" imgH="228600" progId="Equation.DSMT4">
                  <p:embed/>
                </p:oleObj>
              </mc:Choice>
              <mc:Fallback>
                <p:oleObj name="Equation" r:id="rId11" imgW="2628720" imgH="2286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786454"/>
                        <a:ext cx="6858048" cy="60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786446" y="4714884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有单位元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57950" y="5357826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有逆元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0562" y="6334780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乘法封闭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/>
              <a:t>子群的例子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93454"/>
          </a:xfrm>
        </p:spPr>
        <p:txBody>
          <a:bodyPr/>
          <a:lstStyle/>
          <a:p>
            <a:r>
              <a:rPr lang="zh-CN" altLang="en-US" sz="2800" b="1" dirty="0" smtClean="0"/>
              <a:t>例</a:t>
            </a:r>
            <a:r>
              <a:rPr lang="en-US" sz="2800" b="1" dirty="0" smtClean="0"/>
              <a:t>3.3.4 </a:t>
            </a:r>
            <a:r>
              <a:rPr lang="zh-CN" altLang="en-US" sz="2800" b="1" dirty="0" smtClean="0"/>
              <a:t>设</a:t>
            </a:r>
            <a:r>
              <a:rPr lang="en-US" sz="2800" b="1" dirty="0" smtClean="0"/>
              <a:t>G</a:t>
            </a:r>
            <a:r>
              <a:rPr lang="zh-CN" altLang="en-US" sz="2800" b="1" dirty="0" smtClean="0"/>
              <a:t>是群，证明：</a:t>
            </a:r>
            <a:r>
              <a:rPr lang="en-US" sz="2800" b="1" dirty="0" smtClean="0"/>
              <a:t>G</a:t>
            </a:r>
            <a:r>
              <a:rPr lang="zh-CN" altLang="en-US" sz="2800" b="1" dirty="0" smtClean="0"/>
              <a:t>中任意多个子群的交集也是</a:t>
            </a:r>
            <a:r>
              <a:rPr lang="en-US" sz="2800" b="1" dirty="0" smtClean="0"/>
              <a:t>G</a:t>
            </a:r>
            <a:r>
              <a:rPr lang="zh-CN" altLang="en-US" sz="2800" b="1" dirty="0" smtClean="0"/>
              <a:t>的子群。</a:t>
            </a:r>
          </a:p>
          <a:p>
            <a:endParaRPr lang="zh-CN" altLang="en-US" sz="2800" b="1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14282" y="2571744"/>
            <a:ext cx="8764757" cy="3643338"/>
            <a:chOff x="214282" y="2571744"/>
            <a:chExt cx="8764757" cy="3643338"/>
          </a:xfrm>
        </p:grpSpPr>
        <p:graphicFrame>
          <p:nvGraphicFramePr>
            <p:cNvPr id="47119" name="Object 15"/>
            <p:cNvGraphicFramePr>
              <a:graphicFrameLocks noChangeAspect="1"/>
            </p:cNvGraphicFramePr>
            <p:nvPr/>
          </p:nvGraphicFramePr>
          <p:xfrm>
            <a:off x="2143108" y="2857496"/>
            <a:ext cx="2148533" cy="481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0" name="Equation" r:id="rId3" imgW="1016000" imgH="228600" progId="Equation.DSMT4">
                    <p:embed/>
                  </p:oleObj>
                </mc:Choice>
                <mc:Fallback>
                  <p:oleObj name="Equation" r:id="rId3" imgW="1016000" imgH="22860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108" y="2857496"/>
                          <a:ext cx="2148533" cy="4819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8" name="Object 14"/>
            <p:cNvGraphicFramePr>
              <a:graphicFrameLocks noChangeAspect="1"/>
            </p:cNvGraphicFramePr>
            <p:nvPr/>
          </p:nvGraphicFramePr>
          <p:xfrm>
            <a:off x="3214678" y="5531101"/>
            <a:ext cx="868841" cy="6839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1" name="Equation" r:id="rId5" imgW="444307" imgH="342751" progId="Equation.DSMT4">
                    <p:embed/>
                  </p:oleObj>
                </mc:Choice>
                <mc:Fallback>
                  <p:oleObj name="Equation" r:id="rId5" imgW="444307" imgH="342751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678" y="5531101"/>
                          <a:ext cx="868841" cy="6839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7" name="Object 13"/>
            <p:cNvGraphicFramePr>
              <a:graphicFrameLocks noChangeAspect="1"/>
            </p:cNvGraphicFramePr>
            <p:nvPr/>
          </p:nvGraphicFramePr>
          <p:xfrm>
            <a:off x="4572000" y="3357562"/>
            <a:ext cx="883509" cy="481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2" name="Equation" r:id="rId7" imgW="419100" imgH="228600" progId="Equation.DSMT4">
                    <p:embed/>
                  </p:oleObj>
                </mc:Choice>
                <mc:Fallback>
                  <p:oleObj name="Equation" r:id="rId7" imgW="419100" imgH="2286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3357562"/>
                          <a:ext cx="883509" cy="4819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6" name="Object 12"/>
            <p:cNvGraphicFramePr>
              <a:graphicFrameLocks noChangeAspect="1"/>
            </p:cNvGraphicFramePr>
            <p:nvPr/>
          </p:nvGraphicFramePr>
          <p:xfrm>
            <a:off x="8001024" y="2571744"/>
            <a:ext cx="943749" cy="742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3" name="Equation" r:id="rId9" imgW="444307" imgH="342751" progId="Equation.DSMT4">
                    <p:embed/>
                  </p:oleObj>
                </mc:Choice>
                <mc:Fallback>
                  <p:oleObj name="Equation" r:id="rId9" imgW="444307" imgH="342751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1024" y="2571744"/>
                          <a:ext cx="943749" cy="7429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5" name="Object 11"/>
            <p:cNvGraphicFramePr>
              <a:graphicFrameLocks noChangeAspect="1"/>
            </p:cNvGraphicFramePr>
            <p:nvPr/>
          </p:nvGraphicFramePr>
          <p:xfrm>
            <a:off x="285720" y="4000504"/>
            <a:ext cx="1686700" cy="742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4" name="Equation" r:id="rId10" imgW="799753" imgH="342751" progId="Equation.DSMT4">
                    <p:embed/>
                  </p:oleObj>
                </mc:Choice>
                <mc:Fallback>
                  <p:oleObj name="Equation" r:id="rId10" imgW="799753" imgH="342751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20" y="4000504"/>
                          <a:ext cx="1686700" cy="7429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4" name="Object 10"/>
            <p:cNvGraphicFramePr>
              <a:graphicFrameLocks noChangeAspect="1"/>
            </p:cNvGraphicFramePr>
            <p:nvPr/>
          </p:nvGraphicFramePr>
          <p:xfrm>
            <a:off x="5572132" y="4143380"/>
            <a:ext cx="180718" cy="341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5" name="Equation" r:id="rId12" imgW="88707" imgH="164742" progId="Equation.DSMT4">
                    <p:embed/>
                  </p:oleObj>
                </mc:Choice>
                <mc:Fallback>
                  <p:oleObj name="Equation" r:id="rId12" imgW="88707" imgH="164742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132" y="4143380"/>
                          <a:ext cx="180718" cy="341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3" name="Object 9"/>
            <p:cNvGraphicFramePr>
              <a:graphicFrameLocks noChangeAspect="1"/>
            </p:cNvGraphicFramePr>
            <p:nvPr/>
          </p:nvGraphicFramePr>
          <p:xfrm>
            <a:off x="6786578" y="4071942"/>
            <a:ext cx="1184705" cy="481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6" name="Equation" r:id="rId14" imgW="558800" imgH="228600" progId="Equation.DSMT4">
                    <p:embed/>
                  </p:oleObj>
                </mc:Choice>
                <mc:Fallback>
                  <p:oleObj name="Equation" r:id="rId14" imgW="558800" imgH="2286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578" y="4071942"/>
                          <a:ext cx="1184705" cy="4819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2" name="Object 8"/>
            <p:cNvGraphicFramePr>
              <a:graphicFrameLocks noChangeAspect="1"/>
            </p:cNvGraphicFramePr>
            <p:nvPr/>
          </p:nvGraphicFramePr>
          <p:xfrm>
            <a:off x="285720" y="4857760"/>
            <a:ext cx="1024067" cy="481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7" name="Equation" r:id="rId16" imgW="482391" imgH="228501" progId="Equation.DSMT4">
                    <p:embed/>
                  </p:oleObj>
                </mc:Choice>
                <mc:Fallback>
                  <p:oleObj name="Equation" r:id="rId16" imgW="482391" imgH="228501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20" y="4857760"/>
                          <a:ext cx="1024067" cy="4819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1" name="Object 7"/>
            <p:cNvGraphicFramePr>
              <a:graphicFrameLocks noChangeAspect="1"/>
            </p:cNvGraphicFramePr>
            <p:nvPr/>
          </p:nvGraphicFramePr>
          <p:xfrm>
            <a:off x="2285984" y="4857760"/>
            <a:ext cx="1285105" cy="5019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8" name="Equation" r:id="rId18" imgW="609336" imgH="241195" progId="Equation.DSMT4">
                    <p:embed/>
                  </p:oleObj>
                </mc:Choice>
                <mc:Fallback>
                  <p:oleObj name="Equation" r:id="rId18" imgW="609336" imgH="241195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5984" y="4857760"/>
                          <a:ext cx="1285105" cy="5019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0" name="Object 6"/>
            <p:cNvGraphicFramePr>
              <a:graphicFrameLocks noChangeAspect="1"/>
            </p:cNvGraphicFramePr>
            <p:nvPr/>
          </p:nvGraphicFramePr>
          <p:xfrm>
            <a:off x="4572000" y="4686313"/>
            <a:ext cx="1807178" cy="742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9" name="Equation" r:id="rId20" imgW="850531" imgH="342751" progId="Equation.DSMT4">
                    <p:embed/>
                  </p:oleObj>
                </mc:Choice>
                <mc:Fallback>
                  <p:oleObj name="Equation" r:id="rId20" imgW="850531" imgH="342751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4686313"/>
                          <a:ext cx="1807178" cy="7429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09" name="Object 5"/>
            <p:cNvGraphicFramePr>
              <a:graphicFrameLocks noChangeAspect="1"/>
            </p:cNvGraphicFramePr>
            <p:nvPr/>
          </p:nvGraphicFramePr>
          <p:xfrm>
            <a:off x="6357950" y="3214686"/>
            <a:ext cx="943749" cy="742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40" name="Equation" r:id="rId22" imgW="444307" imgH="342751" progId="Equation.DSMT4">
                    <p:embed/>
                  </p:oleObj>
                </mc:Choice>
                <mc:Fallback>
                  <p:oleObj name="Equation" r:id="rId22" imgW="444307" imgH="342751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7950" y="3214686"/>
                          <a:ext cx="943749" cy="7429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0" name="Rectangle 16"/>
            <p:cNvSpPr>
              <a:spLocks noChangeArrowheads="1"/>
            </p:cNvSpPr>
            <p:nvPr/>
          </p:nvSpPr>
          <p:spPr bwMode="auto">
            <a:xfrm>
              <a:off x="500034" y="2857496"/>
              <a:ext cx="162576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证明：设</a:t>
              </a:r>
              <a:endPara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121" name="Rectangle 17"/>
            <p:cNvSpPr>
              <a:spLocks noChangeArrowheads="1"/>
            </p:cNvSpPr>
            <p:nvPr/>
          </p:nvSpPr>
          <p:spPr bwMode="auto">
            <a:xfrm>
              <a:off x="4357686" y="2786058"/>
              <a:ext cx="360547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是某个正整数。记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122" name="Rectangle 18"/>
            <p:cNvSpPr>
              <a:spLocks noChangeArrowheads="1"/>
            </p:cNvSpPr>
            <p:nvPr/>
          </p:nvSpPr>
          <p:spPr bwMode="auto">
            <a:xfrm>
              <a:off x="214282" y="3357562"/>
              <a:ext cx="442915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为这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个子群的交集。因为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5500694" y="3286124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，故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124" name="Rectangle 20"/>
            <p:cNvSpPr>
              <a:spLocks noChangeArrowheads="1"/>
            </p:cNvSpPr>
            <p:nvPr/>
          </p:nvSpPr>
          <p:spPr bwMode="auto">
            <a:xfrm>
              <a:off x="7358082" y="3357562"/>
              <a:ext cx="162095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非空。若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125" name="Rectangle 21"/>
            <p:cNvSpPr>
              <a:spLocks noChangeArrowheads="1"/>
            </p:cNvSpPr>
            <p:nvPr/>
          </p:nvSpPr>
          <p:spPr bwMode="auto">
            <a:xfrm>
              <a:off x="2143108" y="4071942"/>
              <a:ext cx="341632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，则对于每一个指标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126" name="Rectangle 22"/>
            <p:cNvSpPr>
              <a:spLocks noChangeArrowheads="1"/>
            </p:cNvSpPr>
            <p:nvPr/>
          </p:nvSpPr>
          <p:spPr bwMode="auto">
            <a:xfrm>
              <a:off x="5857884" y="4071942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，有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8001024" y="3977350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。由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1357290" y="4857760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，有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129" name="Rectangle 25"/>
            <p:cNvSpPr>
              <a:spLocks noChangeArrowheads="1"/>
            </p:cNvSpPr>
            <p:nvPr/>
          </p:nvSpPr>
          <p:spPr bwMode="auto">
            <a:xfrm>
              <a:off x="3643306" y="4786322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，故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130" name="Rectangle 26"/>
            <p:cNvSpPr>
              <a:spLocks noChangeArrowheads="1"/>
            </p:cNvSpPr>
            <p:nvPr/>
          </p:nvSpPr>
          <p:spPr bwMode="auto">
            <a:xfrm>
              <a:off x="357158" y="5572140"/>
              <a:ext cx="308930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由定理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3.3.1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可得，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131" name="Rectangle 27"/>
            <p:cNvSpPr>
              <a:spLocks noChangeArrowheads="1"/>
            </p:cNvSpPr>
            <p:nvPr/>
          </p:nvSpPr>
          <p:spPr bwMode="auto">
            <a:xfrm>
              <a:off x="4071934" y="5572140"/>
              <a:ext cx="26645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是群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G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的子群。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二元运算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定义</a:t>
            </a:r>
            <a:r>
              <a:rPr lang="en-US" b="1" dirty="0" smtClean="0"/>
              <a:t>3.1.1 </a:t>
            </a:r>
            <a:r>
              <a:rPr lang="zh-CN" altLang="en-US" b="1" dirty="0" smtClean="0"/>
              <a:t>设</a:t>
            </a:r>
            <a:r>
              <a:rPr lang="en-US" b="1" dirty="0" smtClean="0"/>
              <a:t>A</a:t>
            </a:r>
            <a:r>
              <a:rPr lang="zh-CN" altLang="en-US" b="1" dirty="0" smtClean="0"/>
              <a:t>为集合，一个映射        </a:t>
            </a:r>
            <a:r>
              <a:rPr lang="en-US" altLang="zh-CN" b="1" i="1" dirty="0" smtClean="0"/>
              <a:t>                 </a:t>
            </a:r>
            <a:r>
              <a:rPr lang="zh-CN" altLang="en-US" b="1" dirty="0" smtClean="0"/>
              <a:t>称为集合</a:t>
            </a:r>
            <a:r>
              <a:rPr lang="en-US" b="1" dirty="0" smtClean="0"/>
              <a:t>A</a:t>
            </a:r>
            <a:r>
              <a:rPr lang="zh-CN" altLang="en-US" b="1" dirty="0" smtClean="0"/>
              <a:t>上的</a:t>
            </a:r>
            <a:r>
              <a:rPr lang="zh-CN" altLang="en-US" b="1" dirty="0" smtClean="0">
                <a:solidFill>
                  <a:srgbClr val="FF0000"/>
                </a:solidFill>
              </a:rPr>
              <a:t>代数运算或二元运算</a:t>
            </a:r>
            <a:r>
              <a:rPr lang="zh-CN" altLang="en-US" b="1" dirty="0" smtClean="0"/>
              <a:t>。</a:t>
            </a:r>
          </a:p>
          <a:p>
            <a:r>
              <a:rPr lang="zh-CN" altLang="en-US" b="1" dirty="0" smtClean="0"/>
              <a:t>一个集合</a:t>
            </a:r>
            <a:r>
              <a:rPr lang="en-US" b="1" dirty="0" smtClean="0"/>
              <a:t>A</a:t>
            </a:r>
            <a:r>
              <a:rPr lang="zh-CN" altLang="en-US" b="1" dirty="0" smtClean="0"/>
              <a:t>上的二元运算必须满足以下条件：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可运算性</a:t>
            </a:r>
            <a:r>
              <a:rPr lang="zh-CN" altLang="en-US" b="1" dirty="0" smtClean="0"/>
              <a:t>，即</a:t>
            </a:r>
            <a:r>
              <a:rPr lang="en-US" b="1" dirty="0" smtClean="0"/>
              <a:t>A</a:t>
            </a:r>
            <a:r>
              <a:rPr lang="zh-CN" altLang="en-US" b="1" dirty="0" smtClean="0"/>
              <a:t>中的任何两个元素都可以进行这种运算；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单值性</a:t>
            </a:r>
            <a:r>
              <a:rPr lang="zh-CN" altLang="en-US" b="1" dirty="0" smtClean="0"/>
              <a:t>，即</a:t>
            </a:r>
            <a:r>
              <a:rPr lang="en-US" b="1" dirty="0" smtClean="0"/>
              <a:t>A</a:t>
            </a:r>
            <a:r>
              <a:rPr lang="zh-CN" altLang="en-US" b="1" dirty="0" smtClean="0"/>
              <a:t>中的任何两个元素的运算结果是惟一的；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封闭性</a:t>
            </a:r>
            <a:r>
              <a:rPr lang="zh-CN" altLang="en-US" b="1" dirty="0" smtClean="0"/>
              <a:t>，即</a:t>
            </a:r>
            <a:r>
              <a:rPr lang="en-US" b="1" dirty="0" smtClean="0"/>
              <a:t>A</a:t>
            </a:r>
            <a:r>
              <a:rPr lang="zh-CN" altLang="en-US" b="1" dirty="0" smtClean="0"/>
              <a:t>中的任何两个元素运算的结果都属于</a:t>
            </a:r>
            <a:r>
              <a:rPr lang="en-US" b="1" dirty="0" smtClean="0"/>
              <a:t>A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注：一个代数运算一般可用“。”、“</a:t>
            </a:r>
            <a:r>
              <a:rPr lang="en-US" b="1" dirty="0" smtClean="0"/>
              <a:t>·</a:t>
            </a:r>
            <a:r>
              <a:rPr lang="zh-CN" altLang="en-US" b="1" dirty="0" smtClean="0"/>
              <a:t>”、“</a:t>
            </a:r>
            <a:r>
              <a:rPr lang="en-US" b="1" dirty="0" smtClean="0"/>
              <a:t>+</a:t>
            </a:r>
            <a:r>
              <a:rPr lang="zh-CN" altLang="en-US" b="1" dirty="0" smtClean="0"/>
              <a:t>”、“</a:t>
            </a:r>
            <a:r>
              <a:rPr lang="en-US" b="1" dirty="0" smtClean="0"/>
              <a:t>×</a:t>
            </a:r>
            <a:r>
              <a:rPr lang="zh-CN" altLang="en-US" b="1" dirty="0" smtClean="0"/>
              <a:t>”符号来表示。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假设</a:t>
            </a:r>
            <a:r>
              <a:rPr lang="en-US" b="1" dirty="0" smtClean="0"/>
              <a:t> </a:t>
            </a:r>
            <a:r>
              <a:rPr lang="zh-CN" altLang="en-US" b="1" dirty="0" smtClean="0"/>
              <a:t>是集合</a:t>
            </a:r>
            <a:r>
              <a:rPr lang="en-US" b="1" dirty="0" smtClean="0"/>
              <a:t>A</a:t>
            </a:r>
            <a:r>
              <a:rPr lang="zh-CN" altLang="en-US" b="1" dirty="0" smtClean="0"/>
              <a:t>上的一个代数运算                  ，则可写成</a:t>
            </a:r>
            <a:endParaRPr lang="en-US" altLang="zh-CN" b="1" dirty="0" smtClean="0"/>
          </a:p>
          <a:p>
            <a:pPr marL="393192" lvl="1" indent="0">
              <a:buNone/>
            </a:pPr>
            <a:r>
              <a:rPr lang="en-US" altLang="zh-CN" b="1" dirty="0" smtClean="0"/>
              <a:t>                                                       </a:t>
            </a:r>
            <a:r>
              <a:rPr lang="zh-CN" altLang="en-US" b="1" dirty="0" smtClean="0"/>
              <a:t>或简记为</a:t>
            </a:r>
            <a:r>
              <a:rPr lang="en-US" altLang="zh-CN" b="1" dirty="0" smtClean="0"/>
              <a:t>z=</a:t>
            </a:r>
            <a:r>
              <a:rPr lang="en-US" altLang="zh-CN" b="1" dirty="0" err="1" smtClean="0"/>
              <a:t>xy</a:t>
            </a:r>
            <a:r>
              <a:rPr lang="en-US" altLang="zh-CN" b="1" dirty="0" smtClean="0"/>
              <a:t>      </a:t>
            </a:r>
            <a:endParaRPr lang="zh-CN" altLang="en-US" b="1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5357818" y="2000240"/>
          <a:ext cx="1877800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3" imgW="888840" imgH="203040" progId="Equation.DSMT4">
                  <p:embed/>
                </p:oleObj>
              </mc:Choice>
              <mc:Fallback>
                <p:oleObj name="Equation" r:id="rId3" imgW="888840" imgH="2030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2000240"/>
                        <a:ext cx="1877800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5500694" y="5500702"/>
          <a:ext cx="1275593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5" imgW="710891" imgH="203112" progId="Equation.DSMT4">
                  <p:embed/>
                </p:oleObj>
              </mc:Choice>
              <mc:Fallback>
                <p:oleObj name="Equation" r:id="rId5" imgW="710891" imgH="203112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5500702"/>
                        <a:ext cx="1275593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714744" y="6000768"/>
          <a:ext cx="1197557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7" imgW="545626" imgH="164957" progId="Equation.DSMT4">
                  <p:embed/>
                </p:oleObj>
              </mc:Choice>
              <mc:Fallback>
                <p:oleObj name="Equation" r:id="rId7" imgW="545626" imgH="164957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6000768"/>
                        <a:ext cx="1197557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779272"/>
          </a:xfrm>
        </p:spPr>
        <p:txBody>
          <a:bodyPr/>
          <a:lstStyle/>
          <a:p>
            <a:r>
              <a:rPr lang="zh-CN" altLang="en-US" b="1" dirty="0" smtClean="0"/>
              <a:t>定义</a:t>
            </a:r>
            <a:r>
              <a:rPr lang="en-US" b="1" dirty="0" smtClean="0"/>
              <a:t>3.3.2 </a:t>
            </a:r>
            <a:r>
              <a:rPr lang="zh-CN" altLang="en-US" b="1" dirty="0" smtClean="0"/>
              <a:t>设</a:t>
            </a:r>
            <a:r>
              <a:rPr lang="en-US" b="1" dirty="0" smtClean="0"/>
              <a:t>G</a:t>
            </a:r>
            <a:r>
              <a:rPr lang="zh-CN" altLang="en-US" b="1" dirty="0" smtClean="0"/>
              <a:t>是群，</a:t>
            </a:r>
            <a:r>
              <a:rPr lang="en-US" b="1" dirty="0" smtClean="0"/>
              <a:t>S</a:t>
            </a:r>
            <a:r>
              <a:rPr lang="zh-CN" altLang="en-US" b="1" dirty="0" smtClean="0"/>
              <a:t>是</a:t>
            </a:r>
            <a:r>
              <a:rPr lang="en-US" b="1" dirty="0" smtClean="0"/>
              <a:t>G</a:t>
            </a:r>
            <a:r>
              <a:rPr lang="zh-CN" altLang="en-US" b="1" dirty="0" smtClean="0"/>
              <a:t>的子集，</a:t>
            </a:r>
            <a:r>
              <a:rPr lang="en-US" b="1" dirty="0" smtClean="0"/>
              <a:t>G</a:t>
            </a:r>
            <a:r>
              <a:rPr lang="zh-CN" altLang="en-US" b="1" dirty="0" smtClean="0"/>
              <a:t>中包含</a:t>
            </a:r>
            <a:r>
              <a:rPr lang="en-US" b="1" dirty="0" smtClean="0"/>
              <a:t>S</a:t>
            </a:r>
            <a:r>
              <a:rPr lang="zh-CN" altLang="en-US" b="1" dirty="0" smtClean="0"/>
              <a:t>的最小子群称为由</a:t>
            </a:r>
            <a:r>
              <a:rPr lang="en-US" b="1" dirty="0" smtClean="0"/>
              <a:t>S</a:t>
            </a:r>
            <a:r>
              <a:rPr lang="zh-CN" altLang="en-US" b="1" dirty="0" smtClean="0"/>
              <a:t>生成的子群，记为</a:t>
            </a:r>
            <a:r>
              <a:rPr lang="en-US" b="1" dirty="0" smtClean="0"/>
              <a:t> &lt;S&gt;</a:t>
            </a:r>
            <a:r>
              <a:rPr lang="zh-CN" altLang="en-US" b="1" dirty="0" smtClean="0"/>
              <a:t>。如果群</a:t>
            </a:r>
            <a:r>
              <a:rPr lang="en-US" b="1" dirty="0" smtClean="0"/>
              <a:t>G</a:t>
            </a:r>
            <a:r>
              <a:rPr lang="zh-CN" altLang="en-US" b="1" dirty="0" smtClean="0"/>
              <a:t>自身是由</a:t>
            </a:r>
            <a:r>
              <a:rPr lang="en-US" b="1" dirty="0" smtClean="0"/>
              <a:t>S</a:t>
            </a:r>
            <a:r>
              <a:rPr lang="zh-CN" altLang="en-US" b="1" dirty="0" smtClean="0"/>
              <a:t>生成的，则称</a:t>
            </a:r>
            <a:r>
              <a:rPr lang="en-US" b="1" dirty="0" smtClean="0"/>
              <a:t>S</a:t>
            </a:r>
            <a:r>
              <a:rPr lang="zh-CN" altLang="en-US" b="1" dirty="0" smtClean="0"/>
              <a:t>是</a:t>
            </a:r>
            <a:r>
              <a:rPr lang="en-US" b="1" dirty="0" smtClean="0"/>
              <a:t>G</a:t>
            </a:r>
            <a:r>
              <a:rPr lang="zh-CN" altLang="en-US" b="1" dirty="0" smtClean="0"/>
              <a:t>的一组生成元。如果</a:t>
            </a:r>
            <a:r>
              <a:rPr lang="en-US" b="1" dirty="0" smtClean="0"/>
              <a:t>G=&lt;S&gt;</a:t>
            </a:r>
            <a:r>
              <a:rPr lang="zh-CN" altLang="en-US" b="1" dirty="0" smtClean="0"/>
              <a:t>，</a:t>
            </a:r>
            <a:r>
              <a:rPr lang="en-US" b="1" dirty="0" smtClean="0"/>
              <a:t>S</a:t>
            </a:r>
            <a:r>
              <a:rPr lang="zh-CN" altLang="en-US" b="1" dirty="0" smtClean="0"/>
              <a:t>是有限子集，则称群</a:t>
            </a:r>
            <a:r>
              <a:rPr lang="en-US" b="1" dirty="0" smtClean="0"/>
              <a:t>G</a:t>
            </a:r>
            <a:r>
              <a:rPr lang="zh-CN" altLang="en-US" b="1" dirty="0" smtClean="0"/>
              <a:t>是有限生成的。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3857628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容易证明：</a:t>
            </a:r>
            <a:endParaRPr lang="zh-CN" altLang="en-US" sz="2800" b="1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2571735" y="3857628"/>
          <a:ext cx="4741367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Equation" r:id="rId3" imgW="2133360" imgH="253800" progId="Equation.DSMT4">
                  <p:embed/>
                </p:oleObj>
              </mc:Choice>
              <mc:Fallback>
                <p:oleObj name="Equation" r:id="rId3" imgW="2133360" imgH="2538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5" y="3857628"/>
                        <a:ext cx="4741367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348" y="45720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其中</a:t>
            </a:r>
            <a:endParaRPr lang="zh-CN" altLang="en-US" sz="2800" b="1" dirty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785919" y="4643446"/>
          <a:ext cx="2857520" cy="596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Equation" r:id="rId5" imgW="1091726" imgH="228501" progId="Equation.DSMT4">
                  <p:embed/>
                </p:oleObj>
              </mc:Choice>
              <mc:Fallback>
                <p:oleObj name="Equation" r:id="rId5" imgW="1091726" imgH="228501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9" y="4643446"/>
                        <a:ext cx="2857520" cy="596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等价关系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定义</a:t>
            </a:r>
            <a:r>
              <a:rPr lang="en-US" b="1" dirty="0" smtClean="0"/>
              <a:t>3.3.3 </a:t>
            </a:r>
            <a:r>
              <a:rPr lang="zh-CN" altLang="en-US" b="1" dirty="0" smtClean="0"/>
              <a:t>设集合</a:t>
            </a:r>
            <a:r>
              <a:rPr lang="en-US" b="1" dirty="0" smtClean="0"/>
              <a:t>A</a:t>
            </a:r>
            <a:r>
              <a:rPr lang="zh-CN" altLang="en-US" b="1" dirty="0" smtClean="0"/>
              <a:t>上的一个二元关系</a:t>
            </a:r>
            <a:r>
              <a:rPr lang="en-US" b="1" dirty="0" smtClean="0"/>
              <a:t> </a:t>
            </a:r>
            <a:r>
              <a:rPr lang="en-US" altLang="zh-CN" b="1" dirty="0" smtClean="0"/>
              <a:t>~</a:t>
            </a:r>
            <a:r>
              <a:rPr lang="zh-CN" altLang="en-US" b="1" dirty="0" smtClean="0"/>
              <a:t>，满足下列条件：</a:t>
            </a:r>
          </a:p>
          <a:p>
            <a:pPr marL="850392" lvl="1" indent="-457200">
              <a:buFont typeface="+mj-ea"/>
              <a:buAutoNum type="circleNumDbPlain"/>
            </a:pPr>
            <a:r>
              <a:rPr lang="zh-CN" altLang="en-US" b="1" dirty="0" smtClean="0"/>
              <a:t>若</a:t>
            </a:r>
            <a:r>
              <a:rPr lang="en-US" b="1" dirty="0" smtClean="0"/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zh-CN" altLang="en-US" b="1" dirty="0" smtClean="0"/>
              <a:t>，则</a:t>
            </a:r>
            <a:r>
              <a:rPr lang="en-US" b="1" dirty="0" smtClean="0"/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zh-CN" altLang="en-US" b="1" dirty="0" smtClean="0"/>
              <a:t>；（自反性）</a:t>
            </a:r>
          </a:p>
          <a:p>
            <a:pPr marL="850392" lvl="1" indent="-457200">
              <a:buFont typeface="+mj-ea"/>
              <a:buAutoNum type="circleNumDbPlain"/>
            </a:pPr>
            <a:r>
              <a:rPr lang="zh-CN" altLang="en-US" b="1" dirty="0" smtClean="0"/>
              <a:t>若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b="1" dirty="0" smtClean="0"/>
              <a:t> </a:t>
            </a:r>
            <a:r>
              <a:rPr lang="zh-CN" altLang="en-US" b="1" dirty="0" smtClean="0"/>
              <a:t>，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zh-CN" altLang="en-US" b="1" dirty="0" smtClean="0"/>
              <a:t>，则</a:t>
            </a:r>
            <a:r>
              <a:rPr lang="en-US" b="1" dirty="0" smtClean="0"/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zh-CN" altLang="en-US" b="1" dirty="0" smtClean="0"/>
              <a:t>；（对称性）</a:t>
            </a:r>
          </a:p>
          <a:p>
            <a:pPr marL="850392" lvl="1" indent="-457200">
              <a:buFont typeface="+mj-ea"/>
              <a:buAutoNum type="circleNumDbPlain"/>
            </a:pPr>
            <a:r>
              <a:rPr lang="zh-CN" altLang="en-US" b="1" dirty="0" smtClean="0"/>
              <a:t>若</a:t>
            </a:r>
            <a:r>
              <a:rPr lang="en-US" b="1" dirty="0" smtClean="0"/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b="1" dirty="0" smtClean="0"/>
              <a:t> </a:t>
            </a:r>
            <a:r>
              <a:rPr lang="zh-CN" altLang="en-US" b="1" dirty="0" smtClean="0"/>
              <a:t>，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zh-CN" altLang="en-US" b="1" dirty="0" smtClean="0"/>
              <a:t>，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zh-CN" altLang="en-US" b="1" i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b="1" dirty="0" smtClean="0"/>
              <a:t>则</a:t>
            </a:r>
            <a:r>
              <a:rPr lang="en-US" b="1" dirty="0" smtClean="0"/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zh-CN" altLang="en-US" b="1" dirty="0" smtClean="0"/>
              <a:t>；（传递性）</a:t>
            </a:r>
          </a:p>
          <a:p>
            <a:r>
              <a:rPr lang="zh-CN" altLang="en-US" b="1" dirty="0" smtClean="0"/>
              <a:t>那么称</a:t>
            </a:r>
            <a:r>
              <a:rPr lang="en-US" b="1" dirty="0" smtClean="0"/>
              <a:t>~</a:t>
            </a:r>
            <a:r>
              <a:rPr lang="zh-CN" altLang="en-US" b="1" dirty="0" smtClean="0"/>
              <a:t>是集合</a:t>
            </a:r>
            <a:r>
              <a:rPr lang="en-US" b="1" dirty="0" smtClean="0"/>
              <a:t>A</a:t>
            </a:r>
            <a:r>
              <a:rPr lang="zh-CN" altLang="en-US" b="1" dirty="0" smtClean="0"/>
              <a:t>上的一个等价关系。</a:t>
            </a:r>
          </a:p>
          <a:p>
            <a:r>
              <a:rPr lang="zh-CN" altLang="en-US" b="1" dirty="0" smtClean="0"/>
              <a:t>若</a:t>
            </a:r>
            <a:r>
              <a:rPr lang="en-US" altLang="zh-CN" b="1" dirty="0" smtClean="0"/>
              <a:t>~</a:t>
            </a:r>
            <a:r>
              <a:rPr lang="zh-CN" altLang="en-US" b="1" dirty="0" smtClean="0"/>
              <a:t>是</a:t>
            </a:r>
            <a:r>
              <a:rPr lang="en-US" b="1" dirty="0" smtClean="0"/>
              <a:t>A</a:t>
            </a:r>
            <a:r>
              <a:rPr lang="zh-CN" altLang="en-US" b="1" dirty="0" smtClean="0"/>
              <a:t>上的一个等价关系，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zh-CN" altLang="en-US" b="1" dirty="0" smtClean="0"/>
              <a:t>，则与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b="1" dirty="0" smtClean="0"/>
              <a:t>等价的所有元素组成的一个子集合称为</a:t>
            </a:r>
            <a:r>
              <a:rPr lang="en-US" b="1" dirty="0" smtClean="0"/>
              <a:t>A</a:t>
            </a:r>
            <a:r>
              <a:rPr lang="zh-CN" altLang="en-US" b="1" dirty="0" smtClean="0"/>
              <a:t>中由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b="1" dirty="0" smtClean="0"/>
              <a:t>确定的等价类，记为</a:t>
            </a:r>
            <a:r>
              <a:rPr lang="en-US" altLang="zh-CN" b="1" dirty="0" smtClean="0"/>
              <a:t>[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陪集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设</a:t>
            </a:r>
            <a:r>
              <a:rPr lang="en-US" b="1" dirty="0" smtClean="0"/>
              <a:t>G</a:t>
            </a:r>
            <a:r>
              <a:rPr lang="zh-CN" altLang="en-US" b="1" dirty="0" smtClean="0"/>
              <a:t>是群，</a:t>
            </a:r>
            <a:r>
              <a:rPr lang="en-US" b="1" dirty="0" smtClean="0"/>
              <a:t>H</a:t>
            </a:r>
            <a:r>
              <a:rPr lang="zh-CN" altLang="en-US" b="1" dirty="0" smtClean="0"/>
              <a:t>是群</a:t>
            </a:r>
            <a:r>
              <a:rPr lang="en-US" b="1" dirty="0" smtClean="0"/>
              <a:t>G</a:t>
            </a:r>
            <a:r>
              <a:rPr lang="zh-CN" altLang="en-US" b="1" dirty="0" smtClean="0"/>
              <a:t>的一个子群，在群</a:t>
            </a:r>
            <a:r>
              <a:rPr lang="en-US" b="1" dirty="0" smtClean="0"/>
              <a:t>G</a:t>
            </a:r>
            <a:r>
              <a:rPr lang="zh-CN" altLang="en-US" b="1" dirty="0" smtClean="0"/>
              <a:t>上定义关系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zh-CN" altLang="en-US" b="1" dirty="0" smtClean="0"/>
              <a:t>当且仅当      </a:t>
            </a:r>
            <a:r>
              <a:rPr lang="en-US" b="1" dirty="0" smtClean="0"/>
              <a:t>          </a:t>
            </a:r>
            <a:r>
              <a:rPr lang="zh-CN" altLang="en-US" b="1" dirty="0" smtClean="0"/>
              <a:t>。</a:t>
            </a:r>
          </a:p>
          <a:p>
            <a:pPr marL="850392" lvl="1" indent="-457200">
              <a:buFont typeface="+mj-ea"/>
              <a:buAutoNum type="circleNumDbPlain"/>
            </a:pPr>
            <a:r>
              <a:rPr lang="zh-CN" altLang="en-US" b="1" dirty="0" smtClean="0"/>
              <a:t>对于任意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b="1" dirty="0" smtClean="0"/>
              <a:t>，       </a:t>
            </a:r>
            <a:r>
              <a:rPr lang="en-US" b="1" dirty="0" smtClean="0"/>
              <a:t>            </a:t>
            </a:r>
            <a:r>
              <a:rPr lang="zh-CN" altLang="en-US" b="1" dirty="0" smtClean="0"/>
              <a:t>，故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 smtClean="0"/>
              <a:t>；</a:t>
            </a:r>
          </a:p>
          <a:p>
            <a:pPr marL="850392" lvl="1" indent="-457200">
              <a:buFont typeface="+mj-ea"/>
              <a:buAutoNum type="circleNumDbPlain"/>
            </a:pPr>
            <a:r>
              <a:rPr lang="zh-CN" altLang="en-US" b="1" dirty="0" smtClean="0"/>
              <a:t>若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zh-CN" altLang="en-US" b="1" dirty="0" smtClean="0"/>
              <a:t>，则   </a:t>
            </a:r>
            <a:r>
              <a:rPr lang="en-US" b="1" dirty="0" smtClean="0"/>
              <a:t>             </a:t>
            </a:r>
            <a:r>
              <a:rPr lang="zh-CN" altLang="en-US" b="1" dirty="0" smtClean="0"/>
              <a:t>，从而</a:t>
            </a:r>
            <a:r>
              <a:rPr lang="en-US" b="1" dirty="0" smtClean="0"/>
              <a:t>                                 </a:t>
            </a:r>
            <a:r>
              <a:rPr lang="zh-CN" altLang="en-US" b="1" dirty="0" smtClean="0"/>
              <a:t>，故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zh-CN" altLang="en-US" b="1" dirty="0" smtClean="0"/>
              <a:t>；</a:t>
            </a:r>
          </a:p>
          <a:p>
            <a:pPr marL="850392" lvl="1" indent="-457200">
              <a:buFont typeface="+mj-ea"/>
              <a:buAutoNum type="circleNumDbPlain"/>
            </a:pPr>
            <a:r>
              <a:rPr lang="zh-CN" altLang="en-US" b="1" dirty="0" smtClean="0"/>
              <a:t>若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zh-CN" altLang="en-US" b="1" dirty="0" smtClean="0"/>
              <a:t>，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zh-CN" altLang="en-US" b="1" dirty="0" smtClean="0"/>
              <a:t>，则                               </a:t>
            </a:r>
            <a:r>
              <a:rPr lang="en-US" b="1" dirty="0" smtClean="0"/>
              <a:t> </a:t>
            </a:r>
            <a:r>
              <a:rPr lang="zh-CN" altLang="en-US" b="1" dirty="0" smtClean="0"/>
              <a:t>，从而</a:t>
            </a:r>
            <a:r>
              <a:rPr lang="en-US" b="1" dirty="0" smtClean="0"/>
              <a:t>                </a:t>
            </a:r>
            <a:r>
              <a:rPr lang="zh-CN" altLang="en-US" b="1" dirty="0" smtClean="0"/>
              <a:t>，故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zh-CN" altLang="en-US" b="1" dirty="0" smtClean="0"/>
              <a:t>。</a:t>
            </a:r>
          </a:p>
          <a:p>
            <a:r>
              <a:rPr lang="zh-CN" altLang="en-US" b="1" dirty="0" smtClean="0"/>
              <a:t>因此</a:t>
            </a:r>
            <a:r>
              <a:rPr lang="en-US" b="1" dirty="0" smtClean="0"/>
              <a:t> </a:t>
            </a:r>
            <a:r>
              <a:rPr lang="zh-CN" altLang="en-US" b="1" dirty="0" smtClean="0"/>
              <a:t>是</a:t>
            </a:r>
            <a:r>
              <a:rPr lang="en-US" b="1" dirty="0" smtClean="0"/>
              <a:t>G</a:t>
            </a:r>
            <a:r>
              <a:rPr lang="zh-CN" altLang="en-US" b="1" dirty="0" smtClean="0"/>
              <a:t>上的一个等价关系，记为</a:t>
            </a:r>
            <a:r>
              <a:rPr lang="en-US" b="1" dirty="0" smtClean="0"/>
              <a:t>       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9153" name="Object 1"/>
          <p:cNvGraphicFramePr>
            <a:graphicFrameLocks noChangeAspect="1"/>
          </p:cNvGraphicFramePr>
          <p:nvPr/>
        </p:nvGraphicFramePr>
        <p:xfrm>
          <a:off x="2428860" y="2357430"/>
          <a:ext cx="1265402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5" name="Equation" r:id="rId3" imgW="583947" imgH="203112" progId="Equation.DSMT4">
                  <p:embed/>
                </p:oleObj>
              </mc:Choice>
              <mc:Fallback>
                <p:oleObj name="Equation" r:id="rId3" imgW="583947" imgH="203112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357430"/>
                        <a:ext cx="1265402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571868" y="2786058"/>
          <a:ext cx="1643042" cy="410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6" name="Equation" r:id="rId5" imgW="799753" imgH="203112" progId="Equation.DSMT4">
                  <p:embed/>
                </p:oleObj>
              </mc:Choice>
              <mc:Fallback>
                <p:oleObj name="Equation" r:id="rId5" imgW="799753" imgH="203112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2786058"/>
                        <a:ext cx="1643042" cy="4107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3000364" y="3214686"/>
          <a:ext cx="12652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7" name="Equation" r:id="rId7" imgW="583947" imgH="203112" progId="Equation.DSMT4">
                  <p:embed/>
                </p:oleObj>
              </mc:Choice>
              <mc:Fallback>
                <p:oleObj name="Equation" r:id="rId7" imgW="583947" imgH="20311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3214686"/>
                        <a:ext cx="12652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5214942" y="3248405"/>
          <a:ext cx="2428892" cy="46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8" name="Equation" r:id="rId8" imgW="1193800" imgH="228600" progId="Equation.DSMT4">
                  <p:embed/>
                </p:oleObj>
              </mc:Choice>
              <mc:Fallback>
                <p:oleObj name="Equation" r:id="rId8" imgW="11938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3248405"/>
                        <a:ext cx="2428892" cy="4663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4071935" y="4000504"/>
          <a:ext cx="2500330" cy="487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9" name="Equation" r:id="rId10" imgW="1168400" imgH="228600" progId="Equation.DSMT4">
                  <p:embed/>
                </p:oleObj>
              </mc:Choice>
              <mc:Fallback>
                <p:oleObj name="Equation" r:id="rId10" imgW="116840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5" y="4000504"/>
                        <a:ext cx="2500330" cy="4878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7286644" y="4000504"/>
          <a:ext cx="1204173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0" name="Equation" r:id="rId12" imgW="571252" imgH="203112" progId="Equation.DSMT4">
                  <p:embed/>
                </p:oleObj>
              </mc:Choice>
              <mc:Fallback>
                <p:oleObj name="Equation" r:id="rId12" imgW="571252" imgH="203112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44" y="4000504"/>
                        <a:ext cx="1204173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5786446" y="4836051"/>
          <a:ext cx="500034" cy="52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1" name="Equation" r:id="rId14" imgW="215806" imgH="228501" progId="Equation.DSMT4">
                  <p:embed/>
                </p:oleObj>
              </mc:Choice>
              <mc:Fallback>
                <p:oleObj name="Equation" r:id="rId14" imgW="215806" imgH="228501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4836051"/>
                        <a:ext cx="500034" cy="52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陪集（续）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定义</a:t>
            </a:r>
            <a:r>
              <a:rPr lang="en-US" b="1" dirty="0" smtClean="0"/>
              <a:t>3.3.4</a:t>
            </a:r>
            <a:r>
              <a:rPr lang="zh-CN" altLang="en-US" b="1" dirty="0" smtClean="0"/>
              <a:t>设</a:t>
            </a:r>
            <a:r>
              <a:rPr lang="en-US" b="1" dirty="0" smtClean="0"/>
              <a:t>H</a:t>
            </a:r>
            <a:r>
              <a:rPr lang="zh-CN" altLang="en-US" b="1" dirty="0" smtClean="0"/>
              <a:t>是群</a:t>
            </a:r>
            <a:r>
              <a:rPr lang="en-US" b="1" dirty="0" smtClean="0"/>
              <a:t>G</a:t>
            </a:r>
            <a:r>
              <a:rPr lang="zh-CN" altLang="en-US" b="1" dirty="0" smtClean="0"/>
              <a:t>的一个子群。对于</a:t>
            </a:r>
            <a:r>
              <a:rPr lang="en-US" b="1" dirty="0" smtClean="0"/>
              <a:t>G</a:t>
            </a:r>
            <a:r>
              <a:rPr lang="zh-CN" altLang="en-US" b="1" dirty="0" smtClean="0"/>
              <a:t>中的任意元素</a:t>
            </a:r>
            <a:r>
              <a:rPr lang="en-US" altLang="zh-CN" b="1" i="1" dirty="0" smtClean="0"/>
              <a:t>a</a:t>
            </a:r>
            <a:r>
              <a:rPr lang="zh-CN" altLang="en-US" b="1" dirty="0" smtClean="0"/>
              <a:t>，称集合</a:t>
            </a:r>
            <a:endParaRPr lang="en-US" altLang="zh-CN" b="1" dirty="0" smtClean="0"/>
          </a:p>
          <a:p>
            <a:pPr algn="ctr"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ah|h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/>
              <a:t>为</a:t>
            </a:r>
            <a:r>
              <a:rPr lang="en-US" b="1" dirty="0" smtClean="0"/>
              <a:t>H</a:t>
            </a:r>
            <a:r>
              <a:rPr lang="zh-CN" altLang="en-US" b="1" dirty="0" smtClean="0"/>
              <a:t>的一个左陪集，简记为</a:t>
            </a:r>
            <a:r>
              <a:rPr lang="en-US" b="1" dirty="0" smtClean="0"/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zh-CN" altLang="en-US" b="1" dirty="0" smtClean="0"/>
              <a:t>。因为</a:t>
            </a:r>
            <a:r>
              <a:rPr lang="en-US" b="1" dirty="0" smtClean="0"/>
              <a:t>H</a:t>
            </a:r>
            <a:r>
              <a:rPr lang="zh-CN" altLang="en-US" b="1" dirty="0" smtClean="0"/>
              <a:t>中有单位元素，所以</a:t>
            </a:r>
            <a:r>
              <a:rPr lang="en-US" b="1" dirty="0" smtClean="0"/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∈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 smtClean="0"/>
              <a:t>。同样可以定义右陪集为</a:t>
            </a:r>
          </a:p>
          <a:p>
            <a:pPr algn="ctr"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Ha=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ha|h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b="1" dirty="0" smtClean="0"/>
          </a:p>
          <a:p>
            <a:r>
              <a:rPr lang="en-US" b="1" dirty="0" smtClean="0"/>
              <a:t>    </a:t>
            </a:r>
            <a:r>
              <a:rPr lang="zh-CN" altLang="en-US" b="1" dirty="0" smtClean="0"/>
              <a:t>对于任意元素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zh-CN" altLang="en-US" b="1" dirty="0" smtClean="0"/>
              <a:t>，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zh-CN" altLang="en-US" b="1" dirty="0" smtClean="0"/>
              <a:t>与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b="1" dirty="0" smtClean="0"/>
              <a:t>中有相同的元素个数。因为对于任意   </a:t>
            </a:r>
            <a:r>
              <a:rPr lang="en-US" b="1" dirty="0" smtClean="0"/>
              <a:t>            </a:t>
            </a:r>
            <a:r>
              <a:rPr lang="zh-CN" altLang="en-US" b="1" dirty="0" smtClean="0"/>
              <a:t>，由     </a:t>
            </a:r>
            <a:r>
              <a:rPr lang="en-US" b="1" dirty="0" smtClean="0"/>
              <a:t>           </a:t>
            </a:r>
            <a:r>
              <a:rPr lang="zh-CN" altLang="en-US" b="1" dirty="0" smtClean="0"/>
              <a:t>可推导出               </a:t>
            </a:r>
            <a:r>
              <a:rPr lang="en-US" b="1" dirty="0" smtClean="0"/>
              <a:t> 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2857488" y="5072098"/>
          <a:ext cx="1160803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6" name="Equation" r:id="rId3" imgW="622030" imgH="228501" progId="Equation.DSMT4">
                  <p:embed/>
                </p:oleObj>
              </mc:Choice>
              <mc:Fallback>
                <p:oleObj name="Equation" r:id="rId3" imgW="622030" imgH="228501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5072098"/>
                        <a:ext cx="1160803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4643438" y="5000636"/>
          <a:ext cx="1291779" cy="50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7" name="Equation" r:id="rId5" imgW="583947" imgH="228501" progId="Equation.DSMT4">
                  <p:embed/>
                </p:oleObj>
              </mc:Choice>
              <mc:Fallback>
                <p:oleObj name="Equation" r:id="rId5" imgW="583947" imgH="228501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000636"/>
                        <a:ext cx="1291779" cy="5000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7358082" y="5072077"/>
          <a:ext cx="9540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8" name="Equation" r:id="rId7" imgW="431640" imgH="228600" progId="Equation.DSMT4">
                  <p:embed/>
                </p:oleObj>
              </mc:Choice>
              <mc:Fallback>
                <p:oleObj name="Equation" r:id="rId7" imgW="43164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82" y="5072077"/>
                        <a:ext cx="95408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陪集（续）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93520"/>
          </a:xfrm>
        </p:spPr>
        <p:txBody>
          <a:bodyPr/>
          <a:lstStyle/>
          <a:p>
            <a:r>
              <a:rPr lang="zh-CN" altLang="en-US" b="1" dirty="0" smtClean="0"/>
              <a:t>定理</a:t>
            </a:r>
            <a:r>
              <a:rPr lang="en-US" b="1" dirty="0" smtClean="0"/>
              <a:t>3.3.2 </a:t>
            </a:r>
            <a:r>
              <a:rPr lang="zh-CN" altLang="en-US" b="1" dirty="0" smtClean="0"/>
              <a:t>设</a:t>
            </a:r>
            <a:r>
              <a:rPr lang="en-US" b="1" dirty="0" smtClean="0"/>
              <a:t>H</a:t>
            </a:r>
            <a:r>
              <a:rPr lang="zh-CN" altLang="en-US" b="1" dirty="0" smtClean="0"/>
              <a:t>是</a:t>
            </a:r>
            <a:r>
              <a:rPr lang="en-US" b="1" dirty="0" smtClean="0"/>
              <a:t>G</a:t>
            </a:r>
            <a:r>
              <a:rPr lang="zh-CN" altLang="en-US" b="1" dirty="0" smtClean="0"/>
              <a:t>的子群，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zh-CN" altLang="en-US" b="1" dirty="0" smtClean="0"/>
              <a:t>，则在等价关系</a:t>
            </a:r>
            <a:r>
              <a:rPr lang="en-US" b="1" dirty="0" smtClean="0"/>
              <a:t>   </a:t>
            </a:r>
            <a:r>
              <a:rPr lang="zh-CN" altLang="en-US" b="1" dirty="0" smtClean="0"/>
              <a:t>下，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zh-CN" altLang="en-US" b="1" dirty="0" smtClean="0"/>
              <a:t>的等价类</a:t>
            </a:r>
            <a:r>
              <a:rPr lang="en-US" altLang="zh-CN" b="1" dirty="0" smtClean="0"/>
              <a:t>[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证明：</a:t>
            </a:r>
            <a:endParaRPr lang="zh-CN" altLang="en-US" b="1" dirty="0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8143900" y="1906580"/>
          <a:ext cx="5000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Equation" r:id="rId3" imgW="215806" imgH="228501" progId="Equation.DSMT4">
                  <p:embed/>
                </p:oleObj>
              </mc:Choice>
              <mc:Fallback>
                <p:oleObj name="Equation" r:id="rId3" imgW="215806" imgH="228501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900" y="1906580"/>
                        <a:ext cx="500062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2786050" y="3214686"/>
          <a:ext cx="3495853" cy="2643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9" name="Equation" r:id="rId5" imgW="1168400" imgH="889000" progId="Equation.DSMT4">
                  <p:embed/>
                </p:oleObj>
              </mc:Choice>
              <mc:Fallback>
                <p:oleObj name="Equation" r:id="rId5" imgW="1168400" imgH="889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3214686"/>
                        <a:ext cx="3495853" cy="2643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陪集（续）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93520"/>
          </a:xfrm>
        </p:spPr>
        <p:txBody>
          <a:bodyPr/>
          <a:lstStyle/>
          <a:p>
            <a:r>
              <a:rPr lang="zh-CN" altLang="en-US" b="1" dirty="0" smtClean="0"/>
              <a:t>定理</a:t>
            </a:r>
            <a:r>
              <a:rPr lang="en-US" b="1" dirty="0" smtClean="0"/>
              <a:t>3.3.3 </a:t>
            </a:r>
            <a:r>
              <a:rPr lang="zh-CN" altLang="en-US" b="1" dirty="0" smtClean="0"/>
              <a:t>设</a:t>
            </a:r>
            <a:r>
              <a:rPr lang="en-US" b="1" dirty="0" smtClean="0"/>
              <a:t>H</a:t>
            </a:r>
            <a:r>
              <a:rPr lang="zh-CN" altLang="en-US" b="1" dirty="0" smtClean="0"/>
              <a:t>是群</a:t>
            </a:r>
            <a:r>
              <a:rPr lang="en-US" b="1" dirty="0" smtClean="0"/>
              <a:t>G</a:t>
            </a:r>
            <a:r>
              <a:rPr lang="zh-CN" altLang="en-US" b="1" dirty="0" smtClean="0"/>
              <a:t>的一个子群。</a:t>
            </a:r>
            <a:r>
              <a:rPr lang="en-US" b="1" dirty="0" smtClean="0"/>
              <a:t>H</a:t>
            </a:r>
            <a:r>
              <a:rPr lang="zh-CN" altLang="en-US" b="1" dirty="0" smtClean="0"/>
              <a:t>的任意两个左陪集或者相等或者无公共元素。群</a:t>
            </a:r>
            <a:r>
              <a:rPr lang="en-US" b="1" dirty="0" smtClean="0"/>
              <a:t>G</a:t>
            </a:r>
            <a:r>
              <a:rPr lang="zh-CN" altLang="en-US" b="1" dirty="0" smtClean="0"/>
              <a:t>可以表示成</a:t>
            </a:r>
            <a:r>
              <a:rPr lang="en-US" altLang="zh-CN" b="1" dirty="0" smtClean="0"/>
              <a:t>H</a:t>
            </a:r>
            <a:r>
              <a:rPr lang="zh-CN" altLang="en-US" b="1" dirty="0" smtClean="0"/>
              <a:t>的若干个不相交的左陪集之并。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3786190"/>
            <a:ext cx="6858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证明思路：假设</a:t>
            </a:r>
            <a:r>
              <a:rPr lang="en-US" altLang="zh-CN" sz="2800" b="1" dirty="0" smtClean="0"/>
              <a:t>H</a:t>
            </a:r>
            <a:r>
              <a:rPr lang="zh-CN" altLang="en-US" sz="2800" b="1" dirty="0" smtClean="0"/>
              <a:t>的两个陪集有公共元素从而推导出这两个陪集相等。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3.3.2</a:t>
            </a:r>
            <a:r>
              <a:rPr lang="zh-CN" altLang="en-US" dirty="0" smtClean="0"/>
              <a:t>的证明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/>
              <a:t>证明：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zh-CN" altLang="en-US" b="1" dirty="0" smtClean="0"/>
              <a:t>是两个左陪集。假如它们有公共元素，即存在   </a:t>
            </a:r>
            <a:r>
              <a:rPr lang="en-US" b="1" dirty="0" smtClean="0"/>
              <a:t>              </a:t>
            </a:r>
            <a:r>
              <a:rPr lang="zh-CN" altLang="en-US" b="1" dirty="0" smtClean="0"/>
              <a:t>，使得</a:t>
            </a:r>
            <a:endParaRPr lang="en-US" altLang="zh-CN" b="1" dirty="0" smtClean="0"/>
          </a:p>
          <a:p>
            <a:pPr>
              <a:buNone/>
            </a:pPr>
            <a:endParaRPr lang="zh-CN" altLang="en-US" b="1" dirty="0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于是有         </a:t>
            </a:r>
            <a:r>
              <a:rPr lang="en-US" b="1" dirty="0" smtClean="0"/>
              <a:t>           </a:t>
            </a:r>
            <a:r>
              <a:rPr lang="zh-CN" altLang="en-US" b="1" dirty="0" smtClean="0"/>
              <a:t>，其中                </a:t>
            </a:r>
            <a:r>
              <a:rPr lang="en-US" b="1" dirty="0" smtClean="0"/>
              <a:t> </a:t>
            </a:r>
            <a:r>
              <a:rPr lang="zh-CN" altLang="en-US" b="1" dirty="0" smtClean="0"/>
              <a:t>。由</a:t>
            </a:r>
            <a:endParaRPr lang="en-US" altLang="zh-CN" b="1" dirty="0" smtClean="0"/>
          </a:p>
          <a:p>
            <a:pPr>
              <a:buNone/>
            </a:pPr>
            <a:endParaRPr lang="zh-CN" altLang="en-US" b="1" dirty="0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可知                  。同理可证，</a:t>
            </a:r>
            <a:r>
              <a:rPr lang="en-US" b="1" dirty="0" smtClean="0"/>
              <a:t>               </a:t>
            </a:r>
            <a:r>
              <a:rPr lang="zh-CN" altLang="en-US" b="1" dirty="0" smtClean="0"/>
              <a:t>，即有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bH</a:t>
            </a:r>
            <a:endParaRPr lang="zh-CN" altLang="en-US" b="1" dirty="0" smtClean="0"/>
          </a:p>
          <a:p>
            <a:r>
              <a:rPr lang="zh-CN" altLang="en-US" b="1" dirty="0" smtClean="0"/>
              <a:t>这就证明了第一个结论。</a:t>
            </a:r>
            <a:endParaRPr lang="en-US" altLang="zh-CN" b="1" dirty="0" smtClean="0"/>
          </a:p>
          <a:p>
            <a:endParaRPr lang="zh-CN" altLang="en-US" b="1" dirty="0" smtClean="0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3249" name="Object 1"/>
          <p:cNvGraphicFramePr>
            <a:graphicFrameLocks noChangeAspect="1"/>
          </p:cNvGraphicFramePr>
          <p:nvPr/>
        </p:nvGraphicFramePr>
        <p:xfrm>
          <a:off x="1860332" y="2357430"/>
          <a:ext cx="1354346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2" name="Equation" r:id="rId3" imgW="622030" imgH="228501" progId="Equation.DSMT4">
                  <p:embed/>
                </p:oleObj>
              </mc:Choice>
              <mc:Fallback>
                <p:oleObj name="Equation" r:id="rId3" imgW="622030" imgH="228501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332" y="2357430"/>
                        <a:ext cx="1354346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3428992" y="2786058"/>
          <a:ext cx="1580507" cy="64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3" name="Equation" r:id="rId5" imgW="571252" imgH="228501" progId="Equation.DSMT4">
                  <p:embed/>
                </p:oleObj>
              </mc:Choice>
              <mc:Fallback>
                <p:oleObj name="Equation" r:id="rId5" imgW="571252" imgH="228501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2786058"/>
                        <a:ext cx="1580507" cy="6429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643042" y="3571876"/>
          <a:ext cx="1428728" cy="525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4" name="Equation" r:id="rId7" imgW="647700" imgH="241300" progId="Equation.DSMT4">
                  <p:embed/>
                </p:oleObj>
              </mc:Choice>
              <mc:Fallback>
                <p:oleObj name="Equation" r:id="rId7" imgW="647700" imgH="2413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3571876"/>
                        <a:ext cx="1428728" cy="5252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4214810" y="3500438"/>
          <a:ext cx="1340113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5" name="Equation" r:id="rId9" imgW="634725" imgH="241195" progId="Equation.DSMT4">
                  <p:embed/>
                </p:oleObj>
              </mc:Choice>
              <mc:Fallback>
                <p:oleObj name="Equation" r:id="rId9" imgW="634725" imgH="241195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3500438"/>
                        <a:ext cx="1340113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3000364" y="4214818"/>
          <a:ext cx="2743104" cy="57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6" name="Equation" r:id="rId11" imgW="1143000" imgH="241300" progId="Equation.DSMT4">
                  <p:embed/>
                </p:oleObj>
              </mc:Choice>
              <mc:Fallback>
                <p:oleObj name="Equation" r:id="rId11" imgW="1143000" imgH="2413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4214818"/>
                        <a:ext cx="2743104" cy="57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1285852" y="5286388"/>
          <a:ext cx="1435824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7" name="Equation" r:id="rId13" imgW="634725" imgH="190417" progId="Equation.DSMT4">
                  <p:embed/>
                </p:oleObj>
              </mc:Choice>
              <mc:Fallback>
                <p:oleObj name="Equation" r:id="rId13" imgW="634725" imgH="190417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5286388"/>
                        <a:ext cx="1435824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4500562" y="5286388"/>
          <a:ext cx="1435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8" name="Equation" r:id="rId15" imgW="634680" imgH="190440" progId="Equation.DSMT4">
                  <p:embed/>
                </p:oleObj>
              </mc:Choice>
              <mc:Fallback>
                <p:oleObj name="Equation" r:id="rId15" imgW="634680" imgH="1904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5286388"/>
                        <a:ext cx="14351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3.3.2</a:t>
            </a:r>
            <a:r>
              <a:rPr lang="zh-CN" altLang="en-US" dirty="0" smtClean="0"/>
              <a:t>的证明（续）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因为                </a:t>
            </a:r>
            <a:r>
              <a:rPr lang="en-US" b="1" dirty="0" smtClean="0"/>
              <a:t> </a:t>
            </a:r>
            <a:r>
              <a:rPr lang="zh-CN" altLang="en-US" b="1" dirty="0" smtClean="0"/>
              <a:t>，所以</a:t>
            </a:r>
            <a:endParaRPr lang="en-US" altLang="zh-CN" b="1" dirty="0" smtClean="0"/>
          </a:p>
          <a:p>
            <a:endParaRPr lang="zh-CN" altLang="en-US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把其中重复出现的左陪集去掉，即可得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其中当                时，有           </a:t>
            </a:r>
            <a:r>
              <a:rPr lang="en-US" b="1" dirty="0" smtClean="0"/>
              <a:t>                     </a:t>
            </a:r>
            <a:r>
              <a:rPr lang="zh-CN" altLang="en-US" b="1" dirty="0" smtClean="0"/>
              <a:t>。这就证明了第二点。</a:t>
            </a:r>
            <a:endParaRPr lang="zh-CN" altLang="en-US" b="1" dirty="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297" name="Object 1"/>
          <p:cNvGraphicFramePr>
            <a:graphicFrameLocks noChangeAspect="1"/>
          </p:cNvGraphicFramePr>
          <p:nvPr/>
        </p:nvGraphicFramePr>
        <p:xfrm>
          <a:off x="1571604" y="1928802"/>
          <a:ext cx="1342218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6" name="Equation" r:id="rId3" imgW="482181" imgH="177646" progId="Equation.DSMT4">
                  <p:embed/>
                </p:oleObj>
              </mc:Choice>
              <mc:Fallback>
                <p:oleObj name="Equation" r:id="rId3" imgW="482181" imgH="177646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928802"/>
                        <a:ext cx="1342218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143240" y="2428868"/>
          <a:ext cx="1643042" cy="810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7" name="Equation" r:id="rId5" imgW="710891" imgH="342751" progId="Equation.DSMT4">
                  <p:embed/>
                </p:oleObj>
              </mc:Choice>
              <mc:Fallback>
                <p:oleObj name="Equation" r:id="rId5" imgW="710891" imgH="342751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2428868"/>
                        <a:ext cx="1643042" cy="8105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3143240" y="3929066"/>
          <a:ext cx="1830358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8" name="Equation" r:id="rId7" imgW="748975" imgH="342751" progId="Equation.DSMT4">
                  <p:embed/>
                </p:oleObj>
              </mc:Choice>
              <mc:Fallback>
                <p:oleObj name="Equation" r:id="rId7" imgW="748975" imgH="342751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3929066"/>
                        <a:ext cx="1830358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1857356" y="5214974"/>
          <a:ext cx="1142960" cy="57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9" name="Equation" r:id="rId9" imgW="406048" imgH="203024" progId="Equation.DSMT4">
                  <p:embed/>
                </p:oleObj>
              </mc:Choice>
              <mc:Fallback>
                <p:oleObj name="Equation" r:id="rId9" imgW="406048" imgH="203024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5214974"/>
                        <a:ext cx="1142960" cy="57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4143372" y="5286412"/>
          <a:ext cx="2445934" cy="57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0" name="Equation" r:id="rId11" imgW="1028254" imgH="241195" progId="Equation.DSMT4">
                  <p:embed/>
                </p:oleObj>
              </mc:Choice>
              <mc:Fallback>
                <p:oleObj name="Equation" r:id="rId11" imgW="1028254" imgH="241195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5286412"/>
                        <a:ext cx="2445934" cy="57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指数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922016"/>
          </a:xfrm>
        </p:spPr>
        <p:txBody>
          <a:bodyPr/>
          <a:lstStyle/>
          <a:p>
            <a:r>
              <a:rPr lang="zh-CN" altLang="en-US" b="1" dirty="0" smtClean="0"/>
              <a:t>定义</a:t>
            </a:r>
            <a:r>
              <a:rPr lang="en-US" b="1" dirty="0" smtClean="0"/>
              <a:t>3.3.5</a:t>
            </a:r>
            <a:r>
              <a:rPr lang="zh-CN" altLang="en-US" b="1" dirty="0" smtClean="0"/>
              <a:t>群</a:t>
            </a:r>
            <a:r>
              <a:rPr lang="en-US" b="1" dirty="0" smtClean="0"/>
              <a:t>G</a:t>
            </a:r>
            <a:r>
              <a:rPr lang="zh-CN" altLang="en-US" b="1" dirty="0" smtClean="0"/>
              <a:t>关于子群</a:t>
            </a:r>
            <a:r>
              <a:rPr lang="en-US" b="1" dirty="0" smtClean="0"/>
              <a:t>H</a:t>
            </a:r>
            <a:r>
              <a:rPr lang="zh-CN" altLang="en-US" b="1" dirty="0" smtClean="0"/>
              <a:t>的左陪集的个数称为</a:t>
            </a:r>
            <a:r>
              <a:rPr lang="en-US" b="1" dirty="0" smtClean="0"/>
              <a:t>H</a:t>
            </a:r>
            <a:r>
              <a:rPr lang="zh-CN" altLang="en-US" b="1" dirty="0" smtClean="0"/>
              <a:t>在</a:t>
            </a:r>
            <a:r>
              <a:rPr lang="en-US" b="1" dirty="0" smtClean="0"/>
              <a:t>G</a:t>
            </a:r>
            <a:r>
              <a:rPr lang="zh-CN" altLang="en-US" b="1" dirty="0" smtClean="0"/>
              <a:t>中的</a:t>
            </a:r>
            <a:r>
              <a:rPr lang="zh-CN" altLang="en-US" b="1" dirty="0" smtClean="0">
                <a:solidFill>
                  <a:srgbClr val="FF0000"/>
                </a:solidFill>
              </a:rPr>
              <a:t>指数</a:t>
            </a:r>
            <a:r>
              <a:rPr lang="zh-CN" altLang="en-US" b="1" dirty="0" smtClean="0"/>
              <a:t>，记为</a:t>
            </a:r>
            <a:r>
              <a:rPr lang="en-US" b="1" dirty="0" smtClean="0"/>
              <a:t>[G:H]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2000240"/>
            <a:ext cx="8643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推论</a:t>
            </a:r>
            <a:r>
              <a:rPr lang="en-US" sz="2800" b="1" dirty="0" smtClean="0"/>
              <a:t>3.3.1 </a:t>
            </a:r>
            <a:r>
              <a:rPr lang="zh-CN" altLang="en-US" sz="2800" b="1" dirty="0" smtClean="0"/>
              <a:t>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拉格朗日定理</a:t>
            </a:r>
            <a:r>
              <a:rPr lang="zh-CN" altLang="en-US" sz="2800" b="1" dirty="0" smtClean="0"/>
              <a:t>）设群</a:t>
            </a:r>
            <a:r>
              <a:rPr lang="en-US" sz="2800" b="1" dirty="0" smtClean="0"/>
              <a:t>G</a:t>
            </a:r>
            <a:r>
              <a:rPr lang="zh-CN" altLang="en-US" sz="2800" b="1" dirty="0" smtClean="0"/>
              <a:t>是一个有限群，</a:t>
            </a:r>
            <a:r>
              <a:rPr lang="en-US" sz="2800" b="1" dirty="0" smtClean="0"/>
              <a:t>H</a:t>
            </a:r>
            <a:r>
              <a:rPr lang="zh-CN" altLang="en-US" sz="2800" b="1" dirty="0" smtClean="0"/>
              <a:t>是群</a:t>
            </a:r>
            <a:r>
              <a:rPr lang="en-US" sz="2800" b="1" dirty="0" smtClean="0"/>
              <a:t>G</a:t>
            </a:r>
            <a:r>
              <a:rPr lang="zh-CN" altLang="en-US" sz="2800" b="1" dirty="0" smtClean="0"/>
              <a:t>的一个子群，则</a:t>
            </a:r>
            <a:r>
              <a:rPr lang="en-US" sz="2800" b="1" dirty="0" smtClean="0"/>
              <a:t>H</a:t>
            </a:r>
            <a:r>
              <a:rPr lang="zh-CN" altLang="en-US" sz="2800" b="1" dirty="0" smtClean="0"/>
              <a:t>的阶</a:t>
            </a:r>
            <a:r>
              <a:rPr lang="en-US" sz="2800" b="1" dirty="0" smtClean="0"/>
              <a:t>|H|</a:t>
            </a:r>
            <a:r>
              <a:rPr lang="zh-CN" altLang="en-US" sz="2800" b="1" dirty="0" smtClean="0"/>
              <a:t>是群</a:t>
            </a:r>
            <a:r>
              <a:rPr lang="en-US" sz="2800" b="1" dirty="0" smtClean="0"/>
              <a:t>G</a:t>
            </a:r>
            <a:r>
              <a:rPr lang="zh-CN" altLang="en-US" sz="2800" b="1" dirty="0" smtClean="0"/>
              <a:t>的阶</a:t>
            </a:r>
            <a:r>
              <a:rPr lang="en-US" altLang="zh-CN" sz="2800" b="1" dirty="0" smtClean="0"/>
              <a:t>|G|</a:t>
            </a:r>
            <a:r>
              <a:rPr lang="en-US" sz="2800" b="1" dirty="0" smtClean="0"/>
              <a:t> </a:t>
            </a:r>
            <a:r>
              <a:rPr lang="zh-CN" altLang="en-US" sz="2800" b="1" dirty="0" smtClean="0"/>
              <a:t>的因子，而且</a:t>
            </a:r>
          </a:p>
          <a:p>
            <a:endParaRPr lang="zh-CN" altLang="en-US" sz="2800" b="1" dirty="0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2571736" y="2857496"/>
          <a:ext cx="2751593" cy="71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8" name="Equation" r:id="rId3" imgW="990170" imgH="253890" progId="Equation.DSMT4">
                  <p:embed/>
                </p:oleObj>
              </mc:Choice>
              <mc:Fallback>
                <p:oleObj name="Equation" r:id="rId3" imgW="990170" imgH="25389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2857496"/>
                        <a:ext cx="2751593" cy="714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96" y="3615641"/>
            <a:ext cx="83582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证明：设</a:t>
            </a:r>
            <a:r>
              <a:rPr lang="en-US" altLang="zh-CN" sz="2800" b="1" dirty="0" smtClean="0"/>
              <a:t>|G|=n</a:t>
            </a:r>
            <a:r>
              <a:rPr lang="en-US" sz="2800" b="1" dirty="0" smtClean="0"/>
              <a:t> </a:t>
            </a:r>
            <a:r>
              <a:rPr lang="zh-CN" altLang="en-US" sz="2800" b="1" dirty="0" smtClean="0"/>
              <a:t>，</a:t>
            </a:r>
            <a:r>
              <a:rPr lang="en-US" sz="2800" b="1" dirty="0" smtClean="0"/>
              <a:t>|H|</a:t>
            </a:r>
            <a:r>
              <a:rPr lang="en-US" altLang="zh-CN" sz="2800" b="1" dirty="0" smtClean="0"/>
              <a:t>=m</a:t>
            </a:r>
            <a:r>
              <a:rPr lang="en-US" sz="2800" b="1" dirty="0" smtClean="0"/>
              <a:t> </a:t>
            </a:r>
            <a:r>
              <a:rPr lang="zh-CN" altLang="en-US" sz="2800" b="1" dirty="0" smtClean="0"/>
              <a:t>，</a:t>
            </a:r>
            <a:r>
              <a:rPr lang="en-US" sz="2800" b="1" dirty="0" smtClean="0"/>
              <a:t>[G:H]=t</a:t>
            </a:r>
            <a:r>
              <a:rPr lang="zh-CN" altLang="en-US" sz="2800" b="1" dirty="0" smtClean="0"/>
              <a:t>。由定理</a:t>
            </a:r>
            <a:r>
              <a:rPr lang="en-US" sz="2800" b="1" dirty="0" smtClean="0"/>
              <a:t>3.3.3</a:t>
            </a:r>
            <a:r>
              <a:rPr lang="zh-CN" altLang="en-US" sz="2800" b="1" dirty="0" smtClean="0"/>
              <a:t>可知，</a:t>
            </a:r>
            <a:r>
              <a:rPr lang="en-US" sz="2800" b="1" dirty="0" smtClean="0"/>
              <a:t>G</a:t>
            </a:r>
            <a:r>
              <a:rPr lang="zh-CN" altLang="en-US" sz="2800" b="1" dirty="0" smtClean="0"/>
              <a:t>可以表示成</a:t>
            </a:r>
            <a:r>
              <a:rPr lang="en-US" sz="2800" b="1" dirty="0" smtClean="0"/>
              <a:t>H</a:t>
            </a:r>
            <a:r>
              <a:rPr lang="zh-CN" altLang="en-US" sz="2800" b="1" dirty="0" smtClean="0"/>
              <a:t>的不相交的左陪集之并，即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又因为</a:t>
            </a:r>
            <a:r>
              <a:rPr lang="en-US" sz="2800" b="1" dirty="0" smtClean="0"/>
              <a:t>                        </a:t>
            </a:r>
            <a:r>
              <a:rPr lang="zh-CN" altLang="en-US" sz="2800" b="1" dirty="0" smtClean="0"/>
              <a:t>，所以有</a:t>
            </a:r>
            <a:r>
              <a:rPr lang="en-US" altLang="zh-CN" sz="2800" b="1" dirty="0" smtClean="0"/>
              <a:t>n=</a:t>
            </a:r>
            <a:r>
              <a:rPr lang="en-US" altLang="zh-CN" sz="2800" b="1" dirty="0" err="1" smtClean="0"/>
              <a:t>mt</a:t>
            </a:r>
            <a:r>
              <a:rPr lang="zh-CN" altLang="en-US" sz="2800" b="1" dirty="0" smtClean="0"/>
              <a:t>，即</a:t>
            </a:r>
            <a:endParaRPr lang="zh-CN" altLang="en-US" sz="2800" b="1" dirty="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2571736" y="4500570"/>
          <a:ext cx="3482473" cy="64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9" name="Equation" r:id="rId5" imgW="1231366" imgH="228501" progId="Equation.DSMT4">
                  <p:embed/>
                </p:oleObj>
              </mc:Choice>
              <mc:Fallback>
                <p:oleObj name="Equation" r:id="rId5" imgW="1231366" imgH="228501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4500570"/>
                        <a:ext cx="3482473" cy="6429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643042" y="5286412"/>
          <a:ext cx="2095427" cy="57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0" name="Equation" r:id="rId7" imgW="939392" imgH="253890" progId="Equation.DSMT4">
                  <p:embed/>
                </p:oleObj>
              </mc:Choice>
              <mc:Fallback>
                <p:oleObj name="Equation" r:id="rId7" imgW="939392" imgH="25389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5286412"/>
                        <a:ext cx="2095427" cy="57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3071802" y="5857892"/>
          <a:ext cx="27511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1" name="Equation" r:id="rId9" imgW="990170" imgH="253890" progId="Equation.DSMT4">
                  <p:embed/>
                </p:oleObj>
              </mc:Choice>
              <mc:Fallback>
                <p:oleObj name="Equation" r:id="rId9" imgW="990170" imgH="25389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5857892"/>
                        <a:ext cx="2751138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元素的阶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例</a:t>
            </a:r>
            <a:r>
              <a:rPr lang="en-US" altLang="zh-CN" b="1" dirty="0"/>
              <a:t>3.3.3 </a:t>
            </a:r>
            <a:r>
              <a:rPr lang="zh-CN" altLang="en-US" b="1" dirty="0"/>
              <a:t>设</a:t>
            </a:r>
            <a:r>
              <a:rPr lang="en-US" altLang="zh-CN" b="1" dirty="0"/>
              <a:t>G</a:t>
            </a:r>
            <a:r>
              <a:rPr lang="zh-CN" altLang="en-US" b="1" dirty="0"/>
              <a:t>是群，对于任意</a:t>
            </a:r>
            <a:r>
              <a:rPr lang="en-US" altLang="zh-CN" b="1" dirty="0"/>
              <a:t>             </a:t>
            </a:r>
            <a:r>
              <a:rPr lang="zh-CN" altLang="en-US" b="1" dirty="0"/>
              <a:t>，定义</a:t>
            </a:r>
            <a:r>
              <a:rPr lang="en-US" altLang="zh-CN" b="1" dirty="0"/>
              <a:t> </a:t>
            </a:r>
          </a:p>
          <a:p>
            <a:pPr>
              <a:buNone/>
            </a:pPr>
            <a:endParaRPr lang="en-US" altLang="zh-CN" b="1" dirty="0"/>
          </a:p>
          <a:p>
            <a:r>
              <a:rPr lang="zh-CN" altLang="en-US" b="1" dirty="0"/>
              <a:t>则</a:t>
            </a:r>
            <a:r>
              <a:rPr lang="en-US" altLang="zh-CN" b="1" dirty="0"/>
              <a:t>       </a:t>
            </a:r>
            <a:r>
              <a:rPr lang="zh-CN" altLang="en-US" b="1" dirty="0"/>
              <a:t>是</a:t>
            </a:r>
            <a:r>
              <a:rPr lang="en-US" altLang="zh-CN" b="1" dirty="0"/>
              <a:t>G</a:t>
            </a:r>
            <a:r>
              <a:rPr lang="zh-CN" altLang="en-US" b="1" dirty="0"/>
              <a:t>的子群。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证明思路：根据群的定义逐条验证即可。</a:t>
            </a:r>
          </a:p>
          <a:p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750741"/>
              </p:ext>
            </p:extLst>
          </p:nvPr>
        </p:nvGraphicFramePr>
        <p:xfrm>
          <a:off x="4932040" y="1954454"/>
          <a:ext cx="902324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3" name="Equation" r:id="rId3" imgW="380670" imgH="177646" progId="Equation.DSMT4">
                  <p:embed/>
                </p:oleObj>
              </mc:Choice>
              <mc:Fallback>
                <p:oleObj name="Equation" r:id="rId3" imgW="380670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954454"/>
                        <a:ext cx="902324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61023"/>
              </p:ext>
            </p:extLst>
          </p:nvPr>
        </p:nvGraphicFramePr>
        <p:xfrm>
          <a:off x="3074652" y="2383082"/>
          <a:ext cx="2500330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4" name="Equation" r:id="rId5" imgW="1002865" imgH="253890" progId="Equation.DSMT4">
                  <p:embed/>
                </p:oleObj>
              </mc:Choice>
              <mc:Fallback>
                <p:oleObj name="Equation" r:id="rId5" imgW="100286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652" y="2383082"/>
                        <a:ext cx="2500330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796399"/>
              </p:ext>
            </p:extLst>
          </p:nvPr>
        </p:nvGraphicFramePr>
        <p:xfrm>
          <a:off x="1217264" y="2811710"/>
          <a:ext cx="571472" cy="61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5" name="Equation" r:id="rId7" imgW="241195" imgH="253890" progId="Equation.DSMT4">
                  <p:embed/>
                </p:oleObj>
              </mc:Choice>
              <mc:Fallback>
                <p:oleObj name="Equation" r:id="rId7" imgW="24119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264" y="2811710"/>
                        <a:ext cx="571472" cy="61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4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smtClean="0"/>
              <a:t>二元运算（续）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922148"/>
          </a:xfrm>
        </p:spPr>
        <p:txBody>
          <a:bodyPr/>
          <a:lstStyle/>
          <a:p>
            <a:r>
              <a:rPr lang="zh-CN" altLang="en-US" b="1" dirty="0" smtClean="0"/>
              <a:t>例</a:t>
            </a:r>
            <a:r>
              <a:rPr lang="en-US" b="1" dirty="0" smtClean="0"/>
              <a:t>3.1.1 </a:t>
            </a:r>
            <a:r>
              <a:rPr lang="zh-CN" altLang="en-US" b="1" dirty="0" smtClean="0"/>
              <a:t>（</a:t>
            </a:r>
            <a:r>
              <a:rPr lang="en-US" b="1" dirty="0" smtClean="0"/>
              <a:t>1</a:t>
            </a:r>
            <a:r>
              <a:rPr lang="zh-CN" altLang="en-US" b="1" dirty="0" smtClean="0"/>
              <a:t>）整数集合</a:t>
            </a:r>
            <a:r>
              <a:rPr lang="en-US" b="1" dirty="0" smtClean="0"/>
              <a:t>Z</a:t>
            </a:r>
            <a:r>
              <a:rPr lang="zh-CN" altLang="en-US" b="1" dirty="0" smtClean="0"/>
              <a:t>上的加法运算是代数运算，满足代数运算的</a:t>
            </a:r>
            <a:r>
              <a:rPr lang="en-US" b="1" dirty="0" smtClean="0"/>
              <a:t>3</a:t>
            </a:r>
            <a:r>
              <a:rPr lang="zh-CN" altLang="en-US" b="1" dirty="0" smtClean="0"/>
              <a:t>个性质。</a:t>
            </a:r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2</a:t>
            </a:r>
            <a:r>
              <a:rPr lang="zh-CN" altLang="en-US" b="1" dirty="0" smtClean="0"/>
              <a:t>）自然数集合</a:t>
            </a:r>
            <a:r>
              <a:rPr lang="en-US" b="1" dirty="0" smtClean="0"/>
              <a:t>N</a:t>
            </a:r>
            <a:r>
              <a:rPr lang="zh-CN" altLang="en-US" b="1" dirty="0" smtClean="0"/>
              <a:t>上的减法运算不是代数运算，因为它不满足封闭性。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3857628"/>
            <a:ext cx="75724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定义</a:t>
            </a:r>
            <a:r>
              <a:rPr lang="en-US" sz="2800" b="1" dirty="0" smtClean="0"/>
              <a:t>3.1.2 </a:t>
            </a:r>
            <a:r>
              <a:rPr lang="zh-CN" altLang="en-US" sz="2800" b="1" dirty="0" smtClean="0"/>
              <a:t>设“</a:t>
            </a:r>
            <a:r>
              <a:rPr lang="en-US" sz="2800" b="1" dirty="0" smtClean="0"/>
              <a:t>。</a:t>
            </a:r>
            <a:r>
              <a:rPr lang="zh-CN" altLang="en-US" sz="2800" b="1" dirty="0" smtClean="0"/>
              <a:t>”是</a:t>
            </a:r>
            <a:r>
              <a:rPr lang="en-US" sz="2800" b="1" dirty="0" smtClean="0"/>
              <a:t>A</a:t>
            </a:r>
            <a:r>
              <a:rPr lang="zh-CN" altLang="en-US" sz="2800" b="1" dirty="0" smtClean="0"/>
              <a:t>上的代数运算，如果对于</a:t>
            </a:r>
            <a:r>
              <a:rPr lang="en-US" sz="2800" b="1" dirty="0" smtClean="0"/>
              <a:t>A</a:t>
            </a:r>
            <a:r>
              <a:rPr lang="zh-CN" altLang="en-US" sz="2800" b="1" dirty="0" smtClean="0"/>
              <a:t>中的任意三个元素</a:t>
            </a:r>
            <a:r>
              <a:rPr lang="en-US" sz="2800" b="1" i="1" dirty="0" smtClean="0"/>
              <a:t>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 smtClean="0"/>
              <a:t>都有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zh-CN" altLang="en-US" sz="2800" b="1" dirty="0" smtClean="0"/>
          </a:p>
          <a:p>
            <a:r>
              <a:rPr lang="zh-CN" altLang="en-US" sz="2800" b="1" dirty="0" smtClean="0"/>
              <a:t>则称“</a:t>
            </a:r>
            <a:r>
              <a:rPr lang="en-US" sz="2800" b="1" dirty="0" smtClean="0"/>
              <a:t>。</a:t>
            </a:r>
            <a:r>
              <a:rPr lang="zh-CN" altLang="en-US" sz="2800" b="1" dirty="0" smtClean="0"/>
              <a:t>”在集合</a:t>
            </a:r>
            <a:r>
              <a:rPr lang="en-US" sz="2800" b="1" dirty="0" smtClean="0"/>
              <a:t>A</a:t>
            </a:r>
            <a:r>
              <a:rPr lang="zh-CN" altLang="en-US" sz="2800" b="1" dirty="0" smtClean="0"/>
              <a:t>上满足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结合律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2428860" y="4929198"/>
          <a:ext cx="3619373" cy="57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3" imgW="1269449" imgH="203112" progId="Equation.DSMT4">
                  <p:embed/>
                </p:oleObj>
              </mc:Choice>
              <mc:Fallback>
                <p:oleObj name="Equation" r:id="rId3" imgW="1269449" imgH="203112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4929198"/>
                        <a:ext cx="3619373" cy="57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元素的阶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350644"/>
          </a:xfrm>
        </p:spPr>
        <p:txBody>
          <a:bodyPr/>
          <a:lstStyle/>
          <a:p>
            <a:r>
              <a:rPr lang="zh-CN" altLang="en-US" b="1" dirty="0" smtClean="0"/>
              <a:t>群</a:t>
            </a:r>
            <a:r>
              <a:rPr lang="en-US" b="1" dirty="0" smtClean="0"/>
              <a:t>G</a:t>
            </a:r>
            <a:r>
              <a:rPr lang="zh-CN" altLang="en-US" b="1" dirty="0" smtClean="0"/>
              <a:t>中的任意一个元素</a:t>
            </a:r>
            <a:r>
              <a:rPr lang="en-US" b="1" dirty="0" smtClean="0"/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/>
              <a:t> </a:t>
            </a:r>
            <a:r>
              <a:rPr lang="zh-CN" altLang="en-US" b="1" dirty="0" smtClean="0"/>
              <a:t>的全体方幂构成的集合，对于群</a:t>
            </a:r>
            <a:r>
              <a:rPr lang="en-US" b="1" dirty="0" smtClean="0"/>
              <a:t>G</a:t>
            </a:r>
            <a:r>
              <a:rPr lang="zh-CN" altLang="en-US" b="1" dirty="0" smtClean="0"/>
              <a:t>中的乘法构成子群，这个子群</a:t>
            </a:r>
            <a:r>
              <a:rPr lang="zh-CN" altLang="en-US" b="1" dirty="0" smtClean="0">
                <a:solidFill>
                  <a:srgbClr val="FF0000"/>
                </a:solidFill>
              </a:rPr>
              <a:t>称为由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</a:rPr>
              <a:t>生成的子群，</a:t>
            </a:r>
            <a:r>
              <a:rPr lang="zh-CN" altLang="en-US" b="1" dirty="0" smtClean="0"/>
              <a:t>记为</a:t>
            </a:r>
            <a:endParaRPr lang="zh-CN" altLang="en-US" b="1" dirty="0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7345" name="Object 1"/>
          <p:cNvGraphicFramePr>
            <a:graphicFrameLocks noChangeAspect="1"/>
          </p:cNvGraphicFramePr>
          <p:nvPr/>
        </p:nvGraphicFramePr>
        <p:xfrm>
          <a:off x="2285984" y="2714620"/>
          <a:ext cx="2222422" cy="57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0" name="Equation" r:id="rId3" imgW="1002865" imgH="253890" progId="Equation.DSMT4">
                  <p:embed/>
                </p:oleObj>
              </mc:Choice>
              <mc:Fallback>
                <p:oleObj name="Equation" r:id="rId3" imgW="1002865" imgH="25389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714620"/>
                        <a:ext cx="2222422" cy="57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4348" y="3357562"/>
            <a:ext cx="79296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定义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3.3.6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对于群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当中的任一元素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dirty="0" smtClean="0"/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，若存在正整数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，使得</a:t>
            </a:r>
          </a:p>
          <a:p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那么，称满足上式的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最小正整数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元素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的阶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，记为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。等价地，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生成的子群的阶也为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。若不存在上述的正整数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是无限阶元，记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3000364" y="4071966"/>
          <a:ext cx="1047707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1" name="Equation" r:id="rId5" imgW="418918" imgH="203112" progId="Equation.DSMT4">
                  <p:embed/>
                </p:oleObj>
              </mc:Choice>
              <mc:Fallback>
                <p:oleObj name="Equation" r:id="rId5" imgW="418918" imgH="203112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4071966"/>
                        <a:ext cx="1047707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571604" y="5143536"/>
          <a:ext cx="693930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2" name="Equation" r:id="rId7" imgW="317225" imgH="203024" progId="Equation.DSMT4">
                  <p:embed/>
                </p:oleObj>
              </mc:Choice>
              <mc:Fallback>
                <p:oleObj name="Equation" r:id="rId7" imgW="317225" imgH="203024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5143536"/>
                        <a:ext cx="693930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928662" y="6072230"/>
          <a:ext cx="1204173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3" name="Equation" r:id="rId9" imgW="571252" imgH="203112" progId="Equation.DSMT4">
                  <p:embed/>
                </p:oleObj>
              </mc:Choice>
              <mc:Fallback>
                <p:oleObj name="Equation" r:id="rId9" imgW="571252" imgH="203112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6072230"/>
                        <a:ext cx="1204173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1350644"/>
          </a:xfrm>
        </p:spPr>
        <p:txBody>
          <a:bodyPr/>
          <a:lstStyle/>
          <a:p>
            <a:r>
              <a:rPr lang="zh-CN" altLang="en-US" b="1" dirty="0" smtClean="0"/>
              <a:t>推论</a:t>
            </a:r>
            <a:r>
              <a:rPr lang="en-US" b="1" dirty="0" smtClean="0"/>
              <a:t>3.3.2 </a:t>
            </a:r>
            <a:r>
              <a:rPr lang="zh-CN" altLang="en-US" b="1" dirty="0" smtClean="0"/>
              <a:t>设</a:t>
            </a:r>
            <a:r>
              <a:rPr lang="en-US" b="1" dirty="0" smtClean="0"/>
              <a:t>G</a:t>
            </a:r>
            <a:r>
              <a:rPr lang="zh-CN" altLang="en-US" b="1" dirty="0" smtClean="0"/>
              <a:t>是一个有限群，则</a:t>
            </a:r>
            <a:r>
              <a:rPr lang="en-US" b="1" dirty="0" smtClean="0"/>
              <a:t>G</a:t>
            </a:r>
            <a:r>
              <a:rPr lang="zh-CN" altLang="en-US" b="1" dirty="0" smtClean="0"/>
              <a:t>中每一个元素的阶一定是</a:t>
            </a:r>
            <a:r>
              <a:rPr lang="en-US" altLang="zh-CN" b="1" dirty="0" smtClean="0"/>
              <a:t>|G|</a:t>
            </a:r>
            <a:r>
              <a:rPr lang="zh-CN" altLang="en-US" b="1" dirty="0" smtClean="0"/>
              <a:t>的因子。设</a:t>
            </a:r>
            <a:r>
              <a:rPr lang="en-US" b="1" dirty="0" smtClean="0"/>
              <a:t> </a:t>
            </a:r>
            <a:r>
              <a:rPr lang="en-US" altLang="zh-CN" b="1" dirty="0" smtClean="0"/>
              <a:t>|G|=n</a:t>
            </a:r>
            <a:r>
              <a:rPr lang="zh-CN" altLang="en-US" b="1" dirty="0" smtClean="0"/>
              <a:t>，对于</a:t>
            </a:r>
            <a:r>
              <a:rPr lang="en-US" b="1" dirty="0" smtClean="0"/>
              <a:t>G</a:t>
            </a:r>
            <a:r>
              <a:rPr lang="zh-CN" altLang="en-US" b="1" dirty="0" smtClean="0"/>
              <a:t>中的每一个元素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b="1" dirty="0" smtClean="0"/>
              <a:t>，有</a:t>
            </a:r>
          </a:p>
          <a:p>
            <a:endParaRPr lang="zh-CN" altLang="en-US" b="1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3643306" y="2000240"/>
          <a:ext cx="1071538" cy="51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" name="Equation" r:id="rId3" imgW="418918" imgH="203112" progId="Equation.DSMT4">
                  <p:embed/>
                </p:oleObj>
              </mc:Choice>
              <mc:Fallback>
                <p:oleObj name="Equation" r:id="rId3" imgW="418918" imgH="203112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2000240"/>
                        <a:ext cx="1071538" cy="5114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4348" y="2786058"/>
            <a:ext cx="8001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推论</a:t>
            </a:r>
            <a:r>
              <a:rPr lang="en-US" sz="2800" b="1" dirty="0" smtClean="0"/>
              <a:t>3.3.3 </a:t>
            </a:r>
            <a:r>
              <a:rPr lang="zh-CN" altLang="en-US" sz="2800" b="1" dirty="0" smtClean="0"/>
              <a:t>（欧拉定理）设</a:t>
            </a:r>
            <a:r>
              <a:rPr lang="en-US" sz="2800" b="1" dirty="0" smtClean="0"/>
              <a:t>m</a:t>
            </a:r>
            <a:r>
              <a:rPr lang="zh-CN" altLang="en-US" sz="2800" b="1" dirty="0" smtClean="0"/>
              <a:t>是正整数，   </a:t>
            </a:r>
            <a:r>
              <a:rPr lang="en-US" sz="2800" b="1" dirty="0" smtClean="0"/>
              <a:t>    </a:t>
            </a:r>
            <a:r>
              <a:rPr lang="zh-CN" altLang="en-US" sz="2800" b="1" dirty="0" smtClean="0"/>
              <a:t>为</a:t>
            </a:r>
            <a:r>
              <a:rPr lang="en-US" sz="2800" b="1" dirty="0" smtClean="0"/>
              <a:t>m</a:t>
            </a:r>
            <a:r>
              <a:rPr lang="zh-CN" altLang="en-US" sz="2800" b="1" dirty="0" smtClean="0"/>
              <a:t>的欧拉函数，       </a:t>
            </a:r>
            <a:r>
              <a:rPr lang="en-US" sz="2800" b="1" dirty="0" smtClean="0"/>
              <a:t> </a:t>
            </a:r>
            <a:r>
              <a:rPr lang="zh-CN" altLang="en-US" sz="2800" b="1" dirty="0" smtClean="0"/>
              <a:t>，若                      </a:t>
            </a:r>
            <a:r>
              <a:rPr lang="en-US" sz="2800" b="1" dirty="0" smtClean="0"/>
              <a:t> </a:t>
            </a:r>
            <a:r>
              <a:rPr lang="zh-CN" altLang="en-US" sz="2800" b="1" dirty="0" smtClean="0"/>
              <a:t>，则</a:t>
            </a:r>
          </a:p>
          <a:p>
            <a:endParaRPr lang="en-US" altLang="zh-CN" sz="2800" b="1" dirty="0" smtClean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6786578" y="2857520"/>
          <a:ext cx="755159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3" name="Equation" r:id="rId5" imgW="355292" imgH="203024" progId="Equation.DSMT4">
                  <p:embed/>
                </p:oleObj>
              </mc:Choice>
              <mc:Fallback>
                <p:oleObj name="Equation" r:id="rId5" imgW="355292" imgH="203024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8" y="2857520"/>
                        <a:ext cx="755159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428860" y="3214686"/>
          <a:ext cx="910802" cy="520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" name="Equation" r:id="rId7" imgW="419100" imgH="228600" progId="Equation.DSMT4">
                  <p:embed/>
                </p:oleObj>
              </mc:Choice>
              <mc:Fallback>
                <p:oleObj name="Equation" r:id="rId7" imgW="4191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3214686"/>
                        <a:ext cx="910802" cy="5204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4000496" y="3286148"/>
          <a:ext cx="2023980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5" name="Equation" r:id="rId9" imgW="812447" imgH="203112" progId="Equation.DSMT4">
                  <p:embed/>
                </p:oleObj>
              </mc:Choice>
              <mc:Fallback>
                <p:oleObj name="Equation" r:id="rId9" imgW="812447" imgH="203112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3286148"/>
                        <a:ext cx="2023980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2786050" y="3786190"/>
          <a:ext cx="2946708" cy="64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6" name="Equation" r:id="rId11" imgW="1040948" imgH="228501" progId="Equation.DSMT4">
                  <p:embed/>
                </p:oleObj>
              </mc:Choice>
              <mc:Fallback>
                <p:oleObj name="Equation" r:id="rId11" imgW="1040948" imgH="228501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3786190"/>
                        <a:ext cx="2946708" cy="6429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785786" y="4500570"/>
            <a:ext cx="80724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证明：根据例</a:t>
            </a:r>
            <a:r>
              <a:rPr lang="en-US" sz="2800" b="1" dirty="0" smtClean="0"/>
              <a:t>3.2.2</a:t>
            </a:r>
            <a:r>
              <a:rPr lang="zh-CN" altLang="en-US" sz="2800" b="1" dirty="0" smtClean="0"/>
              <a:t>，       </a:t>
            </a:r>
            <a:r>
              <a:rPr lang="en-US" sz="2800" b="1" dirty="0" smtClean="0"/>
              <a:t> </a:t>
            </a:r>
            <a:r>
              <a:rPr lang="zh-CN" altLang="en-US" sz="2800" b="1" dirty="0" smtClean="0"/>
              <a:t>，               </a:t>
            </a:r>
            <a:r>
              <a:rPr lang="en-US" sz="2800" b="1" dirty="0" smtClean="0"/>
              <a:t> </a:t>
            </a:r>
            <a:r>
              <a:rPr lang="zh-CN" altLang="en-US" sz="2800" b="1" dirty="0" smtClean="0"/>
              <a:t>。根据推论</a:t>
            </a:r>
            <a:r>
              <a:rPr lang="en-US" sz="2800" b="1" dirty="0" smtClean="0"/>
              <a:t>3.3.2</a:t>
            </a:r>
            <a:r>
              <a:rPr lang="zh-CN" altLang="en-US" sz="2800" b="1" dirty="0" smtClean="0"/>
              <a:t>，有</a:t>
            </a:r>
            <a:r>
              <a:rPr lang="en-US" sz="2800" b="1" dirty="0" smtClean="0"/>
              <a:t> </a:t>
            </a:r>
            <a:endParaRPr lang="zh-CN" altLang="en-US" sz="2800" b="1" dirty="0"/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3857621" y="4500570"/>
          <a:ext cx="880116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7" name="Equation" r:id="rId13" imgW="418918" imgH="241195" progId="Equation.DSMT4">
                  <p:embed/>
                </p:oleObj>
              </mc:Choice>
              <mc:Fallback>
                <p:oleObj name="Equation" r:id="rId13" imgW="418918" imgH="241195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1" y="4500570"/>
                        <a:ext cx="880116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381" name="Object 13"/>
          <p:cNvGraphicFramePr>
            <a:graphicFrameLocks noChangeAspect="1"/>
          </p:cNvGraphicFramePr>
          <p:nvPr/>
        </p:nvGraphicFramePr>
        <p:xfrm>
          <a:off x="5000628" y="4500594"/>
          <a:ext cx="1517378" cy="57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8" name="Equation" r:id="rId15" imgW="736600" imgH="279400" progId="Equation.DSMT4">
                  <p:embed/>
                </p:oleObj>
              </mc:Choice>
              <mc:Fallback>
                <p:oleObj name="Equation" r:id="rId15" imgW="736600" imgH="2794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4500594"/>
                        <a:ext cx="1517378" cy="57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5"/>
          <p:cNvGraphicFramePr>
            <a:graphicFrameLocks noChangeAspect="1"/>
          </p:cNvGraphicFramePr>
          <p:nvPr/>
        </p:nvGraphicFramePr>
        <p:xfrm>
          <a:off x="2714612" y="5500702"/>
          <a:ext cx="29464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9" name="Equation" r:id="rId17" imgW="1040948" imgH="228501" progId="Equation.DSMT4">
                  <p:embed/>
                </p:oleObj>
              </mc:Choice>
              <mc:Fallback>
                <p:oleObj name="Equation" r:id="rId17" imgW="1040948" imgH="228501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5500702"/>
                        <a:ext cx="2946400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smtClean="0"/>
              <a:t>正规子群、商群和同态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17456"/>
          </a:xfrm>
        </p:spPr>
        <p:txBody>
          <a:bodyPr/>
          <a:lstStyle/>
          <a:p>
            <a:r>
              <a:rPr lang="zh-CN" altLang="zh-CN" b="1" dirty="0" smtClean="0"/>
              <a:t>定义</a:t>
            </a:r>
            <a:r>
              <a:rPr lang="en-US" altLang="zh-CN" b="1" dirty="0" smtClean="0"/>
              <a:t>3.4.1 </a:t>
            </a:r>
            <a:r>
              <a:rPr lang="zh-CN" altLang="zh-CN" b="1" dirty="0" smtClean="0"/>
              <a:t>若</a:t>
            </a:r>
            <a:r>
              <a:rPr lang="en-US" altLang="zh-CN" b="1" dirty="0" smtClean="0"/>
              <a:t>H</a:t>
            </a:r>
            <a:r>
              <a:rPr lang="zh-CN" altLang="zh-CN" b="1" dirty="0" smtClean="0"/>
              <a:t>是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的子群，且对于任意元素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a∈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zh-CN" b="1" dirty="0" smtClean="0"/>
              <a:t>，均有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=Ha</a:t>
            </a:r>
            <a:r>
              <a:rPr lang="zh-CN" altLang="zh-CN" b="1" dirty="0" smtClean="0"/>
              <a:t>，则称</a:t>
            </a:r>
            <a:r>
              <a:rPr lang="en-US" altLang="zh-CN" b="1" dirty="0" smtClean="0"/>
              <a:t>H</a:t>
            </a:r>
            <a:r>
              <a:rPr lang="zh-CN" altLang="zh-CN" b="1" dirty="0" smtClean="0"/>
              <a:t>是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的</a:t>
            </a:r>
            <a:r>
              <a:rPr lang="zh-CN" altLang="zh-CN" b="1" dirty="0" smtClean="0">
                <a:solidFill>
                  <a:srgbClr val="FF0000"/>
                </a:solidFill>
              </a:rPr>
              <a:t>正规子群</a:t>
            </a:r>
            <a:r>
              <a:rPr lang="zh-CN" altLang="zh-CN" b="1" dirty="0" smtClean="0"/>
              <a:t>，记为</a:t>
            </a:r>
            <a:r>
              <a:rPr lang="en-US" altLang="zh-CN" b="1" dirty="0" smtClean="0"/>
              <a:t> 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zh-CN" b="1" dirty="0" smtClean="0"/>
              <a:t>。</a:t>
            </a:r>
          </a:p>
          <a:p>
            <a:endParaRPr lang="zh-CN" altLang="en-US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732240" y="2420888"/>
          <a:ext cx="896628" cy="35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Equation" r:id="rId3" imgW="444240" imgH="177480" progId="Equation.DSMT4">
                  <p:embed/>
                </p:oleObj>
              </mc:Choice>
              <mc:Fallback>
                <p:oleObj name="Equation" r:id="rId3" imgW="44424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2420888"/>
                        <a:ext cx="896628" cy="358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2852936"/>
            <a:ext cx="7632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交换群的所有子群都是正规子群。</a:t>
            </a:r>
            <a:r>
              <a:rPr lang="zh-CN" altLang="en-US" sz="2800" b="1" dirty="0" smtClean="0"/>
              <a:t>例如：</a:t>
            </a:r>
            <a:r>
              <a:rPr lang="zh-CN" altLang="zh-CN" sz="2800" b="1" dirty="0" smtClean="0"/>
              <a:t>整数加法群</a:t>
            </a:r>
            <a:r>
              <a:rPr lang="en-US" altLang="zh-CN" sz="2800" b="1" dirty="0" smtClean="0"/>
              <a:t>Z</a:t>
            </a:r>
            <a:r>
              <a:rPr lang="zh-CN" altLang="zh-CN" sz="2800" b="1" dirty="0" smtClean="0"/>
              <a:t>是交换群，所以它的子群</a:t>
            </a:r>
            <a:r>
              <a:rPr lang="en-US" altLang="zh-CN" sz="2800" b="1" dirty="0" err="1" smtClean="0"/>
              <a:t>nZ</a:t>
            </a:r>
            <a:r>
              <a:rPr lang="zh-CN" altLang="zh-CN" sz="2800" b="1" dirty="0" smtClean="0"/>
              <a:t>是正规子群。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005064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例</a:t>
            </a:r>
            <a:r>
              <a:rPr lang="en-US" altLang="zh-CN" sz="2800" b="1" dirty="0" smtClean="0"/>
              <a:t>3.4.1 </a:t>
            </a:r>
            <a:r>
              <a:rPr lang="zh-CN" altLang="zh-CN" sz="2800" b="1" dirty="0" smtClean="0"/>
              <a:t>设</a:t>
            </a:r>
            <a:r>
              <a:rPr lang="en-US" altLang="zh-CN" sz="2800" b="1" dirty="0" smtClean="0"/>
              <a:t>N</a:t>
            </a:r>
            <a:r>
              <a:rPr lang="zh-CN" altLang="zh-CN" sz="2800" b="1" dirty="0" smtClean="0"/>
              <a:t>是群</a:t>
            </a:r>
            <a:r>
              <a:rPr lang="en-US" altLang="zh-CN" sz="2800" b="1" dirty="0" smtClean="0"/>
              <a:t>G</a:t>
            </a:r>
            <a:r>
              <a:rPr lang="zh-CN" altLang="zh-CN" sz="2800" b="1" dirty="0" smtClean="0"/>
              <a:t>中所有满足下列条件的元素构成的集合：</a:t>
            </a:r>
          </a:p>
          <a:p>
            <a:endParaRPr lang="en-US" altLang="zh-CN" sz="2800" b="1" dirty="0" smtClean="0"/>
          </a:p>
          <a:p>
            <a:r>
              <a:rPr lang="zh-CN" altLang="zh-CN" sz="2800" b="1" dirty="0" smtClean="0"/>
              <a:t>那么</a:t>
            </a:r>
            <a:r>
              <a:rPr lang="en-US" altLang="zh-CN" sz="2800" b="1" dirty="0" smtClean="0"/>
              <a:t>N</a:t>
            </a:r>
            <a:r>
              <a:rPr lang="zh-CN" altLang="zh-CN" sz="2800" b="1" dirty="0" smtClean="0"/>
              <a:t>是</a:t>
            </a:r>
            <a:r>
              <a:rPr lang="en-US" altLang="zh-CN" sz="2800" b="1" dirty="0" smtClean="0"/>
              <a:t>G</a:t>
            </a:r>
            <a:r>
              <a:rPr lang="zh-CN" altLang="zh-CN" sz="2800" b="1" dirty="0" smtClean="0"/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正规子群</a:t>
            </a:r>
            <a:r>
              <a:rPr lang="zh-CN" altLang="zh-CN" sz="2800" b="1" dirty="0" smtClean="0"/>
              <a:t>，这个正规子群称为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G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的中心</a:t>
            </a:r>
            <a:r>
              <a:rPr lang="zh-CN" altLang="zh-CN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3131840" y="4653136"/>
          <a:ext cx="2795655" cy="54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Equation" r:id="rId5" imgW="1016000" imgH="203200" progId="Equation.DSMT4">
                  <p:embed/>
                </p:oleObj>
              </mc:Choice>
              <mc:Fallback>
                <p:oleObj name="Equation" r:id="rId5" imgW="1016000" imgH="203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653136"/>
                        <a:ext cx="2795655" cy="548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1560" y="5805264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证明思路：严格按照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子群和正规子群的定义</a:t>
            </a:r>
            <a:r>
              <a:rPr lang="zh-CN" altLang="en-US" sz="2800" b="1" dirty="0" smtClean="0"/>
              <a:t>进行验证。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正规子群的等价定义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579296" cy="4389120"/>
          </a:xfrm>
        </p:spPr>
        <p:txBody>
          <a:bodyPr/>
          <a:lstStyle/>
          <a:p>
            <a:r>
              <a:rPr lang="zh-CN" altLang="zh-CN" b="1" dirty="0" smtClean="0"/>
              <a:t>定理</a:t>
            </a:r>
            <a:r>
              <a:rPr lang="en-US" altLang="zh-CN" b="1" dirty="0" smtClean="0"/>
              <a:t>3.4.1</a:t>
            </a:r>
            <a:r>
              <a:rPr lang="zh-CN" altLang="zh-CN" b="1" dirty="0" smtClean="0"/>
              <a:t>：设</a:t>
            </a:r>
            <a:r>
              <a:rPr lang="en-US" altLang="zh-CN" b="1" dirty="0" smtClean="0"/>
              <a:t>H</a:t>
            </a:r>
            <a:r>
              <a:rPr lang="zh-CN" altLang="zh-CN" b="1" dirty="0" smtClean="0"/>
              <a:t>是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的子群，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a∈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zh-CN" b="1" dirty="0" smtClean="0"/>
              <a:t>。令</a:t>
            </a:r>
            <a:r>
              <a:rPr lang="en-US" altLang="zh-CN" b="1" dirty="0" smtClean="0"/>
              <a:t>                              </a:t>
            </a:r>
            <a:r>
              <a:rPr lang="zh-CN" altLang="zh-CN" b="1" dirty="0" smtClean="0"/>
              <a:t>，则下列条件等价：</a:t>
            </a:r>
          </a:p>
          <a:p>
            <a:pPr marL="850392" lvl="1" indent="-457200">
              <a:buFont typeface="+mj-ea"/>
              <a:buAutoNum type="circleNumDbPlain"/>
            </a:pPr>
            <a:r>
              <a:rPr lang="en-US" altLang="zh-CN" b="1" dirty="0" smtClean="0"/>
              <a:t>H</a:t>
            </a:r>
            <a:r>
              <a:rPr lang="zh-CN" altLang="zh-CN" b="1" dirty="0" smtClean="0"/>
              <a:t>是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的正规子群；</a:t>
            </a:r>
          </a:p>
          <a:p>
            <a:pPr marL="850392" lvl="1" indent="-457200">
              <a:buFont typeface="+mj-ea"/>
              <a:buAutoNum type="circleNumDbPlain"/>
            </a:pPr>
            <a:r>
              <a:rPr lang="en-US" altLang="zh-CN" b="1" dirty="0" smtClean="0"/>
              <a:t>                  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                </a:t>
            </a:r>
            <a:r>
              <a:rPr lang="zh-CN" altLang="zh-CN" b="1" dirty="0" smtClean="0"/>
              <a:t>，有</a:t>
            </a:r>
            <a:r>
              <a:rPr lang="en-US" altLang="zh-CN" b="1" dirty="0" smtClean="0"/>
              <a:t>                   </a:t>
            </a:r>
            <a:r>
              <a:rPr lang="zh-CN" altLang="zh-CN" b="1" dirty="0" smtClean="0"/>
              <a:t>；</a:t>
            </a:r>
          </a:p>
          <a:p>
            <a:pPr marL="850392" lvl="1" indent="-457200">
              <a:buFont typeface="+mj-ea"/>
              <a:buAutoNum type="circleNumDbPlain"/>
            </a:pPr>
            <a:r>
              <a:rPr lang="en-US" altLang="zh-CN" b="1" dirty="0" smtClean="0"/>
              <a:t>                  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                    </a:t>
            </a:r>
            <a:r>
              <a:rPr lang="zh-CN" altLang="zh-CN" b="1" dirty="0" smtClean="0"/>
              <a:t>；</a:t>
            </a:r>
          </a:p>
          <a:p>
            <a:pPr marL="850392" lvl="1" indent="-457200">
              <a:buFont typeface="+mj-ea"/>
              <a:buAutoNum type="circleNumDbPlain"/>
            </a:pPr>
            <a:r>
              <a:rPr lang="en-US" altLang="zh-CN" b="1" dirty="0" smtClean="0"/>
              <a:t>                  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                    </a:t>
            </a:r>
            <a:r>
              <a:rPr lang="zh-CN" altLang="zh-CN" b="1" dirty="0" smtClean="0"/>
              <a:t>。</a:t>
            </a:r>
            <a:endParaRPr lang="zh-CN" altLang="en-US" b="1" dirty="0"/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441" name="Object 1"/>
          <p:cNvGraphicFramePr>
            <a:graphicFrameLocks noChangeAspect="1"/>
          </p:cNvGraphicFramePr>
          <p:nvPr/>
        </p:nvGraphicFramePr>
        <p:xfrm>
          <a:off x="6444208" y="1988840"/>
          <a:ext cx="2579733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5" name="Equation" r:id="rId3" imgW="1460500" imgH="228600" progId="Equation.DSMT4">
                  <p:embed/>
                </p:oleObj>
              </mc:Choice>
              <mc:Fallback>
                <p:oleObj name="Equation" r:id="rId3" imgW="14605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1988840"/>
                        <a:ext cx="2579733" cy="404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1403648" y="3284984"/>
          <a:ext cx="1049261" cy="390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6" name="Equation" r:id="rId5" imgW="482181" imgH="177646" progId="Equation.DSMT4">
                  <p:embed/>
                </p:oleObj>
              </mc:Choice>
              <mc:Fallback>
                <p:oleObj name="Equation" r:id="rId5" imgW="482181" imgH="177646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284984"/>
                        <a:ext cx="1049261" cy="3909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3059832" y="3254123"/>
          <a:ext cx="864097" cy="390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7" name="Equation" r:id="rId7" imgW="405872" imgH="177569" progId="Equation.DSMT4">
                  <p:embed/>
                </p:oleObj>
              </mc:Choice>
              <mc:Fallback>
                <p:oleObj name="Equation" r:id="rId7" imgW="405872" imgH="177569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254123"/>
                        <a:ext cx="864097" cy="3909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4860032" y="3212976"/>
          <a:ext cx="141958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8" name="Equation" r:id="rId9" imgW="660113" imgH="203112" progId="Equation.DSMT4">
                  <p:embed/>
                </p:oleObj>
              </mc:Choice>
              <mc:Fallback>
                <p:oleObj name="Equation" r:id="rId9" imgW="660113" imgH="203112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212976"/>
                        <a:ext cx="1419586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2915816" y="3645024"/>
          <a:ext cx="1584175" cy="47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9" name="Equation" r:id="rId11" imgW="736280" imgH="215806" progId="Equation.DSMT4">
                  <p:embed/>
                </p:oleObj>
              </mc:Choice>
              <mc:Fallback>
                <p:oleObj name="Equation" r:id="rId11" imgW="736280" imgH="215806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645024"/>
                        <a:ext cx="1584175" cy="4731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2956963" y="4149080"/>
          <a:ext cx="154302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0" name="Equation" r:id="rId13" imgW="710891" imgH="203112" progId="Equation.DSMT4">
                  <p:embed/>
                </p:oleObj>
              </mc:Choice>
              <mc:Fallback>
                <p:oleObj name="Equation" r:id="rId13" imgW="710891" imgH="203112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963" y="4149080"/>
                        <a:ext cx="1543029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13"/>
          <p:cNvGraphicFramePr>
            <a:graphicFrameLocks noChangeAspect="1"/>
          </p:cNvGraphicFramePr>
          <p:nvPr/>
        </p:nvGraphicFramePr>
        <p:xfrm>
          <a:off x="1403648" y="4149080"/>
          <a:ext cx="1049261" cy="390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1" name="Equation" r:id="rId15" imgW="482181" imgH="177646" progId="Equation.DSMT4">
                  <p:embed/>
                </p:oleObj>
              </mc:Choice>
              <mc:Fallback>
                <p:oleObj name="Equation" r:id="rId15" imgW="482181" imgH="177646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149080"/>
                        <a:ext cx="1049261" cy="3909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14"/>
          <p:cNvGraphicFramePr>
            <a:graphicFrameLocks noChangeAspect="1"/>
          </p:cNvGraphicFramePr>
          <p:nvPr/>
        </p:nvGraphicFramePr>
        <p:xfrm>
          <a:off x="1403648" y="3717032"/>
          <a:ext cx="1049261" cy="390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2" name="Equation" r:id="rId16" imgW="482181" imgH="177646" progId="Equation.DSMT4">
                  <p:embed/>
                </p:oleObj>
              </mc:Choice>
              <mc:Fallback>
                <p:oleObj name="Equation" r:id="rId16" imgW="482181" imgH="177646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717032"/>
                        <a:ext cx="1049261" cy="3909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3.4.1</a:t>
            </a:r>
            <a:r>
              <a:rPr lang="zh-CN" altLang="en-US" dirty="0" smtClean="0"/>
              <a:t>的证明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证明：</a:t>
            </a:r>
            <a:endParaRPr lang="en-US" altLang="zh-CN" b="1" dirty="0" smtClean="0"/>
          </a:p>
          <a:p>
            <a:r>
              <a:rPr lang="en-US" altLang="zh-CN" b="1" dirty="0" smtClean="0"/>
              <a:t>               </a:t>
            </a:r>
            <a:r>
              <a:rPr lang="zh-CN" altLang="zh-CN" b="1" dirty="0" smtClean="0"/>
              <a:t>：</a:t>
            </a:r>
            <a:r>
              <a:rPr lang="en-US" altLang="zh-CN" b="1" dirty="0" smtClean="0"/>
              <a:t>H</a:t>
            </a:r>
            <a:r>
              <a:rPr lang="zh-CN" altLang="zh-CN" b="1" dirty="0" smtClean="0"/>
              <a:t>是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的正规子群，所以</a:t>
            </a:r>
            <a:r>
              <a:rPr lang="en-US" altLang="zh-CN" b="1" dirty="0" smtClean="0"/>
              <a:t>           </a:t>
            </a:r>
            <a:r>
              <a:rPr lang="zh-CN" altLang="zh-CN" b="1" dirty="0" smtClean="0"/>
              <a:t>，有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=Ha </a:t>
            </a:r>
            <a:r>
              <a:rPr lang="zh-CN" altLang="zh-CN" b="1" dirty="0" smtClean="0"/>
              <a:t>。故</a:t>
            </a:r>
            <a:r>
              <a:rPr lang="en-US" altLang="zh-CN" b="1" dirty="0" smtClean="0"/>
              <a:t>           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                  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从而存在</a:t>
            </a:r>
            <a:r>
              <a:rPr lang="en-US" altLang="zh-CN" b="1" dirty="0" smtClean="0"/>
              <a:t>          </a:t>
            </a:r>
            <a:r>
              <a:rPr lang="zh-CN" altLang="zh-CN" b="1" dirty="0" smtClean="0"/>
              <a:t>使得</a:t>
            </a:r>
            <a:r>
              <a:rPr lang="en-US" altLang="zh-CN" b="1" dirty="0" smtClean="0"/>
              <a:t>                 </a:t>
            </a:r>
            <a:r>
              <a:rPr lang="zh-CN" altLang="zh-CN" b="1" dirty="0" smtClean="0"/>
              <a:t>，即</a:t>
            </a:r>
            <a:r>
              <a:rPr lang="en-US" altLang="zh-CN" b="1" dirty="0" smtClean="0"/>
              <a:t>                         </a:t>
            </a:r>
            <a:r>
              <a:rPr lang="zh-CN" altLang="zh-CN" b="1" dirty="0" smtClean="0"/>
              <a:t>。</a:t>
            </a:r>
          </a:p>
          <a:p>
            <a:r>
              <a:rPr lang="zh-CN" altLang="zh-CN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zh-CN" b="1" dirty="0" smtClean="0"/>
              <a:t>）</a:t>
            </a:r>
            <a:r>
              <a:rPr lang="en-US" altLang="zh-CN" b="1" dirty="0" smtClean="0"/>
              <a:t>=&gt;</a:t>
            </a:r>
            <a:r>
              <a:rPr lang="zh-CN" altLang="zh-CN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zh-CN" b="1" dirty="0" smtClean="0"/>
              <a:t>）：显然。</a:t>
            </a:r>
          </a:p>
          <a:p>
            <a:r>
              <a:rPr lang="zh-CN" altLang="zh-CN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zh-CN" b="1" dirty="0" smtClean="0"/>
              <a:t>）</a:t>
            </a:r>
            <a:r>
              <a:rPr lang="en-US" altLang="zh-CN" b="1" dirty="0" smtClean="0"/>
              <a:t> =&gt; </a:t>
            </a:r>
            <a:r>
              <a:rPr lang="zh-CN" altLang="zh-CN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zh-CN" b="1" dirty="0" smtClean="0"/>
              <a:t>）</a:t>
            </a:r>
            <a:r>
              <a:rPr lang="en-US" altLang="zh-CN" b="1" dirty="0" smtClean="0"/>
              <a:t>  </a:t>
            </a:r>
            <a:r>
              <a:rPr lang="zh-CN" altLang="zh-CN" b="1" dirty="0" smtClean="0"/>
              <a:t>：</a:t>
            </a:r>
            <a:r>
              <a:rPr lang="en-US" altLang="zh-CN" b="1" dirty="0" smtClean="0"/>
              <a:t>        </a:t>
            </a:r>
            <a:r>
              <a:rPr lang="zh-CN" altLang="zh-CN" b="1" dirty="0" smtClean="0"/>
              <a:t>，有</a:t>
            </a:r>
            <a:r>
              <a:rPr lang="en-US" altLang="zh-CN" b="1" dirty="0" smtClean="0"/>
              <a:t>                </a:t>
            </a:r>
            <a:r>
              <a:rPr lang="zh-CN" altLang="zh-CN" b="1" dirty="0" smtClean="0"/>
              <a:t>。同样</a:t>
            </a:r>
            <a:r>
              <a:rPr lang="en-US" altLang="zh-CN" b="1" dirty="0" smtClean="0"/>
              <a:t>            </a:t>
            </a:r>
            <a:r>
              <a:rPr lang="zh-CN" altLang="zh-CN" b="1" dirty="0" smtClean="0"/>
              <a:t>，也有</a:t>
            </a:r>
            <a:r>
              <a:rPr lang="en-US" altLang="zh-CN" b="1" dirty="0" smtClean="0"/>
              <a:t>                       </a:t>
            </a:r>
            <a:r>
              <a:rPr lang="zh-CN" altLang="zh-CN" b="1" dirty="0" smtClean="0"/>
              <a:t>，即</a:t>
            </a:r>
            <a:r>
              <a:rPr lang="en-US" altLang="zh-CN" b="1" dirty="0" smtClean="0"/>
              <a:t>                  </a:t>
            </a:r>
            <a:r>
              <a:rPr lang="zh-CN" altLang="zh-CN" b="1" dirty="0" smtClean="0"/>
              <a:t>，从而</a:t>
            </a:r>
            <a:r>
              <a:rPr lang="zh-CN" altLang="en-US" b="1" dirty="0" smtClean="0"/>
              <a:t>对于任意        存在           ，使得                 ，即                。所以有               </a:t>
            </a:r>
            <a:r>
              <a:rPr lang="zh-CN" altLang="zh-CN" b="1" dirty="0" smtClean="0"/>
              <a:t>。</a:t>
            </a:r>
            <a:r>
              <a:rPr lang="zh-CN" altLang="en-US" b="1" dirty="0" smtClean="0"/>
              <a:t>综上所述，                  。</a:t>
            </a:r>
            <a:endParaRPr lang="zh-CN" altLang="zh-CN" b="1" dirty="0" smtClean="0"/>
          </a:p>
          <a:p>
            <a:r>
              <a:rPr lang="zh-CN" altLang="zh-CN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zh-CN" b="1" dirty="0" smtClean="0"/>
              <a:t>）</a:t>
            </a:r>
            <a:r>
              <a:rPr lang="en-US" altLang="zh-CN" b="1" dirty="0" smtClean="0"/>
              <a:t> =&gt; </a:t>
            </a:r>
            <a:r>
              <a:rPr lang="zh-CN" altLang="zh-CN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zh-CN" b="1" dirty="0" smtClean="0"/>
              <a:t>）：</a:t>
            </a:r>
            <a:r>
              <a:rPr lang="en-US" altLang="zh-CN" b="1" dirty="0" smtClean="0"/>
              <a:t>                             </a:t>
            </a:r>
            <a:r>
              <a:rPr lang="zh-CN" altLang="zh-CN" b="1" dirty="0" smtClean="0"/>
              <a:t>。</a:t>
            </a:r>
            <a:endParaRPr lang="zh-CN" altLang="en-US" b="1" dirty="0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2465" name="Object 1"/>
          <p:cNvGraphicFramePr>
            <a:graphicFrameLocks noChangeAspect="1"/>
          </p:cNvGraphicFramePr>
          <p:nvPr/>
        </p:nvGraphicFramePr>
        <p:xfrm>
          <a:off x="899592" y="2492896"/>
          <a:ext cx="1120464" cy="3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7" name="Equation" r:id="rId3" imgW="596641" imgH="203112" progId="Equation.DSMT4">
                  <p:embed/>
                </p:oleObj>
              </mc:Choice>
              <mc:Fallback>
                <p:oleObj name="Equation" r:id="rId3" imgW="596641" imgH="203112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492896"/>
                        <a:ext cx="1120464" cy="379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5868144" y="2492896"/>
          <a:ext cx="892919" cy="33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8" name="Equation" r:id="rId5" imgW="482181" imgH="177646" progId="Equation.DSMT4">
                  <p:embed/>
                </p:oleObj>
              </mc:Choice>
              <mc:Fallback>
                <p:oleObj name="Equation" r:id="rId5" imgW="482181" imgH="177646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492896"/>
                        <a:ext cx="892919" cy="3326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1187624" y="2880320"/>
          <a:ext cx="945443" cy="33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9" name="Equation" r:id="rId7" imgW="507780" imgH="177723" progId="Equation.DSMT4">
                  <p:embed/>
                </p:oleObj>
              </mc:Choice>
              <mc:Fallback>
                <p:oleObj name="Equation" r:id="rId7" imgW="507780" imgH="177723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880320"/>
                        <a:ext cx="945443" cy="3326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2267744" y="2880320"/>
          <a:ext cx="1663280" cy="33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0" name="Equation" r:id="rId9" imgW="901309" imgH="177723" progId="Equation.DSMT4">
                  <p:embed/>
                </p:oleObj>
              </mc:Choice>
              <mc:Fallback>
                <p:oleObj name="Equation" r:id="rId9" imgW="901309" imgH="177723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880320"/>
                        <a:ext cx="1663280" cy="3326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5436096" y="2880320"/>
          <a:ext cx="822886" cy="33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1" name="Equation" r:id="rId11" imgW="444114" imgH="177646" progId="Equation.DSMT4">
                  <p:embed/>
                </p:oleObj>
              </mc:Choice>
              <mc:Fallback>
                <p:oleObj name="Equation" r:id="rId11" imgW="444114" imgH="177646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880320"/>
                        <a:ext cx="822886" cy="3326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7164288" y="2852935"/>
          <a:ext cx="1152128" cy="38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2" name="Equation" r:id="rId13" imgW="545626" imgH="177646" progId="Equation.DSMT4">
                  <p:embed/>
                </p:oleObj>
              </mc:Choice>
              <mc:Fallback>
                <p:oleObj name="Equation" r:id="rId13" imgW="545626" imgH="177646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2852935"/>
                        <a:ext cx="1152128" cy="3840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2477" name="Object 13"/>
          <p:cNvGraphicFramePr>
            <a:graphicFrameLocks noChangeAspect="1"/>
          </p:cNvGraphicFramePr>
          <p:nvPr/>
        </p:nvGraphicFramePr>
        <p:xfrm>
          <a:off x="1259632" y="3212976"/>
          <a:ext cx="203679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3" name="Equation" r:id="rId15" imgW="939392" imgH="203112" progId="Equation.DSMT4">
                  <p:embed/>
                </p:oleObj>
              </mc:Choice>
              <mc:Fallback>
                <p:oleObj name="Equation" r:id="rId15" imgW="939392" imgH="203112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212976"/>
                        <a:ext cx="2036797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2479" name="Object 15"/>
          <p:cNvGraphicFramePr>
            <a:graphicFrameLocks noChangeAspect="1"/>
          </p:cNvGraphicFramePr>
          <p:nvPr/>
        </p:nvGraphicFramePr>
        <p:xfrm>
          <a:off x="3203848" y="4221087"/>
          <a:ext cx="1008112" cy="37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4" name="Equation" r:id="rId17" imgW="482181" imgH="177646" progId="Equation.DSMT4">
                  <p:embed/>
                </p:oleObj>
              </mc:Choice>
              <mc:Fallback>
                <p:oleObj name="Equation" r:id="rId17" imgW="482181" imgH="177646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221087"/>
                        <a:ext cx="1008112" cy="3755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4788024" y="4176464"/>
          <a:ext cx="1354745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5" name="Equation" r:id="rId18" imgW="736280" imgH="215806" progId="Equation.DSMT4">
                  <p:embed/>
                </p:oleObj>
              </mc:Choice>
              <mc:Fallback>
                <p:oleObj name="Equation" r:id="rId18" imgW="736280" imgH="215806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176464"/>
                        <a:ext cx="1354745" cy="404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2483" name="Object 19"/>
          <p:cNvGraphicFramePr>
            <a:graphicFrameLocks noChangeAspect="1"/>
          </p:cNvGraphicFramePr>
          <p:nvPr/>
        </p:nvGraphicFramePr>
        <p:xfrm>
          <a:off x="7092280" y="4221088"/>
          <a:ext cx="982127" cy="33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6" name="Equation" r:id="rId20" imgW="596641" imgH="203112" progId="Equation.DSMT4">
                  <p:embed/>
                </p:oleObj>
              </mc:Choice>
              <mc:Fallback>
                <p:oleObj name="Equation" r:id="rId20" imgW="596641" imgH="203112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4221088"/>
                        <a:ext cx="982127" cy="3326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2485" name="Object 21"/>
          <p:cNvGraphicFramePr>
            <a:graphicFrameLocks noChangeAspect="1"/>
          </p:cNvGraphicFramePr>
          <p:nvPr/>
        </p:nvGraphicFramePr>
        <p:xfrm>
          <a:off x="1475656" y="4581128"/>
          <a:ext cx="1888432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7" name="Equation" r:id="rId22" imgW="1066800" imgH="228600" progId="Equation.DSMT4">
                  <p:embed/>
                </p:oleObj>
              </mc:Choice>
              <mc:Fallback>
                <p:oleObj name="Equation" r:id="rId22" imgW="1066800" imgH="2286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581128"/>
                        <a:ext cx="1888432" cy="404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2487" name="Object 23"/>
          <p:cNvGraphicFramePr>
            <a:graphicFrameLocks noChangeAspect="1"/>
          </p:cNvGraphicFramePr>
          <p:nvPr/>
        </p:nvGraphicFramePr>
        <p:xfrm>
          <a:off x="4067944" y="4581128"/>
          <a:ext cx="1354745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8" name="Equation" r:id="rId24" imgW="736280" imgH="215806" progId="Equation.DSMT4">
                  <p:embed/>
                </p:oleObj>
              </mc:Choice>
              <mc:Fallback>
                <p:oleObj name="Equation" r:id="rId24" imgW="736280" imgH="215806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581128"/>
                        <a:ext cx="1354745" cy="404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7812360" y="4595608"/>
          <a:ext cx="951954" cy="489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9" name="Equation" r:id="rId26" imgW="444240" imgH="228600" progId="Equation.DSMT4">
                  <p:embed/>
                </p:oleObj>
              </mc:Choice>
              <mc:Fallback>
                <p:oleObj name="Equation" r:id="rId26" imgW="444240" imgH="2286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4595608"/>
                        <a:ext cx="951954" cy="4895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1475656" y="5013176"/>
          <a:ext cx="886296" cy="443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0" name="Equation" r:id="rId28" imgW="457200" imgH="228600" progId="Equation.DSMT4">
                  <p:embed/>
                </p:oleObj>
              </mc:Choice>
              <mc:Fallback>
                <p:oleObj name="Equation" r:id="rId28" imgW="457200" imgH="2286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013176"/>
                        <a:ext cx="886296" cy="4431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3406312" y="4984402"/>
          <a:ext cx="1309704" cy="460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1" name="Equation" r:id="rId30" imgW="685800" imgH="241200" progId="Equation.DSMT4">
                  <p:embed/>
                </p:oleObj>
              </mc:Choice>
              <mc:Fallback>
                <p:oleObj name="Equation" r:id="rId30" imgW="685800" imgH="2412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312" y="4984402"/>
                        <a:ext cx="1309704" cy="4608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2" name="Object 28"/>
          <p:cNvGraphicFramePr>
            <a:graphicFrameLocks noChangeAspect="1"/>
          </p:cNvGraphicFramePr>
          <p:nvPr/>
        </p:nvGraphicFramePr>
        <p:xfrm>
          <a:off x="5364088" y="4941168"/>
          <a:ext cx="13096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2" name="Equation" r:id="rId32" imgW="685800" imgH="241200" progId="Equation.DSMT4">
                  <p:embed/>
                </p:oleObj>
              </mc:Choice>
              <mc:Fallback>
                <p:oleObj name="Equation" r:id="rId32" imgW="685800" imgH="2412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941168"/>
                        <a:ext cx="1309688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2493" name="Object 29"/>
          <p:cNvGraphicFramePr>
            <a:graphicFrameLocks noChangeAspect="1"/>
          </p:cNvGraphicFramePr>
          <p:nvPr/>
        </p:nvGraphicFramePr>
        <p:xfrm>
          <a:off x="1187624" y="5445224"/>
          <a:ext cx="1187624" cy="354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3" name="Equation" r:id="rId34" imgW="736280" imgH="215806" progId="Equation.DSMT4">
                  <p:embed/>
                </p:oleObj>
              </mc:Choice>
              <mc:Fallback>
                <p:oleObj name="Equation" r:id="rId34" imgW="736280" imgH="215806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445224"/>
                        <a:ext cx="1187624" cy="3547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2495" name="Object 31"/>
          <p:cNvGraphicFramePr>
            <a:graphicFrameLocks noChangeAspect="1"/>
          </p:cNvGraphicFramePr>
          <p:nvPr/>
        </p:nvGraphicFramePr>
        <p:xfrm>
          <a:off x="4355976" y="5373216"/>
          <a:ext cx="1445229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4" name="Equation" r:id="rId36" imgW="710891" imgH="203112" progId="Equation.DSMT4">
                  <p:embed/>
                </p:oleObj>
              </mc:Choice>
              <mc:Fallback>
                <p:oleObj name="Equation" r:id="rId36" imgW="710891" imgH="203112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5373216"/>
                        <a:ext cx="1445229" cy="404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2497" name="Object 33"/>
          <p:cNvGraphicFramePr>
            <a:graphicFrameLocks noChangeAspect="1"/>
          </p:cNvGraphicFramePr>
          <p:nvPr/>
        </p:nvGraphicFramePr>
        <p:xfrm>
          <a:off x="3275856" y="5805264"/>
          <a:ext cx="2447254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5" name="Equation" r:id="rId38" imgW="1206500" imgH="203200" progId="Equation.DSMT4">
                  <p:embed/>
                </p:oleObj>
              </mc:Choice>
              <mc:Fallback>
                <p:oleObj name="Equation" r:id="rId38" imgW="1206500" imgH="2032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805264"/>
                        <a:ext cx="2447254" cy="404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573640"/>
          </a:xfrm>
        </p:spPr>
        <p:txBody>
          <a:bodyPr>
            <a:normAutofit lnSpcReduction="10000"/>
          </a:bodyPr>
          <a:lstStyle/>
          <a:p>
            <a:r>
              <a:rPr lang="zh-CN" altLang="zh-CN" b="1" dirty="0" smtClean="0">
                <a:solidFill>
                  <a:schemeClr val="accent1"/>
                </a:solidFill>
              </a:rPr>
              <a:t>定理</a:t>
            </a:r>
            <a:r>
              <a:rPr lang="en-US" altLang="zh-CN" b="1" dirty="0" smtClean="0">
                <a:solidFill>
                  <a:schemeClr val="accent1"/>
                </a:solidFill>
              </a:rPr>
              <a:t>3.4.2 </a:t>
            </a:r>
            <a:r>
              <a:rPr lang="zh-CN" altLang="zh-CN" b="1" dirty="0" smtClean="0"/>
              <a:t>设</a:t>
            </a:r>
            <a:r>
              <a:rPr lang="en-US" altLang="zh-CN" b="1" dirty="0" smtClean="0"/>
              <a:t>H</a:t>
            </a:r>
            <a:r>
              <a:rPr lang="zh-CN" altLang="zh-CN" b="1" dirty="0" smtClean="0"/>
              <a:t>是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的正规子群，记</a:t>
            </a:r>
            <a:r>
              <a:rPr lang="en-US" altLang="zh-CN" b="1" dirty="0" smtClean="0"/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G/H={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aH|a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 ∈ G}</a:t>
            </a:r>
            <a:r>
              <a:rPr lang="zh-CN" altLang="zh-CN" b="1" dirty="0" smtClean="0"/>
              <a:t>，在集合记</a:t>
            </a:r>
            <a:r>
              <a:rPr lang="en-US" altLang="zh-CN" b="1" dirty="0" smtClean="0"/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G/H</a:t>
            </a:r>
            <a:r>
              <a:rPr lang="zh-CN" altLang="zh-CN" b="1" dirty="0" smtClean="0"/>
              <a:t>上定义运算：</a:t>
            </a:r>
            <a:endParaRPr lang="en-US" altLang="zh-CN" b="1" dirty="0" smtClean="0"/>
          </a:p>
          <a:p>
            <a:pPr algn="ctr"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zh-CN" altLang="zh-CN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b="1" dirty="0" smtClean="0"/>
              <a:t>则上述定义的运算给出了记</a:t>
            </a:r>
            <a:r>
              <a:rPr lang="en-US" altLang="zh-CN" b="1" dirty="0" smtClean="0"/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G/H</a:t>
            </a:r>
            <a:r>
              <a:rPr lang="zh-CN" altLang="zh-CN" b="1" dirty="0" smtClean="0"/>
              <a:t>上的一个乘法，且记</a:t>
            </a:r>
            <a:r>
              <a:rPr lang="en-US" altLang="zh-CN" b="1" dirty="0" smtClean="0"/>
              <a:t> 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G/H</a:t>
            </a:r>
            <a:r>
              <a:rPr lang="zh-CN" altLang="zh-CN" b="1" dirty="0" smtClean="0"/>
              <a:t>在这个乘法下构成群</a:t>
            </a:r>
            <a:r>
              <a:rPr lang="zh-CN" altLang="en-US" b="1" dirty="0" smtClean="0"/>
              <a:t>，称为</a:t>
            </a:r>
            <a:r>
              <a:rPr lang="en-US" altLang="zh-CN" b="1" dirty="0" smtClean="0"/>
              <a:t>G</a:t>
            </a:r>
            <a:r>
              <a:rPr lang="zh-CN" altLang="en-US" b="1" dirty="0" smtClean="0"/>
              <a:t>关于正规子群</a:t>
            </a:r>
            <a:r>
              <a:rPr lang="en-US" altLang="zh-CN" b="1" dirty="0" smtClean="0"/>
              <a:t>H</a:t>
            </a:r>
            <a:r>
              <a:rPr lang="zh-CN" altLang="en-US" b="1" dirty="0" smtClean="0"/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商群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437112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证明思路：</a:t>
            </a:r>
            <a:r>
              <a:rPr lang="zh-CN" altLang="zh-CN" sz="2800" b="1" dirty="0" smtClean="0"/>
              <a:t>首先，要证明定理中定义的运算不依赖陪集代表元的选择。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其次，要证明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G/H</a:t>
            </a:r>
            <a:r>
              <a:rPr lang="zh-CN" altLang="zh-CN" sz="2800" b="1" dirty="0" smtClean="0"/>
              <a:t>在这个乘法下构成群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商群（续）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证明：首先证明当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H=b</a:t>
            </a:r>
            <a:r>
              <a:rPr lang="en-US" altLang="zh-CN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时，有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b="1" i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H=b</a:t>
            </a:r>
            <a:r>
              <a:rPr lang="en-US" altLang="zh-CN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=&gt;</a:t>
            </a: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而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/>
              <a:t>又</a:t>
            </a:r>
            <a:r>
              <a:rPr lang="en-US" altLang="zh-CN" b="1" dirty="0" smtClean="0"/>
              <a:t>H</a:t>
            </a:r>
            <a:r>
              <a:rPr lang="zh-CN" altLang="en-US" b="1" dirty="0" smtClean="0"/>
              <a:t>是正规子群，所以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从而                              ，即有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其次，验证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G/H</a:t>
            </a:r>
            <a:r>
              <a:rPr lang="zh-CN" altLang="zh-CN" sz="2400" b="1" dirty="0" smtClean="0"/>
              <a:t>在这个乘法下构成群</a:t>
            </a:r>
            <a:r>
              <a:rPr lang="zh-CN" altLang="en-US" sz="2400" b="1" dirty="0" smtClean="0"/>
              <a:t>。根据群的定义很容易验证其乘法满足结合律，有单位元，有逆元。</a:t>
            </a:r>
            <a:endParaRPr lang="en-US" altLang="zh-CN" b="1" dirty="0" smtClean="0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89" name="Object 1"/>
          <p:cNvGraphicFramePr>
            <a:graphicFrameLocks noChangeAspect="1"/>
          </p:cNvGraphicFramePr>
          <p:nvPr/>
        </p:nvGraphicFramePr>
        <p:xfrm>
          <a:off x="3924151" y="2855913"/>
          <a:ext cx="22320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3" name="Equation" r:id="rId3" imgW="1244520" imgH="241200" progId="Equation.DSMT4">
                  <p:embed/>
                </p:oleObj>
              </mc:Choice>
              <mc:Fallback>
                <p:oleObj name="Equation" r:id="rId3" imgW="1244520" imgH="241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151" y="2855913"/>
                        <a:ext cx="22320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1403648" y="3645024"/>
          <a:ext cx="527098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4" name="Equation" r:id="rId5" imgW="2895600" imgH="241300" progId="Equation.DSMT4">
                  <p:embed/>
                </p:oleObj>
              </mc:Choice>
              <mc:Fallback>
                <p:oleObj name="Equation" r:id="rId5" imgW="2895600" imgH="241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645024"/>
                        <a:ext cx="5270986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4067944" y="4221088"/>
          <a:ext cx="2040156" cy="47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5" name="Equation" r:id="rId7" imgW="1028254" imgH="241195" progId="Equation.DSMT4">
                  <p:embed/>
                </p:oleObj>
              </mc:Choice>
              <mc:Fallback>
                <p:oleObj name="Equation" r:id="rId7" imgW="1028254" imgH="241195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221088"/>
                        <a:ext cx="2040156" cy="476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331640" y="4725144"/>
          <a:ext cx="2230825" cy="47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6" name="Equation" r:id="rId9" imgW="1117600" imgH="241300" progId="Equation.DSMT4">
                  <p:embed/>
                </p:oleObj>
              </mc:Choice>
              <mc:Fallback>
                <p:oleObj name="Equation" r:id="rId9" imgW="1117600" imgH="241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725144"/>
                        <a:ext cx="2230825" cy="476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432946"/>
              </p:ext>
            </p:extLst>
          </p:nvPr>
        </p:nvGraphicFramePr>
        <p:xfrm>
          <a:off x="4632325" y="4724400"/>
          <a:ext cx="22018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7" name="Equation" r:id="rId11" imgW="1168200" imgH="228600" progId="Equation.DSMT4">
                  <p:embed/>
                </p:oleObj>
              </mc:Choice>
              <mc:Fallback>
                <p:oleObj name="Equation" r:id="rId11" imgW="11682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5" y="4724400"/>
                        <a:ext cx="2201863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商群（例）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例</a:t>
            </a:r>
            <a:r>
              <a:rPr lang="en-US" altLang="zh-CN" b="1" dirty="0" smtClean="0"/>
              <a:t>3.4.2 </a:t>
            </a:r>
            <a:r>
              <a:rPr lang="zh-CN" altLang="zh-CN" b="1" dirty="0" smtClean="0"/>
              <a:t>对于正整数</a:t>
            </a:r>
            <a:r>
              <a:rPr lang="en-US" altLang="zh-CN" b="1" dirty="0" smtClean="0"/>
              <a:t>m</a:t>
            </a:r>
            <a:r>
              <a:rPr lang="zh-CN" altLang="zh-CN" b="1" dirty="0" smtClean="0"/>
              <a:t>，</a:t>
            </a:r>
            <a:r>
              <a:rPr lang="en-US" altLang="zh-CN" b="1" dirty="0" err="1" smtClean="0"/>
              <a:t>mZ</a:t>
            </a:r>
            <a:r>
              <a:rPr lang="zh-CN" altLang="zh-CN" b="1" dirty="0" smtClean="0"/>
              <a:t>是整数加法群</a:t>
            </a:r>
            <a:r>
              <a:rPr lang="en-US" altLang="zh-CN" b="1" dirty="0" smtClean="0"/>
              <a:t>Z</a:t>
            </a:r>
            <a:r>
              <a:rPr lang="zh-CN" altLang="zh-CN" b="1" dirty="0" smtClean="0"/>
              <a:t>的正规子群，其所有加法陪集为 </a:t>
            </a:r>
            <a:endParaRPr lang="en-US" altLang="zh-CN" b="1" dirty="0" smtClean="0"/>
          </a:p>
          <a:p>
            <a:pPr>
              <a:buNone/>
            </a:pPr>
            <a:endParaRPr lang="zh-CN" altLang="zh-CN" b="1" dirty="0" smtClean="0"/>
          </a:p>
          <a:p>
            <a:r>
              <a:rPr lang="zh-CN" altLang="zh-CN" b="1" dirty="0" smtClean="0"/>
              <a:t>可分别用</a:t>
            </a:r>
            <a:r>
              <a:rPr lang="en-US" altLang="zh-CN" b="1" dirty="0" smtClean="0"/>
              <a:t>[0]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[1]</a:t>
            </a:r>
            <a:r>
              <a:rPr lang="zh-CN" altLang="zh-CN" b="1" dirty="0" smtClean="0"/>
              <a:t>，…，</a:t>
            </a:r>
            <a:r>
              <a:rPr lang="en-US" altLang="zh-CN" b="1" dirty="0" smtClean="0"/>
              <a:t>[m-1]</a:t>
            </a:r>
            <a:r>
              <a:rPr lang="zh-CN" altLang="zh-CN" b="1" dirty="0" smtClean="0"/>
              <a:t>表示这</a:t>
            </a:r>
            <a:r>
              <a:rPr lang="en-US" altLang="zh-CN" b="1" dirty="0" smtClean="0"/>
              <a:t>m</a:t>
            </a:r>
            <a:r>
              <a:rPr lang="zh-CN" altLang="zh-CN" b="1" dirty="0" smtClean="0"/>
              <a:t>个陪集</a:t>
            </a:r>
            <a:r>
              <a:rPr lang="en-US" altLang="zh-CN" b="1" dirty="0" smtClean="0"/>
              <a:t>: </a:t>
            </a:r>
          </a:p>
          <a:p>
            <a:endParaRPr lang="en-US" altLang="zh-CN" b="1" dirty="0" smtClean="0"/>
          </a:p>
          <a:p>
            <a:r>
              <a:rPr lang="zh-CN" altLang="zh-CN" b="1" dirty="0" smtClean="0"/>
              <a:t>定义加法</a:t>
            </a:r>
            <a:r>
              <a:rPr lang="en-US" altLang="zh-CN" b="1" dirty="0" smtClean="0"/>
              <a:t>:</a:t>
            </a:r>
            <a:endParaRPr lang="zh-CN" altLang="zh-CN" b="1" dirty="0" smtClean="0"/>
          </a:p>
          <a:p>
            <a:r>
              <a:rPr lang="zh-CN" altLang="zh-CN" b="1" dirty="0" smtClean="0"/>
              <a:t>显然，在这个运算下，</a:t>
            </a:r>
            <a:r>
              <a:rPr lang="en-US" altLang="zh-CN" b="1" dirty="0" smtClean="0"/>
              <a:t> Z/(</a:t>
            </a:r>
            <a:r>
              <a:rPr lang="en-US" altLang="zh-CN" b="1" dirty="0" err="1" smtClean="0"/>
              <a:t>mZ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构成一个加群。由于</a:t>
            </a:r>
            <a:r>
              <a:rPr lang="en-US" altLang="zh-CN" b="1" dirty="0" smtClean="0"/>
              <a:t>[</a:t>
            </a:r>
            <a:r>
              <a:rPr lang="en-US" altLang="zh-CN" b="1" i="1" dirty="0" smtClean="0"/>
              <a:t>a</a:t>
            </a:r>
            <a:r>
              <a:rPr lang="en-US" altLang="zh-CN" b="1" dirty="0" smtClean="0"/>
              <a:t>] </a:t>
            </a:r>
            <a:r>
              <a:rPr lang="zh-CN" altLang="zh-CN" b="1" dirty="0" smtClean="0"/>
              <a:t>又表示</a:t>
            </a:r>
            <a:r>
              <a:rPr lang="en-US" altLang="zh-CN" b="1" i="1" dirty="0" smtClean="0"/>
              <a:t>a</a:t>
            </a:r>
            <a:r>
              <a:rPr lang="zh-CN" altLang="zh-CN" b="1" dirty="0" smtClean="0"/>
              <a:t>这个整数所在的剩余类，因此，</a:t>
            </a:r>
            <a:r>
              <a:rPr lang="en-US" altLang="zh-CN" b="1" dirty="0" smtClean="0"/>
              <a:t> Z/(</a:t>
            </a:r>
            <a:r>
              <a:rPr lang="en-US" altLang="zh-CN" b="1" dirty="0" err="1" smtClean="0"/>
              <a:t>mZ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又称为</a:t>
            </a:r>
            <a:r>
              <a:rPr lang="zh-CN" altLang="zh-CN" b="1" dirty="0" smtClean="0">
                <a:solidFill>
                  <a:srgbClr val="FF0000"/>
                </a:solidFill>
              </a:rPr>
              <a:t>剩余类群</a:t>
            </a:r>
            <a:r>
              <a:rPr lang="zh-CN" altLang="zh-CN" b="1" dirty="0" smtClean="0"/>
              <a:t>。</a:t>
            </a:r>
          </a:p>
          <a:p>
            <a:endParaRPr lang="zh-CN" altLang="en-US" b="1" dirty="0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5537" name="Object 1"/>
          <p:cNvGraphicFramePr>
            <a:graphicFrameLocks noChangeAspect="1"/>
          </p:cNvGraphicFramePr>
          <p:nvPr/>
        </p:nvGraphicFramePr>
        <p:xfrm>
          <a:off x="2483768" y="2780928"/>
          <a:ext cx="4393495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5" name="Equation" r:id="rId3" imgW="2171700" imgH="203200" progId="Equation.DSMT4">
                  <p:embed/>
                </p:oleObj>
              </mc:Choice>
              <mc:Fallback>
                <p:oleObj name="Equation" r:id="rId3" imgW="2171700" imgH="203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780928"/>
                        <a:ext cx="4393495" cy="404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2195736" y="3789040"/>
          <a:ext cx="3584167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6" name="Equation" r:id="rId5" imgW="1765300" imgH="203200" progId="Equation.DSMT4">
                  <p:embed/>
                </p:oleObj>
              </mc:Choice>
              <mc:Fallback>
                <p:oleObj name="Equation" r:id="rId5" imgW="1765300" imgH="203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789040"/>
                        <a:ext cx="3584167" cy="404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666019"/>
              </p:ext>
            </p:extLst>
          </p:nvPr>
        </p:nvGraphicFramePr>
        <p:xfrm>
          <a:off x="3032125" y="4221163"/>
          <a:ext cx="21875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7" name="Equation" r:id="rId7" imgW="1079280" imgH="203040" progId="Equation.DSMT4">
                  <p:embed/>
                </p:oleObj>
              </mc:Choice>
              <mc:Fallback>
                <p:oleObj name="Equation" r:id="rId7" imgW="107928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4221163"/>
                        <a:ext cx="2187575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同态与同构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b="1" dirty="0" smtClean="0"/>
              <a:t>定义</a:t>
            </a:r>
            <a:r>
              <a:rPr lang="en-US" altLang="zh-CN" b="1" dirty="0" smtClean="0"/>
              <a:t>3.4.3 </a:t>
            </a:r>
            <a:r>
              <a:rPr lang="zh-CN" altLang="zh-CN" b="1" dirty="0" smtClean="0"/>
              <a:t>设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和</a:t>
            </a:r>
            <a:r>
              <a:rPr lang="en-US" altLang="zh-CN" b="1" dirty="0" smtClean="0"/>
              <a:t>G’</a:t>
            </a:r>
            <a:r>
              <a:rPr lang="zh-CN" altLang="zh-CN" b="1" dirty="0" smtClean="0"/>
              <a:t>是两个群。</a:t>
            </a:r>
            <a:r>
              <a:rPr lang="en-US" altLang="zh-CN" b="1" i="1" dirty="0" smtClean="0"/>
              <a:t>f</a:t>
            </a:r>
            <a:r>
              <a:rPr lang="zh-CN" altLang="zh-CN" b="1" dirty="0" smtClean="0"/>
              <a:t>是群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到群</a:t>
            </a:r>
            <a:r>
              <a:rPr lang="en-US" altLang="zh-CN" b="1" dirty="0" smtClean="0"/>
              <a:t>G’</a:t>
            </a:r>
            <a:r>
              <a:rPr lang="zh-CN" altLang="zh-CN" b="1" dirty="0" smtClean="0"/>
              <a:t>的一个映射。如果</a:t>
            </a:r>
            <a:r>
              <a:rPr lang="zh-CN" altLang="en-US" b="1" dirty="0" smtClean="0"/>
              <a:t>对于任意</a:t>
            </a:r>
            <a:r>
              <a:rPr lang="en-US" altLang="zh-CN" b="1" i="1" dirty="0" smtClean="0"/>
              <a:t>a </a:t>
            </a:r>
            <a:r>
              <a:rPr lang="en-US" altLang="zh-CN" b="1" dirty="0" smtClean="0"/>
              <a:t>∈ </a:t>
            </a:r>
            <a:r>
              <a:rPr lang="en-US" altLang="zh-CN" b="1" i="1" dirty="0" smtClean="0"/>
              <a:t>G</a:t>
            </a:r>
            <a:r>
              <a:rPr lang="zh-CN" altLang="zh-CN" b="1" dirty="0" smtClean="0"/>
              <a:t>，映射</a:t>
            </a:r>
            <a:r>
              <a:rPr lang="en-US" altLang="zh-CN" b="1" i="1" dirty="0" smtClean="0"/>
              <a:t>f</a:t>
            </a:r>
            <a:r>
              <a:rPr lang="zh-CN" altLang="zh-CN" b="1" dirty="0" smtClean="0"/>
              <a:t>满足</a:t>
            </a:r>
            <a:endParaRPr lang="en-US" altLang="zh-CN" b="1" dirty="0" smtClean="0"/>
          </a:p>
          <a:p>
            <a:pPr algn="ctr">
              <a:buNone/>
            </a:pPr>
            <a:r>
              <a:rPr lang="en-US" altLang="zh-CN" b="1" i="1" dirty="0" smtClean="0"/>
              <a:t>f(</a:t>
            </a:r>
            <a:r>
              <a:rPr lang="en-US" altLang="zh-CN" b="1" i="1" dirty="0" err="1" smtClean="0"/>
              <a:t>ab</a:t>
            </a:r>
            <a:r>
              <a:rPr lang="en-US" altLang="zh-CN" b="1" i="1" dirty="0" smtClean="0"/>
              <a:t>)=f(a)f(b)</a:t>
            </a:r>
            <a:endParaRPr lang="zh-CN" altLang="zh-CN" b="1" i="1" dirty="0" smtClean="0"/>
          </a:p>
          <a:p>
            <a:r>
              <a:rPr lang="zh-CN" altLang="zh-CN" b="1" dirty="0" smtClean="0"/>
              <a:t>则称</a:t>
            </a:r>
            <a:r>
              <a:rPr lang="en-US" altLang="zh-CN" b="1" i="1" dirty="0" smtClean="0"/>
              <a:t>f</a:t>
            </a:r>
            <a:r>
              <a:rPr lang="zh-CN" altLang="zh-CN" b="1" dirty="0" smtClean="0"/>
              <a:t>是群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到群</a:t>
            </a:r>
            <a:r>
              <a:rPr lang="en-US" altLang="zh-CN" b="1" dirty="0" smtClean="0"/>
              <a:t>G’</a:t>
            </a:r>
            <a:r>
              <a:rPr lang="zh-CN" altLang="zh-CN" b="1" dirty="0" smtClean="0"/>
              <a:t>的一个</a:t>
            </a:r>
            <a:r>
              <a:rPr lang="zh-CN" altLang="zh-CN" b="1" dirty="0" smtClean="0">
                <a:solidFill>
                  <a:srgbClr val="FF0000"/>
                </a:solidFill>
              </a:rPr>
              <a:t>同态映射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当该映射是满射时，称</a:t>
            </a:r>
            <a:r>
              <a:rPr lang="en-US" altLang="zh-CN" b="1" i="1" dirty="0" smtClean="0"/>
              <a:t>f</a:t>
            </a:r>
            <a:r>
              <a:rPr lang="zh-CN" altLang="zh-CN" b="1" dirty="0" smtClean="0"/>
              <a:t>是群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到群</a:t>
            </a:r>
            <a:r>
              <a:rPr lang="en-US" altLang="zh-CN" b="1" dirty="0" smtClean="0"/>
              <a:t>G’</a:t>
            </a:r>
            <a:r>
              <a:rPr lang="zh-CN" altLang="zh-CN" b="1" dirty="0" smtClean="0"/>
              <a:t>的一个</a:t>
            </a:r>
            <a:r>
              <a:rPr lang="zh-CN" altLang="zh-CN" b="1" dirty="0" smtClean="0">
                <a:solidFill>
                  <a:srgbClr val="FF0000"/>
                </a:solidFill>
              </a:rPr>
              <a:t>满同态映射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若该映射是一一映射，则称</a:t>
            </a:r>
            <a:r>
              <a:rPr lang="en-US" altLang="zh-CN" b="1" i="1" dirty="0" smtClean="0"/>
              <a:t>f</a:t>
            </a:r>
            <a:r>
              <a:rPr lang="zh-CN" altLang="zh-CN" b="1" dirty="0" smtClean="0"/>
              <a:t>是群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到群</a:t>
            </a:r>
            <a:r>
              <a:rPr lang="en-US" altLang="zh-CN" b="1" dirty="0" smtClean="0"/>
              <a:t>G’</a:t>
            </a:r>
            <a:r>
              <a:rPr lang="zh-CN" altLang="zh-CN" b="1" dirty="0" smtClean="0"/>
              <a:t>的一个</a:t>
            </a:r>
            <a:r>
              <a:rPr lang="zh-CN" altLang="zh-CN" b="1" dirty="0" smtClean="0">
                <a:solidFill>
                  <a:srgbClr val="FF0000"/>
                </a:solidFill>
              </a:rPr>
              <a:t>同构映射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若群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和群</a:t>
            </a:r>
            <a:r>
              <a:rPr lang="en-US" altLang="zh-CN" b="1" dirty="0" smtClean="0"/>
              <a:t>G’</a:t>
            </a:r>
            <a:r>
              <a:rPr lang="zh-CN" altLang="zh-CN" b="1" dirty="0" smtClean="0"/>
              <a:t>之间存在同态（同构）映射，则称群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和群</a:t>
            </a:r>
            <a:r>
              <a:rPr lang="en-US" altLang="zh-CN" b="1" dirty="0" smtClean="0"/>
              <a:t>G’</a:t>
            </a:r>
            <a:r>
              <a:rPr lang="zh-CN" altLang="zh-CN" b="1" dirty="0" smtClean="0">
                <a:solidFill>
                  <a:srgbClr val="FF0000"/>
                </a:solidFill>
              </a:rPr>
              <a:t>同态（同构）</a:t>
            </a:r>
            <a:r>
              <a:rPr lang="zh-CN" altLang="zh-CN" b="1" dirty="0" smtClean="0"/>
              <a:t>。用符号</a:t>
            </a:r>
            <a:r>
              <a:rPr lang="en-US" altLang="zh-CN" b="1" dirty="0" smtClean="0"/>
              <a:t>           </a:t>
            </a:r>
            <a:r>
              <a:rPr lang="zh-CN" altLang="zh-CN" b="1" dirty="0" smtClean="0"/>
              <a:t>表示群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和群</a:t>
            </a:r>
            <a:r>
              <a:rPr lang="en-US" altLang="zh-CN" b="1" dirty="0" smtClean="0"/>
              <a:t>G’</a:t>
            </a:r>
            <a:r>
              <a:rPr lang="zh-CN" altLang="zh-CN" b="1" dirty="0" smtClean="0"/>
              <a:t>同构。</a:t>
            </a:r>
            <a:endParaRPr lang="en-US" altLang="zh-CN" b="1" dirty="0" smtClean="0"/>
          </a:p>
          <a:p>
            <a:r>
              <a:rPr lang="en-US" altLang="zh-CN" b="1" dirty="0" smtClean="0"/>
              <a:t>G</a:t>
            </a:r>
            <a:r>
              <a:rPr lang="zh-CN" altLang="zh-CN" b="1" dirty="0" smtClean="0"/>
              <a:t>到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自身的同构称为</a:t>
            </a:r>
            <a:r>
              <a:rPr lang="zh-CN" altLang="zh-CN" b="1" dirty="0" smtClean="0">
                <a:solidFill>
                  <a:srgbClr val="FF0000"/>
                </a:solidFill>
              </a:rPr>
              <a:t>内自同构</a:t>
            </a:r>
            <a:r>
              <a:rPr lang="zh-CN" altLang="zh-CN" b="1" dirty="0" smtClean="0"/>
              <a:t>。</a:t>
            </a:r>
          </a:p>
          <a:p>
            <a:r>
              <a:rPr lang="en-US" altLang="zh-CN" b="1" dirty="0" smtClean="0"/>
              <a:t>    </a:t>
            </a:r>
            <a:r>
              <a:rPr lang="zh-CN" altLang="zh-CN" b="1" dirty="0" smtClean="0"/>
              <a:t>在满同态映射下，单位元映射到单位元，逆元映射到映射象的逆元。</a:t>
            </a:r>
          </a:p>
          <a:p>
            <a:endParaRPr lang="zh-CN" altLang="en-US" b="1" dirty="0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6561" name="Object 1"/>
          <p:cNvGraphicFramePr>
            <a:graphicFrameLocks noChangeAspect="1"/>
          </p:cNvGraphicFramePr>
          <p:nvPr/>
        </p:nvGraphicFramePr>
        <p:xfrm>
          <a:off x="3851920" y="4653136"/>
          <a:ext cx="857902" cy="33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2" name="Equation" r:id="rId3" imgW="469696" imgH="177723" progId="Equation.DSMT4">
                  <p:embed/>
                </p:oleObj>
              </mc:Choice>
              <mc:Fallback>
                <p:oleObj name="Equation" r:id="rId3" imgW="469696" imgH="177723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4653136"/>
                        <a:ext cx="857902" cy="3326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29424"/>
          </a:xfrm>
        </p:spPr>
        <p:txBody>
          <a:bodyPr/>
          <a:lstStyle/>
          <a:p>
            <a:r>
              <a:rPr lang="zh-CN" altLang="zh-CN" b="1" dirty="0" smtClean="0">
                <a:solidFill>
                  <a:schemeClr val="accent1"/>
                </a:solidFill>
              </a:rPr>
              <a:t>例</a:t>
            </a:r>
            <a:r>
              <a:rPr lang="en-US" altLang="zh-CN" b="1" dirty="0" smtClean="0">
                <a:solidFill>
                  <a:schemeClr val="accent1"/>
                </a:solidFill>
              </a:rPr>
              <a:t>3.4.3 </a:t>
            </a:r>
            <a:r>
              <a:rPr lang="zh-CN" altLang="zh-CN" b="1" dirty="0" smtClean="0"/>
              <a:t>整数加法群</a:t>
            </a:r>
            <a:r>
              <a:rPr lang="en-US" altLang="zh-CN" b="1" dirty="0" smtClean="0"/>
              <a:t>Z</a:t>
            </a:r>
            <a:r>
              <a:rPr lang="zh-CN" altLang="zh-CN" b="1" dirty="0" smtClean="0"/>
              <a:t>与商群</a:t>
            </a:r>
            <a:r>
              <a:rPr lang="en-US" altLang="zh-CN" b="1" dirty="0" smtClean="0"/>
              <a:t>Z/</a:t>
            </a:r>
            <a:r>
              <a:rPr lang="en-US" altLang="zh-CN" b="1" dirty="0" err="1" smtClean="0"/>
              <a:t>mZ</a:t>
            </a:r>
            <a:r>
              <a:rPr lang="zh-CN" altLang="zh-CN" b="1" dirty="0" smtClean="0"/>
              <a:t>同态。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780928"/>
            <a:ext cx="7632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accent1"/>
                </a:solidFill>
              </a:rPr>
              <a:t>证明：</a:t>
            </a:r>
            <a:r>
              <a:rPr lang="zh-CN" altLang="zh-CN" sz="2800" b="1" dirty="0" smtClean="0"/>
              <a:t>定义映射</a:t>
            </a:r>
            <a:r>
              <a:rPr lang="en-US" altLang="zh-CN" sz="2800" b="1" dirty="0" smtClean="0"/>
              <a:t>                      </a:t>
            </a:r>
            <a:r>
              <a:rPr lang="zh-CN" altLang="zh-CN" sz="2800" b="1" dirty="0" smtClean="0"/>
              <a:t>，</a:t>
            </a:r>
            <a:r>
              <a:rPr lang="en-US" altLang="zh-CN" sz="2800" b="1" dirty="0" smtClean="0"/>
              <a:t>        </a:t>
            </a:r>
            <a:r>
              <a:rPr lang="zh-CN" altLang="zh-CN" sz="2800" b="1" dirty="0" smtClean="0"/>
              <a:t>，</a:t>
            </a:r>
            <a:endParaRPr lang="en-US" altLang="zh-CN" sz="2800" b="1" dirty="0" smtClean="0"/>
          </a:p>
          <a:p>
            <a:endParaRPr lang="zh-CN" altLang="zh-CN" sz="2800" b="1" dirty="0" smtClean="0"/>
          </a:p>
          <a:p>
            <a:r>
              <a:rPr lang="zh-CN" altLang="zh-CN" sz="2800" b="1" dirty="0" smtClean="0"/>
              <a:t>显然，这是一个满射。根据对于</a:t>
            </a:r>
            <a:r>
              <a:rPr lang="en-US" altLang="zh-CN" sz="2800" b="1" dirty="0" smtClean="0"/>
              <a:t>Z</a:t>
            </a:r>
            <a:r>
              <a:rPr lang="zh-CN" altLang="zh-CN" sz="2800" b="1" dirty="0" smtClean="0"/>
              <a:t>中任意两个整数</a:t>
            </a:r>
            <a:r>
              <a:rPr lang="en-US" altLang="zh-CN" sz="2800" b="1" i="1" dirty="0" err="1" smtClean="0"/>
              <a:t>a,b</a:t>
            </a:r>
            <a:r>
              <a:rPr lang="zh-CN" altLang="zh-CN" sz="2800" b="1" dirty="0" smtClean="0"/>
              <a:t>，有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zh-CN" sz="2800" b="1" dirty="0" smtClean="0"/>
              <a:t>所以，</a:t>
            </a:r>
            <a:r>
              <a:rPr lang="en-US" altLang="zh-CN" sz="2800" b="1" i="1" dirty="0" smtClean="0"/>
              <a:t>f</a:t>
            </a:r>
            <a:r>
              <a:rPr lang="zh-CN" altLang="zh-CN" sz="2800" b="1" dirty="0" smtClean="0"/>
              <a:t>是整数加法群</a:t>
            </a:r>
            <a:r>
              <a:rPr lang="en-US" altLang="zh-CN" sz="2800" b="1" dirty="0" smtClean="0"/>
              <a:t>Z</a:t>
            </a:r>
            <a:r>
              <a:rPr lang="zh-CN" altLang="zh-CN" sz="2800" b="1" dirty="0" smtClean="0"/>
              <a:t>到商群</a:t>
            </a:r>
            <a:r>
              <a:rPr lang="en-US" altLang="zh-CN" sz="2800" b="1" dirty="0" smtClean="0"/>
              <a:t>Z/</a:t>
            </a:r>
            <a:r>
              <a:rPr lang="en-US" altLang="zh-CN" sz="2800" b="1" dirty="0" err="1" smtClean="0"/>
              <a:t>mZ</a:t>
            </a:r>
            <a:r>
              <a:rPr lang="zh-CN" altLang="zh-CN" sz="2800" b="1" dirty="0" smtClean="0"/>
              <a:t>的一个同态映射，即整数加法群</a:t>
            </a:r>
            <a:r>
              <a:rPr lang="en-US" altLang="zh-CN" sz="2800" b="1" dirty="0" smtClean="0"/>
              <a:t>Z</a:t>
            </a:r>
            <a:r>
              <a:rPr lang="zh-CN" altLang="zh-CN" sz="2800" b="1" dirty="0" smtClean="0"/>
              <a:t>与商群</a:t>
            </a:r>
            <a:r>
              <a:rPr lang="en-US" altLang="zh-CN" sz="2800" b="1" dirty="0" smtClean="0"/>
              <a:t>Z/</a:t>
            </a:r>
            <a:r>
              <a:rPr lang="en-US" altLang="zh-CN" sz="2800" b="1" dirty="0" err="1" smtClean="0"/>
              <a:t>mZ</a:t>
            </a:r>
            <a:r>
              <a:rPr lang="zh-CN" altLang="zh-CN" sz="2800" b="1" dirty="0" smtClean="0"/>
              <a:t>同态。</a:t>
            </a:r>
          </a:p>
          <a:p>
            <a:endParaRPr lang="zh-CN" altLang="en-US" sz="2800" b="1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585" name="Object 1"/>
          <p:cNvGraphicFramePr>
            <a:graphicFrameLocks noChangeAspect="1"/>
          </p:cNvGraphicFramePr>
          <p:nvPr/>
        </p:nvGraphicFramePr>
        <p:xfrm>
          <a:off x="3203848" y="2852936"/>
          <a:ext cx="1965511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6" name="Equation" r:id="rId3" imgW="977476" imgH="203112" progId="Equation.DSMT4">
                  <p:embed/>
                </p:oleObj>
              </mc:Choice>
              <mc:Fallback>
                <p:oleObj name="Equation" r:id="rId3" imgW="977476" imgH="203112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852936"/>
                        <a:ext cx="1965511" cy="404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5292080" y="2880320"/>
          <a:ext cx="892919" cy="33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7" name="Equation" r:id="rId5" imgW="482181" imgH="177646" progId="Equation.DSMT4">
                  <p:embed/>
                </p:oleObj>
              </mc:Choice>
              <mc:Fallback>
                <p:oleObj name="Equation" r:id="rId5" imgW="482181" imgH="177646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880320"/>
                        <a:ext cx="892919" cy="3326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3491880" y="3212976"/>
          <a:ext cx="1187624" cy="361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8" name="Equation" r:id="rId7" imgW="660113" imgH="203112" progId="Equation.DSMT4">
                  <p:embed/>
                </p:oleObj>
              </mc:Choice>
              <mc:Fallback>
                <p:oleObj name="Equation" r:id="rId7" imgW="660113" imgH="20311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212976"/>
                        <a:ext cx="1187624" cy="361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1979712" y="4581128"/>
          <a:ext cx="3430009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9" name="Equation" r:id="rId9" imgW="1701800" imgH="203200" progId="Equation.DSMT4">
                  <p:embed/>
                </p:oleObj>
              </mc:Choice>
              <mc:Fallback>
                <p:oleObj name="Equation" r:id="rId9" imgW="1701800" imgH="203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581128"/>
                        <a:ext cx="3430009" cy="404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smtClean="0"/>
              <a:t>二元运算（续）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922148"/>
          </a:xfrm>
        </p:spPr>
        <p:txBody>
          <a:bodyPr/>
          <a:lstStyle/>
          <a:p>
            <a:pPr>
              <a:buNone/>
            </a:pPr>
            <a:r>
              <a:rPr lang="zh-CN" altLang="en-US" b="1" dirty="0" smtClean="0"/>
              <a:t>定义</a:t>
            </a:r>
            <a:r>
              <a:rPr lang="en-US" b="1" dirty="0" smtClean="0"/>
              <a:t>3.1.3</a:t>
            </a:r>
            <a:r>
              <a:rPr lang="zh-CN" altLang="en-US" b="1" dirty="0" smtClean="0"/>
              <a:t>设“</a:t>
            </a:r>
            <a:r>
              <a:rPr lang="en-US" b="1" dirty="0" smtClean="0"/>
              <a:t> </a:t>
            </a:r>
            <a:r>
              <a:rPr lang="zh-CN" altLang="en-US" b="1" dirty="0" smtClean="0"/>
              <a:t>。”是</a:t>
            </a:r>
            <a:r>
              <a:rPr lang="en-US" b="1" dirty="0" smtClean="0"/>
              <a:t>A</a:t>
            </a:r>
            <a:r>
              <a:rPr lang="zh-CN" altLang="en-US" b="1" dirty="0" smtClean="0"/>
              <a:t>上的代数运算，如果对于</a:t>
            </a:r>
            <a:r>
              <a:rPr lang="en-US" b="1" dirty="0" smtClean="0"/>
              <a:t>A</a:t>
            </a:r>
            <a:r>
              <a:rPr lang="zh-CN" altLang="en-US" b="1" dirty="0" smtClean="0"/>
              <a:t>中的任意两个元素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i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i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b="1" dirty="0" smtClean="0"/>
              <a:t>都有</a:t>
            </a:r>
            <a:endParaRPr lang="en-US" altLang="zh-CN" b="1" dirty="0" smtClean="0"/>
          </a:p>
          <a:p>
            <a:pPr>
              <a:buNone/>
            </a:pPr>
            <a:endParaRPr lang="zh-CN" altLang="en-US" b="1" dirty="0" smtClean="0"/>
          </a:p>
          <a:p>
            <a:pPr>
              <a:buNone/>
            </a:pPr>
            <a:r>
              <a:rPr lang="zh-CN" altLang="en-US" b="1" dirty="0" smtClean="0"/>
              <a:t>则称“</a:t>
            </a:r>
            <a:r>
              <a:rPr lang="en-US" b="1" dirty="0" smtClean="0"/>
              <a:t> </a:t>
            </a:r>
            <a:r>
              <a:rPr lang="zh-CN" altLang="en-US" b="1" dirty="0" smtClean="0"/>
              <a:t>。”在集合</a:t>
            </a:r>
            <a:r>
              <a:rPr lang="en-US" b="1" dirty="0" smtClean="0"/>
              <a:t>A</a:t>
            </a:r>
            <a:r>
              <a:rPr lang="zh-CN" altLang="en-US" b="1" dirty="0" smtClean="0"/>
              <a:t>上满足</a:t>
            </a:r>
            <a:r>
              <a:rPr lang="zh-CN" altLang="en-US" b="1" dirty="0" smtClean="0">
                <a:solidFill>
                  <a:srgbClr val="FF0000"/>
                </a:solidFill>
              </a:rPr>
              <a:t>交换律</a:t>
            </a:r>
            <a:r>
              <a:rPr lang="zh-CN" altLang="en-US" b="1" dirty="0" smtClean="0"/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4572008"/>
            <a:ext cx="7572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sz="2800" b="1" dirty="0" smtClean="0"/>
              <a:t>3.1.2 </a:t>
            </a:r>
            <a:r>
              <a:rPr lang="zh-CN" altLang="en-US" sz="2800" b="1" dirty="0" smtClean="0"/>
              <a:t>整数集合</a:t>
            </a:r>
            <a:r>
              <a:rPr lang="en-US" sz="2800" b="1" dirty="0" smtClean="0"/>
              <a:t>Z</a:t>
            </a:r>
            <a:r>
              <a:rPr lang="zh-CN" altLang="en-US" sz="2800" b="1" dirty="0" smtClean="0"/>
              <a:t>上的加法运算满足结合律和交换律，同样，整数集合</a:t>
            </a:r>
            <a:r>
              <a:rPr lang="en-US" sz="2800" b="1" dirty="0" smtClean="0"/>
              <a:t>Z</a:t>
            </a:r>
            <a:r>
              <a:rPr lang="zh-CN" altLang="en-US" sz="2800" b="1" dirty="0" smtClean="0"/>
              <a:t>上的乘法运算也满足结合律和交换律。</a:t>
            </a:r>
            <a:endParaRPr lang="zh-CN" altLang="en-US" sz="2800" b="1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643174" y="2714620"/>
          <a:ext cx="2255842" cy="57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3" imgW="710891" imgH="177723" progId="Equation.DSMT4">
                  <p:embed/>
                </p:oleObj>
              </mc:Choice>
              <mc:Fallback>
                <p:oleObj name="Equation" r:id="rId3" imgW="710891" imgH="177723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2714620"/>
                        <a:ext cx="2255842" cy="57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自然同态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89464"/>
          </a:xfrm>
        </p:spPr>
        <p:txBody>
          <a:bodyPr/>
          <a:lstStyle/>
          <a:p>
            <a:r>
              <a:rPr lang="zh-CN" altLang="zh-CN" b="1" dirty="0" smtClean="0">
                <a:solidFill>
                  <a:schemeClr val="accent1"/>
                </a:solidFill>
              </a:rPr>
              <a:t>定理</a:t>
            </a:r>
            <a:r>
              <a:rPr lang="en-US" altLang="zh-CN" b="1" dirty="0" smtClean="0">
                <a:solidFill>
                  <a:schemeClr val="accent1"/>
                </a:solidFill>
              </a:rPr>
              <a:t>3.4.3 </a:t>
            </a:r>
            <a:r>
              <a:rPr lang="zh-CN" altLang="zh-CN" b="1" dirty="0" smtClean="0"/>
              <a:t>（</a:t>
            </a:r>
            <a:r>
              <a:rPr lang="zh-CN" altLang="zh-CN" b="1" dirty="0" smtClean="0">
                <a:solidFill>
                  <a:srgbClr val="FF0000"/>
                </a:solidFill>
              </a:rPr>
              <a:t>自然同态</a:t>
            </a:r>
            <a:r>
              <a:rPr lang="zh-CN" altLang="zh-CN" b="1" dirty="0" smtClean="0"/>
              <a:t>）一个群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与它的每一个商群</a:t>
            </a:r>
            <a:r>
              <a:rPr lang="en-US" altLang="zh-CN" b="1" dirty="0" smtClean="0"/>
              <a:t>G/H</a:t>
            </a:r>
            <a:r>
              <a:rPr lang="zh-CN" altLang="zh-CN" b="1" dirty="0" smtClean="0"/>
              <a:t>同态。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924944"/>
            <a:ext cx="84969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证明：设</a:t>
            </a:r>
            <a:r>
              <a:rPr lang="en-US" altLang="zh-CN" sz="2800" b="1" dirty="0" smtClean="0"/>
              <a:t>H</a:t>
            </a:r>
            <a:r>
              <a:rPr lang="zh-CN" altLang="zh-CN" sz="2800" b="1" dirty="0" smtClean="0"/>
              <a:t>是</a:t>
            </a:r>
            <a:r>
              <a:rPr lang="en-US" altLang="zh-CN" sz="2800" b="1" dirty="0" smtClean="0"/>
              <a:t>G</a:t>
            </a:r>
            <a:r>
              <a:rPr lang="zh-CN" altLang="zh-CN" sz="2800" b="1" dirty="0" smtClean="0"/>
              <a:t>的正规子群。定义映射</a:t>
            </a:r>
            <a:r>
              <a:rPr lang="en-US" altLang="zh-CN" sz="2800" b="1" dirty="0" smtClean="0"/>
              <a:t>                                       </a:t>
            </a:r>
            <a:r>
              <a:rPr lang="zh-CN" altLang="zh-CN" sz="2800" b="1" dirty="0" smtClean="0"/>
              <a:t>为：</a:t>
            </a:r>
            <a:endParaRPr lang="en-US" altLang="zh-CN" sz="2800" b="1" dirty="0" smtClean="0"/>
          </a:p>
          <a:p>
            <a:endParaRPr lang="zh-CN" altLang="zh-CN" sz="2800" b="1" dirty="0" smtClean="0"/>
          </a:p>
          <a:p>
            <a:r>
              <a:rPr lang="zh-CN" altLang="zh-CN" sz="2800" b="1" dirty="0" smtClean="0"/>
              <a:t>根据定理</a:t>
            </a:r>
            <a:r>
              <a:rPr lang="en-US" altLang="zh-CN" sz="2800" b="1" dirty="0" smtClean="0"/>
              <a:t>3.4.2</a:t>
            </a:r>
            <a:r>
              <a:rPr lang="zh-CN" altLang="zh-CN" sz="2800" b="1" dirty="0" smtClean="0"/>
              <a:t>很容易证明这个结论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endParaRPr lang="zh-CN" altLang="zh-CN" sz="2800" b="1" dirty="0" smtClean="0"/>
          </a:p>
          <a:p>
            <a:r>
              <a:rPr lang="zh-CN" altLang="zh-CN" sz="2800" b="1" dirty="0" smtClean="0"/>
              <a:t>上述定理证明过程中定义的映射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为群</a:t>
            </a:r>
            <a:r>
              <a:rPr lang="en-US" altLang="zh-CN" sz="2800" b="1" dirty="0" smtClean="0"/>
              <a:t>G</a:t>
            </a:r>
            <a:r>
              <a:rPr lang="zh-CN" altLang="zh-CN" sz="2800" b="1" dirty="0" smtClean="0"/>
              <a:t>到它的商群的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自然同态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映射</a:t>
            </a:r>
            <a:r>
              <a:rPr lang="zh-CN" altLang="zh-CN" sz="2800" b="1" dirty="0" smtClean="0"/>
              <a:t>。</a:t>
            </a:r>
          </a:p>
          <a:p>
            <a:endParaRPr lang="zh-CN" altLang="en-US" sz="2800" b="1" dirty="0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609" name="Object 1"/>
          <p:cNvGraphicFramePr>
            <a:graphicFrameLocks noChangeAspect="1"/>
          </p:cNvGraphicFramePr>
          <p:nvPr/>
        </p:nvGraphicFramePr>
        <p:xfrm>
          <a:off x="6444208" y="2996952"/>
          <a:ext cx="1830623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7" name="Equation" r:id="rId3" imgW="901309" imgH="203112" progId="Equation.DSMT4">
                  <p:embed/>
                </p:oleObj>
              </mc:Choice>
              <mc:Fallback>
                <p:oleObj name="Equation" r:id="rId3" imgW="901309" imgH="203112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2996952"/>
                        <a:ext cx="1830623" cy="404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2483768" y="3645024"/>
          <a:ext cx="1387419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8" name="Equation" r:id="rId5" imgW="685800" imgH="203200" progId="Equation.DSMT4">
                  <p:embed/>
                </p:oleObj>
              </mc:Choice>
              <mc:Fallback>
                <p:oleObj name="Equation" r:id="rId5" imgW="685800" imgH="203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645024"/>
                        <a:ext cx="1387419" cy="404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5508104" y="5085184"/>
          <a:ext cx="395536" cy="480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9" name="Equation" r:id="rId7" imgW="139579" imgH="164957" progId="Equation.DSMT4">
                  <p:embed/>
                </p:oleObj>
              </mc:Choice>
              <mc:Fallback>
                <p:oleObj name="Equation" r:id="rId7" imgW="139579" imgH="164957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5085184"/>
                        <a:ext cx="395536" cy="4802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同态的象与核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581752"/>
          </a:xfrm>
        </p:spPr>
        <p:txBody>
          <a:bodyPr>
            <a:normAutofit/>
          </a:bodyPr>
          <a:lstStyle/>
          <a:p>
            <a:r>
              <a:rPr lang="zh-CN" altLang="zh-CN" b="1" dirty="0" smtClean="0">
                <a:solidFill>
                  <a:schemeClr val="accent1"/>
                </a:solidFill>
              </a:rPr>
              <a:t>定义</a:t>
            </a:r>
            <a:r>
              <a:rPr lang="en-US" altLang="zh-CN" b="1" dirty="0" smtClean="0">
                <a:solidFill>
                  <a:schemeClr val="accent1"/>
                </a:solidFill>
              </a:rPr>
              <a:t>3.4.4 </a:t>
            </a:r>
            <a:r>
              <a:rPr lang="zh-CN" altLang="zh-CN" b="1" dirty="0" smtClean="0"/>
              <a:t>设</a:t>
            </a:r>
            <a:r>
              <a:rPr lang="en-US" altLang="zh-CN" b="1" i="1" dirty="0" smtClean="0"/>
              <a:t>f</a:t>
            </a:r>
            <a:r>
              <a:rPr lang="zh-CN" altLang="zh-CN" b="1" dirty="0" smtClean="0"/>
              <a:t>是群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到群</a:t>
            </a:r>
            <a:r>
              <a:rPr lang="en-US" altLang="zh-CN" b="1" dirty="0" smtClean="0"/>
              <a:t>G’</a:t>
            </a:r>
            <a:r>
              <a:rPr lang="zh-CN" altLang="zh-CN" b="1" dirty="0" smtClean="0"/>
              <a:t>的一个同态映射，称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>
              <a:buNone/>
            </a:pPr>
            <a:r>
              <a:rPr lang="zh-CN" altLang="zh-CN" b="1" dirty="0" smtClean="0"/>
              <a:t>为</a:t>
            </a:r>
            <a:r>
              <a:rPr lang="zh-CN" altLang="zh-CN" b="1" dirty="0" smtClean="0">
                <a:solidFill>
                  <a:srgbClr val="FF0000"/>
                </a:solidFill>
              </a:rPr>
              <a:t>同态</a:t>
            </a:r>
            <a:r>
              <a:rPr lang="en-US" altLang="zh-CN" b="1" i="1" dirty="0" smtClean="0">
                <a:solidFill>
                  <a:srgbClr val="FF0000"/>
                </a:solidFill>
              </a:rPr>
              <a:t>f</a:t>
            </a:r>
            <a:r>
              <a:rPr lang="zh-CN" altLang="zh-CN" b="1" dirty="0" smtClean="0">
                <a:solidFill>
                  <a:srgbClr val="FF0000"/>
                </a:solidFill>
              </a:rPr>
              <a:t>的象</a:t>
            </a:r>
            <a:r>
              <a:rPr lang="zh-CN" altLang="zh-CN" b="1" dirty="0" smtClean="0"/>
              <a:t>。对于任意</a:t>
            </a:r>
            <a:r>
              <a:rPr lang="en-US" altLang="zh-CN" b="1" dirty="0" smtClean="0"/>
              <a:t>           </a:t>
            </a:r>
            <a:r>
              <a:rPr lang="zh-CN" altLang="zh-CN" b="1" dirty="0" smtClean="0"/>
              <a:t>，集合：</a:t>
            </a:r>
            <a:endParaRPr lang="en-US" altLang="zh-CN" b="1" dirty="0" smtClean="0"/>
          </a:p>
          <a:p>
            <a:pPr>
              <a:buNone/>
            </a:pPr>
            <a:endParaRPr lang="zh-CN" altLang="zh-CN" b="1" dirty="0" smtClean="0"/>
          </a:p>
          <a:p>
            <a:pPr>
              <a:buNone/>
            </a:pPr>
            <a:r>
              <a:rPr lang="zh-CN" altLang="zh-CN" b="1" dirty="0" smtClean="0"/>
              <a:t>称为元素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a’</a:t>
            </a:r>
            <a:r>
              <a:rPr lang="zh-CN" altLang="zh-CN" b="1" dirty="0" smtClean="0"/>
              <a:t>的</a:t>
            </a:r>
            <a:r>
              <a:rPr lang="zh-CN" altLang="zh-CN" b="1" dirty="0" smtClean="0">
                <a:solidFill>
                  <a:srgbClr val="FF0000"/>
                </a:solidFill>
              </a:rPr>
              <a:t>完全逆象</a:t>
            </a:r>
            <a:r>
              <a:rPr lang="zh-CN" altLang="zh-CN" b="1" dirty="0" smtClean="0"/>
              <a:t>，记为</a:t>
            </a:r>
            <a:r>
              <a:rPr lang="en-US" altLang="zh-CN" b="1" dirty="0" smtClean="0"/>
              <a:t>           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>
              <a:buNone/>
            </a:pPr>
            <a:r>
              <a:rPr lang="zh-CN" altLang="zh-CN" b="1" dirty="0" smtClean="0"/>
              <a:t>单位元素</a:t>
            </a:r>
            <a:r>
              <a:rPr lang="en-US" altLang="zh-CN" b="1" dirty="0" smtClean="0"/>
              <a:t>          </a:t>
            </a:r>
            <a:r>
              <a:rPr lang="zh-CN" altLang="zh-CN" b="1" dirty="0" smtClean="0"/>
              <a:t>的完全逆象</a:t>
            </a:r>
            <a:r>
              <a:rPr lang="en-US" altLang="zh-CN" b="1" dirty="0" smtClean="0"/>
              <a:t>           </a:t>
            </a:r>
            <a:r>
              <a:rPr lang="zh-CN" altLang="zh-CN" b="1" dirty="0" smtClean="0"/>
              <a:t>称为同态</a:t>
            </a:r>
            <a:r>
              <a:rPr lang="en-US" altLang="zh-CN" b="1" i="1" dirty="0" smtClean="0"/>
              <a:t>f </a:t>
            </a:r>
            <a:r>
              <a:rPr lang="zh-CN" altLang="zh-CN" b="1" dirty="0" smtClean="0"/>
              <a:t>的核，记为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ker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f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。</a:t>
            </a:r>
            <a:endParaRPr lang="zh-CN" altLang="en-US" b="1" dirty="0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633" name="Object 1"/>
          <p:cNvGraphicFramePr>
            <a:graphicFrameLocks noChangeAspect="1"/>
          </p:cNvGraphicFramePr>
          <p:nvPr/>
        </p:nvGraphicFramePr>
        <p:xfrm>
          <a:off x="2699792" y="2420888"/>
          <a:ext cx="3200512" cy="47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0" name="Equation" r:id="rId3" imgW="1346200" imgH="203200" progId="Equation.DSMT4">
                  <p:embed/>
                </p:oleObj>
              </mc:Choice>
              <mc:Fallback>
                <p:oleObj name="Equation" r:id="rId3" imgW="1346200" imgH="203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420888"/>
                        <a:ext cx="3200512" cy="476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4074138" y="2952328"/>
          <a:ext cx="857902" cy="33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1" name="Equation" r:id="rId5" imgW="469696" imgH="177723" progId="Equation.DSMT4">
                  <p:embed/>
                </p:oleObj>
              </mc:Choice>
              <mc:Fallback>
                <p:oleObj name="Equation" r:id="rId5" imgW="469696" imgH="177723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4138" y="2952328"/>
                        <a:ext cx="857902" cy="3326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2987824" y="3356992"/>
          <a:ext cx="2331635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2" name="Equation" r:id="rId7" imgW="1155700" imgH="203200" progId="Equation.DSMT4">
                  <p:embed/>
                </p:oleObj>
              </mc:Choice>
              <mc:Fallback>
                <p:oleObj name="Equation" r:id="rId7" imgW="1155700" imgH="203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356992"/>
                        <a:ext cx="2331635" cy="404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4788024" y="3861048"/>
          <a:ext cx="91810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3" name="Equation" r:id="rId9" imgW="482391" imgH="228501" progId="Equation.DSMT4">
                  <p:embed/>
                </p:oleObj>
              </mc:Choice>
              <mc:Fallback>
                <p:oleObj name="Equation" r:id="rId9" imgW="482391" imgH="228501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861048"/>
                        <a:ext cx="918102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6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608338"/>
              </p:ext>
            </p:extLst>
          </p:nvPr>
        </p:nvGraphicFramePr>
        <p:xfrm>
          <a:off x="4355039" y="4357811"/>
          <a:ext cx="826189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4" name="Equation" r:id="rId11" imgW="469900" imgH="228600" progId="Equation.DSMT4">
                  <p:embed/>
                </p:oleObj>
              </mc:Choice>
              <mc:Fallback>
                <p:oleObj name="Equation" r:id="rId11" imgW="4699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039" y="4357811"/>
                        <a:ext cx="826189" cy="404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6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708502"/>
              </p:ext>
            </p:extLst>
          </p:nvPr>
        </p:nvGraphicFramePr>
        <p:xfrm>
          <a:off x="1859398" y="4393815"/>
          <a:ext cx="840394" cy="33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5" name="Equation" r:id="rId13" imgW="457002" imgH="177723" progId="Equation.DSMT4">
                  <p:embed/>
                </p:oleObj>
              </mc:Choice>
              <mc:Fallback>
                <p:oleObj name="Equation" r:id="rId13" imgW="457002" imgH="177723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398" y="4393815"/>
                        <a:ext cx="840394" cy="3326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6607" y="563466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/>
              <a:t>f(G)</a:t>
            </a:r>
            <a:r>
              <a:rPr lang="en-US" altLang="zh-CN" sz="2800" b="1" dirty="0" smtClean="0"/>
              <a:t>是 G’ </a:t>
            </a:r>
            <a:r>
              <a:rPr lang="en-US" altLang="zh-CN" sz="2800" b="1" dirty="0" err="1" smtClean="0"/>
              <a:t>的一个子群</a:t>
            </a:r>
            <a:r>
              <a:rPr lang="en-US" altLang="zh-CN" sz="2800" b="1" dirty="0" smtClean="0"/>
              <a:t>。</a:t>
            </a:r>
            <a:r>
              <a:rPr lang="en-US" altLang="zh-CN" sz="2800" b="1" dirty="0" err="1" smtClean="0"/>
              <a:t>自然同态的核为正规子群H</a:t>
            </a:r>
            <a:r>
              <a:rPr lang="en-US" altLang="zh-CN" sz="2800" b="1" dirty="0" smtClean="0"/>
              <a:t>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同态基本定理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>
                <a:solidFill>
                  <a:schemeClr val="accent1"/>
                </a:solidFill>
              </a:rPr>
              <a:t>定理</a:t>
            </a:r>
            <a:r>
              <a:rPr lang="en-US" altLang="zh-CN" b="1" dirty="0" smtClean="0">
                <a:solidFill>
                  <a:schemeClr val="accent1"/>
                </a:solidFill>
              </a:rPr>
              <a:t>3.4.4</a:t>
            </a:r>
            <a:r>
              <a:rPr lang="zh-CN" altLang="zh-CN" b="1" dirty="0" smtClean="0"/>
              <a:t>（</a:t>
            </a:r>
            <a:r>
              <a:rPr lang="zh-CN" altLang="zh-CN" b="1" dirty="0" smtClean="0">
                <a:solidFill>
                  <a:srgbClr val="FF0000"/>
                </a:solidFill>
              </a:rPr>
              <a:t>群同态基本定理</a:t>
            </a:r>
            <a:r>
              <a:rPr lang="zh-CN" altLang="zh-CN" b="1" dirty="0" smtClean="0"/>
              <a:t>）设</a:t>
            </a:r>
            <a:r>
              <a:rPr lang="en-US" altLang="zh-CN" b="1" i="1" dirty="0" smtClean="0"/>
              <a:t>f</a:t>
            </a:r>
            <a:r>
              <a:rPr lang="zh-CN" altLang="zh-CN" b="1" dirty="0" smtClean="0"/>
              <a:t>是群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到群</a:t>
            </a:r>
            <a:r>
              <a:rPr lang="en-US" altLang="zh-CN" b="1" dirty="0" smtClean="0"/>
              <a:t>G’</a:t>
            </a:r>
            <a:r>
              <a:rPr lang="zh-CN" altLang="zh-CN" b="1" dirty="0" smtClean="0"/>
              <a:t>的一个满同态映射，</a:t>
            </a:r>
            <a:r>
              <a:rPr lang="en-US" altLang="zh-CN" b="1" dirty="0" smtClean="0"/>
              <a:t>N</a:t>
            </a:r>
            <a:r>
              <a:rPr lang="zh-CN" altLang="zh-CN" b="1" dirty="0" smtClean="0"/>
              <a:t>为</a:t>
            </a:r>
            <a:r>
              <a:rPr lang="en-US" altLang="zh-CN" b="1" i="1" dirty="0" smtClean="0"/>
              <a:t>f</a:t>
            </a:r>
            <a:r>
              <a:rPr lang="zh-CN" altLang="zh-CN" b="1" dirty="0" smtClean="0"/>
              <a:t>的核，则</a:t>
            </a:r>
            <a:r>
              <a:rPr lang="en-US" altLang="zh-CN" b="1" dirty="0" smtClean="0"/>
              <a:t>N</a:t>
            </a:r>
            <a:r>
              <a:rPr lang="zh-CN" altLang="zh-CN" b="1" dirty="0" smtClean="0"/>
              <a:t>是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的一个正规子群，且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证明思路</a:t>
            </a:r>
            <a:r>
              <a:rPr lang="en-US" altLang="zh-CN" b="1" dirty="0" smtClean="0">
                <a:sym typeface="Wingdings" pitchFamily="2" charset="2"/>
              </a:rPr>
              <a:t>:(1)</a:t>
            </a:r>
            <a:r>
              <a:rPr lang="zh-CN" altLang="en-US" b="1" dirty="0" smtClean="0"/>
              <a:t>利用正规子群的等价定义证明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G</a:t>
            </a:r>
            <a:r>
              <a:rPr lang="zh-CN" altLang="en-US" b="1" dirty="0" smtClean="0"/>
              <a:t>的正规子群。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(2)</a:t>
            </a:r>
            <a:r>
              <a:rPr lang="zh-CN" altLang="en-US" b="1" dirty="0" smtClean="0"/>
              <a:t>构造</a:t>
            </a:r>
            <a:r>
              <a:rPr lang="en-US" altLang="zh-CN" b="1" dirty="0" smtClean="0"/>
              <a:t>G/</a:t>
            </a:r>
            <a:r>
              <a:rPr lang="en-US" altLang="zh-CN" b="1" dirty="0" err="1" smtClean="0"/>
              <a:t>H与G’之间的同构映射</a:t>
            </a:r>
            <a:endParaRPr lang="zh-CN" altLang="en-US" b="1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0657" name="Object 1"/>
          <p:cNvGraphicFramePr>
            <a:graphicFrameLocks noChangeAspect="1"/>
          </p:cNvGraphicFramePr>
          <p:nvPr/>
        </p:nvGraphicFramePr>
        <p:xfrm>
          <a:off x="3347864" y="2924944"/>
          <a:ext cx="1554762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9" name="Equation" r:id="rId3" imgW="698197" imgH="177723" progId="Equation.DSMT4">
                  <p:embed/>
                </p:oleObj>
              </mc:Choice>
              <mc:Fallback>
                <p:oleObj name="Equation" r:id="rId3" imgW="698197" imgH="177723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924944"/>
                        <a:ext cx="1554762" cy="404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同态基本定理的证明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39552" y="2132856"/>
          <a:ext cx="8080375" cy="396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name="文档" r:id="rId4" imgW="8080140" imgH="3961135" progId="Word.Document.12">
                  <p:embed/>
                </p:oleObj>
              </mc:Choice>
              <mc:Fallback>
                <p:oleObj name="文档" r:id="rId4" imgW="8080140" imgH="396113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132856"/>
                        <a:ext cx="8080375" cy="3960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同态基本定理的证明（续）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39750" y="1844824"/>
          <a:ext cx="8047038" cy="474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" name="文档" r:id="rId4" imgW="8080140" imgH="4753219" progId="Word.Document.12">
                  <p:embed/>
                </p:oleObj>
              </mc:Choice>
              <mc:Fallback>
                <p:oleObj name="文档" r:id="rId4" imgW="8080140" imgH="475321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44824"/>
                        <a:ext cx="8047038" cy="474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循环群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925568"/>
          </a:xfrm>
        </p:spPr>
        <p:txBody>
          <a:bodyPr/>
          <a:lstStyle/>
          <a:p>
            <a:r>
              <a:rPr lang="zh-CN" altLang="zh-CN" b="1" dirty="0" smtClean="0">
                <a:solidFill>
                  <a:schemeClr val="accent1"/>
                </a:solidFill>
              </a:rPr>
              <a:t>定义</a:t>
            </a:r>
            <a:r>
              <a:rPr lang="en-US" altLang="zh-CN" b="1" dirty="0" smtClean="0">
                <a:solidFill>
                  <a:schemeClr val="accent1"/>
                </a:solidFill>
              </a:rPr>
              <a:t>3.5.1 </a:t>
            </a:r>
            <a:r>
              <a:rPr lang="zh-CN" altLang="zh-CN" b="1" dirty="0" smtClean="0"/>
              <a:t>设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是一个群，若存在一个元素</a:t>
            </a:r>
            <a:r>
              <a:rPr lang="en-US" altLang="zh-CN" b="1" i="1" dirty="0" smtClean="0"/>
              <a:t>a</a:t>
            </a:r>
            <a:r>
              <a:rPr lang="zh-CN" altLang="zh-CN" b="1" dirty="0" smtClean="0"/>
              <a:t>，使得</a:t>
            </a:r>
            <a:r>
              <a:rPr lang="en-US" altLang="zh-CN" b="1" dirty="0" smtClean="0"/>
              <a:t>        </a:t>
            </a:r>
            <a:r>
              <a:rPr lang="zh-CN" altLang="zh-CN" b="1" dirty="0" smtClean="0"/>
              <a:t>，则称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为</a:t>
            </a:r>
            <a:r>
              <a:rPr lang="zh-CN" altLang="zh-CN" b="1" dirty="0" smtClean="0">
                <a:solidFill>
                  <a:srgbClr val="FF0000"/>
                </a:solidFill>
              </a:rPr>
              <a:t>循环群</a:t>
            </a:r>
            <a:r>
              <a:rPr lang="zh-CN" altLang="zh-CN" b="1" dirty="0" smtClean="0"/>
              <a:t>。元素</a:t>
            </a:r>
            <a:r>
              <a:rPr lang="en-US" altLang="zh-CN" b="1" i="1" dirty="0" smtClean="0"/>
              <a:t>a</a:t>
            </a:r>
            <a:r>
              <a:rPr lang="zh-CN" altLang="zh-CN" b="1" dirty="0" smtClean="0"/>
              <a:t>称为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的生成元。若</a:t>
            </a:r>
            <a:r>
              <a:rPr lang="en-US" altLang="zh-CN" b="1" dirty="0" smtClean="0"/>
              <a:t>              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称为</a:t>
            </a:r>
            <a:r>
              <a:rPr lang="zh-CN" altLang="zh-CN" b="1" dirty="0" smtClean="0">
                <a:solidFill>
                  <a:srgbClr val="FF0000"/>
                </a:solidFill>
              </a:rPr>
              <a:t>无限循环群</a:t>
            </a:r>
            <a:r>
              <a:rPr lang="zh-CN" altLang="zh-CN" b="1" dirty="0" smtClean="0"/>
              <a:t>；若</a:t>
            </a:r>
            <a:r>
              <a:rPr lang="en-US" altLang="zh-CN" b="1" dirty="0" smtClean="0"/>
              <a:t>             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n</a:t>
            </a:r>
            <a:r>
              <a:rPr lang="zh-CN" altLang="zh-CN" b="1" dirty="0" smtClean="0"/>
              <a:t>是某个正整数，则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称为</a:t>
            </a:r>
            <a:r>
              <a:rPr lang="zh-CN" altLang="zh-CN" b="1" dirty="0" smtClean="0">
                <a:solidFill>
                  <a:srgbClr val="FF0000"/>
                </a:solidFill>
              </a:rPr>
              <a:t>有限循环群</a:t>
            </a:r>
            <a:r>
              <a:rPr lang="zh-CN" altLang="zh-CN" b="1" dirty="0" smtClean="0"/>
              <a:t>。</a:t>
            </a:r>
            <a:endParaRPr lang="zh-CN" altLang="en-US" b="1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3729" name="Object 1"/>
          <p:cNvGraphicFramePr>
            <a:graphicFrameLocks noChangeAspect="1"/>
          </p:cNvGraphicFramePr>
          <p:nvPr/>
        </p:nvGraphicFramePr>
        <p:xfrm>
          <a:off x="7884368" y="1916832"/>
          <a:ext cx="809328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7" name="Equation" r:id="rId3" imgW="507780" imgH="253890" progId="Equation.DSMT4">
                  <p:embed/>
                </p:oleObj>
              </mc:Choice>
              <mc:Fallback>
                <p:oleObj name="Equation" r:id="rId3" imgW="507780" imgH="25389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368" y="1916832"/>
                        <a:ext cx="809328" cy="404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7164288" y="2420888"/>
          <a:ext cx="1136913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8" name="Equation" r:id="rId5" imgW="571252" imgH="203112" progId="Equation.DSMT4">
                  <p:embed/>
                </p:oleObj>
              </mc:Choice>
              <mc:Fallback>
                <p:oleObj name="Equation" r:id="rId5" imgW="571252" imgH="203112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2420888"/>
                        <a:ext cx="1136913" cy="404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4067944" y="2780928"/>
          <a:ext cx="1098374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9" name="Equation" r:id="rId7" imgW="545626" imgH="203024" progId="Equation.DSMT4">
                  <p:embed/>
                </p:oleObj>
              </mc:Choice>
              <mc:Fallback>
                <p:oleObj name="Equation" r:id="rId7" imgW="545626" imgH="203024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780928"/>
                        <a:ext cx="1098374" cy="404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9512" y="4005064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accent1"/>
                </a:solidFill>
              </a:rPr>
              <a:t>例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3.5.1 </a:t>
            </a:r>
            <a:r>
              <a:rPr lang="zh-CN" altLang="zh-CN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）整数加法群</a:t>
            </a:r>
            <a:r>
              <a:rPr lang="en-US" altLang="zh-CN" sz="2800" b="1" dirty="0" smtClean="0"/>
              <a:t>Z</a:t>
            </a:r>
            <a:r>
              <a:rPr lang="zh-CN" altLang="zh-CN" sz="2800" b="1" dirty="0" smtClean="0"/>
              <a:t>是循环群，其生成元为</a:t>
            </a:r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或</a:t>
            </a:r>
            <a:r>
              <a:rPr lang="en-US" altLang="zh-CN" sz="2800" b="1" dirty="0" smtClean="0"/>
              <a:t>-1</a:t>
            </a:r>
            <a:r>
              <a:rPr lang="zh-CN" altLang="zh-CN" sz="2800" b="1" dirty="0" smtClean="0"/>
              <a:t>。</a:t>
            </a:r>
            <a:endParaRPr lang="en-US" altLang="zh-CN" sz="2800" b="1" dirty="0" smtClean="0"/>
          </a:p>
          <a:p>
            <a:endParaRPr lang="zh-CN" altLang="zh-CN" sz="2800" b="1" dirty="0" smtClean="0"/>
          </a:p>
          <a:p>
            <a:r>
              <a:rPr lang="en-US" altLang="zh-CN" sz="2800" b="1" dirty="0" smtClean="0"/>
              <a:t>        </a:t>
            </a:r>
            <a:r>
              <a:rPr lang="zh-CN" altLang="zh-CN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zh-CN" sz="2800" b="1" dirty="0" smtClean="0"/>
              <a:t>）模整数</a:t>
            </a:r>
            <a:r>
              <a:rPr lang="en-US" altLang="zh-CN" sz="2800" b="1" dirty="0" smtClean="0"/>
              <a:t>m</a:t>
            </a:r>
            <a:r>
              <a:rPr lang="zh-CN" altLang="zh-CN" sz="2800" b="1" dirty="0" smtClean="0"/>
              <a:t>剩余类加群</a:t>
            </a:r>
            <a:r>
              <a:rPr lang="en-US" altLang="zh-CN" sz="2800" b="1" dirty="0" err="1" smtClean="0"/>
              <a:t>Z</a:t>
            </a:r>
            <a:r>
              <a:rPr lang="en-US" altLang="zh-CN" sz="2800" b="1" baseline="-25000" dirty="0" err="1" smtClean="0"/>
              <a:t>m</a:t>
            </a:r>
            <a:r>
              <a:rPr lang="zh-CN" altLang="zh-CN" sz="2800" b="1" dirty="0" smtClean="0"/>
              <a:t>是循环群，其生成元为</a:t>
            </a:r>
            <a:r>
              <a:rPr lang="en-US" altLang="zh-CN" sz="2800" b="1" dirty="0" smtClean="0"/>
              <a:t>[1]</a:t>
            </a:r>
            <a:r>
              <a:rPr lang="zh-CN" altLang="zh-CN" sz="2800" b="1" dirty="0" smtClean="0"/>
              <a:t>。</a:t>
            </a:r>
          </a:p>
          <a:p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循环群的生成元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17456"/>
          </a:xfrm>
        </p:spPr>
        <p:txBody>
          <a:bodyPr/>
          <a:lstStyle/>
          <a:p>
            <a:r>
              <a:rPr lang="zh-CN" altLang="zh-CN" b="1" dirty="0" smtClean="0">
                <a:solidFill>
                  <a:schemeClr val="accent1"/>
                </a:solidFill>
              </a:rPr>
              <a:t>定理</a:t>
            </a:r>
            <a:r>
              <a:rPr lang="en-US" altLang="zh-CN" b="1" dirty="0" smtClean="0">
                <a:solidFill>
                  <a:schemeClr val="accent1"/>
                </a:solidFill>
              </a:rPr>
              <a:t>3.5.1 </a:t>
            </a:r>
            <a:r>
              <a:rPr lang="zh-CN" altLang="zh-CN" b="1" dirty="0" smtClean="0"/>
              <a:t>设</a:t>
            </a:r>
            <a:r>
              <a:rPr lang="en-US" altLang="zh-CN" b="1" dirty="0" smtClean="0"/>
              <a:t>         </a:t>
            </a:r>
            <a:r>
              <a:rPr lang="zh-CN" altLang="zh-CN" b="1" dirty="0" smtClean="0"/>
              <a:t>是无限循环群，则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只有两个生成元为</a:t>
            </a:r>
            <a:r>
              <a:rPr lang="en-US" altLang="zh-CN" b="1" dirty="0" smtClean="0"/>
              <a:t>      </a:t>
            </a:r>
            <a:r>
              <a:rPr lang="zh-CN" altLang="zh-CN" b="1" dirty="0" smtClean="0"/>
              <a:t>和</a:t>
            </a:r>
            <a:r>
              <a:rPr lang="en-US" altLang="zh-CN" b="1" dirty="0" smtClean="0"/>
              <a:t>      </a:t>
            </a:r>
            <a:r>
              <a:rPr lang="zh-CN" altLang="zh-CN" b="1" dirty="0" smtClean="0"/>
              <a:t>。</a:t>
            </a:r>
            <a:endParaRPr lang="zh-CN" altLang="en-US" b="1" dirty="0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4753" name="Object 1"/>
          <p:cNvGraphicFramePr>
            <a:graphicFrameLocks noChangeAspect="1"/>
          </p:cNvGraphicFramePr>
          <p:nvPr/>
        </p:nvGraphicFramePr>
        <p:xfrm>
          <a:off x="2483768" y="1988840"/>
          <a:ext cx="827584" cy="413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8" name="Equation" r:id="rId3" imgW="507780" imgH="253890" progId="Equation.DSMT4">
                  <p:embed/>
                </p:oleObj>
              </mc:Choice>
              <mc:Fallback>
                <p:oleObj name="Equation" r:id="rId3" imgW="507780" imgH="25389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988840"/>
                        <a:ext cx="827584" cy="4137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1259632" y="2420888"/>
          <a:ext cx="323528" cy="323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9" name="Equation" r:id="rId5" imgW="126835" imgH="139518" progId="Equation.DSMT4">
                  <p:embed/>
                </p:oleObj>
              </mc:Choice>
              <mc:Fallback>
                <p:oleObj name="Equation" r:id="rId5" imgW="126835" imgH="139518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420888"/>
                        <a:ext cx="323528" cy="3235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2016223" y="2276872"/>
          <a:ext cx="47319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0" name="Equation" r:id="rId7" imgW="215713" imgH="203024" progId="Equation.DSMT4">
                  <p:embed/>
                </p:oleObj>
              </mc:Choice>
              <mc:Fallback>
                <p:oleObj name="Equation" r:id="rId7" imgW="215713" imgH="203024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223" y="2276872"/>
                        <a:ext cx="473195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548694"/>
              </p:ext>
            </p:extLst>
          </p:nvPr>
        </p:nvGraphicFramePr>
        <p:xfrm>
          <a:off x="806206" y="3050312"/>
          <a:ext cx="7531587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1" name="文档" r:id="rId10" imgW="6105283" imgH="2801261" progId="Word.Document.12">
                  <p:embed/>
                </p:oleObj>
              </mc:Choice>
              <mc:Fallback>
                <p:oleObj name="文档" r:id="rId10" imgW="6105283" imgH="280126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206" y="3050312"/>
                        <a:ext cx="7531587" cy="34563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循环群的生成元 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89464"/>
          </a:xfrm>
        </p:spPr>
        <p:txBody>
          <a:bodyPr/>
          <a:lstStyle/>
          <a:p>
            <a:r>
              <a:rPr lang="zh-CN" altLang="zh-CN" b="1" dirty="0" smtClean="0"/>
              <a:t>设</a:t>
            </a:r>
            <a:r>
              <a:rPr lang="en-US" altLang="zh-CN" b="1" dirty="0" smtClean="0"/>
              <a:t>            </a:t>
            </a:r>
            <a:r>
              <a:rPr lang="zh-CN" altLang="zh-CN" b="1" dirty="0" smtClean="0"/>
              <a:t>是</a:t>
            </a:r>
            <a:r>
              <a:rPr lang="en-US" altLang="zh-CN" b="1" dirty="0" smtClean="0"/>
              <a:t>n</a:t>
            </a:r>
            <a:r>
              <a:rPr lang="zh-CN" altLang="zh-CN" b="1" dirty="0" smtClean="0"/>
              <a:t>阶循环群，则群</a:t>
            </a:r>
            <a:r>
              <a:rPr lang="en-US" altLang="zh-CN" b="1" dirty="0" smtClean="0"/>
              <a:t>G</a:t>
            </a:r>
            <a:r>
              <a:rPr lang="zh-CN" altLang="zh-CN" b="1" dirty="0" smtClean="0"/>
              <a:t>中的元素都是</a:t>
            </a:r>
            <a:r>
              <a:rPr lang="en-US" altLang="zh-CN" b="1" dirty="0" smtClean="0"/>
              <a:t>    </a:t>
            </a:r>
            <a:r>
              <a:rPr lang="zh-CN" altLang="zh-CN" b="1" dirty="0" smtClean="0"/>
              <a:t>的形式，其中</a:t>
            </a:r>
            <a:r>
              <a:rPr lang="en-US" altLang="zh-CN" b="1" dirty="0" smtClean="0"/>
              <a:t>               </a:t>
            </a:r>
            <a:r>
              <a:rPr lang="zh-CN" altLang="zh-CN" b="1" dirty="0" smtClean="0"/>
              <a:t>。</a:t>
            </a:r>
            <a:endParaRPr lang="zh-CN" altLang="en-US" b="1" dirty="0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1224136" y="1971092"/>
          <a:ext cx="899592" cy="449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2" name="Equation" r:id="rId3" imgW="507780" imgH="253890" progId="Equation.DSMT4">
                  <p:embed/>
                </p:oleObj>
              </mc:Choice>
              <mc:Fallback>
                <p:oleObj name="Equation" r:id="rId3" imgW="507780" imgH="25389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136" y="1971092"/>
                        <a:ext cx="899592" cy="4497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7164288" y="1916832"/>
          <a:ext cx="395536" cy="437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3" name="Equation" r:id="rId5" imgW="177569" imgH="202936" progId="Equation.DSMT4">
                  <p:embed/>
                </p:oleObj>
              </mc:Choice>
              <mc:Fallback>
                <p:oleObj name="Equation" r:id="rId5" imgW="177569" imgH="202936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1916832"/>
                        <a:ext cx="395536" cy="4371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447800" y="2349500"/>
          <a:ext cx="13128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4" name="Equation" r:id="rId7" imgW="583920" imgH="177480" progId="Equation.DSMT4">
                  <p:embed/>
                </p:oleObj>
              </mc:Choice>
              <mc:Fallback>
                <p:oleObj name="Equation" r:id="rId7" imgW="58392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49500"/>
                        <a:ext cx="1312863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1560" y="3429000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accent1"/>
                </a:solidFill>
              </a:rPr>
              <a:t>定理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3.5.1 </a:t>
            </a:r>
            <a:r>
              <a:rPr lang="zh-CN" altLang="zh-CN" sz="2800" b="1" dirty="0" smtClean="0"/>
              <a:t>设</a:t>
            </a:r>
            <a:r>
              <a:rPr lang="en-US" altLang="zh-CN" sz="2800" b="1" dirty="0" smtClean="0"/>
              <a:t>           </a:t>
            </a:r>
            <a:r>
              <a:rPr lang="zh-CN" altLang="zh-CN" sz="2800" b="1" dirty="0" smtClean="0"/>
              <a:t>是</a:t>
            </a:r>
            <a:r>
              <a:rPr lang="en-US" altLang="zh-CN" sz="2800" b="1" dirty="0" smtClean="0"/>
              <a:t>n</a:t>
            </a:r>
            <a:r>
              <a:rPr lang="zh-CN" altLang="zh-CN" sz="2800" b="1" dirty="0" smtClean="0"/>
              <a:t>阶循环群，</a:t>
            </a: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是</a:t>
            </a:r>
            <a:r>
              <a:rPr lang="en-US" altLang="zh-CN" sz="2800" b="1" dirty="0" smtClean="0"/>
              <a:t>G</a:t>
            </a:r>
            <a:r>
              <a:rPr lang="zh-CN" altLang="zh-CN" sz="2800" b="1" dirty="0" smtClean="0"/>
              <a:t>的生成元的充要条件是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gcd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k,n</a:t>
            </a:r>
            <a:r>
              <a:rPr lang="en-US" altLang="zh-CN" sz="2800" b="1" dirty="0" smtClean="0"/>
              <a:t>)=1 </a:t>
            </a:r>
            <a:r>
              <a:rPr lang="zh-CN" altLang="zh-CN" sz="2800" b="1" dirty="0" smtClean="0"/>
              <a:t>。</a:t>
            </a:r>
          </a:p>
        </p:txBody>
      </p:sp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2555776" y="3483793"/>
          <a:ext cx="9001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5" name="Equation" r:id="rId9" imgW="507780" imgH="253890" progId="Equation.DSMT4">
                  <p:embed/>
                </p:oleObj>
              </mc:Choice>
              <mc:Fallback>
                <p:oleObj name="Equation" r:id="rId9" imgW="507780" imgH="25389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483793"/>
                        <a:ext cx="900112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5724128" y="3429000"/>
          <a:ext cx="3952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6" name="Equation" r:id="rId10" imgW="177569" imgH="202936" progId="Equation.DSMT4">
                  <p:embed/>
                </p:oleObj>
              </mc:Choice>
              <mc:Fallback>
                <p:oleObj name="Equation" r:id="rId10" imgW="177569" imgH="202936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429000"/>
                        <a:ext cx="395287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9552" y="4725144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证明思路：证明满足</a:t>
            </a:r>
            <a:r>
              <a:rPr lang="zh-CN" altLang="zh-CN" sz="2800" b="1" dirty="0" smtClean="0"/>
              <a:t>是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gcd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k,n</a:t>
            </a:r>
            <a:r>
              <a:rPr lang="en-US" altLang="zh-CN" sz="2800" b="1" dirty="0" smtClean="0"/>
              <a:t>)=1</a:t>
            </a:r>
            <a:r>
              <a:rPr lang="zh-CN" altLang="en-US" sz="2800" b="1" dirty="0" smtClean="0"/>
              <a:t> 的     的阶为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，注意要抓住阶的定义中的“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最小正整数</a:t>
            </a:r>
            <a:r>
              <a:rPr lang="zh-CN" altLang="en-US" sz="2800" b="1" dirty="0" smtClean="0"/>
              <a:t>”。</a:t>
            </a:r>
            <a:endParaRPr lang="zh-CN" altLang="en-US" sz="2800" b="1" dirty="0"/>
          </a:p>
        </p:txBody>
      </p:sp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6444208" y="4725144"/>
          <a:ext cx="3952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7" name="Equation" r:id="rId11" imgW="177569" imgH="202936" progId="Equation.DSMT4">
                  <p:embed/>
                </p:oleObj>
              </mc:Choice>
              <mc:Fallback>
                <p:oleObj name="Equation" r:id="rId11" imgW="177569" imgH="202936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725144"/>
                        <a:ext cx="395288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3.5.2</a:t>
            </a:r>
            <a:r>
              <a:rPr lang="zh-CN" altLang="en-US" dirty="0" smtClean="0"/>
              <a:t>的证明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527809"/>
              </p:ext>
            </p:extLst>
          </p:nvPr>
        </p:nvGraphicFramePr>
        <p:xfrm>
          <a:off x="179512" y="2204864"/>
          <a:ext cx="8718486" cy="1575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5" name="文档" r:id="rId4" imgW="6581413" imgH="1188305" progId="Word.Document.12">
                  <p:embed/>
                </p:oleObj>
              </mc:Choice>
              <mc:Fallback>
                <p:oleObj name="文档" r:id="rId4" imgW="6581413" imgH="118830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204864"/>
                        <a:ext cx="8718486" cy="15750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233999"/>
              </p:ext>
            </p:extLst>
          </p:nvPr>
        </p:nvGraphicFramePr>
        <p:xfrm>
          <a:off x="179512" y="4365104"/>
          <a:ext cx="9227486" cy="166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6" name="文档" r:id="rId7" imgW="6581413" imgH="1386235" progId="Word.Document.12">
                  <p:embed/>
                </p:oleObj>
              </mc:Choice>
              <mc:Fallback>
                <p:oleObj name="文档" r:id="rId7" imgW="6581413" imgH="1386235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365104"/>
                        <a:ext cx="9227486" cy="16600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引理</a:t>
            </a:r>
            <a:r>
              <a:rPr lang="en-US" altLang="zh-CN" dirty="0" smtClean="0"/>
              <a:t>3.5.1</a:t>
            </a:r>
            <a:r>
              <a:rPr lang="zh-CN" altLang="en-US" dirty="0" smtClean="0"/>
              <a:t>的证明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95225"/>
              </p:ext>
            </p:extLst>
          </p:nvPr>
        </p:nvGraphicFramePr>
        <p:xfrm>
          <a:off x="971600" y="1988840"/>
          <a:ext cx="6840760" cy="4551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文档" r:id="rId4" imgW="6105283" imgH="4062620" progId="Word.Document.12">
                  <p:embed/>
                </p:oleObj>
              </mc:Choice>
              <mc:Fallback>
                <p:oleObj name="文档" r:id="rId4" imgW="6105283" imgH="406262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88840"/>
                        <a:ext cx="6840760" cy="45516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smtClean="0"/>
              <a:t>二元运算（续）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329642" cy="2850842"/>
          </a:xfrm>
        </p:spPr>
        <p:txBody>
          <a:bodyPr>
            <a:noAutofit/>
          </a:bodyPr>
          <a:lstStyle/>
          <a:p>
            <a:r>
              <a:rPr lang="zh-CN" altLang="en-US" sz="2800" b="1" dirty="0" smtClean="0"/>
              <a:t>定义</a:t>
            </a:r>
            <a:r>
              <a:rPr lang="en-US" sz="2800" b="1" dirty="0" smtClean="0"/>
              <a:t>3.1.4</a:t>
            </a:r>
            <a:r>
              <a:rPr lang="zh-CN" altLang="en-US" sz="2800" b="1" dirty="0" smtClean="0"/>
              <a:t>设“</a:t>
            </a:r>
            <a:r>
              <a:rPr lang="en-US" sz="2800" b="1" dirty="0" smtClean="0"/>
              <a:t> </a:t>
            </a:r>
            <a:r>
              <a:rPr lang="zh-CN" altLang="en-US" sz="2800" b="1" dirty="0" smtClean="0"/>
              <a:t>。”和“</a:t>
            </a:r>
            <a:r>
              <a:rPr lang="en-US" sz="2800" b="1" dirty="0" smtClean="0"/>
              <a:t>+</a:t>
            </a:r>
            <a:r>
              <a:rPr lang="zh-CN" altLang="en-US" sz="2800" b="1" dirty="0" smtClean="0"/>
              <a:t>”是</a:t>
            </a:r>
            <a:r>
              <a:rPr lang="en-US" sz="2800" b="1" dirty="0" smtClean="0"/>
              <a:t>A</a:t>
            </a:r>
            <a:r>
              <a:rPr lang="zh-CN" altLang="en-US" sz="2800" b="1" dirty="0" smtClean="0"/>
              <a:t>上的两个代数运算，如果对于</a:t>
            </a:r>
            <a:r>
              <a:rPr lang="en-US" sz="2800" b="1" dirty="0" smtClean="0"/>
              <a:t>A</a:t>
            </a:r>
            <a:r>
              <a:rPr lang="zh-CN" altLang="en-US" sz="2800" b="1" dirty="0" smtClean="0"/>
              <a:t>中的任意三个元素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 smtClean="0"/>
              <a:t>都有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zh-CN" altLang="en-US" sz="2800" b="1" dirty="0" smtClean="0"/>
          </a:p>
          <a:p>
            <a:r>
              <a:rPr lang="zh-CN" altLang="en-US" sz="2800" b="1" dirty="0" smtClean="0"/>
              <a:t>则称“。</a:t>
            </a:r>
            <a:r>
              <a:rPr lang="en-US" sz="2800" b="1" dirty="0" smtClean="0"/>
              <a:t> </a:t>
            </a:r>
            <a:r>
              <a:rPr lang="zh-CN" altLang="en-US" sz="2800" b="1" dirty="0" smtClean="0"/>
              <a:t>”对“</a:t>
            </a:r>
            <a:r>
              <a:rPr lang="en-US" sz="2800" b="1" dirty="0" smtClean="0"/>
              <a:t>+</a:t>
            </a:r>
            <a:r>
              <a:rPr lang="zh-CN" altLang="en-US" sz="2800" b="1" dirty="0" smtClean="0"/>
              <a:t>”在集合</a:t>
            </a:r>
            <a:r>
              <a:rPr lang="en-US" sz="2800" b="1" dirty="0" smtClean="0"/>
              <a:t>A</a:t>
            </a:r>
            <a:r>
              <a:rPr lang="zh-CN" altLang="en-US" sz="2800" b="1" dirty="0" smtClean="0"/>
              <a:t>上满足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分配律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428860" y="2928958"/>
          <a:ext cx="3524106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3" imgW="1409088" imgH="203112" progId="Equation.DSMT4">
                  <p:embed/>
                </p:oleObj>
              </mc:Choice>
              <mc:Fallback>
                <p:oleObj name="Equation" r:id="rId3" imgW="1409088" imgH="203112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928958"/>
                        <a:ext cx="3524106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428860" y="3643314"/>
          <a:ext cx="3524106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5" imgW="1409088" imgH="203112" progId="Equation.DSMT4">
                  <p:embed/>
                </p:oleObj>
              </mc:Choice>
              <mc:Fallback>
                <p:oleObj name="Equation" r:id="rId5" imgW="1409088" imgH="20311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3643314"/>
                        <a:ext cx="3524106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28596" y="5357826"/>
            <a:ext cx="84296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sz="2800" b="1" dirty="0" smtClean="0"/>
              <a:t>3.1.3 </a:t>
            </a:r>
            <a:r>
              <a:rPr lang="zh-CN" altLang="en-US" sz="2800" b="1" dirty="0" smtClean="0"/>
              <a:t>整数集合</a:t>
            </a:r>
            <a:r>
              <a:rPr lang="en-US" sz="2800" b="1" dirty="0" smtClean="0"/>
              <a:t>Z</a:t>
            </a:r>
            <a:r>
              <a:rPr lang="zh-CN" altLang="en-US" sz="2800" b="1" dirty="0" smtClean="0"/>
              <a:t>上的乘法对加法满足分配律，而加法对乘法不满足分配律。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r>
              <a:rPr lang="zh-CN" altLang="en-US" dirty="0" smtClean="0"/>
              <a:t>引理</a:t>
            </a:r>
            <a:r>
              <a:rPr lang="en-US" altLang="zh-CN" dirty="0" smtClean="0"/>
              <a:t>3.5.2</a:t>
            </a:r>
            <a:r>
              <a:rPr lang="zh-CN" altLang="en-US" dirty="0" smtClean="0"/>
              <a:t>的证明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00188" y="1392238"/>
          <a:ext cx="6103937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5" name="文档" r:id="rId4" imgW="6105283" imgH="4951149" progId="Word.Document.12">
                  <p:embed/>
                </p:oleObj>
              </mc:Choice>
              <mc:Fallback>
                <p:oleObj name="文档" r:id="rId4" imgW="6105283" imgH="495114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392238"/>
                        <a:ext cx="6103937" cy="495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r>
              <a:rPr lang="zh-CN" altLang="en-US" dirty="0" smtClean="0"/>
              <a:t>引理</a:t>
            </a:r>
            <a:r>
              <a:rPr lang="en-US" altLang="zh-CN" dirty="0" smtClean="0"/>
              <a:t>3.5.2</a:t>
            </a:r>
            <a:r>
              <a:rPr lang="zh-CN" altLang="en-US" dirty="0" smtClean="0"/>
              <a:t>的证明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50988" y="1192213"/>
          <a:ext cx="6102350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5" name="文档" r:id="rId4" imgW="6105283" imgH="3391814" progId="Word.Document.12">
                  <p:embed/>
                </p:oleObj>
              </mc:Choice>
              <mc:Fallback>
                <p:oleObj name="文档" r:id="rId4" imgW="6105283" imgH="339181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1192213"/>
                        <a:ext cx="6102350" cy="340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4653136"/>
            <a:ext cx="84249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zh-CN" sz="2800" b="1" dirty="0" smtClean="0"/>
              <a:t>根据</a:t>
            </a:r>
            <a:r>
              <a:rPr lang="zh-CN" altLang="zh-CN" sz="2800" b="1" dirty="0" smtClean="0">
                <a:solidFill>
                  <a:schemeClr val="accent1"/>
                </a:solidFill>
              </a:rPr>
              <a:t>引理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3.5.2</a:t>
            </a:r>
            <a:r>
              <a:rPr lang="zh-CN" altLang="zh-CN" sz="2800" b="1" dirty="0" smtClean="0"/>
              <a:t>的结论，很容易得出定理</a:t>
            </a:r>
            <a:r>
              <a:rPr lang="en-US" altLang="zh-CN" sz="2800" b="1" dirty="0" smtClean="0"/>
              <a:t>3.5.1</a:t>
            </a:r>
            <a:r>
              <a:rPr lang="zh-CN" altLang="zh-CN" sz="2800" b="1" dirty="0" smtClean="0"/>
              <a:t>的结论。</a:t>
            </a:r>
            <a:endParaRPr lang="en-US" altLang="zh-CN" sz="2800" b="1" dirty="0" smtClean="0"/>
          </a:p>
          <a:p>
            <a:pPr>
              <a:buFont typeface="Arial" pitchFamily="34" charset="0"/>
              <a:buChar char="•"/>
            </a:pPr>
            <a:r>
              <a:rPr lang="zh-CN" altLang="zh-CN" sz="2800" b="1" dirty="0" smtClean="0"/>
              <a:t>根据</a:t>
            </a:r>
            <a:r>
              <a:rPr lang="zh-CN" altLang="zh-CN" sz="2800" b="1" dirty="0" smtClean="0">
                <a:solidFill>
                  <a:schemeClr val="accent1"/>
                </a:solidFill>
              </a:rPr>
              <a:t>定理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3.5.1</a:t>
            </a:r>
            <a:r>
              <a:rPr lang="zh-CN" altLang="zh-CN" sz="2800" b="1" dirty="0" smtClean="0"/>
              <a:t>，</a:t>
            </a:r>
            <a:r>
              <a:rPr lang="en-US" altLang="zh-CN" sz="2800" b="1" dirty="0" smtClean="0"/>
              <a:t>n</a:t>
            </a:r>
            <a:r>
              <a:rPr lang="zh-CN" altLang="zh-CN" sz="2800" b="1" dirty="0" smtClean="0"/>
              <a:t>阶循环群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的生成元的个数为</a:t>
            </a:r>
            <a:r>
              <a:rPr lang="en-US" altLang="zh-CN" sz="2800" b="1" dirty="0" smtClean="0"/>
              <a:t>       </a:t>
            </a:r>
            <a:r>
              <a:rPr lang="zh-CN" altLang="zh-CN" sz="2800" b="1" dirty="0" smtClean="0"/>
              <a:t>。</a:t>
            </a:r>
            <a:endParaRPr lang="en-US" altLang="zh-CN" sz="2800" b="1" dirty="0" smtClean="0"/>
          </a:p>
          <a:p>
            <a:pPr>
              <a:buFont typeface="Arial" pitchFamily="34" charset="0"/>
              <a:buChar char="•"/>
            </a:pPr>
            <a:r>
              <a:rPr lang="zh-CN" altLang="zh-CN" sz="2800" b="1" dirty="0" smtClean="0"/>
              <a:t>根据</a:t>
            </a:r>
            <a:r>
              <a:rPr lang="zh-CN" altLang="zh-CN" sz="2800" b="1" dirty="0" smtClean="0">
                <a:solidFill>
                  <a:schemeClr val="accent1"/>
                </a:solidFill>
              </a:rPr>
              <a:t>定理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3.5.1</a:t>
            </a:r>
            <a:r>
              <a:rPr lang="zh-CN" altLang="zh-CN" sz="2800" b="1" dirty="0" smtClean="0"/>
              <a:t>可知，模整数</a:t>
            </a:r>
            <a:r>
              <a:rPr lang="en-US" altLang="zh-CN" sz="2800" b="1" dirty="0" smtClean="0"/>
              <a:t>m</a:t>
            </a:r>
            <a:r>
              <a:rPr lang="zh-CN" altLang="zh-CN" sz="2800" b="1" dirty="0" smtClean="0"/>
              <a:t>的剩余类加群中的生成元有</a:t>
            </a:r>
            <a:r>
              <a:rPr lang="en-US" altLang="zh-CN" sz="2800" b="1" dirty="0" smtClean="0"/>
              <a:t>        </a:t>
            </a:r>
            <a:r>
              <a:rPr lang="zh-CN" altLang="zh-CN" sz="2800" b="1" dirty="0" smtClean="0"/>
              <a:t>，其生成元</a:t>
            </a:r>
            <a:r>
              <a:rPr lang="en-US" altLang="zh-CN" sz="2800" b="1" i="1" dirty="0" smtClean="0"/>
              <a:t>a</a:t>
            </a:r>
            <a:r>
              <a:rPr lang="zh-CN" altLang="zh-CN" sz="2800" b="1" dirty="0" smtClean="0"/>
              <a:t>满足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gcd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a,m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)=1</a:t>
            </a:r>
            <a:r>
              <a:rPr lang="zh-CN" altLang="zh-CN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7524328" y="5157192"/>
          <a:ext cx="648072" cy="40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6" name="Equation" r:id="rId6" imgW="330120" imgH="203040" progId="Equation.DSMT4">
                  <p:embed/>
                </p:oleObj>
              </mc:Choice>
              <mc:Fallback>
                <p:oleObj name="Equation" r:id="rId6" imgW="33012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5157192"/>
                        <a:ext cx="648072" cy="400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1475656" y="6021288"/>
          <a:ext cx="5794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7" name="Equation" r:id="rId8" imgW="355320" imgH="203040" progId="Equation.DSMT4">
                  <p:embed/>
                </p:oleObj>
              </mc:Choice>
              <mc:Fallback>
                <p:oleObj name="Equation" r:id="rId8" imgW="35532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6021288"/>
                        <a:ext cx="579437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循环群的子群和商群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93454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定理</a:t>
            </a:r>
            <a:r>
              <a:rPr lang="en-US" b="1" dirty="0" smtClean="0">
                <a:solidFill>
                  <a:schemeClr val="accent1"/>
                </a:solidFill>
              </a:rPr>
              <a:t>3.5.2 </a:t>
            </a:r>
            <a:r>
              <a:rPr lang="zh-CN" altLang="en-US" b="1" dirty="0" smtClean="0"/>
              <a:t>循环群的子群是循环群。循环群的商群也是循环群。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857496"/>
            <a:ext cx="585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证明思路</a:t>
            </a:r>
            <a:r>
              <a:rPr lang="zh-CN" altLang="en-US" sz="2800" b="1" dirty="0" smtClean="0"/>
              <a:t>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寻找生成元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73075" y="3627438"/>
          <a:ext cx="841216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9" name="文档" r:id="rId4" imgW="8584070" imgH="2965447" progId="Word.Document.12">
                  <p:embed/>
                </p:oleObj>
              </mc:Choice>
              <mc:Fallback>
                <p:oleObj name="文档" r:id="rId4" imgW="8584070" imgH="296544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627438"/>
                        <a:ext cx="8412163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循环群的子群和商群（续）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27125" y="2560638"/>
          <a:ext cx="7085013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3" name="文档" r:id="rId4" imgW="7172876" imgH="3565014" progId="Word.Document.12">
                  <p:embed/>
                </p:oleObj>
              </mc:Choice>
              <mc:Fallback>
                <p:oleObj name="文档" r:id="rId4" imgW="7172876" imgH="356501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560638"/>
                        <a:ext cx="7085013" cy="353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循环群的结构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136462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定理</a:t>
            </a:r>
            <a:r>
              <a:rPr lang="en-US" sz="2800" b="1" dirty="0" smtClean="0">
                <a:solidFill>
                  <a:schemeClr val="accent1"/>
                </a:solidFill>
              </a:rPr>
              <a:t>3.5.3 </a:t>
            </a:r>
            <a:r>
              <a:rPr lang="zh-CN" altLang="en-US" sz="2800" b="1" dirty="0" smtClean="0"/>
              <a:t>设</a:t>
            </a:r>
            <a:r>
              <a:rPr lang="en-US" altLang="zh-CN" sz="2800" b="1" dirty="0" smtClean="0"/>
              <a:t>G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〈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〉</a:t>
            </a:r>
            <a:r>
              <a:rPr lang="zh-CN" altLang="en-US" sz="2800" b="1" dirty="0" smtClean="0"/>
              <a:t>是循环群，有</a:t>
            </a:r>
          </a:p>
          <a:p>
            <a:pPr lvl="1"/>
            <a:r>
              <a:rPr lang="zh-CN" altLang="en-US" sz="2800" b="1" dirty="0" smtClean="0"/>
              <a:t>若</a:t>
            </a:r>
            <a:r>
              <a:rPr lang="en-US" altLang="zh-CN" sz="2800" b="1" i="1" dirty="0" smtClean="0"/>
              <a:t>a</a:t>
            </a:r>
            <a:r>
              <a:rPr lang="zh-CN" altLang="en-US" sz="2800" b="1" dirty="0" smtClean="0"/>
              <a:t>的阶是无限，则</a:t>
            </a:r>
            <a:r>
              <a:rPr lang="en-US" sz="2800" b="1" dirty="0" smtClean="0"/>
              <a:t>G</a:t>
            </a:r>
            <a:r>
              <a:rPr lang="zh-CN" altLang="en-US" sz="2800" b="1" dirty="0" smtClean="0"/>
              <a:t>与整数加群</a:t>
            </a:r>
            <a:r>
              <a:rPr lang="en-US" sz="2800" b="1" dirty="0" smtClean="0"/>
              <a:t>Z</a:t>
            </a:r>
            <a:r>
              <a:rPr lang="zh-CN" altLang="en-US" sz="2800" b="1" dirty="0" smtClean="0"/>
              <a:t>同构；</a:t>
            </a:r>
          </a:p>
          <a:p>
            <a:pPr lvl="1"/>
            <a:r>
              <a:rPr lang="zh-CN" altLang="en-US" sz="2800" b="1" dirty="0" smtClean="0"/>
              <a:t>若</a:t>
            </a:r>
            <a:r>
              <a:rPr lang="en-US" sz="2800" b="1" i="1" dirty="0" smtClean="0"/>
              <a:t>a</a:t>
            </a:r>
            <a:r>
              <a:rPr lang="zh-CN" altLang="en-US" sz="2800" b="1" dirty="0" smtClean="0"/>
              <a:t>的阶是某个正整数</a:t>
            </a:r>
            <a:r>
              <a:rPr lang="en-US" sz="2800" b="1" dirty="0" smtClean="0"/>
              <a:t>m</a:t>
            </a:r>
            <a:r>
              <a:rPr lang="zh-CN" altLang="en-US" sz="2800" b="1" dirty="0" smtClean="0"/>
              <a:t>，则</a:t>
            </a:r>
            <a:r>
              <a:rPr lang="en-US" sz="2800" b="1" dirty="0" smtClean="0"/>
              <a:t>G</a:t>
            </a:r>
            <a:r>
              <a:rPr lang="zh-CN" altLang="en-US" sz="2800" b="1" dirty="0" smtClean="0"/>
              <a:t>与整数模</a:t>
            </a:r>
            <a:r>
              <a:rPr lang="en-US" sz="2800" b="1" dirty="0" smtClean="0"/>
              <a:t>m</a:t>
            </a:r>
            <a:r>
              <a:rPr lang="zh-CN" altLang="en-US" sz="2800" b="1" dirty="0" smtClean="0"/>
              <a:t>的剩余类加群同构。</a:t>
            </a:r>
          </a:p>
          <a:p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4643446"/>
            <a:ext cx="7643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证明思路：</a:t>
            </a:r>
            <a:r>
              <a:rPr lang="zh-CN" altLang="en-US" sz="2800" b="1" dirty="0" smtClean="0"/>
              <a:t>构造同态映射，然后再利用群同态基本定理。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3.5.4</a:t>
            </a:r>
            <a:r>
              <a:rPr lang="zh-CN" altLang="en-US" dirty="0" smtClean="0"/>
              <a:t>的证明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54100" y="2157413"/>
          <a:ext cx="7250113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8" name="文档" r:id="rId4" imgW="7249372" imgH="2041984" progId="Word.Document.12">
                  <p:embed/>
                </p:oleObj>
              </mc:Choice>
              <mc:Fallback>
                <p:oleObj name="文档" r:id="rId4" imgW="7249372" imgH="204198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2157413"/>
                        <a:ext cx="7250113" cy="204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71538" y="4357694"/>
          <a:ext cx="7186612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9" name="文档" r:id="rId7" imgW="7205351" imgH="1782507" progId="Word.Document.12">
                  <p:embed/>
                </p:oleObj>
              </mc:Choice>
              <mc:Fallback>
                <p:oleObj name="文档" r:id="rId7" imgW="7205351" imgH="178250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357694"/>
                        <a:ext cx="7186612" cy="178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3.5.4</a:t>
            </a:r>
            <a:r>
              <a:rPr lang="zh-CN" altLang="en-US" dirty="0" smtClean="0"/>
              <a:t>的证明（续）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98525" y="2011363"/>
          <a:ext cx="7651750" cy="467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1" name="文档" r:id="rId4" imgW="7737931" imgH="4729960" progId="Word.Document.12">
                  <p:embed/>
                </p:oleObj>
              </mc:Choice>
              <mc:Fallback>
                <p:oleObj name="文档" r:id="rId4" imgW="7737931" imgH="472996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2011363"/>
                        <a:ext cx="7651750" cy="467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群中的离散对数问题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定义</a:t>
            </a:r>
            <a:r>
              <a:rPr lang="en-US" sz="2800" b="1" dirty="0" smtClean="0">
                <a:solidFill>
                  <a:schemeClr val="accent1"/>
                </a:solidFill>
              </a:rPr>
              <a:t>3.5.2 </a:t>
            </a:r>
            <a:r>
              <a:rPr lang="zh-CN" altLang="en-US" sz="2800" b="1" dirty="0" smtClean="0"/>
              <a:t>设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〈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〉</a:t>
            </a:r>
            <a:r>
              <a:rPr lang="zh-CN" altLang="en-US" sz="2800" b="1" dirty="0" smtClean="0"/>
              <a:t>是循环群。群</a:t>
            </a:r>
            <a:r>
              <a:rPr lang="en-US" sz="2800" b="1" dirty="0" smtClean="0"/>
              <a:t>G</a:t>
            </a:r>
            <a:r>
              <a:rPr lang="zh-CN" altLang="en-US" sz="2800" b="1" dirty="0" smtClean="0"/>
              <a:t>中的离散对数问题是指：给定</a:t>
            </a:r>
            <a:r>
              <a:rPr lang="en-US" sz="2800" b="1" dirty="0" smtClean="0"/>
              <a:t>G</a:t>
            </a:r>
            <a:r>
              <a:rPr lang="zh-CN" altLang="en-US" sz="2800" b="1" dirty="0" smtClean="0"/>
              <a:t>中一个元素</a:t>
            </a:r>
            <a:r>
              <a:rPr lang="en-US" sz="2800" b="1" dirty="0" smtClean="0"/>
              <a:t>h</a:t>
            </a:r>
            <a:r>
              <a:rPr lang="zh-CN" altLang="en-US" sz="2800" b="1" dirty="0" smtClean="0"/>
              <a:t>，找到正整数</a:t>
            </a:r>
            <a:r>
              <a:rPr lang="en-US" sz="2800" b="1" dirty="0" smtClean="0"/>
              <a:t>k</a:t>
            </a:r>
            <a:r>
              <a:rPr lang="zh-CN" altLang="en-US" sz="2800" b="1" dirty="0" smtClean="0"/>
              <a:t>，使得</a:t>
            </a:r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r>
              <a:rPr lang="zh-CN" altLang="en-US" sz="2800" b="1" dirty="0" smtClean="0"/>
              <a:t>我们把</a:t>
            </a:r>
            <a:r>
              <a:rPr lang="en-US" sz="2800" b="1" dirty="0" smtClean="0"/>
              <a:t>k</a:t>
            </a:r>
            <a:r>
              <a:rPr lang="zh-CN" altLang="en-US" sz="2800" b="1" dirty="0" smtClean="0"/>
              <a:t>称为</a:t>
            </a:r>
            <a:r>
              <a:rPr lang="en-US" sz="2800" b="1" dirty="0" smtClean="0"/>
              <a:t>h</a:t>
            </a:r>
            <a:r>
              <a:rPr lang="zh-CN" altLang="en-US" sz="2800" b="1" dirty="0" smtClean="0"/>
              <a:t>相对于生成元</a:t>
            </a:r>
            <a:r>
              <a:rPr lang="en-US" sz="2800" b="1" dirty="0" smtClean="0"/>
              <a:t> </a:t>
            </a:r>
            <a:r>
              <a:rPr lang="zh-CN" altLang="en-US" sz="2800" b="1" dirty="0" smtClean="0"/>
              <a:t>的离散对数，记作</a:t>
            </a:r>
          </a:p>
          <a:p>
            <a:endParaRPr lang="zh-CN" altLang="en-US" sz="2800" b="1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4993" name="Object 1"/>
          <p:cNvGraphicFramePr>
            <a:graphicFrameLocks noChangeAspect="1"/>
          </p:cNvGraphicFramePr>
          <p:nvPr/>
        </p:nvGraphicFramePr>
        <p:xfrm>
          <a:off x="3214678" y="2928934"/>
          <a:ext cx="1428760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6" name="Equation" r:id="rId3" imgW="406048" imgH="203024" progId="Equation.DSMT4">
                  <p:embed/>
                </p:oleObj>
              </mc:Choice>
              <mc:Fallback>
                <p:oleObj name="Equation" r:id="rId3" imgW="406048" imgH="203024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2928934"/>
                        <a:ext cx="1428760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3428992" y="4572008"/>
          <a:ext cx="1794813" cy="64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7" name="Equation" r:id="rId5" imgW="634725" imgH="228501" progId="Equation.DSMT4">
                  <p:embed/>
                </p:oleObj>
              </mc:Choice>
              <mc:Fallback>
                <p:oleObj name="Equation" r:id="rId5" imgW="634725" imgH="228501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4572008"/>
                        <a:ext cx="1794813" cy="6429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离散对数的例子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例</a:t>
            </a:r>
            <a:r>
              <a:rPr lang="en-US" altLang="zh-CN" b="1" dirty="0" smtClean="0"/>
              <a:t>3.5.2</a:t>
            </a:r>
            <a:r>
              <a:rPr lang="zh-CN" altLang="en-US" b="1" dirty="0" smtClean="0"/>
              <a:t>：</a:t>
            </a:r>
            <a:r>
              <a:rPr lang="zh-CN" altLang="en-US" b="1" dirty="0"/>
              <a:t>（</a:t>
            </a:r>
            <a:r>
              <a:rPr lang="en-US" altLang="zh-CN" b="1" dirty="0"/>
              <a:t>Z</a:t>
            </a:r>
            <a:r>
              <a:rPr lang="zh-CN" altLang="en-US" b="1" dirty="0"/>
              <a:t>，</a:t>
            </a:r>
            <a:r>
              <a:rPr lang="en-US" altLang="zh-CN" b="1" dirty="0"/>
              <a:t>+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b="1" dirty="0"/>
              <a:t>离散对数问题是平凡的</a:t>
            </a:r>
          </a:p>
          <a:p>
            <a:r>
              <a:rPr lang="zh-CN" altLang="en-US" b="1" dirty="0" smtClean="0"/>
              <a:t>例</a:t>
            </a:r>
            <a:r>
              <a:rPr lang="en-US" altLang="zh-CN" b="1" dirty="0" smtClean="0"/>
              <a:t>3.5.3</a:t>
            </a:r>
            <a:r>
              <a:rPr lang="zh-CN" altLang="en-US" b="1" dirty="0" smtClean="0"/>
              <a:t>：</a:t>
            </a:r>
            <a:r>
              <a:rPr lang="en-US" altLang="zh-CN" b="1" dirty="0" err="1" smtClean="0"/>
              <a:t>Z</a:t>
            </a:r>
            <a:r>
              <a:rPr lang="en-US" altLang="zh-CN" b="1" baseline="-25000" dirty="0" err="1" smtClean="0"/>
              <a:t>m</a:t>
            </a:r>
            <a:r>
              <a:rPr lang="zh-CN" altLang="en-US" b="1" dirty="0" smtClean="0"/>
              <a:t>，模</a:t>
            </a:r>
            <a:r>
              <a:rPr lang="en-US" altLang="zh-CN" b="1" dirty="0" smtClean="0"/>
              <a:t>m</a:t>
            </a:r>
            <a:r>
              <a:rPr lang="zh-CN" altLang="en-US" b="1" dirty="0" smtClean="0"/>
              <a:t>剩余类</a:t>
            </a:r>
            <a:r>
              <a:rPr lang="zh-CN" altLang="en-US" b="1" dirty="0"/>
              <a:t>组成的加法群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为</a:t>
            </a:r>
            <a:r>
              <a:rPr lang="en-US" altLang="zh-CN" b="1" dirty="0" err="1" smtClean="0"/>
              <a:t>Z</a:t>
            </a:r>
            <a:r>
              <a:rPr lang="en-US" altLang="zh-CN" b="1" baseline="-25000" dirty="0" err="1" smtClean="0"/>
              <a:t>m</a:t>
            </a:r>
            <a:r>
              <a:rPr lang="zh-CN" altLang="en-US" b="1" dirty="0" smtClean="0"/>
              <a:t>的</a:t>
            </a:r>
            <a:r>
              <a:rPr lang="zh-CN" altLang="en-US" b="1" dirty="0"/>
              <a:t>一个生成元，离散对数问题为：给定</a:t>
            </a:r>
            <a:r>
              <a:rPr lang="en-US" altLang="zh-CN" b="1" dirty="0" err="1"/>
              <a:t>h∈</a:t>
            </a:r>
            <a:r>
              <a:rPr lang="en-US" altLang="zh-CN" b="1" dirty="0" err="1" smtClean="0"/>
              <a:t>Z</a:t>
            </a:r>
            <a:r>
              <a:rPr lang="en-US" altLang="zh-CN" b="1" baseline="-25000" dirty="0" err="1" smtClean="0"/>
              <a:t>m</a:t>
            </a:r>
            <a:r>
              <a:rPr lang="zh-CN" altLang="en-US" b="1" dirty="0" smtClean="0"/>
              <a:t>，</a:t>
            </a:r>
            <a:r>
              <a:rPr lang="zh-CN" altLang="en-US" b="1" dirty="0"/>
              <a:t>求解</a:t>
            </a:r>
            <a:r>
              <a:rPr lang="en-US" altLang="zh-CN" b="1" dirty="0"/>
              <a:t>x</a:t>
            </a:r>
            <a:r>
              <a:rPr lang="zh-CN" altLang="en-US" b="1" dirty="0"/>
              <a:t>，使得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/>
              <a:t>                        </a:t>
            </a:r>
            <a:r>
              <a:rPr lang="en-US" altLang="zh-CN" b="1" dirty="0" err="1" smtClean="0"/>
              <a:t>ax≡</a:t>
            </a:r>
            <a:r>
              <a:rPr lang="en-US" altLang="zh-CN" b="1" dirty="0" err="1"/>
              <a:t>h</a:t>
            </a:r>
            <a:r>
              <a:rPr lang="en-US" altLang="zh-CN" b="1" dirty="0"/>
              <a:t> </a:t>
            </a:r>
            <a:r>
              <a:rPr lang="en-US" altLang="zh-CN" b="1" dirty="0" smtClean="0"/>
              <a:t>(mod m)</a:t>
            </a:r>
            <a:endParaRPr lang="en-US" altLang="zh-CN" b="1" dirty="0"/>
          </a:p>
          <a:p>
            <a:pPr lvl="1"/>
            <a:r>
              <a:rPr lang="zh-CN" altLang="en-US" b="1" dirty="0"/>
              <a:t>用扩展的欧几里得算法很容易求解。</a:t>
            </a:r>
          </a:p>
          <a:p>
            <a:pPr lvl="1"/>
            <a:r>
              <a:rPr lang="zh-CN" altLang="en-US" b="1" dirty="0" smtClean="0"/>
              <a:t>㏒</a:t>
            </a:r>
            <a:r>
              <a:rPr lang="en-US" altLang="zh-CN" b="1" baseline="-25000" dirty="0" smtClean="0"/>
              <a:t>a</a:t>
            </a:r>
            <a:r>
              <a:rPr lang="en-US" altLang="zh-CN" b="1" dirty="0" smtClean="0"/>
              <a:t>(h</a:t>
            </a:r>
            <a:r>
              <a:rPr lang="en-US" altLang="zh-CN" b="1" dirty="0"/>
              <a:t>)=</a:t>
            </a:r>
            <a:r>
              <a:rPr lang="en-US" altLang="zh-CN" b="1" dirty="0" smtClean="0"/>
              <a:t>x=ha</a:t>
            </a:r>
            <a:r>
              <a:rPr lang="en-US" altLang="zh-CN" b="1" baseline="30000" dirty="0" smtClean="0"/>
              <a:t>-1</a:t>
            </a:r>
            <a:r>
              <a:rPr lang="en-US" altLang="zh-CN" b="1" dirty="0" smtClean="0"/>
              <a:t> (mod m)</a:t>
            </a:r>
            <a:endParaRPr lang="en-US" altLang="zh-CN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smtClean="0"/>
              <a:t>置换群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93454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定义</a:t>
            </a:r>
            <a:r>
              <a:rPr lang="en-US" b="1" dirty="0" smtClean="0">
                <a:solidFill>
                  <a:schemeClr val="accent1"/>
                </a:solidFill>
              </a:rPr>
              <a:t>3.6.1 </a:t>
            </a:r>
            <a:r>
              <a:rPr lang="zh-CN" altLang="en-US" b="1" dirty="0" smtClean="0"/>
              <a:t>集合</a:t>
            </a:r>
            <a:r>
              <a:rPr lang="en-US" b="1" dirty="0" smtClean="0"/>
              <a:t>S</a:t>
            </a:r>
            <a:r>
              <a:rPr lang="zh-CN" altLang="en-US" b="1" dirty="0" smtClean="0"/>
              <a:t>到自身的一个映射称为一个</a:t>
            </a:r>
            <a:r>
              <a:rPr lang="zh-CN" altLang="en-US" b="1" dirty="0" smtClean="0">
                <a:solidFill>
                  <a:srgbClr val="FF0000"/>
                </a:solidFill>
              </a:rPr>
              <a:t>变换</a:t>
            </a:r>
            <a:r>
              <a:rPr lang="zh-CN" altLang="en-US" b="1" dirty="0" smtClean="0"/>
              <a:t>。有限集合</a:t>
            </a:r>
            <a:r>
              <a:rPr lang="en-US" b="1" dirty="0" smtClean="0"/>
              <a:t>S</a:t>
            </a:r>
            <a:r>
              <a:rPr lang="zh-CN" altLang="en-US" b="1" dirty="0" smtClean="0"/>
              <a:t>上的一个一一变换称为一个</a:t>
            </a:r>
            <a:r>
              <a:rPr lang="zh-CN" altLang="en-US" b="1" dirty="0" smtClean="0">
                <a:solidFill>
                  <a:srgbClr val="FF0000"/>
                </a:solidFill>
              </a:rPr>
              <a:t>置换</a:t>
            </a:r>
            <a:r>
              <a:rPr lang="zh-CN" altLang="en-US" b="1" dirty="0" smtClean="0"/>
              <a:t>。</a:t>
            </a:r>
          </a:p>
          <a:p>
            <a:endParaRPr lang="zh-CN" altLang="en-US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71538" y="3030557"/>
          <a:ext cx="7358114" cy="3470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3" name="文档" r:id="rId4" imgW="7254113" imgH="3564712" progId="Word.Document.12">
                  <p:embed/>
                </p:oleObj>
              </mc:Choice>
              <mc:Fallback>
                <p:oleObj name="文档" r:id="rId4" imgW="7254113" imgH="356471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030557"/>
                        <a:ext cx="7358114" cy="34702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群的定义和简单性质</a:t>
            </a:r>
            <a:endParaRPr lang="zh-CN" altLang="en-US" dirty="0"/>
          </a:p>
        </p:txBody>
      </p:sp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3419475" y="2968648"/>
          <a:ext cx="21605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0" name="Equation" r:id="rId3" imgW="660113" imgH="165028" progId="Equation.DSMT4">
                  <p:embed/>
                </p:oleObj>
              </mc:Choice>
              <mc:Fallback>
                <p:oleObj name="Equation" r:id="rId3" imgW="660113" imgH="165028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968648"/>
                        <a:ext cx="2160588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3419475" y="3489348"/>
          <a:ext cx="417671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1" name="Equation" r:id="rId5" imgW="1129810" imgH="177723" progId="Equation.DSMT4">
                  <p:embed/>
                </p:oleObj>
              </mc:Choice>
              <mc:Fallback>
                <p:oleObj name="Equation" r:id="rId5" imgW="1129810" imgH="177723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489348"/>
                        <a:ext cx="4176713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4786314" y="4143380"/>
          <a:ext cx="1368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2" name="Equation" r:id="rId7" imgW="457002" imgH="165028" progId="Equation.DSMT4">
                  <p:embed/>
                </p:oleObj>
              </mc:Choice>
              <mc:Fallback>
                <p:oleObj name="Equation" r:id="rId7" imgW="457002" imgH="16502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4143380"/>
                        <a:ext cx="13684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6078538" y="4143380"/>
          <a:ext cx="30654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3" name="Equation" r:id="rId9" imgW="927000" imgH="139680" progId="Equation.DSMT4">
                  <p:embed/>
                </p:oleObj>
              </mc:Choice>
              <mc:Fallback>
                <p:oleObj name="Equation" r:id="rId9" imgW="927000" imgH="1396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538" y="4143380"/>
                        <a:ext cx="306546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3850" y="5345135"/>
          <a:ext cx="151288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4" name="Equation" r:id="rId11" imgW="444307" imgH="190417" progId="Equation.DSMT4">
                  <p:embed/>
                </p:oleObj>
              </mc:Choice>
              <mc:Fallback>
                <p:oleObj name="Equation" r:id="rId11" imgW="444307" imgH="19041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45135"/>
                        <a:ext cx="1512888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3357554" y="5214950"/>
          <a:ext cx="45593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5" name="Equation" r:id="rId13" imgW="1155600" imgH="203040" progId="Equation.DSMT4">
                  <p:embed/>
                </p:oleObj>
              </mc:Choice>
              <mc:Fallback>
                <p:oleObj name="Equation" r:id="rId13" imgW="11556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5214950"/>
                        <a:ext cx="4559300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5580063" y="2895623"/>
            <a:ext cx="5873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3200" b="1">
                <a:latin typeface="宋体" pitchFamily="2" charset="-122"/>
                <a:cs typeface="Times New Roman" pitchFamily="18" charset="0"/>
              </a:rPr>
              <a:t>有</a:t>
            </a:r>
            <a:endParaRPr lang="zh-CN" altLang="en-US" sz="3200" b="1">
              <a:latin typeface="宋体" pitchFamily="2" charset="-122"/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6011863" y="4695848"/>
            <a:ext cx="1831248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3200" b="1" dirty="0">
                <a:latin typeface="宋体" pitchFamily="2" charset="-122"/>
                <a:cs typeface="Times New Roman" pitchFamily="18" charset="0"/>
              </a:rPr>
              <a:t>, </a:t>
            </a:r>
            <a:r>
              <a:rPr lang="zh-CN" altLang="en-US" sz="3200" b="1" dirty="0" smtClean="0">
                <a:latin typeface="宋体" pitchFamily="2" charset="-122"/>
                <a:cs typeface="Times New Roman" pitchFamily="18" charset="0"/>
              </a:rPr>
              <a:t>有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逆元</a:t>
            </a:r>
            <a:endParaRPr lang="zh-CN" altLang="en-US" sz="32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1835150" y="5416573"/>
            <a:ext cx="1673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3200" b="1">
                <a:latin typeface="宋体" pitchFamily="2" charset="-122"/>
                <a:cs typeface="Times New Roman" pitchFamily="18" charset="0"/>
              </a:rPr>
              <a:t>, </a:t>
            </a:r>
            <a:r>
              <a:rPr lang="zh-CN" altLang="en-US" sz="3200" b="1">
                <a:latin typeface="宋体" pitchFamily="2" charset="-122"/>
                <a:cs typeface="Times New Roman" pitchFamily="18" charset="0"/>
              </a:rPr>
              <a:t>使得</a:t>
            </a:r>
            <a:endParaRPr lang="zh-CN" altLang="en-US" sz="3200" b="1">
              <a:latin typeface="宋体" pitchFamily="2" charset="-122"/>
            </a:endParaRPr>
          </a:p>
        </p:txBody>
      </p:sp>
      <p:grpSp>
        <p:nvGrpSpPr>
          <p:cNvPr id="13" name="Group 40"/>
          <p:cNvGrpSpPr>
            <a:grpSpLocks/>
          </p:cNvGrpSpPr>
          <p:nvPr/>
        </p:nvGrpSpPr>
        <p:grpSpPr bwMode="auto">
          <a:xfrm>
            <a:off x="500034" y="6072206"/>
            <a:ext cx="4824412" cy="579437"/>
            <a:chOff x="567" y="3203"/>
            <a:chExt cx="3039" cy="365"/>
          </a:xfrm>
        </p:grpSpPr>
        <p:graphicFrame>
          <p:nvGraphicFramePr>
            <p:cNvPr id="14" name="Object 4"/>
            <p:cNvGraphicFramePr>
              <a:graphicFrameLocks noChangeAspect="1"/>
            </p:cNvGraphicFramePr>
            <p:nvPr/>
          </p:nvGraphicFramePr>
          <p:xfrm>
            <a:off x="3379" y="3294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6" name="Equation" r:id="rId15" imgW="101512" imgH="101512" progId="Equation.DSMT4">
                    <p:embed/>
                  </p:oleObj>
                </mc:Choice>
                <mc:Fallback>
                  <p:oleObj name="Equation" r:id="rId15" imgW="101512" imgH="101512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294"/>
                          <a:ext cx="227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567" y="3203"/>
              <a:ext cx="2822" cy="365"/>
              <a:chOff x="567" y="3203"/>
              <a:chExt cx="2822" cy="365"/>
            </a:xfrm>
          </p:grpSpPr>
          <p:graphicFrame>
            <p:nvGraphicFramePr>
              <p:cNvPr id="16" name="Object 5"/>
              <p:cNvGraphicFramePr>
                <a:graphicFrameLocks noChangeAspect="1"/>
              </p:cNvGraphicFramePr>
              <p:nvPr/>
            </p:nvGraphicFramePr>
            <p:xfrm>
              <a:off x="1338" y="3249"/>
              <a:ext cx="285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57" name="Equation" r:id="rId17" imgW="139639" imgH="152334" progId="Equation.DSMT4">
                      <p:embed/>
                    </p:oleObj>
                  </mc:Choice>
                  <mc:Fallback>
                    <p:oleObj name="Equation" r:id="rId17" imgW="139639" imgH="152334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8" y="3249"/>
                            <a:ext cx="285" cy="3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Rectangle 30"/>
              <p:cNvSpPr>
                <a:spLocks noChangeArrowheads="1"/>
              </p:cNvSpPr>
              <p:nvPr/>
            </p:nvSpPr>
            <p:spPr bwMode="auto">
              <a:xfrm>
                <a:off x="567" y="3203"/>
                <a:ext cx="81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indent="266700"/>
                <a:r>
                  <a:rPr lang="zh-CN" altLang="en-US" sz="3200" b="1">
                    <a:latin typeface="宋体" pitchFamily="2" charset="-122"/>
                    <a:cs typeface="Times New Roman" pitchFamily="18" charset="0"/>
                  </a:rPr>
                  <a:t>则称</a:t>
                </a:r>
                <a:endParaRPr lang="zh-CN" altLang="en-US" sz="3200" b="1">
                  <a:latin typeface="宋体" pitchFamily="2" charset="-122"/>
                </a:endParaRPr>
              </a:p>
            </p:txBody>
          </p:sp>
          <p:sp>
            <p:nvSpPr>
              <p:cNvPr id="18" name="Rectangle 31"/>
              <p:cNvSpPr>
                <a:spLocks noChangeArrowheads="1"/>
              </p:cNvSpPr>
              <p:nvPr/>
            </p:nvSpPr>
            <p:spPr bwMode="auto">
              <a:xfrm>
                <a:off x="1565" y="3203"/>
                <a:ext cx="182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zh-CN" altLang="en-US" sz="3200" b="1" dirty="0">
                    <a:latin typeface="宋体" pitchFamily="2" charset="-122"/>
                    <a:cs typeface="Times New Roman" pitchFamily="18" charset="0"/>
                  </a:rPr>
                  <a:t>关于代数运算</a:t>
                </a:r>
                <a:endParaRPr lang="zh-CN" altLang="en-US" sz="3200" b="1" dirty="0">
                  <a:latin typeface="宋体" pitchFamily="2" charset="-122"/>
                </a:endParaRPr>
              </a:p>
            </p:txBody>
          </p:sp>
        </p:grpSp>
      </p:grp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5500694" y="6072206"/>
            <a:ext cx="2448404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  <a:cs typeface="Times New Roman" pitchFamily="18" charset="0"/>
              </a:rPr>
              <a:t>构成</a:t>
            </a:r>
            <a:r>
              <a:rPr lang="zh-CN" altLang="en-US" sz="3200" b="1" dirty="0">
                <a:latin typeface="宋体" pitchFamily="2" charset="-122"/>
                <a:cs typeface="Times New Roman" pitchFamily="18" charset="0"/>
              </a:rPr>
              <a:t>一个</a:t>
            </a:r>
            <a:r>
              <a:rPr lang="zh-CN" altLang="en-US" sz="32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群</a:t>
            </a:r>
            <a:r>
              <a:rPr lang="en-US" altLang="zh-CN" sz="3200" b="1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.</a:t>
            </a:r>
            <a:endParaRPr lang="en-US" altLang="zh-CN" sz="3200" b="1" dirty="0">
              <a:latin typeface="宋体" pitchFamily="2" charset="-122"/>
            </a:endParaRPr>
          </a:p>
        </p:txBody>
      </p:sp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755650" y="2895623"/>
            <a:ext cx="228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/>
              <a:t> Ⅰ. </a:t>
            </a:r>
            <a:r>
              <a:rPr lang="zh-CN" altLang="en-US" sz="3200" b="1" dirty="0">
                <a:solidFill>
                  <a:srgbClr val="FF0000"/>
                </a:solidFill>
              </a:rPr>
              <a:t>结合律</a:t>
            </a:r>
            <a:r>
              <a:rPr lang="en-US" altLang="zh-CN" sz="3200" b="1" dirty="0"/>
              <a:t>:</a:t>
            </a: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323850" y="2247923"/>
            <a:ext cx="201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3200" b="1">
                <a:latin typeface="宋体" pitchFamily="2" charset="-122"/>
                <a:cs typeface="Times New Roman" pitchFamily="18" charset="0"/>
              </a:rPr>
              <a:t>并且满足</a:t>
            </a:r>
            <a:r>
              <a:rPr lang="en-US" altLang="zh-CN" sz="3200" b="1">
                <a:latin typeface="宋体" pitchFamily="2" charset="-122"/>
                <a:cs typeface="Times New Roman" pitchFamily="18" charset="0"/>
              </a:rPr>
              <a:t>:</a:t>
            </a:r>
            <a:endParaRPr lang="en-US" altLang="zh-CN" sz="3200" b="1">
              <a:latin typeface="宋体" pitchFamily="2" charset="-122"/>
            </a:endParaRPr>
          </a:p>
        </p:txBody>
      </p:sp>
      <p:grpSp>
        <p:nvGrpSpPr>
          <p:cNvPr id="22" name="Group 44"/>
          <p:cNvGrpSpPr>
            <a:grpSpLocks/>
          </p:cNvGrpSpPr>
          <p:nvPr/>
        </p:nvGrpSpPr>
        <p:grpSpPr bwMode="auto">
          <a:xfrm>
            <a:off x="1012825" y="4695848"/>
            <a:ext cx="5187950" cy="649287"/>
            <a:chOff x="638" y="2341"/>
            <a:chExt cx="3268" cy="409"/>
          </a:xfrm>
        </p:grpSpPr>
        <p:graphicFrame>
          <p:nvGraphicFramePr>
            <p:cNvPr id="23" name="Object 8"/>
            <p:cNvGraphicFramePr>
              <a:graphicFrameLocks noChangeAspect="1"/>
            </p:cNvGraphicFramePr>
            <p:nvPr/>
          </p:nvGraphicFramePr>
          <p:xfrm>
            <a:off x="3560" y="2387"/>
            <a:ext cx="346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8" name="Equation" r:id="rId19" imgW="126835" imgH="139518" progId="Equation.DSMT4">
                    <p:embed/>
                  </p:oleObj>
                </mc:Choice>
                <mc:Fallback>
                  <p:oleObj name="Equation" r:id="rId19" imgW="126835" imgH="139518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387"/>
                          <a:ext cx="346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638" y="2341"/>
              <a:ext cx="8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3200" b="1" dirty="0">
                  <a:latin typeface="宋体" pitchFamily="2" charset="-122"/>
                  <a:cs typeface="Times New Roman" pitchFamily="18" charset="0"/>
                </a:rPr>
                <a:t>Ⅲ. </a:t>
              </a:r>
              <a:r>
                <a:rPr lang="zh-CN" altLang="en-US" sz="3200" b="1" dirty="0">
                  <a:latin typeface="宋体" pitchFamily="2" charset="-122"/>
                  <a:cs typeface="Times New Roman" pitchFamily="18" charset="0"/>
                </a:rPr>
                <a:t>对</a:t>
              </a:r>
              <a:endParaRPr lang="zh-CN" altLang="en-US" sz="3200" b="1" dirty="0">
                <a:latin typeface="宋体" pitchFamily="2" charset="-122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1791" y="2341"/>
              <a:ext cx="16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3200" b="1" dirty="0">
                  <a:latin typeface="宋体" pitchFamily="2" charset="-122"/>
                  <a:cs typeface="Times New Roman" pitchFamily="18" charset="0"/>
                </a:rPr>
                <a:t>中每一个元素</a:t>
              </a:r>
              <a:endParaRPr lang="zh-CN" altLang="en-US" sz="3200" b="1" dirty="0">
                <a:latin typeface="宋体" pitchFamily="2" charset="-122"/>
              </a:endParaRPr>
            </a:p>
          </p:txBody>
        </p:sp>
        <p:graphicFrame>
          <p:nvGraphicFramePr>
            <p:cNvPr id="26" name="Object 35"/>
            <p:cNvGraphicFramePr>
              <a:graphicFrameLocks noChangeAspect="1"/>
            </p:cNvGraphicFramePr>
            <p:nvPr/>
          </p:nvGraphicFramePr>
          <p:xfrm>
            <a:off x="1519" y="2387"/>
            <a:ext cx="28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9" name="Equation" r:id="rId21" imgW="139639" imgH="152334" progId="Equation.DSMT4">
                    <p:embed/>
                  </p:oleObj>
                </mc:Choice>
                <mc:Fallback>
                  <p:oleObj name="Equation" r:id="rId21" imgW="139639" imgH="152334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387"/>
                          <a:ext cx="285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0" y="1714488"/>
            <a:ext cx="1916207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定义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3.2.1</a:t>
            </a: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pSp>
        <p:nvGrpSpPr>
          <p:cNvPr id="29" name="Group 42"/>
          <p:cNvGrpSpPr>
            <a:grpSpLocks/>
          </p:cNvGrpSpPr>
          <p:nvPr/>
        </p:nvGrpSpPr>
        <p:grpSpPr bwMode="auto">
          <a:xfrm>
            <a:off x="1687546" y="1714488"/>
            <a:ext cx="7742238" cy="579438"/>
            <a:chOff x="858" y="436"/>
            <a:chExt cx="4877" cy="365"/>
          </a:xfrm>
        </p:grpSpPr>
        <p:graphicFrame>
          <p:nvGraphicFramePr>
            <p:cNvPr id="30" name="Object 16"/>
            <p:cNvGraphicFramePr>
              <a:graphicFrameLocks noChangeAspect="1"/>
            </p:cNvGraphicFramePr>
            <p:nvPr/>
          </p:nvGraphicFramePr>
          <p:xfrm>
            <a:off x="3852" y="527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0" name="Equation" r:id="rId22" imgW="101512" imgH="101512" progId="Equation.DSMT4">
                    <p:embed/>
                  </p:oleObj>
                </mc:Choice>
                <mc:Fallback>
                  <p:oleObj name="Equation" r:id="rId22" imgW="101512" imgH="101512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2" y="527"/>
                          <a:ext cx="181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858" y="436"/>
              <a:ext cx="3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3200" b="1" dirty="0">
                  <a:latin typeface="宋体" pitchFamily="2" charset="-122"/>
                  <a:cs typeface="Times New Roman" pitchFamily="18" charset="0"/>
                </a:rPr>
                <a:t>设</a:t>
              </a:r>
              <a:endParaRPr lang="zh-CN" altLang="en-US" sz="3200" b="1" dirty="0">
                <a:latin typeface="宋体" pitchFamily="2" charset="-122"/>
              </a:endParaRPr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1448" y="436"/>
              <a:ext cx="242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3200" b="1" dirty="0">
                  <a:latin typeface="宋体" pitchFamily="2" charset="-122"/>
                  <a:cs typeface="Times New Roman" pitchFamily="18" charset="0"/>
                </a:rPr>
                <a:t>是一个具有</a:t>
              </a:r>
              <a:r>
                <a:rPr lang="zh-CN" altLang="en-US" sz="3200" b="1" dirty="0">
                  <a:solidFill>
                    <a:srgbClr val="FF0000"/>
                  </a:solidFill>
                  <a:latin typeface="宋体" pitchFamily="2" charset="-122"/>
                  <a:cs typeface="Times New Roman" pitchFamily="18" charset="0"/>
                </a:rPr>
                <a:t>代数运算</a:t>
              </a:r>
              <a:endParaRPr lang="zh-CN" altLang="en-US" sz="3200" b="1" dirty="0">
                <a:solidFill>
                  <a:srgbClr val="FF0000"/>
                </a:solidFill>
                <a:latin typeface="宋体" pitchFamily="2" charset="-122"/>
              </a:endParaRPr>
            </a:p>
          </p:txBody>
        </p:sp>
        <p:sp>
          <p:nvSpPr>
            <p:cNvPr id="33" name="Rectangle 20"/>
            <p:cNvSpPr>
              <a:spLocks noChangeArrowheads="1"/>
            </p:cNvSpPr>
            <p:nvPr/>
          </p:nvSpPr>
          <p:spPr bwMode="auto">
            <a:xfrm>
              <a:off x="4079" y="436"/>
              <a:ext cx="16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zh-CN" altLang="en-US" sz="3200" b="1" dirty="0">
                  <a:latin typeface="宋体" pitchFamily="2" charset="-122"/>
                  <a:cs typeface="Times New Roman" pitchFamily="18" charset="0"/>
                </a:rPr>
                <a:t>的</a:t>
              </a:r>
              <a:r>
                <a:rPr lang="zh-CN" altLang="en-US" sz="3200" b="1" dirty="0">
                  <a:solidFill>
                    <a:srgbClr val="FF0000"/>
                  </a:solidFill>
                  <a:latin typeface="宋体" pitchFamily="2" charset="-122"/>
                  <a:cs typeface="Times New Roman" pitchFamily="18" charset="0"/>
                </a:rPr>
                <a:t>非空集合</a:t>
              </a:r>
              <a:r>
                <a:rPr lang="zh-CN" altLang="en-US" sz="3200" b="1" dirty="0">
                  <a:latin typeface="宋体" pitchFamily="2" charset="-122"/>
                  <a:cs typeface="Times New Roman" pitchFamily="18" charset="0"/>
                </a:rPr>
                <a:t>，</a:t>
              </a:r>
              <a:endParaRPr lang="zh-CN" altLang="en-US" sz="3200" b="1" dirty="0">
                <a:latin typeface="宋体" pitchFamily="2" charset="-122"/>
              </a:endParaRPr>
            </a:p>
          </p:txBody>
        </p:sp>
        <p:graphicFrame>
          <p:nvGraphicFramePr>
            <p:cNvPr id="34" name="Object 36"/>
            <p:cNvGraphicFramePr>
              <a:graphicFrameLocks noChangeAspect="1"/>
            </p:cNvGraphicFramePr>
            <p:nvPr/>
          </p:nvGraphicFramePr>
          <p:xfrm>
            <a:off x="1176" y="482"/>
            <a:ext cx="28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1" name="Equation" r:id="rId23" imgW="139639" imgH="152334" progId="Equation.DSMT4">
                    <p:embed/>
                  </p:oleObj>
                </mc:Choice>
                <mc:Fallback>
                  <p:oleObj name="Equation" r:id="rId23" imgW="139639" imgH="152334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" y="482"/>
                          <a:ext cx="285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45"/>
          <p:cNvGrpSpPr>
            <a:grpSpLocks/>
          </p:cNvGrpSpPr>
          <p:nvPr/>
        </p:nvGrpSpPr>
        <p:grpSpPr bwMode="auto">
          <a:xfrm>
            <a:off x="0" y="4000506"/>
            <a:ext cx="5230813" cy="722313"/>
            <a:chOff x="60" y="1933"/>
            <a:chExt cx="3295" cy="455"/>
          </a:xfrm>
        </p:grpSpPr>
        <p:grpSp>
          <p:nvGrpSpPr>
            <p:cNvPr id="36" name="Group 43"/>
            <p:cNvGrpSpPr>
              <a:grpSpLocks/>
            </p:cNvGrpSpPr>
            <p:nvPr/>
          </p:nvGrpSpPr>
          <p:grpSpPr bwMode="auto">
            <a:xfrm>
              <a:off x="60" y="1933"/>
              <a:ext cx="2959" cy="453"/>
              <a:chOff x="60" y="1933"/>
              <a:chExt cx="2959" cy="453"/>
            </a:xfrm>
          </p:grpSpPr>
          <p:graphicFrame>
            <p:nvGraphicFramePr>
              <p:cNvPr id="38" name="Object 12"/>
              <p:cNvGraphicFramePr>
                <a:graphicFrameLocks noChangeAspect="1"/>
              </p:cNvGraphicFramePr>
              <p:nvPr/>
            </p:nvGraphicFramePr>
            <p:xfrm>
              <a:off x="2715" y="2023"/>
              <a:ext cx="304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62" name="Equation" r:id="rId24" imgW="114201" imgH="139579" progId="Equation.DSMT4">
                      <p:embed/>
                    </p:oleObj>
                  </mc:Choice>
                  <mc:Fallback>
                    <p:oleObj name="Equation" r:id="rId24" imgW="114201" imgH="139579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5" y="2023"/>
                            <a:ext cx="304" cy="3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Object 9"/>
              <p:cNvGraphicFramePr>
                <a:graphicFrameLocks noChangeAspect="1"/>
              </p:cNvGraphicFramePr>
              <p:nvPr/>
            </p:nvGraphicFramePr>
            <p:xfrm>
              <a:off x="1050" y="2023"/>
              <a:ext cx="284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63" name="Equation" r:id="rId26" imgW="139639" imgH="152334" progId="Equation.DSMT4">
                      <p:embed/>
                    </p:oleObj>
                  </mc:Choice>
                  <mc:Fallback>
                    <p:oleObj name="Equation" r:id="rId26" imgW="139639" imgH="152334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0" y="2023"/>
                            <a:ext cx="284" cy="3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" name="Rectangle 22"/>
              <p:cNvSpPr>
                <a:spLocks noChangeArrowheads="1"/>
              </p:cNvSpPr>
              <p:nvPr/>
            </p:nvSpPr>
            <p:spPr bwMode="auto">
              <a:xfrm>
                <a:off x="60" y="1933"/>
                <a:ext cx="114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3200" b="1" dirty="0">
                    <a:latin typeface="宋体" pitchFamily="2" charset="-122"/>
                    <a:cs typeface="Times New Roman" pitchFamily="18" charset="0"/>
                  </a:rPr>
                  <a:t>    Ⅱ. </a:t>
                </a:r>
                <a:endParaRPr lang="en-US" altLang="zh-CN" sz="3200" b="1" dirty="0">
                  <a:latin typeface="宋体" pitchFamily="2" charset="-122"/>
                </a:endParaRPr>
              </a:p>
            </p:txBody>
          </p:sp>
          <p:sp>
            <p:nvSpPr>
              <p:cNvPr id="41" name="Rectangle 23"/>
              <p:cNvSpPr>
                <a:spLocks noChangeArrowheads="1"/>
              </p:cNvSpPr>
              <p:nvPr/>
            </p:nvSpPr>
            <p:spPr bwMode="auto">
              <a:xfrm>
                <a:off x="1320" y="1978"/>
                <a:ext cx="1412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zh-CN" altLang="en-US" sz="3200" b="1" dirty="0">
                    <a:latin typeface="宋体" pitchFamily="2" charset="-122"/>
                    <a:cs typeface="Times New Roman" pitchFamily="18" charset="0"/>
                  </a:rPr>
                  <a:t>中</a:t>
                </a:r>
                <a:r>
                  <a:rPr lang="zh-CN" altLang="en-US" sz="3200" b="1" dirty="0" smtClean="0">
                    <a:latin typeface="宋体" pitchFamily="2" charset="-122"/>
                    <a:cs typeface="Times New Roman" pitchFamily="18" charset="0"/>
                  </a:rPr>
                  <a:t>有</a:t>
                </a:r>
                <a:r>
                  <a:rPr lang="zh-CN" altLang="en-US" sz="3200" b="1" dirty="0" smtClean="0">
                    <a:solidFill>
                      <a:srgbClr val="FF0000"/>
                    </a:solidFill>
                    <a:latin typeface="宋体" pitchFamily="2" charset="-122"/>
                    <a:cs typeface="Times New Roman" pitchFamily="18" charset="0"/>
                  </a:rPr>
                  <a:t>单位元</a:t>
                </a:r>
                <a:endParaRPr lang="zh-CN" altLang="en-US" sz="3200" b="1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</p:grp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2985" y="2023"/>
              <a:ext cx="3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r>
                <a:rPr lang="zh-CN" altLang="en-US" sz="3200" b="1" dirty="0">
                  <a:latin typeface="宋体" pitchFamily="2" charset="-122"/>
                  <a:cs typeface="Times New Roman" pitchFamily="18" charset="0"/>
                </a:rPr>
                <a:t>：</a:t>
              </a:r>
              <a:endParaRPr lang="zh-CN" altLang="en-US" sz="3200" b="1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9" grpId="0"/>
      <p:bldP spid="2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置换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1136650" y="1966936"/>
          <a:ext cx="6829425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7" name="文档" r:id="rId4" imgW="7298141" imgH="5149149" progId="Word.Document.12">
                  <p:embed/>
                </p:oleObj>
              </mc:Choice>
              <mc:Fallback>
                <p:oleObj name="文档" r:id="rId4" imgW="7298141" imgH="5149149" progId="Word.Documen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1966936"/>
                        <a:ext cx="6829425" cy="481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置换举例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36264"/>
          </a:xfrm>
        </p:spPr>
        <p:txBody>
          <a:bodyPr/>
          <a:lstStyle/>
          <a:p>
            <a:r>
              <a:rPr lang="zh-CN" altLang="en-US" b="1" dirty="0" smtClean="0"/>
              <a:t>例</a:t>
            </a:r>
            <a:r>
              <a:rPr lang="en-US" b="1" dirty="0" smtClean="0"/>
              <a:t>3.6.1 </a:t>
            </a:r>
            <a:r>
              <a:rPr lang="zh-CN" altLang="en-US" b="1" dirty="0" smtClean="0"/>
              <a:t>集合</a:t>
            </a:r>
            <a:r>
              <a:rPr lang="en-US" altLang="zh-CN" b="1" dirty="0" smtClean="0"/>
              <a:t>S</a:t>
            </a:r>
            <a:r>
              <a:rPr lang="en-US" altLang="zh-CN" b="1" baseline="-25000" dirty="0" smtClean="0"/>
              <a:t>3</a:t>
            </a:r>
            <a:r>
              <a:rPr lang="en-US" altLang="zh-CN" b="1" dirty="0" smtClean="0"/>
              <a:t>={1,2,3}</a:t>
            </a:r>
            <a:r>
              <a:rPr lang="zh-CN" altLang="en-US" b="1" dirty="0" smtClean="0"/>
              <a:t>上有</a:t>
            </a:r>
            <a:r>
              <a:rPr lang="en-US" b="1" dirty="0" smtClean="0"/>
              <a:t>3!</a:t>
            </a:r>
            <a:r>
              <a:rPr lang="zh-CN" altLang="en-US" b="1" dirty="0" smtClean="0"/>
              <a:t>个置换。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9089" name="Object 1"/>
          <p:cNvGraphicFramePr>
            <a:graphicFrameLocks noChangeAspect="1"/>
          </p:cNvGraphicFramePr>
          <p:nvPr/>
        </p:nvGraphicFramePr>
        <p:xfrm>
          <a:off x="1000100" y="3000372"/>
          <a:ext cx="7504598" cy="228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0" name="Equation" r:id="rId3" imgW="3086100" imgH="939800" progId="Equation.DSMT4">
                  <p:embed/>
                </p:oleObj>
              </mc:Choice>
              <mc:Fallback>
                <p:oleObj name="Equation" r:id="rId3" imgW="3086100" imgH="9398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000372"/>
                        <a:ext cx="7504598" cy="2286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置换的乘积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定义</a:t>
            </a:r>
            <a:r>
              <a:rPr lang="en-US" b="1" dirty="0" smtClean="0"/>
              <a:t>3.6.2            </a:t>
            </a:r>
            <a:r>
              <a:rPr lang="zh-CN" altLang="en-US" b="1" dirty="0" smtClean="0"/>
              <a:t>是</a:t>
            </a:r>
            <a:r>
              <a:rPr lang="en-US" b="1" dirty="0" smtClean="0"/>
              <a:t>n</a:t>
            </a:r>
            <a:r>
              <a:rPr lang="zh-CN" altLang="en-US" b="1" dirty="0" smtClean="0"/>
              <a:t>元置换，则</a:t>
            </a:r>
            <a:r>
              <a:rPr lang="en-US" b="1" dirty="0" smtClean="0"/>
              <a:t>       </a:t>
            </a:r>
            <a:r>
              <a:rPr lang="zh-CN" altLang="en-US" b="1" dirty="0" smtClean="0"/>
              <a:t>和</a:t>
            </a:r>
            <a:r>
              <a:rPr lang="en-US" b="1" dirty="0" smtClean="0"/>
              <a:t>      </a:t>
            </a:r>
            <a:r>
              <a:rPr lang="zh-CN" altLang="en-US" b="1" dirty="0" smtClean="0"/>
              <a:t>的复合</a:t>
            </a:r>
            <a:r>
              <a:rPr lang="en-US" b="1" dirty="0" smtClean="0"/>
              <a:t>         </a:t>
            </a:r>
            <a:r>
              <a:rPr lang="zh-CN" altLang="en-US" b="1" dirty="0" smtClean="0"/>
              <a:t>也是</a:t>
            </a:r>
            <a:r>
              <a:rPr lang="en-US" b="1" dirty="0" smtClean="0"/>
              <a:t>n</a:t>
            </a:r>
            <a:r>
              <a:rPr lang="zh-CN" altLang="en-US" b="1" dirty="0" smtClean="0"/>
              <a:t>元置换，称为 </a:t>
            </a:r>
            <a:r>
              <a:rPr lang="en-US" b="1" dirty="0" smtClean="0"/>
              <a:t>     </a:t>
            </a:r>
            <a:r>
              <a:rPr lang="zh-CN" altLang="en-US" b="1" dirty="0" smtClean="0"/>
              <a:t>和</a:t>
            </a:r>
            <a:r>
              <a:rPr lang="en-US" b="1" dirty="0" smtClean="0"/>
              <a:t>       </a:t>
            </a:r>
            <a:r>
              <a:rPr lang="zh-CN" altLang="en-US" b="1" dirty="0" smtClean="0"/>
              <a:t>的乘积，记为</a:t>
            </a:r>
            <a:r>
              <a:rPr lang="en-US" b="1" dirty="0" smtClean="0"/>
              <a:t>          </a:t>
            </a:r>
            <a:r>
              <a:rPr lang="zh-CN" altLang="en-US" b="1" dirty="0" smtClean="0"/>
              <a:t>。</a:t>
            </a:r>
          </a:p>
          <a:p>
            <a:endParaRPr lang="zh-CN" altLang="en-US" b="1" dirty="0"/>
          </a:p>
        </p:txBody>
      </p:sp>
      <p:graphicFrame>
        <p:nvGraphicFramePr>
          <p:cNvPr id="91137" name="Object 1"/>
          <p:cNvGraphicFramePr>
            <a:graphicFrameLocks noChangeAspect="1"/>
          </p:cNvGraphicFramePr>
          <p:nvPr/>
        </p:nvGraphicFramePr>
        <p:xfrm>
          <a:off x="2357422" y="2028836"/>
          <a:ext cx="859739" cy="47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2" name="Equation" r:id="rId3" imgW="291847" imgH="164957" progId="Equation.DSMT4">
                  <p:embed/>
                </p:oleObj>
              </mc:Choice>
              <mc:Fallback>
                <p:oleObj name="Equation" r:id="rId3" imgW="291847" imgH="164957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2028836"/>
                        <a:ext cx="859739" cy="4714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286380" y="1984375"/>
          <a:ext cx="484901" cy="444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3" name="Equation" r:id="rId5" imgW="152280" imgH="139680" progId="Equation.DSMT4">
                  <p:embed/>
                </p:oleObj>
              </mc:Choice>
              <mc:Fallback>
                <p:oleObj name="Equation" r:id="rId5" imgW="152280" imgH="139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1984375"/>
                        <a:ext cx="484901" cy="4444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197612" y="1928802"/>
          <a:ext cx="517528" cy="514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4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12" y="1928802"/>
                        <a:ext cx="517528" cy="5148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7715272" y="2000264"/>
          <a:ext cx="1071552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5" name="Equation" r:id="rId9" imgW="330200" imgH="139700" progId="Equation.DSMT4">
                  <p:embed/>
                </p:oleObj>
              </mc:Choice>
              <mc:Fallback>
                <p:oleObj name="Equation" r:id="rId9" imgW="330200" imgH="139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72" y="2000264"/>
                        <a:ext cx="1071552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3730622" y="2357430"/>
          <a:ext cx="4841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6" name="Equation" r:id="rId11" imgW="152280" imgH="139680" progId="Equation.DSMT4">
                  <p:embed/>
                </p:oleObj>
              </mc:Choice>
              <mc:Fallback>
                <p:oleObj name="Equation" r:id="rId11" imgW="152280" imgH="139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2" y="2357430"/>
                        <a:ext cx="48418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4572000" y="2343146"/>
          <a:ext cx="517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7"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43146"/>
                        <a:ext cx="5175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7072330" y="2357430"/>
          <a:ext cx="714348" cy="451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8" name="Equation" r:id="rId13" imgW="215713" imgH="139579" progId="Equation.DSMT4">
                  <p:embed/>
                </p:oleObj>
              </mc:Choice>
              <mc:Fallback>
                <p:oleObj name="Equation" r:id="rId13" imgW="215713" imgH="139579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30" y="2357430"/>
                        <a:ext cx="714348" cy="451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1472" y="2928934"/>
            <a:ext cx="750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sz="2800" b="1" dirty="0" smtClean="0"/>
              <a:t>3.6.2 </a:t>
            </a:r>
            <a:r>
              <a:rPr lang="zh-CN" altLang="en-US" sz="2800" b="1" dirty="0" smtClean="0"/>
              <a:t>计算例</a:t>
            </a:r>
            <a:r>
              <a:rPr lang="en-US" sz="2800" b="1" dirty="0" smtClean="0"/>
              <a:t>3.6.1</a:t>
            </a:r>
            <a:r>
              <a:rPr lang="zh-CN" altLang="en-US" sz="2800" b="1" dirty="0" smtClean="0"/>
              <a:t>中的</a:t>
            </a:r>
            <a:endParaRPr lang="zh-CN" altLang="en-US" sz="2800" b="1" dirty="0"/>
          </a:p>
        </p:txBody>
      </p:sp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1147" name="Object 11"/>
          <p:cNvGraphicFramePr>
            <a:graphicFrameLocks noChangeAspect="1"/>
          </p:cNvGraphicFramePr>
          <p:nvPr/>
        </p:nvGraphicFramePr>
        <p:xfrm>
          <a:off x="4429124" y="2928934"/>
          <a:ext cx="2354498" cy="57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9" name="Equation" r:id="rId15" imgW="977900" imgH="241300" progId="Equation.DSMT4">
                  <p:embed/>
                </p:oleObj>
              </mc:Choice>
              <mc:Fallback>
                <p:oleObj name="Equation" r:id="rId15" imgW="977900" imgH="2413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2928934"/>
                        <a:ext cx="2354498" cy="57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1" name="Object 15"/>
          <p:cNvGraphicFramePr>
            <a:graphicFrameLocks noChangeAspect="1"/>
          </p:cNvGraphicFramePr>
          <p:nvPr/>
        </p:nvGraphicFramePr>
        <p:xfrm>
          <a:off x="1571604" y="3500438"/>
          <a:ext cx="5939772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70" name="Equation" r:id="rId17" imgW="2921000" imgH="457200" progId="Equation.DSMT4">
                  <p:embed/>
                </p:oleObj>
              </mc:Choice>
              <mc:Fallback>
                <p:oleObj name="Equation" r:id="rId17" imgW="2921000" imgH="457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3500438"/>
                        <a:ext cx="5939772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0" name="Object 14"/>
          <p:cNvGraphicFramePr>
            <a:graphicFrameLocks noChangeAspect="1"/>
          </p:cNvGraphicFramePr>
          <p:nvPr/>
        </p:nvGraphicFramePr>
        <p:xfrm>
          <a:off x="1500166" y="4643446"/>
          <a:ext cx="6396678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71" name="Equation" r:id="rId19" imgW="2921000" imgH="457200" progId="Equation.DSMT4">
                  <p:embed/>
                </p:oleObj>
              </mc:Choice>
              <mc:Fallback>
                <p:oleObj name="Equation" r:id="rId19" imgW="2921000" imgH="457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4643446"/>
                        <a:ext cx="6396678" cy="1000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9" name="Object 13"/>
          <p:cNvGraphicFramePr>
            <a:graphicFrameLocks noChangeAspect="1"/>
          </p:cNvGraphicFramePr>
          <p:nvPr/>
        </p:nvGraphicFramePr>
        <p:xfrm>
          <a:off x="1643042" y="5686452"/>
          <a:ext cx="5225637" cy="1100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72" name="Equation" r:id="rId21" imgW="2171700" imgH="457200" progId="Equation.DSMT4">
                  <p:embed/>
                </p:oleObj>
              </mc:Choice>
              <mc:Fallback>
                <p:oleObj name="Equation" r:id="rId21" imgW="2171700" imgH="457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5686452"/>
                        <a:ext cx="5225637" cy="11001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2" name="Rectangle 16"/>
          <p:cNvSpPr>
            <a:spLocks noChangeArrowheads="1"/>
          </p:cNvSpPr>
          <p:nvPr/>
        </p:nvSpPr>
        <p:spPr bwMode="auto">
          <a:xfrm>
            <a:off x="642910" y="3500438"/>
            <a:ext cx="9060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解：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1153" name="Rectangle 1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椭圆形标注 22"/>
          <p:cNvSpPr/>
          <p:nvPr/>
        </p:nvSpPr>
        <p:spPr>
          <a:xfrm>
            <a:off x="5643538" y="2786058"/>
            <a:ext cx="3500462" cy="18573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zh-CN" altLang="en-US" sz="2400" b="1" dirty="0" smtClean="0"/>
              <a:t>计算置换的复合是从右至左计算</a:t>
            </a:r>
            <a:endParaRPr lang="en-US" altLang="zh-CN" sz="2400" b="1" dirty="0" smtClean="0"/>
          </a:p>
          <a:p>
            <a:pPr algn="ctr">
              <a:buFont typeface="Arial" pitchFamily="34" charset="0"/>
              <a:buChar char="•"/>
            </a:pPr>
            <a:r>
              <a:rPr lang="zh-CN" altLang="en-US" sz="2400" b="1" dirty="0" smtClean="0"/>
              <a:t>置换的复合不满足交换律。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置换群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922016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定理</a:t>
            </a:r>
            <a:r>
              <a:rPr lang="en-US" b="1" dirty="0" smtClean="0">
                <a:solidFill>
                  <a:schemeClr val="accent1"/>
                </a:solidFill>
              </a:rPr>
              <a:t>3.6.1 </a:t>
            </a:r>
            <a:r>
              <a:rPr lang="zh-CN" altLang="en-US" b="1" dirty="0" smtClean="0"/>
              <a:t>对于有限集合</a:t>
            </a:r>
            <a:r>
              <a:rPr lang="en-US" altLang="zh-CN" b="1" dirty="0" smtClean="0"/>
              <a:t>S={1,2,…,n}</a:t>
            </a:r>
            <a:r>
              <a:rPr lang="zh-CN" altLang="en-US" b="1" dirty="0" smtClean="0"/>
              <a:t>，</a:t>
            </a:r>
            <a:r>
              <a:rPr lang="en-US" b="1" dirty="0" err="1" smtClean="0"/>
              <a:t>S</a:t>
            </a:r>
            <a:r>
              <a:rPr lang="en-US" b="1" baseline="-25000" dirty="0" err="1" smtClean="0"/>
              <a:t>n</a:t>
            </a:r>
            <a:r>
              <a:rPr lang="zh-CN" altLang="en-US" b="1" dirty="0" smtClean="0"/>
              <a:t>关于映射的复合构成群，其阶为</a:t>
            </a:r>
            <a:r>
              <a:rPr lang="en-US" altLang="zh-CN" b="1" dirty="0" smtClean="0"/>
              <a:t>n! 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82153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证明：</a:t>
            </a:r>
            <a:r>
              <a:rPr lang="zh-CN" altLang="en-US" sz="2800" b="1" dirty="0" smtClean="0"/>
              <a:t>因为一一映射的复合仍为一一映射，且映射的复合满足结合率，所以置换的乘积满足结合律。</a:t>
            </a:r>
            <a:endParaRPr lang="en-US" altLang="zh-CN" sz="2800" b="1" dirty="0" smtClean="0"/>
          </a:p>
          <a:p>
            <a:endParaRPr lang="zh-CN" altLang="en-US" sz="2800" b="1" dirty="0" smtClean="0"/>
          </a:p>
          <a:p>
            <a:r>
              <a:rPr lang="en-US" sz="2800" b="1" dirty="0" smtClean="0"/>
              <a:t>n</a:t>
            </a:r>
            <a:r>
              <a:rPr lang="zh-CN" altLang="en-US" sz="2800" b="1" dirty="0" smtClean="0"/>
              <a:t>元恒等置换             </a:t>
            </a:r>
            <a:r>
              <a:rPr lang="en-US" sz="2800" b="1" dirty="0" smtClean="0"/>
              <a:t>                      </a:t>
            </a:r>
            <a:r>
              <a:rPr lang="zh-CN" altLang="en-US" sz="2800" b="1" dirty="0" smtClean="0"/>
              <a:t>是</a:t>
            </a:r>
            <a:r>
              <a:rPr lang="en-US" sz="2800" b="1" dirty="0" err="1" smtClean="0"/>
              <a:t>S</a:t>
            </a:r>
            <a:r>
              <a:rPr lang="en-US" sz="2800" b="1" baseline="-25000" dirty="0" err="1" smtClean="0"/>
              <a:t>n</a:t>
            </a:r>
            <a:r>
              <a:rPr lang="zh-CN" altLang="en-US" sz="2800" b="1" dirty="0" smtClean="0"/>
              <a:t>的 单位元。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zh-CN" altLang="en-US" sz="2800" b="1" dirty="0" smtClean="0"/>
          </a:p>
          <a:p>
            <a:r>
              <a:rPr lang="zh-CN" altLang="en-US" sz="2800" b="1" dirty="0" smtClean="0"/>
              <a:t>置换                </a:t>
            </a:r>
            <a:r>
              <a:rPr lang="en-US" sz="2800" b="1" dirty="0" smtClean="0"/>
              <a:t>                </a:t>
            </a:r>
            <a:r>
              <a:rPr lang="zh-CN" altLang="en-US" sz="2800" b="1" dirty="0" smtClean="0"/>
              <a:t>有逆元 </a:t>
            </a:r>
            <a:r>
              <a:rPr lang="en-US" sz="2800" b="1" dirty="0" smtClean="0"/>
              <a:t>                                    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endParaRPr lang="zh-CN" altLang="en-US" sz="2800" b="1" dirty="0" smtClean="0"/>
          </a:p>
          <a:p>
            <a:r>
              <a:rPr lang="zh-CN" altLang="en-US" sz="2800" b="1" dirty="0" smtClean="0"/>
              <a:t>因此，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</a:t>
            </a:r>
            <a:r>
              <a:rPr lang="en-US" sz="2800" b="1" baseline="-25000" dirty="0" err="1" smtClean="0"/>
              <a:t>n</a:t>
            </a:r>
            <a:r>
              <a:rPr lang="zh-CN" altLang="en-US" sz="2800" b="1" dirty="0" smtClean="0"/>
              <a:t>对置换的乘法构成群，其阶为</a:t>
            </a:r>
            <a:r>
              <a:rPr lang="en-US" altLang="zh-CN" sz="2800" b="1" dirty="0" smtClean="0"/>
              <a:t>n! </a:t>
            </a:r>
            <a:r>
              <a:rPr lang="zh-CN" altLang="en-US" sz="2800" b="1" dirty="0" smtClean="0"/>
              <a:t>。 </a:t>
            </a:r>
            <a:endParaRPr lang="zh-CN" altLang="en-US" sz="2800" b="1" dirty="0"/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2161" name="Object 1"/>
          <p:cNvGraphicFramePr>
            <a:graphicFrameLocks noChangeAspect="1"/>
          </p:cNvGraphicFramePr>
          <p:nvPr/>
        </p:nvGraphicFramePr>
        <p:xfrm>
          <a:off x="2643174" y="2857496"/>
          <a:ext cx="2952770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6" name="Equation" r:id="rId3" imgW="1181100" imgH="457200" progId="Equation.DSMT4">
                  <p:embed/>
                </p:oleObj>
              </mc:Choice>
              <mc:Fallback>
                <p:oleObj name="Equation" r:id="rId3" imgW="1181100" imgH="457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2857496"/>
                        <a:ext cx="2952770" cy="1143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1428728" y="4214818"/>
          <a:ext cx="2647345" cy="1000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7" name="Equation" r:id="rId5" imgW="1282700" imgH="482600" progId="Equation.DSMT4">
                  <p:embed/>
                </p:oleObj>
              </mc:Choice>
              <mc:Fallback>
                <p:oleObj name="Equation" r:id="rId5" imgW="1282700" imgH="482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4214818"/>
                        <a:ext cx="2647345" cy="1000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5072066" y="4214842"/>
          <a:ext cx="3236962" cy="1071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8" name="Equation" r:id="rId7" imgW="1384300" imgH="457200" progId="Equation.DSMT4">
                  <p:embed/>
                </p:oleObj>
              </mc:Choice>
              <mc:Fallback>
                <p:oleObj name="Equation" r:id="rId7" imgW="138430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4214842"/>
                        <a:ext cx="3236962" cy="10715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8596" y="5884151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定义</a:t>
            </a:r>
            <a:r>
              <a:rPr lang="en-US" sz="2400" b="1" dirty="0" smtClean="0">
                <a:solidFill>
                  <a:schemeClr val="accent1"/>
                </a:solidFill>
              </a:rPr>
              <a:t>3.6.3 </a:t>
            </a:r>
            <a:r>
              <a:rPr lang="en-US" sz="2400" b="1" dirty="0" err="1" smtClean="0"/>
              <a:t>S</a:t>
            </a:r>
            <a:r>
              <a:rPr lang="en-US" sz="2400" b="1" baseline="-25000" dirty="0" err="1" smtClean="0"/>
              <a:t>n</a:t>
            </a:r>
            <a:r>
              <a:rPr lang="zh-CN" altLang="en-US" sz="2400" b="1" dirty="0" smtClean="0"/>
              <a:t>称为</a:t>
            </a:r>
            <a:r>
              <a:rPr lang="en-US" sz="2400" b="1" dirty="0" smtClean="0">
                <a:solidFill>
                  <a:srgbClr val="FF0000"/>
                </a:solidFill>
              </a:rPr>
              <a:t>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次对称群</a:t>
            </a:r>
            <a:r>
              <a:rPr lang="zh-CN" altLang="en-US" sz="2400" b="1" dirty="0" smtClean="0"/>
              <a:t>，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</a:t>
            </a:r>
            <a:r>
              <a:rPr lang="en-US" sz="2400" b="1" baseline="-25000" dirty="0" err="1" smtClean="0"/>
              <a:t>n</a:t>
            </a:r>
            <a:r>
              <a:rPr lang="zh-CN" altLang="en-US" sz="2400" b="1" dirty="0" smtClean="0"/>
              <a:t>及其任一子群都称为集合</a:t>
            </a:r>
            <a:r>
              <a:rPr lang="en-US" sz="2400" b="1" dirty="0" smtClean="0"/>
              <a:t>A</a:t>
            </a:r>
            <a:r>
              <a:rPr lang="zh-CN" altLang="en-US" sz="2400" b="1" dirty="0" smtClean="0"/>
              <a:t>上的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置换群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循环置换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85786" y="1827236"/>
          <a:ext cx="7870825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7" name="文档" r:id="rId4" imgW="7870863" imgH="4959865" progId="Word.Document.12">
                  <p:embed/>
                </p:oleObj>
              </mc:Choice>
              <mc:Fallback>
                <p:oleObj name="文档" r:id="rId4" imgW="7870863" imgH="495986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827236"/>
                        <a:ext cx="7870825" cy="495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循环置换（续）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40276"/>
            <a:ext cx="8229600" cy="1102972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例</a:t>
            </a:r>
            <a:r>
              <a:rPr lang="en-US" b="1" dirty="0" smtClean="0">
                <a:solidFill>
                  <a:schemeClr val="accent1"/>
                </a:solidFill>
              </a:rPr>
              <a:t>3.6.3 </a:t>
            </a:r>
            <a:r>
              <a:rPr lang="zh-CN" altLang="en-US" b="1" dirty="0" smtClean="0"/>
              <a:t>将置换                 </a:t>
            </a:r>
            <a:r>
              <a:rPr lang="en-US" b="1" dirty="0" smtClean="0"/>
              <a:t>                             </a:t>
            </a:r>
            <a:r>
              <a:rPr lang="zh-CN" altLang="en-US" b="1" dirty="0" smtClean="0"/>
              <a:t>表示成为循环置换表示。</a:t>
            </a:r>
          </a:p>
          <a:p>
            <a:endParaRPr lang="zh-CN" altLang="en-US" b="1" dirty="0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4209" name="Object 1"/>
          <p:cNvGraphicFramePr>
            <a:graphicFrameLocks noChangeAspect="1"/>
          </p:cNvGraphicFramePr>
          <p:nvPr/>
        </p:nvGraphicFramePr>
        <p:xfrm>
          <a:off x="2857488" y="1714488"/>
          <a:ext cx="3772735" cy="1071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7" name="Equation" r:id="rId3" imgW="1612900" imgH="457200" progId="Equation.DSMT4">
                  <p:embed/>
                </p:oleObj>
              </mc:Choice>
              <mc:Fallback>
                <p:oleObj name="Equation" r:id="rId3" imgW="1612900" imgH="457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1714488"/>
                        <a:ext cx="3772735" cy="10715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4348" y="3000372"/>
            <a:ext cx="8072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解：</a:t>
            </a:r>
            <a:r>
              <a:rPr lang="zh-CN" altLang="en-US" sz="2800" b="1" dirty="0" smtClean="0"/>
              <a:t>可以看出在 </a:t>
            </a:r>
            <a:r>
              <a:rPr lang="en-US" sz="2800" b="1" dirty="0" smtClean="0"/>
              <a:t>    </a:t>
            </a:r>
            <a:r>
              <a:rPr lang="zh-CN" altLang="en-US" sz="2800" b="1" dirty="0" smtClean="0"/>
              <a:t>当中，</a:t>
            </a:r>
            <a:r>
              <a:rPr lang="en-US" sz="2800" b="1" dirty="0" smtClean="0"/>
              <a:t>1</a:t>
            </a:r>
            <a:r>
              <a:rPr lang="zh-CN" altLang="en-US" sz="2800" b="1" dirty="0" smtClean="0"/>
              <a:t>变为</a:t>
            </a:r>
            <a:r>
              <a:rPr lang="en-US" sz="2800" b="1" dirty="0" smtClean="0"/>
              <a:t>3</a:t>
            </a:r>
            <a:r>
              <a:rPr lang="zh-CN" altLang="en-US" sz="2800" b="1" dirty="0" smtClean="0"/>
              <a:t>，</a:t>
            </a:r>
            <a:r>
              <a:rPr lang="en-US" sz="2800" b="1" dirty="0" smtClean="0"/>
              <a:t>3</a:t>
            </a:r>
            <a:r>
              <a:rPr lang="zh-CN" altLang="en-US" sz="2800" b="1" dirty="0" smtClean="0"/>
              <a:t>变为</a:t>
            </a:r>
            <a:r>
              <a:rPr lang="en-US" sz="2800" b="1" dirty="0" smtClean="0"/>
              <a:t>2</a:t>
            </a:r>
            <a:r>
              <a:rPr lang="zh-CN" altLang="en-US" sz="2800" b="1" dirty="0" smtClean="0"/>
              <a:t>，</a:t>
            </a:r>
            <a:r>
              <a:rPr lang="en-US" sz="2800" b="1" dirty="0" smtClean="0"/>
              <a:t>2</a:t>
            </a:r>
            <a:r>
              <a:rPr lang="zh-CN" altLang="en-US" sz="2800" b="1" dirty="0" smtClean="0"/>
              <a:t>又变为</a:t>
            </a:r>
            <a:r>
              <a:rPr lang="en-US" sz="2800" b="1" dirty="0" smtClean="0"/>
              <a:t>1</a:t>
            </a:r>
            <a:r>
              <a:rPr lang="zh-CN" altLang="en-US" sz="2800" b="1" dirty="0" smtClean="0"/>
              <a:t>；</a:t>
            </a:r>
            <a:r>
              <a:rPr lang="en-US" sz="2800" b="1" dirty="0" smtClean="0"/>
              <a:t>4</a:t>
            </a:r>
            <a:r>
              <a:rPr lang="zh-CN" altLang="en-US" sz="2800" b="1" dirty="0" smtClean="0"/>
              <a:t>变成</a:t>
            </a:r>
            <a:r>
              <a:rPr lang="en-US" sz="2800" b="1" dirty="0" smtClean="0"/>
              <a:t>5</a:t>
            </a:r>
            <a:r>
              <a:rPr lang="zh-CN" altLang="en-US" sz="2800" b="1" dirty="0" smtClean="0"/>
              <a:t>，</a:t>
            </a:r>
            <a:r>
              <a:rPr lang="en-US" sz="2800" b="1" dirty="0" smtClean="0"/>
              <a:t>5</a:t>
            </a:r>
            <a:r>
              <a:rPr lang="zh-CN" altLang="en-US" sz="2800" b="1" dirty="0" smtClean="0"/>
              <a:t>又变成</a:t>
            </a:r>
            <a:r>
              <a:rPr lang="en-US" sz="2800" b="1" dirty="0" smtClean="0"/>
              <a:t>4</a:t>
            </a:r>
            <a:r>
              <a:rPr lang="zh-CN" altLang="en-US" sz="2800" b="1" dirty="0" smtClean="0"/>
              <a:t>；</a:t>
            </a:r>
            <a:r>
              <a:rPr lang="en-US" sz="2800" b="1" dirty="0" smtClean="0"/>
              <a:t>6</a:t>
            </a:r>
            <a:r>
              <a:rPr lang="zh-CN" altLang="en-US" sz="2800" b="1" dirty="0" smtClean="0"/>
              <a:t>变为</a:t>
            </a:r>
            <a:r>
              <a:rPr lang="en-US" sz="2800" b="1" dirty="0" smtClean="0"/>
              <a:t>6</a:t>
            </a:r>
            <a:r>
              <a:rPr lang="zh-CN" altLang="en-US" sz="2800" b="1" dirty="0" smtClean="0"/>
              <a:t>。因此，</a:t>
            </a:r>
            <a:r>
              <a:rPr lang="en-US" sz="2800" b="1" dirty="0" smtClean="0"/>
              <a:t>      </a:t>
            </a:r>
            <a:r>
              <a:rPr lang="zh-CN" altLang="en-US" sz="2800" b="1" dirty="0" smtClean="0"/>
              <a:t>可表示为</a:t>
            </a:r>
            <a:endParaRPr lang="zh-CN" altLang="en-US" sz="2800" b="1" dirty="0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3357554" y="3071810"/>
          <a:ext cx="428596" cy="35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8" name="Equation" r:id="rId5" imgW="152334" imgH="139639" progId="Equation.DSMT4">
                  <p:embed/>
                </p:oleObj>
              </mc:Choice>
              <mc:Fallback>
                <p:oleObj name="Equation" r:id="rId5" imgW="152334" imgH="139639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3071810"/>
                        <a:ext cx="428596" cy="357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7429520" y="3500438"/>
          <a:ext cx="4286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9" name="Equation" r:id="rId7" imgW="152334" imgH="139639" progId="Equation.DSMT4">
                  <p:embed/>
                </p:oleObj>
              </mc:Choice>
              <mc:Fallback>
                <p:oleObj name="Equation" r:id="rId7" imgW="152334" imgH="139639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20" y="3500438"/>
                        <a:ext cx="4286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3143240" y="4143380"/>
          <a:ext cx="2619268" cy="50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0" name="Equation" r:id="rId8" imgW="1054100" imgH="203200" progId="Equation.DSMT4">
                  <p:embed/>
                </p:oleObj>
              </mc:Choice>
              <mc:Fallback>
                <p:oleObj name="Equation" r:id="rId8" imgW="1054100" imgH="203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4143380"/>
                        <a:ext cx="2619268" cy="50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500034" y="4832347"/>
            <a:ext cx="7929618" cy="954107"/>
            <a:chOff x="500034" y="4832347"/>
            <a:chExt cx="7929618" cy="954107"/>
          </a:xfrm>
        </p:grpSpPr>
        <p:sp>
          <p:nvSpPr>
            <p:cNvPr id="12" name="TextBox 11"/>
            <p:cNvSpPr txBox="1"/>
            <p:nvPr/>
          </p:nvSpPr>
          <p:spPr>
            <a:xfrm>
              <a:off x="500034" y="4832347"/>
              <a:ext cx="792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/>
                  </a:solidFill>
                </a:rPr>
                <a:t>定理</a:t>
              </a:r>
              <a:r>
                <a:rPr lang="en-US" sz="2800" b="1" dirty="0" smtClean="0">
                  <a:solidFill>
                    <a:schemeClr val="accent1"/>
                  </a:solidFill>
                </a:rPr>
                <a:t>3.6.2 </a:t>
              </a:r>
              <a:r>
                <a:rPr lang="zh-CN" altLang="en-US" sz="2800" b="1" dirty="0" smtClean="0"/>
                <a:t>任意</a:t>
              </a:r>
              <a:r>
                <a:rPr lang="en-US" sz="2800" b="1" dirty="0" smtClean="0"/>
                <a:t>n</a:t>
              </a:r>
              <a:r>
                <a:rPr lang="zh-CN" altLang="en-US" sz="2800" b="1" dirty="0" smtClean="0"/>
                <a:t>元置换     都可以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惟一地</a:t>
              </a:r>
              <a:r>
                <a:rPr lang="zh-CN" altLang="en-US" sz="2800" b="1" dirty="0" smtClean="0"/>
                <a:t>表示成为若干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不相交</a:t>
              </a:r>
              <a:r>
                <a:rPr lang="zh-CN" altLang="en-US" sz="2800" b="1" dirty="0" smtClean="0"/>
                <a:t>的循环置换的乘积。</a:t>
              </a:r>
              <a:endParaRPr lang="zh-CN" altLang="en-US" sz="2800" b="1" dirty="0"/>
            </a:p>
          </p:txBody>
        </p:sp>
        <p:graphicFrame>
          <p:nvGraphicFramePr>
            <p:cNvPr id="94216" name="Object 8"/>
            <p:cNvGraphicFramePr>
              <a:graphicFrameLocks noChangeAspect="1"/>
            </p:cNvGraphicFramePr>
            <p:nvPr/>
          </p:nvGraphicFramePr>
          <p:xfrm>
            <a:off x="4143372" y="4929198"/>
            <a:ext cx="428625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1" name="Equation" r:id="rId10" imgW="152334" imgH="139639" progId="Equation.DSMT4">
                    <p:embed/>
                  </p:oleObj>
                </mc:Choice>
                <mc:Fallback>
                  <p:oleObj name="Equation" r:id="rId10" imgW="152334" imgH="139639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372" y="4929198"/>
                          <a:ext cx="428625" cy="357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00034" y="642918"/>
            <a:ext cx="7929618" cy="954107"/>
            <a:chOff x="500034" y="4832347"/>
            <a:chExt cx="7929618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500034" y="4832347"/>
              <a:ext cx="7929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/>
                  </a:solidFill>
                </a:rPr>
                <a:t>定理</a:t>
              </a:r>
              <a:r>
                <a:rPr lang="en-US" sz="2800" b="1" dirty="0" smtClean="0">
                  <a:solidFill>
                    <a:schemeClr val="accent1"/>
                  </a:solidFill>
                </a:rPr>
                <a:t>3.6.2 </a:t>
              </a:r>
              <a:r>
                <a:rPr lang="zh-CN" altLang="en-US" sz="2800" b="1" dirty="0" smtClean="0"/>
                <a:t>任意</a:t>
              </a:r>
              <a:r>
                <a:rPr lang="en-US" sz="2800" b="1" dirty="0" smtClean="0"/>
                <a:t>n</a:t>
              </a:r>
              <a:r>
                <a:rPr lang="zh-CN" altLang="en-US" sz="2800" b="1" dirty="0" smtClean="0"/>
                <a:t>元置换     都可以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惟一地</a:t>
              </a:r>
              <a:r>
                <a:rPr lang="zh-CN" altLang="en-US" sz="2800" b="1" dirty="0" smtClean="0"/>
                <a:t>表示成为若干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不相交</a:t>
              </a:r>
              <a:r>
                <a:rPr lang="zh-CN" altLang="en-US" sz="2800" b="1" dirty="0" smtClean="0"/>
                <a:t>的循环置换的乘积。</a:t>
              </a:r>
              <a:endParaRPr lang="zh-CN" altLang="en-US" sz="2800" b="1" dirty="0"/>
            </a:p>
          </p:txBody>
        </p:sp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4143372" y="4929198"/>
            <a:ext cx="428625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58" name="Equation" r:id="rId3" imgW="152334" imgH="139639" progId="Equation.DSMT4">
                    <p:embed/>
                  </p:oleObj>
                </mc:Choice>
                <mc:Fallback>
                  <p:oleObj name="Equation" r:id="rId3" imgW="152334" imgH="139639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372" y="4929198"/>
                          <a:ext cx="428625" cy="357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44563" y="1431925"/>
          <a:ext cx="7407275" cy="483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9" name="文档" r:id="rId6" imgW="7613192" imgH="4950869" progId="Word.Document.12">
                  <p:embed/>
                </p:oleObj>
              </mc:Choice>
              <mc:Fallback>
                <p:oleObj name="文档" r:id="rId6" imgW="7613192" imgH="4950869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1431925"/>
                        <a:ext cx="7407275" cy="483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dirty="0" smtClean="0">
                <a:solidFill>
                  <a:schemeClr val="accent1"/>
                </a:solidFill>
              </a:rPr>
              <a:t>定理</a:t>
            </a:r>
            <a:r>
              <a:rPr lang="en-US" sz="5400" b="1" dirty="0" smtClean="0">
                <a:solidFill>
                  <a:schemeClr val="accent1"/>
                </a:solidFill>
              </a:rPr>
              <a:t>3.6.2</a:t>
            </a:r>
            <a:r>
              <a:rPr lang="zh-CN" altLang="en-US" sz="5400" b="1" dirty="0" smtClean="0">
                <a:solidFill>
                  <a:schemeClr val="accent1"/>
                </a:solidFill>
              </a:rPr>
              <a:t>证明（续）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55638" y="1500174"/>
          <a:ext cx="7680325" cy="3063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2" name="文档" r:id="rId4" imgW="7578186" imgH="3168513" progId="Word.Document.12">
                  <p:embed/>
                </p:oleObj>
              </mc:Choice>
              <mc:Fallback>
                <p:oleObj name="文档" r:id="rId4" imgW="7578186" imgH="316851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1500174"/>
                        <a:ext cx="7680325" cy="3063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4429132"/>
            <a:ext cx="7715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下证惟一性。若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还存在另一分解，则它含有元素</a:t>
            </a:r>
            <a:r>
              <a:rPr lang="en-US" sz="2400" b="1" dirty="0" smtClean="0"/>
              <a:t>1</a:t>
            </a:r>
            <a:r>
              <a:rPr lang="zh-CN" altLang="en-US" sz="2400" b="1" dirty="0" smtClean="0"/>
              <a:t>的循环置换反映了</a:t>
            </a:r>
            <a:r>
              <a:rPr lang="en-US" altLang="zh-CN" sz="2400" b="1" dirty="0" smtClean="0"/>
              <a:t>      </a:t>
            </a:r>
            <a:r>
              <a:rPr lang="zh-CN" altLang="en-US" sz="2400" b="1" dirty="0" smtClean="0"/>
              <a:t>作用在元素</a:t>
            </a:r>
            <a:r>
              <a:rPr lang="en-US" sz="2400" b="1" dirty="0" smtClean="0"/>
              <a:t>1</a:t>
            </a:r>
            <a:r>
              <a:rPr lang="zh-CN" altLang="en-US" sz="2400" b="1" dirty="0" smtClean="0"/>
              <a:t>上形成的循环变换序列。这是由</a:t>
            </a:r>
            <a:r>
              <a:rPr lang="en-US" sz="2400" b="1" dirty="0" smtClean="0"/>
              <a:t>    </a:t>
            </a:r>
            <a:r>
              <a:rPr lang="zh-CN" altLang="en-US" sz="2400" b="1" dirty="0" smtClean="0"/>
              <a:t>唯一决定的。故两个分解中含有元素</a:t>
            </a:r>
            <a:r>
              <a:rPr lang="en-US" sz="2400" b="1" dirty="0" smtClean="0"/>
              <a:t>1</a:t>
            </a:r>
            <a:r>
              <a:rPr lang="zh-CN" altLang="en-US" sz="2400" b="1" dirty="0" smtClean="0"/>
              <a:t>的循环置换应完全相同。类似地，其他的循环置换也相同。这就证明了惟一性。</a:t>
            </a:r>
            <a:endParaRPr lang="zh-CN" altLang="en-US" sz="2400" b="1" dirty="0"/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1571607" y="5214950"/>
          <a:ext cx="4286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3" name="Equation" r:id="rId6" imgW="152334" imgH="139639" progId="Equation.DSMT4">
                  <p:embed/>
                </p:oleObj>
              </mc:Choice>
              <mc:Fallback>
                <p:oleObj name="Equation" r:id="rId6" imgW="152334" imgH="139639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7" y="5214950"/>
                        <a:ext cx="4286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2500298" y="4857760"/>
          <a:ext cx="4286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4" name="Equation" r:id="rId8" imgW="152334" imgH="139639" progId="Equation.DSMT4">
                  <p:embed/>
                </p:oleObj>
              </mc:Choice>
              <mc:Fallback>
                <p:oleObj name="Equation" r:id="rId8" imgW="152334" imgH="139639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4857760"/>
                        <a:ext cx="4286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对换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142984"/>
            <a:ext cx="8229600" cy="779140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定理</a:t>
            </a:r>
            <a:r>
              <a:rPr lang="en-US" b="1" dirty="0" smtClean="0">
                <a:solidFill>
                  <a:schemeClr val="accent1"/>
                </a:solidFill>
              </a:rPr>
              <a:t>3.6.3 </a:t>
            </a:r>
            <a:r>
              <a:rPr lang="zh-CN" altLang="en-US" b="1" dirty="0" smtClean="0"/>
              <a:t>任意置换都可以分解成为若干</a:t>
            </a:r>
            <a:r>
              <a:rPr lang="zh-CN" altLang="en-US" b="1" dirty="0" smtClean="0">
                <a:solidFill>
                  <a:srgbClr val="FF0000"/>
                </a:solidFill>
              </a:rPr>
              <a:t>对换的乘积</a:t>
            </a:r>
            <a:r>
              <a:rPr lang="zh-CN" altLang="en-US" b="1" dirty="0" smtClean="0"/>
              <a:t>。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19200" y="1752600"/>
          <a:ext cx="7040563" cy="463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3" name="文档" r:id="rId4" imgW="7059597" imgH="4668024" progId="Word.Document.12">
                  <p:embed/>
                </p:oleObj>
              </mc:Choice>
              <mc:Fallback>
                <p:oleObj name="文档" r:id="rId4" imgW="7059597" imgH="466802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2600"/>
                        <a:ext cx="7040563" cy="463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1214446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例</a:t>
            </a:r>
            <a:r>
              <a:rPr lang="en-US" b="1" dirty="0" smtClean="0">
                <a:solidFill>
                  <a:schemeClr val="tx2"/>
                </a:solidFill>
              </a:rPr>
              <a:t>3.6.4</a:t>
            </a:r>
            <a:r>
              <a:rPr lang="zh-CN" altLang="en-US" b="1" dirty="0" smtClean="0"/>
              <a:t>设</a:t>
            </a:r>
            <a:r>
              <a:rPr lang="en-US" altLang="zh-CN" b="1" dirty="0" smtClean="0"/>
              <a:t>S</a:t>
            </a:r>
            <a:r>
              <a:rPr lang="en-US" altLang="zh-CN" b="1" baseline="-25000" dirty="0" smtClean="0"/>
              <a:t>3</a:t>
            </a:r>
            <a:r>
              <a:rPr lang="en-US" altLang="zh-CN" b="1" dirty="0" smtClean="0"/>
              <a:t>={1,2,3}</a:t>
            </a:r>
            <a:r>
              <a:rPr lang="zh-CN" altLang="en-US" b="1" dirty="0" smtClean="0"/>
              <a:t>，试确定</a:t>
            </a:r>
            <a:r>
              <a:rPr lang="en-US" altLang="zh-CN" b="1" dirty="0" smtClean="0"/>
              <a:t>S</a:t>
            </a:r>
            <a:r>
              <a:rPr lang="en-US" altLang="zh-CN" b="1" baseline="-25000" dirty="0" smtClean="0"/>
              <a:t>3</a:t>
            </a:r>
            <a:r>
              <a:rPr lang="zh-CN" altLang="en-US" b="1" dirty="0" smtClean="0"/>
              <a:t>中元素的对换表示，并给出</a:t>
            </a:r>
            <a:r>
              <a:rPr lang="en-US" altLang="zh-CN" b="1" dirty="0" smtClean="0"/>
              <a:t>S</a:t>
            </a:r>
            <a:r>
              <a:rPr lang="en-US" altLang="zh-CN" b="1" baseline="-25000" dirty="0" smtClean="0"/>
              <a:t>3</a:t>
            </a:r>
            <a:r>
              <a:rPr lang="zh-CN" altLang="en-US" b="1" dirty="0" smtClean="0"/>
              <a:t>的所有子群。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714348" y="1857364"/>
            <a:ext cx="3406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解：</a:t>
            </a:r>
            <a:r>
              <a:rPr lang="zh-CN" altLang="en-US" sz="2800" b="1" dirty="0" smtClean="0"/>
              <a:t>根据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sz="2800" b="1" dirty="0" smtClean="0">
                <a:solidFill>
                  <a:srgbClr val="FF0000"/>
                </a:solidFill>
              </a:rPr>
              <a:t>3.6.1</a:t>
            </a:r>
            <a:r>
              <a:rPr lang="zh-CN" altLang="en-US" sz="2800" b="1" dirty="0" smtClean="0"/>
              <a:t>，有</a:t>
            </a:r>
            <a:endParaRPr lang="zh-CN" altLang="en-US" sz="2800" b="1" dirty="0"/>
          </a:p>
        </p:txBody>
      </p:sp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8305" name="Object 1"/>
          <p:cNvGraphicFramePr>
            <a:graphicFrameLocks noChangeAspect="1"/>
          </p:cNvGraphicFramePr>
          <p:nvPr/>
        </p:nvGraphicFramePr>
        <p:xfrm>
          <a:off x="666691" y="3000372"/>
          <a:ext cx="8477309" cy="285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6" name="Equation" r:id="rId3" imgW="4229100" imgH="1422400" progId="Equation.DSMT4">
                  <p:embed/>
                </p:oleObj>
              </mc:Choice>
              <mc:Fallback>
                <p:oleObj name="Equation" r:id="rId3" imgW="4229100" imgH="14224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691" y="3000372"/>
                        <a:ext cx="8477309" cy="2857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群的定义和简单性质（续）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1714512"/>
          </a:xfrm>
        </p:spPr>
        <p:txBody>
          <a:bodyPr/>
          <a:lstStyle/>
          <a:p>
            <a:r>
              <a:rPr lang="zh-CN" altLang="en-US" b="1" dirty="0" smtClean="0">
                <a:cs typeface="Times New Roman" pitchFamily="18" charset="0"/>
              </a:rPr>
              <a:t>例</a:t>
            </a:r>
            <a:r>
              <a:rPr lang="en-US" b="1" dirty="0" smtClean="0">
                <a:cs typeface="Times New Roman" pitchFamily="18" charset="0"/>
              </a:rPr>
              <a:t>3.2.1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）全体整数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对于通常的加法成一个群，这个群称为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整数加群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，在整数加群中，单位元是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的逆元是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；同样全体有理数集合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，全体实数集合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，全体复数集合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对加法也构成群。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3286124"/>
            <a:ext cx="75009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（</a:t>
            </a:r>
            <a:r>
              <a:rPr lang="en-US" sz="2800" b="1" dirty="0" smtClean="0"/>
              <a:t>2</a:t>
            </a:r>
            <a:r>
              <a:rPr lang="zh-CN" altLang="en-US" sz="2800" b="1" dirty="0" smtClean="0"/>
              <a:t>）全体非零实数  </a:t>
            </a:r>
            <a:r>
              <a:rPr lang="en-US" sz="2800" b="1" dirty="0" smtClean="0"/>
              <a:t>    </a:t>
            </a:r>
            <a:r>
              <a:rPr lang="zh-CN" altLang="en-US" sz="2800" b="1" dirty="0" smtClean="0"/>
              <a:t>对于通常的乘法构成一个群，全体正实数</a:t>
            </a:r>
            <a:r>
              <a:rPr lang="en-US" sz="2800" b="1" dirty="0" smtClean="0"/>
              <a:t>        </a:t>
            </a:r>
            <a:r>
              <a:rPr lang="zh-CN" altLang="en-US" sz="2800" b="1" dirty="0" smtClean="0"/>
              <a:t>对于通常的乘法也构成一个群。</a:t>
            </a:r>
            <a:endParaRPr lang="zh-CN" altLang="en-US" sz="2800" b="1" dirty="0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3786182" y="3286156"/>
          <a:ext cx="500034" cy="500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3" imgW="190417" imgH="190417" progId="Equation.DSMT4">
                  <p:embed/>
                </p:oleObj>
              </mc:Choice>
              <mc:Fallback>
                <p:oleObj name="Equation" r:id="rId3" imgW="190417" imgH="190417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3286156"/>
                        <a:ext cx="500034" cy="5000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3643306" y="3714753"/>
          <a:ext cx="500066" cy="476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5" imgW="203112" imgH="190417" progId="Equation.DSMT4">
                  <p:embed/>
                </p:oleObj>
              </mc:Choice>
              <mc:Fallback>
                <p:oleObj name="Equation" r:id="rId5" imgW="203112" imgH="190417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3714753"/>
                        <a:ext cx="500066" cy="4762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607191" y="4671119"/>
            <a:ext cx="7572428" cy="1384995"/>
            <a:chOff x="1331640" y="4384583"/>
            <a:chExt cx="7572428" cy="1384995"/>
          </a:xfrm>
        </p:grpSpPr>
        <p:graphicFrame>
          <p:nvGraphicFramePr>
            <p:cNvPr id="2151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8850027"/>
                </p:ext>
              </p:extLst>
            </p:nvPr>
          </p:nvGraphicFramePr>
          <p:xfrm>
            <a:off x="4760696" y="5365398"/>
            <a:ext cx="357158" cy="357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4" name="Equation" r:id="rId7" imgW="126835" imgH="139518" progId="Equation.DSMT4">
                    <p:embed/>
                  </p:oleObj>
                </mc:Choice>
                <mc:Fallback>
                  <p:oleObj name="Equation" r:id="rId7" imgW="126835" imgH="139518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696" y="5365398"/>
                          <a:ext cx="357158" cy="3571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组合 3"/>
            <p:cNvGrpSpPr/>
            <p:nvPr/>
          </p:nvGrpSpPr>
          <p:grpSpPr>
            <a:xfrm>
              <a:off x="1331640" y="4384583"/>
              <a:ext cx="7572428" cy="1384995"/>
              <a:chOff x="457200" y="4683741"/>
              <a:chExt cx="7572428" cy="1384995"/>
            </a:xfrm>
          </p:grpSpPr>
          <p:graphicFrame>
            <p:nvGraphicFramePr>
              <p:cNvPr id="21516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1378337"/>
                  </p:ext>
                </p:extLst>
              </p:nvPr>
            </p:nvGraphicFramePr>
            <p:xfrm>
              <a:off x="6719888" y="4683741"/>
              <a:ext cx="500066" cy="6000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75" name="Equation" r:id="rId9" imgW="190500" imgH="228600" progId="Equation.DSMT4">
                      <p:embed/>
                    </p:oleObj>
                  </mc:Choice>
                  <mc:Fallback>
                    <p:oleObj name="Equation" r:id="rId9" imgW="190500" imgH="228600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19888" y="4683741"/>
                            <a:ext cx="500066" cy="6000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4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7501273"/>
                  </p:ext>
                </p:extLst>
              </p:nvPr>
            </p:nvGraphicFramePr>
            <p:xfrm>
              <a:off x="5719756" y="5683873"/>
              <a:ext cx="944002" cy="357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76" name="Equation" r:id="rId11" imgW="342751" imgH="139639" progId="Equation.DSMT4">
                      <p:embed/>
                    </p:oleObj>
                  </mc:Choice>
                  <mc:Fallback>
                    <p:oleObj name="Equation" r:id="rId11" imgW="342751" imgH="139639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19756" y="5683873"/>
                            <a:ext cx="944002" cy="3571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TextBox 20"/>
              <p:cNvSpPr txBox="1"/>
              <p:nvPr/>
            </p:nvSpPr>
            <p:spPr>
              <a:xfrm>
                <a:off x="457200" y="4683741"/>
                <a:ext cx="757242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/>
                  <a:t>（</a:t>
                </a:r>
                <a:r>
                  <a:rPr lang="en-US" sz="2800" b="1" dirty="0" smtClean="0"/>
                  <a:t>3</a:t>
                </a:r>
                <a:r>
                  <a:rPr lang="zh-CN" altLang="en-US" sz="2800" b="1" dirty="0" smtClean="0"/>
                  <a:t>）模正整数</a:t>
                </a:r>
                <a:r>
                  <a:rPr lang="en-US" sz="2800" b="1" dirty="0" smtClean="0"/>
                  <a:t>n</a:t>
                </a:r>
                <a:r>
                  <a:rPr lang="zh-CN" altLang="en-US" sz="2800" b="1" dirty="0" smtClean="0"/>
                  <a:t>的最小非负完全剩余系</a:t>
                </a:r>
                <a:r>
                  <a:rPr lang="en-US" sz="2800" b="1" dirty="0" smtClean="0"/>
                  <a:t>      </a:t>
                </a:r>
                <a:r>
                  <a:rPr lang="zh-CN" altLang="en-US" sz="2800" b="1" dirty="0" smtClean="0"/>
                  <a:t>，对于模</a:t>
                </a:r>
                <a:r>
                  <a:rPr lang="en-US" sz="2800" b="1" dirty="0" smtClean="0"/>
                  <a:t>n</a:t>
                </a:r>
                <a:r>
                  <a:rPr lang="zh-CN" altLang="en-US" sz="2800" b="1" dirty="0" smtClean="0"/>
                  <a:t>的加法构成一个群，这个群称为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整数模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加群</a:t>
                </a:r>
                <a:r>
                  <a:rPr lang="zh-CN" altLang="en-US" sz="2800" b="1" dirty="0" smtClean="0"/>
                  <a:t>，其单位元为</a:t>
                </a:r>
                <a:r>
                  <a:rPr lang="en-US" sz="2800" b="1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zh-CN" altLang="en-US" sz="2800" b="1" dirty="0" smtClean="0"/>
                  <a:t>，  </a:t>
                </a:r>
                <a:r>
                  <a:rPr lang="en-US" sz="2800" b="1" dirty="0" smtClean="0"/>
                  <a:t> </a:t>
                </a:r>
                <a:r>
                  <a:rPr lang="zh-CN" altLang="en-US" sz="2800" b="1" dirty="0" smtClean="0"/>
                  <a:t>的逆元是   </a:t>
                </a:r>
                <a:r>
                  <a:rPr lang="en-US" sz="2800" b="1" dirty="0" smtClean="0"/>
                  <a:t>        </a:t>
                </a:r>
                <a:r>
                  <a:rPr lang="zh-CN" altLang="en-US" sz="2800" b="1" dirty="0" smtClean="0"/>
                  <a:t>。</a:t>
                </a:r>
                <a:endParaRPr lang="zh-CN" altLang="en-US" sz="28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例</a:t>
            </a:r>
            <a:r>
              <a:rPr lang="en-US" b="1" dirty="0" smtClean="0"/>
              <a:t>3.6.4</a:t>
            </a:r>
            <a:r>
              <a:rPr lang="zh-CN" altLang="en-US" b="1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564826"/>
          </a:xfrm>
        </p:spPr>
        <p:txBody>
          <a:bodyPr/>
          <a:lstStyle/>
          <a:p>
            <a:r>
              <a:rPr lang="en-US" altLang="zh-CN" b="1" dirty="0" smtClean="0"/>
              <a:t>S</a:t>
            </a:r>
            <a:r>
              <a:rPr lang="en-US" altLang="zh-CN" b="1" baseline="-25000" dirty="0" smtClean="0"/>
              <a:t>3</a:t>
            </a:r>
            <a:r>
              <a:rPr lang="zh-CN" altLang="en-US" b="1" dirty="0" smtClean="0"/>
              <a:t>的子群如下：</a:t>
            </a:r>
            <a:endParaRPr lang="zh-CN" altLang="en-US" b="1" dirty="0"/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29" name="Object 1"/>
          <p:cNvGraphicFramePr>
            <a:graphicFrameLocks noChangeAspect="1"/>
          </p:cNvGraphicFramePr>
          <p:nvPr/>
        </p:nvGraphicFramePr>
        <p:xfrm>
          <a:off x="1500166" y="2857496"/>
          <a:ext cx="5015129" cy="3357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0" name="Equation" r:id="rId3" imgW="2247900" imgH="1498600" progId="Equation.DSMT4">
                  <p:embed/>
                </p:oleObj>
              </mc:Choice>
              <mc:Fallback>
                <p:oleObj name="Equation" r:id="rId3" imgW="2247900" imgH="149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2857496"/>
                        <a:ext cx="5015129" cy="3357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置换群的生成元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93454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定理</a:t>
            </a:r>
            <a:r>
              <a:rPr lang="en-US" b="1" dirty="0" smtClean="0">
                <a:solidFill>
                  <a:schemeClr val="accent1"/>
                </a:solidFill>
              </a:rPr>
              <a:t>3.6.4 </a:t>
            </a:r>
            <a:r>
              <a:rPr lang="zh-CN" altLang="en-US" b="1" dirty="0" smtClean="0"/>
              <a:t>当</a:t>
            </a:r>
            <a:r>
              <a:rPr lang="en-US" b="1" dirty="0" smtClean="0"/>
              <a:t> n ≥2</a:t>
            </a:r>
            <a:r>
              <a:rPr lang="zh-CN" altLang="en-US" b="1" dirty="0" smtClean="0"/>
              <a:t>时，</a:t>
            </a:r>
            <a:r>
              <a:rPr lang="en-US" b="1" dirty="0" smtClean="0"/>
              <a:t>(12),(13),</a:t>
            </a:r>
            <a:r>
              <a:rPr lang="en-US" altLang="zh-CN" b="1" dirty="0" smtClean="0"/>
              <a:t>…,(1n)</a:t>
            </a:r>
            <a:r>
              <a:rPr lang="zh-CN" altLang="en-US" b="1" dirty="0" smtClean="0"/>
              <a:t>是</a:t>
            </a:r>
            <a:r>
              <a:rPr lang="en-US" b="1" dirty="0" err="1" smtClean="0"/>
              <a:t>S</a:t>
            </a:r>
            <a:r>
              <a:rPr lang="en-US" b="1" baseline="-25000" dirty="0" err="1" smtClean="0"/>
              <a:t>n</a:t>
            </a:r>
            <a:r>
              <a:rPr lang="zh-CN" altLang="en-US" b="1" dirty="0" smtClean="0"/>
              <a:t>的一组生成元，即</a:t>
            </a:r>
          </a:p>
          <a:p>
            <a:endParaRPr lang="zh-CN" altLang="en-US" b="1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0353" name="Object 1"/>
          <p:cNvGraphicFramePr>
            <a:graphicFrameLocks noChangeAspect="1"/>
          </p:cNvGraphicFramePr>
          <p:nvPr/>
        </p:nvGraphicFramePr>
        <p:xfrm>
          <a:off x="2643174" y="2786058"/>
          <a:ext cx="3280719" cy="57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6" name="Equation" r:id="rId3" imgW="1473200" imgH="254000" progId="Equation.DSMT4">
                  <p:embed/>
                </p:oleObj>
              </mc:Choice>
              <mc:Fallback>
                <p:oleObj name="Equation" r:id="rId3" imgW="1473200" imgH="2540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2786058"/>
                        <a:ext cx="3280719" cy="571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143000" y="3292475"/>
          <a:ext cx="7192963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7" name="文档" r:id="rId6" imgW="7219829" imgH="3366793" progId="Word.Document.12">
                  <p:embed/>
                </p:oleObj>
              </mc:Choice>
              <mc:Fallback>
                <p:oleObj name="文档" r:id="rId6" imgW="7219829" imgH="336679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92475"/>
                        <a:ext cx="7192963" cy="333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0764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3.7 </a:t>
            </a:r>
            <a:r>
              <a:rPr lang="zh-CN" altLang="en-US" dirty="0" smtClean="0"/>
              <a:t>群中的一些常用算法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39824"/>
            <a:ext cx="8229600" cy="993454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确定元素的阶：</a:t>
            </a:r>
            <a:r>
              <a:rPr lang="zh-CN" altLang="en-US" b="1" dirty="0" smtClean="0"/>
              <a:t>如果群的阶</a:t>
            </a:r>
            <a:r>
              <a:rPr lang="en-US" b="1" dirty="0" smtClean="0"/>
              <a:t>n</a:t>
            </a:r>
            <a:r>
              <a:rPr lang="zh-CN" altLang="en-US" b="1" dirty="0" smtClean="0"/>
              <a:t>的素因子分解已知，则算法</a:t>
            </a:r>
            <a:r>
              <a:rPr lang="en-US" b="1" dirty="0" smtClean="0"/>
              <a:t>3.7.1</a:t>
            </a:r>
            <a:r>
              <a:rPr lang="zh-CN" altLang="en-US" b="1" dirty="0" smtClean="0"/>
              <a:t>是确定群中元素的阶的有效方法。</a:t>
            </a:r>
            <a:endParaRPr lang="zh-CN" altLang="en-US" b="1" dirty="0"/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13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075807"/>
              </p:ext>
            </p:extLst>
          </p:nvPr>
        </p:nvGraphicFramePr>
        <p:xfrm>
          <a:off x="1043608" y="2333278"/>
          <a:ext cx="7242184" cy="4659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9" name="Picture" r:id="rId3" imgW="4951080" imgH="3169800" progId="Word.Picture.8">
                  <p:embed/>
                </p:oleObj>
              </mc:Choice>
              <mc:Fallback>
                <p:oleObj name="Picture" r:id="rId3" imgW="4951080" imgH="3169800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333278"/>
                        <a:ext cx="7242184" cy="46593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求循环群生成元的有效随机算法</a:t>
            </a:r>
            <a:endParaRPr lang="zh-CN" altLang="en-US" dirty="0"/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401" name="Object 1"/>
          <p:cNvGraphicFramePr>
            <a:graphicFrameLocks noChangeAspect="1"/>
          </p:cNvGraphicFramePr>
          <p:nvPr/>
        </p:nvGraphicFramePr>
        <p:xfrm>
          <a:off x="295275" y="1927225"/>
          <a:ext cx="8636000" cy="428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2" name="Picture" r:id="rId3" imgW="4951080" imgH="2449080" progId="Word.Picture.8">
                  <p:embed/>
                </p:oleObj>
              </mc:Choice>
              <mc:Fallback>
                <p:oleObj name="Picture" r:id="rId3" imgW="4951080" imgH="2449080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1927225"/>
                        <a:ext cx="8636000" cy="428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大步小步算法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22016"/>
          </a:xfrm>
        </p:spPr>
        <p:txBody>
          <a:bodyPr/>
          <a:lstStyle/>
          <a:p>
            <a:r>
              <a:rPr lang="zh-CN" altLang="en-US" b="1" dirty="0" smtClean="0"/>
              <a:t>求解离散对数的快速搜索算法，称为“大步</a:t>
            </a:r>
            <a:r>
              <a:rPr lang="en-US" b="1" dirty="0" smtClean="0"/>
              <a:t>-</a:t>
            </a:r>
            <a:r>
              <a:rPr lang="zh-CN" altLang="en-US" b="1" dirty="0" smtClean="0"/>
              <a:t>小步”算法</a:t>
            </a:r>
            <a:endParaRPr lang="zh-CN" altLang="en-US" b="1" dirty="0"/>
          </a:p>
        </p:txBody>
      </p:sp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0" y="2727325"/>
          <a:ext cx="9107487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7" name="Picture" r:id="rId3" imgW="5221080" imgH="2359800" progId="Word.Picture.8">
                  <p:embed/>
                </p:oleObj>
              </mc:Choice>
              <mc:Fallback>
                <p:oleObj name="Picture" r:id="rId3" imgW="5221080" imgH="235980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27325"/>
                        <a:ext cx="9107487" cy="413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大步小步算法（续）</a:t>
            </a:r>
            <a:endParaRPr lang="zh-CN" altLang="en-US" dirty="0"/>
          </a:p>
        </p:txBody>
      </p:sp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214282" y="2143116"/>
          <a:ext cx="8636000" cy="334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1" name="Picture" r:id="rId3" imgW="4951080" imgH="1909440" progId="Word.Picture.8">
                  <p:embed/>
                </p:oleObj>
              </mc:Choice>
              <mc:Fallback>
                <p:oleObj name="Picture" r:id="rId3" imgW="4951080" imgH="190944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2143116"/>
                        <a:ext cx="8636000" cy="334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547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101627"/>
              </p:ext>
            </p:extLst>
          </p:nvPr>
        </p:nvGraphicFramePr>
        <p:xfrm>
          <a:off x="295275" y="539750"/>
          <a:ext cx="8626475" cy="63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4" name="Picture" r:id="rId3" imgW="4951080" imgH="3619440" progId="Word.Picture.8">
                  <p:embed/>
                </p:oleObj>
              </mc:Choice>
              <mc:Fallback>
                <p:oleObj name="Picture" r:id="rId3" imgW="4951080" imgH="3619440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539750"/>
                        <a:ext cx="8626475" cy="635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P57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17 </a:t>
            </a:r>
            <a:r>
              <a:rPr lang="zh-CN" altLang="en-US" b="1" dirty="0" smtClean="0"/>
              <a:t>， </a:t>
            </a:r>
            <a:r>
              <a:rPr lang="en-US" altLang="zh-CN" b="1" dirty="0" smtClean="0"/>
              <a:t>18 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22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24</a:t>
            </a:r>
          </a:p>
          <a:p>
            <a:r>
              <a:rPr lang="zh-CN" altLang="en-US" b="1" dirty="0" smtClean="0"/>
              <a:t>选</a:t>
            </a:r>
            <a:r>
              <a:rPr lang="zh-CN" altLang="en-US" b="1" dirty="0" smtClean="0"/>
              <a:t>做</a:t>
            </a:r>
          </a:p>
          <a:p>
            <a:r>
              <a:rPr lang="en-US" altLang="zh-CN" b="1" dirty="0" smtClean="0"/>
              <a:t>P57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12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14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15</a:t>
            </a:r>
            <a:r>
              <a:rPr lang="zh-CN" altLang="en-US" b="1" dirty="0" smtClean="0"/>
              <a:t>，</a:t>
            </a:r>
            <a:r>
              <a:rPr lang="en-US" altLang="zh-CN" b="1" smtClean="0"/>
              <a:t>20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群的定义和简单性质（续）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214842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cs typeface="Times New Roman" pitchFamily="18" charset="0"/>
              </a:rPr>
              <a:t>例</a:t>
            </a:r>
            <a:r>
              <a:rPr lang="en-US" sz="2800" b="1" dirty="0" smtClean="0">
                <a:cs typeface="Times New Roman" pitchFamily="18" charset="0"/>
              </a:rPr>
              <a:t>3.2.1 </a:t>
            </a:r>
            <a:r>
              <a:rPr lang="zh-CN" altLang="en-US" sz="2800" b="1" dirty="0" smtClean="0">
                <a:cs typeface="Times New Roman" pitchFamily="18" charset="0"/>
              </a:rPr>
              <a:t>（续）</a:t>
            </a:r>
            <a:endParaRPr lang="en-US" altLang="zh-CN" sz="2800" b="1" dirty="0" smtClean="0">
              <a:cs typeface="Times New Roman" pitchFamily="18" charset="0"/>
            </a:endParaRPr>
          </a:p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 smtClean="0"/>
              <a:t>元素在数域</a:t>
            </a:r>
            <a:r>
              <a:rPr lang="en-US" sz="2800" b="1" dirty="0" smtClean="0"/>
              <a:t>P</a:t>
            </a:r>
            <a:r>
              <a:rPr lang="zh-CN" altLang="en-US" sz="2800" b="1" dirty="0" smtClean="0"/>
              <a:t>中的全体</a:t>
            </a:r>
            <a:r>
              <a:rPr lang="en-US" sz="2800" b="1" dirty="0" smtClean="0"/>
              <a:t>n</a:t>
            </a:r>
            <a:r>
              <a:rPr lang="zh-CN" altLang="en-US" sz="2800" b="1" dirty="0" smtClean="0"/>
              <a:t>级可逆矩阵对于矩阵的乘法构成一个群，这个群记为</a:t>
            </a:r>
            <a:r>
              <a:rPr lang="en-US" sz="2800" b="1" dirty="0" smtClean="0"/>
              <a:t>            </a:t>
            </a:r>
            <a:r>
              <a:rPr lang="zh-CN" altLang="en-US" sz="2800" b="1" dirty="0" smtClean="0"/>
              <a:t>，称为</a:t>
            </a:r>
            <a:r>
              <a:rPr lang="en-US" sz="2800" b="1" dirty="0" smtClean="0">
                <a:solidFill>
                  <a:srgbClr val="FF0000"/>
                </a:solidFill>
              </a:rPr>
              <a:t>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级一般线性群</a:t>
            </a:r>
            <a:r>
              <a:rPr lang="zh-CN" altLang="en-US" sz="2800" b="1" dirty="0" smtClean="0"/>
              <a:t>。这个群当中的单位元为</a:t>
            </a:r>
            <a:r>
              <a:rPr lang="en-US" sz="2800" b="1" dirty="0" smtClean="0"/>
              <a:t>n</a:t>
            </a:r>
            <a:r>
              <a:rPr lang="zh-CN" altLang="en-US" sz="2800" b="1" dirty="0" smtClean="0"/>
              <a:t>级单位矩阵，每个矩阵的逆元为它的逆矩阵。   </a:t>
            </a:r>
            <a:r>
              <a:rPr lang="en-US" sz="2800" b="1" dirty="0" smtClean="0"/>
              <a:t>       </a:t>
            </a:r>
            <a:r>
              <a:rPr lang="zh-CN" altLang="en-US" sz="2800" b="1" dirty="0" smtClean="0"/>
              <a:t>中全体行列式为</a:t>
            </a:r>
            <a:r>
              <a:rPr lang="en-US" sz="2800" b="1" dirty="0" smtClean="0"/>
              <a:t>1</a:t>
            </a:r>
            <a:r>
              <a:rPr lang="zh-CN" altLang="en-US" sz="2800" b="1" dirty="0" smtClean="0"/>
              <a:t>的矩阵对于矩阵乘法也构成一个群（读者自行验证），这个群记为</a:t>
            </a:r>
            <a:r>
              <a:rPr lang="en-US" sz="2800" b="1" dirty="0" smtClean="0"/>
              <a:t>            </a:t>
            </a:r>
            <a:r>
              <a:rPr lang="zh-CN" altLang="en-US" sz="2800" b="1" dirty="0" smtClean="0"/>
              <a:t>，称为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特殊线性群</a:t>
            </a:r>
            <a:r>
              <a:rPr lang="zh-CN" altLang="en-US" sz="2800" b="1" dirty="0" smtClean="0"/>
              <a:t>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6215074" y="2643182"/>
          <a:ext cx="964359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3" imgW="508000" imgH="228600" progId="Equation.DSMT4">
                  <p:embed/>
                </p:oleObj>
              </mc:Choice>
              <mc:Fallback>
                <p:oleObj name="Equation" r:id="rId3" imgW="5080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74" y="2643182"/>
                        <a:ext cx="964359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6429388" y="3500441"/>
          <a:ext cx="9636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5" imgW="508000" imgH="228600" progId="Equation.DSMT4">
                  <p:embed/>
                </p:oleObj>
              </mc:Choice>
              <mc:Fallback>
                <p:oleObj name="Equation" r:id="rId5" imgW="5080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8" y="3500441"/>
                        <a:ext cx="96361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5143504" y="4357694"/>
          <a:ext cx="910784" cy="42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6" imgW="482391" imgH="228501" progId="Equation.DSMT4">
                  <p:embed/>
                </p:oleObj>
              </mc:Choice>
              <mc:Fallback>
                <p:oleObj name="Equation" r:id="rId6" imgW="482391" imgH="228501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4357694"/>
                        <a:ext cx="910784" cy="42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3620</TotalTime>
  <Words>4934</Words>
  <Application>Microsoft Office PowerPoint</Application>
  <PresentationFormat>全屏显示(4:3)</PresentationFormat>
  <Paragraphs>443</Paragraphs>
  <Slides>87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87</vt:i4>
      </vt:variant>
    </vt:vector>
  </HeadingPairs>
  <TitlesOfParts>
    <vt:vector size="100" baseType="lpstr">
      <vt:lpstr>隶书</vt:lpstr>
      <vt:lpstr>宋体</vt:lpstr>
      <vt:lpstr>Arial</vt:lpstr>
      <vt:lpstr>Calibri</vt:lpstr>
      <vt:lpstr>Constantia</vt:lpstr>
      <vt:lpstr>Times New Roman</vt:lpstr>
      <vt:lpstr>Wingdings</vt:lpstr>
      <vt:lpstr>Wingdings 2</vt:lpstr>
      <vt:lpstr>流畅</vt:lpstr>
      <vt:lpstr>Equation</vt:lpstr>
      <vt:lpstr>文档</vt:lpstr>
      <vt:lpstr>Picture</vt:lpstr>
      <vt:lpstr>Microsoft Word Picture</vt:lpstr>
      <vt:lpstr>第三章 群</vt:lpstr>
      <vt:lpstr>内容安排</vt:lpstr>
      <vt:lpstr>3.1 二元运算</vt:lpstr>
      <vt:lpstr>3.1 二元运算（续）</vt:lpstr>
      <vt:lpstr>3.1 二元运算（续）</vt:lpstr>
      <vt:lpstr>3.1 二元运算（续）</vt:lpstr>
      <vt:lpstr>3.2 群的定义和简单性质</vt:lpstr>
      <vt:lpstr>3.2 群的定义和简单性质（续）</vt:lpstr>
      <vt:lpstr>3.2 群的定义和简单性质（续）</vt:lpstr>
      <vt:lpstr>3.2 群的定义和简单性质（续）</vt:lpstr>
      <vt:lpstr>3.2 群的定义和简单性质（续）</vt:lpstr>
      <vt:lpstr>3.2 群的定义和简单性质（续）</vt:lpstr>
      <vt:lpstr>3.2 群的定义和简单性质（续）</vt:lpstr>
      <vt:lpstr>3.2 群的定义和简单性质（续）</vt:lpstr>
      <vt:lpstr>3.2 群的定义和简单性质（续）</vt:lpstr>
      <vt:lpstr>3.2 群的定义和简单性质（续）</vt:lpstr>
      <vt:lpstr>3.2 群的定义和简单性质（续）</vt:lpstr>
      <vt:lpstr>3.2 群的定义和简单性质（续）</vt:lpstr>
      <vt:lpstr>3.2 群的定义和简单性质（续）</vt:lpstr>
      <vt:lpstr>3.2 群的定义和简单性质（续）</vt:lpstr>
      <vt:lpstr>3.2 群的定义和简单性质（续）</vt:lpstr>
      <vt:lpstr>3.2 群的定义和简单性质（续）</vt:lpstr>
      <vt:lpstr>3.2 群的定义和简单性质（续）</vt:lpstr>
      <vt:lpstr>3.2 群的定义和简单性质（续）</vt:lpstr>
      <vt:lpstr>3.2 群的定义和简单性质（续）</vt:lpstr>
      <vt:lpstr>3.3 子群、陪集</vt:lpstr>
      <vt:lpstr>3.3 子群、陪集（续）</vt:lpstr>
      <vt:lpstr>3.3 子群、陪集（续）</vt:lpstr>
      <vt:lpstr>子群的例子</vt:lpstr>
      <vt:lpstr>PowerPoint 演示文稿</vt:lpstr>
      <vt:lpstr>等价关系</vt:lpstr>
      <vt:lpstr>陪集</vt:lpstr>
      <vt:lpstr>陪集（续）</vt:lpstr>
      <vt:lpstr>陪集（续）</vt:lpstr>
      <vt:lpstr>陪集（续）</vt:lpstr>
      <vt:lpstr>定理3.3.2的证明</vt:lpstr>
      <vt:lpstr>定理3.3.2的证明（续）</vt:lpstr>
      <vt:lpstr>指数</vt:lpstr>
      <vt:lpstr>元素的阶</vt:lpstr>
      <vt:lpstr>元素的阶</vt:lpstr>
      <vt:lpstr>PowerPoint 演示文稿</vt:lpstr>
      <vt:lpstr>3.4 正规子群、商群和同态</vt:lpstr>
      <vt:lpstr>正规子群的等价定义</vt:lpstr>
      <vt:lpstr>定理3.4.1的证明</vt:lpstr>
      <vt:lpstr>商群</vt:lpstr>
      <vt:lpstr>商群（续）</vt:lpstr>
      <vt:lpstr>商群（例）</vt:lpstr>
      <vt:lpstr>同态与同构</vt:lpstr>
      <vt:lpstr>同态</vt:lpstr>
      <vt:lpstr>自然同态</vt:lpstr>
      <vt:lpstr>同态的象与核</vt:lpstr>
      <vt:lpstr>同态基本定理</vt:lpstr>
      <vt:lpstr>同态基本定理的证明</vt:lpstr>
      <vt:lpstr>同态基本定理的证明（续）</vt:lpstr>
      <vt:lpstr>3.5 循环群</vt:lpstr>
      <vt:lpstr>循环群的生成元</vt:lpstr>
      <vt:lpstr>循环群的生成元 （续）</vt:lpstr>
      <vt:lpstr>定理3.5.2的证明</vt:lpstr>
      <vt:lpstr>引理3.5.1的证明</vt:lpstr>
      <vt:lpstr>引理3.5.2的证明</vt:lpstr>
      <vt:lpstr>引理3.5.2的证明</vt:lpstr>
      <vt:lpstr>循环群的子群和商群</vt:lpstr>
      <vt:lpstr>循环群的子群和商群（续）</vt:lpstr>
      <vt:lpstr>循环群的结构</vt:lpstr>
      <vt:lpstr>定理3.5.4的证明</vt:lpstr>
      <vt:lpstr>定理3.5.4的证明（续）</vt:lpstr>
      <vt:lpstr>群中的离散对数问题</vt:lpstr>
      <vt:lpstr>离散对数的例子</vt:lpstr>
      <vt:lpstr>3.6 置换群</vt:lpstr>
      <vt:lpstr>置换</vt:lpstr>
      <vt:lpstr>置换举例</vt:lpstr>
      <vt:lpstr>置换的乘积</vt:lpstr>
      <vt:lpstr>置换群(续）</vt:lpstr>
      <vt:lpstr>循环置换</vt:lpstr>
      <vt:lpstr>循环置换（续）</vt:lpstr>
      <vt:lpstr>PowerPoint 演示文稿</vt:lpstr>
      <vt:lpstr>定理3.6.2证明（续）</vt:lpstr>
      <vt:lpstr>对换</vt:lpstr>
      <vt:lpstr>PowerPoint 演示文稿</vt:lpstr>
      <vt:lpstr>例3.6.4（续）</vt:lpstr>
      <vt:lpstr>置换群的生成元</vt:lpstr>
      <vt:lpstr>3.7 群中的一些常用算法</vt:lpstr>
      <vt:lpstr>求循环群生成元的有效随机算法</vt:lpstr>
      <vt:lpstr>大步小步算法</vt:lpstr>
      <vt:lpstr>大步小步算法（续）</vt:lpstr>
      <vt:lpstr>PowerPoint 演示文稿</vt:lpstr>
      <vt:lpstr>习题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群</dc:title>
  <dc:creator>nxy7509</dc:creator>
  <cp:lastModifiedBy>nxy7509</cp:lastModifiedBy>
  <cp:revision>216</cp:revision>
  <dcterms:created xsi:type="dcterms:W3CDTF">2013-09-10T11:58:16Z</dcterms:created>
  <dcterms:modified xsi:type="dcterms:W3CDTF">2018-11-01T01:54:54Z</dcterms:modified>
</cp:coreProperties>
</file>