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notesMasterIdLst>
    <p:notesMasterId r:id="rId9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33" r:id="rId18"/>
    <p:sldId id="33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1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44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5" r:id="rId73"/>
    <p:sldId id="324" r:id="rId74"/>
    <p:sldId id="345" r:id="rId75"/>
    <p:sldId id="326" r:id="rId76"/>
    <p:sldId id="327" r:id="rId77"/>
    <p:sldId id="328" r:id="rId78"/>
    <p:sldId id="330" r:id="rId79"/>
    <p:sldId id="334" r:id="rId80"/>
    <p:sldId id="336" r:id="rId81"/>
    <p:sldId id="337" r:id="rId82"/>
    <p:sldId id="338" r:id="rId83"/>
    <p:sldId id="339" r:id="rId84"/>
    <p:sldId id="340" r:id="rId85"/>
    <p:sldId id="342" r:id="rId86"/>
    <p:sldId id="343" r:id="rId87"/>
    <p:sldId id="341" r:id="rId88"/>
    <p:sldId id="335" r:id="rId89"/>
    <p:sldId id="331" r:id="rId9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7" Type="http://schemas.openxmlformats.org/officeDocument/2006/relationships/image" Target="../media/image155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4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4" Type="http://schemas.openxmlformats.org/officeDocument/2006/relationships/image" Target="../media/image19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28.wmf"/><Relationship Id="rId1" Type="http://schemas.openxmlformats.org/officeDocument/2006/relationships/image" Target="../media/image232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18.wmf"/><Relationship Id="rId4" Type="http://schemas.openxmlformats.org/officeDocument/2006/relationships/image" Target="../media/image238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4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5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99EF1-182A-4502-ADA2-97CAC3786F1F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DEFA4-5C1E-4A91-AF47-F473C85D2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7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DEFA4-5C1E-4A91-AF47-F473C85D28E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9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3126B-1B18-404A-B39C-E3A867731F0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513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4F5DE-F31C-4120-B0AE-E8A6A8D8862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99957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E90F7-2733-4F31-91EE-865BEEC2A8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55438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6DAEF-14A7-4805-A780-049F55617F7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38852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A2599-67E8-47FB-86DE-2A307EA1EB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62766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B5146F-BEEA-4477-82A4-CC2B1AB7503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24036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3B0C7-5BB2-46AA-B087-B865298A09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62996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3E680-144E-444F-A560-4FCB7A10DAC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1636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DC3B6-0DAA-4086-B018-9FAEEA2A007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00079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A2C24-1365-45E9-A613-5B2966EF0A7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0641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01674-2CD3-4F8B-B08A-F846F642B09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3198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0033"/>
            </a:gs>
            <a:gs pos="100000">
              <a:srgbClr val="470018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ea typeface="宋体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ea typeface="宋体" charset="-122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511F37B6-B234-4021-A86B-51771CD0629C}" type="slidenum">
              <a:rPr kumimoji="1" lang="en-US" altLang="zh-CN" smtClean="0">
                <a:solidFill>
                  <a:srgbClr val="000000"/>
                </a:solidFill>
                <a:sym typeface="Symbol" panose="05050102010706020507" pitchFamily="18" charset="2"/>
              </a:rPr>
              <a:pPr fontAlgn="base"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35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wmf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8.bin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11" Type="http://schemas.openxmlformats.org/officeDocument/2006/relationships/image" Target="../media/image57.wmf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54.wmf"/><Relationship Id="rId9" Type="http://schemas.openxmlformats.org/officeDocument/2006/relationships/image" Target="../media/image5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4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9.png"/><Relationship Id="rId4" Type="http://schemas.openxmlformats.org/officeDocument/2006/relationships/image" Target="../media/image75.wmf"/><Relationship Id="rId9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8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8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8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9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7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0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10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2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0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0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3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4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4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4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3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154.wmf"/><Relationship Id="rId10" Type="http://schemas.openxmlformats.org/officeDocument/2006/relationships/image" Target="../media/image144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2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6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70.png"/><Relationship Id="rId4" Type="http://schemas.openxmlformats.org/officeDocument/2006/relationships/image" Target="../media/image16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79.png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75.wmf"/><Relationship Id="rId17" Type="http://schemas.openxmlformats.org/officeDocument/2006/relationships/image" Target="../media/image17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7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7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image" Target="../media/image192.png"/><Relationship Id="rId7" Type="http://schemas.openxmlformats.org/officeDocument/2006/relationships/image" Target="../media/image1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89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91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4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20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15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5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214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image" Target="../media/image219.png"/><Relationship Id="rId7" Type="http://schemas.openxmlformats.org/officeDocument/2006/relationships/image" Target="../media/image2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216.wmf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218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6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225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1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10" Type="http://schemas.openxmlformats.org/officeDocument/2006/relationships/image" Target="../media/image228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23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2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234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184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238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189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23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image" Target="../media/image247.png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196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48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5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254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256.png"/><Relationship Id="rId4" Type="http://schemas.openxmlformats.org/officeDocument/2006/relationships/image" Target="../media/image255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257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876428"/>
          </a:xfrm>
        </p:spPr>
        <p:txBody>
          <a:bodyPr/>
          <a:lstStyle/>
          <a:p>
            <a:r>
              <a:rPr lang="zh-CN" altLang="en-US" dirty="0" smtClean="0"/>
              <a:t>第二章 同余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4143380"/>
            <a:ext cx="6400800" cy="1753200"/>
          </a:xfrm>
        </p:spPr>
        <p:txBody>
          <a:bodyPr/>
          <a:lstStyle/>
          <a:p>
            <a:r>
              <a:rPr lang="zh-CN" altLang="en-US" b="1" dirty="0" smtClean="0"/>
              <a:t>信息与软件工程学院</a:t>
            </a:r>
            <a:endParaRPr lang="en-US" altLang="zh-CN" b="1" dirty="0" smtClean="0"/>
          </a:p>
          <a:p>
            <a:r>
              <a:rPr lang="zh-CN" altLang="en-US" b="1" dirty="0" smtClean="0"/>
              <a:t>电子科技大学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24" y="571480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例</a:t>
            </a:r>
            <a:r>
              <a:rPr lang="en-US" b="1" dirty="0" smtClean="0">
                <a:solidFill>
                  <a:srgbClr val="00B0F0"/>
                </a:solidFill>
              </a:rPr>
              <a:t>2.1.4 </a:t>
            </a:r>
            <a:r>
              <a:rPr lang="zh-CN" altLang="en-US" dirty="0" smtClean="0"/>
              <a:t>计算 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en-US" altLang="zh-CN" baseline="30000" dirty="0" smtClean="0">
                <a:solidFill>
                  <a:srgbClr val="FFFF00"/>
                </a:solidFill>
              </a:rPr>
              <a:t>801</a:t>
            </a:r>
            <a:r>
              <a:rPr lang="en-US" altLang="zh-CN" dirty="0" smtClean="0">
                <a:solidFill>
                  <a:srgbClr val="FFFF00"/>
                </a:solidFill>
              </a:rPr>
              <a:t> (mod 10)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69151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3" y="1857364"/>
            <a:ext cx="69151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500438"/>
            <a:ext cx="69151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928662" y="4929198"/>
            <a:ext cx="7072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例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2.1.6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设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n=6789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，则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n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可被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整除，但不能被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9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整除。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5500702"/>
            <a:ext cx="69151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同余类与剩余系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集合根据等价关系可分为两两互不相交的集合。</a:t>
            </a:r>
            <a:endParaRPr lang="en-US" altLang="zh-CN" dirty="0" smtClean="0"/>
          </a:p>
          <a:p>
            <a:r>
              <a:rPr lang="zh-CN" altLang="en-US" dirty="0" smtClean="0"/>
              <a:t>整数的同余关系是一个</a:t>
            </a:r>
            <a:r>
              <a:rPr lang="zh-CN" altLang="en-US" dirty="0" smtClean="0">
                <a:solidFill>
                  <a:srgbClr val="FF0000"/>
                </a:solidFill>
              </a:rPr>
              <a:t>等价关系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zh-CN" altLang="en-US" dirty="0" smtClean="0">
                <a:solidFill>
                  <a:srgbClr val="FFFF00"/>
                </a:solidFill>
              </a:rPr>
              <a:t>正整数</a:t>
            </a:r>
            <a:r>
              <a:rPr lang="en-US" altLang="zh-CN" dirty="0" smtClean="0">
                <a:solidFill>
                  <a:srgbClr val="FFFF00"/>
                </a:solidFill>
              </a:rPr>
              <a:t>m</a:t>
            </a:r>
            <a:r>
              <a:rPr lang="zh-CN" altLang="en-US" dirty="0" smtClean="0"/>
              <a:t>，全体整数可按照</a:t>
            </a:r>
            <a:r>
              <a:rPr lang="zh-CN" altLang="en-US" dirty="0" smtClean="0">
                <a:solidFill>
                  <a:srgbClr val="FFFF00"/>
                </a:solidFill>
              </a:rPr>
              <a:t>模</a:t>
            </a:r>
            <a:r>
              <a:rPr lang="en-US" altLang="zh-CN" dirty="0" smtClean="0">
                <a:solidFill>
                  <a:srgbClr val="FFFF00"/>
                </a:solidFill>
              </a:rPr>
              <a:t>m</a:t>
            </a:r>
            <a:r>
              <a:rPr lang="zh-CN" altLang="en-US" dirty="0" smtClean="0">
                <a:solidFill>
                  <a:srgbClr val="FFFF00"/>
                </a:solidFill>
              </a:rPr>
              <a:t>是否同余</a:t>
            </a:r>
            <a:r>
              <a:rPr lang="zh-CN" altLang="en-US" dirty="0" smtClean="0"/>
              <a:t>分为若干</a:t>
            </a:r>
            <a:r>
              <a:rPr lang="zh-CN" altLang="en-US" dirty="0" smtClean="0">
                <a:solidFill>
                  <a:srgbClr val="FF0000"/>
                </a:solidFill>
              </a:rPr>
              <a:t>两两不相交的集合</a:t>
            </a:r>
            <a:r>
              <a:rPr lang="zh-CN" altLang="en-US" dirty="0" smtClean="0"/>
              <a:t>，使得每一个集合中的任意两个正整数对</a:t>
            </a:r>
            <a:r>
              <a:rPr lang="zh-CN" altLang="en-US" dirty="0" smtClean="0">
                <a:solidFill>
                  <a:srgbClr val="FFFF00"/>
                </a:solidFill>
              </a:rPr>
              <a:t>模</a:t>
            </a:r>
            <a:r>
              <a:rPr lang="en-US" altLang="zh-CN" dirty="0" smtClean="0">
                <a:solidFill>
                  <a:srgbClr val="FFFF00"/>
                </a:solidFill>
              </a:rPr>
              <a:t>m</a:t>
            </a:r>
            <a:r>
              <a:rPr lang="zh-CN" altLang="en-US" dirty="0" smtClean="0"/>
              <a:t>一定同余，而属于</a:t>
            </a:r>
            <a:r>
              <a:rPr lang="zh-CN" altLang="en-US" dirty="0" smtClean="0">
                <a:solidFill>
                  <a:srgbClr val="FF0000"/>
                </a:solidFill>
              </a:rPr>
              <a:t>不同集合</a:t>
            </a:r>
            <a:r>
              <a:rPr lang="zh-CN" altLang="en-US" dirty="0" smtClean="0"/>
              <a:t>的任意两个整数对</a:t>
            </a:r>
            <a:r>
              <a:rPr lang="zh-CN" altLang="en-US" dirty="0" smtClean="0">
                <a:solidFill>
                  <a:srgbClr val="FFFF00"/>
                </a:solidFill>
              </a:rPr>
              <a:t>模</a:t>
            </a:r>
            <a:r>
              <a:rPr lang="en-US" altLang="zh-CN" dirty="0" smtClean="0">
                <a:solidFill>
                  <a:srgbClr val="FFFF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不同余</a:t>
            </a:r>
            <a:r>
              <a:rPr lang="zh-CN" altLang="en-US" dirty="0" smtClean="0"/>
              <a:t>，每一个这样的集合称为</a:t>
            </a:r>
            <a:r>
              <a:rPr lang="zh-CN" altLang="en-US" dirty="0" smtClean="0">
                <a:solidFill>
                  <a:srgbClr val="FFFF00"/>
                </a:solidFill>
              </a:rPr>
              <a:t>模</a:t>
            </a:r>
            <a:r>
              <a:rPr lang="en-US" altLang="zh-CN" dirty="0" smtClean="0">
                <a:solidFill>
                  <a:srgbClr val="FFFF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的同余类或剩余类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214282" y="500042"/>
            <a:ext cx="87868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定理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2.2.1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对于给定的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正整数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m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，有且恰有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m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个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不同的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模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m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的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剩余类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643050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证明：</a:t>
            </a:r>
            <a:r>
              <a:rPr lang="zh-CN" altLang="en-US" sz="2400" dirty="0" smtClean="0"/>
              <a:t>根据带余除法，对于任意整数</a:t>
            </a:r>
            <a:r>
              <a:rPr lang="en-US" sz="2400" i="1" dirty="0" smtClean="0">
                <a:solidFill>
                  <a:srgbClr val="FFFF00"/>
                </a:solidFill>
              </a:rPr>
              <a:t>a</a:t>
            </a:r>
            <a:r>
              <a:rPr lang="zh-CN" altLang="en-US" sz="2400" dirty="0" smtClean="0"/>
              <a:t>，都有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也就是说任何一个整数对</a:t>
            </a:r>
            <a:r>
              <a:rPr lang="zh-CN" altLang="en-US" sz="2400" dirty="0" smtClean="0">
                <a:solidFill>
                  <a:srgbClr val="FFFF00"/>
                </a:solidFill>
              </a:rPr>
              <a:t>模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必然与</a:t>
            </a:r>
            <a:r>
              <a:rPr lang="en-US" sz="2400" dirty="0" smtClean="0"/>
              <a:t> </a:t>
            </a:r>
            <a:r>
              <a:rPr lang="en-US" altLang="zh-CN" sz="2400" dirty="0" smtClean="0">
                <a:solidFill>
                  <a:srgbClr val="FFFF00"/>
                </a:solidFill>
              </a:rPr>
              <a:t>{0,1,2,…,m-1}</a:t>
            </a:r>
            <a:r>
              <a:rPr lang="zh-CN" altLang="en-US" sz="2400" dirty="0" smtClean="0"/>
              <a:t>中的一个同余，而且这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个整数对</a:t>
            </a:r>
            <a:r>
              <a:rPr lang="zh-CN" altLang="en-US" sz="2400" dirty="0" smtClean="0">
                <a:solidFill>
                  <a:srgbClr val="FFFF00"/>
                </a:solidFill>
              </a:rPr>
              <a:t>模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>
                <a:solidFill>
                  <a:srgbClr val="FF0000"/>
                </a:solidFill>
              </a:rPr>
              <a:t>互不同余</a:t>
            </a:r>
            <a:r>
              <a:rPr lang="zh-CN" altLang="en-US" sz="2400" dirty="0" smtClean="0"/>
              <a:t>。所以模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的剩余类有且恰有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>
                <a:solidFill>
                  <a:srgbClr val="FFFF00"/>
                </a:solidFill>
              </a:rPr>
              <a:t>个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>   □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285984" y="2143116"/>
          <a:ext cx="3524106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3" imgW="1409400" imgH="203040" progId="Equation.DSMT4">
                  <p:embed/>
                </p:oleObj>
              </mc:Choice>
              <mc:Fallback>
                <p:oleObj name="Equation" r:id="rId3" imgW="14094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143116"/>
                        <a:ext cx="3524106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模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个剩余类可分别记为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[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]</a:t>
            </a:r>
            <a:r>
              <a:rPr lang="zh-CN" altLang="en-US" sz="2400" dirty="0" smtClean="0"/>
              <a:t>，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/>
              <a:t>为该剩余类中整数</a:t>
            </a:r>
            <a:r>
              <a:rPr lang="zh-CN" altLang="en-US" sz="2400" dirty="0" smtClean="0">
                <a:solidFill>
                  <a:srgbClr val="FFFF00"/>
                </a:solidFill>
              </a:rPr>
              <a:t>除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所得的</a:t>
            </a:r>
            <a:r>
              <a:rPr lang="zh-CN" altLang="en-US" sz="2400" dirty="0" smtClean="0">
                <a:solidFill>
                  <a:srgbClr val="FF0000"/>
                </a:solidFill>
              </a:rPr>
              <a:t>余数</a:t>
            </a:r>
            <a:r>
              <a:rPr lang="zh-CN" altLang="en-US" sz="2400" dirty="0" smtClean="0"/>
              <a:t>，可分别如下表示：</a:t>
            </a:r>
            <a:endParaRPr lang="zh-CN" altLang="en-US" sz="2400" dirty="0"/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1928794" y="1357298"/>
          <a:ext cx="479031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7" name="Equation" r:id="rId3" imgW="1917360" imgH="203040" progId="Equation.DSMT4">
                  <p:embed/>
                </p:oleObj>
              </mc:Choice>
              <mc:Fallback>
                <p:oleObj name="Equation" r:id="rId3" imgW="191736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357298"/>
                        <a:ext cx="4790314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1357290" y="2071678"/>
          <a:ext cx="557216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" name="Equation" r:id="rId5" imgW="2603160" imgH="203040" progId="Equation.DSMT4">
                  <p:embed/>
                </p:oleObj>
              </mc:Choice>
              <mc:Fallback>
                <p:oleObj name="Equation" r:id="rId5" imgW="260316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071678"/>
                        <a:ext cx="557216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071538" y="2714620"/>
          <a:ext cx="5878327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" name="Equation" r:id="rId7" imgW="2743200" imgH="203040" progId="Equation.DSMT4">
                  <p:embed/>
                </p:oleObj>
              </mc:Choice>
              <mc:Fallback>
                <p:oleObj name="Equation" r:id="rId7" imgW="274320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714620"/>
                        <a:ext cx="5878327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3929058" y="3357562"/>
          <a:ext cx="163287" cy="36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" name="Equation" r:id="rId9" imgW="75960" imgH="177480" progId="Equation.DSMT4">
                  <p:embed/>
                </p:oleObj>
              </mc:Choice>
              <mc:Fallback>
                <p:oleObj name="Equation" r:id="rId9" imgW="7596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3357562"/>
                        <a:ext cx="163287" cy="3673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357158" y="3857628"/>
          <a:ext cx="8643998" cy="38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" name="Equation" r:id="rId11" imgW="4495680" imgH="203040" progId="Equation.DSMT4">
                  <p:embed/>
                </p:oleObj>
              </mc:Choice>
              <mc:Fallback>
                <p:oleObj name="Equation" r:id="rId11" imgW="449568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857628"/>
                        <a:ext cx="8643998" cy="3845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4572008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定义</a:t>
            </a:r>
            <a:r>
              <a:rPr lang="en-US" sz="2400" b="1" dirty="0" smtClean="0">
                <a:solidFill>
                  <a:srgbClr val="00B0F0"/>
                </a:solidFill>
              </a:rPr>
              <a:t>2.2.2 </a:t>
            </a:r>
            <a:r>
              <a:rPr lang="zh-CN" altLang="en-US" sz="2400" dirty="0" smtClean="0"/>
              <a:t>在整数</a:t>
            </a:r>
            <a:r>
              <a:rPr lang="zh-CN" altLang="en-US" sz="2400" dirty="0" smtClean="0">
                <a:solidFill>
                  <a:srgbClr val="FFFF00"/>
                </a:solidFill>
              </a:rPr>
              <a:t>模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的所有剩余类中各取一个代表元</a:t>
            </a:r>
            <a:r>
              <a:rPr lang="en-US" sz="2400" dirty="0" smtClean="0"/>
              <a:t>               </a:t>
            </a:r>
            <a:r>
              <a:rPr lang="zh-CN" altLang="en-US" sz="2400" dirty="0" smtClean="0"/>
              <a:t>，       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/>
              <a:t>=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0,1,2</a:t>
            </a:r>
            <a:r>
              <a:rPr lang="en-US" altLang="zh-CN" sz="2400" dirty="0" smtClean="0">
                <a:solidFill>
                  <a:srgbClr val="FFFF00"/>
                </a:solidFill>
              </a:rPr>
              <a:t>,…,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dirty="0" smtClean="0"/>
              <a:t>，则称</a:t>
            </a:r>
            <a:r>
              <a:rPr lang="en-US" sz="2400" dirty="0" smtClean="0"/>
              <a:t>               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rgbClr val="FFFF00"/>
                </a:solidFill>
              </a:rPr>
              <a:t>模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B0F0"/>
                </a:solidFill>
              </a:rPr>
              <a:t>完全剩余系</a:t>
            </a:r>
            <a:r>
              <a:rPr lang="zh-CN" altLang="en-US" sz="2400" dirty="0" smtClean="0"/>
              <a:t>。完全剩余系</a:t>
            </a:r>
            <a:r>
              <a:rPr lang="en-US" sz="2400" dirty="0" smtClean="0"/>
              <a:t>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/>
              <a:t>=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0,1,2</a:t>
            </a:r>
            <a:r>
              <a:rPr lang="en-US" altLang="zh-CN" sz="2400" dirty="0" smtClean="0">
                <a:solidFill>
                  <a:srgbClr val="FFFF00"/>
                </a:solidFill>
              </a:rPr>
              <a:t>,…,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/>
              <a:t>称为</a:t>
            </a:r>
            <a:r>
              <a:rPr lang="zh-CN" altLang="en-US" sz="2400" dirty="0" smtClean="0">
                <a:solidFill>
                  <a:srgbClr val="00B0F0"/>
                </a:solidFill>
              </a:rPr>
              <a:t>最小非负完全剩余系</a:t>
            </a:r>
            <a:r>
              <a:rPr lang="zh-CN" altLang="en-US" sz="2400" dirty="0" smtClean="0"/>
              <a:t>。</a:t>
            </a:r>
          </a:p>
          <a:p>
            <a:endParaRPr lang="zh-CN" altLang="en-US" sz="2400" dirty="0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785785" y="5000636"/>
          <a:ext cx="1190633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" name="Equation" r:id="rId13" imgW="761760" imgH="228600" progId="Equation.DSMT4">
                  <p:embed/>
                </p:oleObj>
              </mc:Choice>
              <mc:Fallback>
                <p:oleObj name="Equation" r:id="rId13" imgW="76176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5" y="5000636"/>
                        <a:ext cx="1190633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2143108" y="5072074"/>
          <a:ext cx="857256" cy="3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" name="Equation" r:id="rId15" imgW="622080" imgH="228600" progId="Equation.DSMT4">
                  <p:embed/>
                </p:oleObj>
              </mc:Choice>
              <mc:Fallback>
                <p:oleObj name="Equation" r:id="rId15" imgW="62208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072074"/>
                        <a:ext cx="857256" cy="31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5857884" y="5000636"/>
          <a:ext cx="1190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" name="Equation" r:id="rId17" imgW="761760" imgH="228600" progId="Equation.DSMT4">
                  <p:embed/>
                </p:oleObj>
              </mc:Choice>
              <mc:Fallback>
                <p:oleObj name="Equation" r:id="rId17" imgW="76176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5000636"/>
                        <a:ext cx="11906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428604"/>
            <a:ext cx="5067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2.2.1 </a:t>
            </a:r>
            <a:r>
              <a:rPr lang="zh-CN" altLang="en-US" sz="2400" dirty="0" smtClean="0"/>
              <a:t>取</a:t>
            </a:r>
            <a:r>
              <a:rPr lang="en-US" sz="2400" dirty="0" smtClean="0">
                <a:solidFill>
                  <a:srgbClr val="FFFF00"/>
                </a:solidFill>
              </a:rPr>
              <a:t>m = 7</a:t>
            </a:r>
            <a:r>
              <a:rPr lang="zh-CN" altLang="en-US" sz="2400" dirty="0" smtClean="0"/>
              <a:t>，则模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的剩余类为</a:t>
            </a:r>
            <a:endParaRPr lang="zh-CN" altLang="en-US" sz="2400" dirty="0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571472" y="4714884"/>
            <a:ext cx="74110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7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15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16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-4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-10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5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-1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为模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7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的一组完全剩余系。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0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4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5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6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为模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7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的非负最小完全剩余系。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99128" y="1175889"/>
                <a:ext cx="3137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]={⋯,−14,−7,0,7,14,⋯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28" y="1175889"/>
                <a:ext cx="313765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99128" y="1622142"/>
                <a:ext cx="2961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]={⋯,−13,−6,1,15,⋯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28" y="1622142"/>
                <a:ext cx="296132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83157" y="2056438"/>
                <a:ext cx="2961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]={⋯,−12,−5,2,16,⋯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157" y="2056438"/>
                <a:ext cx="296132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83157" y="2533000"/>
                <a:ext cx="2961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]={⋯,−11,−4,3,10,⋯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157" y="2533000"/>
                <a:ext cx="296132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99128" y="3006172"/>
                <a:ext cx="2961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]={⋯,−10,−5,4,11,⋯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28" y="3006172"/>
                <a:ext cx="296132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83157" y="3494677"/>
                <a:ext cx="2833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]={⋯,−9,−2,5,12,⋯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157" y="3494677"/>
                <a:ext cx="283308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79712" y="3923764"/>
                <a:ext cx="2833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]={⋯,−8,−1,6,13,⋯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923764"/>
                <a:ext cx="283308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0034" y="500042"/>
            <a:ext cx="821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通常情况下，以 </a:t>
            </a:r>
            <a:r>
              <a:rPr lang="en-US" sz="2400" b="1" dirty="0" smtClean="0"/>
              <a:t>    </a:t>
            </a:r>
            <a:r>
              <a:rPr lang="zh-CN" altLang="en-US" sz="2400" b="1" dirty="0" smtClean="0"/>
              <a:t>表示由</a:t>
            </a:r>
            <a:r>
              <a:rPr lang="en-US" sz="2400" b="1" dirty="0" smtClean="0"/>
              <a:t>m</a:t>
            </a:r>
            <a:r>
              <a:rPr lang="zh-CN" altLang="en-US" sz="2400" b="1" dirty="0" smtClean="0"/>
              <a:t>的最小非负完全剩余系集合</a:t>
            </a:r>
            <a:r>
              <a:rPr lang="en-US" sz="2400" b="1" dirty="0" smtClean="0"/>
              <a:t> </a:t>
            </a:r>
            <a:endParaRPr lang="en-US" altLang="zh-CN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 </a:t>
            </a:r>
            <a:r>
              <a:rPr lang="zh-CN" altLang="en-US" sz="2400" b="1" dirty="0" smtClean="0"/>
              <a:t>中的加法、减法、乘法都是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模</a:t>
            </a:r>
            <a:r>
              <a:rPr lang="en-US" sz="2400" b="1" i="1" dirty="0" smtClean="0">
                <a:solidFill>
                  <a:srgbClr val="FFFF00"/>
                </a:solidFill>
              </a:rPr>
              <a:t>m</a:t>
            </a:r>
            <a:r>
              <a:rPr lang="zh-CN" altLang="en-US" sz="2400" b="1" dirty="0" smtClean="0"/>
              <a:t>意义下的运算。</a:t>
            </a:r>
            <a:endParaRPr lang="zh-CN" altLang="en-US" sz="2400" b="1" dirty="0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786082" y="571480"/>
          <a:ext cx="357158" cy="37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82" y="571480"/>
                        <a:ext cx="357158" cy="37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2357422" y="1000108"/>
          <a:ext cx="335758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Equation" r:id="rId5" imgW="1346040" imgH="228600" progId="Equation.DSMT4">
                  <p:embed/>
                </p:oleObj>
              </mc:Choice>
              <mc:Fallback>
                <p:oleObj name="Equation" r:id="rId5" imgW="134604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000108"/>
                        <a:ext cx="335758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10938"/>
              </p:ext>
            </p:extLst>
          </p:nvPr>
        </p:nvGraphicFramePr>
        <p:xfrm>
          <a:off x="285720" y="1628800"/>
          <a:ext cx="3571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628800"/>
                        <a:ext cx="357187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5"/>
          <p:cNvSpPr txBox="1"/>
          <p:nvPr/>
        </p:nvSpPr>
        <p:spPr>
          <a:xfrm>
            <a:off x="714348" y="2547330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2.2.6 </a:t>
            </a:r>
            <a:r>
              <a:rPr lang="zh-CN" altLang="en-US" sz="2400" dirty="0" smtClean="0"/>
              <a:t>设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是正整数，</a:t>
            </a:r>
            <a:r>
              <a:rPr lang="en-US" altLang="zh-CN" sz="2400" dirty="0" smtClean="0">
                <a:solidFill>
                  <a:srgbClr val="FFFF00"/>
                </a:solidFill>
              </a:rPr>
              <a:t>r ∈ Z</a:t>
            </a:r>
            <a:r>
              <a:rPr lang="en-US" altLang="zh-CN" sz="2400" baseline="-250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，若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gcd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r,m</a:t>
            </a:r>
            <a:r>
              <a:rPr lang="en-US" altLang="zh-CN" sz="2400" dirty="0" smtClean="0">
                <a:solidFill>
                  <a:srgbClr val="FFFF00"/>
                </a:solidFill>
              </a:rPr>
              <a:t>)=1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/>
              <a:t>，则存在整数</a:t>
            </a:r>
            <a:r>
              <a:rPr lang="en-US" sz="2400" dirty="0" smtClean="0"/>
              <a:t> </a:t>
            </a:r>
            <a:r>
              <a:rPr lang="en-US" altLang="zh-CN" sz="2400" dirty="0" smtClean="0">
                <a:solidFill>
                  <a:srgbClr val="FFFF00"/>
                </a:solidFill>
              </a:rPr>
              <a:t>s ∈ Z</a:t>
            </a:r>
            <a:r>
              <a:rPr lang="en-US" altLang="zh-CN" sz="2400" baseline="-250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，使得</a:t>
            </a:r>
            <a:endParaRPr lang="en-US" altLang="zh-CN" sz="2400" dirty="0" smtClean="0"/>
          </a:p>
          <a:p>
            <a:pPr algn="ctr"/>
            <a:r>
              <a:rPr lang="en-US" altLang="zh-CN" sz="2400" dirty="0" err="1" smtClean="0">
                <a:solidFill>
                  <a:srgbClr val="FFFF00"/>
                </a:solidFill>
              </a:rPr>
              <a:t>rs</a:t>
            </a:r>
            <a:r>
              <a:rPr lang="en-US" altLang="zh-CN" sz="2400" dirty="0" smtClean="0">
                <a:solidFill>
                  <a:srgbClr val="FFFF00"/>
                </a:solidFill>
              </a:rPr>
              <a:t> ≡1(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modm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/>
              <a:t>整数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也称为</a:t>
            </a:r>
            <a:r>
              <a:rPr lang="en-US" sz="2400" dirty="0" smtClean="0"/>
              <a:t>r</a:t>
            </a:r>
            <a:r>
              <a:rPr lang="zh-CN" altLang="en-US" sz="2400" dirty="0" smtClean="0"/>
              <a:t>模整数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下的</a:t>
            </a:r>
            <a:r>
              <a:rPr lang="zh-CN" altLang="en-US" sz="2400" dirty="0" smtClean="0">
                <a:solidFill>
                  <a:srgbClr val="FFFF00"/>
                </a:solidFill>
              </a:rPr>
              <a:t>乘法逆元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7544" y="4765898"/>
            <a:ext cx="82962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28596" y="2714620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定义</a:t>
            </a:r>
            <a:r>
              <a:rPr lang="en-US" sz="2400" b="1" dirty="0" smtClean="0">
                <a:solidFill>
                  <a:srgbClr val="00B0F0"/>
                </a:solidFill>
              </a:rPr>
              <a:t>2.2.4 </a:t>
            </a:r>
            <a:r>
              <a:rPr lang="zh-CN" altLang="en-US" sz="2400" dirty="0" smtClean="0"/>
              <a:t>在与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互素的   </a:t>
            </a:r>
            <a:r>
              <a:rPr lang="en-US" sz="2400" dirty="0" smtClean="0"/>
              <a:t>     </a:t>
            </a:r>
            <a:r>
              <a:rPr lang="zh-CN" altLang="en-US" sz="2400" dirty="0" smtClean="0"/>
              <a:t>个模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的剩余类中各取一个代表元</a:t>
            </a:r>
            <a:r>
              <a:rPr lang="en-US" sz="2400" dirty="0" smtClean="0"/>
              <a:t>                   </a:t>
            </a:r>
            <a:r>
              <a:rPr lang="zh-CN" altLang="en-US" sz="2400" dirty="0" smtClean="0"/>
              <a:t>，它们组合成的集合称为模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的一个</a:t>
            </a:r>
            <a:r>
              <a:rPr lang="zh-CN" altLang="en-US" sz="2400" dirty="0" smtClean="0">
                <a:solidFill>
                  <a:srgbClr val="FFFF00"/>
                </a:solidFill>
              </a:rPr>
              <a:t>既约剩余系</a:t>
            </a:r>
            <a:r>
              <a:rPr lang="zh-CN" altLang="en-US" sz="2400" dirty="0" smtClean="0"/>
              <a:t>或</a:t>
            </a:r>
            <a:r>
              <a:rPr lang="zh-CN" altLang="en-US" sz="2400" dirty="0" smtClean="0">
                <a:solidFill>
                  <a:srgbClr val="FFFF00"/>
                </a:solidFill>
              </a:rPr>
              <a:t>简化剩余系。</a:t>
            </a:r>
            <a:r>
              <a:rPr lang="en-US" altLang="zh-CN" sz="2400" dirty="0" smtClean="0">
                <a:solidFill>
                  <a:srgbClr val="FFFF00"/>
                </a:solidFill>
              </a:rPr>
              <a:t>Z</a:t>
            </a:r>
            <a:r>
              <a:rPr lang="en-US" altLang="zh-CN" sz="2400" baseline="-25000" dirty="0" smtClean="0">
                <a:solidFill>
                  <a:srgbClr val="FFFF00"/>
                </a:solidFill>
              </a:rPr>
              <a:t>m </a:t>
            </a:r>
            <a:r>
              <a:rPr lang="en-US" sz="2400" dirty="0" smtClean="0"/>
              <a:t>中与m互素的数构成模m的一个既约剩余系，称为</a:t>
            </a:r>
            <a:r>
              <a:rPr lang="en-US" sz="2400" dirty="0" smtClean="0">
                <a:solidFill>
                  <a:srgbClr val="FFFF00"/>
                </a:solidFill>
              </a:rPr>
              <a:t>最小非负既约剩余系</a:t>
            </a:r>
            <a:r>
              <a:rPr lang="en-US" sz="2400" dirty="0" smtClean="0"/>
              <a:t>。</a:t>
            </a:r>
            <a:endParaRPr lang="zh-CN" altLang="en-US" sz="2400" dirty="0"/>
          </a:p>
        </p:txBody>
      </p:sp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3643306" y="2786058"/>
          <a:ext cx="6461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7" name="Equation" r:id="rId3" imgW="355320" imgH="203040" progId="Equation.DSMT4">
                  <p:embed/>
                </p:oleObj>
              </mc:Choice>
              <mc:Fallback>
                <p:oleObj name="Equation" r:id="rId3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786058"/>
                        <a:ext cx="646113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857224" y="3136344"/>
          <a:ext cx="1500165" cy="435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8" name="Equation" r:id="rId5" imgW="888840" imgH="241200" progId="Equation.DSMT4">
                  <p:embed/>
                </p:oleObj>
              </mc:Choice>
              <mc:Fallback>
                <p:oleObj name="Equation" r:id="rId5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136344"/>
                        <a:ext cx="1500165" cy="4355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1472" y="4572008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2.2.2 </a:t>
            </a:r>
            <a:r>
              <a:rPr lang="zh-CN" altLang="en-US" sz="2400" dirty="0" smtClean="0"/>
              <a:t>设</a:t>
            </a:r>
            <a:r>
              <a:rPr lang="en-US" sz="2400" dirty="0" smtClean="0">
                <a:solidFill>
                  <a:srgbClr val="FFFF00"/>
                </a:solidFill>
              </a:rPr>
              <a:t>m=12</a:t>
            </a:r>
            <a:r>
              <a:rPr lang="zh-CN" altLang="en-US" sz="2400" dirty="0" smtClean="0"/>
              <a:t>，则</a:t>
            </a:r>
            <a:r>
              <a:rPr lang="en-US" sz="2400" dirty="0" smtClean="0">
                <a:solidFill>
                  <a:srgbClr val="FFFF00"/>
                </a:solidFill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5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11</a:t>
            </a:r>
            <a:r>
              <a:rPr lang="zh-CN" altLang="en-US" sz="2400" dirty="0" smtClean="0"/>
              <a:t>构成</a:t>
            </a:r>
            <a:r>
              <a:rPr lang="zh-CN" altLang="en-US" sz="2400" dirty="0" smtClean="0">
                <a:solidFill>
                  <a:srgbClr val="FFFF00"/>
                </a:solidFill>
              </a:rPr>
              <a:t>模</a:t>
            </a:r>
            <a:r>
              <a:rPr lang="en-US" sz="2400" dirty="0" smtClean="0">
                <a:solidFill>
                  <a:srgbClr val="FFFF00"/>
                </a:solidFill>
              </a:rPr>
              <a:t>12 </a:t>
            </a:r>
            <a:r>
              <a:rPr lang="zh-CN" altLang="en-US" sz="2400" dirty="0" smtClean="0">
                <a:solidFill>
                  <a:srgbClr val="FFFF00"/>
                </a:solidFill>
              </a:rPr>
              <a:t>既约剩余系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18547" y="625052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在模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的一个剩余类当中，如果有</a:t>
            </a:r>
            <a:r>
              <a:rPr lang="zh-CN" altLang="en-US" sz="2400" dirty="0" smtClean="0">
                <a:solidFill>
                  <a:srgbClr val="FFFF00"/>
                </a:solidFill>
              </a:rPr>
              <a:t>一个数与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>
                <a:solidFill>
                  <a:srgbClr val="FFFF00"/>
                </a:solidFill>
              </a:rPr>
              <a:t>互素</a:t>
            </a:r>
            <a:r>
              <a:rPr lang="zh-CN" altLang="en-US" sz="2400" dirty="0" smtClean="0"/>
              <a:t>，则该剩余类中</a:t>
            </a:r>
            <a:r>
              <a:rPr lang="zh-CN" altLang="en-US" sz="2400" dirty="0" smtClean="0">
                <a:solidFill>
                  <a:srgbClr val="FFFF00"/>
                </a:solidFill>
              </a:rPr>
              <a:t>所有的数均与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>
                <a:solidFill>
                  <a:srgbClr val="FFFF00"/>
                </a:solidFill>
              </a:rPr>
              <a:t>互素</a:t>
            </a:r>
            <a:r>
              <a:rPr lang="zh-CN" altLang="en-US" sz="2400" dirty="0" smtClean="0"/>
              <a:t>，这时称该剩余类与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互素。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77160" y="1407442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定义</a:t>
            </a:r>
            <a:r>
              <a:rPr lang="en-US" sz="2400" b="1" dirty="0" smtClean="0">
                <a:solidFill>
                  <a:srgbClr val="00B0F0"/>
                </a:solidFill>
              </a:rPr>
              <a:t>2.2.3 </a:t>
            </a:r>
            <a:r>
              <a:rPr lang="zh-CN" altLang="en-US" sz="2400" dirty="0" smtClean="0"/>
              <a:t>与</a:t>
            </a:r>
            <a:r>
              <a:rPr lang="en-US" sz="2400" dirty="0" smtClean="0"/>
              <a:t>m</a:t>
            </a:r>
            <a:r>
              <a:rPr lang="zh-CN" altLang="en-US" sz="2400" dirty="0" smtClean="0">
                <a:solidFill>
                  <a:srgbClr val="FFFF00"/>
                </a:solidFill>
              </a:rPr>
              <a:t>互素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剩余类的个数</a:t>
            </a:r>
            <a:r>
              <a:rPr lang="zh-CN" altLang="en-US" sz="2400" dirty="0" smtClean="0"/>
              <a:t>称为欧拉函数，记为</a:t>
            </a:r>
            <a:endParaRPr lang="zh-CN" altLang="en-US" sz="2400" dirty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20685"/>
              </p:ext>
            </p:extLst>
          </p:nvPr>
        </p:nvGraphicFramePr>
        <p:xfrm>
          <a:off x="8078150" y="1478880"/>
          <a:ext cx="646301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9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8150" y="1478880"/>
                        <a:ext cx="646301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/>
          <p:nvPr/>
        </p:nvSpPr>
        <p:spPr>
          <a:xfrm>
            <a:off x="1005788" y="2121822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等于</a:t>
            </a:r>
            <a:r>
              <a:rPr lang="en-US" altLang="zh-CN" sz="2000" dirty="0" smtClean="0">
                <a:solidFill>
                  <a:srgbClr val="FFFF00"/>
                </a:solidFill>
              </a:rPr>
              <a:t>Z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m</a:t>
            </a:r>
            <a:r>
              <a:rPr lang="zh-CN" altLang="en-US" sz="2000" dirty="0" smtClean="0"/>
              <a:t>当中与</a:t>
            </a:r>
            <a:r>
              <a:rPr lang="en-US" sz="2000" dirty="0" smtClean="0">
                <a:solidFill>
                  <a:srgbClr val="FFFF00"/>
                </a:solidFill>
              </a:rPr>
              <a:t>m</a:t>
            </a:r>
            <a:r>
              <a:rPr lang="zh-CN" altLang="en-US" sz="2000" dirty="0" smtClean="0">
                <a:solidFill>
                  <a:srgbClr val="FFC000"/>
                </a:solidFill>
              </a:rPr>
              <a:t>互素</a:t>
            </a:r>
            <a:r>
              <a:rPr lang="zh-CN" altLang="en-US" sz="2000" dirty="0" smtClean="0"/>
              <a:t>的数的个数。对于任意一个素数</a:t>
            </a:r>
            <a:r>
              <a:rPr lang="en-US" sz="2000" dirty="0" smtClean="0"/>
              <a:t>p</a:t>
            </a:r>
            <a:r>
              <a:rPr lang="zh-CN" altLang="en-US" sz="2000" dirty="0" smtClean="0"/>
              <a:t>，    </a:t>
            </a:r>
            <a:r>
              <a:rPr lang="en-US" sz="2000" dirty="0" smtClean="0"/>
              <a:t>               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75989"/>
              </p:ext>
            </p:extLst>
          </p:nvPr>
        </p:nvGraphicFramePr>
        <p:xfrm>
          <a:off x="362846" y="2121822"/>
          <a:ext cx="6461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0" name="Equation" r:id="rId9" imgW="355320" imgH="203040" progId="Equation.DSMT4">
                  <p:embed/>
                </p:oleObj>
              </mc:Choice>
              <mc:Fallback>
                <p:oleObj name="Equation" r:id="rId9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46" y="2121822"/>
                        <a:ext cx="64611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92951"/>
              </p:ext>
            </p:extLst>
          </p:nvPr>
        </p:nvGraphicFramePr>
        <p:xfrm>
          <a:off x="7220894" y="2193262"/>
          <a:ext cx="14081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1" name="Equation" r:id="rId10" imgW="774360" imgH="203040" progId="Equation.DSMT4">
                  <p:embed/>
                </p:oleObj>
              </mc:Choice>
              <mc:Fallback>
                <p:oleObj name="Equation" r:id="rId10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894" y="2193262"/>
                        <a:ext cx="140811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9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完全剩余系的性质</a:t>
            </a:r>
            <a:endParaRPr lang="zh-CN" altLang="en-US" dirty="0"/>
          </a:p>
        </p:txBody>
      </p:sp>
      <p:sp>
        <p:nvSpPr>
          <p:cNvPr id="4" name="TextBox 17"/>
          <p:cNvSpPr txBox="1"/>
          <p:nvPr/>
        </p:nvSpPr>
        <p:spPr>
          <a:xfrm>
            <a:off x="357158" y="2285992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2.2.2 </a:t>
            </a:r>
            <a:r>
              <a:rPr lang="zh-CN" altLang="en-US" sz="2400" dirty="0" smtClean="0"/>
              <a:t>设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dirty="0" smtClean="0"/>
              <a:t>是正整数，整数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是任意整数。若</a:t>
            </a:r>
            <a:r>
              <a:rPr lang="en-US" sz="2400" dirty="0" smtClean="0">
                <a:solidFill>
                  <a:srgbClr val="FFFF00"/>
                </a:solidFill>
              </a:rPr>
              <a:t>x</a:t>
            </a:r>
            <a:r>
              <a:rPr lang="zh-CN" altLang="en-US" sz="2400" dirty="0" smtClean="0">
                <a:solidFill>
                  <a:srgbClr val="FFFF00"/>
                </a:solidFill>
              </a:rPr>
              <a:t>遍历模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的一个</a:t>
            </a:r>
            <a:r>
              <a:rPr lang="zh-CN" altLang="en-US" sz="2400" dirty="0" smtClean="0">
                <a:solidFill>
                  <a:srgbClr val="FFFF00"/>
                </a:solidFill>
              </a:rPr>
              <a:t>完全剩余系</a:t>
            </a:r>
            <a:r>
              <a:rPr lang="zh-CN" altLang="en-US" sz="2400" dirty="0" smtClean="0"/>
              <a:t>，则</a:t>
            </a:r>
            <a:r>
              <a:rPr lang="en-US" sz="2400" dirty="0" err="1" smtClean="0">
                <a:solidFill>
                  <a:srgbClr val="FFFF00"/>
                </a:solidFill>
              </a:rPr>
              <a:t>ax+b</a:t>
            </a:r>
            <a:r>
              <a:rPr lang="zh-CN" altLang="en-US" sz="2400" dirty="0" smtClean="0">
                <a:solidFill>
                  <a:srgbClr val="FFFF00"/>
                </a:solidFill>
              </a:rPr>
              <a:t>也遍历</a:t>
            </a:r>
            <a:r>
              <a:rPr lang="zh-CN" altLang="en-US" sz="2400" dirty="0" smtClean="0"/>
              <a:t>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的一个</a:t>
            </a:r>
            <a:r>
              <a:rPr lang="zh-CN" altLang="en-US" sz="2400" dirty="0" smtClean="0">
                <a:solidFill>
                  <a:srgbClr val="FFFF00"/>
                </a:solidFill>
              </a:rPr>
              <a:t>完全剩余系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" name="TextBox 18"/>
          <p:cNvSpPr txBox="1"/>
          <p:nvPr/>
        </p:nvSpPr>
        <p:spPr>
          <a:xfrm>
            <a:off x="428596" y="3571876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</a:rPr>
              <a:t>证明：</a:t>
            </a:r>
            <a:r>
              <a:rPr lang="zh-CN" altLang="en-US" sz="2400" dirty="0" smtClean="0"/>
              <a:t>设  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            为模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的完全剩余系。根据完全剩余系的定义，这组整数模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两两不同余。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61031"/>
              </p:ext>
            </p:extLst>
          </p:nvPr>
        </p:nvGraphicFramePr>
        <p:xfrm>
          <a:off x="1785918" y="3643314"/>
          <a:ext cx="1190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6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643314"/>
                        <a:ext cx="11906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0"/>
          <p:cNvSpPr txBox="1"/>
          <p:nvPr/>
        </p:nvSpPr>
        <p:spPr>
          <a:xfrm>
            <a:off x="428596" y="4572008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要证明                             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也是模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的一组完全剩余系。只需要证明这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个数</a:t>
            </a:r>
            <a:r>
              <a:rPr lang="zh-CN" altLang="en-US" sz="2400" dirty="0" smtClean="0">
                <a:solidFill>
                  <a:srgbClr val="FFFF00"/>
                </a:solidFill>
              </a:rPr>
              <a:t>模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>
                <a:solidFill>
                  <a:srgbClr val="FFFF00"/>
                </a:solidFill>
              </a:rPr>
              <a:t>两两不同余</a:t>
            </a:r>
            <a:r>
              <a:rPr lang="zh-CN" altLang="en-US" sz="2400" dirty="0" smtClean="0"/>
              <a:t>即可。</a:t>
            </a:r>
            <a:endParaRPr lang="zh-CN" altLang="en-US" sz="2400" dirty="0"/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953172"/>
              </p:ext>
            </p:extLst>
          </p:nvPr>
        </p:nvGraphicFramePr>
        <p:xfrm>
          <a:off x="1428728" y="4643446"/>
          <a:ext cx="2544979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7" name="Equation" r:id="rId5" imgW="1625400" imgH="228600" progId="Equation.DSMT4">
                  <p:embed/>
                </p:oleObj>
              </mc:Choice>
              <mc:Fallback>
                <p:oleObj name="Equation" r:id="rId5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643446"/>
                        <a:ext cx="2544979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2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2.2.3 </a:t>
            </a:r>
            <a:r>
              <a:rPr lang="zh-CN" altLang="en-US" sz="2400" dirty="0" smtClean="0"/>
              <a:t>设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/>
              <a:t>是两个</a:t>
            </a:r>
            <a:r>
              <a:rPr lang="zh-CN" altLang="en-US" sz="2400" dirty="0" smtClean="0">
                <a:solidFill>
                  <a:srgbClr val="FFFF00"/>
                </a:solidFill>
              </a:rPr>
              <a:t>互素</a:t>
            </a:r>
            <a:r>
              <a:rPr lang="zh-CN" altLang="en-US" sz="2400" dirty="0" smtClean="0"/>
              <a:t>的正整数。如果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rgbClr val="FFFF00"/>
                </a:solidFill>
              </a:rPr>
              <a:t>遍历模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/>
              <a:t>的一个完全剩余系，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solidFill>
                  <a:srgbClr val="FFFF00"/>
                </a:solidFill>
              </a:rPr>
              <a:t>遍历模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/>
              <a:t>的一个完全剩余系，则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y+m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/>
              <a:t>遍历</a:t>
            </a:r>
            <a:r>
              <a:rPr lang="zh-CN" altLang="en-US" sz="2400" dirty="0" smtClean="0">
                <a:solidFill>
                  <a:srgbClr val="FFFF00"/>
                </a:solidFill>
              </a:rPr>
              <a:t>模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/>
              <a:t>的一个</a:t>
            </a:r>
            <a:r>
              <a:rPr lang="zh-CN" altLang="en-US" sz="2400" dirty="0" smtClean="0">
                <a:solidFill>
                  <a:srgbClr val="FFC000"/>
                </a:solidFill>
              </a:rPr>
              <a:t>完全剩余系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85736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</a:rPr>
              <a:t>证明：</a:t>
            </a:r>
            <a:r>
              <a:rPr lang="zh-CN" altLang="en-US" sz="2400" dirty="0" smtClean="0"/>
              <a:t>只需要证明所有的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y+m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rgbClr val="FFC000"/>
                </a:solidFill>
              </a:rPr>
              <a:t>模</a:t>
            </a:r>
            <a:r>
              <a:rPr lang="en-US" altLang="zh-CN" sz="24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两两不同即可。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428868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事实上，若整数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/>
              <a:t>属于模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/>
              <a:t>的一个完全剩余系，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/>
              <a:t>属于模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/>
              <a:t>的一个完全剩余系，满足：</a:t>
            </a:r>
            <a:endParaRPr lang="zh-CN" altLang="en-US" sz="2400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1928794" y="3357562"/>
          <a:ext cx="4572032" cy="45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name="Equation" r:id="rId3" imgW="2298600" imgH="228600" progId="Equation.DSMT4">
                  <p:embed/>
                </p:oleObj>
              </mc:Choice>
              <mc:Fallback>
                <p:oleObj name="Equation" r:id="rId3" imgW="22986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357562"/>
                        <a:ext cx="4572032" cy="4553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28596" y="3857628"/>
            <a:ext cx="512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根据</a:t>
            </a:r>
            <a:r>
              <a:rPr lang="zh-CN" altLang="en-US" sz="2400" dirty="0" smtClean="0">
                <a:solidFill>
                  <a:srgbClr val="00B0F0"/>
                </a:solidFill>
              </a:rPr>
              <a:t>定理</a:t>
            </a:r>
            <a:r>
              <a:rPr lang="en-US" sz="2400" dirty="0" smtClean="0">
                <a:solidFill>
                  <a:srgbClr val="00B0F0"/>
                </a:solidFill>
              </a:rPr>
              <a:t>2.1.1 </a:t>
            </a:r>
            <a:r>
              <a:rPr lang="zh-CN" altLang="en-US" sz="2400" dirty="0" smtClean="0"/>
              <a:t>同余的性质</a:t>
            </a:r>
            <a:r>
              <a:rPr lang="zh-CN" altLang="en-US" sz="2400" dirty="0" smtClean="0">
                <a:solidFill>
                  <a:srgbClr val="FFFF00"/>
                </a:solidFill>
              </a:rPr>
              <a:t>（</a:t>
            </a:r>
            <a:r>
              <a:rPr lang="en-US" sz="2400" dirty="0" smtClean="0">
                <a:solidFill>
                  <a:srgbClr val="FFFF00"/>
                </a:solidFill>
              </a:rPr>
              <a:t>5</a:t>
            </a:r>
            <a:r>
              <a:rPr lang="zh-CN" altLang="en-US" sz="2400" dirty="0" smtClean="0">
                <a:solidFill>
                  <a:srgbClr val="FFFF00"/>
                </a:solidFill>
              </a:rPr>
              <a:t>）</a:t>
            </a:r>
            <a:r>
              <a:rPr lang="zh-CN" altLang="en-US" sz="2400" dirty="0" smtClean="0"/>
              <a:t>，有</a:t>
            </a:r>
            <a:endParaRPr lang="zh-CN" altLang="en-US" sz="2400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143108" y="4357694"/>
          <a:ext cx="4000528" cy="42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name="Equation" r:id="rId5" imgW="2145960" imgH="228600" progId="Equation.DSMT4">
                  <p:embed/>
                </p:oleObj>
              </mc:Choice>
              <mc:Fallback>
                <p:oleObj name="Equation" r:id="rId5" imgW="21459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357694"/>
                        <a:ext cx="4000528" cy="4267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478632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即</a:t>
            </a:r>
            <a:endParaRPr lang="zh-CN" altLang="en-US" sz="2400" dirty="0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285984" y="4857760"/>
          <a:ext cx="248247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Equation" r:id="rId7" imgW="1320480" imgH="228600" progId="Equation.DSMT4">
                  <p:embed/>
                </p:oleObj>
              </mc:Choice>
              <mc:Fallback>
                <p:oleObj name="Equation" r:id="rId7" imgW="13204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857760"/>
                        <a:ext cx="248247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0034" y="5214950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故</a:t>
            </a:r>
            <a:r>
              <a:rPr lang="en-US" sz="2400" dirty="0" smtClean="0"/>
              <a:t>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|m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/>
              <a:t>，又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/>
              <a:t>互素，所以</a:t>
            </a:r>
            <a:r>
              <a:rPr lang="en-US" sz="2400" dirty="0" smtClean="0"/>
              <a:t>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dirty="0" smtClean="0"/>
              <a:t>，即</a:t>
            </a:r>
            <a:r>
              <a:rPr lang="en-US" sz="2400" dirty="0" smtClean="0"/>
              <a:t>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400" dirty="0" smtClean="0"/>
              <a:t>模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/>
              <a:t>同余。同理可证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/>
              <a:t>模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同余。</a:t>
            </a:r>
            <a:endParaRPr lang="zh-CN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786446" y="6143644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</a:rPr>
              <a:t>矛盾！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 2.2.4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是正整数。整数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满足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gcd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a,m</a:t>
            </a:r>
            <a:r>
              <a:rPr lang="en-US" altLang="zh-CN" sz="2400" dirty="0" smtClean="0">
                <a:solidFill>
                  <a:srgbClr val="FFFF00"/>
                </a:solidFill>
              </a:rPr>
              <a:t>)=1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/>
              <a:t>。若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solidFill>
                  <a:srgbClr val="FFFF00"/>
                </a:solidFill>
              </a:rPr>
              <a:t>遍历</a:t>
            </a:r>
            <a:r>
              <a:rPr lang="zh-CN" altLang="en-US" sz="2400" dirty="0" smtClean="0"/>
              <a:t>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的一个</a:t>
            </a:r>
            <a:r>
              <a:rPr lang="zh-CN" altLang="en-US" sz="2400" dirty="0" smtClean="0">
                <a:solidFill>
                  <a:srgbClr val="FFFF00"/>
                </a:solidFill>
              </a:rPr>
              <a:t>既约剩余系</a:t>
            </a:r>
            <a:r>
              <a:rPr lang="zh-CN" altLang="en-US" sz="2400" dirty="0" smtClean="0"/>
              <a:t>，则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en-US" sz="2400" dirty="0" smtClean="0"/>
              <a:t>也</a:t>
            </a:r>
            <a:r>
              <a:rPr lang="zh-CN" altLang="en-US" sz="2400" dirty="0" smtClean="0">
                <a:solidFill>
                  <a:srgbClr val="FFFF00"/>
                </a:solidFill>
              </a:rPr>
              <a:t>遍历</a:t>
            </a:r>
            <a:r>
              <a:rPr lang="zh-CN" altLang="en-US" sz="2400" dirty="0" smtClean="0"/>
              <a:t>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的一个</a:t>
            </a:r>
            <a:r>
              <a:rPr lang="zh-CN" altLang="en-US" sz="2400" dirty="0" smtClean="0">
                <a:solidFill>
                  <a:srgbClr val="FFFF00"/>
                </a:solidFill>
              </a:rPr>
              <a:t>既约剩余系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524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2857496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2.2.5</a:t>
            </a:r>
            <a:r>
              <a:rPr lang="zh-CN" altLang="en-US" sz="2400" b="1" dirty="0" smtClean="0"/>
              <a:t>设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/>
              <a:t>是两个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互素</a:t>
            </a:r>
            <a:r>
              <a:rPr lang="zh-CN" altLang="en-US" sz="2400" b="1" dirty="0" smtClean="0"/>
              <a:t>的正整数。如果</a:t>
            </a:r>
            <a:r>
              <a:rPr lang="en-US" sz="2400" b="1" dirty="0" smtClean="0">
                <a:solidFill>
                  <a:srgbClr val="FFFF00"/>
                </a:solidFill>
              </a:rPr>
              <a:t>x</a:t>
            </a:r>
            <a:r>
              <a:rPr lang="zh-CN" altLang="en-US" sz="2400" b="1" dirty="0" smtClean="0"/>
              <a:t>遍历模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的一个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既约剩余系</a:t>
            </a:r>
            <a:r>
              <a:rPr lang="zh-CN" altLang="en-US" sz="2400" b="1" dirty="0" smtClean="0"/>
              <a:t>，</a:t>
            </a:r>
            <a:r>
              <a:rPr lang="en-US" sz="2400" b="1" dirty="0" smtClean="0">
                <a:solidFill>
                  <a:srgbClr val="FFFF00"/>
                </a:solidFill>
              </a:rPr>
              <a:t>y</a:t>
            </a:r>
            <a:r>
              <a:rPr lang="zh-CN" altLang="en-US" sz="2400" b="1" dirty="0" smtClean="0"/>
              <a:t>遍历模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的一个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既约剩余系</a:t>
            </a:r>
            <a:r>
              <a:rPr lang="zh-CN" altLang="en-US" sz="2400" b="1" dirty="0" smtClean="0"/>
              <a:t>，则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y+m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/>
              <a:t>遍历</a:t>
            </a:r>
            <a:r>
              <a:rPr lang="zh-CN" altLang="en-US" sz="2400" dirty="0" smtClean="0">
                <a:solidFill>
                  <a:srgbClr val="FFFF00"/>
                </a:solidFill>
              </a:rPr>
              <a:t>模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/>
              <a:t>的一个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既约剩余系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4143380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证明思路：首先证明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y+m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/>
              <a:t>与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/>
              <a:t>互素，其次证明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/>
              <a:t>的任何一个既约剩余都可以表示成为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y+m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/>
              <a:t>的形式，其中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互素，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互素。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1643050"/>
            <a:ext cx="7215238" cy="4500594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2.1 </a:t>
            </a:r>
            <a:r>
              <a:rPr lang="zh-CN" altLang="en-US" dirty="0" smtClean="0"/>
              <a:t>同余的概念和基本性质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2.2 </a:t>
            </a:r>
            <a:r>
              <a:rPr lang="zh-CN" altLang="en-US" dirty="0" smtClean="0"/>
              <a:t>同余类与剩余系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2.3 </a:t>
            </a:r>
            <a:r>
              <a:rPr lang="zh-CN" altLang="en-US" dirty="0" smtClean="0"/>
              <a:t>同余方程与中国剩余定理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2.4 </a:t>
            </a:r>
            <a:r>
              <a:rPr lang="zh-CN" altLang="en-US" dirty="0" smtClean="0"/>
              <a:t>二次同余方程与二次剩余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模整数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428604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</a:rPr>
              <a:t>定理 </a:t>
            </a:r>
            <a:r>
              <a:rPr lang="en-US" altLang="zh-CN" sz="2400" dirty="0" smtClean="0">
                <a:solidFill>
                  <a:srgbClr val="00B0F0"/>
                </a:solidFill>
              </a:rPr>
              <a:t>2.2.5</a:t>
            </a:r>
            <a:r>
              <a:rPr lang="zh-CN" altLang="en-US" sz="2400" dirty="0" smtClean="0"/>
              <a:t>的证明：</a:t>
            </a:r>
            <a:endParaRPr lang="zh-CN" altLang="en-US" sz="24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71546"/>
            <a:ext cx="84391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643050"/>
            <a:ext cx="8410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071810"/>
            <a:ext cx="84105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5214950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推论</a:t>
            </a:r>
            <a:r>
              <a:rPr lang="en-US" sz="2400" b="1" dirty="0" smtClean="0">
                <a:solidFill>
                  <a:srgbClr val="00B0F0"/>
                </a:solidFill>
              </a:rPr>
              <a:t>2.2.1 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是两个互素的整数，则</a:t>
            </a:r>
            <a:endParaRPr lang="zh-CN" altLang="en-US" sz="2400" dirty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6000760" y="5214950"/>
          <a:ext cx="2530805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6" imgW="1180800" imgH="203040" progId="Equation.DSMT4">
                  <p:embed/>
                </p:oleObj>
              </mc:Choice>
              <mc:Fallback>
                <p:oleObj name="Equation" r:id="rId6" imgW="11808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5214950"/>
                        <a:ext cx="2530805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6349518" y="4365104"/>
            <a:ext cx="261389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欧拉函数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FF00"/>
                </a:solidFill>
              </a:rPr>
              <a:t>计算公式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857232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2.2.6 </a:t>
            </a:r>
            <a:r>
              <a:rPr lang="zh-CN" altLang="en-US" sz="2400" dirty="0" smtClean="0"/>
              <a:t>若</a:t>
            </a:r>
            <a:endParaRPr lang="zh-CN" altLang="en-US" sz="2400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2357422" y="857232"/>
          <a:ext cx="2180183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3" imgW="1041120" imgH="241200" progId="Equation.DSMT4">
                  <p:embed/>
                </p:oleObj>
              </mc:Choice>
              <mc:Fallback>
                <p:oleObj name="Equation" r:id="rId3" imgW="1041120" imgH="241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857232"/>
                        <a:ext cx="2180183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928670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，则</a:t>
            </a:r>
            <a:endParaRPr lang="zh-CN" altLang="en-US" sz="2400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643174" y="1571612"/>
          <a:ext cx="2336443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5" imgW="1320480" imgH="482400" progId="Equation.DSMT4">
                  <p:embed/>
                </p:oleObj>
              </mc:Choice>
              <mc:Fallback>
                <p:oleObj name="Equation" r:id="rId5" imgW="132048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1571612"/>
                        <a:ext cx="2336443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2500306"/>
            <a:ext cx="8410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2857488" y="3286124"/>
          <a:ext cx="3807705" cy="85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8" imgW="1815840" imgH="419040" progId="Equation.DSMT4">
                  <p:embed/>
                </p:oleObj>
              </mc:Choice>
              <mc:Fallback>
                <p:oleObj name="Equation" r:id="rId8" imgW="181584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286124"/>
                        <a:ext cx="3807705" cy="857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714348" y="4214818"/>
            <a:ext cx="2715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根据推论</a:t>
            </a:r>
            <a:r>
              <a:rPr lang="en-US" sz="2400" dirty="0" smtClean="0"/>
              <a:t>2.2.1</a:t>
            </a:r>
            <a:r>
              <a:rPr lang="zh-CN" altLang="en-US" sz="2400" dirty="0" smtClean="0"/>
              <a:t>，有</a:t>
            </a:r>
            <a:endParaRPr lang="zh-CN" altLang="en-US" sz="2400" dirty="0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1142976" y="5000636"/>
          <a:ext cx="7211036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10" imgW="3771720" imgH="482400" progId="Equation.DSMT4">
                  <p:embed/>
                </p:oleObj>
              </mc:Choice>
              <mc:Fallback>
                <p:oleObj name="Equation" r:id="rId10" imgW="3771720" imgH="482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000636"/>
                        <a:ext cx="7211036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857224" y="285728"/>
            <a:ext cx="62889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例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2.2.3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计算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121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143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120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的欧拉函数。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77057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285728"/>
            <a:ext cx="5404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2.2.4 </a:t>
            </a:r>
            <a:r>
              <a:rPr lang="zh-CN" altLang="en-US" sz="2400" dirty="0" smtClean="0"/>
              <a:t>求</a:t>
            </a:r>
            <a:r>
              <a:rPr lang="en-US" sz="2400" dirty="0" smtClean="0">
                <a:solidFill>
                  <a:srgbClr val="FFFF00"/>
                </a:solidFill>
              </a:rPr>
              <a:t>15</a:t>
            </a:r>
            <a:r>
              <a:rPr lang="zh-CN" altLang="en-US" sz="2400" dirty="0" smtClean="0">
                <a:solidFill>
                  <a:srgbClr val="FFFF00"/>
                </a:solidFill>
              </a:rPr>
              <a:t>（</a:t>
            </a:r>
            <a:r>
              <a:rPr lang="en-US" sz="2400" dirty="0" smtClean="0">
                <a:solidFill>
                  <a:srgbClr val="FFFF00"/>
                </a:solidFill>
              </a:rPr>
              <a:t>mod 26</a:t>
            </a:r>
            <a:r>
              <a:rPr lang="zh-CN" altLang="en-US" sz="2400" dirty="0" smtClean="0">
                <a:solidFill>
                  <a:srgbClr val="FFFF00"/>
                </a:solidFill>
              </a:rPr>
              <a:t>）</a:t>
            </a:r>
            <a:r>
              <a:rPr lang="zh-CN" altLang="en-US" sz="2400" dirty="0" smtClean="0"/>
              <a:t>的乘法逆元。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14348" y="785794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解：</a:t>
            </a:r>
            <a:r>
              <a:rPr lang="en-US" sz="2400" dirty="0" smtClean="0"/>
              <a:t>15</a:t>
            </a:r>
            <a:r>
              <a:rPr lang="zh-CN" altLang="en-US" sz="2400" dirty="0" smtClean="0"/>
              <a:t>与</a:t>
            </a:r>
            <a:r>
              <a:rPr lang="en-US" sz="2400" dirty="0" smtClean="0"/>
              <a:t>26</a:t>
            </a:r>
            <a:r>
              <a:rPr lang="zh-CN" altLang="en-US" sz="2400" dirty="0" smtClean="0">
                <a:solidFill>
                  <a:srgbClr val="FFFF00"/>
                </a:solidFill>
              </a:rPr>
              <a:t>互素</a:t>
            </a:r>
            <a:r>
              <a:rPr lang="zh-CN" altLang="en-US" sz="2400" dirty="0" smtClean="0"/>
              <a:t>，存在乘法逆元。做辗转相除法，可得 </a:t>
            </a:r>
            <a:endParaRPr lang="zh-CN" altLang="en-US" sz="2400" dirty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3500430" y="1357298"/>
          <a:ext cx="1733352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Equation" r:id="rId3" imgW="914400" imgH="863280" progId="Equation.DSMT4">
                  <p:embed/>
                </p:oleObj>
              </mc:Choice>
              <mc:Fallback>
                <p:oleObj name="Equation" r:id="rId3" imgW="914400" imgH="863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357298"/>
                        <a:ext cx="1733352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8662" y="3071810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因此有</a:t>
            </a:r>
            <a:endParaRPr lang="zh-CN" altLang="en-US" sz="2400" dirty="0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643174" y="3429000"/>
          <a:ext cx="3862362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Equation" r:id="rId5" imgW="2336760" imgH="863280" progId="Equation.DSMT4">
                  <p:embed/>
                </p:oleObj>
              </mc:Choice>
              <mc:Fallback>
                <p:oleObj name="Equation" r:id="rId5" imgW="233676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3429000"/>
                        <a:ext cx="3862362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00100" y="5072074"/>
            <a:ext cx="511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所以</a:t>
            </a:r>
            <a:r>
              <a:rPr lang="en-US" sz="2400" dirty="0" smtClean="0"/>
              <a:t>15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mod 26</a:t>
            </a:r>
            <a:r>
              <a:rPr lang="zh-CN" altLang="en-US" sz="2400" dirty="0" smtClean="0"/>
              <a:t>）的</a:t>
            </a:r>
            <a:r>
              <a:rPr lang="zh-CN" altLang="en-US" sz="2400" dirty="0" smtClean="0">
                <a:solidFill>
                  <a:srgbClr val="FFFF00"/>
                </a:solidFill>
              </a:rPr>
              <a:t>乘法逆元为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571480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2.2.5 </a:t>
            </a:r>
            <a:r>
              <a:rPr lang="zh-CN" altLang="en-US" sz="2400" dirty="0" smtClean="0"/>
              <a:t>求</a:t>
            </a:r>
            <a:r>
              <a:rPr lang="en-US" sz="2400" dirty="0" smtClean="0">
                <a:solidFill>
                  <a:srgbClr val="FFFF00"/>
                </a:solidFill>
              </a:rPr>
              <a:t>11</a:t>
            </a:r>
            <a:r>
              <a:rPr lang="zh-CN" altLang="en-US" sz="2400" dirty="0" smtClean="0">
                <a:solidFill>
                  <a:srgbClr val="FFFF00"/>
                </a:solidFill>
              </a:rPr>
              <a:t>（</a:t>
            </a:r>
            <a:r>
              <a:rPr lang="en-US" sz="2400" dirty="0" smtClean="0">
                <a:solidFill>
                  <a:srgbClr val="FFFF00"/>
                </a:solidFill>
              </a:rPr>
              <a:t>mod 26</a:t>
            </a:r>
            <a:r>
              <a:rPr lang="zh-CN" altLang="en-US" sz="2400" dirty="0" smtClean="0">
                <a:solidFill>
                  <a:srgbClr val="FFFF00"/>
                </a:solidFill>
              </a:rPr>
              <a:t>）</a:t>
            </a:r>
            <a:r>
              <a:rPr lang="zh-CN" altLang="en-US" sz="2400" dirty="0" smtClean="0"/>
              <a:t>的乘法逆元。</a:t>
            </a:r>
            <a:endParaRPr lang="zh-CN" altLang="en-US" sz="2400" dirty="0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000100" y="1214422"/>
            <a:ext cx="77867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解：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26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互素，存在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乘法逆元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。做辗转相除法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3071802" y="1714488"/>
          <a:ext cx="1685724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3" imgW="888840" imgH="634680" progId="Equation.DSMT4">
                  <p:embed/>
                </p:oleObj>
              </mc:Choice>
              <mc:Fallback>
                <p:oleObj name="Equation" r:id="rId3" imgW="8888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714488"/>
                        <a:ext cx="1685724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8662" y="300037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因此有</a:t>
            </a:r>
            <a:endParaRPr lang="zh-CN" altLang="en-US" sz="2400" dirty="0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000364" y="3357562"/>
          <a:ext cx="2571768" cy="199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Equation" r:id="rId5" imgW="1396800" imgH="1091880" progId="Equation.DSMT4">
                  <p:embed/>
                </p:oleObj>
              </mc:Choice>
              <mc:Fallback>
                <p:oleObj name="Equation" r:id="rId5" imgW="1396800" imgH="1091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357562"/>
                        <a:ext cx="2571768" cy="1994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28597" y="5429264"/>
            <a:ext cx="8715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又因为</a:t>
            </a:r>
            <a:r>
              <a:rPr lang="en-US" altLang="zh-CN" sz="2400" dirty="0" smtClean="0">
                <a:solidFill>
                  <a:srgbClr val="FFFF00"/>
                </a:solidFill>
              </a:rPr>
              <a:t>-7≡</a:t>
            </a:r>
            <a:r>
              <a:rPr lang="en-US" sz="2400" dirty="0" smtClean="0">
                <a:solidFill>
                  <a:srgbClr val="FFFF00"/>
                </a:solidFill>
              </a:rPr>
              <a:t>19</a:t>
            </a:r>
            <a:r>
              <a:rPr lang="zh-CN" altLang="en-US" sz="2400" dirty="0" smtClean="0">
                <a:solidFill>
                  <a:srgbClr val="FFFF00"/>
                </a:solidFill>
              </a:rPr>
              <a:t>（</a:t>
            </a:r>
            <a:r>
              <a:rPr lang="en-US" sz="2400" dirty="0" smtClean="0">
                <a:solidFill>
                  <a:srgbClr val="FFFF00"/>
                </a:solidFill>
              </a:rPr>
              <a:t>mod 26</a:t>
            </a:r>
            <a:r>
              <a:rPr lang="zh-CN" altLang="en-US" sz="2400" dirty="0" smtClean="0">
                <a:solidFill>
                  <a:srgbClr val="FFFF00"/>
                </a:solidFill>
              </a:rPr>
              <a:t>）</a:t>
            </a:r>
            <a:r>
              <a:rPr lang="zh-CN" altLang="en-US" sz="2400" dirty="0" smtClean="0"/>
              <a:t>，所以</a:t>
            </a:r>
            <a:r>
              <a:rPr lang="en-US" sz="2400" dirty="0" smtClean="0"/>
              <a:t>11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mod 26</a:t>
            </a:r>
            <a:r>
              <a:rPr lang="zh-CN" altLang="en-US" sz="2400" dirty="0" smtClean="0"/>
              <a:t>）的乘法逆元为</a:t>
            </a:r>
            <a:r>
              <a:rPr lang="en-US" sz="2400" dirty="0" smtClean="0"/>
              <a:t>19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2.2.6 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m=12</a:t>
            </a:r>
            <a:r>
              <a:rPr lang="zh-CN" altLang="en-US" sz="2400" dirty="0" smtClean="0"/>
              <a:t>，      </a:t>
            </a:r>
            <a:r>
              <a:rPr lang="en-US" sz="2400" dirty="0" smtClean="0"/>
              <a:t>   </a:t>
            </a:r>
            <a:r>
              <a:rPr lang="zh-CN" altLang="en-US" sz="2400" dirty="0" smtClean="0"/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5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11</a:t>
            </a:r>
            <a:r>
              <a:rPr lang="zh-CN" altLang="en-US" sz="2400" dirty="0" smtClean="0"/>
              <a:t>构成模</a:t>
            </a:r>
            <a:r>
              <a:rPr lang="en-US" sz="2400" dirty="0" smtClean="0"/>
              <a:t>12 </a:t>
            </a:r>
            <a:r>
              <a:rPr lang="zh-CN" altLang="en-US" sz="2400" dirty="0" smtClean="0"/>
              <a:t>既约剩余系，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(5,12)=1</a:t>
            </a:r>
            <a:r>
              <a:rPr lang="zh-CN" altLang="en-US" sz="2400" dirty="0" smtClean="0"/>
              <a:t>，因此有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5·1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5·5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5·7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5·11</a:t>
            </a:r>
            <a:r>
              <a:rPr lang="zh-CN" altLang="en-US" sz="2400" dirty="0" smtClean="0"/>
              <a:t>也构成模</a:t>
            </a:r>
            <a:r>
              <a:rPr lang="en-US" sz="2400" dirty="0" smtClean="0"/>
              <a:t>12</a:t>
            </a:r>
            <a:r>
              <a:rPr lang="zh-CN" altLang="en-US" sz="2400" dirty="0" smtClean="0"/>
              <a:t>的简化剩余系，经过计算可知</a:t>
            </a:r>
            <a:endParaRPr lang="zh-CN" altLang="en-US" sz="2400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2857488" y="428604"/>
          <a:ext cx="928694" cy="30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Equation" r:id="rId3" imgW="609480" imgH="203040" progId="Equation.DSMT4">
                  <p:embed/>
                </p:oleObj>
              </mc:Choice>
              <mc:Fallback>
                <p:oleObj name="Equation" r:id="rId3" imgW="60948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428604"/>
                        <a:ext cx="928694" cy="309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714480" y="1643050"/>
          <a:ext cx="4929222" cy="928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Equation" r:id="rId5" imgW="2273040" imgH="431640" progId="Equation.DSMT4">
                  <p:embed/>
                </p:oleObj>
              </mc:Choice>
              <mc:Fallback>
                <p:oleObj name="Equation" r:id="rId5" imgW="22730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643050"/>
                        <a:ext cx="4929222" cy="928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42910" y="2571744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将上面四个式子左右对应相乘可得</a:t>
            </a:r>
            <a:endParaRPr lang="zh-CN" altLang="en-US" sz="2400" dirty="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714479" y="3071810"/>
          <a:ext cx="551093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0" name="Equation" r:id="rId7" imgW="2577960" imgH="203040" progId="Equation.DSMT4">
                  <p:embed/>
                </p:oleObj>
              </mc:Choice>
              <mc:Fallback>
                <p:oleObj name="Equation" r:id="rId7" imgW="25779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79" y="3071810"/>
                        <a:ext cx="551093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2910" y="357187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即</a:t>
            </a:r>
            <a:endParaRPr lang="en-US" altLang="zh-CN" sz="2400" dirty="0" smtClean="0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1643042" y="3929066"/>
          <a:ext cx="4357718" cy="46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Equation" r:id="rId9" imgW="2120760" imgH="228600" progId="Equation.DSMT4">
                  <p:embed/>
                </p:oleObj>
              </mc:Choice>
              <mc:Fallback>
                <p:oleObj name="Equation" r:id="rId9" imgW="212076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929066"/>
                        <a:ext cx="4357718" cy="468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4500570"/>
            <a:ext cx="8643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由于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gcd</a:t>
            </a:r>
            <a:r>
              <a:rPr lang="en-US" altLang="zh-CN" sz="2400" dirty="0" smtClean="0">
                <a:solidFill>
                  <a:srgbClr val="FFFF00"/>
                </a:solidFill>
              </a:rPr>
              <a:t>(1</a:t>
            </a:r>
            <a:r>
              <a:rPr lang="en-US" sz="2400" dirty="0" smtClean="0">
                <a:solidFill>
                  <a:srgbClr val="FFFF00"/>
                </a:solidFill>
              </a:rPr>
              <a:t>·5·7·11)=1</a:t>
            </a:r>
            <a:r>
              <a:rPr lang="zh-CN" altLang="en-US" sz="2400" dirty="0" smtClean="0"/>
              <a:t>，根据同余性质（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）可得</a:t>
            </a:r>
            <a:r>
              <a:rPr lang="en-US" altLang="zh-CN" sz="2400" dirty="0" smtClean="0">
                <a:solidFill>
                  <a:srgbClr val="FFFF00"/>
                </a:solidFill>
              </a:rPr>
              <a:t>5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4</a:t>
            </a:r>
            <a:r>
              <a:rPr lang="en-US" altLang="zh-CN" sz="2400" dirty="0" smtClean="0">
                <a:solidFill>
                  <a:srgbClr val="FFFF00"/>
                </a:solidFill>
              </a:rPr>
              <a:t>≡1(mod12)</a:t>
            </a:r>
            <a:r>
              <a:rPr lang="zh-CN" altLang="en-US" sz="2400" dirty="0" smtClean="0"/>
              <a:t>，即</a:t>
            </a:r>
            <a:endParaRPr lang="zh-CN" altLang="en-US" sz="2400" dirty="0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2214546" y="5572140"/>
          <a:ext cx="1857388" cy="39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Equation" r:id="rId11" imgW="1079280" imgH="228600" progId="Equation.DSMT4">
                  <p:embed/>
                </p:oleObj>
              </mc:Choice>
              <mc:Fallback>
                <p:oleObj name="Equation" r:id="rId11" imgW="10792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5572140"/>
                        <a:ext cx="1857388" cy="391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00628" y="6215082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并非巧合！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0034" y="2357430"/>
            <a:ext cx="8382000" cy="39766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取模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的一个既约剩余系                     ，由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2.2.4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知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也是模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的一个简化剩余系，从而有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75225" y="2286000"/>
          <a:ext cx="15081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4" name="Equation" r:id="rId3" imgW="634680" imgH="241200" progId="Equation.DSMT4">
                  <p:embed/>
                </p:oleObj>
              </mc:Choice>
              <mc:Fallback>
                <p:oleObj name="Equation" r:id="rId3" imgW="6346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2286000"/>
                        <a:ext cx="15081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3738" y="2857500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5" name="Equation" r:id="rId5" imgW="749160" imgH="241200" progId="Equation.DSMT4">
                  <p:embed/>
                </p:oleObj>
              </mc:Choice>
              <mc:Fallback>
                <p:oleObj name="Equation" r:id="rId5" imgW="7491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857500"/>
                        <a:ext cx="149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2470150" y="3286125"/>
          <a:ext cx="47942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6" name="Equation" r:id="rId7" imgW="2247840" imgH="444240" progId="Equation.DSMT4">
                  <p:embed/>
                </p:oleObj>
              </mc:Choice>
              <mc:Fallback>
                <p:oleObj name="Equation" r:id="rId7" imgW="224784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286125"/>
                        <a:ext cx="479425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2768600" y="4343400"/>
          <a:ext cx="3378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7" name="Equation" r:id="rId9" imgW="1688760" imgH="228600" progId="Equation.DSMT4">
                  <p:embed/>
                </p:oleObj>
              </mc:Choice>
              <mc:Fallback>
                <p:oleObj name="Equation" r:id="rId9" imgW="16887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343400"/>
                        <a:ext cx="33782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3886200" y="48768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8" name="Equation" r:id="rId11" imgW="838080" imgH="444240" progId="Equation.DSMT4">
                  <p:embed/>
                </p:oleObj>
              </mc:Choice>
              <mc:Fallback>
                <p:oleObj name="Equation" r:id="rId11" imgW="83808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76800"/>
                        <a:ext cx="167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3657600" y="5791200"/>
          <a:ext cx="2209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Equation" r:id="rId13" imgW="1041120" imgH="228600" progId="Equation.DSMT4">
                  <p:embed/>
                </p:oleObj>
              </mc:Choice>
              <mc:Fallback>
                <p:oleObj name="Equation" r:id="rId13" imgW="104112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791200"/>
                        <a:ext cx="22098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4495800" y="4857760"/>
            <a:ext cx="4648200" cy="838200"/>
          </a:xfrm>
          <a:prstGeom prst="cloudCallout">
            <a:avLst>
              <a:gd name="adj1" fmla="val -61884"/>
              <a:gd name="adj2" fmla="val 74241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dirty="0"/>
              <a:t>欧拉定理在密码技术中具有重要应用 ，如</a:t>
            </a:r>
            <a:r>
              <a:rPr lang="en-US" altLang="zh-CN" dirty="0"/>
              <a:t>RSA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5720" y="1357298"/>
            <a:ext cx="857252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 2.2.7</a:t>
            </a:r>
            <a:r>
              <a:rPr lang="zh-CN" altLang="en-US" sz="2400" dirty="0" smtClean="0">
                <a:solidFill>
                  <a:srgbClr val="00B0F0"/>
                </a:solidFill>
              </a:rPr>
              <a:t>（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欧拉定理</a:t>
            </a:r>
            <a:r>
              <a:rPr lang="zh-CN" altLang="en-US" sz="2400" dirty="0" smtClean="0">
                <a:solidFill>
                  <a:srgbClr val="00B0F0"/>
                </a:solidFill>
              </a:rPr>
              <a:t>）</a:t>
            </a:r>
            <a:r>
              <a:rPr lang="zh-CN" altLang="en-US" sz="2400" dirty="0" smtClean="0"/>
              <a:t>设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是正整数，如果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gcd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2400" i="1" dirty="0" smtClean="0">
                <a:solidFill>
                  <a:srgbClr val="FFFF00"/>
                </a:solidFill>
              </a:rPr>
              <a:t>r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altLang="zh-CN" sz="2400" i="1" dirty="0" smtClean="0">
                <a:solidFill>
                  <a:srgbClr val="FFFF00"/>
                </a:solidFill>
              </a:rPr>
              <a:t>m</a:t>
            </a:r>
            <a:r>
              <a:rPr lang="en-US" altLang="zh-CN" sz="2400" dirty="0" smtClean="0">
                <a:solidFill>
                  <a:srgbClr val="FFFF00"/>
                </a:solidFill>
              </a:rPr>
              <a:t>) =1</a:t>
            </a:r>
            <a:r>
              <a:rPr lang="zh-CN" altLang="en-US" sz="2400" dirty="0" smtClean="0"/>
              <a:t>，则</a:t>
            </a:r>
            <a:endParaRPr lang="zh-CN" altLang="en-US" sz="2400" i="1" dirty="0" smtClean="0"/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400" i="1" dirty="0" smtClean="0">
                <a:solidFill>
                  <a:srgbClr val="FFFF00"/>
                </a:solidFill>
              </a:rPr>
              <a:t>r</a:t>
            </a:r>
            <a:r>
              <a:rPr lang="en-US" altLang="zh-CN" sz="2400" i="1" baseline="30000" dirty="0" smtClean="0">
                <a:solidFill>
                  <a:srgbClr val="FFFF00"/>
                </a:solidFill>
                <a:sym typeface="Symbol" pitchFamily="18" charset="2"/>
              </a:rPr>
              <a:t>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(</a:t>
            </a:r>
            <a:r>
              <a:rPr lang="en-US" altLang="zh-CN" sz="2400" i="1" baseline="30000" dirty="0" smtClean="0">
                <a:solidFill>
                  <a:srgbClr val="FFFF00"/>
                </a:solidFill>
              </a:rPr>
              <a:t> m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)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sym typeface="Symbol" pitchFamily="18" charset="2"/>
              </a:rPr>
              <a:t></a:t>
            </a:r>
            <a:r>
              <a:rPr lang="en-US" altLang="zh-CN" sz="2400" dirty="0" smtClean="0">
                <a:solidFill>
                  <a:srgbClr val="FFFF00"/>
                </a:solidFill>
              </a:rPr>
              <a:t> 1(mod </a:t>
            </a:r>
            <a:r>
              <a:rPr lang="en-US" altLang="zh-CN" sz="2400" i="1" dirty="0" smtClean="0">
                <a:solidFill>
                  <a:srgbClr val="FFFF00"/>
                </a:solidFill>
              </a:rPr>
              <a:t>m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  <a:r>
              <a:rPr lang="zh-CN" altLang="en-US" sz="2400" dirty="0" smtClean="0"/>
              <a:t>．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00042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推论</a:t>
            </a:r>
            <a:r>
              <a:rPr lang="en-US" sz="2400" b="1" dirty="0" smtClean="0">
                <a:solidFill>
                  <a:srgbClr val="00B0F0"/>
                </a:solidFill>
              </a:rPr>
              <a:t>2.2.2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费马小定理</a:t>
            </a:r>
            <a:r>
              <a:rPr lang="zh-CN" altLang="en-US" sz="2400" b="1" dirty="0" smtClean="0"/>
              <a:t>）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是一个素数，则对于任意整数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，均有</a:t>
            </a:r>
            <a:endParaRPr lang="zh-CN" altLang="en-US" sz="2400" dirty="0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2714612" y="1285860"/>
          <a:ext cx="2214578" cy="53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285860"/>
                        <a:ext cx="2214578" cy="536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2910" y="2143116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2.2.8 </a:t>
            </a:r>
            <a:r>
              <a:rPr lang="zh-CN" altLang="en-US" sz="2400" b="1" dirty="0" smtClean="0"/>
              <a:t>（</a:t>
            </a:r>
            <a:r>
              <a:rPr lang="en-US" sz="2400" b="1" dirty="0" smtClean="0">
                <a:solidFill>
                  <a:srgbClr val="FFFF00"/>
                </a:solidFill>
              </a:rPr>
              <a:t>Wilson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定理</a:t>
            </a:r>
            <a:r>
              <a:rPr lang="zh-CN" altLang="en-US" sz="2400" b="1" dirty="0" smtClean="0"/>
              <a:t>）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是素数，</a:t>
            </a:r>
            <a:r>
              <a:rPr lang="en-US" sz="2400" dirty="0" smtClean="0"/>
              <a:t>                 </a:t>
            </a:r>
            <a:r>
              <a:rPr lang="zh-CN" altLang="en-US" sz="2400" dirty="0" smtClean="0"/>
              <a:t>是模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的既约剩余系，则有</a:t>
            </a:r>
            <a:endParaRPr lang="zh-CN" altLang="en-US" sz="2400" dirty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989638" y="2071688"/>
          <a:ext cx="13874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Equation" r:id="rId5" imgW="583920" imgH="241200" progId="Equation.DSMT4">
                  <p:embed/>
                </p:oleObj>
              </mc:Choice>
              <mc:Fallback>
                <p:oleObj name="Equation" r:id="rId5" imgW="5839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2071688"/>
                        <a:ext cx="138747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643174" y="3000372"/>
          <a:ext cx="294038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7" imgW="1396800" imgH="241200" progId="Equation.DSMT4">
                  <p:embed/>
                </p:oleObj>
              </mc:Choice>
              <mc:Fallback>
                <p:oleObj name="Equation" r:id="rId7" imgW="139680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3000372"/>
                        <a:ext cx="2940388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3571876"/>
            <a:ext cx="8391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8596" y="4286256"/>
            <a:ext cx="8372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841536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8420100" cy="89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500306"/>
            <a:ext cx="8420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214818"/>
            <a:ext cx="84201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同余方程与中国剩余定理</a:t>
            </a:r>
            <a:endParaRPr lang="zh-CN" altLang="en-US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57158" y="1285860"/>
            <a:ext cx="1741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定义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2.3.1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设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2071670" y="1285860"/>
          <a:ext cx="4337524" cy="47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4" imgW="2197080" imgH="241200" progId="Equation.DSMT4">
                  <p:embed/>
                </p:oleObj>
              </mc:Choice>
              <mc:Fallback>
                <p:oleObj name="Equation" r:id="rId4" imgW="2197080" imgH="241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285860"/>
                        <a:ext cx="4337524" cy="471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28596" y="1785926"/>
            <a:ext cx="7215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是一次数为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的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整系数多项式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，将含有变量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x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的同余式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643174" y="2357430"/>
          <a:ext cx="2326707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6" imgW="1079280" imgH="203040" progId="Equation.DSMT4">
                  <p:embed/>
                </p:oleObj>
              </mc:Choice>
              <mc:Fallback>
                <p:oleObj name="Equation" r:id="rId6" imgW="10792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357430"/>
                        <a:ext cx="2326707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2786058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称为模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同余方程</a:t>
            </a:r>
            <a:r>
              <a:rPr lang="zh-CN" altLang="en-US" sz="2400" dirty="0" smtClean="0"/>
              <a:t>，多项式的</a:t>
            </a:r>
            <a:r>
              <a:rPr lang="zh-CN" altLang="en-US" sz="2400" dirty="0" smtClean="0">
                <a:solidFill>
                  <a:srgbClr val="FFFF00"/>
                </a:solidFill>
              </a:rPr>
              <a:t>次数</a:t>
            </a:r>
            <a:r>
              <a:rPr lang="en-US" sz="2400" dirty="0" smtClean="0">
                <a:solidFill>
                  <a:srgbClr val="FFFF00"/>
                </a:solidFill>
              </a:rPr>
              <a:t>n</a:t>
            </a:r>
            <a:r>
              <a:rPr lang="zh-CN" altLang="en-US" sz="2400" dirty="0" smtClean="0"/>
              <a:t>称为同余方程</a:t>
            </a:r>
            <a:r>
              <a:rPr lang="en-US" altLang="zh-CN" sz="2400" dirty="0" smtClean="0"/>
              <a:t>(1)</a:t>
            </a:r>
            <a:r>
              <a:rPr lang="zh-CN" altLang="en-US" sz="2400" dirty="0" smtClean="0"/>
              <a:t>的次数。若整数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满足</a:t>
            </a:r>
            <a:endParaRPr lang="zh-CN" altLang="en-US" sz="2400" dirty="0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2571736" y="3643314"/>
          <a:ext cx="2285888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Equation" r:id="rId8" imgW="1066680" imgH="203040" progId="Equation.DSMT4">
                  <p:embed/>
                </p:oleObj>
              </mc:Choice>
              <mc:Fallback>
                <p:oleObj name="Equation" r:id="rId8" imgW="106668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643314"/>
                        <a:ext cx="2285888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71472" y="4214818"/>
            <a:ext cx="4818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则称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是同余方程（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）的一个解。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7429520" y="235743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596" y="4714884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注：如果</a:t>
            </a:r>
            <a:r>
              <a:rPr lang="en-US" sz="2000" dirty="0" smtClean="0"/>
              <a:t> c</a:t>
            </a:r>
            <a:r>
              <a:rPr lang="zh-CN" altLang="en-US" sz="2000" dirty="0" smtClean="0"/>
              <a:t>是同余方程（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）的解，那么对于</a:t>
            </a:r>
            <a:r>
              <a:rPr lang="zh-CN" altLang="en-US" sz="2000" dirty="0" smtClean="0">
                <a:solidFill>
                  <a:srgbClr val="FFFF00"/>
                </a:solidFill>
              </a:rPr>
              <a:t>任意整数</a:t>
            </a:r>
            <a:r>
              <a:rPr lang="en-US" sz="2000" dirty="0" smtClean="0">
                <a:solidFill>
                  <a:srgbClr val="FFFF00"/>
                </a:solidFill>
              </a:rPr>
              <a:t>k</a:t>
            </a:r>
            <a:r>
              <a:rPr lang="zh-CN" altLang="en-US" sz="2000" dirty="0" smtClean="0"/>
              <a:t>，</a:t>
            </a:r>
            <a:r>
              <a:rPr lang="en-US" sz="2000" dirty="0" err="1" smtClean="0">
                <a:solidFill>
                  <a:srgbClr val="FFFF00"/>
                </a:solidFill>
              </a:rPr>
              <a:t>km+c</a:t>
            </a:r>
            <a:r>
              <a:rPr lang="zh-CN" altLang="en-US" sz="2000" dirty="0" smtClean="0"/>
              <a:t>也是同余方程（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）的解，也就是说</a:t>
            </a:r>
            <a:r>
              <a:rPr lang="en-US" sz="2000" dirty="0" smtClean="0">
                <a:solidFill>
                  <a:srgbClr val="FFFF00"/>
                </a:solidFill>
              </a:rPr>
              <a:t>c</a:t>
            </a:r>
            <a:r>
              <a:rPr lang="zh-CN" altLang="en-US" sz="2000" dirty="0" smtClean="0">
                <a:solidFill>
                  <a:srgbClr val="FFFF00"/>
                </a:solidFill>
              </a:rPr>
              <a:t>所在的模</a:t>
            </a:r>
            <a:r>
              <a:rPr lang="en-US" sz="2000" dirty="0" smtClean="0">
                <a:solidFill>
                  <a:srgbClr val="FFFF00"/>
                </a:solidFill>
              </a:rPr>
              <a:t>m</a:t>
            </a:r>
            <a:r>
              <a:rPr lang="zh-CN" altLang="en-US" sz="2000" dirty="0" smtClean="0">
                <a:solidFill>
                  <a:srgbClr val="FFFF00"/>
                </a:solidFill>
              </a:rPr>
              <a:t>的剩余类</a:t>
            </a:r>
            <a:r>
              <a:rPr lang="zh-CN" altLang="en-US" sz="2000" dirty="0" smtClean="0"/>
              <a:t>都是同余方程（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）的解。因此，在讨论同余方程的解时，以</a:t>
            </a:r>
            <a:r>
              <a:rPr lang="zh-CN" altLang="en-US" sz="2000" dirty="0" smtClean="0">
                <a:solidFill>
                  <a:srgbClr val="FFFF00"/>
                </a:solidFill>
              </a:rPr>
              <a:t>一个剩余类</a:t>
            </a:r>
            <a:r>
              <a:rPr lang="zh-CN" altLang="en-US" sz="2000" dirty="0" smtClean="0"/>
              <a:t>作为一个解。当</a:t>
            </a:r>
            <a:r>
              <a:rPr lang="en-US" altLang="zh-CN" sz="2000" dirty="0" smtClean="0">
                <a:solidFill>
                  <a:srgbClr val="FFFF00"/>
                </a:solidFill>
              </a:rPr>
              <a:t>c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1</a:t>
            </a:r>
            <a:r>
              <a:rPr lang="en-US" altLang="zh-CN" sz="2000" dirty="0" smtClean="0">
                <a:solidFill>
                  <a:srgbClr val="FFFF00"/>
                </a:solidFill>
              </a:rPr>
              <a:t>,c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2</a:t>
            </a:r>
            <a:r>
              <a:rPr lang="zh-CN" altLang="en-US" sz="2000" dirty="0" smtClean="0"/>
              <a:t>均为同余方程（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）的解，且</a:t>
            </a:r>
            <a:r>
              <a:rPr lang="zh-CN" altLang="en-US" sz="2000" dirty="0" smtClean="0">
                <a:solidFill>
                  <a:srgbClr val="FFFF00"/>
                </a:solidFill>
              </a:rPr>
              <a:t>对模</a:t>
            </a:r>
            <a:r>
              <a:rPr lang="en-US" sz="2000" dirty="0" smtClean="0">
                <a:solidFill>
                  <a:srgbClr val="FFFF00"/>
                </a:solidFill>
              </a:rPr>
              <a:t>m</a:t>
            </a:r>
            <a:r>
              <a:rPr lang="zh-CN" altLang="en-US" sz="2000" dirty="0" smtClean="0">
                <a:solidFill>
                  <a:srgbClr val="FFFF00"/>
                </a:solidFill>
              </a:rPr>
              <a:t>不同余</a:t>
            </a:r>
            <a:r>
              <a:rPr lang="zh-CN" altLang="en-US" sz="2000" dirty="0" smtClean="0"/>
              <a:t>时才把它们看作同余方程（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）的</a:t>
            </a:r>
            <a:r>
              <a:rPr lang="zh-CN" altLang="en-US" sz="2000" dirty="0" smtClean="0">
                <a:solidFill>
                  <a:srgbClr val="FFFF00"/>
                </a:solidFill>
              </a:rPr>
              <a:t>不同的解。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同余的概念和基本性质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73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800" b="1" dirty="0" smtClean="0"/>
              <a:t>定义</a:t>
            </a:r>
            <a:r>
              <a:rPr lang="en-US" sz="2800" b="1" dirty="0" smtClean="0"/>
              <a:t>2.1.1 </a:t>
            </a:r>
            <a:r>
              <a:rPr lang="zh-CN" altLang="en-US" sz="2800" b="1" dirty="0" smtClean="0"/>
              <a:t>（同余）</a:t>
            </a:r>
            <a:r>
              <a:rPr lang="zh-CN" altLang="en-US" sz="2800" dirty="0" smtClean="0"/>
              <a:t>给定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个整数</a:t>
            </a:r>
            <a:r>
              <a:rPr lang="en-US" sz="2800" dirty="0" smtClean="0">
                <a:solidFill>
                  <a:srgbClr val="FFFF00"/>
                </a:solidFill>
              </a:rPr>
              <a:t>a</a:t>
            </a:r>
            <a:r>
              <a:rPr lang="zh-CN" altLang="en-US" sz="2800" dirty="0" smtClean="0">
                <a:solidFill>
                  <a:srgbClr val="FFFF00"/>
                </a:solidFill>
              </a:rPr>
              <a:t>，</a:t>
            </a:r>
            <a:r>
              <a:rPr lang="en-US" sz="2800" dirty="0" smtClean="0">
                <a:solidFill>
                  <a:srgbClr val="FFFF00"/>
                </a:solidFill>
              </a:rPr>
              <a:t>b</a:t>
            </a:r>
            <a:r>
              <a:rPr lang="zh-CN" altLang="en-US" sz="2800" dirty="0" smtClean="0">
                <a:solidFill>
                  <a:srgbClr val="FFFF00"/>
                </a:solidFill>
              </a:rPr>
              <a:t>，</a:t>
            </a:r>
            <a:r>
              <a:rPr lang="en-US" sz="2800" dirty="0" smtClean="0">
                <a:solidFill>
                  <a:srgbClr val="FFFF00"/>
                </a:solidFill>
              </a:rPr>
              <a:t>m</a:t>
            </a:r>
            <a:r>
              <a:rPr lang="zh-CN" altLang="en-US" sz="2800" dirty="0" smtClean="0"/>
              <a:t>，如果</a:t>
            </a:r>
            <a:r>
              <a:rPr lang="en-US" sz="2800" dirty="0" smtClean="0">
                <a:solidFill>
                  <a:srgbClr val="FFFF00"/>
                </a:solidFill>
              </a:rPr>
              <a:t>m|</a:t>
            </a:r>
            <a:r>
              <a:rPr lang="zh-CN" altLang="en-US" sz="2800" dirty="0" smtClean="0">
                <a:solidFill>
                  <a:srgbClr val="FFFF00"/>
                </a:solidFill>
              </a:rPr>
              <a:t>（</a:t>
            </a:r>
            <a:r>
              <a:rPr lang="en-US" sz="2800" dirty="0" smtClean="0">
                <a:solidFill>
                  <a:srgbClr val="FFFF00"/>
                </a:solidFill>
              </a:rPr>
              <a:t>a-b</a:t>
            </a:r>
            <a:r>
              <a:rPr lang="zh-CN" altLang="en-US" sz="2800" dirty="0" smtClean="0">
                <a:solidFill>
                  <a:srgbClr val="FFFF00"/>
                </a:solidFill>
              </a:rPr>
              <a:t>）</a:t>
            </a:r>
            <a:r>
              <a:rPr lang="zh-CN" altLang="en-US" sz="2800" dirty="0" smtClean="0"/>
              <a:t>，则称</a:t>
            </a:r>
            <a:r>
              <a:rPr lang="en-US" sz="2800" dirty="0" smtClean="0">
                <a:solidFill>
                  <a:srgbClr val="FFFF00"/>
                </a:solidFill>
              </a:rPr>
              <a:t>a</a:t>
            </a:r>
            <a:r>
              <a:rPr lang="zh-CN" altLang="en-US" sz="2800" dirty="0" smtClean="0">
                <a:solidFill>
                  <a:srgbClr val="FFFF00"/>
                </a:solidFill>
              </a:rPr>
              <a:t>模</a:t>
            </a:r>
            <a:r>
              <a:rPr lang="en-US" sz="2800" dirty="0" smtClean="0">
                <a:solidFill>
                  <a:srgbClr val="FFFF00"/>
                </a:solidFill>
              </a:rPr>
              <a:t>m</a:t>
            </a:r>
            <a:r>
              <a:rPr lang="zh-CN" altLang="en-US" sz="2800" dirty="0" smtClean="0">
                <a:solidFill>
                  <a:srgbClr val="FFFF00"/>
                </a:solidFill>
              </a:rPr>
              <a:t>同余于</a:t>
            </a:r>
            <a:r>
              <a:rPr lang="en-US" sz="2800" dirty="0" smtClean="0">
                <a:solidFill>
                  <a:srgbClr val="FFFF00"/>
                </a:solidFill>
              </a:rPr>
              <a:t>b</a:t>
            </a:r>
            <a:r>
              <a:rPr lang="zh-CN" altLang="en-US" sz="2800" dirty="0" smtClean="0"/>
              <a:t>或</a:t>
            </a:r>
            <a:r>
              <a:rPr lang="en-US" sz="2800" dirty="0" smtClean="0">
                <a:solidFill>
                  <a:srgbClr val="FFFF00"/>
                </a:solidFill>
              </a:rPr>
              <a:t>a</a:t>
            </a:r>
            <a:r>
              <a:rPr lang="zh-CN" altLang="en-US" sz="2800" dirty="0" smtClean="0">
                <a:solidFill>
                  <a:srgbClr val="FFFF00"/>
                </a:solidFill>
              </a:rPr>
              <a:t>，</a:t>
            </a:r>
            <a:r>
              <a:rPr lang="en-US" sz="2800" dirty="0" smtClean="0">
                <a:solidFill>
                  <a:srgbClr val="FFFF00"/>
                </a:solidFill>
              </a:rPr>
              <a:t>b</a:t>
            </a:r>
            <a:r>
              <a:rPr lang="zh-CN" altLang="en-US" sz="2800" dirty="0" smtClean="0">
                <a:solidFill>
                  <a:srgbClr val="FFFF00"/>
                </a:solidFill>
              </a:rPr>
              <a:t>模</a:t>
            </a:r>
            <a:r>
              <a:rPr lang="en-US" sz="2800" dirty="0" smtClean="0">
                <a:solidFill>
                  <a:srgbClr val="FFFF00"/>
                </a:solidFill>
              </a:rPr>
              <a:t>m</a:t>
            </a:r>
            <a:r>
              <a:rPr lang="zh-CN" altLang="en-US" sz="2800" dirty="0" smtClean="0">
                <a:solidFill>
                  <a:srgbClr val="FFFF00"/>
                </a:solidFill>
              </a:rPr>
              <a:t>同余</a:t>
            </a:r>
            <a:r>
              <a:rPr lang="zh-CN" altLang="en-US" sz="2800" dirty="0" smtClean="0"/>
              <a:t>，记作                    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；若        </a:t>
            </a:r>
            <a:r>
              <a:rPr lang="en-US" sz="2800" dirty="0" smtClean="0"/>
              <a:t>       </a:t>
            </a:r>
            <a:r>
              <a:rPr lang="zh-CN" altLang="en-US" sz="2800" dirty="0" smtClean="0"/>
              <a:t>，则称</a:t>
            </a:r>
            <a:r>
              <a:rPr lang="en-US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b</a:t>
            </a:r>
            <a:r>
              <a:rPr lang="zh-CN" altLang="en-US" sz="2800" dirty="0" smtClean="0"/>
              <a:t>模</a:t>
            </a:r>
            <a:r>
              <a:rPr lang="en-US" sz="2800" dirty="0" smtClean="0"/>
              <a:t>m</a:t>
            </a:r>
            <a:r>
              <a:rPr lang="zh-CN" altLang="en-US" sz="2800" dirty="0" smtClean="0"/>
              <a:t>不同余。</a:t>
            </a:r>
            <a:endParaRPr lang="zh-CN" altLang="en-US" sz="28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428728" y="2500306"/>
          <a:ext cx="1836977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863280" imgH="203040" progId="Equation.DSMT4">
                  <p:embed/>
                </p:oleObj>
              </mc:Choice>
              <mc:Fallback>
                <p:oleObj name="Equation" r:id="rId3" imgW="86328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500306"/>
                        <a:ext cx="1836977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143372" y="2500306"/>
          <a:ext cx="144917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500306"/>
                        <a:ext cx="144917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224" y="3500438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注：由于</a:t>
            </a:r>
            <a:r>
              <a:rPr lang="en-US" b="1" dirty="0" smtClean="0">
                <a:solidFill>
                  <a:srgbClr val="FFFF00"/>
                </a:solidFill>
              </a:rPr>
              <a:t>m|</a:t>
            </a:r>
            <a:r>
              <a:rPr lang="zh-CN" altLang="en-US" b="1" dirty="0" smtClean="0">
                <a:solidFill>
                  <a:srgbClr val="FFFF00"/>
                </a:solidFill>
              </a:rPr>
              <a:t>（</a:t>
            </a:r>
            <a:r>
              <a:rPr lang="en-US" b="1" dirty="0" smtClean="0">
                <a:solidFill>
                  <a:srgbClr val="FFFF00"/>
                </a:solidFill>
              </a:rPr>
              <a:t>a-b</a:t>
            </a:r>
            <a:r>
              <a:rPr lang="zh-CN" altLang="en-US" b="1" dirty="0" smtClean="0">
                <a:solidFill>
                  <a:srgbClr val="FFFF00"/>
                </a:solidFill>
              </a:rPr>
              <a:t>）</a:t>
            </a:r>
            <a:r>
              <a:rPr lang="zh-CN" altLang="en-US" b="1" dirty="0" smtClean="0"/>
              <a:t>等价于</a:t>
            </a:r>
            <a:r>
              <a:rPr lang="zh-CN" altLang="en-US" b="1" dirty="0" smtClean="0">
                <a:solidFill>
                  <a:srgbClr val="FFFF00"/>
                </a:solidFill>
              </a:rPr>
              <a:t>（</a:t>
            </a:r>
            <a:r>
              <a:rPr lang="en-US" b="1" dirty="0" smtClean="0">
                <a:solidFill>
                  <a:srgbClr val="FFFF00"/>
                </a:solidFill>
              </a:rPr>
              <a:t>-m</a:t>
            </a:r>
            <a:r>
              <a:rPr lang="zh-CN" altLang="en-US" b="1" dirty="0" smtClean="0">
                <a:solidFill>
                  <a:srgbClr val="FFFF00"/>
                </a:solidFill>
              </a:rPr>
              <a:t>）</a:t>
            </a:r>
            <a:r>
              <a:rPr lang="en-US" b="1" dirty="0" smtClean="0">
                <a:solidFill>
                  <a:srgbClr val="FFFF00"/>
                </a:solidFill>
              </a:rPr>
              <a:t>|</a:t>
            </a:r>
            <a:r>
              <a:rPr lang="zh-CN" altLang="en-US" b="1" dirty="0" smtClean="0">
                <a:solidFill>
                  <a:srgbClr val="FFFF00"/>
                </a:solidFill>
              </a:rPr>
              <a:t>（</a:t>
            </a:r>
            <a:r>
              <a:rPr lang="en-US" b="1" dirty="0" smtClean="0">
                <a:solidFill>
                  <a:srgbClr val="FFFF00"/>
                </a:solidFill>
              </a:rPr>
              <a:t>a-b</a:t>
            </a:r>
            <a:r>
              <a:rPr lang="zh-CN" altLang="en-US" b="1" dirty="0" smtClean="0">
                <a:solidFill>
                  <a:srgbClr val="FFFF00"/>
                </a:solidFill>
              </a:rPr>
              <a:t>）</a:t>
            </a:r>
            <a:r>
              <a:rPr lang="zh-CN" altLang="en-US" b="1" dirty="0" smtClean="0"/>
              <a:t>，所以在后续内容中，总假定</a:t>
            </a:r>
            <a:r>
              <a:rPr lang="en-US" b="1" dirty="0" smtClean="0">
                <a:solidFill>
                  <a:srgbClr val="FFFF00"/>
                </a:solidFill>
              </a:rPr>
              <a:t>m</a:t>
            </a:r>
            <a:r>
              <a:rPr lang="zh-CN" altLang="en-US" b="1" dirty="0" smtClean="0"/>
              <a:t>是一个</a:t>
            </a:r>
            <a:r>
              <a:rPr lang="zh-CN" altLang="en-US" b="1" dirty="0" smtClean="0">
                <a:solidFill>
                  <a:srgbClr val="FFFF00"/>
                </a:solidFill>
              </a:rPr>
              <a:t>正整数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42860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2.3.1 </a:t>
            </a:r>
            <a:r>
              <a:rPr lang="zh-CN" altLang="en-US" sz="2400" dirty="0" smtClean="0"/>
              <a:t>一次同余方程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ax≡b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(mod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/>
              <a:t>有解的充要条件是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a,m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)|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 smtClean="0"/>
              <a:t>，而且当其有解时，其解数为</a:t>
            </a:r>
            <a:r>
              <a:rPr lang="en-US" sz="2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a,m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1428736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证明思路：</a:t>
            </a:r>
            <a:r>
              <a:rPr lang="zh-CN" altLang="en-US" dirty="0" smtClean="0"/>
              <a:t>必要性的证明很简单。充分性的证明是需要找到</a:t>
            </a:r>
            <a:r>
              <a:rPr lang="zh-CN" altLang="en-US" dirty="0" smtClean="0">
                <a:solidFill>
                  <a:srgbClr val="FFFF00"/>
                </a:solidFill>
              </a:rPr>
              <a:t>至少一个解</a:t>
            </a:r>
            <a:r>
              <a:rPr lang="zh-CN" altLang="en-US" dirty="0" smtClean="0"/>
              <a:t>。可以考虑利用</a:t>
            </a:r>
            <a:r>
              <a:rPr lang="zh-CN" altLang="en-US" dirty="0" smtClean="0">
                <a:solidFill>
                  <a:srgbClr val="FFFF00"/>
                </a:solidFill>
              </a:rPr>
              <a:t>定理</a:t>
            </a:r>
            <a:r>
              <a:rPr lang="en-US" altLang="zh-CN" dirty="0" smtClean="0">
                <a:solidFill>
                  <a:srgbClr val="FFFF00"/>
                </a:solidFill>
              </a:rPr>
              <a:t>2.2.6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596" y="2214554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证明：</a:t>
            </a:r>
            <a:r>
              <a:rPr lang="zh-CN" altLang="en-US" dirty="0" smtClean="0"/>
              <a:t>（必要性）令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a,m</a:t>
            </a:r>
            <a:r>
              <a:rPr lang="en-US" altLang="zh-CN" dirty="0" smtClean="0"/>
              <a:t>)=d</a:t>
            </a:r>
            <a:r>
              <a:rPr lang="zh-CN" altLang="en-US" dirty="0" smtClean="0"/>
              <a:t>。设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是同余方程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ax≡b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(mod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的解，则存在</a:t>
            </a:r>
            <a:r>
              <a:rPr lang="zh-CN" altLang="en-US" dirty="0" smtClean="0"/>
              <a:t>整数</a:t>
            </a:r>
            <a:r>
              <a:rPr lang="en-US" dirty="0" smtClean="0"/>
              <a:t>k</a:t>
            </a:r>
            <a:r>
              <a:rPr lang="zh-CN" altLang="en-US" dirty="0" smtClean="0"/>
              <a:t>，使得</a:t>
            </a:r>
            <a:endParaRPr lang="en-US" altLang="zh-CN" dirty="0" smtClean="0"/>
          </a:p>
          <a:p>
            <a:pPr algn="ctr"/>
            <a:r>
              <a:rPr lang="en-US" altLang="zh-CN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x</a:t>
            </a:r>
            <a:r>
              <a:rPr lang="en-US" altLang="zh-CN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km+b</a:t>
            </a:r>
            <a:endParaRPr lang="en-US" altLang="zh-CN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即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b=a x</a:t>
            </a:r>
            <a:r>
              <a:rPr lang="en-US" altLang="zh-CN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– km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d|a</a:t>
            </a:r>
            <a:r>
              <a:rPr lang="en-US" altLang="zh-CN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d|m</a:t>
            </a:r>
            <a:r>
              <a:rPr lang="zh-CN" alt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可得</a:t>
            </a:r>
            <a:r>
              <a:rPr lang="en-US" altLang="zh-CN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d|b</a:t>
            </a:r>
            <a:r>
              <a:rPr lang="zh-CN" alt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421481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充分性：设</a:t>
            </a:r>
            <a:endParaRPr lang="zh-CN" altLang="en-US" dirty="0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928794" y="4143380"/>
          <a:ext cx="3971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Equation" r:id="rId3" imgW="2831760" imgH="419040" progId="Equation.DSMT4">
                  <p:embed/>
                </p:oleObj>
              </mc:Choice>
              <mc:Fallback>
                <p:oleObj name="Equation" r:id="rId3" imgW="2831760" imgH="419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143380"/>
                        <a:ext cx="39719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514351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首先考虑同余方程</a:t>
            </a:r>
            <a:endParaRPr lang="zh-CN" altLang="en-US" dirty="0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2285984" y="5643578"/>
          <a:ext cx="1819846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Equation" r:id="rId5" imgW="1015920" imgH="203040" progId="Equation.DSMT4">
                  <p:embed/>
                </p:oleObj>
              </mc:Choice>
              <mc:Fallback>
                <p:oleObj name="Equation" r:id="rId5" imgW="101592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643578"/>
                        <a:ext cx="1819846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58016" y="55721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357166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因为</a:t>
            </a:r>
            <a:r>
              <a:rPr lang="en-US" altLang="zh-CN" sz="2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a’,m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en-US" sz="2400" dirty="0" smtClean="0"/>
              <a:t>，根据定理</a:t>
            </a:r>
            <a:r>
              <a:rPr lang="en-US" altLang="zh-CN" sz="2400" dirty="0" smtClean="0"/>
              <a:t>2.2.6</a:t>
            </a:r>
            <a:r>
              <a:rPr lang="zh-CN" altLang="en-US" sz="2400" dirty="0" smtClean="0"/>
              <a:t>可知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zh-CN" altLang="en-US" sz="2400" dirty="0" smtClean="0"/>
              <a:t>存在模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m’</a:t>
            </a:r>
            <a:r>
              <a:rPr lang="zh-CN" altLang="en-US" sz="2400" dirty="0" smtClean="0"/>
              <a:t>的惟一逆元，设为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 smtClean="0"/>
              <a:t>，即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 smtClean="0"/>
              <a:t>有是同余方程（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）的惟一解，满足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a’x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1(mod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m’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因此，同余方程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3071802" y="1571612"/>
          <a:ext cx="19335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Equation" r:id="rId3" imgW="1079280" imgH="203040" progId="Equation.DSMT4">
                  <p:embed/>
                </p:oleObj>
              </mc:Choice>
              <mc:Fallback>
                <p:oleObj name="Equation" r:id="rId3" imgW="1079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571612"/>
                        <a:ext cx="19335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2000240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也存在惟一解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 ≡x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b’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(mod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m’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500306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不妨设</a:t>
            </a:r>
            <a:r>
              <a:rPr lang="en-US" altLang="zh-CN" sz="24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a’x</a:t>
            </a:r>
            <a:r>
              <a:rPr lang="en-US" altLang="zh-CN" sz="2400" b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b’=k</a:t>
            </a:r>
            <a:r>
              <a:rPr lang="en-US" altLang="zh-CN" sz="2400" b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m’+b’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，因为</a:t>
            </a:r>
            <a:endParaRPr lang="zh-CN" altLang="en-US" sz="2400" dirty="0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955675" y="3155950"/>
          <a:ext cx="78470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Equation" r:id="rId5" imgW="3733560" imgH="228600" progId="Equation.DSMT4">
                  <p:embed/>
                </p:oleObj>
              </mc:Choice>
              <mc:Fallback>
                <p:oleObj name="Equation" r:id="rId5" imgW="37335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155950"/>
                        <a:ext cx="784701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7224" y="3786190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所以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m|a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b’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-b</a:t>
            </a:r>
            <a:r>
              <a:rPr lang="zh-CN" altLang="en-US" sz="2400" dirty="0" smtClean="0"/>
              <a:t>，即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b’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≡b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(mod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。因此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 ≡x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b’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(mod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m’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是同余方程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ax≡b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(mod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的一个特解。充分性得证。</a:t>
            </a:r>
            <a:endParaRPr lang="zh-CN" altLang="en-US" sz="2400" dirty="0" smtClean="0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4971" y="4667386"/>
            <a:ext cx="805405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2.3.1 </a:t>
            </a:r>
            <a:r>
              <a:rPr lang="zh-CN" altLang="en-US" sz="2400" dirty="0" smtClean="0"/>
              <a:t>求同余方程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 ≡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12(mod 15)</a:t>
            </a:r>
            <a:r>
              <a:rPr lang="zh-CN" altLang="en-US" sz="2400" dirty="0" smtClean="0"/>
              <a:t>的解。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285860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</a:rPr>
              <a:t>解：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gcd</a:t>
            </a:r>
            <a:r>
              <a:rPr lang="en-US" altLang="zh-CN" sz="2400" dirty="0" smtClean="0">
                <a:solidFill>
                  <a:srgbClr val="FFFF00"/>
                </a:solidFill>
              </a:rPr>
              <a:t>(9,15)=3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altLang="zh-CN" sz="2400" dirty="0" smtClean="0">
                <a:solidFill>
                  <a:srgbClr val="FFFF00"/>
                </a:solidFill>
              </a:rPr>
              <a:t>3|12</a:t>
            </a:r>
            <a:r>
              <a:rPr lang="zh-CN" altLang="en-US" sz="2400" dirty="0" smtClean="0"/>
              <a:t>，因此该方程有解。计算</a:t>
            </a:r>
            <a:endParaRPr lang="zh-CN" altLang="en-US" sz="24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2428860" y="1928802"/>
          <a:ext cx="41754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3" imgW="2120760" imgH="393480" progId="Equation.DSMT4">
                  <p:embed/>
                </p:oleObj>
              </mc:Choice>
              <mc:Fallback>
                <p:oleObj name="Equation" r:id="rId3" imgW="212076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928802"/>
                        <a:ext cx="4175439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4348" y="2786058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考虑同余方程</a:t>
            </a:r>
            <a:r>
              <a:rPr lang="en-US" altLang="zh-CN" sz="2400" dirty="0" smtClean="0">
                <a:solidFill>
                  <a:srgbClr val="FFFF00"/>
                </a:solidFill>
              </a:rPr>
              <a:t>3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400" dirty="0" smtClean="0">
                <a:solidFill>
                  <a:srgbClr val="FFFF00"/>
                </a:solidFill>
              </a:rPr>
              <a:t>≡1(mod 5)</a:t>
            </a:r>
            <a:r>
              <a:rPr lang="zh-CN" altLang="en-US" sz="2400" dirty="0" smtClean="0"/>
              <a:t>的解。由于</a:t>
            </a:r>
            <a:r>
              <a:rPr lang="en-US" altLang="zh-CN" sz="2400" dirty="0" smtClean="0">
                <a:solidFill>
                  <a:srgbClr val="FFFF00"/>
                </a:solidFill>
              </a:rPr>
              <a:t>3 (mod 5)</a:t>
            </a:r>
            <a:r>
              <a:rPr lang="zh-CN" altLang="en-US" sz="2400" dirty="0" smtClean="0"/>
              <a:t>的逆元为</a:t>
            </a:r>
            <a:r>
              <a:rPr lang="en-US" altLang="zh-CN" sz="2400" dirty="0" smtClean="0">
                <a:solidFill>
                  <a:srgbClr val="FFFF00"/>
                </a:solidFill>
              </a:rPr>
              <a:t>2</a:t>
            </a:r>
            <a:r>
              <a:rPr lang="zh-CN" altLang="en-US" sz="2400" dirty="0" smtClean="0"/>
              <a:t>，所以该方程的解为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3643314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通过</a:t>
            </a:r>
            <a:r>
              <a:rPr lang="zh-CN" altLang="en-US" sz="2400" dirty="0" smtClean="0">
                <a:solidFill>
                  <a:srgbClr val="00B0F0"/>
                </a:solidFill>
              </a:rPr>
              <a:t>定理</a:t>
            </a:r>
            <a:r>
              <a:rPr lang="en-US" altLang="zh-CN" sz="2400" dirty="0" smtClean="0">
                <a:solidFill>
                  <a:srgbClr val="00B0F0"/>
                </a:solidFill>
              </a:rPr>
              <a:t>2.3.1</a:t>
            </a:r>
            <a:r>
              <a:rPr lang="zh-CN" altLang="en-US" sz="2400" dirty="0" smtClean="0"/>
              <a:t>的证明过程可知</a:t>
            </a:r>
            <a:endParaRPr lang="zh-CN" altLang="en-US" sz="2400" dirty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14414" y="4357694"/>
          <a:ext cx="6388241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5" imgW="2984400" imgH="203040" progId="Equation.DSMT4">
                  <p:embed/>
                </p:oleObj>
              </mc:Choice>
              <mc:Fallback>
                <p:oleObj name="Equation" r:id="rId5" imgW="29844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357694"/>
                        <a:ext cx="6388241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4348" y="5000636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是同余方程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 ≡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12(mod 15)</a:t>
            </a:r>
            <a:r>
              <a:rPr lang="zh-CN" altLang="en-US" sz="2400" dirty="0" smtClean="0"/>
              <a:t>的全部解，即</a:t>
            </a:r>
            <a:r>
              <a:rPr lang="en-US" altLang="zh-CN" sz="2400" dirty="0" smtClean="0">
                <a:solidFill>
                  <a:srgbClr val="FFFF00"/>
                </a:solidFill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altLang="zh-CN" sz="2400" dirty="0" smtClean="0">
                <a:solidFill>
                  <a:srgbClr val="FFFF00"/>
                </a:solidFill>
              </a:rPr>
              <a:t>13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altLang="zh-CN" sz="2400" dirty="0" smtClean="0">
                <a:solidFill>
                  <a:srgbClr val="FFFF00"/>
                </a:solidFill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8620" y="474596"/>
            <a:ext cx="77295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</a:t>
            </a:r>
            <a:r>
              <a:rPr lang="zh-CN" altLang="en-US" sz="2400" dirty="0" smtClean="0"/>
              <a:t>今有物不知其数，</a:t>
            </a:r>
            <a:r>
              <a:rPr lang="zh-CN" altLang="en-US" sz="2400" dirty="0" smtClean="0">
                <a:solidFill>
                  <a:srgbClr val="FFFF00"/>
                </a:solidFill>
              </a:rPr>
              <a:t>三三数之剩二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FF00"/>
                </a:solidFill>
              </a:rPr>
              <a:t>五五数之剩三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FF00"/>
                </a:solidFill>
              </a:rPr>
              <a:t>七七数之剩二</a:t>
            </a:r>
            <a:r>
              <a:rPr lang="zh-CN" altLang="en-US" sz="2400" dirty="0" smtClean="0"/>
              <a:t>，问物几何？</a:t>
            </a:r>
            <a:r>
              <a:rPr lang="en-US" sz="2400" dirty="0" smtClean="0"/>
              <a:t>”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 ——《</a:t>
            </a:r>
            <a:r>
              <a:rPr lang="zh-CN" altLang="en-US" sz="2400" dirty="0" smtClean="0"/>
              <a:t>孙子算经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物不知数</a:t>
            </a:r>
            <a:r>
              <a:rPr lang="en-US" altLang="zh-CN" sz="2400" dirty="0" smtClean="0"/>
              <a:t>》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785926"/>
            <a:ext cx="7715304" cy="182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在程大位著的</a:t>
            </a:r>
            <a:r>
              <a:rPr lang="en-US" altLang="zh-CN" sz="2400" dirty="0" smtClean="0"/>
              <a:t>《</a:t>
            </a:r>
            <a:r>
              <a:rPr lang="zh-CN" altLang="en-US" sz="2400" dirty="0" smtClean="0">
                <a:solidFill>
                  <a:srgbClr val="FFFF00"/>
                </a:solidFill>
              </a:rPr>
              <a:t>算法统要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1593</a:t>
            </a:r>
            <a:r>
              <a:rPr lang="zh-CN" altLang="en-US" sz="2400" dirty="0" smtClean="0"/>
              <a:t>年），用四句诗给出了上述问题的解法：</a:t>
            </a:r>
          </a:p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00"/>
                </a:solidFill>
              </a:rPr>
              <a:t>三人同行古来稀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   </a:t>
            </a:r>
            <a:r>
              <a:rPr lang="zh-CN" altLang="en-US" sz="2400" dirty="0" smtClean="0">
                <a:solidFill>
                  <a:srgbClr val="FFFF00"/>
                </a:solidFill>
              </a:rPr>
              <a:t>无数梅花廿一枝</a:t>
            </a:r>
            <a:r>
              <a:rPr lang="zh-CN" altLang="en-US" sz="2400" dirty="0" smtClean="0"/>
              <a:t>；</a:t>
            </a:r>
          </a:p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00"/>
                </a:solidFill>
              </a:rPr>
              <a:t>七子团圆正月半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   </a:t>
            </a:r>
            <a:r>
              <a:rPr lang="zh-CN" altLang="en-US" sz="2400" dirty="0" smtClean="0">
                <a:solidFill>
                  <a:srgbClr val="FFFF00"/>
                </a:solidFill>
              </a:rPr>
              <a:t>除百零五便得之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100" y="3695143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它的意思指得是，所求之数</a:t>
            </a:r>
            <a:r>
              <a:rPr lang="zh-CN" altLang="en-US" sz="2000" dirty="0" smtClean="0">
                <a:solidFill>
                  <a:srgbClr val="FFFF00"/>
                </a:solidFill>
              </a:rPr>
              <a:t>除以</a:t>
            </a:r>
            <a:r>
              <a:rPr lang="en-US" sz="2000" dirty="0" smtClean="0">
                <a:solidFill>
                  <a:srgbClr val="FFFF00"/>
                </a:solidFill>
              </a:rPr>
              <a:t>3</a:t>
            </a:r>
            <a:r>
              <a:rPr lang="zh-CN" altLang="en-US" sz="2000" dirty="0" smtClean="0">
                <a:solidFill>
                  <a:srgbClr val="FFFF00"/>
                </a:solidFill>
              </a:rPr>
              <a:t>所得余数乘以</a:t>
            </a:r>
            <a:r>
              <a:rPr lang="en-US" sz="2000" dirty="0" smtClean="0">
                <a:solidFill>
                  <a:srgbClr val="FFFF00"/>
                </a:solidFill>
              </a:rPr>
              <a:t>70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FFFF00"/>
                </a:solidFill>
              </a:rPr>
              <a:t>除以</a:t>
            </a:r>
            <a:r>
              <a:rPr lang="en-US" sz="2000" dirty="0" smtClean="0">
                <a:solidFill>
                  <a:srgbClr val="FFFF00"/>
                </a:solidFill>
              </a:rPr>
              <a:t>5</a:t>
            </a:r>
            <a:r>
              <a:rPr lang="zh-CN" altLang="en-US" sz="2000" dirty="0" smtClean="0">
                <a:solidFill>
                  <a:srgbClr val="FFFF00"/>
                </a:solidFill>
              </a:rPr>
              <a:t>的余数乘以</a:t>
            </a:r>
            <a:r>
              <a:rPr lang="en-US" sz="2000" dirty="0" smtClean="0">
                <a:solidFill>
                  <a:srgbClr val="FFFF00"/>
                </a:solidFill>
              </a:rPr>
              <a:t>21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FFFF00"/>
                </a:solidFill>
              </a:rPr>
              <a:t>除以</a:t>
            </a:r>
            <a:r>
              <a:rPr lang="en-US" sz="2000" dirty="0" smtClean="0">
                <a:solidFill>
                  <a:srgbClr val="FFFF00"/>
                </a:solidFill>
              </a:rPr>
              <a:t>7</a:t>
            </a:r>
            <a:r>
              <a:rPr lang="zh-CN" altLang="en-US" sz="2000" dirty="0" smtClean="0">
                <a:solidFill>
                  <a:srgbClr val="FFFF00"/>
                </a:solidFill>
              </a:rPr>
              <a:t>的余数乘以</a:t>
            </a:r>
            <a:r>
              <a:rPr lang="en-US" sz="2000" dirty="0" smtClean="0">
                <a:solidFill>
                  <a:srgbClr val="FFFF00"/>
                </a:solidFill>
              </a:rPr>
              <a:t>15</a:t>
            </a:r>
            <a:r>
              <a:rPr lang="zh-CN" altLang="en-US" sz="2000" dirty="0" smtClean="0"/>
              <a:t>，再将三个乘积相加，如果所得结果大于</a:t>
            </a:r>
            <a:r>
              <a:rPr lang="en-US" sz="2000" dirty="0" smtClean="0"/>
              <a:t>105</a:t>
            </a:r>
            <a:r>
              <a:rPr lang="zh-CN" altLang="en-US" sz="2000" dirty="0" smtClean="0"/>
              <a:t>，则减去</a:t>
            </a:r>
            <a:r>
              <a:rPr lang="en-US" sz="2000" dirty="0" smtClean="0"/>
              <a:t>105</a:t>
            </a:r>
            <a:r>
              <a:rPr lang="zh-CN" altLang="en-US" sz="2000" dirty="0" smtClean="0"/>
              <a:t>，如果还大于</a:t>
            </a:r>
            <a:r>
              <a:rPr lang="en-US" sz="2000" dirty="0" smtClean="0"/>
              <a:t>105</a:t>
            </a:r>
            <a:r>
              <a:rPr lang="zh-CN" altLang="en-US" sz="2000" dirty="0" smtClean="0"/>
              <a:t>，就继续再减</a:t>
            </a:r>
            <a:r>
              <a:rPr lang="en-US" sz="2000" dirty="0" smtClean="0"/>
              <a:t>105</a:t>
            </a:r>
            <a:r>
              <a:rPr lang="zh-CN" altLang="en-US" sz="2000" dirty="0" smtClean="0"/>
              <a:t>，直到最后得到的</a:t>
            </a:r>
            <a:r>
              <a:rPr lang="zh-CN" altLang="en-US" sz="2000" dirty="0" smtClean="0">
                <a:solidFill>
                  <a:srgbClr val="FFFF00"/>
                </a:solidFill>
              </a:rPr>
              <a:t>小于</a:t>
            </a:r>
            <a:r>
              <a:rPr lang="en-US" sz="2000" dirty="0" smtClean="0">
                <a:solidFill>
                  <a:srgbClr val="FFFF00"/>
                </a:solidFill>
              </a:rPr>
              <a:t>105</a:t>
            </a:r>
            <a:r>
              <a:rPr lang="zh-CN" altLang="en-US" sz="2000" dirty="0" smtClean="0">
                <a:solidFill>
                  <a:srgbClr val="FFFF00"/>
                </a:solidFill>
              </a:rPr>
              <a:t>的正整数</a:t>
            </a:r>
            <a:r>
              <a:rPr lang="zh-CN" altLang="en-US" sz="2000" dirty="0" smtClean="0"/>
              <a:t>就是最终结果。</a:t>
            </a:r>
            <a:endParaRPr lang="zh-CN" altLang="en-US" sz="2000" dirty="0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010365"/>
              </p:ext>
            </p:extLst>
          </p:nvPr>
        </p:nvGraphicFramePr>
        <p:xfrm>
          <a:off x="3275856" y="5106723"/>
          <a:ext cx="1900251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quation" r:id="rId3" imgW="901440" imgH="711000" progId="Equation.DSMT4">
                  <p:embed/>
                </p:oleObj>
              </mc:Choice>
              <mc:Fallback>
                <p:oleObj name="Equation" r:id="rId3" imgW="90144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106723"/>
                        <a:ext cx="1900251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428736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2.3.2 </a:t>
            </a:r>
            <a:r>
              <a:rPr lang="zh-CN" altLang="en-US" sz="2400" dirty="0" smtClean="0"/>
              <a:t>如果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/>
              <a:t>是两两互素的正整数，则同余方程组</a:t>
            </a:r>
            <a:endParaRPr lang="zh-CN" altLang="en-US" sz="2400" dirty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3" name="Object 1"/>
          <p:cNvGraphicFramePr>
            <a:graphicFrameLocks noChangeAspect="1"/>
          </p:cNvGraphicFramePr>
          <p:nvPr/>
        </p:nvGraphicFramePr>
        <p:xfrm>
          <a:off x="2857488" y="2214554"/>
          <a:ext cx="1928826" cy="170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3" imgW="1066680" imgH="939600" progId="Equation.DSMT4">
                  <p:embed/>
                </p:oleObj>
              </mc:Choice>
              <mc:Fallback>
                <p:oleObj name="Equation" r:id="rId3" imgW="1066680" imgH="939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214554"/>
                        <a:ext cx="1928826" cy="1704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4286256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对模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m=m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/>
              <a:t>有唯一解。设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/>
              <a:t>，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M’</a:t>
            </a:r>
            <a:r>
              <a:rPr lang="en-US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/>
              <a:t>对模整数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dirty="0" smtClean="0"/>
              <a:t>的逆元，方程组（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）的解为</a:t>
            </a:r>
            <a:endParaRPr lang="zh-CN" altLang="en-US" sz="2400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357290" y="5286388"/>
          <a:ext cx="6771402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5" imgW="3085920" imgH="228600" progId="Equation.DSMT4">
                  <p:embed/>
                </p:oleObj>
              </mc:Choice>
              <mc:Fallback>
                <p:oleObj name="Equation" r:id="rId5" imgW="30859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5286388"/>
                        <a:ext cx="6771402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01024" y="257174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(2.3)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6776" y="52863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(2.4)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428604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证明：</a:t>
            </a:r>
            <a:r>
              <a:rPr lang="zh-CN" altLang="en-US" sz="2400" dirty="0" smtClean="0">
                <a:solidFill>
                  <a:srgbClr val="00B0F0"/>
                </a:solidFill>
              </a:rPr>
              <a:t> </a:t>
            </a:r>
            <a:r>
              <a:rPr lang="zh-CN" altLang="en-US" sz="2400" dirty="0" smtClean="0"/>
              <a:t>首先，我们证明</a:t>
            </a:r>
            <a:r>
              <a:rPr lang="zh-CN" altLang="en-US" sz="2400" dirty="0" smtClean="0">
                <a:solidFill>
                  <a:srgbClr val="FFFF00"/>
                </a:solidFill>
              </a:rPr>
              <a:t>形如（</a:t>
            </a:r>
            <a:r>
              <a:rPr lang="en-US" sz="2400" dirty="0" smtClean="0">
                <a:solidFill>
                  <a:srgbClr val="FFFF00"/>
                </a:solidFill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</a:rPr>
              <a:t>）的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/>
              <a:t>是方程组（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）的解。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000108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由于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/>
              <a:t>两两互素，所以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/>
              <a:t>与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/>
              <a:t>互素，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1≤ 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≤ k</a:t>
            </a:r>
            <a:r>
              <a:rPr lang="zh-CN" altLang="en-US" sz="2400" dirty="0" smtClean="0"/>
              <a:t>。因此存在整数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M’</a:t>
            </a:r>
            <a:r>
              <a:rPr lang="en-US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/>
              <a:t>存在使得</a:t>
            </a:r>
            <a:endParaRPr lang="zh-CN" altLang="en-US" sz="2400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2857488" y="1928802"/>
          <a:ext cx="2646183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1" name="Equation" r:id="rId3" imgW="1218960" imgH="228600" progId="Equation.DSMT4">
                  <p:embed/>
                </p:oleObj>
              </mc:Choice>
              <mc:Fallback>
                <p:oleObj name="Equation" r:id="rId3" imgW="121896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928802"/>
                        <a:ext cx="2646183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224" y="2571744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又当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 ≠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/>
              <a:t>时，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|M</a:t>
            </a:r>
            <a:r>
              <a:rPr lang="en-US" altLang="zh-CN" sz="24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所以</a:t>
            </a:r>
            <a:endParaRPr lang="zh-CN" altLang="en-US" sz="2400" i="1" baseline="-2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4286248" y="2643182"/>
          <a:ext cx="1868713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2" name="Equation" r:id="rId5" imgW="1028520" imgH="241200" progId="Equation.DSMT4">
                  <p:embed/>
                </p:oleObj>
              </mc:Choice>
              <mc:Fallback>
                <p:oleObj name="Equation" r:id="rId5" imgW="10285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2643182"/>
                        <a:ext cx="1868713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928662" y="307181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将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428728" y="3357562"/>
          <a:ext cx="5804013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3" name="Equation" r:id="rId7" imgW="3085920" imgH="228600" progId="Equation.DSMT4">
                  <p:embed/>
                </p:oleObj>
              </mc:Choice>
              <mc:Fallback>
                <p:oleObj name="Equation" r:id="rId7" imgW="30859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357562"/>
                        <a:ext cx="5804013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928662" y="3929066"/>
            <a:ext cx="4049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代入同余方程组（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），可得</a:t>
            </a:r>
            <a:endParaRPr lang="zh-CN" altLang="en-US" sz="2400" dirty="0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500034" y="4714884"/>
          <a:ext cx="8239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4" name="Equation" r:id="rId9" imgW="4394160" imgH="228600" progId="Equation.DSMT4">
                  <p:embed/>
                </p:oleObj>
              </mc:Choice>
              <mc:Fallback>
                <p:oleObj name="Equation" r:id="rId9" imgW="439416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714884"/>
                        <a:ext cx="82391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57224" y="5429264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于是，</a:t>
            </a:r>
            <a:r>
              <a:rPr lang="zh-CN" altLang="en-US" sz="2400" dirty="0" smtClean="0">
                <a:solidFill>
                  <a:srgbClr val="FFFF00"/>
                </a:solidFill>
              </a:rPr>
              <a:t>形如（</a:t>
            </a:r>
            <a:r>
              <a:rPr lang="en-US" sz="2400" dirty="0" smtClean="0">
                <a:solidFill>
                  <a:srgbClr val="FFFF00"/>
                </a:solidFill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</a:rPr>
              <a:t>）的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/>
              <a:t>是方程组（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）的解。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428604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下证</a:t>
            </a:r>
            <a:r>
              <a:rPr lang="zh-CN" altLang="en-US" sz="2400" dirty="0" smtClean="0">
                <a:solidFill>
                  <a:srgbClr val="FFFF00"/>
                </a:solidFill>
              </a:rPr>
              <a:t>惟一</a:t>
            </a:r>
            <a:r>
              <a:rPr lang="zh-CN" altLang="en-US" sz="2400" dirty="0" smtClean="0"/>
              <a:t>性。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928670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设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/>
              <a:t>都是同余方程组（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）的解，有</a:t>
            </a:r>
            <a:endParaRPr lang="zh-CN" altLang="en-US" sz="2400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2714612" y="1500174"/>
          <a:ext cx="3214710" cy="478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Equation" r:id="rId3" imgW="1536480" imgH="228600" progId="Equation.DSMT4">
                  <p:embed/>
                </p:oleObj>
              </mc:Choice>
              <mc:Fallback>
                <p:oleObj name="Equation" r:id="rId3" imgW="153648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500174"/>
                        <a:ext cx="3214710" cy="4782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192880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因此有</a:t>
            </a:r>
            <a:endParaRPr lang="zh-CN" altLang="en-US" sz="2400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714612" y="2428868"/>
          <a:ext cx="2928958" cy="50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4" name="Equation" r:id="rId5" imgW="1320480" imgH="228600" progId="Equation.DSMT4">
                  <p:embed/>
                </p:oleObj>
              </mc:Choice>
              <mc:Fallback>
                <p:oleObj name="Equation" r:id="rId5" imgW="13204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428868"/>
                        <a:ext cx="2928958" cy="506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71472" y="3214686"/>
            <a:ext cx="631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由于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/>
              <a:t>两两互素，所以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m| 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即有</a:t>
            </a:r>
            <a:endParaRPr lang="zh-CN" altLang="en-US" sz="2400" dirty="0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714613" y="3929066"/>
          <a:ext cx="2000264" cy="47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Equation" r:id="rId7" imgW="965160" imgH="228600" progId="Equation.DSMT4">
                  <p:embed/>
                </p:oleObj>
              </mc:Choice>
              <mc:Fallback>
                <p:oleObj name="Equation" r:id="rId7" imgW="9651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3" y="3929066"/>
                        <a:ext cx="2000264" cy="47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642910" y="4643446"/>
            <a:ext cx="6215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故同余方程组（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）的解是</a:t>
            </a:r>
            <a:r>
              <a:rPr lang="zh-CN" altLang="en-US" sz="2400" dirty="0" smtClean="0">
                <a:solidFill>
                  <a:srgbClr val="FFFF00"/>
                </a:solidFill>
              </a:rPr>
              <a:t>惟一</a:t>
            </a:r>
            <a:r>
              <a:rPr lang="zh-CN" altLang="en-US" sz="2400" dirty="0" smtClean="0"/>
              <a:t>的，定理得证。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71472" y="357166"/>
            <a:ext cx="33473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例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2.3.2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求解同余方程组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3286116" y="857232"/>
          <a:ext cx="1285852" cy="101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7" name="Equation" r:id="rId3" imgW="901440" imgH="711000" progId="Equation.DSMT4">
                  <p:embed/>
                </p:oleObj>
              </mc:Choice>
              <mc:Fallback>
                <p:oleObj name="Equation" r:id="rId3" imgW="90144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857232"/>
                        <a:ext cx="1285852" cy="1015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14348" y="1928802"/>
            <a:ext cx="7643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解：</a:t>
            </a:r>
            <a:r>
              <a:rPr lang="zh-CN" altLang="en-US" dirty="0" smtClean="0"/>
              <a:t>根据</a:t>
            </a:r>
            <a:r>
              <a:rPr lang="zh-CN" altLang="en-US" dirty="0" smtClean="0">
                <a:solidFill>
                  <a:srgbClr val="00B0F0"/>
                </a:solidFill>
              </a:rPr>
              <a:t>定理</a:t>
            </a:r>
            <a:r>
              <a:rPr lang="en-US" dirty="0" smtClean="0">
                <a:solidFill>
                  <a:srgbClr val="00B0F0"/>
                </a:solidFill>
              </a:rPr>
              <a:t>2.3.2</a:t>
            </a:r>
            <a:r>
              <a:rPr lang="zh-CN" altLang="en-US" dirty="0" smtClean="0"/>
              <a:t>，取                             ，计算</a:t>
            </a:r>
            <a:endParaRPr lang="zh-CN" altLang="en-US" dirty="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3214678" y="2000240"/>
          <a:ext cx="1730242" cy="28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8" name="Equation" r:id="rId5" imgW="1028520" imgH="177480" progId="Equation.DSMT4">
                  <p:embed/>
                </p:oleObj>
              </mc:Choice>
              <mc:Fallback>
                <p:oleObj name="Equation" r:id="rId5" imgW="102852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000240"/>
                        <a:ext cx="1730242" cy="285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5786542" y="2000264"/>
          <a:ext cx="1413782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9" name="Equation" r:id="rId7" imgW="901440" imgH="228600" progId="Equation.DSMT4">
                  <p:embed/>
                </p:oleObj>
              </mc:Choice>
              <mc:Fallback>
                <p:oleObj name="Equation" r:id="rId7" imgW="9014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542" y="2000264"/>
                        <a:ext cx="1413782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7286740" y="2000240"/>
          <a:ext cx="1428664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0" name="Equation" r:id="rId9" imgW="914400" imgH="228600" progId="Equation.DSMT4">
                  <p:embed/>
                </p:oleObj>
              </mc:Choice>
              <mc:Fallback>
                <p:oleObj name="Equation" r:id="rId9" imgW="9144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740" y="2000240"/>
                        <a:ext cx="1428664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5786542" y="2428868"/>
          <a:ext cx="1413877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1" name="Equation" r:id="rId11" imgW="901440" imgH="228600" progId="Equation.DSMT4">
                  <p:embed/>
                </p:oleObj>
              </mc:Choice>
              <mc:Fallback>
                <p:oleObj name="Equation" r:id="rId11" imgW="90144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542" y="2428868"/>
                        <a:ext cx="1413877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285720" y="285749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zh-CN" altLang="en-US" dirty="0" smtClean="0">
                <a:solidFill>
                  <a:srgbClr val="FFFF00"/>
                </a:solidFill>
              </a:rPr>
              <a:t>扩展的欧几里得算法</a:t>
            </a:r>
            <a:r>
              <a:rPr lang="zh-CN" altLang="en-US" dirty="0" smtClean="0"/>
              <a:t>很容易求出：</a:t>
            </a:r>
            <a:endParaRPr lang="zh-CN" altLang="en-US" dirty="0"/>
          </a:p>
        </p:txBody>
      </p:sp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4214810" y="2857496"/>
          <a:ext cx="1760954" cy="414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2" name="Equation" r:id="rId13" imgW="965160" imgH="228600" progId="Equation.DSMT4">
                  <p:embed/>
                </p:oleObj>
              </mc:Choice>
              <mc:Fallback>
                <p:oleObj name="Equation" r:id="rId13" imgW="96516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857496"/>
                        <a:ext cx="1760954" cy="414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6143636" y="2857496"/>
          <a:ext cx="1726425" cy="414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3" name="Equation" r:id="rId15" imgW="952200" imgH="228600" progId="Equation.DSMT4">
                  <p:embed/>
                </p:oleObj>
              </mc:Choice>
              <mc:Fallback>
                <p:oleObj name="Equation" r:id="rId15" imgW="95220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2857496"/>
                        <a:ext cx="1726425" cy="414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4214810" y="3357562"/>
          <a:ext cx="1760954" cy="414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4" name="Equation" r:id="rId17" imgW="965160" imgH="228600" progId="Equation.DSMT4">
                  <p:embed/>
                </p:oleObj>
              </mc:Choice>
              <mc:Fallback>
                <p:oleObj name="Equation" r:id="rId17" imgW="96516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357562"/>
                        <a:ext cx="1760954" cy="414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500034" y="3857628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因此，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45" name="Object 21"/>
          <p:cNvGraphicFramePr>
            <a:graphicFrameLocks noChangeAspect="1"/>
          </p:cNvGraphicFramePr>
          <p:nvPr/>
        </p:nvGraphicFramePr>
        <p:xfrm>
          <a:off x="1643042" y="4572008"/>
          <a:ext cx="6393183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5" name="Equation" r:id="rId19" imgW="3085920" imgH="672840" progId="Equation.DSMT4">
                  <p:embed/>
                </p:oleObj>
              </mc:Choice>
              <mc:Fallback>
                <p:oleObj name="Equation" r:id="rId19" imgW="3085920" imgH="6728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572008"/>
                        <a:ext cx="6393183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44624"/>
            <a:ext cx="8964488" cy="669674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韩信点兵：有兵一队，若成五行纵队，则末行一人，成六行纵队，则末行五人，成七行纵队，则末行四人，成十一行纵队，则末行十人，求兵数．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　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列出同余式组：</a:t>
            </a:r>
            <a:endParaRPr kumimoji="0" lang="zh-CN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(mod 5)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zh-CN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 (mod 6)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zh-CN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 (mod 7)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zh-CN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10 (mod 11)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</a:p>
          <a:p>
            <a:pPr marL="420624" marR="0" lvl="0" indent="-384048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按中国剩余定理求解如下：</a:t>
            </a:r>
            <a:endParaRPr kumimoji="0" lang="zh-CN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= 2310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zh-CN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lvl="0" indent="-384048" algn="ctr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6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= 462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lang="en-US" altLang="zh-CN" sz="2000" i="1" dirty="0" smtClean="0"/>
              <a:t> M’</a:t>
            </a:r>
            <a:r>
              <a:rPr lang="en-US" altLang="zh-CN" sz="2000" baseline="-25000" dirty="0" smtClean="0"/>
              <a:t>1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3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zh-CN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lvl="0" indent="-384048" algn="ctr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lang="en-US" altLang="zh-CN" sz="2000" baseline="-25000" dirty="0" smtClean="0"/>
              <a:t>2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= 385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lang="en-US" altLang="zh-CN" sz="2000" i="1" dirty="0" smtClean="0"/>
              <a:t> M’</a:t>
            </a:r>
            <a:r>
              <a:rPr lang="en-US" altLang="zh-CN" sz="2000" baseline="-25000" dirty="0" smtClean="0"/>
              <a:t>2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zh-CN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lvl="0" indent="-384048" algn="ctr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lang="en-US" altLang="zh-CN" sz="2000" baseline="-25000" dirty="0" smtClean="0"/>
              <a:t>3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5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= 330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lang="en-US" altLang="zh-CN" sz="2000" i="1" dirty="0" smtClean="0"/>
              <a:t> M’</a:t>
            </a:r>
            <a:r>
              <a:rPr lang="en-US" altLang="zh-CN" sz="2000" baseline="-25000" dirty="0" smtClean="0"/>
              <a:t>3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zh-CN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lvl="0" indent="-384048" algn="ctr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lang="en-US" altLang="zh-CN" sz="2000" baseline="-25000" dirty="0" smtClean="0"/>
              <a:t>4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= 210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lang="en-US" altLang="zh-CN" sz="2000" i="1" dirty="0" smtClean="0"/>
              <a:t> M’</a:t>
            </a:r>
            <a:r>
              <a:rPr lang="en-US" altLang="zh-CN" sz="2000" baseline="-25000" dirty="0" smtClean="0"/>
              <a:t>4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zh-CN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lvl="0" indent="-384048" algn="ctr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462 + 385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+ 330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+ 210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lang="en-US" altLang="zh-CN" sz="2000" dirty="0" smtClean="0">
                <a:solidFill>
                  <a:srgbClr val="FFFF00"/>
                </a:solidFill>
              </a:rPr>
              <a:t>10 (mod 2310)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lvl="0" indent="-38404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                    </a:t>
            </a:r>
            <a:r>
              <a:rPr lang="en-US" altLang="zh-CN" sz="2000" dirty="0" smtClean="0">
                <a:solidFill>
                  <a:srgbClr val="FFFF00"/>
                </a:solidFill>
              </a:rPr>
              <a:t> 6731 (mod 2310) </a:t>
            </a:r>
            <a:endParaRPr lang="en-US" altLang="zh-CN" sz="2000" dirty="0" smtClean="0">
              <a:solidFill>
                <a:srgbClr val="FFFF00"/>
              </a:solidFill>
              <a:sym typeface="Symbol" pitchFamily="18" charset="2"/>
            </a:endParaRPr>
          </a:p>
          <a:p>
            <a:pPr marL="420624" marR="0" lvl="0" indent="-384048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                  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2111 (mod 2310)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785786" y="428604"/>
            <a:ext cx="3581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ea"/>
                <a:cs typeface="Calibri" pitchFamily="34" charset="0"/>
              </a:rPr>
              <a:t>例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ea"/>
                <a:cs typeface="Calibri" pitchFamily="34" charset="0"/>
              </a:rPr>
              <a:t>2.3.3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求解同余方程组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3428992" y="928670"/>
          <a:ext cx="1428728" cy="133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3" imgW="977760" imgH="914400" progId="Equation.DSMT4">
                  <p:embed/>
                </p:oleObj>
              </mc:Choice>
              <mc:Fallback>
                <p:oleObj name="Equation" r:id="rId3" imgW="97776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928670"/>
                        <a:ext cx="1428728" cy="1331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8662" y="2714620"/>
            <a:ext cx="7929618" cy="338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解：</a:t>
            </a:r>
            <a:r>
              <a:rPr lang="zh-CN" altLang="en-US" dirty="0" smtClean="0"/>
              <a:t>由于</a:t>
            </a:r>
            <a:r>
              <a:rPr lang="en-US" dirty="0" smtClean="0"/>
              <a:t>5</a:t>
            </a:r>
            <a:r>
              <a:rPr lang="zh-CN" altLang="en-US" dirty="0" smtClean="0"/>
              <a:t>，</a:t>
            </a:r>
            <a:r>
              <a:rPr lang="en-US" dirty="0" smtClean="0"/>
              <a:t>6</a:t>
            </a:r>
            <a:r>
              <a:rPr lang="zh-CN" altLang="en-US" dirty="0" smtClean="0"/>
              <a:t>，</a:t>
            </a:r>
            <a:r>
              <a:rPr lang="en-US" dirty="0" smtClean="0"/>
              <a:t>7</a:t>
            </a:r>
            <a:r>
              <a:rPr lang="zh-CN" altLang="en-US" dirty="0" smtClean="0"/>
              <a:t>，</a:t>
            </a:r>
            <a:r>
              <a:rPr lang="en-US" dirty="0" smtClean="0"/>
              <a:t>11</a:t>
            </a:r>
            <a:r>
              <a:rPr lang="zh-CN" altLang="en-US" dirty="0" smtClean="0"/>
              <a:t>两两互素，根据中国剩余定理，可取</a:t>
            </a:r>
            <a:r>
              <a:rPr lang="en-US" dirty="0" smtClean="0"/>
              <a:t> </a:t>
            </a: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FF00"/>
                </a:solidFill>
              </a:rPr>
              <a:t>                            m = 5×6×7×11=2310                                   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                            M</a:t>
            </a:r>
            <a:r>
              <a:rPr lang="en-US" baseline="-25000" dirty="0" smtClean="0"/>
              <a:t>1 </a:t>
            </a:r>
            <a:r>
              <a:rPr lang="en-US" dirty="0" smtClean="0"/>
              <a:t>=2310/5=462</a:t>
            </a:r>
            <a:r>
              <a:rPr lang="zh-CN" altLang="en-US" dirty="0" smtClean="0"/>
              <a:t>，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-1</a:t>
            </a:r>
            <a:r>
              <a:rPr lang="en-US" dirty="0" smtClean="0"/>
              <a:t>=3 (mod 5);                                 </a:t>
            </a: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                            M</a:t>
            </a:r>
            <a:r>
              <a:rPr lang="en-US" baseline="-25000" dirty="0" smtClean="0"/>
              <a:t>2 </a:t>
            </a:r>
            <a:r>
              <a:rPr lang="en-US" dirty="0" smtClean="0"/>
              <a:t>=2310/6=385</a:t>
            </a:r>
            <a:r>
              <a:rPr lang="zh-CN" altLang="en-US" dirty="0" smtClean="0"/>
              <a:t>，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-1</a:t>
            </a:r>
            <a:r>
              <a:rPr lang="en-US" dirty="0" smtClean="0"/>
              <a:t>=1 (mod 6);                                </a:t>
            </a: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                            M</a:t>
            </a:r>
            <a:r>
              <a:rPr lang="en-US" baseline="-25000" dirty="0" smtClean="0"/>
              <a:t>3 </a:t>
            </a:r>
            <a:r>
              <a:rPr lang="en-US" dirty="0" smtClean="0"/>
              <a:t>=2310/7=330</a:t>
            </a:r>
            <a:r>
              <a:rPr lang="zh-CN" altLang="en-US" dirty="0" smtClean="0"/>
              <a:t>，</a:t>
            </a:r>
            <a:r>
              <a:rPr lang="en-US" dirty="0" smtClean="0"/>
              <a:t>M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-1</a:t>
            </a:r>
            <a:r>
              <a:rPr lang="en-US" dirty="0" smtClean="0"/>
              <a:t>=1 (mod 7);                                </a:t>
            </a: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                            M</a:t>
            </a:r>
            <a:r>
              <a:rPr lang="en-US" baseline="-25000" dirty="0" smtClean="0"/>
              <a:t>4 </a:t>
            </a:r>
            <a:r>
              <a:rPr lang="en-US" dirty="0" smtClean="0"/>
              <a:t>=2310/11=210</a:t>
            </a:r>
            <a:r>
              <a:rPr lang="zh-CN" altLang="en-US" dirty="0" smtClean="0"/>
              <a:t>，</a:t>
            </a:r>
            <a:r>
              <a:rPr lang="en-US" dirty="0" smtClean="0"/>
              <a:t>M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-1</a:t>
            </a:r>
            <a:r>
              <a:rPr lang="en-US" dirty="0" smtClean="0"/>
              <a:t>=1 (mod 11);   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                         </a:t>
            </a: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FF00"/>
                </a:solidFill>
              </a:rPr>
              <a:t>                 x ≡ 462×3×2+385+330×3+210×0 (mod 2310)                         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                    ≡ 4147 (mod 2310)</a:t>
            </a: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                    ≡ 1837 (mod 2310)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同余的等价定义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7758138" cy="24717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00B0F0"/>
                </a:solidFill>
              </a:rPr>
              <a:t>定理</a:t>
            </a:r>
            <a:r>
              <a:rPr lang="en-US" sz="2800" b="1" dirty="0" smtClean="0">
                <a:solidFill>
                  <a:srgbClr val="00B0F0"/>
                </a:solidFill>
              </a:rPr>
              <a:t>2.1.1 </a:t>
            </a:r>
          </a:p>
          <a:p>
            <a:pPr>
              <a:buNone/>
            </a:pPr>
            <a:r>
              <a:rPr lang="zh-CN" altLang="en-US" sz="2800" b="1" dirty="0" smtClean="0"/>
              <a:t>（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sz="2800" dirty="0" smtClean="0"/>
              <a:t>                  </a:t>
            </a:r>
            <a:r>
              <a:rPr lang="zh-CN" altLang="en-US" sz="2800" dirty="0" smtClean="0"/>
              <a:t>当且仅当存在整数</a:t>
            </a:r>
            <a:r>
              <a:rPr lang="en-US" sz="2800" dirty="0" smtClean="0">
                <a:solidFill>
                  <a:srgbClr val="FFFF00"/>
                </a:solidFill>
              </a:rPr>
              <a:t>k</a:t>
            </a:r>
            <a:r>
              <a:rPr lang="zh-CN" altLang="en-US" sz="2800" dirty="0" smtClean="0"/>
              <a:t>，使得</a:t>
            </a:r>
            <a:r>
              <a:rPr lang="en-US" sz="2800" dirty="0" smtClean="0">
                <a:solidFill>
                  <a:srgbClr val="FFFF00"/>
                </a:solidFill>
              </a:rPr>
              <a:t>a=</a:t>
            </a:r>
            <a:r>
              <a:rPr lang="en-US" sz="2800" dirty="0" err="1" smtClean="0">
                <a:solidFill>
                  <a:srgbClr val="FFFF00"/>
                </a:solidFill>
              </a:rPr>
              <a:t>km+b</a:t>
            </a:r>
            <a:r>
              <a:rPr lang="zh-CN" altLang="en-US" sz="2800" dirty="0" smtClean="0"/>
              <a:t>。</a:t>
            </a: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）设</a:t>
            </a:r>
            <a:r>
              <a:rPr lang="en-US" sz="2800" dirty="0" smtClean="0">
                <a:solidFill>
                  <a:srgbClr val="FFFF00"/>
                </a:solidFill>
              </a:rPr>
              <a:t>a=k</a:t>
            </a:r>
            <a:r>
              <a:rPr lang="en-US" sz="2800" baseline="-25000" dirty="0" smtClean="0">
                <a:solidFill>
                  <a:srgbClr val="FFFF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m+r</a:t>
            </a:r>
            <a:r>
              <a:rPr lang="en-US" sz="2800" baseline="-25000" dirty="0" smtClean="0">
                <a:solidFill>
                  <a:srgbClr val="FFFF00"/>
                </a:solidFill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</a:rPr>
              <a:t>，</a:t>
            </a:r>
            <a:r>
              <a:rPr lang="en-US" sz="2800" dirty="0" smtClean="0">
                <a:solidFill>
                  <a:srgbClr val="FFFF00"/>
                </a:solidFill>
              </a:rPr>
              <a:t>b=k</a:t>
            </a:r>
            <a:r>
              <a:rPr lang="en-US" sz="2800" baseline="-25000" dirty="0" smtClean="0">
                <a:solidFill>
                  <a:srgbClr val="FFFF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m+r</a:t>
            </a:r>
            <a:r>
              <a:rPr lang="en-US" sz="2800" baseline="-25000" dirty="0" smtClean="0">
                <a:solidFill>
                  <a:srgbClr val="FFFF00"/>
                </a:solidFill>
              </a:rPr>
              <a:t>2</a:t>
            </a:r>
            <a:r>
              <a:rPr lang="zh-CN" altLang="en-US" sz="2800" dirty="0" smtClean="0"/>
              <a:t>，          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，        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       		</a:t>
            </a:r>
            <a:r>
              <a:rPr lang="zh-CN" altLang="en-US" sz="2800" dirty="0" smtClean="0"/>
              <a:t>当且仅当</a:t>
            </a:r>
            <a:r>
              <a:rPr lang="en-US" sz="2800" dirty="0" smtClean="0"/>
              <a:t>       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357290" y="2000240"/>
          <a:ext cx="18367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3" imgW="863280" imgH="203040" progId="Equation.DSMT4">
                  <p:embed/>
                </p:oleObj>
              </mc:Choice>
              <mc:Fallback>
                <p:oleObj name="Equation" r:id="rId3" imgW="863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000240"/>
                        <a:ext cx="18367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286380" y="3000372"/>
          <a:ext cx="1285884" cy="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3000372"/>
                        <a:ext cx="1285884" cy="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715140" y="3000372"/>
          <a:ext cx="1228748" cy="44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7" imgW="634680" imgH="228600" progId="Equation.DSMT4">
                  <p:embed/>
                </p:oleObj>
              </mc:Choice>
              <mc:Fallback>
                <p:oleObj name="Equation" r:id="rId7" imgW="634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3000372"/>
                        <a:ext cx="1228748" cy="44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71472" y="3357562"/>
          <a:ext cx="18367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9" imgW="863280" imgH="203040" progId="Equation.DSMT4">
                  <p:embed/>
                </p:oleObj>
              </mc:Choice>
              <mc:Fallback>
                <p:oleObj name="Equation" r:id="rId9" imgW="86328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357562"/>
                        <a:ext cx="18367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786182" y="3429000"/>
          <a:ext cx="71438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10" imgW="380880" imgH="228600" progId="Equation.DSMT4">
                  <p:embed/>
                </p:oleObj>
              </mc:Choice>
              <mc:Fallback>
                <p:oleObj name="Equation" r:id="rId10" imgW="3808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429000"/>
                        <a:ext cx="71438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472" y="378619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证明：</a:t>
            </a:r>
            <a:r>
              <a:rPr lang="zh-CN" altLang="en-US" sz="2400" b="1" dirty="0" smtClean="0"/>
              <a:t>思路：利用同余和整除的定义可直接验证。</a:t>
            </a:r>
            <a:endParaRPr lang="zh-CN" altLang="en-US" sz="2400" b="1" dirty="0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28596" y="4357694"/>
            <a:ext cx="8305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596" y="5214950"/>
            <a:ext cx="83724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642918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2.3.3 </a:t>
            </a:r>
            <a:r>
              <a:rPr lang="zh-CN" altLang="en-US" sz="2400" dirty="0" smtClean="0"/>
              <a:t>设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/>
              <a:t>是两两互素的正整数，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m=m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，则同余方程</a:t>
            </a:r>
            <a:endParaRPr lang="zh-CN" altLang="en-US" sz="2400" dirty="0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0897" name="Object 1"/>
          <p:cNvGraphicFramePr>
            <a:graphicFrameLocks noChangeAspect="1"/>
          </p:cNvGraphicFramePr>
          <p:nvPr/>
        </p:nvGraphicFramePr>
        <p:xfrm>
          <a:off x="2357422" y="1143008"/>
          <a:ext cx="1938901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8" name="Equation" r:id="rId3" imgW="1079280" imgH="203040" progId="Equation.DSMT4">
                  <p:embed/>
                </p:oleObj>
              </mc:Choice>
              <mc:Fallback>
                <p:oleObj name="Equation" r:id="rId3" imgW="107928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143008"/>
                        <a:ext cx="1938901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214810" y="107154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与同余方程组</a:t>
            </a:r>
            <a:endParaRPr lang="zh-CN" altLang="en-US" sz="2400" dirty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286116" y="1571612"/>
          <a:ext cx="1924496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Equation" r:id="rId5" imgW="1206360" imgH="939600" progId="Equation.DSMT4">
                  <p:embed/>
                </p:oleObj>
              </mc:Choice>
              <mc:Fallback>
                <p:oleObj name="Equation" r:id="rId5" imgW="12063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1571612"/>
                        <a:ext cx="1924496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5786" y="321468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同解。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4000504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</a:rPr>
              <a:t>证明思路：</a:t>
            </a:r>
            <a:r>
              <a:rPr lang="zh-CN" altLang="en-US" sz="2400" dirty="0" smtClean="0"/>
              <a:t>利用</a:t>
            </a:r>
            <a:r>
              <a:rPr lang="zh-CN" altLang="en-US" sz="2400" dirty="0" smtClean="0">
                <a:solidFill>
                  <a:srgbClr val="FFFF00"/>
                </a:solidFill>
              </a:rPr>
              <a:t>同余的定义</a:t>
            </a:r>
            <a:r>
              <a:rPr lang="zh-CN" altLang="en-US" sz="2400" dirty="0" smtClean="0"/>
              <a:t>分别验证同余方程的解是同余方程组的解，同余方程组的解是同余方程的解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857496"/>
            <a:ext cx="83343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2.3.3 </a:t>
            </a:r>
            <a:r>
              <a:rPr lang="zh-CN" altLang="en-US" sz="2400" dirty="0" smtClean="0"/>
              <a:t>求解同余方程：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=1(mod140)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214422"/>
            <a:ext cx="8143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解：</a:t>
            </a:r>
            <a:r>
              <a:rPr lang="zh-CN" altLang="en-US" sz="2400" dirty="0" smtClean="0"/>
              <a:t>虽然我们可以直接利用</a:t>
            </a:r>
            <a:r>
              <a:rPr lang="zh-CN" altLang="en-US" sz="2400" dirty="0" smtClean="0">
                <a:solidFill>
                  <a:srgbClr val="00B0F0"/>
                </a:solidFill>
              </a:rPr>
              <a:t>定理</a:t>
            </a:r>
            <a:r>
              <a:rPr lang="en-US" sz="2400" dirty="0" smtClean="0">
                <a:solidFill>
                  <a:srgbClr val="00B0F0"/>
                </a:solidFill>
              </a:rPr>
              <a:t>2.3.1</a:t>
            </a:r>
            <a:r>
              <a:rPr lang="zh-CN" altLang="en-US" sz="2400" dirty="0" smtClean="0"/>
              <a:t>进行求解，但是为了说明</a:t>
            </a:r>
            <a:r>
              <a:rPr lang="zh-CN" altLang="en-US" sz="2400" dirty="0" smtClean="0">
                <a:solidFill>
                  <a:srgbClr val="00B0F0"/>
                </a:solidFill>
              </a:rPr>
              <a:t>定理</a:t>
            </a:r>
            <a:r>
              <a:rPr lang="en-US" sz="2400" dirty="0" smtClean="0">
                <a:solidFill>
                  <a:srgbClr val="00B0F0"/>
                </a:solidFill>
              </a:rPr>
              <a:t>2.3.3</a:t>
            </a:r>
            <a:r>
              <a:rPr lang="zh-CN" altLang="en-US" sz="2400" dirty="0" smtClean="0"/>
              <a:t>的有效性，我们首先将该同余方程转变为同余方程组。</a:t>
            </a:r>
          </a:p>
          <a:p>
            <a:r>
              <a:rPr lang="zh-CN" altLang="en-US" sz="2400" dirty="0" smtClean="0"/>
              <a:t>由于</a:t>
            </a:r>
            <a:r>
              <a:rPr lang="en-US" sz="2400" dirty="0" smtClean="0">
                <a:solidFill>
                  <a:srgbClr val="FFFF00"/>
                </a:solidFill>
              </a:rPr>
              <a:t>140=4×5×7</a:t>
            </a:r>
            <a:r>
              <a:rPr lang="zh-CN" altLang="en-US" sz="2400" dirty="0" smtClean="0"/>
              <a:t>，所以原同余方程与下列同余方程组同解：</a:t>
            </a:r>
            <a:endParaRPr lang="zh-CN" altLang="en-US" sz="24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1000100" y="2786058"/>
          <a:ext cx="1571604" cy="108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0" name="Equation" r:id="rId3" imgW="1028520" imgH="711000" progId="Equation.DSMT4">
                  <p:embed/>
                </p:oleObj>
              </mc:Choice>
              <mc:Fallback>
                <p:oleObj name="Equation" r:id="rId3" imgW="1028520" imgH="7110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786058"/>
                        <a:ext cx="1571604" cy="1081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3714744" y="2786058"/>
          <a:ext cx="1500166" cy="112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1" name="Equation" r:id="rId5" imgW="952200" imgH="711000" progId="Equation.DSMT4">
                  <p:embed/>
                </p:oleObj>
              </mc:Choice>
              <mc:Fallback>
                <p:oleObj name="Equation" r:id="rId5" imgW="95220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2786058"/>
                        <a:ext cx="1500166" cy="112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6286512" y="2714620"/>
          <a:ext cx="1500166" cy="1184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2" name="Equation" r:id="rId7" imgW="901440" imgH="711000" progId="Equation.DSMT4">
                  <p:embed/>
                </p:oleObj>
              </mc:Choice>
              <mc:Fallback>
                <p:oleObj name="Equation" r:id="rId7" imgW="90144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2714620"/>
                        <a:ext cx="1500166" cy="1184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2857488" y="314324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500694" y="314324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5786" y="4000504"/>
            <a:ext cx="7500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根据中国剩余定理，令</a:t>
            </a:r>
            <a:r>
              <a:rPr lang="en-US" sz="2400" dirty="0" smtClean="0"/>
              <a:t>m=140</a:t>
            </a:r>
            <a:r>
              <a:rPr lang="zh-CN" altLang="en-US" sz="2400" dirty="0" smtClean="0"/>
              <a:t>，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en-US" sz="2400" baseline="-25000" dirty="0" smtClean="0">
                <a:solidFill>
                  <a:srgbClr val="FFFF00"/>
                </a:solidFill>
              </a:rPr>
              <a:t>1 </a:t>
            </a:r>
            <a:r>
              <a:rPr lang="en-US" sz="2400" dirty="0" smtClean="0">
                <a:solidFill>
                  <a:srgbClr val="FFFF00"/>
                </a:solidFill>
              </a:rPr>
              <a:t>= 140/4=35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                 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en-US" sz="2400" baseline="-25000" dirty="0" smtClean="0">
                <a:solidFill>
                  <a:srgbClr val="FFFF00"/>
                </a:solidFill>
              </a:rPr>
              <a:t>2 </a:t>
            </a:r>
            <a:r>
              <a:rPr lang="en-US" sz="2400" dirty="0" smtClean="0">
                <a:solidFill>
                  <a:srgbClr val="FFFF00"/>
                </a:solidFill>
              </a:rPr>
              <a:t>= 140/5=28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                 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en-US" sz="2400" baseline="-25000" dirty="0" smtClean="0">
                <a:solidFill>
                  <a:srgbClr val="FFFF00"/>
                </a:solidFill>
              </a:rPr>
              <a:t>3 </a:t>
            </a:r>
            <a:r>
              <a:rPr lang="en-US" sz="2400" dirty="0" smtClean="0">
                <a:solidFill>
                  <a:srgbClr val="FFFF00"/>
                </a:solidFill>
              </a:rPr>
              <a:t>= 140/7=20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                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x = 3·35·3 + 2·28·2 + 6·20·4 </a:t>
            </a:r>
            <a:r>
              <a:rPr lang="zh-CN" altLang="en-US" sz="2400" dirty="0" smtClean="0">
                <a:solidFill>
                  <a:srgbClr val="FFFF00"/>
                </a:solidFill>
              </a:rPr>
              <a:t>（</a:t>
            </a:r>
            <a:r>
              <a:rPr lang="en-US" sz="2400" dirty="0" smtClean="0">
                <a:solidFill>
                  <a:srgbClr val="FFFF00"/>
                </a:solidFill>
              </a:rPr>
              <a:t>mod140</a:t>
            </a:r>
            <a:r>
              <a:rPr lang="zh-CN" altLang="en-US" sz="2400" dirty="0" smtClean="0">
                <a:solidFill>
                  <a:srgbClr val="FFFF00"/>
                </a:solidFill>
              </a:rPr>
              <a:t>）</a:t>
            </a:r>
          </a:p>
          <a:p>
            <a:r>
              <a:rPr lang="en-US" sz="2400" dirty="0" smtClean="0"/>
              <a:t>            ≡315 + 112 + 480 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mod140</a:t>
            </a:r>
            <a:r>
              <a:rPr lang="zh-CN" altLang="en-US" sz="2400" dirty="0" smtClean="0"/>
              <a:t>）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≡67</a:t>
            </a:r>
            <a:r>
              <a:rPr lang="zh-CN" altLang="en-US" sz="2400" dirty="0" smtClean="0">
                <a:solidFill>
                  <a:srgbClr val="FFFF00"/>
                </a:solidFill>
              </a:rPr>
              <a:t>（</a:t>
            </a:r>
            <a:r>
              <a:rPr lang="en-US" sz="2400" dirty="0" smtClean="0">
                <a:solidFill>
                  <a:srgbClr val="FFFF00"/>
                </a:solidFill>
              </a:rPr>
              <a:t>mod140</a:t>
            </a:r>
            <a:r>
              <a:rPr lang="zh-CN" altLang="en-US" sz="2400" dirty="0" smtClean="0">
                <a:solidFill>
                  <a:srgbClr val="FFFF00"/>
                </a:solidFill>
              </a:rPr>
              <a:t>）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143239" y="4429132"/>
          <a:ext cx="1500199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3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39" y="4429132"/>
                        <a:ext cx="1500199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3143240" y="4786322"/>
          <a:ext cx="1500097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4" name="Equation" r:id="rId11" imgW="1002960" imgH="241200" progId="Equation.DSMT4">
                  <p:embed/>
                </p:oleObj>
              </mc:Choice>
              <mc:Fallback>
                <p:oleObj name="Equation" r:id="rId11" imgW="100296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786322"/>
                        <a:ext cx="1500097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3143240" y="5143512"/>
          <a:ext cx="1500097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5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5143512"/>
                        <a:ext cx="1500097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357166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2.3.4 </a:t>
            </a:r>
            <a:r>
              <a:rPr lang="zh-CN" altLang="en-US" sz="2400" dirty="0" smtClean="0"/>
              <a:t>求解同余方程组</a:t>
            </a:r>
            <a:endParaRPr lang="zh-CN" altLang="en-US" sz="24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69" name="Object 1"/>
          <p:cNvGraphicFramePr>
            <a:graphicFrameLocks noChangeAspect="1"/>
          </p:cNvGraphicFramePr>
          <p:nvPr/>
        </p:nvGraphicFramePr>
        <p:xfrm>
          <a:off x="3286116" y="857232"/>
          <a:ext cx="1571604" cy="1101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Equation" r:id="rId3" imgW="1015920" imgH="711000" progId="Equation.DSMT4">
                  <p:embed/>
                </p:oleObj>
              </mc:Choice>
              <mc:Fallback>
                <p:oleObj name="Equation" r:id="rId3" imgW="1015920" imgH="7110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857232"/>
                        <a:ext cx="1571604" cy="1101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200024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解：</a:t>
            </a:r>
            <a:r>
              <a:rPr lang="zh-CN" altLang="en-US" sz="2400" dirty="0" smtClean="0"/>
              <a:t>由于</a:t>
            </a:r>
            <a:r>
              <a:rPr lang="en-US" sz="2400" dirty="0" smtClean="0">
                <a:solidFill>
                  <a:srgbClr val="FFFF00"/>
                </a:solidFill>
              </a:rPr>
              <a:t>10,12,15</a:t>
            </a:r>
            <a:r>
              <a:rPr lang="zh-CN" altLang="en-US" sz="2400" dirty="0" smtClean="0">
                <a:solidFill>
                  <a:srgbClr val="FFFF00"/>
                </a:solidFill>
              </a:rPr>
              <a:t>两两不互素</a:t>
            </a:r>
            <a:r>
              <a:rPr lang="zh-CN" altLang="en-US" sz="2400" dirty="0" smtClean="0"/>
              <a:t>，根据</a:t>
            </a:r>
            <a:r>
              <a:rPr lang="zh-CN" altLang="en-US" sz="2400" dirty="0" smtClean="0">
                <a:solidFill>
                  <a:srgbClr val="00B0F0"/>
                </a:solidFill>
              </a:rPr>
              <a:t>定理</a:t>
            </a:r>
            <a:r>
              <a:rPr lang="en-US" sz="2400" dirty="0" smtClean="0">
                <a:solidFill>
                  <a:srgbClr val="00B0F0"/>
                </a:solidFill>
              </a:rPr>
              <a:t>2.3.3</a:t>
            </a:r>
            <a:r>
              <a:rPr lang="zh-CN" altLang="en-US" sz="2400" dirty="0" smtClean="0"/>
              <a:t>，题中的同余方程组等价于下列同余方程组同解：</a:t>
            </a:r>
            <a:endParaRPr lang="zh-CN" altLang="en-US" sz="2400" dirty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857224" y="2928934"/>
          <a:ext cx="1500166" cy="216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name="Equation" r:id="rId5" imgW="952200" imgH="1371600" progId="Equation.DSMT4">
                  <p:embed/>
                </p:oleObj>
              </mc:Choice>
              <mc:Fallback>
                <p:oleObj name="Equation" r:id="rId5" imgW="952200" imgH="1371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28934"/>
                        <a:ext cx="1500166" cy="2160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3714744" y="3286124"/>
          <a:ext cx="1357290" cy="137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Equation" r:id="rId7" imgW="901440" imgH="914400" progId="Equation.DSMT4">
                  <p:embed/>
                </p:oleObj>
              </mc:Choice>
              <mc:Fallback>
                <p:oleObj name="Equation" r:id="rId7" imgW="90144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286124"/>
                        <a:ext cx="1357290" cy="1371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6500826" y="3429000"/>
          <a:ext cx="1357290" cy="107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6" name="Equation" r:id="rId9" imgW="901440" imgH="711000" progId="Equation.DSMT4">
                  <p:embed/>
                </p:oleObj>
              </mc:Choice>
              <mc:Fallback>
                <p:oleObj name="Equation" r:id="rId9" imgW="901440" imgH="711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3429000"/>
                        <a:ext cx="1357290" cy="1071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2714612" y="3786190"/>
            <a:ext cx="7143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429256" y="3786190"/>
            <a:ext cx="7143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5786" y="5357826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利用中国剩余定理可得</a:t>
            </a:r>
            <a:endParaRPr lang="zh-CN" altLang="en-US" sz="2400" dirty="0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3500430" y="6000768"/>
          <a:ext cx="1751814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7" name="Equation" r:id="rId11" imgW="977760" imgH="203040" progId="Equation.DSMT4">
                  <p:embed/>
                </p:oleObj>
              </mc:Choice>
              <mc:Fallback>
                <p:oleObj name="Equation" r:id="rId11" imgW="97776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6000768"/>
                        <a:ext cx="1751814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二次同余与二次剩余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8592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本节关注二次同余方程。</a:t>
            </a:r>
            <a:endParaRPr lang="en-US" altLang="zh-CN" sz="2400" dirty="0" smtClean="0"/>
          </a:p>
          <a:p>
            <a:r>
              <a:rPr lang="zh-CN" altLang="en-US" sz="2400" dirty="0" smtClean="0"/>
              <a:t>设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是正整数，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为整数且                  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，二次同余方程的一般形式如下：</a:t>
            </a:r>
            <a:endParaRPr lang="zh-CN" altLang="en-US" sz="24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5429256" y="2071678"/>
          <a:ext cx="1547824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4" name="Equation" r:id="rId3" imgW="863280" imgH="203040" progId="Equation.DSMT4">
                  <p:embed/>
                </p:oleObj>
              </mc:Choice>
              <mc:Fallback>
                <p:oleObj name="Equation" r:id="rId3" imgW="8632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071678"/>
                        <a:ext cx="1547824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2857488" y="2857496"/>
          <a:ext cx="3229593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5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857496"/>
                        <a:ext cx="3229593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472" y="3643314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设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的素因子分解为</a:t>
            </a:r>
            <a:r>
              <a:rPr lang="en-US" sz="2400" dirty="0" smtClean="0"/>
              <a:t>                  </a:t>
            </a:r>
            <a:r>
              <a:rPr lang="zh-CN" altLang="en-US" sz="2400" dirty="0" smtClean="0"/>
              <a:t>，其中    </a:t>
            </a:r>
            <a:r>
              <a:rPr lang="en-US" sz="2400" dirty="0" smtClean="0"/>
              <a:t>          </a:t>
            </a:r>
            <a:r>
              <a:rPr lang="zh-CN" altLang="en-US" sz="2400" dirty="0" smtClean="0"/>
              <a:t>为素数。根据定理</a:t>
            </a:r>
            <a:r>
              <a:rPr lang="en-US" sz="2400" dirty="0" smtClean="0"/>
              <a:t>2.3.3</a:t>
            </a:r>
            <a:r>
              <a:rPr lang="zh-CN" altLang="en-US" sz="2400" dirty="0" smtClean="0"/>
              <a:t>同余方程（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）与下列同余方程组同解</a:t>
            </a:r>
            <a:endParaRPr lang="zh-CN" altLang="en-US" sz="2400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3357554" y="3714752"/>
          <a:ext cx="1557244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tion" r:id="rId7" imgW="1041120" imgH="241200" progId="Equation.DSMT4">
                  <p:embed/>
                </p:oleObj>
              </mc:Choice>
              <mc:Fallback>
                <p:oleObj name="Equation" r:id="rId7" imgW="104112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714752"/>
                        <a:ext cx="1557244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5786446" y="3714752"/>
          <a:ext cx="1131026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Equation" r:id="rId9" imgW="723600" imgH="228600" progId="Equation.DSMT4">
                  <p:embed/>
                </p:oleObj>
              </mc:Choice>
              <mc:Fallback>
                <p:oleObj name="Equation" r:id="rId9" imgW="7236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3714752"/>
                        <a:ext cx="1131026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2857488" y="4572008"/>
          <a:ext cx="3466117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Equation" r:id="rId11" imgW="1650960" imgH="990360" progId="Equation.DSMT4">
                  <p:embed/>
                </p:oleObj>
              </mc:Choice>
              <mc:Fallback>
                <p:oleObj name="Equation" r:id="rId11" imgW="1650960" imgH="9903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4572008"/>
                        <a:ext cx="3466117" cy="2071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215206" y="285749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428604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因此，只需要考虑</a:t>
            </a:r>
            <a:r>
              <a:rPr lang="zh-CN" altLang="en-US" sz="2400" dirty="0" smtClean="0">
                <a:solidFill>
                  <a:srgbClr val="FFFF00"/>
                </a:solidFill>
              </a:rPr>
              <a:t>模为素数的方幂</a:t>
            </a:r>
            <a:r>
              <a:rPr lang="zh-CN" altLang="en-US" sz="2400" dirty="0" smtClean="0"/>
              <a:t>的同余方程：</a:t>
            </a:r>
            <a:endParaRPr lang="zh-CN" altLang="en-US" sz="24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041" name="Object 1"/>
          <p:cNvGraphicFramePr>
            <a:graphicFrameLocks noChangeAspect="1"/>
          </p:cNvGraphicFramePr>
          <p:nvPr/>
        </p:nvGraphicFramePr>
        <p:xfrm>
          <a:off x="2643174" y="1071546"/>
          <a:ext cx="3429024" cy="40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7" name="Equation" r:id="rId3" imgW="1917360" imgH="228600" progId="Equation.DSMT4">
                  <p:embed/>
                </p:oleObj>
              </mc:Choice>
              <mc:Fallback>
                <p:oleObj name="Equation" r:id="rId3" imgW="191736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1071546"/>
                        <a:ext cx="3429024" cy="408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0892" y="10715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2.8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214414" y="1571612"/>
          <a:ext cx="765355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8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571612"/>
                        <a:ext cx="765355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1500174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由于             ，所以（</a:t>
            </a:r>
            <a:r>
              <a:rPr lang="en-US" altLang="zh-CN" sz="2400" dirty="0" smtClean="0"/>
              <a:t>2.8</a:t>
            </a:r>
            <a:r>
              <a:rPr lang="zh-CN" altLang="en-US" sz="2400" dirty="0" smtClean="0"/>
              <a:t>）式与下列同余方程同解：</a:t>
            </a:r>
            <a:endParaRPr lang="zh-CN" altLang="en-US" sz="2400" dirty="0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2428860" y="2143116"/>
          <a:ext cx="2842637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9" name="Equation" r:id="rId7" imgW="1815840" imgH="228600" progId="Equation.DSMT4">
                  <p:embed/>
                </p:oleObj>
              </mc:Choice>
              <mc:Fallback>
                <p:oleObj name="Equation" r:id="rId7" imgW="18158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143116"/>
                        <a:ext cx="2842637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2357422" y="2928934"/>
          <a:ext cx="2931738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0" name="Equation" r:id="rId9" imgW="1879560" imgH="228600" progId="Equation.DSMT4">
                  <p:embed/>
                </p:oleObj>
              </mc:Choice>
              <mc:Fallback>
                <p:oleObj name="Equation" r:id="rId9" imgW="187956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2928934"/>
                        <a:ext cx="2931738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3000364" y="4143380"/>
          <a:ext cx="1592365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1" name="Equation" r:id="rId11" imgW="1015920" imgH="228600" progId="Equation.DSMT4">
                  <p:embed/>
                </p:oleObj>
              </mc:Choice>
              <mc:Fallback>
                <p:oleObj name="Equation" r:id="rId11" imgW="101592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143380"/>
                        <a:ext cx="1592365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下箭头 16"/>
          <p:cNvSpPr/>
          <p:nvPr/>
        </p:nvSpPr>
        <p:spPr>
          <a:xfrm>
            <a:off x="3643306" y="2571744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3643306" y="3286124"/>
            <a:ext cx="214314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4000496" y="3357562"/>
          <a:ext cx="1034063" cy="28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2" name="Equation" r:id="rId13" imgW="723600" imgH="203040" progId="Equation.DSMT4">
                  <p:embed/>
                </p:oleObj>
              </mc:Choice>
              <mc:Fallback>
                <p:oleObj name="Equation" r:id="rId13" imgW="723600" imgH="203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3357562"/>
                        <a:ext cx="1034063" cy="285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4000496" y="3643314"/>
          <a:ext cx="1129306" cy="28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3" name="Equation" r:id="rId15" imgW="787320" imgH="203040" progId="Equation.DSMT4">
                  <p:embed/>
                </p:oleObj>
              </mc:Choice>
              <mc:Fallback>
                <p:oleObj name="Equation" r:id="rId15" imgW="787320" imgH="203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3643314"/>
                        <a:ext cx="1129306" cy="285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500034" y="4572008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因此，我们要讨论</a:t>
            </a:r>
            <a:r>
              <a:rPr lang="zh-CN" altLang="en-US" sz="2400" dirty="0" smtClean="0">
                <a:solidFill>
                  <a:srgbClr val="FFFF00"/>
                </a:solidFill>
              </a:rPr>
              <a:t>同余式（</a:t>
            </a:r>
            <a:r>
              <a:rPr lang="en-US" sz="2400" dirty="0" smtClean="0">
                <a:solidFill>
                  <a:srgbClr val="FFFF00"/>
                </a:solidFill>
              </a:rPr>
              <a:t>2.7</a:t>
            </a:r>
            <a:r>
              <a:rPr lang="zh-CN" altLang="en-US" sz="2400" dirty="0" smtClean="0">
                <a:solidFill>
                  <a:srgbClr val="FFFF00"/>
                </a:solidFill>
              </a:rPr>
              <a:t>）是否有解</a:t>
            </a:r>
            <a:r>
              <a:rPr lang="zh-CN" altLang="en-US" sz="2400" dirty="0" smtClean="0"/>
              <a:t>以及如何求解，首先要讨论</a:t>
            </a:r>
            <a:r>
              <a:rPr lang="zh-CN" altLang="en-US" sz="2400" dirty="0" smtClean="0">
                <a:solidFill>
                  <a:srgbClr val="FFFF00"/>
                </a:solidFill>
              </a:rPr>
              <a:t>形如（</a:t>
            </a:r>
            <a:r>
              <a:rPr lang="en-US" sz="2400" dirty="0" smtClean="0">
                <a:solidFill>
                  <a:srgbClr val="FFFF00"/>
                </a:solidFill>
              </a:rPr>
              <a:t>2.9</a:t>
            </a:r>
            <a:r>
              <a:rPr lang="zh-CN" altLang="en-US" sz="2400" dirty="0" smtClean="0">
                <a:solidFill>
                  <a:srgbClr val="FFFF00"/>
                </a:solidFill>
              </a:rPr>
              <a:t>）</a:t>
            </a:r>
            <a:r>
              <a:rPr lang="zh-CN" altLang="en-US" sz="2400" dirty="0" smtClean="0"/>
              <a:t>的同余式是否有解以及如何求解。</a:t>
            </a:r>
            <a:endParaRPr lang="zh-CN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16" y="414338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2.9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二次剩余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1357298"/>
            <a:ext cx="4992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定义</a:t>
            </a:r>
            <a:r>
              <a:rPr lang="en-US" sz="2400" b="1" dirty="0" smtClean="0">
                <a:solidFill>
                  <a:srgbClr val="00B0F0"/>
                </a:solidFill>
              </a:rPr>
              <a:t> 2.4.1 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为正整数，若同余式</a:t>
            </a:r>
            <a:endParaRPr lang="zh-CN" altLang="en-US" sz="24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2428860" y="1928802"/>
          <a:ext cx="3393307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Equation" r:id="rId3" imgW="1815840" imgH="228600" progId="Equation.DSMT4">
                  <p:embed/>
                </p:oleObj>
              </mc:Choice>
              <mc:Fallback>
                <p:oleObj name="Equation" r:id="rId3" imgW="181584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928802"/>
                        <a:ext cx="3393307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2643182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有解，则称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为模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的二次剩余，否则称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为模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的二次非剩余。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000100" y="4286256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对于</a:t>
            </a:r>
            <a:r>
              <a:rPr lang="en-US" sz="2400" dirty="0" smtClean="0">
                <a:solidFill>
                  <a:srgbClr val="FFFF00"/>
                </a:solidFill>
              </a:rPr>
              <a:t>m=2</a:t>
            </a:r>
            <a:r>
              <a:rPr lang="zh-CN" altLang="en-US" sz="2400" dirty="0" smtClean="0"/>
              <a:t>，判断某个数是否为模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的二次剩余是平凡的。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285720" y="500042"/>
            <a:ext cx="871543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例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2.4.1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分别求模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17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19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所有的二次剩余和二次非剩余。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3108" y="1214423"/>
          <a:ext cx="5857916" cy="1000131"/>
        </p:xfrm>
        <a:graphic>
          <a:graphicData uri="http://schemas.openxmlformats.org/drawingml/2006/table">
            <a:tbl>
              <a:tblPr/>
              <a:tblGrid>
                <a:gridCol w="1571636"/>
                <a:gridCol w="1033860"/>
                <a:gridCol w="813105"/>
                <a:gridCol w="813105"/>
                <a:gridCol w="813105"/>
                <a:gridCol w="813105"/>
              </a:tblGrid>
              <a:tr h="587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x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Calibri"/>
                        </a:rPr>
                        <a:t>1</a:t>
                      </a:r>
                      <a:r>
                        <a:rPr lang="zh-CN" sz="2400" kern="100" dirty="0">
                          <a:latin typeface="Calibri"/>
                          <a:ea typeface="宋体"/>
                          <a:cs typeface="Calibri"/>
                        </a:rPr>
                        <a:t>，</a:t>
                      </a:r>
                      <a:r>
                        <a:rPr lang="en-US" sz="2400" kern="100" dirty="0">
                          <a:latin typeface="Calibri"/>
                          <a:ea typeface="宋体"/>
                          <a:cs typeface="Calibri"/>
                        </a:rPr>
                        <a:t>10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Calibri"/>
                        </a:rPr>
                        <a:t>2</a:t>
                      </a:r>
                      <a:r>
                        <a:rPr lang="zh-CN" sz="2400" kern="100" dirty="0">
                          <a:latin typeface="Calibri"/>
                          <a:ea typeface="宋体"/>
                          <a:cs typeface="Calibri"/>
                        </a:rPr>
                        <a:t>，</a:t>
                      </a:r>
                      <a:r>
                        <a:rPr lang="en-US" sz="2400" kern="100" dirty="0">
                          <a:latin typeface="Calibri"/>
                          <a:ea typeface="宋体"/>
                          <a:cs typeface="Calibri"/>
                        </a:rPr>
                        <a:t>9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3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Calibri"/>
                        </a:rPr>
                        <a:t>，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8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4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Calibri"/>
                        </a:rPr>
                        <a:t>，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7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5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Calibri"/>
                        </a:rPr>
                        <a:t>，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6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2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1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Calibri"/>
                        </a:rPr>
                        <a:t>4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9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5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Calibri"/>
                        </a:rPr>
                        <a:t>3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2214546" y="1857364"/>
          <a:ext cx="1473310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2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857364"/>
                        <a:ext cx="1473310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71472" y="2357430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所以，模</a:t>
            </a:r>
            <a:r>
              <a:rPr lang="en-US" dirty="0" smtClean="0"/>
              <a:t>11</a:t>
            </a:r>
            <a:r>
              <a:rPr lang="zh-CN" altLang="en-US" dirty="0" smtClean="0"/>
              <a:t>的二次剩余为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9</a:t>
            </a:r>
            <a:r>
              <a:rPr lang="zh-CN" altLang="en-US" dirty="0" smtClean="0"/>
              <a:t>，二次非剩余为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71541" y="2857497"/>
          <a:ext cx="7572423" cy="1214446"/>
        </p:xfrm>
        <a:graphic>
          <a:graphicData uri="http://schemas.openxmlformats.org/drawingml/2006/table">
            <a:tbl>
              <a:tblPr/>
              <a:tblGrid>
                <a:gridCol w="2034585"/>
                <a:gridCol w="922973"/>
                <a:gridCol w="922973"/>
                <a:gridCol w="922973"/>
                <a:gridCol w="922973"/>
                <a:gridCol w="922973"/>
                <a:gridCol w="922973"/>
              </a:tblGrid>
              <a:tr h="663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Calibri"/>
                        </a:rPr>
                        <a:t>x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1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Calibri"/>
                        </a:rPr>
                        <a:t>，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12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2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Calibri"/>
                        </a:rPr>
                        <a:t>，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11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3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Calibri"/>
                        </a:rPr>
                        <a:t>，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10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4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Calibri"/>
                        </a:rPr>
                        <a:t>，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9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5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Calibri"/>
                        </a:rPr>
                        <a:t>，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8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6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Calibri"/>
                        </a:rPr>
                        <a:t>，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7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1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4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9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3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Calibri"/>
                        </a:rPr>
                        <a:t>12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Calibri"/>
                        </a:rPr>
                        <a:t>10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1357290" y="3571876"/>
          <a:ext cx="1488192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3" name="Equation" r:id="rId5" imgW="952200" imgH="228600" progId="Equation.DSMT4">
                  <p:embed/>
                </p:oleObj>
              </mc:Choice>
              <mc:Fallback>
                <p:oleObj name="Equation" r:id="rId5" imgW="9522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571876"/>
                        <a:ext cx="1488192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42910" y="4214818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所以，模</a:t>
            </a:r>
            <a:r>
              <a:rPr lang="en-US" dirty="0" smtClean="0"/>
              <a:t>13</a:t>
            </a:r>
            <a:r>
              <a:rPr lang="zh-CN" altLang="en-US" dirty="0" smtClean="0"/>
              <a:t>的二次剩余为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9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10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12</a:t>
            </a:r>
            <a:r>
              <a:rPr lang="zh-CN" altLang="en-US" dirty="0" smtClean="0"/>
              <a:t>，二次非剩余为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5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7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11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0034" y="4857760"/>
            <a:ext cx="835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同理可得，模</a:t>
            </a:r>
            <a:r>
              <a:rPr lang="en-US" dirty="0" smtClean="0"/>
              <a:t>17</a:t>
            </a:r>
            <a:r>
              <a:rPr lang="zh-CN" altLang="en-US" dirty="0" smtClean="0"/>
              <a:t>的二次剩余为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8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9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13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15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16</a:t>
            </a:r>
            <a:r>
              <a:rPr lang="zh-CN" altLang="en-US" dirty="0" smtClean="0"/>
              <a:t>，二次非剩余为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5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7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11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12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14</a:t>
            </a:r>
            <a:r>
              <a:rPr lang="zh-CN" altLang="en-US" dirty="0" smtClean="0"/>
              <a:t>。模</a:t>
            </a:r>
            <a:r>
              <a:rPr lang="en-US" dirty="0" smtClean="0"/>
              <a:t>19</a:t>
            </a:r>
            <a:r>
              <a:rPr lang="zh-CN" altLang="en-US" dirty="0" smtClean="0"/>
              <a:t>的二次剩余为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6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7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9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11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16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17</a:t>
            </a:r>
            <a:r>
              <a:rPr lang="zh-CN" altLang="en-US" dirty="0" smtClean="0"/>
              <a:t>，二次非剩余为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12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13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14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15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dirty="0" smtClean="0">
                <a:solidFill>
                  <a:srgbClr val="FFC000"/>
                </a:solidFill>
              </a:rPr>
              <a:t>18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71472" y="5857892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注：通过观察，可发现模</a:t>
            </a:r>
            <a:r>
              <a:rPr lang="en-US" dirty="0" smtClean="0"/>
              <a:t>11</a:t>
            </a:r>
            <a:r>
              <a:rPr lang="zh-CN" altLang="en-US" dirty="0" smtClean="0"/>
              <a:t>，</a:t>
            </a:r>
            <a:r>
              <a:rPr lang="en-US" dirty="0" smtClean="0"/>
              <a:t>13</a:t>
            </a:r>
            <a:r>
              <a:rPr lang="zh-CN" altLang="en-US" dirty="0" smtClean="0"/>
              <a:t>，</a:t>
            </a:r>
            <a:r>
              <a:rPr lang="en-US" dirty="0" smtClean="0"/>
              <a:t>17</a:t>
            </a:r>
            <a:r>
              <a:rPr lang="zh-CN" altLang="en-US" dirty="0" smtClean="0"/>
              <a:t>，</a:t>
            </a:r>
            <a:r>
              <a:rPr lang="en-US" dirty="0" smtClean="0"/>
              <a:t>19</a:t>
            </a:r>
            <a:r>
              <a:rPr lang="zh-CN" altLang="en-US" dirty="0" smtClean="0"/>
              <a:t>的二次剩余的个数分别是它们</a:t>
            </a:r>
            <a:r>
              <a:rPr lang="zh-CN" altLang="en-US" dirty="0" smtClean="0">
                <a:solidFill>
                  <a:srgbClr val="FFC000"/>
                </a:solidFill>
              </a:rPr>
              <a:t>既约剩余系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FF00"/>
                </a:solidFill>
              </a:rPr>
              <a:t>元素个数的一半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2.4.1 </a:t>
            </a:r>
            <a:r>
              <a:rPr lang="zh-CN" altLang="en-US" sz="2400" dirty="0" smtClean="0"/>
              <a:t>在模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的一个既约剩余系中，恰有</a:t>
            </a:r>
            <a:r>
              <a:rPr lang="en-US" sz="2400" dirty="0" smtClean="0"/>
              <a:t>         </a:t>
            </a:r>
            <a:r>
              <a:rPr lang="zh-CN" altLang="en-US" sz="2400" dirty="0" smtClean="0"/>
              <a:t>个模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的二次剩余，</a:t>
            </a:r>
            <a:r>
              <a:rPr lang="en-US" sz="2400" dirty="0" smtClean="0"/>
              <a:t>         </a:t>
            </a:r>
            <a:r>
              <a:rPr lang="zh-CN" altLang="en-US" sz="2400" dirty="0" smtClean="0"/>
              <a:t>个模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的二次非剩余。</a:t>
            </a: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6572264" y="428604"/>
          <a:ext cx="571472" cy="631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4" name="Equation" r:id="rId3" imgW="355320" imgH="393480" progId="Equation.DSMT4">
                  <p:embed/>
                </p:oleObj>
              </mc:Choice>
              <mc:Fallback>
                <p:oleObj name="Equation" r:id="rId3" imgW="35532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428604"/>
                        <a:ext cx="571472" cy="631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2214546" y="857232"/>
          <a:ext cx="642910" cy="71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5" name="Equation" r:id="rId5" imgW="355320" imgH="393480" progId="Equation.DSMT4">
                  <p:embed/>
                </p:oleObj>
              </mc:Choice>
              <mc:Fallback>
                <p:oleObj name="Equation" r:id="rId5" imgW="3553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857232"/>
                        <a:ext cx="642910" cy="7105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571472" y="1643050"/>
            <a:ext cx="49680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证明：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取模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p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的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最小绝对既约剩余系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2071670" y="2214554"/>
          <a:ext cx="4377965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6" name="Equation" r:id="rId7" imgW="2730240" imgH="393480" progId="Equation.DSMT4">
                  <p:embed/>
                </p:oleObj>
              </mc:Choice>
              <mc:Fallback>
                <p:oleObj name="Equation" r:id="rId7" imgW="273024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214554"/>
                        <a:ext cx="4377965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2910" y="3143248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则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是模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的二次剩余当且仅当</a:t>
            </a:r>
            <a:endParaRPr lang="zh-CN" altLang="en-US" sz="2400" dirty="0"/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357290" y="3786190"/>
          <a:ext cx="7041746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7" name="Equation" r:id="rId9" imgW="4597200" imgH="469800" progId="Equation.DSMT4">
                  <p:embed/>
                </p:oleObj>
              </mc:Choice>
              <mc:Fallback>
                <p:oleObj name="Equation" r:id="rId9" imgW="4597200" imgH="469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786190"/>
                        <a:ext cx="7041746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1472" y="4714884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由于      </a:t>
            </a:r>
            <a:r>
              <a:rPr lang="en-US" sz="2400" dirty="0" smtClean="0"/>
              <a:t>                </a:t>
            </a:r>
            <a:r>
              <a:rPr lang="zh-CN" altLang="en-US" sz="2400" dirty="0" smtClean="0"/>
              <a:t>，所以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是模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的二次剩余当且仅当</a:t>
            </a:r>
            <a:endParaRPr lang="zh-CN" altLang="en-US" sz="2400" dirty="0"/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1285852" y="4786322"/>
          <a:ext cx="1857388" cy="3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8" name="Equation" r:id="rId11" imgW="1104840" imgH="228600" progId="Equation.DSMT4">
                  <p:embed/>
                </p:oleObj>
              </mc:Choice>
              <mc:Fallback>
                <p:oleObj name="Equation" r:id="rId11" imgW="110484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786322"/>
                        <a:ext cx="1857388" cy="38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2285984" y="5429264"/>
          <a:ext cx="4496220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9" name="Equation" r:id="rId13" imgW="2450880" imgH="469800" progId="Equation.DSMT4">
                  <p:embed/>
                </p:oleObj>
              </mc:Choice>
              <mc:Fallback>
                <p:oleObj name="Equation" r:id="rId13" imgW="2450880" imgH="469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429264"/>
                        <a:ext cx="4496220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又当       ，          </a:t>
            </a:r>
            <a:r>
              <a:rPr lang="en-US" sz="2400" dirty="0" smtClean="0"/>
              <a:t>       </a:t>
            </a:r>
            <a:r>
              <a:rPr lang="zh-CN" altLang="en-US" sz="2400" dirty="0" smtClean="0"/>
              <a:t>时，                   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，所以模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的二次剩余个数为</a:t>
            </a:r>
            <a:r>
              <a:rPr lang="en-US" sz="2400" dirty="0" smtClean="0"/>
              <a:t>          </a:t>
            </a:r>
            <a:r>
              <a:rPr lang="zh-CN" altLang="en-US" sz="2400" dirty="0" smtClean="0"/>
              <a:t>， 模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的二次非剩余的个数为</a:t>
            </a:r>
            <a:r>
              <a:rPr lang="en-US" sz="2400" dirty="0" smtClean="0"/>
              <a:t>          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37" name="Object 1"/>
          <p:cNvGraphicFramePr>
            <a:graphicFrameLocks noChangeAspect="1"/>
          </p:cNvGraphicFramePr>
          <p:nvPr/>
        </p:nvGraphicFramePr>
        <p:xfrm>
          <a:off x="1285852" y="714356"/>
          <a:ext cx="571472" cy="34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2" name="Equation" r:id="rId3" imgW="317160" imgH="190440" progId="Equation.DSMT4">
                  <p:embed/>
                </p:oleObj>
              </mc:Choice>
              <mc:Fallback>
                <p:oleObj name="Equation" r:id="rId3" imgW="317160" imgH="1904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714356"/>
                        <a:ext cx="571472" cy="3463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071670" y="500042"/>
          <a:ext cx="1408297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3" name="Equation" r:id="rId5" imgW="876240" imgH="393480" progId="Equation.DSMT4">
                  <p:embed/>
                </p:oleObj>
              </mc:Choice>
              <mc:Fallback>
                <p:oleObj name="Equation" r:id="rId5" imgW="8762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500042"/>
                        <a:ext cx="1408297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4071934" y="642918"/>
          <a:ext cx="176799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4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642918"/>
                        <a:ext cx="176799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2357422" y="1000108"/>
          <a:ext cx="571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5" name="Equation" r:id="rId9" imgW="355320" imgH="393480" progId="Equation.DSMT4">
                  <p:embed/>
                </p:oleObj>
              </mc:Choice>
              <mc:Fallback>
                <p:oleObj name="Equation" r:id="rId9" imgW="35532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000108"/>
                        <a:ext cx="5715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7072330" y="1071546"/>
          <a:ext cx="571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6" name="Equation" r:id="rId11" imgW="355320" imgH="393480" progId="Equation.DSMT4">
                  <p:embed/>
                </p:oleObj>
              </mc:Choice>
              <mc:Fallback>
                <p:oleObj name="Equation" r:id="rId11" imgW="35532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1071546"/>
                        <a:ext cx="5715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14348" y="19288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</a:rPr>
              <a:t>欧拉判别法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2500306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2.4.2 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为一个奇素数，     </a:t>
            </a:r>
            <a:r>
              <a:rPr lang="en-US" sz="2400" dirty="0" smtClean="0"/>
              <a:t>               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>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是模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的二次剩余的充要条件是</a:t>
            </a:r>
            <a:endParaRPr lang="zh-CN" altLang="en-US" sz="2400" dirty="0"/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4572000" y="2500306"/>
          <a:ext cx="173492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7" name="Equation" r:id="rId12" imgW="812520" imgH="203040" progId="Equation.DSMT4">
                  <p:embed/>
                </p:oleObj>
              </mc:Choice>
              <mc:Fallback>
                <p:oleObj name="Equation" r:id="rId12" imgW="81252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00306"/>
                        <a:ext cx="173492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2928926" y="3357562"/>
          <a:ext cx="2206174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8" name="Equation" r:id="rId14" imgW="1002960" imgH="330120" progId="Equation.DSMT4">
                  <p:embed/>
                </p:oleObj>
              </mc:Choice>
              <mc:Fallback>
                <p:oleObj name="Equation" r:id="rId14" imgW="1002960" imgH="3301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357562"/>
                        <a:ext cx="2206174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714348" y="4143380"/>
            <a:ext cx="4818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是模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的二次非剩余的充要条件是</a:t>
            </a:r>
            <a:endParaRPr lang="zh-CN" altLang="en-US" sz="2400" dirty="0"/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49" name="Object 13"/>
          <p:cNvGraphicFramePr>
            <a:graphicFrameLocks noChangeAspect="1"/>
          </p:cNvGraphicFramePr>
          <p:nvPr/>
        </p:nvGraphicFramePr>
        <p:xfrm>
          <a:off x="3071801" y="4786322"/>
          <a:ext cx="2193567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9" name="Equation" r:id="rId16" imgW="1104840" imgH="330120" progId="Equation.DSMT4">
                  <p:embed/>
                </p:oleObj>
              </mc:Choice>
              <mc:Fallback>
                <p:oleObj name="Equation" r:id="rId16" imgW="1104840" imgH="3301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1" y="4786322"/>
                        <a:ext cx="2193567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同余例子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11441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B0F0"/>
                </a:solidFill>
              </a:rPr>
              <a:t>例</a:t>
            </a:r>
            <a:r>
              <a:rPr lang="en-US" b="1" dirty="0" smtClean="0">
                <a:solidFill>
                  <a:srgbClr val="00B0F0"/>
                </a:solidFill>
              </a:rPr>
              <a:t>2.1.1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39≡29(mod 10)</a:t>
            </a:r>
            <a:r>
              <a:rPr lang="zh-CN" altLang="en-US" dirty="0" smtClean="0"/>
              <a:t>，因为</a:t>
            </a:r>
            <a:r>
              <a:rPr lang="en-US" dirty="0" smtClean="0">
                <a:solidFill>
                  <a:srgbClr val="FFFF00"/>
                </a:solidFill>
              </a:rPr>
              <a:t>10|</a:t>
            </a:r>
            <a:r>
              <a:rPr lang="zh-CN" altLang="en-US" dirty="0" smtClean="0">
                <a:solidFill>
                  <a:srgbClr val="FFFF00"/>
                </a:solidFill>
              </a:rPr>
              <a:t>（</a:t>
            </a:r>
            <a:r>
              <a:rPr lang="en-US" dirty="0" smtClean="0">
                <a:solidFill>
                  <a:srgbClr val="FFFF00"/>
                </a:solidFill>
              </a:rPr>
              <a:t>39-29</a:t>
            </a:r>
            <a:r>
              <a:rPr lang="zh-CN" altLang="en-US" dirty="0" smtClean="0">
                <a:solidFill>
                  <a:srgbClr val="FFFF00"/>
                </a:solidFill>
              </a:rPr>
              <a:t>）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zh-CN" altLang="en-US" dirty="0" smtClean="0"/>
              <a:t>同样</a:t>
            </a:r>
            <a:r>
              <a:rPr lang="en-US" dirty="0" smtClean="0"/>
              <a:t>                      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2928934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</a:rPr>
              <a:t>例</a:t>
            </a:r>
            <a:r>
              <a:rPr lang="en-US" sz="2800" b="1" dirty="0" smtClean="0">
                <a:solidFill>
                  <a:srgbClr val="00B0F0"/>
                </a:solidFill>
              </a:rPr>
              <a:t>2.1.2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zh-CN" altLang="en-US" sz="2800" dirty="0" smtClean="0"/>
              <a:t>某月的</a:t>
            </a:r>
            <a:r>
              <a:rPr lang="en-US" sz="2800" dirty="0" smtClean="0">
                <a:solidFill>
                  <a:srgbClr val="FFFF00"/>
                </a:solidFill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</a:rPr>
              <a:t>号</a:t>
            </a:r>
            <a:r>
              <a:rPr lang="zh-CN" altLang="en-US" sz="2800" dirty="0" smtClean="0"/>
              <a:t>为</a:t>
            </a:r>
            <a:r>
              <a:rPr lang="zh-CN" altLang="en-US" sz="2800" dirty="0" smtClean="0">
                <a:solidFill>
                  <a:srgbClr val="FFFF00"/>
                </a:solidFill>
              </a:rPr>
              <a:t>星期二</a:t>
            </a:r>
            <a:r>
              <a:rPr lang="zh-CN" altLang="en-US" sz="2800" dirty="0" smtClean="0"/>
              <a:t>，问该月的</a:t>
            </a:r>
            <a:r>
              <a:rPr lang="en-US" sz="2800" dirty="0" smtClean="0">
                <a:solidFill>
                  <a:srgbClr val="FFFF00"/>
                </a:solidFill>
              </a:rPr>
              <a:t>25</a:t>
            </a:r>
            <a:r>
              <a:rPr lang="zh-CN" altLang="en-US" sz="2800" dirty="0" smtClean="0">
                <a:solidFill>
                  <a:srgbClr val="FFFF00"/>
                </a:solidFill>
              </a:rPr>
              <a:t>号</a:t>
            </a:r>
            <a:r>
              <a:rPr lang="zh-CN" altLang="en-US" sz="2800" dirty="0" smtClean="0"/>
              <a:t>为</a:t>
            </a:r>
            <a:r>
              <a:rPr lang="zh-CN" altLang="en-US" sz="2800" dirty="0" smtClean="0">
                <a:solidFill>
                  <a:srgbClr val="FFFF00"/>
                </a:solidFill>
              </a:rPr>
              <a:t>星期几</a:t>
            </a:r>
            <a:r>
              <a:rPr lang="zh-CN" altLang="en-US" sz="2800" dirty="0" smtClean="0"/>
              <a:t>？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4214818"/>
            <a:ext cx="7929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</a:rPr>
              <a:t>解：</a:t>
            </a:r>
            <a:r>
              <a:rPr lang="zh-CN" altLang="en-US" sz="2800" dirty="0" smtClean="0"/>
              <a:t>因为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25 ≡ 4 (mod 7)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，而根据已知条件该月的</a:t>
            </a:r>
            <a:r>
              <a:rPr lang="en-US" sz="2800" dirty="0" smtClean="0">
                <a:solidFill>
                  <a:srgbClr val="FFFF00"/>
                </a:solidFill>
              </a:rPr>
              <a:t>4</a:t>
            </a:r>
            <a:r>
              <a:rPr lang="zh-CN" altLang="en-US" sz="2800" dirty="0" smtClean="0">
                <a:solidFill>
                  <a:srgbClr val="FFFF00"/>
                </a:solidFill>
              </a:rPr>
              <a:t>号</a:t>
            </a:r>
            <a:r>
              <a:rPr lang="zh-CN" altLang="en-US" sz="2800" dirty="0" smtClean="0"/>
              <a:t>为</a:t>
            </a:r>
            <a:r>
              <a:rPr lang="zh-CN" altLang="en-US" sz="2800" dirty="0" smtClean="0">
                <a:solidFill>
                  <a:srgbClr val="FFFF00"/>
                </a:solidFill>
              </a:rPr>
              <a:t>星期五</a:t>
            </a:r>
            <a:r>
              <a:rPr lang="zh-CN" altLang="en-US" sz="2800" dirty="0" smtClean="0"/>
              <a:t>，所以</a:t>
            </a:r>
            <a:r>
              <a:rPr lang="en-US" sz="2800" dirty="0" smtClean="0">
                <a:solidFill>
                  <a:srgbClr val="FFFF00"/>
                </a:solidFill>
              </a:rPr>
              <a:t>25</a:t>
            </a:r>
            <a:r>
              <a:rPr lang="zh-CN" altLang="en-US" sz="2800" dirty="0" smtClean="0">
                <a:solidFill>
                  <a:srgbClr val="FFFF00"/>
                </a:solidFill>
              </a:rPr>
              <a:t>号</a:t>
            </a:r>
            <a:r>
              <a:rPr lang="zh-CN" altLang="en-US" sz="2800" dirty="0" smtClean="0"/>
              <a:t>为</a:t>
            </a:r>
            <a:r>
              <a:rPr lang="zh-CN" altLang="en-US" sz="2800" dirty="0" smtClean="0">
                <a:solidFill>
                  <a:srgbClr val="FFFF00"/>
                </a:solidFill>
              </a:rPr>
              <a:t>星期五</a:t>
            </a:r>
            <a:r>
              <a:rPr lang="zh-CN" altLang="en-US" sz="2800" dirty="0" smtClean="0"/>
              <a:t>。</a:t>
            </a: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1357290" y="2214578"/>
          <a:ext cx="2081791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214578"/>
                        <a:ext cx="2081791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8786842" cy="98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14488"/>
            <a:ext cx="878684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643182"/>
            <a:ext cx="8786841" cy="103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857628"/>
            <a:ext cx="8786841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4714884"/>
            <a:ext cx="8786841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3534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6557"/>
            <a:ext cx="8334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7" y="2000611"/>
            <a:ext cx="833437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881990"/>
            <a:ext cx="83343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9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4725144"/>
            <a:ext cx="83343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571480"/>
            <a:ext cx="5214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2.4.2 </a:t>
            </a:r>
            <a:r>
              <a:rPr lang="zh-CN" altLang="en-US" sz="2400" dirty="0" smtClean="0"/>
              <a:t>利用</a:t>
            </a:r>
            <a:r>
              <a:rPr lang="zh-CN" altLang="en-US" sz="2400" dirty="0" smtClean="0">
                <a:solidFill>
                  <a:srgbClr val="00B0F0"/>
                </a:solidFill>
              </a:rPr>
              <a:t>定理</a:t>
            </a:r>
            <a:r>
              <a:rPr lang="en-US" sz="2400" dirty="0" smtClean="0">
                <a:solidFill>
                  <a:srgbClr val="00B0F0"/>
                </a:solidFill>
              </a:rPr>
              <a:t>2.4.2</a:t>
            </a:r>
            <a:r>
              <a:rPr lang="zh-CN" altLang="en-US" sz="2400" dirty="0" smtClean="0"/>
              <a:t>判断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-8</a:t>
            </a:r>
            <a:r>
              <a:rPr lang="zh-CN" altLang="en-US" sz="2400" dirty="0" smtClean="0"/>
              <a:t>是不是模</a:t>
            </a:r>
            <a:r>
              <a:rPr lang="en-US" sz="2400" dirty="0" smtClean="0"/>
              <a:t>53</a:t>
            </a:r>
            <a:r>
              <a:rPr lang="zh-CN" altLang="en-US" sz="2400" dirty="0" smtClean="0"/>
              <a:t>的二次剩余；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是不是模</a:t>
            </a:r>
            <a:r>
              <a:rPr lang="en-US" sz="2400" dirty="0" smtClean="0"/>
              <a:t>67</a:t>
            </a:r>
            <a:r>
              <a:rPr lang="zh-CN" altLang="en-US" sz="2400" dirty="0" smtClean="0"/>
              <a:t>的二次剩余；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是不是模</a:t>
            </a:r>
            <a:r>
              <a:rPr lang="en-US" sz="2400" dirty="0" smtClean="0"/>
              <a:t>17</a:t>
            </a:r>
            <a:r>
              <a:rPr lang="zh-CN" altLang="en-US" sz="2400" dirty="0" smtClean="0"/>
              <a:t>的二次剩余。</a:t>
            </a:r>
          </a:p>
          <a:p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2428868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B0F0"/>
                </a:solidFill>
              </a:rPr>
              <a:t>解：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        </a:t>
            </a:r>
            <a:r>
              <a:rPr lang="en-US" sz="2400" dirty="0" smtClean="0"/>
              <a:t>                 </a:t>
            </a:r>
            <a:r>
              <a:rPr lang="zh-CN" altLang="en-US" sz="2400" dirty="0" smtClean="0"/>
              <a:t>，所以</a:t>
            </a:r>
            <a:r>
              <a:rPr lang="en-US" sz="2400" dirty="0" smtClean="0"/>
              <a:t>-8</a:t>
            </a:r>
            <a:r>
              <a:rPr lang="zh-CN" altLang="en-US" sz="2400" dirty="0" smtClean="0"/>
              <a:t>是模</a:t>
            </a:r>
            <a:r>
              <a:rPr lang="en-US" sz="2400" dirty="0" smtClean="0"/>
              <a:t>53</a:t>
            </a:r>
            <a:r>
              <a:rPr lang="zh-CN" altLang="en-US" sz="2400" dirty="0" smtClean="0"/>
              <a:t>的二次非剩余；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          </a:t>
            </a:r>
            <a:r>
              <a:rPr lang="en-US" sz="2400" dirty="0" smtClean="0"/>
              <a:t>            </a:t>
            </a:r>
            <a:r>
              <a:rPr lang="zh-CN" altLang="en-US" sz="2400" dirty="0" smtClean="0"/>
              <a:t>，所以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是模</a:t>
            </a:r>
            <a:r>
              <a:rPr lang="en-US" sz="2400" dirty="0" smtClean="0"/>
              <a:t>67</a:t>
            </a:r>
            <a:r>
              <a:rPr lang="zh-CN" altLang="en-US" sz="2400" dirty="0" smtClean="0"/>
              <a:t>的二次非剩余；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         </a:t>
            </a:r>
            <a:r>
              <a:rPr lang="en-US" sz="2400" dirty="0" smtClean="0"/>
              <a:t>             </a:t>
            </a:r>
            <a:r>
              <a:rPr lang="zh-CN" altLang="en-US" sz="2400" dirty="0" smtClean="0"/>
              <a:t>，所以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是模</a:t>
            </a:r>
            <a:r>
              <a:rPr lang="en-US" sz="2400" dirty="0" smtClean="0"/>
              <a:t>17</a:t>
            </a:r>
            <a:r>
              <a:rPr lang="zh-CN" altLang="en-US" sz="2400" dirty="0" smtClean="0"/>
              <a:t>的二次剩余。</a:t>
            </a:r>
            <a:endParaRPr lang="zh-CN" altLang="en-US" sz="2400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/>
        </p:nvGraphicFramePr>
        <p:xfrm>
          <a:off x="2071670" y="2571744"/>
          <a:ext cx="237531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1" name="Equation" r:id="rId3" imgW="1257120" imgH="228600" progId="Equation.DSMT4">
                  <p:embed/>
                </p:oleObj>
              </mc:Choice>
              <mc:Fallback>
                <p:oleObj name="Equation" r:id="rId3" imgW="125712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571744"/>
                        <a:ext cx="237531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2143108" y="3071810"/>
          <a:ext cx="200026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2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071810"/>
                        <a:ext cx="200026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143108" y="3643314"/>
          <a:ext cx="197942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3" name="Equation" r:id="rId7" imgW="901440" imgH="228600" progId="Equation.DSMT4">
                  <p:embed/>
                </p:oleObj>
              </mc:Choice>
              <mc:Fallback>
                <p:oleObj name="Equation" r:id="rId7" imgW="9014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643314"/>
                        <a:ext cx="1979428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348" y="428604"/>
            <a:ext cx="6567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判定模</a:t>
            </a:r>
            <a:r>
              <a:rPr lang="en-US" sz="3200" dirty="0" smtClean="0"/>
              <a:t>p</a:t>
            </a:r>
            <a:r>
              <a:rPr lang="zh-CN" altLang="en-US" sz="3200" dirty="0" smtClean="0"/>
              <a:t>的二次剩余的一种有效方法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214422"/>
            <a:ext cx="7358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定义</a:t>
            </a:r>
            <a:r>
              <a:rPr lang="en-US" sz="2400" b="1" dirty="0" smtClean="0">
                <a:solidFill>
                  <a:srgbClr val="00B0F0"/>
                </a:solidFill>
              </a:rPr>
              <a:t> 2.4.2 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是奇素数，</a:t>
            </a:r>
            <a:r>
              <a:rPr lang="en-US" sz="2400" dirty="0" smtClean="0"/>
              <a:t> 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是整数，关于整变量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的函数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称为</a:t>
            </a:r>
            <a:r>
              <a:rPr lang="zh-CN" altLang="en-US" sz="2400" dirty="0" smtClean="0">
                <a:solidFill>
                  <a:srgbClr val="FFC000"/>
                </a:solidFill>
              </a:rPr>
              <a:t>模</a:t>
            </a:r>
            <a:r>
              <a:rPr lang="en-US" sz="2400" dirty="0" smtClean="0">
                <a:solidFill>
                  <a:srgbClr val="FFC000"/>
                </a:solidFill>
              </a:rPr>
              <a:t>p</a:t>
            </a:r>
            <a:r>
              <a:rPr lang="zh-CN" altLang="en-US" sz="2400" dirty="0" smtClean="0">
                <a:solidFill>
                  <a:srgbClr val="FFC000"/>
                </a:solidFill>
              </a:rPr>
              <a:t>的勒让德符号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/>
        </p:nvGraphicFramePr>
        <p:xfrm>
          <a:off x="1714480" y="1857364"/>
          <a:ext cx="4539060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Equation" r:id="rId3" imgW="2234880" imgH="736560" progId="Equation.DSMT4">
                  <p:embed/>
                </p:oleObj>
              </mc:Choice>
              <mc:Fallback>
                <p:oleObj name="Equation" r:id="rId3" imgW="2234880" imgH="7365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857364"/>
                        <a:ext cx="4539060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3857628"/>
            <a:ext cx="51054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428604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2.4.4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高斯引理</a:t>
            </a:r>
            <a:r>
              <a:rPr lang="zh-CN" altLang="en-US" sz="2400" b="1" dirty="0" smtClean="0"/>
              <a:t>）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p</a:t>
            </a:r>
            <a:r>
              <a:rPr lang="zh-CN" altLang="en-US" sz="2400" dirty="0" smtClean="0"/>
              <a:t>为奇素数，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sz="2400" dirty="0" smtClean="0"/>
              <a:t>是整数</a:t>
            </a:r>
            <a:r>
              <a:rPr lang="en-US" sz="2400" dirty="0" smtClean="0"/>
              <a:t>,        </a:t>
            </a:r>
            <a:r>
              <a:rPr lang="zh-CN" altLang="en-US" sz="2400" dirty="0" smtClean="0"/>
              <a:t>。再设</a:t>
            </a:r>
            <a:endParaRPr lang="zh-CN" altLang="en-US" sz="24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57" name="Object 1"/>
          <p:cNvGraphicFramePr>
            <a:graphicFrameLocks noChangeAspect="1"/>
          </p:cNvGraphicFramePr>
          <p:nvPr/>
        </p:nvGraphicFramePr>
        <p:xfrm>
          <a:off x="7143768" y="500042"/>
          <a:ext cx="629292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2" name="Equation" r:id="rId3" imgW="342720" imgH="203040" progId="Equation.DSMT4">
                  <p:embed/>
                </p:oleObj>
              </mc:Choice>
              <mc:Fallback>
                <p:oleObj name="Equation" r:id="rId3" imgW="34272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500042"/>
                        <a:ext cx="629292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214546" y="1285860"/>
          <a:ext cx="4671784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3" name="Equation" r:id="rId5" imgW="2590560" imgH="241200" progId="Equation.DSMT4">
                  <p:embed/>
                </p:oleObj>
              </mc:Choice>
              <mc:Fallback>
                <p:oleObj name="Equation" r:id="rId5" imgW="25905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285860"/>
                        <a:ext cx="4671784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348" y="2071678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以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 smtClean="0"/>
              <a:t>表示这   </a:t>
            </a:r>
            <a:r>
              <a:rPr lang="en-US" sz="2400" dirty="0" smtClean="0"/>
              <a:t>        </a:t>
            </a:r>
            <a:r>
              <a:rPr lang="zh-CN" altLang="en-US" sz="2400" dirty="0" smtClean="0"/>
              <a:t>个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    中大于    </a:t>
            </a:r>
            <a:r>
              <a:rPr lang="en-US" sz="2400" dirty="0" smtClean="0"/>
              <a:t>    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   </a:t>
            </a:r>
            <a:r>
              <a:rPr lang="zh-CN" altLang="en-US" sz="2400" dirty="0" smtClean="0"/>
              <a:t>的个数，那么，有</a:t>
            </a:r>
            <a:endParaRPr lang="zh-CN" altLang="en-US" sz="2400" dirty="0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2214546" y="2214554"/>
          <a:ext cx="870790" cy="28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4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214554"/>
                        <a:ext cx="870790" cy="285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3428992" y="2071678"/>
          <a:ext cx="285720" cy="4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5" name="Equation" r:id="rId9" imgW="139680" imgH="241200" progId="Equation.DSMT4">
                  <p:embed/>
                </p:oleObj>
              </mc:Choice>
              <mc:Fallback>
                <p:oleObj name="Equation" r:id="rId9" imgW="13968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071678"/>
                        <a:ext cx="285720" cy="47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5715008" y="2071678"/>
          <a:ext cx="285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6" name="Equation" r:id="rId11" imgW="139680" imgH="241200" progId="Equation.DSMT4">
                  <p:embed/>
                </p:oleObj>
              </mc:Choice>
              <mc:Fallback>
                <p:oleObj name="Equation" r:id="rId11" imgW="13968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2071678"/>
                        <a:ext cx="2857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4786314" y="2071678"/>
          <a:ext cx="642942" cy="40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7" name="Equation" r:id="rId13" imgW="317160" imgH="203040" progId="Equation.DSMT4">
                  <p:embed/>
                </p:oleObj>
              </mc:Choice>
              <mc:Fallback>
                <p:oleObj name="Equation" r:id="rId13" imgW="31716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2071678"/>
                        <a:ext cx="642942" cy="409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3428992" y="2786058"/>
          <a:ext cx="132606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8" name="Equation" r:id="rId15" imgW="774360" imgH="457200" progId="Equation.DSMT4">
                  <p:embed/>
                </p:oleObj>
              </mc:Choice>
              <mc:Fallback>
                <p:oleObj name="Equation" r:id="rId15" imgW="774360" imgH="457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786058"/>
                        <a:ext cx="1326068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70" name="Picture 14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28596" y="3714752"/>
            <a:ext cx="8401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71" name="Picture 15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28596" y="5072074"/>
            <a:ext cx="84486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8334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14422"/>
            <a:ext cx="83724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3724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357562"/>
            <a:ext cx="8248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438663"/>
            <a:ext cx="82010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414984"/>
            <a:ext cx="81724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84105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00240"/>
            <a:ext cx="83058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857628"/>
            <a:ext cx="83629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66"/>
            <a:ext cx="8334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2214554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当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是正数时，定理</a:t>
            </a:r>
            <a:r>
              <a:rPr lang="en-US" sz="2400" dirty="0" smtClean="0"/>
              <a:t>2.4.5</a:t>
            </a:r>
            <a:r>
              <a:rPr lang="zh-CN" altLang="en-US" sz="2400" dirty="0" smtClean="0"/>
              <a:t>中的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具有十分明确的几何意义：如图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所示，</a:t>
            </a:r>
            <a:r>
              <a:rPr lang="en-US" sz="2400" dirty="0" smtClean="0"/>
              <a:t>T</a:t>
            </a:r>
            <a:r>
              <a:rPr lang="zh-CN" altLang="en-US" sz="2400" dirty="0" smtClean="0"/>
              <a:t>表示直角坐标平面中由</a:t>
            </a:r>
            <a:r>
              <a:rPr lang="en-US" sz="2400" dirty="0" smtClean="0"/>
              <a:t>x</a:t>
            </a:r>
            <a:r>
              <a:rPr lang="zh-CN" altLang="en-US" sz="2400" dirty="0" smtClean="0"/>
              <a:t>轴、直线 </a:t>
            </a:r>
            <a:r>
              <a:rPr lang="en-US" sz="2400" dirty="0" smtClean="0"/>
              <a:t>        </a:t>
            </a:r>
            <a:r>
              <a:rPr lang="zh-CN" altLang="en-US" sz="2400" dirty="0" smtClean="0"/>
              <a:t>及直线</a:t>
            </a:r>
            <a:r>
              <a:rPr lang="en-US" sz="2400" dirty="0" smtClean="0"/>
              <a:t>    </a:t>
            </a:r>
            <a:r>
              <a:rPr lang="zh-CN" altLang="en-US" sz="2400" dirty="0" smtClean="0"/>
              <a:t>所围成的</a:t>
            </a:r>
            <a:r>
              <a:rPr lang="zh-CN" altLang="en-US" sz="2400" dirty="0" smtClean="0">
                <a:solidFill>
                  <a:srgbClr val="FFFF00"/>
                </a:solidFill>
              </a:rPr>
              <a:t>三角形</a:t>
            </a:r>
            <a:r>
              <a:rPr lang="en-US" sz="2400" dirty="0" smtClean="0">
                <a:solidFill>
                  <a:srgbClr val="FFFF00"/>
                </a:solidFill>
              </a:rPr>
              <a:t>OAB</a:t>
            </a:r>
            <a:r>
              <a:rPr lang="zh-CN" altLang="en-US" sz="2400" dirty="0" smtClean="0">
                <a:solidFill>
                  <a:srgbClr val="FFFF00"/>
                </a:solidFill>
              </a:rPr>
              <a:t>内部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整点</a:t>
            </a:r>
            <a:r>
              <a:rPr lang="zh-CN" altLang="en-US" sz="2400" dirty="0" smtClean="0"/>
              <a:t>（坐标均为整数的点）的个数。需要注意</a:t>
            </a:r>
            <a:r>
              <a:rPr lang="en-US" sz="2400" dirty="0" smtClean="0"/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在线段</a:t>
            </a:r>
            <a:r>
              <a:rPr lang="en-US" sz="2400" dirty="0" smtClean="0">
                <a:solidFill>
                  <a:srgbClr val="FF0000"/>
                </a:solidFill>
              </a:rPr>
              <a:t>AB</a:t>
            </a:r>
            <a:r>
              <a:rPr lang="zh-CN" altLang="en-US" sz="2400" dirty="0" smtClean="0">
                <a:solidFill>
                  <a:srgbClr val="FF0000"/>
                </a:solidFill>
              </a:rPr>
              <a:t>和线段</a:t>
            </a:r>
            <a:r>
              <a:rPr lang="en-US" sz="2400" dirty="0" smtClean="0">
                <a:solidFill>
                  <a:srgbClr val="FF0000"/>
                </a:solidFill>
              </a:rPr>
              <a:t>OB</a:t>
            </a:r>
            <a:r>
              <a:rPr lang="zh-CN" altLang="en-US" sz="2400" dirty="0" smtClean="0">
                <a:solidFill>
                  <a:srgbClr val="FF0000"/>
                </a:solidFill>
              </a:rPr>
              <a:t>上均无整点</a:t>
            </a:r>
            <a:r>
              <a:rPr lang="zh-CN" altLang="en-US" sz="2400" dirty="0" smtClean="0"/>
              <a:t>（除了原点）。</a:t>
            </a:r>
            <a:endParaRPr lang="zh-CN" alt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353" name="Object 1"/>
          <p:cNvGraphicFramePr>
            <a:graphicFrameLocks noChangeAspect="1"/>
          </p:cNvGraphicFramePr>
          <p:nvPr/>
        </p:nvGraphicFramePr>
        <p:xfrm>
          <a:off x="6500826" y="2714620"/>
          <a:ext cx="802760" cy="28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5" name="Equation" r:id="rId4" imgW="558720" imgH="203040" progId="Equation.DSMT4">
                  <p:embed/>
                </p:oleObj>
              </mc:Choice>
              <mc:Fallback>
                <p:oleObj name="Equation" r:id="rId4" imgW="55872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2714620"/>
                        <a:ext cx="802760" cy="285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8232392" y="2714620"/>
          <a:ext cx="911608" cy="28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6" name="Equation" r:id="rId6" imgW="634680" imgH="203040" progId="Equation.DSMT4">
                  <p:embed/>
                </p:oleObj>
              </mc:Choice>
              <mc:Fallback>
                <p:oleObj name="Equation" r:id="rId6" imgW="6346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392" y="2714620"/>
                        <a:ext cx="911608" cy="285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402550"/>
              </p:ext>
            </p:extLst>
          </p:nvPr>
        </p:nvGraphicFramePr>
        <p:xfrm>
          <a:off x="2143108" y="3714752"/>
          <a:ext cx="52768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7" name="Visio" r:id="rId8" imgW="5833009" imgH="3384955" progId="Visio.Drawing.11">
                  <p:embed/>
                </p:oleObj>
              </mc:Choice>
              <mc:Fallback>
                <p:oleObj name="Visio" r:id="rId8" imgW="5833009" imgH="3384955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714752"/>
                        <a:ext cx="527685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428604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如果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也是奇素数，设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altLang="zh-CN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q≠p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，那么，同样有</a:t>
            </a:r>
            <a:endParaRPr lang="zh-CN" altLang="en-US" sz="2400" dirty="0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29" name="Object 1"/>
          <p:cNvGraphicFramePr>
            <a:graphicFrameLocks noChangeAspect="1"/>
          </p:cNvGraphicFramePr>
          <p:nvPr/>
        </p:nvGraphicFramePr>
        <p:xfrm>
          <a:off x="3571868" y="1000108"/>
          <a:ext cx="1071538" cy="61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Equation" r:id="rId3" imgW="787320" imgH="457200" progId="Equation.DSMT4">
                  <p:embed/>
                </p:oleObj>
              </mc:Choice>
              <mc:Fallback>
                <p:oleObj name="Equation" r:id="rId3" imgW="787320" imgH="457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1000108"/>
                        <a:ext cx="1071538" cy="619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171448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其中</a:t>
            </a:r>
            <a:endParaRPr lang="zh-CN" altLang="en-US" sz="2400" dirty="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3286116" y="2000240"/>
          <a:ext cx="1357290" cy="70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Equation" r:id="rId5" imgW="888840" imgH="457200" progId="Equation.DSMT4">
                  <p:embed/>
                </p:oleObj>
              </mc:Choice>
              <mc:Fallback>
                <p:oleObj name="Equation" r:id="rId5" imgW="88884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2000240"/>
                        <a:ext cx="1357290" cy="70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1472" y="3143248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同样的，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就是</a:t>
            </a:r>
            <a:r>
              <a:rPr lang="zh-CN" altLang="en-US" sz="2400" dirty="0" smtClean="0">
                <a:solidFill>
                  <a:srgbClr val="FFFF00"/>
                </a:solidFill>
              </a:rPr>
              <a:t>图</a:t>
            </a:r>
            <a:r>
              <a:rPr lang="en-US" sz="2400" dirty="0" smtClean="0">
                <a:solidFill>
                  <a:srgbClr val="FFFF00"/>
                </a:solidFill>
              </a:rPr>
              <a:t>2.1</a:t>
            </a:r>
            <a:r>
              <a:rPr lang="zh-CN" altLang="en-US" sz="2400" dirty="0" smtClean="0"/>
              <a:t>中的三角形</a:t>
            </a:r>
            <a:r>
              <a:rPr lang="en-US" sz="2400" dirty="0" smtClean="0"/>
              <a:t>OCB</a:t>
            </a:r>
            <a:r>
              <a:rPr lang="zh-CN" altLang="en-US" sz="2400" dirty="0" smtClean="0"/>
              <a:t>内部的整点个数（取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d=q</a:t>
            </a:r>
            <a:r>
              <a:rPr lang="zh-CN" altLang="en-US" sz="2400" dirty="0" smtClean="0"/>
              <a:t>）。因此，</a:t>
            </a:r>
            <a:r>
              <a:rPr lang="en-US" sz="2400" dirty="0" smtClean="0"/>
              <a:t>S+T</a:t>
            </a:r>
            <a:r>
              <a:rPr lang="zh-CN" altLang="en-US" sz="2400" dirty="0" smtClean="0"/>
              <a:t>就是矩形</a:t>
            </a:r>
            <a:r>
              <a:rPr lang="en-US" sz="2400" dirty="0" smtClean="0"/>
              <a:t>OABC</a:t>
            </a:r>
            <a:r>
              <a:rPr lang="zh-CN" altLang="en-US" sz="2400" dirty="0" smtClean="0"/>
              <a:t>内部的整点个数，所以有</a:t>
            </a:r>
            <a:endParaRPr lang="zh-CN" altLang="en-US" sz="2400" dirty="0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3286116" y="4214818"/>
          <a:ext cx="1913446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7" name="Equation" r:id="rId7" imgW="1193760" imgH="393480" progId="Equation.DSMT4">
                  <p:embed/>
                </p:oleObj>
              </mc:Choice>
              <mc:Fallback>
                <p:oleObj name="Equation" r:id="rId7" imgW="119376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214818"/>
                        <a:ext cx="1913446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492919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2.4.6 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二次互反律</a:t>
            </a:r>
            <a:r>
              <a:rPr lang="zh-CN" altLang="en-US" sz="2400" b="1" dirty="0" smtClean="0"/>
              <a:t>）</a:t>
            </a:r>
            <a:r>
              <a:rPr lang="zh-CN" altLang="en-US" sz="2400" dirty="0" smtClean="0"/>
              <a:t>设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/>
              <a:t>均为奇素数，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p≠q</a:t>
            </a:r>
            <a:r>
              <a:rPr lang="zh-CN" altLang="en-US" sz="2400" dirty="0" smtClean="0"/>
              <a:t>，那么有</a:t>
            </a:r>
            <a:endParaRPr lang="zh-CN" altLang="en-US" sz="2400" dirty="0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3000364" y="5572140"/>
          <a:ext cx="2728039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8" name="Equation" r:id="rId9" imgW="1346040" imgH="457200" progId="Equation.DSMT4">
                  <p:embed/>
                </p:oleObj>
              </mc:Choice>
              <mc:Fallback>
                <p:oleObj name="Equation" r:id="rId9" imgW="1346040" imgH="457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572140"/>
                        <a:ext cx="2728039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同余的等价性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>
                <a:solidFill>
                  <a:srgbClr val="00B0F0"/>
                </a:solidFill>
              </a:rPr>
              <a:t>定理</a:t>
            </a:r>
            <a:r>
              <a:rPr lang="en-US" b="1" dirty="0" smtClean="0">
                <a:solidFill>
                  <a:srgbClr val="00B0F0"/>
                </a:solidFill>
              </a:rPr>
              <a:t>2.1.2 </a:t>
            </a:r>
            <a:r>
              <a:rPr lang="zh-CN" altLang="en-US" dirty="0" smtClean="0"/>
              <a:t>设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m</a:t>
            </a:r>
            <a:r>
              <a:rPr lang="zh-CN" altLang="en-US" dirty="0" smtClean="0"/>
              <a:t>是正整数</a:t>
            </a:r>
          </a:p>
          <a:p>
            <a:pPr lvl="0"/>
            <a:r>
              <a:rPr lang="zh-CN" altLang="en-US" dirty="0" smtClean="0"/>
              <a:t>自反性：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 ≡ a (mod m)</a:t>
            </a:r>
            <a:r>
              <a:rPr lang="zh-CN" altLang="en-US" dirty="0" smtClean="0"/>
              <a:t>；</a:t>
            </a:r>
          </a:p>
          <a:p>
            <a:pPr lvl="0"/>
            <a:r>
              <a:rPr lang="zh-CN" altLang="en-US" dirty="0" smtClean="0"/>
              <a:t>对称性：若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 ≡ b (mod m) </a:t>
            </a:r>
            <a:r>
              <a:rPr lang="zh-CN" altLang="en-US" dirty="0" smtClean="0"/>
              <a:t>，则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b ≡ a (mod m) 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传递性：若</a:t>
            </a:r>
            <a:r>
              <a:rPr lang="en-US" dirty="0" smtClean="0">
                <a:solidFill>
                  <a:srgbClr val="FFFF00"/>
                </a:solidFill>
              </a:rPr>
              <a:t>a ≡ b (mod m) </a:t>
            </a:r>
            <a:r>
              <a:rPr lang="zh-CN" altLang="en-US" dirty="0" smtClean="0"/>
              <a:t>，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b ≡ c (mod m) </a:t>
            </a:r>
            <a:r>
              <a:rPr lang="zh-CN" altLang="en-US" dirty="0" smtClean="0"/>
              <a:t>，则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 ≡ c (mod m)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B0F0"/>
                </a:solidFill>
              </a:rPr>
              <a:t>证明思路：</a:t>
            </a:r>
            <a:r>
              <a:rPr lang="zh-CN" altLang="en-US" dirty="0" smtClean="0"/>
              <a:t>直接利用</a:t>
            </a:r>
            <a:r>
              <a:rPr lang="zh-CN" altLang="en-US" dirty="0" smtClean="0">
                <a:solidFill>
                  <a:srgbClr val="FF0000"/>
                </a:solidFill>
              </a:rPr>
              <a:t>同余定义</a:t>
            </a:r>
            <a:r>
              <a:rPr lang="zh-CN" altLang="en-US" dirty="0" smtClean="0"/>
              <a:t>验证。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判定二次同余方程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=a(mod m)</a:t>
            </a:r>
            <a:r>
              <a:rPr lang="zh-CN" altLang="en-US" dirty="0" smtClean="0"/>
              <a:t>是否有解</a:t>
            </a:r>
            <a:endParaRPr lang="en-US" altLang="zh-CN" dirty="0" smtClean="0"/>
          </a:p>
          <a:p>
            <a:r>
              <a:rPr lang="zh-CN" altLang="en-US" dirty="0" smtClean="0"/>
              <a:t>判定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是否是模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的二次剩余</a:t>
            </a:r>
            <a:endParaRPr lang="en-US" altLang="zh-CN" dirty="0" smtClean="0"/>
          </a:p>
          <a:p>
            <a:r>
              <a:rPr lang="zh-CN" altLang="en-US" dirty="0" smtClean="0"/>
              <a:t>勒让德符号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0" y="3338233"/>
            <a:ext cx="3062082" cy="1060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55" y="4644514"/>
            <a:ext cx="1708992" cy="8600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78" y="5651816"/>
            <a:ext cx="2371347" cy="9695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386" y="2976248"/>
            <a:ext cx="3110934" cy="38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95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428604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2.4.3 </a:t>
            </a:r>
            <a:r>
              <a:rPr lang="zh-CN" altLang="en-US" sz="2400" dirty="0" smtClean="0"/>
              <a:t>计算</a:t>
            </a:r>
            <a:endParaRPr lang="zh-CN" altLang="en-US" sz="2400" dirty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49" name="Object 1"/>
          <p:cNvGraphicFramePr>
            <a:graphicFrameLocks noChangeAspect="1"/>
          </p:cNvGraphicFramePr>
          <p:nvPr/>
        </p:nvGraphicFramePr>
        <p:xfrm>
          <a:off x="2786050" y="214290"/>
          <a:ext cx="642910" cy="761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9" name="Equation" r:id="rId3" imgW="355320" imgH="431640" progId="Equation.DSMT4">
                  <p:embed/>
                </p:oleObj>
              </mc:Choice>
              <mc:Fallback>
                <p:oleObj name="Equation" r:id="rId3" imgW="355320" imgH="431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14290"/>
                        <a:ext cx="642910" cy="761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571472" y="928670"/>
            <a:ext cx="3268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解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：根据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定理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2.4.6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，有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96037"/>
              </p:ext>
            </p:extLst>
          </p:nvPr>
        </p:nvGraphicFramePr>
        <p:xfrm>
          <a:off x="4860032" y="275991"/>
          <a:ext cx="3044445" cy="2283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Equation" r:id="rId5" imgW="1447560" imgH="1091880" progId="Equation.DSMT4">
                  <p:embed/>
                </p:oleObj>
              </mc:Choice>
              <mc:Fallback>
                <p:oleObj name="Equation" r:id="rId5" imgW="1447560" imgH="1091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75991"/>
                        <a:ext cx="3044445" cy="22833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635473" y="2170439"/>
            <a:ext cx="4344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因此，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是模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19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的二次非剩余。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597" y="2741943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2.4.4 </a:t>
            </a:r>
            <a:r>
              <a:rPr lang="zh-CN" altLang="en-US" sz="2400" dirty="0" smtClean="0"/>
              <a:t>判断同余方程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≡7(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227)</a:t>
            </a:r>
            <a:r>
              <a:rPr lang="zh-CN" altLang="en-US" sz="2400" dirty="0" smtClean="0"/>
              <a:t>是否有解。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78283" y="3242009"/>
            <a:ext cx="5388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解：</a:t>
            </a:r>
            <a:r>
              <a:rPr lang="zh-CN" altLang="en-US" sz="2400" dirty="0" smtClean="0"/>
              <a:t>因为</a:t>
            </a:r>
            <a:r>
              <a:rPr lang="en-US" sz="2400" dirty="0" smtClean="0"/>
              <a:t>227</a:t>
            </a:r>
            <a:r>
              <a:rPr lang="zh-CN" altLang="en-US" sz="2400" dirty="0" smtClean="0"/>
              <a:t>是素数，根据</a:t>
            </a:r>
            <a:r>
              <a:rPr lang="zh-CN" altLang="en-US" sz="2400" dirty="0" smtClean="0">
                <a:solidFill>
                  <a:srgbClr val="00B0F0"/>
                </a:solidFill>
              </a:rPr>
              <a:t>定理</a:t>
            </a:r>
            <a:r>
              <a:rPr lang="en-US" sz="2400" dirty="0" smtClean="0">
                <a:solidFill>
                  <a:srgbClr val="00B0F0"/>
                </a:solidFill>
              </a:rPr>
              <a:t>2.4.6</a:t>
            </a:r>
            <a:r>
              <a:rPr lang="zh-CN" altLang="en-US" sz="2400" dirty="0" smtClean="0"/>
              <a:t>有</a:t>
            </a:r>
            <a:endParaRPr lang="zh-CN" altLang="en-US" sz="2400" dirty="0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298949"/>
              </p:ext>
            </p:extLst>
          </p:nvPr>
        </p:nvGraphicFramePr>
        <p:xfrm>
          <a:off x="5658284" y="3168075"/>
          <a:ext cx="3090180" cy="362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Equation" r:id="rId7" imgW="1701720" imgH="2006280" progId="Equation.DSMT4">
                  <p:embed/>
                </p:oleObj>
              </mc:Choice>
              <mc:Fallback>
                <p:oleObj name="Equation" r:id="rId7" imgW="1701720" imgH="2006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284" y="3168075"/>
                        <a:ext cx="3090180" cy="36253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635473" y="5528025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所以同余式有解。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2.4.5 </a:t>
            </a:r>
            <a:r>
              <a:rPr lang="zh-CN" altLang="en-US" sz="2400" dirty="0" smtClean="0"/>
              <a:t>证明：形如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/>
              <a:t>的素数有无穷多个，其中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/>
              <a:t>是整数。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证明：</a:t>
            </a:r>
            <a:r>
              <a:rPr lang="zh-CN" altLang="en-US" sz="2400" dirty="0" smtClean="0"/>
              <a:t>（反证法）假设这样的素数只有有限个，设为             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。考虑整数     </a:t>
            </a:r>
            <a:r>
              <a:rPr lang="en-US" sz="2400" dirty="0" smtClean="0"/>
              <a:t>                     </a:t>
            </a:r>
            <a:r>
              <a:rPr lang="zh-CN" altLang="en-US" sz="2400" dirty="0" smtClean="0"/>
              <a:t>。显然有                 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，即存在整数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/>
              <a:t>,</a:t>
            </a:r>
            <a:r>
              <a:rPr lang="zh-CN" altLang="en-US" sz="2400" dirty="0" smtClean="0"/>
              <a:t>使得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2400" dirty="0" smtClean="0"/>
              <a:t>。由假设可知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/>
              <a:t>不是素数。设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/>
              <a:t>是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/>
              <a:t>的一个素因子，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zh-CN" altLang="en-US" sz="2400" dirty="0" smtClean="0"/>
              <a:t>为奇素数。</a:t>
            </a:r>
            <a:r>
              <a:rPr lang="en-US" sz="2400" dirty="0" smtClean="0"/>
              <a:t>-1</a:t>
            </a:r>
            <a:r>
              <a:rPr lang="zh-CN" altLang="en-US" sz="2400" dirty="0" smtClean="0"/>
              <a:t>是模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/>
              <a:t>的二次剩余，因为</a:t>
            </a:r>
            <a:endParaRPr lang="zh-CN" altLang="en-US" sz="2400" dirty="0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7429520" y="1000108"/>
          <a:ext cx="105371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7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20" y="1000108"/>
                        <a:ext cx="105371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643042" y="1428736"/>
          <a:ext cx="2125876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8" name="Equation" r:id="rId5" imgW="1180800" imgH="241200" progId="Equation.DSMT4">
                  <p:embed/>
                </p:oleObj>
              </mc:Choice>
              <mc:Fallback>
                <p:oleObj name="Equation" r:id="rId5" imgW="11808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428736"/>
                        <a:ext cx="2125876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5000628" y="1428736"/>
          <a:ext cx="1500165" cy="36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9" name="Equation" r:id="rId7" imgW="825480" imgH="203040" progId="Equation.DSMT4">
                  <p:embed/>
                </p:oleObj>
              </mc:Choice>
              <mc:Fallback>
                <p:oleObj name="Equation" r:id="rId7" imgW="8254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1428736"/>
                        <a:ext cx="1500165" cy="362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1785918" y="2857496"/>
          <a:ext cx="5063693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0" name="Equation" r:id="rId9" imgW="2298600" imgH="482400" progId="Equation.DSMT4">
                  <p:embed/>
                </p:oleObj>
              </mc:Choice>
              <mc:Fallback>
                <p:oleObj name="Equation" r:id="rId9" imgW="2298600" imgH="482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857496"/>
                        <a:ext cx="5063693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8596" y="4429132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因此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/>
              <a:t>是形如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/>
              <a:t>的素数，又显然有</a:t>
            </a:r>
            <a:r>
              <a:rPr lang="en-US" sz="2400" dirty="0" smtClean="0"/>
              <a:t>                           </a:t>
            </a:r>
            <a:r>
              <a:rPr lang="zh-CN" altLang="en-US" sz="2400" dirty="0" smtClean="0"/>
              <a:t>，矛盾。因此，形如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/>
              <a:t>的素数有无穷多个。</a:t>
            </a:r>
            <a:endParaRPr lang="zh-CN" altLang="en-US" sz="2400" dirty="0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5286380" y="4429132"/>
          <a:ext cx="2196596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1" name="Equation" r:id="rId11" imgW="1168200" imgH="228600" progId="Equation.DSMT4">
                  <p:embed/>
                </p:oleObj>
              </mc:Choice>
              <mc:Fallback>
                <p:oleObj name="Equation" r:id="rId11" imgW="11682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429132"/>
                        <a:ext cx="2196596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雅克比（</a:t>
            </a:r>
            <a:r>
              <a:rPr lang="en-US" dirty="0" smtClean="0"/>
              <a:t>Jacobi</a:t>
            </a:r>
            <a:r>
              <a:rPr lang="zh-CN" altLang="en-US" dirty="0" smtClean="0"/>
              <a:t>）符号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357298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定义</a:t>
            </a:r>
            <a:r>
              <a:rPr lang="en-US" sz="2400" b="1" dirty="0" smtClean="0">
                <a:solidFill>
                  <a:srgbClr val="00B0F0"/>
                </a:solidFill>
              </a:rPr>
              <a:t>2.4.3 </a:t>
            </a:r>
            <a:r>
              <a:rPr lang="zh-CN" altLang="en-US" sz="2400" dirty="0" smtClean="0"/>
              <a:t>设奇数</a:t>
            </a:r>
            <a:r>
              <a:rPr lang="en-US" sz="2400" dirty="0" smtClean="0"/>
              <a:t>P&gt;1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                   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            </a:t>
            </a:r>
            <a:r>
              <a:rPr lang="zh-CN" altLang="en-US" sz="2400" dirty="0" smtClean="0"/>
              <a:t>是素数。定义</a:t>
            </a:r>
            <a:endParaRPr lang="zh-CN" altLang="en-US" sz="2400" dirty="0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3643306" y="1357298"/>
          <a:ext cx="164298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3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1357298"/>
                        <a:ext cx="164298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5500694" y="1428736"/>
          <a:ext cx="1131026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4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1428736"/>
                        <a:ext cx="1131026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3428992" y="1857364"/>
          <a:ext cx="2252335" cy="85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5" name="Equation" r:id="rId7" imgW="1269720" imgH="482400" progId="Equation.DSMT4">
                  <p:embed/>
                </p:oleObj>
              </mc:Choice>
              <mc:Fallback>
                <p:oleObj name="Equation" r:id="rId7" imgW="126972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857364"/>
                        <a:ext cx="2252335" cy="857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596" y="2857496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其中     </a:t>
            </a:r>
            <a:r>
              <a:rPr lang="en-US" sz="2400" dirty="0" smtClean="0"/>
              <a:t>            </a:t>
            </a:r>
            <a:r>
              <a:rPr lang="zh-CN" altLang="en-US" sz="2400" dirty="0" smtClean="0"/>
              <a:t>是模</a:t>
            </a:r>
            <a:r>
              <a:rPr lang="en-US" sz="2400" dirty="0" smtClean="0"/>
              <a:t>    </a:t>
            </a:r>
            <a:r>
              <a:rPr lang="zh-CN" altLang="en-US" sz="2400" dirty="0" smtClean="0"/>
              <a:t>的勒让德符号。称</a:t>
            </a:r>
            <a:r>
              <a:rPr lang="en-US" sz="2400" dirty="0" smtClean="0"/>
              <a:t>      </a:t>
            </a:r>
            <a:r>
              <a:rPr lang="zh-CN" altLang="en-US" sz="2400" dirty="0" smtClean="0"/>
              <a:t>为雅可比符号。</a:t>
            </a:r>
            <a:endParaRPr lang="zh-CN" altLang="en-US" sz="2400" dirty="0"/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1142976" y="2714620"/>
          <a:ext cx="1357322" cy="721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6" name="Equation" r:id="rId9" imgW="914400" imgH="482400" progId="Equation.DSMT4">
                  <p:embed/>
                </p:oleObj>
              </mc:Choice>
              <mc:Fallback>
                <p:oleObj name="Equation" r:id="rId9" imgW="914400" imgH="482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714620"/>
                        <a:ext cx="1357322" cy="7210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3143240" y="2857496"/>
          <a:ext cx="357158" cy="47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7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2857496"/>
                        <a:ext cx="357158" cy="476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6000760" y="2714620"/>
          <a:ext cx="500034" cy="68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8" name="Equation" r:id="rId13" imgW="317160" imgH="431640" progId="Equation.DSMT4">
                  <p:embed/>
                </p:oleObj>
              </mc:Choice>
              <mc:Fallback>
                <p:oleObj name="Equation" r:id="rId13" imgW="317160" imgH="431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2714620"/>
                        <a:ext cx="500034" cy="681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当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0" y="0"/>
          <a:ext cx="1524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9" name="Equation" r:id="rId15" imgW="152268" imgH="164957" progId="Equation.DSMT4">
                  <p:embed/>
                </p:oleObj>
              </mc:Choice>
              <mc:Fallback>
                <p:oleObj name="Equation" r:id="rId15" imgW="152268" imgH="164957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642910" y="3786190"/>
            <a:ext cx="6279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当</a:t>
            </a:r>
            <a:r>
              <a:rPr lang="en-US" altLang="zh-CN" sz="2400" b="1" i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是素数时，雅可比符号就是勒让德符号。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雅可比符号的性质</a:t>
            </a:r>
            <a:endParaRPr lang="zh-CN" altLang="en-US" b="1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1268760"/>
            <a:ext cx="864767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772106" y="4868590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2.4.8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354796"/>
              </p:ext>
            </p:extLst>
          </p:nvPr>
        </p:nvGraphicFramePr>
        <p:xfrm>
          <a:off x="2843808" y="4797152"/>
          <a:ext cx="1643042" cy="64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9" name="Equation" r:id="rId4" imgW="1079280" imgH="431640" progId="Equation.DSMT4">
                  <p:embed/>
                </p:oleObj>
              </mc:Choice>
              <mc:Fallback>
                <p:oleObj name="Equation" r:id="rId4" imgW="1079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97152"/>
                        <a:ext cx="1643042" cy="648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201117"/>
              </p:ext>
            </p:extLst>
          </p:nvPr>
        </p:nvGraphicFramePr>
        <p:xfrm>
          <a:off x="5629890" y="4797152"/>
          <a:ext cx="1600151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0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890" y="4797152"/>
                        <a:ext cx="1600151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8"/>
          <p:cNvSpPr txBox="1"/>
          <p:nvPr/>
        </p:nvSpPr>
        <p:spPr>
          <a:xfrm>
            <a:off x="4772634" y="4868590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940447"/>
              </p:ext>
            </p:extLst>
          </p:nvPr>
        </p:nvGraphicFramePr>
        <p:xfrm>
          <a:off x="2906284" y="5682314"/>
          <a:ext cx="3161132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1" name="Equation" r:id="rId8" imgW="1688760" imgH="457200" progId="Equation.DSMT4">
                  <p:embed/>
                </p:oleObj>
              </mc:Choice>
              <mc:Fallback>
                <p:oleObj name="Equation" r:id="rId8" imgW="1688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284" y="5682314"/>
                        <a:ext cx="3161132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雅可比符号的进一步性质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引理</a:t>
            </a:r>
            <a:r>
              <a:rPr lang="en-US" sz="2400" b="1" dirty="0" smtClean="0">
                <a:solidFill>
                  <a:srgbClr val="00B0F0"/>
                </a:solidFill>
              </a:rPr>
              <a:t>2.4.1 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                                 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             </a:t>
            </a:r>
            <a:r>
              <a:rPr lang="zh-CN" altLang="en-US" sz="2400" dirty="0" smtClean="0"/>
              <a:t>，我们有</a:t>
            </a:r>
            <a:endParaRPr lang="zh-CN" altLang="en-US" sz="2400" dirty="0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2285984" y="1785950"/>
          <a:ext cx="2743066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1" name="Equation" r:id="rId3" imgW="1523880" imgH="241200" progId="Equation.DSMT4">
                  <p:embed/>
                </p:oleObj>
              </mc:Choice>
              <mc:Fallback>
                <p:oleObj name="Equation" r:id="rId3" imgW="1523880" imgH="241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1785950"/>
                        <a:ext cx="2743066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5215014" y="1785950"/>
          <a:ext cx="128581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2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014" y="1785950"/>
                        <a:ext cx="128581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571736" y="2285992"/>
          <a:ext cx="3555545" cy="71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3" name="Equation" r:id="rId7" imgW="2082600" imgH="419040" progId="Equation.DSMT4">
                  <p:embed/>
                </p:oleObj>
              </mc:Choice>
              <mc:Fallback>
                <p:oleObj name="Equation" r:id="rId7" imgW="208260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285992"/>
                        <a:ext cx="3555545" cy="714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57158" y="3000372"/>
            <a:ext cx="5926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证明：</a:t>
            </a:r>
            <a:r>
              <a:rPr lang="zh-CN" altLang="en-US" sz="2400" dirty="0" smtClean="0"/>
              <a:t>显然只需要证明</a:t>
            </a:r>
            <a:r>
              <a:rPr lang="en-US" sz="2400" dirty="0" smtClean="0">
                <a:solidFill>
                  <a:srgbClr val="FFFF00"/>
                </a:solidFill>
              </a:rPr>
              <a:t>s=2</a:t>
            </a:r>
            <a:r>
              <a:rPr lang="zh-CN" altLang="en-US" sz="2400" dirty="0" smtClean="0"/>
              <a:t>的情形。我们有</a:t>
            </a:r>
            <a:endParaRPr lang="zh-CN" altLang="en-US" sz="2400" dirty="0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1500166" y="3571876"/>
          <a:ext cx="5553994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4" name="Equation" r:id="rId9" imgW="2958840" imgH="228600" progId="Equation.DSMT4">
                  <p:embed/>
                </p:oleObj>
              </mc:Choice>
              <mc:Fallback>
                <p:oleObj name="Equation" r:id="rId9" imgW="29588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571876"/>
                        <a:ext cx="5553994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357158" y="4357694"/>
          <a:ext cx="1594407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5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357694"/>
                        <a:ext cx="1594407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2786050" y="4357694"/>
          <a:ext cx="1643074" cy="39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6" name="Equation" r:id="rId13" imgW="838080" imgH="203040" progId="Equation.DSMT4">
                  <p:embed/>
                </p:oleObj>
              </mc:Choice>
              <mc:Fallback>
                <p:oleObj name="Equation" r:id="rId13" imgW="838080" imgH="203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357694"/>
                        <a:ext cx="1643074" cy="396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2214546" y="5143512"/>
          <a:ext cx="4017337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7" name="Equation" r:id="rId15" imgW="2273040" imgH="812520" progId="Equation.DSMT4">
                  <p:embed/>
                </p:oleObj>
              </mc:Choice>
              <mc:Fallback>
                <p:oleObj name="Equation" r:id="rId15" imgW="2273040" imgH="8125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5143512"/>
                        <a:ext cx="4017337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右箭头 19"/>
          <p:cNvSpPr/>
          <p:nvPr/>
        </p:nvSpPr>
        <p:spPr>
          <a:xfrm>
            <a:off x="2071670" y="4500570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3714744" y="471488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雅可比符号的进一步性质（续）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1357298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2.4.8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2643174" y="1285860"/>
          <a:ext cx="1643042" cy="64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3" name="Equation" r:id="rId3" imgW="1079280" imgH="431640" progId="Equation.DSMT4">
                  <p:embed/>
                </p:oleObj>
              </mc:Choice>
              <mc:Fallback>
                <p:oleObj name="Equation" r:id="rId3" imgW="1079280" imgH="431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1285860"/>
                        <a:ext cx="1643042" cy="648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5429256" y="1285860"/>
          <a:ext cx="1600151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4" name="Equation" r:id="rId5" imgW="1066680" imgH="431640" progId="Equation.DSMT4">
                  <p:embed/>
                </p:oleObj>
              </mc:Choice>
              <mc:Fallback>
                <p:oleObj name="Equation" r:id="rId5" imgW="10666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1285860"/>
                        <a:ext cx="1600151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135729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1643042" y="2000240"/>
          <a:ext cx="1643043" cy="50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5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000240"/>
                        <a:ext cx="1643043" cy="5055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3428992" y="1928802"/>
          <a:ext cx="428596" cy="53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6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928802"/>
                        <a:ext cx="428596" cy="535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357158" y="2000240"/>
            <a:ext cx="492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证明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：设                        ，   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是奇素数。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34" y="2571744"/>
            <a:ext cx="5674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）由</a:t>
            </a:r>
            <a:r>
              <a:rPr lang="zh-CN" altLang="en-US" sz="2400" dirty="0" smtClean="0">
                <a:solidFill>
                  <a:srgbClr val="00B0F0"/>
                </a:solidFill>
              </a:rPr>
              <a:t>定义</a:t>
            </a:r>
            <a:r>
              <a:rPr lang="en-US" sz="2400" dirty="0" smtClean="0">
                <a:solidFill>
                  <a:srgbClr val="00B0F0"/>
                </a:solidFill>
              </a:rPr>
              <a:t>2.4.3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00B0F0"/>
                </a:solidFill>
              </a:rPr>
              <a:t>定理</a:t>
            </a:r>
            <a:r>
              <a:rPr lang="en-US" sz="2400" dirty="0" smtClean="0">
                <a:solidFill>
                  <a:srgbClr val="00B0F0"/>
                </a:solidFill>
              </a:rPr>
              <a:t>2.4.3 </a:t>
            </a:r>
            <a:r>
              <a:rPr lang="zh-CN" altLang="en-US" sz="2400" dirty="0" smtClean="0">
                <a:solidFill>
                  <a:srgbClr val="FFFF00"/>
                </a:solidFill>
              </a:rPr>
              <a:t>（</a:t>
            </a:r>
            <a:r>
              <a:rPr lang="en-US" sz="2400" dirty="0" smtClean="0">
                <a:solidFill>
                  <a:srgbClr val="FFFF00"/>
                </a:solidFill>
              </a:rPr>
              <a:t>5</a:t>
            </a:r>
            <a:r>
              <a:rPr lang="zh-CN" altLang="en-US" sz="2400" dirty="0" smtClean="0">
                <a:solidFill>
                  <a:srgbClr val="FFFF00"/>
                </a:solidFill>
              </a:rPr>
              <a:t>）</a:t>
            </a:r>
            <a:r>
              <a:rPr lang="zh-CN" altLang="en-US" sz="2400" dirty="0" smtClean="0"/>
              <a:t>可得</a:t>
            </a:r>
            <a:endParaRPr lang="zh-CN" altLang="en-US" sz="2400" dirty="0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2357422" y="3143248"/>
          <a:ext cx="3795892" cy="71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7" name="Equation" r:id="rId11" imgW="2590560" imgH="482400" progId="Equation.DSMT4">
                  <p:embed/>
                </p:oleObj>
              </mc:Choice>
              <mc:Fallback>
                <p:oleObj name="Equation" r:id="rId11" imgW="2590560" imgH="482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143248"/>
                        <a:ext cx="3795892" cy="714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85720" y="3929066"/>
            <a:ext cx="3265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 smtClean="0">
                <a:solidFill>
                  <a:srgbClr val="00B0F0"/>
                </a:solidFill>
              </a:rPr>
              <a:t>引理</a:t>
            </a:r>
            <a:r>
              <a:rPr lang="en-US" sz="2400" dirty="0" smtClean="0">
                <a:solidFill>
                  <a:srgbClr val="00B0F0"/>
                </a:solidFill>
              </a:rPr>
              <a:t>2.4.1</a:t>
            </a:r>
            <a:r>
              <a:rPr lang="zh-CN" altLang="en-US" sz="2400" dirty="0" smtClean="0"/>
              <a:t>中取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400" dirty="0"/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3357554" y="3929066"/>
          <a:ext cx="2040155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8" name="Equation" r:id="rId13" imgW="1130040" imgH="241200" progId="Equation.DSMT4">
                  <p:embed/>
                </p:oleObj>
              </mc:Choice>
              <mc:Fallback>
                <p:oleObj name="Equation" r:id="rId13" imgW="113004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929066"/>
                        <a:ext cx="2040155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29256" y="392906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则有</a:t>
            </a:r>
            <a:endParaRPr lang="zh-CN" altLang="en-US" sz="2400" dirty="0"/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2428859" y="4500570"/>
          <a:ext cx="374199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9" name="Equation" r:id="rId15" imgW="2095200" imgH="393480" progId="Equation.DSMT4">
                  <p:embed/>
                </p:oleObj>
              </mc:Choice>
              <mc:Fallback>
                <p:oleObj name="Equation" r:id="rId15" imgW="2095200" imgH="393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59" y="4500570"/>
                        <a:ext cx="374199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357158" y="5715016"/>
            <a:ext cx="3725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由以上两式即可得（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）。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ChangeArrowheads="1"/>
          </p:cNvSpPr>
          <p:nvPr/>
        </p:nvSpPr>
        <p:spPr bwMode="auto">
          <a:xfrm>
            <a:off x="500034" y="500042"/>
            <a:ext cx="43845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）由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定义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2.4.3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和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定理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2.4.5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得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2214546" y="1071546"/>
          <a:ext cx="4129397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7" name="Equation" r:id="rId3" imgW="2552400" imgH="482400" progId="Equation.DSMT4">
                  <p:embed/>
                </p:oleObj>
              </mc:Choice>
              <mc:Fallback>
                <p:oleObj name="Equation" r:id="rId3" imgW="255240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071546"/>
                        <a:ext cx="4129397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2071678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由于</a:t>
            </a:r>
            <a:r>
              <a:rPr lang="zh-CN" altLang="en-US" sz="2400" b="1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    </a:t>
            </a:r>
            <a:r>
              <a:rPr lang="zh-CN" altLang="en-US" sz="2400" dirty="0" smtClean="0"/>
              <a:t>是奇素数，所以   </a:t>
            </a:r>
            <a:r>
              <a:rPr lang="en-US" sz="2400" dirty="0" smtClean="0"/>
              <a:t>                 </a:t>
            </a:r>
            <a:r>
              <a:rPr lang="zh-CN" altLang="en-US" sz="2400" dirty="0" smtClean="0"/>
              <a:t>。在</a:t>
            </a:r>
            <a:r>
              <a:rPr lang="zh-CN" altLang="en-US" sz="2400" dirty="0" smtClean="0">
                <a:solidFill>
                  <a:srgbClr val="00B0F0"/>
                </a:solidFill>
              </a:rPr>
              <a:t>引理</a:t>
            </a:r>
            <a:r>
              <a:rPr lang="en-US" sz="2400" dirty="0" smtClean="0">
                <a:solidFill>
                  <a:srgbClr val="00B0F0"/>
                </a:solidFill>
              </a:rPr>
              <a:t>2.4.1</a:t>
            </a:r>
            <a:r>
              <a:rPr lang="zh-CN" altLang="en-US" sz="2400" dirty="0" smtClean="0"/>
              <a:t>中取</a:t>
            </a:r>
            <a:r>
              <a:rPr lang="en-US" altLang="zh-CN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=8 </a:t>
            </a:r>
            <a:r>
              <a:rPr lang="zh-CN" altLang="en-US" sz="2400" dirty="0" smtClean="0"/>
              <a:t>，      </a:t>
            </a:r>
            <a:r>
              <a:rPr lang="en-US" sz="2400" dirty="0" smtClean="0"/>
              <a:t>               </a:t>
            </a:r>
            <a:r>
              <a:rPr lang="zh-CN" altLang="en-US" sz="2400" dirty="0" smtClean="0"/>
              <a:t>，则有</a:t>
            </a:r>
            <a:endParaRPr lang="zh-CN" altLang="en-US" sz="2400" dirty="0"/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071538" y="2000240"/>
          <a:ext cx="4286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8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000240"/>
                        <a:ext cx="42862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3643306" y="2071678"/>
          <a:ext cx="170392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9" name="Equation" r:id="rId7" imgW="876240" imgH="253800" progId="Equation.DSMT4">
                  <p:embed/>
                </p:oleObj>
              </mc:Choice>
              <mc:Fallback>
                <p:oleObj name="Equation" r:id="rId7" imgW="87624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071678"/>
                        <a:ext cx="1703928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1285852" y="2500330"/>
          <a:ext cx="188903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0" name="Equation" r:id="rId9" imgW="1130040" imgH="253800" progId="Equation.DSMT4">
                  <p:embed/>
                </p:oleObj>
              </mc:Choice>
              <mc:Fallback>
                <p:oleObj name="Equation" r:id="rId9" imgW="113004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500330"/>
                        <a:ext cx="188903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071670" y="3000372"/>
          <a:ext cx="4107560" cy="785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1" name="Equation" r:id="rId11" imgW="2184120" imgH="419040" progId="Equation.DSMT4">
                  <p:embed/>
                </p:oleObj>
              </mc:Choice>
              <mc:Fallback>
                <p:oleObj name="Equation" r:id="rId11" imgW="2184120" imgH="419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000372"/>
                        <a:ext cx="4107560" cy="785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42910" y="3929066"/>
            <a:ext cx="3741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由以上两式即可得（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二次互反律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2.4.9 </a:t>
            </a:r>
            <a:r>
              <a:rPr lang="zh-CN" altLang="en-US" sz="2400" dirty="0" smtClean="0"/>
              <a:t>设奇数</a:t>
            </a:r>
            <a:r>
              <a:rPr lang="en-US" altLang="zh-CN" sz="2400" dirty="0" smtClean="0">
                <a:solidFill>
                  <a:srgbClr val="FFFF00"/>
                </a:solidFill>
              </a:rPr>
              <a:t>P&gt;1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altLang="zh-CN" sz="2400" dirty="0" smtClean="0">
                <a:solidFill>
                  <a:srgbClr val="FFFF00"/>
                </a:solidFill>
              </a:rPr>
              <a:t>Q&gt;1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/>
              <a:t>，</a:t>
            </a:r>
            <a:r>
              <a:rPr lang="en-US" sz="2400" dirty="0" err="1" smtClean="0">
                <a:solidFill>
                  <a:srgbClr val="FFFF00"/>
                </a:solidFill>
              </a:rPr>
              <a:t>gcd</a:t>
            </a:r>
            <a:r>
              <a:rPr lang="en-US" sz="2400" dirty="0" smtClean="0">
                <a:solidFill>
                  <a:srgbClr val="FFFF00"/>
                </a:solidFill>
              </a:rPr>
              <a:t>(P,Q)=1</a:t>
            </a:r>
            <a:r>
              <a:rPr lang="zh-CN" altLang="en-US" sz="2400" dirty="0" smtClean="0"/>
              <a:t>。我们有</a:t>
            </a:r>
            <a:endParaRPr lang="zh-CN" altLang="en-US" sz="2400" dirty="0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1617" name="Object 1"/>
          <p:cNvGraphicFramePr>
            <a:graphicFrameLocks noChangeAspect="1"/>
          </p:cNvGraphicFramePr>
          <p:nvPr/>
        </p:nvGraphicFramePr>
        <p:xfrm>
          <a:off x="2500298" y="2143116"/>
          <a:ext cx="3161132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5" name="Equation" r:id="rId3" imgW="1688760" imgH="457200" progId="Equation.DSMT4">
                  <p:embed/>
                </p:oleObj>
              </mc:Choice>
              <mc:Fallback>
                <p:oleObj name="Equation" r:id="rId3" imgW="1688760" imgH="457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143116"/>
                        <a:ext cx="3161132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3143248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证明：</a:t>
            </a:r>
            <a:r>
              <a:rPr lang="zh-CN" altLang="en-US" sz="2400" dirty="0" smtClean="0"/>
              <a:t>设            </a:t>
            </a:r>
            <a:r>
              <a:rPr lang="en-US" sz="2400" dirty="0" smtClean="0"/>
              <a:t>                       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       </a:t>
            </a:r>
            <a:r>
              <a:rPr lang="zh-CN" altLang="en-US" sz="2400" dirty="0" smtClean="0"/>
              <a:t>均为奇素数。由</a:t>
            </a:r>
            <a:r>
              <a:rPr lang="zh-CN" altLang="en-US" sz="2400" dirty="0" smtClean="0">
                <a:solidFill>
                  <a:srgbClr val="FFFF00"/>
                </a:solidFill>
              </a:rPr>
              <a:t>雅克比符号</a:t>
            </a:r>
            <a:r>
              <a:rPr lang="zh-CN" altLang="en-US" sz="2400" dirty="0" smtClean="0"/>
              <a:t>的定义及</a:t>
            </a:r>
            <a:r>
              <a:rPr lang="zh-CN" altLang="en-US" sz="2400" dirty="0" smtClean="0">
                <a:solidFill>
                  <a:srgbClr val="00B0F0"/>
                </a:solidFill>
              </a:rPr>
              <a:t>定理</a:t>
            </a:r>
            <a:r>
              <a:rPr lang="en-US" sz="2400" dirty="0" smtClean="0">
                <a:solidFill>
                  <a:srgbClr val="00B0F0"/>
                </a:solidFill>
              </a:rPr>
              <a:t>2.4.6</a:t>
            </a:r>
            <a:r>
              <a:rPr lang="zh-CN" altLang="en-US" sz="2400" dirty="0" smtClean="0"/>
              <a:t>可得</a:t>
            </a:r>
            <a:endParaRPr lang="zh-CN" altLang="en-US" sz="2400" dirty="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928794" y="3143248"/>
          <a:ext cx="282180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6" name="Equation" r:id="rId5" imgW="1498600" imgH="228600" progId="Equation.DSMT4">
                  <p:embed/>
                </p:oleObj>
              </mc:Choice>
              <mc:Fallback>
                <p:oleObj name="Equation" r:id="rId5" imgW="1498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143248"/>
                        <a:ext cx="282180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5000628" y="3214686"/>
          <a:ext cx="642910" cy="40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7"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3214686"/>
                        <a:ext cx="642910" cy="401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4572000" y="3714752"/>
          <a:ext cx="3168644" cy="293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8" name="Equation" r:id="rId9" imgW="2831760" imgH="2616120" progId="Equation.DSMT4">
                  <p:embed/>
                </p:oleObj>
              </mc:Choice>
              <mc:Fallback>
                <p:oleObj name="Equation" r:id="rId9" imgW="2831760" imgH="26161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14752"/>
                        <a:ext cx="3168644" cy="2930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500042"/>
            <a:ext cx="2715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根据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引理</a:t>
            </a:r>
            <a:r>
              <a:rPr lang="en-US" sz="2400" b="1" dirty="0" smtClean="0">
                <a:solidFill>
                  <a:srgbClr val="00B0F0"/>
                </a:solidFill>
              </a:rPr>
              <a:t>2.4.1</a:t>
            </a:r>
            <a:r>
              <a:rPr lang="zh-CN" altLang="en-US" sz="2400" b="1" dirty="0" smtClean="0"/>
              <a:t>可知</a:t>
            </a:r>
            <a:endParaRPr lang="zh-CN" altLang="en-US" sz="2400" b="1" dirty="0"/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2641" name="Object 1"/>
          <p:cNvGraphicFramePr>
            <a:graphicFrameLocks noChangeAspect="1"/>
          </p:cNvGraphicFramePr>
          <p:nvPr/>
        </p:nvGraphicFramePr>
        <p:xfrm>
          <a:off x="2071670" y="1142984"/>
          <a:ext cx="4097354" cy="785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4" name="Equation" r:id="rId3" imgW="2070000" imgH="393480" progId="Equation.DSMT4">
                  <p:embed/>
                </p:oleObj>
              </mc:Choice>
              <mc:Fallback>
                <p:oleObj name="Equation" r:id="rId3" imgW="207000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142984"/>
                        <a:ext cx="4097354" cy="785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1928794" y="2071678"/>
          <a:ext cx="4490263" cy="85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Equation" r:id="rId5" imgW="2095200" imgH="393480" progId="Equation.DSMT4">
                  <p:embed/>
                </p:oleObj>
              </mc:Choice>
              <mc:Fallback>
                <p:oleObj name="Equation" r:id="rId5" imgW="20952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071678"/>
                        <a:ext cx="4490263" cy="857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85786" y="3071810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因此有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1214414" y="4143380"/>
          <a:ext cx="6678177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Equation" r:id="rId7" imgW="3327120" imgH="533160" progId="Equation.DSMT4">
                  <p:embed/>
                </p:oleObj>
              </mc:Choice>
              <mc:Fallback>
                <p:oleObj name="Equation" r:id="rId7" imgW="3327120" imgH="533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143380"/>
                        <a:ext cx="6678177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同余的性质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36"/>
            <a:ext cx="8786874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00B0F0"/>
                </a:solidFill>
              </a:rPr>
              <a:t>定理</a:t>
            </a:r>
            <a:r>
              <a:rPr lang="en-US" sz="2400" b="1" dirty="0" smtClean="0">
                <a:solidFill>
                  <a:srgbClr val="00B0F0"/>
                </a:solidFill>
              </a:rPr>
              <a:t>2.1.3 </a:t>
            </a:r>
            <a:r>
              <a:rPr lang="zh-CN" altLang="en-US" sz="2400" dirty="0" smtClean="0"/>
              <a:t>设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d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m</a:t>
            </a:r>
            <a:r>
              <a:rPr lang="zh-CN" altLang="en-US" sz="2400" dirty="0" smtClean="0"/>
              <a:t>为正整数，则</a:t>
            </a:r>
          </a:p>
          <a:p>
            <a:pPr lvl="0"/>
            <a:r>
              <a:rPr lang="zh-CN" altLang="en-US" sz="2400" dirty="0" smtClean="0"/>
              <a:t>若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a</a:t>
            </a:r>
            <a:r>
              <a:rPr lang="en-US" sz="2400" baseline="-25000" dirty="0" smtClean="0">
                <a:solidFill>
                  <a:srgbClr val="FFFF00"/>
                </a:solidFill>
              </a:rPr>
              <a:t>1 </a:t>
            </a:r>
            <a:r>
              <a:rPr lang="en-US" sz="2400" dirty="0" smtClean="0">
                <a:solidFill>
                  <a:srgbClr val="FFFF00"/>
                </a:solidFill>
              </a:rPr>
              <a:t>≡ a</a:t>
            </a:r>
            <a:r>
              <a:rPr lang="en-US" sz="2400" baseline="-25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(mod m) 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b</a:t>
            </a:r>
            <a:r>
              <a:rPr lang="en-US" sz="2400" baseline="-25000" dirty="0" smtClean="0">
                <a:solidFill>
                  <a:srgbClr val="FFFF00"/>
                </a:solidFill>
              </a:rPr>
              <a:t>1 </a:t>
            </a:r>
            <a:r>
              <a:rPr lang="en-US" sz="2400" dirty="0" smtClean="0">
                <a:solidFill>
                  <a:srgbClr val="FFFF00"/>
                </a:solidFill>
              </a:rPr>
              <a:t>≡ b</a:t>
            </a:r>
            <a:r>
              <a:rPr lang="en-US" sz="2400" baseline="-25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(mod m)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，则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a</a:t>
            </a:r>
            <a:r>
              <a:rPr lang="en-US" sz="2400" baseline="-25000" dirty="0" smtClean="0">
                <a:solidFill>
                  <a:srgbClr val="FFFF00"/>
                </a:solidFill>
              </a:rPr>
              <a:t>1 </a:t>
            </a:r>
            <a:r>
              <a:rPr lang="en-US" sz="2400" dirty="0" smtClean="0">
                <a:solidFill>
                  <a:srgbClr val="FFFF00"/>
                </a:solidFill>
              </a:rPr>
              <a:t>+ b</a:t>
            </a:r>
            <a:r>
              <a:rPr lang="en-US" sz="2400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≡ a</a:t>
            </a:r>
            <a:r>
              <a:rPr lang="en-US" sz="2400" baseline="-25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+ b</a:t>
            </a:r>
            <a:r>
              <a:rPr lang="en-US" sz="2400" baseline="-25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(mod m) </a:t>
            </a:r>
            <a:r>
              <a:rPr lang="zh-CN" altLang="en-US" sz="2400" dirty="0" smtClean="0"/>
              <a:t>；</a:t>
            </a:r>
          </a:p>
          <a:p>
            <a:pPr lvl="0"/>
            <a:r>
              <a:rPr lang="zh-CN" altLang="en-US" sz="2400" dirty="0" smtClean="0"/>
              <a:t>若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a</a:t>
            </a:r>
            <a:r>
              <a:rPr lang="en-US" sz="2400" baseline="-25000" dirty="0" smtClean="0">
                <a:solidFill>
                  <a:srgbClr val="FFFF00"/>
                </a:solidFill>
              </a:rPr>
              <a:t>1 </a:t>
            </a:r>
            <a:r>
              <a:rPr lang="en-US" sz="2400" dirty="0" smtClean="0">
                <a:solidFill>
                  <a:srgbClr val="FFFF00"/>
                </a:solidFill>
              </a:rPr>
              <a:t>≡ a</a:t>
            </a:r>
            <a:r>
              <a:rPr lang="en-US" sz="2400" baseline="-25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(mod m) 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b</a:t>
            </a:r>
            <a:r>
              <a:rPr lang="en-US" sz="2400" baseline="-25000" dirty="0" smtClean="0">
                <a:solidFill>
                  <a:srgbClr val="FFFF00"/>
                </a:solidFill>
              </a:rPr>
              <a:t>1 </a:t>
            </a:r>
            <a:r>
              <a:rPr lang="en-US" sz="2400" dirty="0" smtClean="0">
                <a:solidFill>
                  <a:srgbClr val="FFFF00"/>
                </a:solidFill>
              </a:rPr>
              <a:t>≡ b</a:t>
            </a:r>
            <a:r>
              <a:rPr lang="en-US" sz="2400" baseline="-25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(mod m)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，则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a</a:t>
            </a:r>
            <a:r>
              <a:rPr lang="en-US" sz="2400" baseline="-25000" dirty="0" smtClean="0">
                <a:solidFill>
                  <a:srgbClr val="FFFF00"/>
                </a:solidFill>
              </a:rPr>
              <a:t>1 </a:t>
            </a:r>
            <a:r>
              <a:rPr lang="en-US" sz="2400" dirty="0" smtClean="0">
                <a:solidFill>
                  <a:srgbClr val="FFFF00"/>
                </a:solidFill>
              </a:rPr>
              <a:t>b</a:t>
            </a:r>
            <a:r>
              <a:rPr lang="en-US" sz="2400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≡ a</a:t>
            </a:r>
            <a:r>
              <a:rPr lang="en-US" sz="2400" baseline="-25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b</a:t>
            </a:r>
            <a:r>
              <a:rPr lang="en-US" sz="2400" baseline="-25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(mod m) </a:t>
            </a:r>
            <a:r>
              <a:rPr lang="zh-CN" altLang="en-US" sz="2400" dirty="0" smtClean="0"/>
              <a:t>； </a:t>
            </a:r>
          </a:p>
          <a:p>
            <a:pPr lvl="0"/>
            <a:r>
              <a:rPr lang="zh-CN" altLang="en-US" sz="2400" dirty="0" smtClean="0"/>
              <a:t>若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ad ≡ </a:t>
            </a:r>
            <a:r>
              <a:rPr lang="en-US" sz="2400" dirty="0" err="1" smtClean="0">
                <a:solidFill>
                  <a:srgbClr val="FFFF00"/>
                </a:solidFill>
              </a:rPr>
              <a:t>bd</a:t>
            </a:r>
            <a:r>
              <a:rPr lang="en-US" sz="2400" dirty="0" smtClean="0">
                <a:solidFill>
                  <a:srgbClr val="FFFF00"/>
                </a:solidFill>
              </a:rPr>
              <a:t> (mod m) </a:t>
            </a:r>
            <a:r>
              <a:rPr lang="zh-CN" altLang="en-US" sz="2400" dirty="0" smtClean="0"/>
              <a:t>，且</a:t>
            </a:r>
            <a:r>
              <a:rPr lang="en-US" sz="2400" dirty="0" smtClean="0">
                <a:solidFill>
                  <a:srgbClr val="FFFF00"/>
                </a:solidFill>
              </a:rPr>
              <a:t>d</a:t>
            </a:r>
            <a:r>
              <a:rPr lang="zh-CN" altLang="en-US" sz="2400" dirty="0" smtClean="0"/>
              <a:t>和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互素，则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a ≡ b (mod m) </a:t>
            </a:r>
            <a:r>
              <a:rPr lang="zh-CN" altLang="en-US" sz="2400" dirty="0" smtClean="0"/>
              <a:t>；</a:t>
            </a:r>
          </a:p>
          <a:p>
            <a:pPr lvl="0"/>
            <a:r>
              <a:rPr lang="zh-CN" altLang="en-US" sz="2400" dirty="0" smtClean="0"/>
              <a:t>若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a ≡ b (mod m) </a:t>
            </a:r>
            <a:r>
              <a:rPr lang="zh-CN" altLang="en-US" sz="2400" dirty="0" smtClean="0"/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d</a:t>
            </a:r>
            <a:r>
              <a:rPr lang="zh-CN" altLang="en-US" sz="2400" dirty="0" smtClean="0"/>
              <a:t>是</a:t>
            </a:r>
            <a:r>
              <a:rPr lang="en-US" sz="2400" dirty="0" smtClean="0">
                <a:solidFill>
                  <a:srgbClr val="FFFF00"/>
                </a:solidFill>
              </a:rPr>
              <a:t>a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b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m</a:t>
            </a:r>
            <a:r>
              <a:rPr lang="zh-CN" altLang="en-US" sz="2400" dirty="0" smtClean="0"/>
              <a:t>的任意公因数，则</a:t>
            </a:r>
            <a:r>
              <a:rPr lang="en-US" sz="2400" dirty="0" smtClean="0"/>
              <a:t>  </a:t>
            </a:r>
          </a:p>
          <a:p>
            <a:pPr lvl="0">
              <a:buNone/>
            </a:pPr>
            <a:r>
              <a:rPr lang="en-US" sz="2400" dirty="0" smtClean="0"/>
              <a:t>                    </a:t>
            </a:r>
            <a:endParaRPr lang="en-US" altLang="zh-CN" sz="2400" dirty="0" smtClean="0"/>
          </a:p>
          <a:p>
            <a:pPr lvl="0"/>
            <a:endParaRPr lang="zh-CN" altLang="en-US" sz="2400" dirty="0" smtClean="0"/>
          </a:p>
          <a:p>
            <a:pPr lvl="0"/>
            <a:r>
              <a:rPr lang="zh-CN" altLang="en-US" sz="2400" dirty="0" smtClean="0"/>
              <a:t>若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a ≡ b (mod m) </a:t>
            </a:r>
            <a:r>
              <a:rPr lang="zh-CN" altLang="en-US" sz="2400" dirty="0" smtClean="0"/>
              <a:t>，</a:t>
            </a:r>
            <a:r>
              <a:rPr lang="en-US" sz="2400" dirty="0" err="1" smtClean="0">
                <a:solidFill>
                  <a:srgbClr val="FFFF00"/>
                </a:solidFill>
              </a:rPr>
              <a:t>d|m</a:t>
            </a:r>
            <a:r>
              <a:rPr lang="zh-CN" altLang="en-US" sz="2400" dirty="0" smtClean="0">
                <a:solidFill>
                  <a:srgbClr val="FFFF00"/>
                </a:solidFill>
              </a:rPr>
              <a:t>，</a:t>
            </a:r>
            <a:r>
              <a:rPr lang="en-US" sz="2400" dirty="0" smtClean="0">
                <a:solidFill>
                  <a:srgbClr val="FFFF00"/>
                </a:solidFill>
              </a:rPr>
              <a:t>d&gt;0</a:t>
            </a:r>
            <a:r>
              <a:rPr lang="zh-CN" altLang="en-US" sz="2400" dirty="0" smtClean="0"/>
              <a:t>，则</a:t>
            </a:r>
            <a:r>
              <a:rPr lang="en-US" sz="2400" dirty="0" smtClean="0">
                <a:solidFill>
                  <a:srgbClr val="FFFF00"/>
                </a:solidFill>
              </a:rPr>
              <a:t>a ≡ b (mod d)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；</a:t>
            </a:r>
          </a:p>
          <a:p>
            <a:r>
              <a:rPr lang="zh-CN" altLang="en-US" sz="2400" dirty="0" smtClean="0"/>
              <a:t>若</a:t>
            </a:r>
            <a:r>
              <a:rPr lang="en-US" sz="2400" dirty="0" smtClean="0">
                <a:solidFill>
                  <a:srgbClr val="FFFF00"/>
                </a:solidFill>
              </a:rPr>
              <a:t>a ≡ b (mod m)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400" dirty="0" smtClean="0">
                <a:solidFill>
                  <a:srgbClr val="FFFF00"/>
                </a:solidFill>
              </a:rPr>
              <a:t>=1,2,…,k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，则</a:t>
            </a:r>
            <a:r>
              <a:rPr lang="en-US" sz="2400" dirty="0" smtClean="0"/>
              <a:t>                                         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2786050" y="4357694"/>
          <a:ext cx="1857356" cy="76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3" imgW="977760" imgH="393480" progId="Equation.DSMT4">
                  <p:embed/>
                </p:oleObj>
              </mc:Choice>
              <mc:Fallback>
                <p:oleObj name="Equation" r:id="rId3" imgW="97776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357694"/>
                        <a:ext cx="1857356" cy="764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5357818" y="5715016"/>
          <a:ext cx="3429024" cy="43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5" imgW="1803240" imgH="228600" progId="Equation.DSMT4">
                  <p:embed/>
                </p:oleObj>
              </mc:Choice>
              <mc:Fallback>
                <p:oleObj name="Equation" r:id="rId5" imgW="18032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5715016"/>
                        <a:ext cx="3429024" cy="435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24" y="428604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2.4.6 </a:t>
            </a:r>
            <a:r>
              <a:rPr lang="zh-CN" altLang="en-US" sz="2400" dirty="0" smtClean="0"/>
              <a:t>计算勒让德符号</a:t>
            </a:r>
            <a:endParaRPr lang="zh-CN" altLang="en-US" sz="2400" dirty="0"/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65" name="Object 1"/>
          <p:cNvGraphicFramePr>
            <a:graphicFrameLocks noChangeAspect="1"/>
          </p:cNvGraphicFramePr>
          <p:nvPr/>
        </p:nvGraphicFramePr>
        <p:xfrm>
          <a:off x="4214810" y="357166"/>
          <a:ext cx="642910" cy="61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8" name="Equation" r:id="rId3" imgW="444240" imgH="431640" progId="Equation.DSMT4">
                  <p:embed/>
                </p:oleObj>
              </mc:Choice>
              <mc:Fallback>
                <p:oleObj name="Equation" r:id="rId3" imgW="444240" imgH="431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57166"/>
                        <a:ext cx="642910" cy="6155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2910" y="1214422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r>
              <a:rPr lang="zh-CN" altLang="en-US" sz="2400" dirty="0" smtClean="0"/>
              <a:t>将</a:t>
            </a:r>
            <a:r>
              <a:rPr lang="en-US" sz="2400" dirty="0" smtClean="0"/>
              <a:t>         </a:t>
            </a:r>
            <a:r>
              <a:rPr lang="zh-CN" altLang="en-US" sz="2400" dirty="0" smtClean="0"/>
              <a:t>视作雅克比符号，根据定理</a:t>
            </a:r>
            <a:r>
              <a:rPr lang="en-US" sz="2400" dirty="0" smtClean="0"/>
              <a:t>2.4.9</a:t>
            </a:r>
            <a:r>
              <a:rPr lang="zh-CN" altLang="en-US" sz="2400" dirty="0" smtClean="0"/>
              <a:t>可得</a:t>
            </a:r>
            <a:endParaRPr lang="zh-CN" altLang="en-US" sz="2400" dirty="0"/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1714480" y="1142984"/>
          <a:ext cx="6429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9" name="Equation" r:id="rId5" imgW="444240" imgH="431640" progId="Equation.DSMT4">
                  <p:embed/>
                </p:oleObj>
              </mc:Choice>
              <mc:Fallback>
                <p:oleObj name="Equation" r:id="rId5" imgW="4442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142984"/>
                        <a:ext cx="64293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2786050" y="1857364"/>
          <a:ext cx="2585959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0" name="Equation" r:id="rId7" imgW="1726920" imgH="431640" progId="Equation.DSMT4">
                  <p:embed/>
                </p:oleObj>
              </mc:Choice>
              <mc:Fallback>
                <p:oleObj name="Equation" r:id="rId7" imgW="172692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857364"/>
                        <a:ext cx="2585959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472" y="2643182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注：雅克比符号</a:t>
            </a:r>
            <a:r>
              <a:rPr lang="en-US" sz="2400" dirty="0" smtClean="0"/>
              <a:t>          </a:t>
            </a:r>
            <a:r>
              <a:rPr lang="zh-CN" altLang="en-US" sz="2400" dirty="0" smtClean="0"/>
              <a:t>并不表示二次同余方程</a:t>
            </a:r>
            <a:endParaRPr lang="zh-CN" altLang="en-US" sz="2400" dirty="0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2786050" y="2571744"/>
          <a:ext cx="785789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1" name="Equation" r:id="rId9" imgW="520560" imgH="431640" progId="Equation.DSMT4">
                  <p:embed/>
                </p:oleObj>
              </mc:Choice>
              <mc:Fallback>
                <p:oleObj name="Equation" r:id="rId9" imgW="52056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571744"/>
                        <a:ext cx="785789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3286116" y="3357562"/>
          <a:ext cx="176799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2" name="Equation" r:id="rId11" imgW="939600" imgH="228600" progId="Equation.DSMT4">
                  <p:embed/>
                </p:oleObj>
              </mc:Choice>
              <mc:Fallback>
                <p:oleObj name="Equation" r:id="rId11" imgW="9396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357562"/>
                        <a:ext cx="176799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714348" y="371475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一定有解。</a:t>
            </a:r>
            <a:endParaRPr lang="zh-CN" altLang="en-US" sz="2400" dirty="0"/>
          </a:p>
        </p:txBody>
      </p:sp>
      <p:pic>
        <p:nvPicPr>
          <p:cNvPr id="113675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85786" y="4357694"/>
            <a:ext cx="76485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857224" y="4572008"/>
            <a:ext cx="8572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模</a:t>
            </a:r>
            <a:r>
              <a:rPr lang="en-US" altLang="zh-CN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dirty="0" smtClean="0"/>
              <a:t>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求逆运算</a:t>
            </a:r>
            <a:endParaRPr lang="en-US" altLang="zh-CN" dirty="0" smtClean="0"/>
          </a:p>
          <a:p>
            <a:r>
              <a:rPr lang="zh-CN" altLang="en-US" dirty="0" smtClean="0"/>
              <a:t>模指数快速运算</a:t>
            </a:r>
            <a:endParaRPr lang="en-US" altLang="zh-CN" dirty="0" smtClean="0"/>
          </a:p>
          <a:p>
            <a:r>
              <a:rPr lang="zh-CN" altLang="en-US" dirty="0" smtClean="0"/>
              <a:t>雅克比</a:t>
            </a:r>
            <a:r>
              <a:rPr lang="zh-CN" altLang="en-US" dirty="0" smtClean="0"/>
              <a:t>符号（勒让德符号）</a:t>
            </a:r>
            <a:endParaRPr lang="en-US" altLang="zh-CN" dirty="0" smtClean="0"/>
          </a:p>
          <a:p>
            <a:r>
              <a:rPr lang="zh-CN" altLang="en-US" dirty="0" smtClean="0"/>
              <a:t>多精度数模约减</a:t>
            </a:r>
            <a:endParaRPr lang="en-US" altLang="zh-CN" dirty="0" smtClean="0"/>
          </a:p>
          <a:p>
            <a:r>
              <a:rPr lang="zh-CN" altLang="en-US" dirty="0" smtClean="0"/>
              <a:t>多精度数模乘运算</a:t>
            </a:r>
            <a:endParaRPr lang="en-US" altLang="zh-CN" dirty="0" smtClean="0"/>
          </a:p>
          <a:p>
            <a:r>
              <a:rPr lang="en-US" altLang="zh-CN" dirty="0" smtClean="0"/>
              <a:t>Montgomery</a:t>
            </a:r>
            <a:r>
              <a:rPr lang="zh-CN" altLang="en-US" dirty="0" smtClean="0"/>
              <a:t>指数运算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5713" name="Object 1"/>
          <p:cNvGraphicFramePr>
            <a:graphicFrameLocks noChangeAspect="1"/>
          </p:cNvGraphicFramePr>
          <p:nvPr/>
        </p:nvGraphicFramePr>
        <p:xfrm>
          <a:off x="857224" y="357166"/>
          <a:ext cx="3757862" cy="62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4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57166"/>
                        <a:ext cx="3757862" cy="627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57224" y="1071546"/>
            <a:ext cx="778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此集合中模加法（减法）的结果可以不通过模整数运算得出。</a:t>
            </a:r>
            <a:r>
              <a:rPr lang="en-US" sz="2400" i="1" dirty="0" smtClean="0"/>
              <a:t>a</a:t>
            </a:r>
            <a:r>
              <a:rPr lang="zh-CN" altLang="en-US" sz="2400" dirty="0" smtClean="0"/>
              <a:t>与</a:t>
            </a:r>
            <a:r>
              <a:rPr lang="en-US" sz="2400" i="1" dirty="0" smtClean="0"/>
              <a:t>b</a:t>
            </a:r>
            <a:r>
              <a:rPr lang="zh-CN" altLang="en-US" sz="2400" dirty="0" smtClean="0"/>
              <a:t>的模乘法可以如下进行，将</a:t>
            </a:r>
            <a:r>
              <a:rPr lang="en-US" sz="2400" i="1" dirty="0" smtClean="0"/>
              <a:t>a</a:t>
            </a:r>
            <a:r>
              <a:rPr lang="zh-CN" altLang="en-US" sz="2400" dirty="0" smtClean="0"/>
              <a:t>与</a:t>
            </a:r>
            <a:r>
              <a:rPr lang="en-US" sz="2400" i="1" dirty="0" smtClean="0"/>
              <a:t>b</a:t>
            </a:r>
            <a:r>
              <a:rPr lang="zh-CN" altLang="en-US" sz="2400" dirty="0" smtClean="0"/>
              <a:t>作为整数相乘，再以</a:t>
            </a:r>
            <a:r>
              <a:rPr lang="en-US" sz="2400" i="1" dirty="0" smtClean="0"/>
              <a:t>m</a:t>
            </a:r>
            <a:r>
              <a:rPr lang="zh-CN" altLang="en-US" sz="2400" dirty="0" smtClean="0"/>
              <a:t>去除其结果，得出其剩余作为</a:t>
            </a:r>
            <a:r>
              <a:rPr lang="en-US" sz="2400" i="1" dirty="0" smtClean="0"/>
              <a:t>a</a:t>
            </a:r>
            <a:r>
              <a:rPr lang="zh-CN" altLang="en-US" sz="2400" dirty="0" smtClean="0"/>
              <a:t>与</a:t>
            </a:r>
            <a:r>
              <a:rPr lang="en-US" sz="2400" i="1" dirty="0" smtClean="0"/>
              <a:t>b</a:t>
            </a:r>
            <a:r>
              <a:rPr lang="zh-CN" altLang="en-US" sz="2400" dirty="0" smtClean="0"/>
              <a:t>的模乘积。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2428868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</a:rPr>
              <a:t>求逆运算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428728" y="2857496"/>
          <a:ext cx="6389694" cy="400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5" name="Picture" r:id="rId5" imgW="4226040" imgH="2629440" progId="Word.Picture.8">
                  <p:embed/>
                </p:oleObj>
              </mc:Choice>
              <mc:Fallback>
                <p:oleObj name="Picture" r:id="rId5" imgW="4226040" imgH="262944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857496"/>
                        <a:ext cx="6389694" cy="4000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" y="1600200"/>
            <a:ext cx="9135786" cy="37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15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重复平方乘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模的指数运算可以运用重复平方乘算法有效实现，这一运算在很多密码学协议中都有重要用处。这一算法是基于以下结果，设</a:t>
            </a:r>
            <a:r>
              <a:rPr lang="en-US" sz="2400" dirty="0" smtClean="0"/>
              <a:t>k</a:t>
            </a:r>
            <a:r>
              <a:rPr lang="zh-CN" altLang="en-US" sz="2400" dirty="0" smtClean="0"/>
              <a:t>的二进制表示为</a:t>
            </a:r>
            <a:r>
              <a:rPr lang="en-US" sz="2400" dirty="0" smtClean="0"/>
              <a:t>               </a:t>
            </a:r>
            <a:r>
              <a:rPr lang="zh-CN" altLang="en-US" sz="2400" dirty="0" smtClean="0"/>
              <a:t>，其中   </a:t>
            </a:r>
            <a:r>
              <a:rPr lang="en-US" sz="2400" dirty="0" smtClean="0"/>
              <a:t>        </a:t>
            </a:r>
            <a:r>
              <a:rPr lang="zh-CN" altLang="en-US" sz="2400" dirty="0" smtClean="0"/>
              <a:t>，则</a:t>
            </a:r>
            <a:endParaRPr lang="zh-CN" altLang="en-US" sz="2400" dirty="0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6737" name="Object 1"/>
          <p:cNvGraphicFramePr>
            <a:graphicFrameLocks noChangeAspect="1"/>
          </p:cNvGraphicFramePr>
          <p:nvPr/>
        </p:nvGraphicFramePr>
        <p:xfrm>
          <a:off x="3714744" y="2214554"/>
          <a:ext cx="120292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9" name="Equation" r:id="rId3" imgW="838080" imgH="291960" progId="Equation.DSMT4">
                  <p:embed/>
                </p:oleObj>
              </mc:Choice>
              <mc:Fallback>
                <p:oleObj name="Equation" r:id="rId3" imgW="838080" imgH="2919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2214554"/>
                        <a:ext cx="120292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5786446" y="2285992"/>
          <a:ext cx="937561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0" name="Equation" r:id="rId5" imgW="596880" imgH="228600" progId="Equation.DSMT4">
                  <p:embed/>
                </p:oleObj>
              </mc:Choice>
              <mc:Fallback>
                <p:oleObj name="Equation" r:id="rId5" imgW="5968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2285992"/>
                        <a:ext cx="937561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2143108" y="3071810"/>
          <a:ext cx="4890995" cy="92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1" name="Equation" r:id="rId7" imgW="2260440" imgH="431640" progId="Equation.DSMT4">
                  <p:embed/>
                </p:oleObj>
              </mc:Choice>
              <mc:Fallback>
                <p:oleObj name="Equation" r:id="rId7" imgW="22604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071810"/>
                        <a:ext cx="4890995" cy="92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重复平方乘算法</a:t>
            </a:r>
            <a:endParaRPr lang="zh-CN" altLang="en-US" dirty="0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761" name="Object 1"/>
          <p:cNvGraphicFramePr>
            <a:graphicFrameLocks noChangeAspect="1"/>
          </p:cNvGraphicFramePr>
          <p:nvPr/>
        </p:nvGraphicFramePr>
        <p:xfrm>
          <a:off x="1428728" y="1071546"/>
          <a:ext cx="6727546" cy="578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1" name="Picture" r:id="rId3" imgW="4226040" imgH="3619440" progId="Word.Picture.8">
                  <p:embed/>
                </p:oleObj>
              </mc:Choice>
              <mc:Fallback>
                <p:oleObj name="Picture" r:id="rId3" imgW="4226040" imgH="361944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071546"/>
                        <a:ext cx="6727546" cy="5786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24195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sz="2400" b="1" dirty="0" smtClean="0">
                <a:solidFill>
                  <a:srgbClr val="00B0F0"/>
                </a:solidFill>
              </a:rPr>
              <a:t>2.5.1</a:t>
            </a:r>
            <a:r>
              <a:rPr lang="zh-CN" altLang="en-US" sz="2400" dirty="0" smtClean="0"/>
              <a:t>利用重复平方乘算法计算</a:t>
            </a:r>
            <a:endParaRPr lang="zh-CN" altLang="en-US" sz="2400" dirty="0"/>
          </a:p>
        </p:txBody>
      </p:sp>
      <p:graphicFrame>
        <p:nvGraphicFramePr>
          <p:cNvPr id="119809" name="Object 1"/>
          <p:cNvGraphicFramePr>
            <a:graphicFrameLocks noChangeAspect="1"/>
          </p:cNvGraphicFramePr>
          <p:nvPr/>
        </p:nvGraphicFramePr>
        <p:xfrm>
          <a:off x="5143504" y="857232"/>
          <a:ext cx="1733472" cy="400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Equation" r:id="rId3" imgW="863280" imgH="203040" progId="Equation.DSMT4">
                  <p:embed/>
                </p:oleObj>
              </mc:Choice>
              <mc:Fallback>
                <p:oleObj name="Equation" r:id="rId3" imgW="86328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857232"/>
                        <a:ext cx="1733472" cy="400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571472" y="1428736"/>
            <a:ext cx="6651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解：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将重复平方乘按步骤进行分解，如下表所示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8138" y="2224088"/>
            <a:ext cx="84677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勒让德符号和雅克比符号的计算</a:t>
            </a:r>
            <a:endParaRPr lang="zh-CN" altLang="en-US" dirty="0"/>
          </a:p>
        </p:txBody>
      </p:sp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18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898354"/>
              </p:ext>
            </p:extLst>
          </p:nvPr>
        </p:nvGraphicFramePr>
        <p:xfrm>
          <a:off x="611560" y="1179499"/>
          <a:ext cx="7920880" cy="567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Picture" r:id="rId3" imgW="5049000" imgH="4970160" progId="Word.Picture.8">
                  <p:embed/>
                </p:oleObj>
              </mc:Choice>
              <mc:Fallback>
                <p:oleObj name="Picture" r:id="rId3" imgW="5049000" imgH="497016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79499"/>
                        <a:ext cx="7920880" cy="56785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2.5.5 </a:t>
            </a:r>
            <a:r>
              <a:rPr lang="zh-CN" altLang="en-US" dirty="0" smtClean="0"/>
              <a:t>经典模乘法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输入：正整数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，模整数</a:t>
            </a:r>
            <a:r>
              <a:rPr lang="en-US" altLang="zh-CN" dirty="0" smtClean="0"/>
              <a:t>m</a:t>
            </a:r>
            <a:endParaRPr lang="en-US" altLang="zh-CN" dirty="0"/>
          </a:p>
          <a:p>
            <a:r>
              <a:rPr lang="zh-CN" altLang="en-US" dirty="0" smtClean="0"/>
              <a:t>输出：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 mod m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用算法</a:t>
            </a:r>
            <a:r>
              <a:rPr lang="en-US" altLang="zh-CN" dirty="0" smtClean="0"/>
              <a:t>1.5.3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用算法</a:t>
            </a:r>
            <a:r>
              <a:rPr lang="en-US" altLang="zh-CN" dirty="0" smtClean="0"/>
              <a:t>1.5.4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的余数</a:t>
            </a:r>
            <a:r>
              <a:rPr lang="en-US" altLang="zh-CN" dirty="0" smtClean="0"/>
              <a:t>r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返回（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0941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Montgomery Form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924800" cy="4824412"/>
          </a:xfrm>
        </p:spPr>
        <p:txBody>
          <a:bodyPr/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Consider to compute 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ab (mod N)</a:t>
            </a:r>
            <a:endParaRPr lang="en-US" altLang="zh-CN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Instead of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a</a:t>
            </a:r>
            <a:r>
              <a:rPr lang="en-US" altLang="zh-CN" sz="2800" dirty="0" smtClean="0">
                <a:ea typeface="宋体" panose="02010600030101010101" pitchFamily="2" charset="-122"/>
              </a:rPr>
              <a:t> and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b</a:t>
            </a:r>
            <a:r>
              <a:rPr lang="en-US" altLang="zh-CN" sz="2800" dirty="0" smtClean="0">
                <a:ea typeface="宋体" panose="02010600030101010101" pitchFamily="2" charset="-122"/>
              </a:rPr>
              <a:t>, we work with fast computing </a:t>
            </a: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   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abR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 (mod N)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from</a:t>
            </a:r>
            <a:endParaRPr lang="en-US" altLang="zh-CN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dirty="0" smtClean="0">
                <a:latin typeface="Times Roman" charset="0"/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latin typeface="Times Roman" charset="0"/>
                <a:ea typeface="宋体" panose="02010600030101010101" pitchFamily="2" charset="-122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 (mod N)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and </a:t>
            </a:r>
            <a:r>
              <a:rPr lang="en-US" altLang="zh-CN" dirty="0" smtClean="0">
                <a:latin typeface="Times Roman" charset="0"/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latin typeface="Times Roman" charset="0"/>
                <a:ea typeface="宋体" panose="02010600030101010101" pitchFamily="2" charset="-122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bR</a:t>
            </a:r>
            <a:r>
              <a:rPr lang="en-US" altLang="zh-CN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 (mod N)</a:t>
            </a: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The numbers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a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b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ea typeface="宋体" panose="02010600030101010101" pitchFamily="2" charset="-122"/>
                <a:sym typeface="Symbol" panose="05050102010706020507" pitchFamily="18" charset="2"/>
              </a:rPr>
              <a:t> are said to be in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Montgomery form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Where we take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R := 2</a:t>
            </a:r>
            <a:r>
              <a:rPr lang="en-US" altLang="zh-CN" sz="2800" baseline="30000" dirty="0" smtClean="0">
                <a:latin typeface="Times Roman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&gt; N</a:t>
            </a:r>
            <a:r>
              <a:rPr lang="en-US" altLang="zh-CN" sz="2800" dirty="0" smtClean="0">
                <a:ea typeface="宋体" panose="02010600030101010101" pitchFamily="2" charset="-122"/>
              </a:rPr>
              <a:t> and </a:t>
            </a:r>
            <a:r>
              <a:rPr lang="en-US" altLang="zh-CN" sz="2800" dirty="0" err="1" smtClean="0">
                <a:latin typeface="Times Roman" charset="0"/>
                <a:ea typeface="宋体" panose="02010600030101010101" pitchFamily="2" charset="-122"/>
              </a:rPr>
              <a:t>gcd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(R,N) = 1 </a:t>
            </a:r>
            <a:r>
              <a:rPr lang="en-US" altLang="zh-CN" sz="2800" dirty="0" smtClean="0">
                <a:ea typeface="宋体" panose="02010600030101010101" pitchFamily="2" charset="-122"/>
              </a:rPr>
              <a:t>for </a:t>
            </a:r>
            <a:r>
              <a:rPr lang="en-US" altLang="zh-CN" sz="2800" dirty="0" smtClean="0">
                <a:solidFill>
                  <a:srgbClr val="C00000"/>
                </a:solidFill>
                <a:ea typeface="宋体" panose="02010600030101010101" pitchFamily="2" charset="-122"/>
              </a:rPr>
              <a:t>free mod R and div R operations</a:t>
            </a: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Also, find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R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ea typeface="宋体" panose="02010600030101010101" pitchFamily="2" charset="-122"/>
              </a:rPr>
              <a:t> and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ea typeface="宋体" panose="02010600030101010101" pitchFamily="2" charset="-122"/>
              </a:rPr>
              <a:t> so that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RR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NN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= 1 with 0&lt;N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&lt;R,   0&lt;R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&lt;N&lt;R, 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4506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1pPr>
            <a:lvl2pPr marL="742950" indent="-28575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2pPr>
            <a:lvl3pPr marL="11430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3pPr>
            <a:lvl4pPr marL="16002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4pPr>
            <a:lvl5pPr marL="20574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9pPr>
          </a:lstStyle>
          <a:p>
            <a:pPr eaLnBrk="1" hangingPunct="1"/>
            <a:fld id="{39AC7CE2-548A-4A0F-BBE0-C5365D6ECE1B}" type="slidenum">
              <a:rPr lang="en-US" altLang="zh-CN" sz="1400" b="0">
                <a:solidFill>
                  <a:srgbClr val="000000"/>
                </a:solidFill>
              </a:rPr>
              <a:pPr eaLnBrk="1" hangingPunct="1"/>
              <a:t>79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179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553" y="714356"/>
            <a:ext cx="8448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554" y="1714488"/>
            <a:ext cx="844391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786058"/>
            <a:ext cx="844626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15" y="3643314"/>
            <a:ext cx="84391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15" y="4500570"/>
            <a:ext cx="8439150" cy="35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8629" y="5214950"/>
            <a:ext cx="843483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Idea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351837" cy="5040312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Have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Roman" charset="0"/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latin typeface="Times Roman" charset="0"/>
                <a:ea typeface="宋体" panose="02010600030101010101" pitchFamily="2" charset="-122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 (mod N)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and </a:t>
            </a:r>
            <a:r>
              <a:rPr lang="en-US" altLang="zh-CN" dirty="0" smtClean="0">
                <a:latin typeface="Times Roman" charset="0"/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latin typeface="Times Roman" charset="0"/>
                <a:ea typeface="宋体" panose="02010600030101010101" pitchFamily="2" charset="-122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bR</a:t>
            </a:r>
            <a:r>
              <a:rPr lang="en-US" altLang="zh-CN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 (mod N)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abR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= a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b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R</a:t>
            </a:r>
            <a:r>
              <a:rPr lang="en-US" altLang="zh-CN" sz="2800" baseline="300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(mod N) 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Let X = a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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b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. Then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abR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= X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aseline="300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(mod N) 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We try to find an integer </a:t>
            </a:r>
            <a:r>
              <a:rPr lang="en-US" altLang="zh-CN" sz="2800" dirty="0" err="1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X+mN</a:t>
            </a:r>
            <a:r>
              <a:rPr lang="en-US" altLang="zh-CN" sz="2800" dirty="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dirty="0" err="1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s.t.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 it is </a:t>
            </a:r>
            <a:r>
              <a:rPr lang="en-US" altLang="zh-CN" sz="2800" dirty="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a multiple of R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. Then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aseline="300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=</a:t>
            </a:r>
            <a:r>
              <a:rPr lang="en-US" altLang="zh-CN" sz="2800" dirty="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800" dirty="0" err="1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X+mN</a:t>
            </a:r>
            <a:r>
              <a:rPr lang="en-US" altLang="zh-CN" sz="2800" dirty="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)/R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(mod N) 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What is m?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	   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X + </a:t>
            </a:r>
            <a:r>
              <a:rPr lang="en-US" altLang="zh-CN" sz="2800" dirty="0" err="1" smtClean="0">
                <a:latin typeface="Times Roman" charset="0"/>
                <a:ea typeface="宋体" panose="02010600030101010101" pitchFamily="2" charset="-122"/>
              </a:rPr>
              <a:t>mN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= 0 (mod 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	   XN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+ </a:t>
            </a:r>
            <a:r>
              <a:rPr lang="en-US" altLang="zh-CN" sz="2800" dirty="0" err="1" smtClean="0">
                <a:latin typeface="Times Roman" charset="0"/>
                <a:ea typeface="宋体" panose="02010600030101010101" pitchFamily="2" charset="-122"/>
              </a:rPr>
              <a:t>mNN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= 0 (mod 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      XN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+ m(RR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-1)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= 0 (mod 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       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XN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 = m (mod R)</a:t>
            </a:r>
            <a:r>
              <a:rPr lang="en-US" altLang="zh-CN" sz="2800" dirty="0" smtClean="0">
                <a:latin typeface="Times Roman" charset="0"/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Further, </a:t>
            </a:r>
            <a:r>
              <a:rPr lang="en-US" altLang="zh-CN" sz="2800" dirty="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dirty="0" err="1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X+mN</a:t>
            </a:r>
            <a:r>
              <a:rPr lang="en-US" altLang="zh-CN" sz="2800" dirty="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)/R can be not far away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from  N </a:t>
            </a:r>
            <a:endParaRPr lang="en-US" altLang="zh-CN" sz="2800" dirty="0" smtClean="0">
              <a:latin typeface="Times Roman" charset="0"/>
              <a:ea typeface="宋体" panose="02010600030101010101" pitchFamily="2" charset="-122"/>
            </a:endParaRPr>
          </a:p>
        </p:txBody>
      </p:sp>
      <p:sp>
        <p:nvSpPr>
          <p:cNvPr id="4608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1pPr>
            <a:lvl2pPr marL="742950" indent="-28575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2pPr>
            <a:lvl3pPr marL="11430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3pPr>
            <a:lvl4pPr marL="16002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4pPr>
            <a:lvl5pPr marL="20574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9pPr>
          </a:lstStyle>
          <a:p>
            <a:pPr eaLnBrk="1" hangingPunct="1"/>
            <a:fld id="{0A810BAE-F460-40F1-A594-436E31EE2F4A}" type="slidenum">
              <a:rPr lang="en-US" altLang="zh-CN" sz="1400" b="0">
                <a:solidFill>
                  <a:srgbClr val="000000"/>
                </a:solidFill>
              </a:rPr>
              <a:pPr eaLnBrk="1" hangingPunct="1"/>
              <a:t>80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13035"/>
      </p:ext>
    </p:extLst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Key Step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351837" cy="5040312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altLang="zh-CN" dirty="0" smtClean="0">
                <a:latin typeface="Times Roman" charset="0"/>
                <a:ea typeface="宋体" pitchFamily="2" charset="-122"/>
                <a:cs typeface="+mn-cs"/>
              </a:rPr>
              <a:t>Compute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Roman" charset="0"/>
                <a:ea typeface="宋体" pitchFamily="2" charset="-122"/>
              </a:rPr>
              <a:t>x = X</a:t>
            </a:r>
            <a:r>
              <a:rPr lang="en-US" altLang="zh-CN" dirty="0" smtClean="0">
                <a:solidFill>
                  <a:srgbClr val="FF000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aseline="30000" dirty="0" smtClean="0">
                <a:solidFill>
                  <a:srgbClr val="FF000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-1</a:t>
            </a:r>
            <a:r>
              <a:rPr lang="en-US" altLang="zh-CN" dirty="0" smtClean="0">
                <a:solidFill>
                  <a:srgbClr val="FF000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 (mod N)</a:t>
            </a:r>
            <a:r>
              <a:rPr lang="en-US" altLang="zh-CN" dirty="0" smtClean="0">
                <a:solidFill>
                  <a:srgbClr val="FF0000"/>
                </a:solidFill>
                <a:latin typeface="Times Roman" charset="0"/>
                <a:ea typeface="宋体" pitchFamily="2" charset="-122"/>
              </a:rPr>
              <a:t>  </a:t>
            </a:r>
            <a:r>
              <a:rPr lang="en-US" altLang="zh-CN" dirty="0" smtClean="0">
                <a:latin typeface="Times Roman" charset="0"/>
                <a:ea typeface="宋体" pitchFamily="2" charset="-122"/>
                <a:cs typeface="+mn-cs"/>
              </a:rPr>
              <a:t>from</a:t>
            </a:r>
            <a:r>
              <a:rPr lang="en-US" altLang="zh-CN" dirty="0" smtClean="0">
                <a:latin typeface="Times Roman" charset="0"/>
                <a:ea typeface="宋体" pitchFamily="2" charset="-122"/>
              </a:rPr>
              <a:t> 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dirty="0" smtClean="0">
                <a:latin typeface="Times Roman" charset="0"/>
                <a:ea typeface="宋体" pitchFamily="2" charset="-122"/>
                <a:sym typeface="Symbol" pitchFamily="18" charset="2"/>
              </a:rPr>
              <a:t>&lt; </a:t>
            </a:r>
            <a:r>
              <a:rPr lang="en-US" altLang="zh-CN" dirty="0" smtClean="0">
                <a:latin typeface="Times Roman" charset="0"/>
                <a:ea typeface="宋体" pitchFamily="2" charset="-122"/>
              </a:rPr>
              <a:t>X</a:t>
            </a:r>
            <a:r>
              <a:rPr lang="en-US" altLang="zh-CN" dirty="0" smtClean="0">
                <a:latin typeface="Times Roman" charset="0"/>
                <a:ea typeface="宋体" pitchFamily="2" charset="-122"/>
                <a:sym typeface="Symbol" pitchFamily="18" charset="2"/>
              </a:rPr>
              <a:t>&lt; </a:t>
            </a:r>
            <a:r>
              <a:rPr lang="en-US" altLang="zh-CN" dirty="0" smtClean="0">
                <a:latin typeface="Times Roman" charset="0"/>
                <a:ea typeface="宋体" pitchFamily="2" charset="-122"/>
              </a:rPr>
              <a:t>N</a:t>
            </a:r>
            <a:r>
              <a:rPr lang="en-US" altLang="zh-CN" baseline="30000" dirty="0" smtClean="0">
                <a:latin typeface="Times Roman" charset="0"/>
                <a:ea typeface="宋体" pitchFamily="2" charset="-122"/>
              </a:rPr>
              <a:t>2</a:t>
            </a:r>
            <a:r>
              <a:rPr lang="en-US" altLang="zh-CN" dirty="0" smtClean="0">
                <a:latin typeface="Times Roman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Roman" charset="0"/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Montgomery reduction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ea typeface="宋体" pitchFamily="2" charset="-122"/>
              </a:rPr>
              <a:t>	   </a:t>
            </a: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m = </a:t>
            </a:r>
            <a:r>
              <a:rPr lang="en-US" altLang="zh-CN" sz="3600" dirty="0" smtClean="0">
                <a:latin typeface="Times Roman" charset="0"/>
                <a:ea typeface="宋体" pitchFamily="2" charset="-122"/>
              </a:rPr>
              <a:t>(</a:t>
            </a: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(X mod R)</a:t>
            </a:r>
            <a:r>
              <a:rPr lang="en-US" altLang="zh-CN" sz="2800" dirty="0" smtClean="0">
                <a:latin typeface="Times Roman" charset="0"/>
                <a:ea typeface="宋体" pitchFamily="2" charset="-122"/>
                <a:sym typeface="Symbol" pitchFamily="18" charset="2"/>
              </a:rPr>
              <a:t></a:t>
            </a: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N</a:t>
            </a:r>
            <a:r>
              <a:rPr lang="en-US" altLang="zh-CN" sz="2800" dirty="0" smtClean="0">
                <a:latin typeface="Times Roman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600" dirty="0" smtClean="0">
                <a:latin typeface="Times Roman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 mod R</a:t>
            </a:r>
            <a:r>
              <a:rPr lang="en-US" altLang="zh-CN" sz="2800" dirty="0" smtClean="0">
                <a:latin typeface="Times Roman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800" dirty="0" smtClean="0">
                <a:solidFill>
                  <a:srgbClr val="00B05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(1 integer </a:t>
            </a:r>
            <a:r>
              <a:rPr lang="en-US" altLang="zh-CN" sz="2800" dirty="0" err="1" smtClean="0">
                <a:solidFill>
                  <a:srgbClr val="00B05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mul</a:t>
            </a:r>
            <a:r>
              <a:rPr lang="en-US" altLang="zh-CN" sz="2800" dirty="0" smtClean="0">
                <a:solidFill>
                  <a:srgbClr val="00B05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dirty="0" smtClean="0">
                <a:solidFill>
                  <a:srgbClr val="00B050"/>
                </a:solidFill>
                <a:ea typeface="宋体" pitchFamily="2" charset="-122"/>
              </a:rPr>
              <a:t> </a:t>
            </a:r>
            <a:endParaRPr lang="en-US" altLang="zh-CN" sz="2800" dirty="0" smtClean="0">
              <a:solidFill>
                <a:srgbClr val="00B050"/>
              </a:solidFill>
              <a:latin typeface="Times Roman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	   x = (X + </a:t>
            </a:r>
            <a:r>
              <a:rPr lang="en-US" altLang="zh-CN" sz="2800" dirty="0" err="1" smtClean="0">
                <a:latin typeface="Times Roman" charset="0"/>
                <a:ea typeface="宋体" pitchFamily="2" charset="-122"/>
              </a:rPr>
              <a:t>m</a:t>
            </a:r>
            <a:r>
              <a:rPr lang="en-US" altLang="zh-CN" sz="2800" dirty="0" err="1" smtClean="0">
                <a:latin typeface="Times Roman" charset="0"/>
                <a:ea typeface="宋体" pitchFamily="2" charset="-122"/>
                <a:sym typeface="Symbol" pitchFamily="18" charset="2"/>
              </a:rPr>
              <a:t></a:t>
            </a:r>
            <a:r>
              <a:rPr lang="en-US" altLang="zh-CN" sz="2800" dirty="0" err="1" smtClean="0">
                <a:latin typeface="Times Roman" charset="0"/>
                <a:ea typeface="宋体" pitchFamily="2" charset="-122"/>
              </a:rPr>
              <a:t>N</a:t>
            </a: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)/R</a:t>
            </a:r>
            <a:r>
              <a:rPr lang="en-US" altLang="zh-CN" sz="2800" dirty="0" smtClean="0">
                <a:solidFill>
                  <a:srgbClr val="00B05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                        (1 integer </a:t>
            </a:r>
            <a:r>
              <a:rPr lang="en-US" altLang="zh-CN" sz="2800" dirty="0" err="1" smtClean="0">
                <a:solidFill>
                  <a:srgbClr val="00B05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mul</a:t>
            </a:r>
            <a:r>
              <a:rPr lang="en-US" altLang="zh-CN" sz="2800" dirty="0" smtClean="0">
                <a:solidFill>
                  <a:srgbClr val="00B05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dirty="0" smtClean="0">
                <a:solidFill>
                  <a:srgbClr val="00B050"/>
                </a:solidFill>
                <a:ea typeface="宋体" pitchFamily="2" charset="-122"/>
              </a:rPr>
              <a:t> </a:t>
            </a:r>
            <a:endParaRPr lang="en-US" altLang="zh-CN" sz="2800" dirty="0" smtClean="0">
              <a:latin typeface="Times Roman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	   if x </a:t>
            </a:r>
            <a:r>
              <a:rPr lang="en-US" altLang="zh-CN" sz="2800" dirty="0" smtClean="0">
                <a:latin typeface="Times Roman" charset="0"/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 N then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(Claim: 0&lt;x&lt;2N)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		  x = x </a:t>
            </a:r>
            <a:r>
              <a:rPr lang="en-US" altLang="zh-CN" sz="2800" dirty="0" smtClean="0">
                <a:latin typeface="Times Roman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 N // extra reduction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	   end if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return x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>
                <a:latin typeface="Times Roman" charset="0"/>
                <a:ea typeface="宋体" pitchFamily="2" charset="-122"/>
              </a:rPr>
              <a:t>Claim: 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itchFamily="2" charset="-122"/>
              </a:rPr>
              <a:t>0&lt;x&lt;N and x = X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-1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itchFamily="2" charset="-122"/>
                <a:sym typeface="Symbol" pitchFamily="18" charset="2"/>
              </a:rPr>
              <a:t> (mod N)</a:t>
            </a:r>
            <a:r>
              <a:rPr lang="en-US" altLang="zh-CN" sz="2800" dirty="0" smtClean="0">
                <a:solidFill>
                  <a:srgbClr val="FF0000"/>
                </a:solidFill>
                <a:latin typeface="Times Roman" charset="0"/>
                <a:ea typeface="宋体" pitchFamily="2" charset="-122"/>
              </a:rPr>
              <a:t> </a:t>
            </a:r>
          </a:p>
        </p:txBody>
      </p:sp>
      <p:sp>
        <p:nvSpPr>
          <p:cNvPr id="4710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1pPr>
            <a:lvl2pPr marL="742950" indent="-28575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2pPr>
            <a:lvl3pPr marL="11430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3pPr>
            <a:lvl4pPr marL="16002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4pPr>
            <a:lvl5pPr marL="20574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9pPr>
          </a:lstStyle>
          <a:p>
            <a:pPr eaLnBrk="1" hangingPunct="1"/>
            <a:fld id="{63DEA02D-3CD0-4E75-9D34-FC2B84467501}" type="slidenum">
              <a:rPr lang="en-US" altLang="zh-CN" sz="1400" b="0">
                <a:solidFill>
                  <a:srgbClr val="000000"/>
                </a:solidFill>
              </a:rPr>
              <a:pPr eaLnBrk="1" hangingPunct="1"/>
              <a:t>81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95214"/>
      </p:ext>
    </p:extLst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848600" cy="9144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Proof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5068888"/>
          </a:xfrm>
        </p:spPr>
        <p:txBody>
          <a:bodyPr/>
          <a:lstStyle/>
          <a:p>
            <a:r>
              <a:rPr lang="en-US" altLang="zh-CN" sz="280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X+mN 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is </a:t>
            </a:r>
            <a:r>
              <a:rPr lang="en-US" altLang="zh-CN" sz="280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a multiple of R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       XN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= m (mod R)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       XN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+ m(RR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-1)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= 0 (mod R)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       XN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+ mNN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= 0 (mod 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	     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X + mN = 0 (mod R)</a:t>
            </a:r>
            <a:endParaRPr lang="en-US" altLang="zh-CN" sz="2800" smtClean="0">
              <a:latin typeface="Times Roman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800" smtClean="0">
                <a:ea typeface="宋体" panose="02010600030101010101" pitchFamily="2" charset="-122"/>
              </a:rPr>
              <a:t>It is clear that </a:t>
            </a:r>
            <a:r>
              <a:rPr lang="en-US" altLang="zh-CN" sz="280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x = a</a:t>
            </a:r>
            <a:r>
              <a:rPr lang="en-US" altLang="zh-CN" sz="280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bR</a:t>
            </a:r>
            <a:r>
              <a:rPr lang="en-US" altLang="zh-CN" sz="2800" baseline="3000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 (mod N)</a:t>
            </a:r>
            <a:r>
              <a:rPr lang="en-US" altLang="zh-CN" sz="280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 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since  </a:t>
            </a:r>
          </a:p>
          <a:p>
            <a:pPr>
              <a:buFontTx/>
              <a:buNone/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                        x = (X + m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N)/R</a:t>
            </a:r>
            <a:r>
              <a:rPr lang="en-US" altLang="zh-CN" sz="280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r>
              <a:rPr lang="en-US" altLang="zh-CN" sz="280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0&lt;x&lt;2N ?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       X&lt;N</a:t>
            </a:r>
            <a:r>
              <a:rPr lang="en-US" altLang="zh-CN" sz="2800" baseline="30000" smtClean="0">
                <a:latin typeface="Times Roman" charset="0"/>
                <a:ea typeface="宋体" panose="02010600030101010101" pitchFamily="2" charset="-122"/>
              </a:rPr>
              <a:t>2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,  m&lt;N, N&lt;R,</a:t>
            </a:r>
          </a:p>
          <a:p>
            <a:pPr>
              <a:buFontTx/>
              <a:buNone/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      (X + m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N)/R&lt; (N</a:t>
            </a:r>
            <a:r>
              <a:rPr lang="en-US" altLang="zh-CN" sz="2800" baseline="30000" smtClean="0">
                <a:latin typeface="Times Roman" charset="0"/>
                <a:ea typeface="宋体" panose="02010600030101010101" pitchFamily="2" charset="-122"/>
              </a:rPr>
              <a:t>2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+ N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N)/N=2N</a:t>
            </a:r>
            <a:endParaRPr lang="en-US" altLang="zh-CN" sz="2800" smtClean="0">
              <a:ea typeface="宋体" panose="02010600030101010101" pitchFamily="2" charset="-122"/>
            </a:endParaRPr>
          </a:p>
        </p:txBody>
      </p:sp>
      <p:sp>
        <p:nvSpPr>
          <p:cNvPr id="4813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1pPr>
            <a:lvl2pPr marL="742950" indent="-28575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2pPr>
            <a:lvl3pPr marL="11430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3pPr>
            <a:lvl4pPr marL="16002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4pPr>
            <a:lvl5pPr marL="20574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9pPr>
          </a:lstStyle>
          <a:p>
            <a:pPr eaLnBrk="1" hangingPunct="1"/>
            <a:fld id="{3F0E2CDA-C3C8-430B-91E6-2658F661D5A7}" type="slidenum">
              <a:rPr lang="en-US" altLang="zh-CN" sz="1400" b="0">
                <a:solidFill>
                  <a:srgbClr val="000000"/>
                </a:solidFill>
              </a:rPr>
              <a:pPr eaLnBrk="1" hangingPunct="1"/>
              <a:t>82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02138"/>
      </p:ext>
    </p:extLst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Montgomery Reduction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351837" cy="5040312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zh-CN" smtClean="0">
                <a:ea typeface="宋体" panose="02010600030101010101" pitchFamily="2" charset="-122"/>
              </a:rPr>
              <a:t>Have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0</a:t>
            </a:r>
            <a:r>
              <a:rPr lang="en-US" altLang="zh-CN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&lt; </a:t>
            </a:r>
            <a:r>
              <a:rPr lang="en-US" altLang="zh-CN" smtClean="0">
                <a:latin typeface="Times Roman" charset="0"/>
                <a:ea typeface="宋体" panose="02010600030101010101" pitchFamily="2" charset="-122"/>
              </a:rPr>
              <a:t>a</a:t>
            </a:r>
            <a:r>
              <a:rPr lang="en-US" altLang="zh-CN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&lt; </a:t>
            </a:r>
            <a:r>
              <a:rPr lang="en-US" altLang="zh-CN" smtClean="0">
                <a:latin typeface="Times Roman" charset="0"/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 and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&lt; </a:t>
            </a:r>
            <a:r>
              <a:rPr lang="en-US" altLang="zh-CN" smtClean="0">
                <a:latin typeface="Times Roman" charset="0"/>
                <a:ea typeface="宋体" panose="02010600030101010101" pitchFamily="2" charset="-122"/>
              </a:rPr>
              <a:t>b</a:t>
            </a:r>
            <a:r>
              <a:rPr lang="en-US" altLang="zh-CN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&lt; </a:t>
            </a:r>
            <a:r>
              <a:rPr lang="en-US" altLang="zh-CN" smtClean="0">
                <a:latin typeface="Times Roman" charset="0"/>
                <a:ea typeface="宋体" panose="02010600030101010101" pitchFamily="2" charset="-122"/>
              </a:rPr>
              <a:t>N </a:t>
            </a:r>
            <a:endParaRPr lang="en-US" altLang="zh-CN" smtClean="0">
              <a:solidFill>
                <a:srgbClr val="FF0000"/>
              </a:solidFill>
              <a:latin typeface="Times Roman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Compute X = a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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b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         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</a:t>
            </a:r>
            <a:r>
              <a:rPr lang="en-US" altLang="zh-CN" sz="280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(1 integer multiplication)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solidFill>
                  <a:schemeClr val="accent2"/>
                </a:solidFill>
                <a:ea typeface="宋体" panose="02010600030101010101" pitchFamily="2" charset="-122"/>
              </a:rPr>
              <a:t>Montgomery reduction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	   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m = </a:t>
            </a:r>
            <a:r>
              <a:rPr lang="en-US" altLang="zh-CN" sz="3600" smtClean="0">
                <a:latin typeface="Times Roman" charset="0"/>
                <a:ea typeface="宋体" panose="02010600030101010101" pitchFamily="2" charset="-122"/>
              </a:rPr>
              <a:t>(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(X mod R)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N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36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mod R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280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(1 integer mul)</a:t>
            </a:r>
            <a:r>
              <a:rPr lang="en-US" altLang="zh-CN" sz="2800" smtClean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endParaRPr lang="en-US" altLang="zh-CN" sz="2800" smtClean="0">
              <a:solidFill>
                <a:srgbClr val="00B050"/>
              </a:solidFill>
              <a:latin typeface="Times Roman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	   x = (X + m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N)/R</a:t>
            </a:r>
            <a:r>
              <a:rPr lang="en-US" altLang="zh-CN" sz="280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(1 integer mul)</a:t>
            </a:r>
            <a:r>
              <a:rPr lang="en-US" altLang="zh-CN" sz="2800" smtClean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endParaRPr lang="en-US" altLang="zh-CN" sz="2800" smtClean="0">
              <a:latin typeface="Times Roman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	   if x 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N then                             </a:t>
            </a:r>
            <a:r>
              <a:rPr lang="en-US" altLang="zh-CN" sz="2800" smtClean="0">
                <a:solidFill>
                  <a:srgbClr val="00B05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(Claim: 0&lt;x&lt;2N)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		  x = x 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 N // extra reduction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	   end if</a:t>
            </a:r>
          </a:p>
          <a:p>
            <a:pPr>
              <a:lnSpc>
                <a:spcPct val="90000"/>
              </a:lnSpc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return x</a:t>
            </a:r>
          </a:p>
          <a:p>
            <a:pPr>
              <a:lnSpc>
                <a:spcPct val="90000"/>
              </a:lnSpc>
            </a:pPr>
            <a:r>
              <a:rPr lang="en-US" altLang="zh-CN" sz="2800" smtClean="0">
                <a:latin typeface="Times Roman" charset="0"/>
                <a:ea typeface="宋体" panose="02010600030101010101" pitchFamily="2" charset="-122"/>
              </a:rPr>
              <a:t>Claim: </a:t>
            </a:r>
            <a:r>
              <a:rPr lang="en-US" altLang="zh-CN" sz="280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0&lt;x&lt;N and x = a</a:t>
            </a:r>
            <a:r>
              <a:rPr lang="en-US" altLang="zh-CN" sz="280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bR</a:t>
            </a:r>
            <a:r>
              <a:rPr lang="en-US" altLang="zh-CN" sz="2800" baseline="3000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 (mod N)</a:t>
            </a:r>
            <a:r>
              <a:rPr lang="en-US" altLang="zh-CN" sz="2800" smtClean="0">
                <a:solidFill>
                  <a:srgbClr val="FF0000"/>
                </a:solidFill>
                <a:latin typeface="Times Roman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91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1pPr>
            <a:lvl2pPr marL="742950" indent="-28575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2pPr>
            <a:lvl3pPr marL="11430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3pPr>
            <a:lvl4pPr marL="16002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4pPr>
            <a:lvl5pPr marL="20574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9pPr>
          </a:lstStyle>
          <a:p>
            <a:pPr eaLnBrk="1" hangingPunct="1"/>
            <a:fld id="{339F3B82-7465-45ED-A035-737EA097623A}" type="slidenum">
              <a:rPr lang="en-US" altLang="zh-CN" sz="1400" b="0">
                <a:solidFill>
                  <a:srgbClr val="000000"/>
                </a:solidFill>
              </a:rPr>
              <a:pPr eaLnBrk="1" hangingPunct="1"/>
              <a:t>83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99171"/>
      </p:ext>
    </p:extLst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3" y="1752600"/>
            <a:ext cx="8689553" cy="35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86030"/>
      </p:ext>
    </p:extLst>
  </p:cSld>
  <p:clrMapOvr>
    <a:masterClrMapping/>
  </p:clrMapOvr>
  <p:transition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" y="1412776"/>
            <a:ext cx="909686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29667"/>
      </p:ext>
    </p:extLst>
  </p:cSld>
  <p:clrMapOvr>
    <a:masterClrMapping/>
  </p:clrMapOvr>
  <p:transition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57200"/>
            <a:ext cx="8208962" cy="914400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Montgomery Exponentiation mod </a:t>
            </a:r>
            <a:r>
              <a:rPr lang="en-US" altLang="zh-CN" sz="3600" i="1" smtClean="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77225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Given odd number N, index e, and 0&lt;a&lt;N, to compute a</a:t>
            </a:r>
            <a:r>
              <a:rPr lang="en-US" altLang="zh-CN" sz="2800" baseline="30000" smtClean="0">
                <a:ea typeface="宋体" panose="02010600030101010101" pitchFamily="2" charset="-122"/>
              </a:rPr>
              <a:t>e </a:t>
            </a:r>
            <a:r>
              <a:rPr lang="en-US" altLang="zh-CN" sz="2800" smtClean="0">
                <a:ea typeface="宋体" panose="02010600030101010101" pitchFamily="2" charset="-122"/>
              </a:rPr>
              <a:t>(mod N)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Take</a:t>
            </a:r>
            <a:r>
              <a:rPr lang="en-US" altLang="zh-CN" sz="2800" smtClean="0">
                <a:ea typeface="宋体" panose="02010600030101010101" pitchFamily="2" charset="-122"/>
              </a:rPr>
              <a:t> R = 2</a:t>
            </a:r>
            <a:r>
              <a:rPr lang="en-US" altLang="zh-CN" sz="2800" baseline="30000" smtClean="0">
                <a:ea typeface="宋体" panose="02010600030101010101" pitchFamily="2" charset="-122"/>
              </a:rPr>
              <a:t>k</a:t>
            </a:r>
            <a:r>
              <a:rPr lang="en-US" altLang="zh-CN" sz="2800" smtClean="0">
                <a:ea typeface="宋体" panose="02010600030101010101" pitchFamily="2" charset="-122"/>
              </a:rPr>
              <a:t> &gt; N, find 0&lt;N</a:t>
            </a:r>
            <a:r>
              <a:rPr lang="en-US" altLang="zh-CN" sz="2800" smtClean="0"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smtClean="0">
                <a:ea typeface="宋体" panose="02010600030101010101" pitchFamily="2" charset="-122"/>
              </a:rPr>
              <a:t>&lt;R  s.t.  NN</a:t>
            </a:r>
            <a:r>
              <a:rPr lang="en-US" altLang="zh-CN" sz="2800" smtClean="0">
                <a:ea typeface="宋体" panose="02010600030101010101" pitchFamily="2" charset="-122"/>
                <a:sym typeface="Symbol" panose="05050102010706020507" pitchFamily="18" charset="2"/>
              </a:rPr>
              <a:t> = -</a:t>
            </a:r>
            <a:r>
              <a:rPr lang="en-US" altLang="zh-CN" sz="2800" smtClean="0">
                <a:ea typeface="宋体" panose="02010600030101010101" pitchFamily="2" charset="-122"/>
              </a:rPr>
              <a:t>1 (mod R) </a:t>
            </a:r>
          </a:p>
          <a:p>
            <a:pPr>
              <a:buFontTx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                                                    </a:t>
            </a:r>
            <a:r>
              <a:rPr lang="en-US" altLang="zh-CN" sz="2400" smtClean="0">
                <a:solidFill>
                  <a:srgbClr val="00B050"/>
                </a:solidFill>
                <a:ea typeface="宋体" panose="02010600030101010101" pitchFamily="2" charset="-122"/>
              </a:rPr>
              <a:t>  (a precomputation for </a:t>
            </a:r>
            <a:r>
              <a:rPr lang="en-US" altLang="zh-CN" sz="2400" i="1" smtClean="0">
                <a:solidFill>
                  <a:srgbClr val="00B05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smtClean="0">
                <a:solidFill>
                  <a:srgbClr val="00B050"/>
                </a:solidFill>
                <a:ea typeface="宋体" panose="02010600030101010101" pitchFamily="2" charset="-122"/>
              </a:rPr>
              <a:t>)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zh-CN" sz="2400" smtClean="0">
                <a:ea typeface="宋体" panose="02010600030101010101" pitchFamily="2" charset="-122"/>
              </a:rPr>
              <a:t>Compute a</a:t>
            </a:r>
            <a:r>
              <a:rPr lang="en-US" altLang="zh-CN" sz="2400" smtClean="0"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smtClean="0">
                <a:ea typeface="宋体" panose="02010600030101010101" pitchFamily="2" charset="-122"/>
              </a:rPr>
              <a:t> = aR (mod N)                     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(an extra operation)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zh-CN" sz="2400" smtClean="0">
                <a:ea typeface="宋体" panose="02010600030101010101" pitchFamily="2" charset="-122"/>
              </a:rPr>
              <a:t>Compute   y=a</a:t>
            </a:r>
            <a:r>
              <a:rPr lang="en-US" altLang="zh-CN" sz="2400" baseline="30000" smtClean="0">
                <a:ea typeface="宋体" panose="02010600030101010101" pitchFamily="2" charset="-122"/>
              </a:rPr>
              <a:t>e</a:t>
            </a:r>
            <a:r>
              <a:rPr lang="en-US" altLang="zh-CN" sz="2400" smtClean="0">
                <a:ea typeface="宋体" panose="02010600030101010101" pitchFamily="2" charset="-122"/>
              </a:rPr>
              <a:t>R (mod N) according to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Montgomery  multiplication</a:t>
            </a:r>
            <a:r>
              <a:rPr lang="en-US" altLang="zh-CN" sz="2400" smtClean="0">
                <a:ea typeface="宋体" panose="02010600030101010101" pitchFamily="2" charset="-122"/>
              </a:rPr>
              <a:t> in any repeated-squaring-and-multiplication way</a:t>
            </a:r>
          </a:p>
          <a:p>
            <a:pPr marL="342900" lvl="1" indent="-342900">
              <a:lnSpc>
                <a:spcPct val="90000"/>
              </a:lnSpc>
              <a:buFontTx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    (In each iteration, </a:t>
            </a:r>
            <a:r>
              <a:rPr lang="en-US" altLang="zh-CN" sz="2400" smtClean="0">
                <a:solidFill>
                  <a:srgbClr val="00B050"/>
                </a:solidFill>
                <a:ea typeface="宋体" panose="02010600030101010101" pitchFamily="2" charset="-122"/>
              </a:rPr>
              <a:t>3 multiplications of integers </a:t>
            </a:r>
            <a:r>
              <a:rPr lang="en-US" altLang="zh-CN" sz="2400" smtClean="0">
                <a:ea typeface="宋体" panose="02010600030101010101" pitchFamily="2" charset="-122"/>
              </a:rPr>
              <a:t>are involved, </a:t>
            </a:r>
            <a:r>
              <a:rPr lang="en-US" altLang="zh-CN" sz="2400" smtClean="0">
                <a:solidFill>
                  <a:srgbClr val="00B050"/>
                </a:solidFill>
                <a:ea typeface="宋体" panose="02010600030101010101" pitchFamily="2" charset="-122"/>
              </a:rPr>
              <a:t>no mod N </a:t>
            </a:r>
            <a:r>
              <a:rPr lang="en-US" altLang="zh-CN" sz="2400" smtClean="0">
                <a:ea typeface="宋体" panose="02010600030101010101" pitchFamily="2" charset="-122"/>
              </a:rPr>
              <a:t>operations)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Compute   a</a:t>
            </a:r>
            <a:r>
              <a:rPr lang="en-US" altLang="zh-CN" sz="2800" baseline="30000" smtClean="0">
                <a:ea typeface="宋体" panose="02010600030101010101" pitchFamily="2" charset="-122"/>
              </a:rPr>
              <a:t>e </a:t>
            </a:r>
            <a:r>
              <a:rPr lang="en-US" altLang="zh-CN" sz="2800" smtClean="0">
                <a:ea typeface="宋体" panose="02010600030101010101" pitchFamily="2" charset="-122"/>
              </a:rPr>
              <a:t>= yR</a:t>
            </a:r>
            <a:r>
              <a:rPr lang="en-US" altLang="zh-CN" sz="2800" baseline="30000" smtClean="0">
                <a:ea typeface="宋体" panose="02010600030101010101" pitchFamily="2" charset="-122"/>
              </a:rPr>
              <a:t>-1</a:t>
            </a:r>
            <a:r>
              <a:rPr lang="en-US" altLang="zh-CN" sz="280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ea typeface="宋体" panose="02010600030101010101" pitchFamily="2" charset="-122"/>
              </a:rPr>
              <a:t>(mod N)       </a:t>
            </a:r>
            <a:r>
              <a:rPr lang="en-US" altLang="zh-CN" sz="2800" smtClean="0">
                <a:solidFill>
                  <a:srgbClr val="00B050"/>
                </a:solidFill>
                <a:ea typeface="宋体" panose="02010600030101010101" pitchFamily="2" charset="-122"/>
              </a:rPr>
              <a:t>(2 muls of integers)</a:t>
            </a:r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501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1pPr>
            <a:lvl2pPr marL="742950" indent="-28575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2pPr>
            <a:lvl3pPr marL="11430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3pPr>
            <a:lvl4pPr marL="16002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4pPr>
            <a:lvl5pPr marL="2057400" indent="-228600" eaLnBrk="0" hangingPunct="0"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defRPr>
            </a:lvl9pPr>
          </a:lstStyle>
          <a:p>
            <a:pPr eaLnBrk="1" hangingPunct="1"/>
            <a:fld id="{B979169B-946D-4502-8C14-0E2488310DA3}" type="slidenum">
              <a:rPr lang="en-US" altLang="zh-CN" sz="1400" b="0">
                <a:solidFill>
                  <a:srgbClr val="000000"/>
                </a:solidFill>
              </a:rPr>
              <a:pPr eaLnBrk="1" hangingPunct="1"/>
              <a:t>86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27937"/>
      </p:ext>
    </p:extLst>
  </p:cSld>
  <p:clrMapOvr>
    <a:masterClrMapping/>
  </p:clrMapOvr>
  <p:transition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蒙哥马利</a:t>
            </a:r>
            <a:r>
              <a:rPr lang="zh-CN" altLang="en-US" dirty="0"/>
              <a:t>幂运算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360"/>
            <a:ext cx="9091576" cy="4061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0" y="4653136"/>
            <a:ext cx="9041557" cy="19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04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P39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</a:p>
          <a:p>
            <a:r>
              <a:rPr lang="en-US" altLang="zh-CN" dirty="0" smtClean="0"/>
              <a:t>P40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</a:t>
            </a:r>
          </a:p>
          <a:p>
            <a:r>
              <a:rPr lang="en-US" altLang="zh-CN" dirty="0" smtClean="0"/>
              <a:t>P41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 ， </a:t>
            </a:r>
            <a:r>
              <a:rPr lang="en-US" altLang="zh-CN" dirty="0" smtClean="0"/>
              <a:t>21</a:t>
            </a:r>
            <a:r>
              <a:rPr lang="zh-CN" altLang="en-US" dirty="0" smtClean="0"/>
              <a:t> ， </a:t>
            </a:r>
            <a:r>
              <a:rPr lang="en-US" altLang="zh-CN" dirty="0" smtClean="0"/>
              <a:t>22</a:t>
            </a:r>
            <a:r>
              <a:rPr lang="zh-CN" altLang="en-US" dirty="0" smtClean="0"/>
              <a:t> ， </a:t>
            </a:r>
            <a:r>
              <a:rPr lang="en-US" altLang="zh-CN" dirty="0" smtClean="0"/>
              <a:t>23</a:t>
            </a:r>
            <a:r>
              <a:rPr lang="zh-CN" altLang="en-US" dirty="0" smtClean="0"/>
              <a:t> ， </a:t>
            </a:r>
            <a:r>
              <a:rPr lang="en-US" altLang="zh-CN" dirty="0" smtClean="0"/>
              <a:t>24</a:t>
            </a:r>
            <a:r>
              <a:rPr lang="zh-CN" altLang="en-US" dirty="0" smtClean="0"/>
              <a:t> ， </a:t>
            </a:r>
            <a:r>
              <a:rPr lang="en-US" altLang="zh-CN" dirty="0" smtClean="0"/>
              <a:t>25</a:t>
            </a:r>
            <a:r>
              <a:rPr lang="zh-CN" altLang="en-US" dirty="0" smtClean="0"/>
              <a:t> ， </a:t>
            </a:r>
            <a:r>
              <a:rPr lang="en-US" altLang="zh-CN" dirty="0" smtClean="0"/>
              <a:t>26</a:t>
            </a:r>
            <a:r>
              <a:rPr lang="zh-CN" altLang="en-US" dirty="0" smtClean="0"/>
              <a:t> ， </a:t>
            </a:r>
            <a:r>
              <a:rPr lang="en-US" altLang="zh-CN" dirty="0" smtClean="0"/>
              <a:t>27</a:t>
            </a:r>
            <a:r>
              <a:rPr lang="zh-CN" altLang="en-US" dirty="0" smtClean="0"/>
              <a:t> ， </a:t>
            </a:r>
            <a:r>
              <a:rPr lang="en-US" altLang="zh-CN" dirty="0" smtClean="0"/>
              <a:t>28</a:t>
            </a:r>
          </a:p>
          <a:p>
            <a:r>
              <a:rPr lang="zh-CN" altLang="en-US" dirty="0" smtClean="0"/>
              <a:t>选做</a:t>
            </a:r>
            <a:endParaRPr lang="en-US" altLang="zh-CN" dirty="0" smtClean="0"/>
          </a:p>
          <a:p>
            <a:r>
              <a:rPr lang="en-US" altLang="zh-CN" dirty="0" smtClean="0"/>
              <a:t>P39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</a:p>
          <a:p>
            <a:r>
              <a:rPr lang="en-US" altLang="zh-CN" dirty="0" smtClean="0"/>
              <a:t>P40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</a:t>
            </a:r>
          </a:p>
          <a:p>
            <a:r>
              <a:rPr lang="en-US" altLang="zh-CN" dirty="0" smtClean="0"/>
              <a:t>P41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一些例子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35729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2.1.3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30 ≡ 3 (mod 9)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47 ≡ 2 (mod 9)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，则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500166" y="1928802"/>
          <a:ext cx="4286280" cy="44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3" imgW="1904760" imgH="203040" progId="Equation.DSMT4">
                  <p:embed/>
                </p:oleObj>
              </mc:Choice>
              <mc:Fallback>
                <p:oleObj name="Equation" r:id="rId3" imgW="19047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928802"/>
                        <a:ext cx="4286280" cy="447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1428729" y="2428868"/>
          <a:ext cx="4500593" cy="46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5" imgW="1930320" imgH="203040" progId="Equation.DSMT4">
                  <p:embed/>
                </p:oleObj>
              </mc:Choice>
              <mc:Fallback>
                <p:oleObj name="Equation" r:id="rId5" imgW="193032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9" y="2428868"/>
                        <a:ext cx="4500593" cy="465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1472" y="3000372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/>
              <a:t>是</a:t>
            </a:r>
            <a:r>
              <a:rPr lang="en-US" dirty="0" smtClean="0">
                <a:solidFill>
                  <a:srgbClr val="FFFF00"/>
                </a:solidFill>
              </a:rPr>
              <a:t>30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9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公因数</a:t>
            </a:r>
            <a:r>
              <a:rPr lang="zh-CN" altLang="en-US" dirty="0" smtClean="0"/>
              <a:t>，所以</a:t>
            </a:r>
            <a:endParaRPr lang="zh-CN" altLang="en-US" dirty="0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928794" y="3429000"/>
          <a:ext cx="33496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Equation" r:id="rId7" imgW="2070000" imgH="393480" progId="Equation.DSMT4">
                  <p:embed/>
                </p:oleObj>
              </mc:Choice>
              <mc:Fallback>
                <p:oleObj name="Equation" r:id="rId7" imgW="207000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429000"/>
                        <a:ext cx="334962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42910" y="4143380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dirty="0" smtClean="0">
                <a:solidFill>
                  <a:srgbClr val="FFFF00"/>
                </a:solidFill>
              </a:rPr>
              <a:t>3|9</a:t>
            </a:r>
            <a:r>
              <a:rPr lang="zh-CN" altLang="en-US" dirty="0" smtClean="0"/>
              <a:t>，所以</a:t>
            </a:r>
            <a:endParaRPr lang="zh-CN" altLang="en-US" dirty="0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2000232" y="4786322"/>
          <a:ext cx="32734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Equation" r:id="rId9" imgW="2044440" imgH="393480" progId="Equation.DSMT4">
                  <p:embed/>
                </p:oleObj>
              </mc:Choice>
              <mc:Fallback>
                <p:oleObj name="Equation" r:id="rId9" imgW="204444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786322"/>
                        <a:ext cx="32734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默认设计模板">
      <a:majorFont>
        <a:latin typeface="Times New Roman"/>
        <a:ea typeface="SimSun"/>
        <a:cs typeface=""/>
      </a:majorFont>
      <a:minorFont>
        <a:latin typeface="Times New Roman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38100" cap="flat" cmpd="sng" algn="ctr">
          <a:solidFill>
            <a:srgbClr val="CC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itchFamily="18" charset="0"/>
            <a:ea typeface="SimSun" pitchFamily="2" charset="-122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38100" cap="flat" cmpd="sng" algn="ctr">
          <a:solidFill>
            <a:srgbClr val="CC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itchFamily="18" charset="0"/>
            <a:ea typeface="SimSun" pitchFamily="2" charset="-122"/>
            <a:sym typeface="Symbol" pitchFamily="18" charset="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8F8F8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4D4D4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3929</TotalTime>
  <Words>4808</Words>
  <Application>Microsoft Office PowerPoint</Application>
  <PresentationFormat>全屏显示(4:3)</PresentationFormat>
  <Paragraphs>432</Paragraphs>
  <Slides>88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88</vt:i4>
      </vt:variant>
    </vt:vector>
  </HeadingPairs>
  <TitlesOfParts>
    <vt:vector size="108" baseType="lpstr">
      <vt:lpstr>Arial Unicode MS</vt:lpstr>
      <vt:lpstr>Franklin Gothic Book</vt:lpstr>
      <vt:lpstr>黑体</vt:lpstr>
      <vt:lpstr>宋体</vt:lpstr>
      <vt:lpstr>宋体</vt:lpstr>
      <vt:lpstr>Arial</vt:lpstr>
      <vt:lpstr>Calibri</vt:lpstr>
      <vt:lpstr>Cambria Math</vt:lpstr>
      <vt:lpstr>Symbol</vt:lpstr>
      <vt:lpstr>Times New Roman</vt:lpstr>
      <vt:lpstr>Times Roman</vt:lpstr>
      <vt:lpstr>Wingdings</vt:lpstr>
      <vt:lpstr>Wingdings 2</vt:lpstr>
      <vt:lpstr>技巧</vt:lpstr>
      <vt:lpstr>默认设计模板</vt:lpstr>
      <vt:lpstr>Equation</vt:lpstr>
      <vt:lpstr>Visio</vt:lpstr>
      <vt:lpstr>Picture</vt:lpstr>
      <vt:lpstr>Microsoft Word Picture</vt:lpstr>
      <vt:lpstr>MathType 6.0 Equation</vt:lpstr>
      <vt:lpstr>第二章 同余</vt:lpstr>
      <vt:lpstr>内容安排</vt:lpstr>
      <vt:lpstr>2.1 同余的概念和基本性质</vt:lpstr>
      <vt:lpstr>同余的等价定义</vt:lpstr>
      <vt:lpstr>同余例子</vt:lpstr>
      <vt:lpstr>同余的等价性</vt:lpstr>
      <vt:lpstr>同余的性质</vt:lpstr>
      <vt:lpstr>PowerPoint 演示文稿</vt:lpstr>
      <vt:lpstr>一些例子</vt:lpstr>
      <vt:lpstr>PowerPoint 演示文稿</vt:lpstr>
      <vt:lpstr>2.2 同余类与剩余系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完全剩余系的性质</vt:lpstr>
      <vt:lpstr>PowerPoint 演示文稿</vt:lpstr>
      <vt:lpstr>PowerPoint 演示文稿</vt:lpstr>
      <vt:lpstr>PowerPoint 演示文稿</vt:lpstr>
      <vt:lpstr>欧拉函数的计算公式</vt:lpstr>
      <vt:lpstr>PowerPoint 演示文稿</vt:lpstr>
      <vt:lpstr>PowerPoint 演示文稿</vt:lpstr>
      <vt:lpstr>PowerPoint 演示文稿</vt:lpstr>
      <vt:lpstr>PowerPoint 演示文稿</vt:lpstr>
      <vt:lpstr>欧拉定理</vt:lpstr>
      <vt:lpstr>PowerPoint 演示文稿</vt:lpstr>
      <vt:lpstr>PowerPoint 演示文稿</vt:lpstr>
      <vt:lpstr>2.3 同余方程与中国剩余定理</vt:lpstr>
      <vt:lpstr>PowerPoint 演示文稿</vt:lpstr>
      <vt:lpstr>PowerPoint 演示文稿</vt:lpstr>
      <vt:lpstr>PowerPoint 演示文稿</vt:lpstr>
      <vt:lpstr>PowerPoint 演示文稿</vt:lpstr>
      <vt:lpstr>中国剩余定理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2.4二次同余与二次剩余</vt:lpstr>
      <vt:lpstr>PowerPoint 演示文稿</vt:lpstr>
      <vt:lpstr>二次剩余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上节课回顾</vt:lpstr>
      <vt:lpstr>PowerPoint 演示文稿</vt:lpstr>
      <vt:lpstr>PowerPoint 演示文稿</vt:lpstr>
      <vt:lpstr>雅克比（Jacobi）符号</vt:lpstr>
      <vt:lpstr>雅可比符号的性质</vt:lpstr>
      <vt:lpstr>雅可比符号的进一步性质</vt:lpstr>
      <vt:lpstr>雅可比符号的进一步性质（续）</vt:lpstr>
      <vt:lpstr>PowerPoint 演示文稿</vt:lpstr>
      <vt:lpstr>二次互反律</vt:lpstr>
      <vt:lpstr>PowerPoint 演示文稿</vt:lpstr>
      <vt:lpstr>PowerPoint 演示文稿</vt:lpstr>
      <vt:lpstr>2.5 模m的算法</vt:lpstr>
      <vt:lpstr>PowerPoint 演示文稿</vt:lpstr>
      <vt:lpstr>PowerPoint 演示文稿</vt:lpstr>
      <vt:lpstr>重复平方乘</vt:lpstr>
      <vt:lpstr>重复平方乘算法</vt:lpstr>
      <vt:lpstr>PowerPoint 演示文稿</vt:lpstr>
      <vt:lpstr>勒让德符号和雅克比符号的计算</vt:lpstr>
      <vt:lpstr>算法2.5.5 经典模乘法</vt:lpstr>
      <vt:lpstr>Montgomery Form</vt:lpstr>
      <vt:lpstr>The Idea</vt:lpstr>
      <vt:lpstr>Key Step</vt:lpstr>
      <vt:lpstr>Proof</vt:lpstr>
      <vt:lpstr>Montgomery Reduction</vt:lpstr>
      <vt:lpstr>PowerPoint 演示文稿</vt:lpstr>
      <vt:lpstr>PowerPoint 演示文稿</vt:lpstr>
      <vt:lpstr>Montgomery Exponentiation mod N</vt:lpstr>
      <vt:lpstr>蒙哥马利幂运算</vt:lpstr>
      <vt:lpstr>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同余</dc:title>
  <dc:creator>nxy7509</dc:creator>
  <cp:lastModifiedBy>nxy7509</cp:lastModifiedBy>
  <cp:revision>204</cp:revision>
  <dcterms:created xsi:type="dcterms:W3CDTF">2013-07-10T11:56:26Z</dcterms:created>
  <dcterms:modified xsi:type="dcterms:W3CDTF">2018-10-10T15:36:11Z</dcterms:modified>
</cp:coreProperties>
</file>