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1692" r:id="rId3"/>
    <p:sldId id="261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3E0"/>
    <a:srgbClr val="FCF2F1"/>
    <a:srgbClr val="0088D3"/>
    <a:srgbClr val="4B62E4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7" autoAdjust="0"/>
    <p:restoredTop sz="95250" autoAdjust="0"/>
  </p:normalViewPr>
  <p:slideViewPr>
    <p:cSldViewPr snapToGrid="0">
      <p:cViewPr varScale="1">
        <p:scale>
          <a:sx n="162" d="100"/>
          <a:sy n="162" d="100"/>
        </p:scale>
        <p:origin x="54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D71A18-B9C3-4986-BCC8-424CC148A1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3BEB7D-1537-4379-B247-4E84B9DDE1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1A802-43AB-40BA-9799-929F03C8AD3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B0A67-9F47-4B2F-AADF-2ED9E62A8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08E24-1541-4A47-9620-367307CB1D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3855-118D-4C8F-9F70-A429C062A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67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5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BADE8C-02A2-4B7E-BA2D-A9D9E7CA1110}"/>
              </a:ext>
            </a:extLst>
          </p:cNvPr>
          <p:cNvGrpSpPr/>
          <p:nvPr userDrawn="1"/>
        </p:nvGrpSpPr>
        <p:grpSpPr>
          <a:xfrm>
            <a:off x="0" y="-381309"/>
            <a:ext cx="12936651" cy="8055151"/>
            <a:chOff x="0" y="-381309"/>
            <a:chExt cx="12936651" cy="8055151"/>
          </a:xfrm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52776843-4F0E-4A4A-A9BB-8C8060073EAB}"/>
                </a:ext>
              </a:extLst>
            </p:cNvPr>
            <p:cNvSpPr/>
            <p:nvPr userDrawn="1"/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7182EA01-2217-4E29-932B-DE435D8B7A9A}"/>
                </a:ext>
              </a:extLst>
            </p:cNvPr>
            <p:cNvSpPr/>
            <p:nvPr userDrawn="1"/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C362653-F0B5-4344-A723-246F0A3AA81C}"/>
                </a:ext>
              </a:extLst>
            </p:cNvPr>
            <p:cNvSpPr/>
            <p:nvPr userDrawn="1"/>
          </p:nvSpPr>
          <p:spPr>
            <a:xfrm rot="874746">
              <a:off x="7484821" y="-381309"/>
              <a:ext cx="5451830" cy="8055151"/>
            </a:xfrm>
            <a:custGeom>
              <a:avLst/>
              <a:gdLst>
                <a:gd name="connsiteX0" fmla="*/ 0 w 5451830"/>
                <a:gd name="connsiteY0" fmla="*/ 968984 h 8055151"/>
                <a:gd name="connsiteX1" fmla="*/ 3725560 w 5451830"/>
                <a:gd name="connsiteY1" fmla="*/ 0 h 8055151"/>
                <a:gd name="connsiteX2" fmla="*/ 5451830 w 5451830"/>
                <a:gd name="connsiteY2" fmla="*/ 6637180 h 8055151"/>
                <a:gd name="connsiteX3" fmla="*/ 0 w 5451830"/>
                <a:gd name="connsiteY3" fmla="*/ 8055151 h 805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1830" h="8055151">
                  <a:moveTo>
                    <a:pt x="0" y="968984"/>
                  </a:moveTo>
                  <a:lnTo>
                    <a:pt x="3725560" y="0"/>
                  </a:lnTo>
                  <a:lnTo>
                    <a:pt x="5451830" y="6637180"/>
                  </a:lnTo>
                  <a:lnTo>
                    <a:pt x="0" y="8055151"/>
                  </a:lnTo>
                  <a:close/>
                </a:path>
              </a:pathLst>
            </a:custGeom>
            <a:blipFill>
              <a:blip r:embed="rId2"/>
              <a:stretch>
                <a:fillRect l="-51387" r="-5117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DF12946-8EAB-417C-BE89-A4FB5FB0B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5640" y="-4765"/>
              <a:ext cx="2719388" cy="6858003"/>
            </a:xfrm>
            <a:custGeom>
              <a:avLst/>
              <a:gdLst>
                <a:gd name="T0" fmla="*/ 1155 w 1713"/>
                <a:gd name="T1" fmla="*/ 4 h 4312"/>
                <a:gd name="T2" fmla="*/ 0 w 1713"/>
                <a:gd name="T3" fmla="*/ 4312 h 4312"/>
                <a:gd name="T4" fmla="*/ 577 w 1713"/>
                <a:gd name="T5" fmla="*/ 4312 h 4312"/>
                <a:gd name="T6" fmla="*/ 1713 w 1713"/>
                <a:gd name="T7" fmla="*/ 0 h 4312"/>
                <a:gd name="T8" fmla="*/ 1155 w 1713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3" h="4312">
                  <a:moveTo>
                    <a:pt x="1155" y="4"/>
                  </a:moveTo>
                  <a:lnTo>
                    <a:pt x="0" y="4312"/>
                  </a:lnTo>
                  <a:lnTo>
                    <a:pt x="577" y="4312"/>
                  </a:lnTo>
                  <a:lnTo>
                    <a:pt x="1713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E876C8-EECD-4573-BAD0-B79A5D5D6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5884" y="-4764"/>
              <a:ext cx="2720975" cy="6872515"/>
            </a:xfrm>
            <a:custGeom>
              <a:avLst/>
              <a:gdLst>
                <a:gd name="T0" fmla="*/ 1155 w 1714"/>
                <a:gd name="T1" fmla="*/ 4 h 4312"/>
                <a:gd name="T2" fmla="*/ 0 w 1714"/>
                <a:gd name="T3" fmla="*/ 4312 h 4312"/>
                <a:gd name="T4" fmla="*/ 578 w 1714"/>
                <a:gd name="T5" fmla="*/ 4312 h 4312"/>
                <a:gd name="T6" fmla="*/ 1714 w 1714"/>
                <a:gd name="T7" fmla="*/ 0 h 4312"/>
                <a:gd name="T8" fmla="*/ 1155 w 1714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4312">
                  <a:moveTo>
                    <a:pt x="1155" y="4"/>
                  </a:moveTo>
                  <a:lnTo>
                    <a:pt x="0" y="4312"/>
                  </a:lnTo>
                  <a:lnTo>
                    <a:pt x="578" y="4312"/>
                  </a:lnTo>
                  <a:lnTo>
                    <a:pt x="1714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63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8BDF66-4450-4C02-ADF5-4DBA653D42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5367" y="3049588"/>
              <a:ext cx="992188" cy="3803650"/>
            </a:xfrm>
            <a:custGeom>
              <a:avLst/>
              <a:gdLst>
                <a:gd name="T0" fmla="*/ 496 w 625"/>
                <a:gd name="T1" fmla="*/ 0 h 2396"/>
                <a:gd name="T2" fmla="*/ 0 w 625"/>
                <a:gd name="T3" fmla="*/ 1879 h 2396"/>
                <a:gd name="T4" fmla="*/ 625 w 625"/>
                <a:gd name="T5" fmla="*/ 2396 h 2396"/>
                <a:gd name="T6" fmla="*/ 496 w 625"/>
                <a:gd name="T7" fmla="*/ 0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2396">
                  <a:moveTo>
                    <a:pt x="496" y="0"/>
                  </a:moveTo>
                  <a:lnTo>
                    <a:pt x="0" y="1879"/>
                  </a:lnTo>
                  <a:lnTo>
                    <a:pt x="625" y="23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D27D990-C8ED-4356-8DCB-7847215B4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8903" y="5740627"/>
              <a:ext cx="3209925" cy="1127125"/>
            </a:xfrm>
            <a:custGeom>
              <a:avLst/>
              <a:gdLst>
                <a:gd name="T0" fmla="*/ 175 w 2022"/>
                <a:gd name="T1" fmla="*/ 0 h 710"/>
                <a:gd name="T2" fmla="*/ 0 w 2022"/>
                <a:gd name="T3" fmla="*/ 706 h 710"/>
                <a:gd name="T4" fmla="*/ 2022 w 2022"/>
                <a:gd name="T5" fmla="*/ 710 h 710"/>
                <a:gd name="T6" fmla="*/ 175 w 2022"/>
                <a:gd name="T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2" h="710">
                  <a:moveTo>
                    <a:pt x="175" y="0"/>
                  </a:moveTo>
                  <a:lnTo>
                    <a:pt x="0" y="706"/>
                  </a:lnTo>
                  <a:lnTo>
                    <a:pt x="2022" y="71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8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058544" y="3308429"/>
            <a:ext cx="550024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058544" y="2294202"/>
            <a:ext cx="5500241" cy="108713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58544" y="4762999"/>
            <a:ext cx="5087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58544" y="5059270"/>
            <a:ext cx="5087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B0D097-522D-4F9B-B2F1-BF2A22DAB062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7C62282-0C35-4432-A0DB-40C4949A21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B24BE6D-E6ED-4240-8496-5192A9C45DDA}"/>
              </a:ext>
            </a:extLst>
          </p:cNvPr>
          <p:cNvSpPr/>
          <p:nvPr userDrawn="1"/>
        </p:nvSpPr>
        <p:spPr>
          <a:xfrm>
            <a:off x="4124421" y="1878920"/>
            <a:ext cx="7501521" cy="3236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283202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84318" y="34290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D8F14F5-09A2-449C-A485-C1A9FB02A14A}"/>
              </a:ext>
            </a:extLst>
          </p:cNvPr>
          <p:cNvSpPr/>
          <p:nvPr userDrawn="1"/>
        </p:nvSpPr>
        <p:spPr>
          <a:xfrm rot="20725254" flipH="1">
            <a:off x="-744778" y="-381309"/>
            <a:ext cx="5451830" cy="8055151"/>
          </a:xfrm>
          <a:custGeom>
            <a:avLst/>
            <a:gdLst>
              <a:gd name="connsiteX0" fmla="*/ 0 w 5451830"/>
              <a:gd name="connsiteY0" fmla="*/ 968984 h 8055151"/>
              <a:gd name="connsiteX1" fmla="*/ 3725560 w 5451830"/>
              <a:gd name="connsiteY1" fmla="*/ 0 h 8055151"/>
              <a:gd name="connsiteX2" fmla="*/ 5451830 w 5451830"/>
              <a:gd name="connsiteY2" fmla="*/ 6637180 h 8055151"/>
              <a:gd name="connsiteX3" fmla="*/ 0 w 5451830"/>
              <a:gd name="connsiteY3" fmla="*/ 8055151 h 80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830" h="8055151">
                <a:moveTo>
                  <a:pt x="0" y="968984"/>
                </a:moveTo>
                <a:lnTo>
                  <a:pt x="3725560" y="0"/>
                </a:lnTo>
                <a:lnTo>
                  <a:pt x="5451830" y="6637180"/>
                </a:lnTo>
                <a:lnTo>
                  <a:pt x="0" y="8055151"/>
                </a:lnTo>
                <a:close/>
              </a:path>
            </a:pathLst>
          </a:custGeom>
          <a:blipFill>
            <a:blip r:embed="rId2"/>
            <a:stretch>
              <a:fillRect l="-51387" r="-511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43A837-226A-4BBC-B76A-620BFF9D4D36}"/>
              </a:ext>
            </a:extLst>
          </p:cNvPr>
          <p:cNvGrpSpPr/>
          <p:nvPr userDrawn="1"/>
        </p:nvGrpSpPr>
        <p:grpSpPr>
          <a:xfrm flipH="1">
            <a:off x="1378857" y="1823171"/>
            <a:ext cx="4240972" cy="5044581"/>
            <a:chOff x="2422605" y="3049588"/>
            <a:chExt cx="3209925" cy="3818164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02F376D-B437-4ACB-9363-C810AC4ED4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8081" y="3049588"/>
              <a:ext cx="992188" cy="3803650"/>
            </a:xfrm>
            <a:custGeom>
              <a:avLst/>
              <a:gdLst>
                <a:gd name="T0" fmla="*/ 496 w 625"/>
                <a:gd name="T1" fmla="*/ 0 h 2396"/>
                <a:gd name="T2" fmla="*/ 0 w 625"/>
                <a:gd name="T3" fmla="*/ 1879 h 2396"/>
                <a:gd name="T4" fmla="*/ 625 w 625"/>
                <a:gd name="T5" fmla="*/ 2396 h 2396"/>
                <a:gd name="T6" fmla="*/ 496 w 625"/>
                <a:gd name="T7" fmla="*/ 0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2396">
                  <a:moveTo>
                    <a:pt x="496" y="0"/>
                  </a:moveTo>
                  <a:lnTo>
                    <a:pt x="0" y="1879"/>
                  </a:lnTo>
                  <a:lnTo>
                    <a:pt x="625" y="23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1">
                <a:alpha val="68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EF0BCEC2-64DC-4263-8E3A-E29E0FA234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22605" y="5740627"/>
              <a:ext cx="3209925" cy="1127125"/>
            </a:xfrm>
            <a:custGeom>
              <a:avLst/>
              <a:gdLst>
                <a:gd name="T0" fmla="*/ 175 w 2022"/>
                <a:gd name="T1" fmla="*/ 0 h 710"/>
                <a:gd name="T2" fmla="*/ 0 w 2022"/>
                <a:gd name="T3" fmla="*/ 706 h 710"/>
                <a:gd name="T4" fmla="*/ 2022 w 2022"/>
                <a:gd name="T5" fmla="*/ 710 h 710"/>
                <a:gd name="T6" fmla="*/ 175 w 2022"/>
                <a:gd name="T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2" h="710">
                  <a:moveTo>
                    <a:pt x="175" y="0"/>
                  </a:moveTo>
                  <a:lnTo>
                    <a:pt x="0" y="706"/>
                  </a:lnTo>
                  <a:lnTo>
                    <a:pt x="2022" y="71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2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A1E1918-1780-4938-9469-F8957FD5E22E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E73747-A3C5-4438-ACC1-E91ED20703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5F218A13-C4F4-425E-9E2D-124C5976B98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42932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6325CD-3534-48BD-B913-00A3D3D752CD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60F57E-2A9F-4F21-8575-BDDCD10A8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  <p:sp>
        <p:nvSpPr>
          <p:cNvPr id="4" name="页脚占位符 2">
            <a:extLst>
              <a:ext uri="{FF2B5EF4-FFF2-40B4-BE49-F238E27FC236}">
                <a16:creationId xmlns:a16="http://schemas.microsoft.com/office/drawing/2014/main" id="{4D35BB0F-6595-4248-8F3F-60725A4F4D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42932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0AF3746-BA4C-4F58-A6DC-BFD259476294}"/>
              </a:ext>
            </a:extLst>
          </p:cNvPr>
          <p:cNvGrpSpPr/>
          <p:nvPr userDrawn="1"/>
        </p:nvGrpSpPr>
        <p:grpSpPr>
          <a:xfrm flipH="1">
            <a:off x="-744651" y="-380042"/>
            <a:ext cx="12936651" cy="8055151"/>
            <a:chOff x="0" y="-381309"/>
            <a:chExt cx="12936651" cy="8055151"/>
          </a:xfrm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A1EA6103-4134-45A9-A1E0-4035CA63964A}"/>
                </a:ext>
              </a:extLst>
            </p:cNvPr>
            <p:cNvSpPr/>
            <p:nvPr userDrawn="1"/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31ABEA50-7B8E-4383-8304-23C2AC41CF31}"/>
                </a:ext>
              </a:extLst>
            </p:cNvPr>
            <p:cNvSpPr/>
            <p:nvPr userDrawn="1"/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F26911E-9362-4A61-96BC-00FE0DB826D2}"/>
                </a:ext>
              </a:extLst>
            </p:cNvPr>
            <p:cNvSpPr/>
            <p:nvPr userDrawn="1"/>
          </p:nvSpPr>
          <p:spPr>
            <a:xfrm rot="874746">
              <a:off x="7484821" y="-381309"/>
              <a:ext cx="5451830" cy="8055151"/>
            </a:xfrm>
            <a:custGeom>
              <a:avLst/>
              <a:gdLst>
                <a:gd name="connsiteX0" fmla="*/ 0 w 5451830"/>
                <a:gd name="connsiteY0" fmla="*/ 968984 h 8055151"/>
                <a:gd name="connsiteX1" fmla="*/ 3725560 w 5451830"/>
                <a:gd name="connsiteY1" fmla="*/ 0 h 8055151"/>
                <a:gd name="connsiteX2" fmla="*/ 5451830 w 5451830"/>
                <a:gd name="connsiteY2" fmla="*/ 6637180 h 8055151"/>
                <a:gd name="connsiteX3" fmla="*/ 0 w 5451830"/>
                <a:gd name="connsiteY3" fmla="*/ 8055151 h 805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1830" h="8055151">
                  <a:moveTo>
                    <a:pt x="0" y="968984"/>
                  </a:moveTo>
                  <a:lnTo>
                    <a:pt x="3725560" y="0"/>
                  </a:lnTo>
                  <a:lnTo>
                    <a:pt x="5451830" y="6637180"/>
                  </a:lnTo>
                  <a:lnTo>
                    <a:pt x="0" y="8055151"/>
                  </a:lnTo>
                  <a:close/>
                </a:path>
              </a:pathLst>
            </a:custGeom>
            <a:blipFill>
              <a:blip r:embed="rId2"/>
              <a:stretch>
                <a:fillRect l="-51387" r="-5117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3D0EB89-B118-482F-88CE-FFDF8637ED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5640" y="-4765"/>
              <a:ext cx="2719388" cy="6858003"/>
            </a:xfrm>
            <a:custGeom>
              <a:avLst/>
              <a:gdLst>
                <a:gd name="T0" fmla="*/ 1155 w 1713"/>
                <a:gd name="T1" fmla="*/ 4 h 4312"/>
                <a:gd name="T2" fmla="*/ 0 w 1713"/>
                <a:gd name="T3" fmla="*/ 4312 h 4312"/>
                <a:gd name="T4" fmla="*/ 577 w 1713"/>
                <a:gd name="T5" fmla="*/ 4312 h 4312"/>
                <a:gd name="T6" fmla="*/ 1713 w 1713"/>
                <a:gd name="T7" fmla="*/ 0 h 4312"/>
                <a:gd name="T8" fmla="*/ 1155 w 1713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3" h="4312">
                  <a:moveTo>
                    <a:pt x="1155" y="4"/>
                  </a:moveTo>
                  <a:lnTo>
                    <a:pt x="0" y="4312"/>
                  </a:lnTo>
                  <a:lnTo>
                    <a:pt x="577" y="4312"/>
                  </a:lnTo>
                  <a:lnTo>
                    <a:pt x="1713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C7800AD-5209-4241-9B4D-8184FF203F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5884" y="-4764"/>
              <a:ext cx="2720975" cy="6872515"/>
            </a:xfrm>
            <a:custGeom>
              <a:avLst/>
              <a:gdLst>
                <a:gd name="T0" fmla="*/ 1155 w 1714"/>
                <a:gd name="T1" fmla="*/ 4 h 4312"/>
                <a:gd name="T2" fmla="*/ 0 w 1714"/>
                <a:gd name="T3" fmla="*/ 4312 h 4312"/>
                <a:gd name="T4" fmla="*/ 578 w 1714"/>
                <a:gd name="T5" fmla="*/ 4312 h 4312"/>
                <a:gd name="T6" fmla="*/ 1714 w 1714"/>
                <a:gd name="T7" fmla="*/ 0 h 4312"/>
                <a:gd name="T8" fmla="*/ 1155 w 1714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4312">
                  <a:moveTo>
                    <a:pt x="1155" y="4"/>
                  </a:moveTo>
                  <a:lnTo>
                    <a:pt x="0" y="4312"/>
                  </a:lnTo>
                  <a:lnTo>
                    <a:pt x="578" y="4312"/>
                  </a:lnTo>
                  <a:lnTo>
                    <a:pt x="1714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63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A431533-D8DF-4945-9031-0A911E36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5367" y="3049588"/>
              <a:ext cx="992188" cy="3803650"/>
            </a:xfrm>
            <a:custGeom>
              <a:avLst/>
              <a:gdLst>
                <a:gd name="T0" fmla="*/ 496 w 625"/>
                <a:gd name="T1" fmla="*/ 0 h 2396"/>
                <a:gd name="T2" fmla="*/ 0 w 625"/>
                <a:gd name="T3" fmla="*/ 1879 h 2396"/>
                <a:gd name="T4" fmla="*/ 625 w 625"/>
                <a:gd name="T5" fmla="*/ 2396 h 2396"/>
                <a:gd name="T6" fmla="*/ 496 w 625"/>
                <a:gd name="T7" fmla="*/ 0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2396">
                  <a:moveTo>
                    <a:pt x="496" y="0"/>
                  </a:moveTo>
                  <a:lnTo>
                    <a:pt x="0" y="1879"/>
                  </a:lnTo>
                  <a:lnTo>
                    <a:pt x="625" y="23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7C2A4EF-75D3-489E-8E78-456B63709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8903" y="5740627"/>
              <a:ext cx="3209925" cy="1127125"/>
            </a:xfrm>
            <a:custGeom>
              <a:avLst/>
              <a:gdLst>
                <a:gd name="T0" fmla="*/ 175 w 2022"/>
                <a:gd name="T1" fmla="*/ 0 h 710"/>
                <a:gd name="T2" fmla="*/ 0 w 2022"/>
                <a:gd name="T3" fmla="*/ 706 h 710"/>
                <a:gd name="T4" fmla="*/ 2022 w 2022"/>
                <a:gd name="T5" fmla="*/ 710 h 710"/>
                <a:gd name="T6" fmla="*/ 175 w 2022"/>
                <a:gd name="T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2" h="710">
                  <a:moveTo>
                    <a:pt x="175" y="0"/>
                  </a:moveTo>
                  <a:lnTo>
                    <a:pt x="0" y="706"/>
                  </a:lnTo>
                  <a:lnTo>
                    <a:pt x="2022" y="71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8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45642" y="1895559"/>
            <a:ext cx="527484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45642" y="4327823"/>
            <a:ext cx="52748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5644" y="4031552"/>
            <a:ext cx="527484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E2CA79-7DD1-408F-9A7C-3F31A9F5501C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A8D8564-F645-40B4-950B-BB7DFBA77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EAA1D-228D-440D-8915-9672B155DC84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63B927-2A00-4CC1-B76D-343CB0A80A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5B2907A1-58F7-4C00-8B3D-28BE4AD5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42932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course163.org/course/UESTC-1002777006?tid=1206919207&amp;_trace_c_p_k2_=50e664b184d14503acc7ccb320838941" TargetMode="External"/><Relationship Id="rId3" Type="http://schemas.openxmlformats.org/officeDocument/2006/relationships/tags" Target="../tags/tag4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 hidden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 hidden="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4A00-917F-4738-A1FD-E39FAA1E7103}"/>
              </a:ext>
            </a:extLst>
          </p:cNvPr>
          <p:cNvSpPr txBox="1"/>
          <p:nvPr/>
        </p:nvSpPr>
        <p:spPr>
          <a:xfrm>
            <a:off x="576444" y="2160077"/>
            <a:ext cx="7355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移动计算及应用开发技术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助教联系方式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及平时作业</a:t>
            </a: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07635-7F2D-4AE9-8305-70867D02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助教老师相关信息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CEC5A6-3C1C-43D5-8F42-BA7B4FDB80AA}"/>
              </a:ext>
            </a:extLst>
          </p:cNvPr>
          <p:cNvSpPr/>
          <p:nvPr/>
        </p:nvSpPr>
        <p:spPr>
          <a:xfrm>
            <a:off x="601557" y="1204375"/>
            <a:ext cx="107702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助教：何之强（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级硕士研究生）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研究方向：深度学习、医学图像处理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QQ:		2319294069</a:t>
            </a:r>
          </a:p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E-mail: 	2319294069@qq.com</a:t>
            </a:r>
          </a:p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Tel:	         13129962553</a:t>
            </a:r>
          </a:p>
          <a:p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课程群：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	·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群号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609714220</a:t>
            </a:r>
          </a:p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	·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二维码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右侧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E2A73-3D01-42A1-9F69-63B30EC95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35" y="1168400"/>
            <a:ext cx="4036852" cy="55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5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015B21-7776-DC48-A7CE-0A4ACC61E1DE}"/>
              </a:ext>
            </a:extLst>
          </p:cNvPr>
          <p:cNvSpPr txBox="1"/>
          <p:nvPr/>
        </p:nvSpPr>
        <p:spPr>
          <a:xfrm>
            <a:off x="5107856" y="533878"/>
            <a:ext cx="3296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平时作业：</a:t>
            </a:r>
            <a:r>
              <a:rPr kumimoji="1" lang="en-US" altLang="zh-CN" sz="2400" b="1" dirty="0"/>
              <a:t>——MOOC</a:t>
            </a:r>
          </a:p>
          <a:p>
            <a:endParaRPr kumimoji="1" lang="en-US" altLang="zh-CN" sz="2400" b="1" dirty="0"/>
          </a:p>
          <a:p>
            <a:r>
              <a:rPr kumimoji="1" lang="zh-CN" altLang="en-US" sz="2400" b="1" dirty="0"/>
              <a:t>网址：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8A9E9-AF6E-8642-A463-725C2B227C38}"/>
              </a:ext>
            </a:extLst>
          </p:cNvPr>
          <p:cNvSpPr txBox="1"/>
          <p:nvPr/>
        </p:nvSpPr>
        <p:spPr>
          <a:xfrm>
            <a:off x="5107856" y="1734207"/>
            <a:ext cx="604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8"/>
              </a:rPr>
              <a:t>https://www.icourse163.org/course/UESTC-1002777006?</a:t>
            </a:r>
          </a:p>
          <a:p>
            <a:r>
              <a:rPr lang="en" altLang="zh-CN" dirty="0">
                <a:hlinkClick r:id="rId8"/>
              </a:rPr>
              <a:t>tid=1206919207&amp;_trace_c_p_k2_=</a:t>
            </a:r>
          </a:p>
          <a:p>
            <a:r>
              <a:rPr lang="en" altLang="zh-CN" dirty="0">
                <a:hlinkClick r:id="rId8"/>
              </a:rPr>
              <a:t>50e664b184d14503acc7ccb320838941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056481-1FF6-D742-A8D1-071F41CD12AC}"/>
              </a:ext>
            </a:extLst>
          </p:cNvPr>
          <p:cNvSpPr txBox="1"/>
          <p:nvPr/>
        </p:nvSpPr>
        <p:spPr>
          <a:xfrm>
            <a:off x="5517931" y="2911366"/>
            <a:ext cx="54168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要求：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、注册账号（昵称含真实姓名和</a:t>
            </a:r>
            <a:r>
              <a:rPr kumimoji="1" lang="zh-CN" altLang="en-US" b="1" dirty="0">
                <a:solidFill>
                  <a:srgbClr val="FF0000"/>
                </a:solidFill>
              </a:rPr>
              <a:t>学号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、完成选课并参与网上课程内容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、网上完成</a:t>
            </a:r>
            <a:r>
              <a:rPr kumimoji="1" lang="en-US" altLang="zh-CN" dirty="0"/>
              <a:t>MOOC</a:t>
            </a:r>
            <a:r>
              <a:rPr kumimoji="1" lang="zh-CN" altLang="en-US" dirty="0"/>
              <a:t>作业（</a:t>
            </a:r>
            <a:r>
              <a:rPr kumimoji="1" lang="zh-CN" altLang="en-US" b="1" dirty="0">
                <a:solidFill>
                  <a:srgbClr val="FF0000"/>
                </a:solidFill>
              </a:rPr>
              <a:t>重点</a:t>
            </a:r>
            <a:r>
              <a:rPr kumimoji="1" lang="en-US" altLang="zh-CN" b="1" dirty="0">
                <a:solidFill>
                  <a:srgbClr val="FF0000"/>
                </a:solidFill>
              </a:rPr>
              <a:t>——</a:t>
            </a:r>
            <a:r>
              <a:rPr kumimoji="1" lang="zh-CN" altLang="en-US" b="1" dirty="0">
                <a:solidFill>
                  <a:srgbClr val="FF0000"/>
                </a:solidFill>
              </a:rPr>
              <a:t>平时成绩来源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r>
              <a:rPr kumimoji="1" lang="zh-CN" altLang="en-US" dirty="0"/>
              <a:t>有任何疑问联系助教老师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c28d70c-5a22-47f0-8927-53bd5a3b54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276AA"/>
      </a:accent1>
      <a:accent2>
        <a:srgbClr val="88ACD0"/>
      </a:accent2>
      <a:accent3>
        <a:srgbClr val="A5A5A5"/>
      </a:accent3>
      <a:accent4>
        <a:srgbClr val="888888"/>
      </a:accent4>
      <a:accent5>
        <a:srgbClr val="656565"/>
      </a:accent5>
      <a:accent6>
        <a:srgbClr val="50505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88ACD0"/>
    </a:accent2>
    <a:accent3>
      <a:srgbClr val="A5A5A5"/>
    </a:accent3>
    <a:accent4>
      <a:srgbClr val="888888"/>
    </a:accent4>
    <a:accent5>
      <a:srgbClr val="656565"/>
    </a:accent5>
    <a:accent6>
      <a:srgbClr val="505050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88ACD0"/>
    </a:accent2>
    <a:accent3>
      <a:srgbClr val="A5A5A5"/>
    </a:accent3>
    <a:accent4>
      <a:srgbClr val="888888"/>
    </a:accent4>
    <a:accent5>
      <a:srgbClr val="656565"/>
    </a:accent5>
    <a:accent6>
      <a:srgbClr val="505050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3373</TotalTime>
  <Words>124</Words>
  <Application>Microsoft Macintosh PowerPoint</Application>
  <PresentationFormat>宽屏</PresentationFormat>
  <Paragraphs>30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主题5</vt:lpstr>
      <vt:lpstr>think-cell Slide</vt:lpstr>
      <vt:lpstr>PowerPoint 演示文稿</vt:lpstr>
      <vt:lpstr>助教老师相关信息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Xu Felix</cp:lastModifiedBy>
  <cp:revision>171</cp:revision>
  <cp:lastPrinted>2018-09-20T16:00:00Z</cp:lastPrinted>
  <dcterms:created xsi:type="dcterms:W3CDTF">2018-09-20T16:00:00Z</dcterms:created>
  <dcterms:modified xsi:type="dcterms:W3CDTF">2019-09-17T03:47:40Z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