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6" r:id="rId2"/>
    <p:sldId id="261" r:id="rId3"/>
    <p:sldId id="307" r:id="rId4"/>
    <p:sldId id="309" r:id="rId5"/>
    <p:sldId id="310" r:id="rId6"/>
    <p:sldId id="304" r:id="rId7"/>
    <p:sldId id="258" r:id="rId8"/>
    <p:sldId id="30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01E"/>
    <a:srgbClr val="FFFFFF"/>
    <a:srgbClr val="4F81BD"/>
    <a:srgbClr val="608DC3"/>
    <a:srgbClr val="005392"/>
    <a:srgbClr val="275791"/>
    <a:srgbClr val="DADADA"/>
    <a:srgbClr val="DDDDDD"/>
    <a:srgbClr val="000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1" autoAdjust="0"/>
    <p:restoredTop sz="93345" autoAdjust="0"/>
  </p:normalViewPr>
  <p:slideViewPr>
    <p:cSldViewPr snapToGrid="0">
      <p:cViewPr varScale="1">
        <p:scale>
          <a:sx n="84" d="100"/>
          <a:sy n="84" d="100"/>
        </p:scale>
        <p:origin x="192" y="2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6C19D-7747-4054-95CF-C668225E05E3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076A9-7AC7-469C-99F7-1CB7042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39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了解环境的构成？</a:t>
            </a:r>
            <a:endParaRPr lang="en-US" altLang="zh-CN" dirty="0"/>
          </a:p>
          <a:p>
            <a:r>
              <a:rPr lang="zh-CN" altLang="en-US" dirty="0"/>
              <a:t>无线</a:t>
            </a:r>
            <a:r>
              <a:rPr lang="en-US" altLang="zh-CN" dirty="0"/>
              <a:t>+</a:t>
            </a:r>
            <a:r>
              <a:rPr lang="zh-CN" altLang="en-US" dirty="0"/>
              <a:t>终端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076A9-7AC7-469C-99F7-1CB70429BA0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3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076A9-7AC7-469C-99F7-1CB70429BA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67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cs typeface="+mn-cs"/>
              </a:rPr>
              <a:t>换一个角度来考虑。网络本身的结构的发展。</a:t>
            </a:r>
            <a:endParaRPr lang="en-US" altLang="zh-CN" sz="1200" dirty="0"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cs typeface="+mn-cs"/>
              </a:rPr>
              <a:t>普适计算：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强调和环境融为一体的计算，而计算机本身则从人们的视线里消失。核心思想是小型、便宜、网络化的处理设备广泛分布在日常生活的各个场所（感知），进一步智能。</a:t>
            </a:r>
            <a:endParaRPr lang="en-US" altLang="zh-CN" sz="1200" dirty="0"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cs typeface="+mn-cs"/>
              </a:rPr>
              <a:t>集中：主机</a:t>
            </a:r>
            <a:r>
              <a:rPr lang="en-US" altLang="zh-CN" sz="1200" dirty="0">
                <a:cs typeface="+mn-cs"/>
              </a:rPr>
              <a:t>/</a:t>
            </a:r>
            <a:r>
              <a:rPr lang="zh-CN" altLang="en-US" sz="1200" dirty="0">
                <a:cs typeface="+mn-cs"/>
              </a:rPr>
              <a:t>终端模式</a:t>
            </a:r>
            <a:endParaRPr lang="en-US" altLang="zh-CN" sz="1200" dirty="0"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分布式：</a:t>
            </a:r>
            <a:r>
              <a:rPr lang="en-US" altLang="zh-CN" dirty="0"/>
              <a:t>Web</a:t>
            </a:r>
            <a:r>
              <a:rPr lang="zh-CN" altLang="en-US" dirty="0"/>
              <a:t>，</a:t>
            </a:r>
            <a:r>
              <a:rPr lang="en-US" altLang="zh-CN" dirty="0"/>
              <a:t>C/S</a:t>
            </a:r>
            <a:r>
              <a:rPr lang="zh-CN" altLang="en-US" dirty="0"/>
              <a:t>，中间件，</a:t>
            </a:r>
            <a:r>
              <a:rPr lang="en-US" altLang="zh-CN" dirty="0"/>
              <a:t>P2P</a:t>
            </a:r>
            <a:r>
              <a:rPr lang="zh-CN" altLang="en-US" dirty="0"/>
              <a:t>， </a:t>
            </a:r>
            <a:r>
              <a:rPr lang="en-US" altLang="zh-CN" dirty="0"/>
              <a:t>Grid</a:t>
            </a:r>
            <a:endParaRPr lang="zh-CN" altLang="en-US" dirty="0">
              <a:solidFill>
                <a:schemeClr val="hlink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1200" dirty="0">
                <a:cs typeface="+mn-cs"/>
              </a:rPr>
              <a:t>普适：追求的是一种“消失的技术”，依赖于智能技术的发展</a:t>
            </a:r>
            <a:endParaRPr lang="en-US" altLang="zh-CN" sz="1200" dirty="0">
              <a:cs typeface="+mn-cs"/>
            </a:endParaRPr>
          </a:p>
          <a:p>
            <a:pPr eaLnBrk="1" hangingPunct="1">
              <a:spcBef>
                <a:spcPts val="1200"/>
              </a:spcBef>
            </a:pPr>
            <a:endParaRPr lang="en-US" altLang="zh-CN" sz="1200" dirty="0">
              <a:cs typeface="+mn-cs"/>
            </a:endParaRPr>
          </a:p>
          <a:p>
            <a:pPr lvl="1">
              <a:spcBef>
                <a:spcPts val="1200"/>
              </a:spcBef>
            </a:pPr>
            <a:r>
              <a:rPr lang="zh-CN" altLang="en-US" dirty="0"/>
              <a:t>集中计算 （</a:t>
            </a:r>
            <a:r>
              <a:rPr lang="en-US" altLang="zh-CN" dirty="0"/>
              <a:t>Centralized computing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分布式计算 （</a:t>
            </a:r>
            <a:r>
              <a:rPr lang="en-US" altLang="zh-CN" dirty="0"/>
              <a:t>Distributed computing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移动计算 （</a:t>
            </a:r>
            <a:r>
              <a:rPr lang="en-US" altLang="zh-CN" dirty="0"/>
              <a:t>Mobile computing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普适计算 （</a:t>
            </a:r>
            <a:r>
              <a:rPr lang="en-US" altLang="zh-CN" dirty="0"/>
              <a:t>Ubiquitous/Pervasive Computing</a:t>
            </a:r>
            <a:r>
              <a:rPr lang="zh-CN" altLang="en-US" dirty="0"/>
              <a:t>）</a:t>
            </a:r>
          </a:p>
          <a:p>
            <a:pPr eaLnBrk="1" hangingPunct="1">
              <a:spcBef>
                <a:spcPts val="1200"/>
              </a:spcBef>
            </a:pPr>
            <a:endParaRPr lang="en-US" altLang="zh-CN" sz="1200" dirty="0"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076A9-7AC7-469C-99F7-1CB70429BA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79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9422-E893-4DDB-9A7E-F86CEABEE12D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52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9422-E893-4DDB-9A7E-F86CEABEE12D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9422-E893-4DDB-9A7E-F86CEABEE12D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1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0418" y="66588"/>
            <a:ext cx="10515600" cy="8020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0860"/>
            <a:ext cx="10515600" cy="513610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9422-E893-4DDB-9A7E-F86CEABEE12D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06399" y="0"/>
            <a:ext cx="55419" cy="8959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14925" y="-1"/>
            <a:ext cx="55419" cy="8959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flipV="1">
            <a:off x="670754" y="845344"/>
            <a:ext cx="4777546" cy="3644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11659553" y="6721475"/>
            <a:ext cx="45719" cy="1365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11723463" y="6721475"/>
            <a:ext cx="45719" cy="1365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92148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9422-E893-4DDB-9A7E-F86CEABEE12D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86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9422-E893-4DDB-9A7E-F86CEABEE12D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53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9422-E893-4DDB-9A7E-F86CEABEE12D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0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9422-E893-4DDB-9A7E-F86CEABEE12D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7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9422-E893-4DDB-9A7E-F86CEABEE12D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85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9422-E893-4DDB-9A7E-F86CEABEE12D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05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69422-E893-4DDB-9A7E-F86CEABEE12D}" type="datetimeFigureOut">
              <a:rPr lang="zh-CN" altLang="en-US" smtClean="0"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14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21709"/>
            <a:ext cx="10515600" cy="802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54545"/>
            <a:ext cx="10515600" cy="5022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DCD69422-E893-4DDB-9A7E-F86CEABEE12D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38B4F502-AEE6-4D70-927B-AC49763F54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9664699" y="212907"/>
            <a:ext cx="224175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信息与软件工程学院</a:t>
            </a:r>
            <a:endParaRPr lang="en-US" altLang="zh-CN" sz="1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7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School of information and</a:t>
            </a:r>
            <a:r>
              <a:rPr lang="en-US" altLang="zh-CN" sz="700" b="1" baseline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software engineering</a:t>
            </a:r>
            <a:endParaRPr lang="zh-CN" altLang="en-US" sz="7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92"/>
          <a:stretch/>
        </p:blipFill>
        <p:spPr>
          <a:xfrm>
            <a:off x="9009070" y="160965"/>
            <a:ext cx="655629" cy="61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8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C12C226-5177-2943-9422-B1C77B1678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移动计算及开发技术</a:t>
            </a:r>
            <a:endParaRPr lang="en-US" altLang="zh-CN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333D568-7935-6D42-90C4-9DFF1C1ABCD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许毅</a:t>
            </a:r>
            <a:endParaRPr lang="en-US" altLang="zh-CN" dirty="0"/>
          </a:p>
          <a:p>
            <a:pPr eaLnBrk="1" hangingPunct="1"/>
            <a:r>
              <a:rPr lang="en-US" altLang="zh-CN" dirty="0"/>
              <a:t>13550328895</a:t>
            </a:r>
          </a:p>
          <a:p>
            <a:pPr eaLnBrk="1" hangingPunct="1"/>
            <a:r>
              <a:rPr lang="en-US" altLang="zh-CN"/>
              <a:t>xuyi0421@uestc.edu.cn</a:t>
            </a:r>
            <a:endParaRPr lang="zh-CN" altLang="zh-CN" dirty="0"/>
          </a:p>
        </p:txBody>
      </p:sp>
      <p:sp>
        <p:nvSpPr>
          <p:cNvPr id="4" name="PA_标题 1">
            <a:extLst>
              <a:ext uri="{FF2B5EF4-FFF2-40B4-BE49-F238E27FC236}">
                <a16:creationId xmlns:a16="http://schemas.microsoft.com/office/drawing/2014/main" id="{57E757F3-0C88-B94A-B61E-9550B8C57B8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363739" y="1714909"/>
            <a:ext cx="5546865" cy="6012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sz="3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MOBILE</a:t>
            </a: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COMPUTING AND PROGRAMMING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7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dirty="0"/>
              <a:t>课程介绍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2</a:t>
            </a:fld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13058132" y="1458367"/>
            <a:ext cx="0" cy="3608028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358665" y="1610247"/>
            <a:ext cx="7675879" cy="59541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了解移动计算的特点和发展趋势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58665" y="2841344"/>
            <a:ext cx="7675879" cy="59541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掌握移动计算的基本概念、原理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358665" y="4072441"/>
            <a:ext cx="7675879" cy="59541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各种开发平台和工具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58664" y="5303537"/>
            <a:ext cx="7675879" cy="59541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移动应用程序的基本结构和设计方法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59" y="1425019"/>
            <a:ext cx="1001374" cy="100137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39" y="2883353"/>
            <a:ext cx="674414" cy="75444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864" y="4094757"/>
            <a:ext cx="685965" cy="67230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11" y="5224025"/>
            <a:ext cx="1185471" cy="81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6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742"/>
    </mc:Choice>
    <mc:Fallback xmlns="">
      <p:transition advTm="77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315D1B5-6035-F948-A0EB-F20106CDA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课程内容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CCCE5E4-1FC4-F64D-9AC9-AF69F9444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6688" y="1989139"/>
            <a:ext cx="7772400" cy="47529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dirty="0"/>
              <a:t>移动计算的环境（包括移动设备、无线网络和操作系统）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zh-CN" dirty="0"/>
              <a:t>无线网络技术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zh-CN" dirty="0"/>
              <a:t>移动定位技术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zh-CN" dirty="0"/>
              <a:t>在移动开发平台下进行各种应用开发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5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70997" y="1920972"/>
            <a:ext cx="4641517" cy="3328475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第一讲    概述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第二讲    无线网络技术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第三讲    无线定位技术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第四讲    移动应用开发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70997" y="583948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/>
              <a:t>课程介绍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14" y="2618246"/>
            <a:ext cx="4952831" cy="3738104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1570997" y="1421969"/>
            <a:ext cx="3321043" cy="0"/>
          </a:xfrm>
          <a:prstGeom prst="line">
            <a:avLst/>
          </a:prstGeom>
          <a:ln w="508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11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教学特点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4841830" y="1517372"/>
            <a:ext cx="2954655" cy="2573767"/>
            <a:chOff x="4844130" y="1504120"/>
            <a:chExt cx="2954655" cy="257376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957" y="1504120"/>
              <a:ext cx="1905000" cy="190500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4844130" y="3616222"/>
              <a:ext cx="29546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课堂示范与实验课程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886135" y="1610136"/>
            <a:ext cx="1905000" cy="2424126"/>
            <a:chOff x="9029700" y="1596884"/>
            <a:chExt cx="1905000" cy="2424126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9700" y="1596884"/>
              <a:ext cx="1905000" cy="1905000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9274314" y="3440595"/>
              <a:ext cx="1415772" cy="5804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algn="ctr">
                <a:lnSpc>
                  <a:spcPct val="150000"/>
                </a:lnSpc>
              </a:pPr>
              <a:r>
                <a:rPr lang="zh-CN" altLang="en-US" sz="24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实验平台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105301" y="1793724"/>
            <a:ext cx="2646878" cy="2297415"/>
            <a:chOff x="1248866" y="1780472"/>
            <a:chExt cx="2646878" cy="229741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805" y="1780472"/>
              <a:ext cx="1905000" cy="1905000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1248866" y="3497472"/>
              <a:ext cx="2646878" cy="5804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indent="0" algn="ctr">
                <a:lnSpc>
                  <a:spcPct val="150000"/>
                </a:lnSpc>
                <a:buNone/>
              </a:pPr>
              <a:r>
                <a:rPr lang="zh-CN" altLang="en-US" sz="24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理论与实践相结合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302792" y="4823265"/>
            <a:ext cx="11290852" cy="7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zh-CN" altLang="en-US" sz="3200" b="1" dirty="0"/>
              <a:t>加深对移动计算及开发技术的基本概念、原理的认识和理解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302791" y="4611231"/>
            <a:ext cx="11290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02791" y="5866296"/>
            <a:ext cx="11290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72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9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82930" y="2047560"/>
            <a:ext cx="8891018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lvl="1"/>
            <a:r>
              <a:rPr lang="zh-CN" altLang="zh-CN" sz="3600" b="1" dirty="0"/>
              <a:t>移动计算，</a:t>
            </a:r>
            <a:r>
              <a:rPr lang="en-US" altLang="zh-CN" sz="3600" b="1" dirty="0">
                <a:latin typeface="+mn-ea"/>
              </a:rPr>
              <a:t>袁满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哈尔滨工业大学</a:t>
            </a:r>
            <a:r>
              <a:rPr lang="zh-CN" altLang="zh-CN" sz="3600" b="1" dirty="0"/>
              <a:t>，</a:t>
            </a:r>
            <a:r>
              <a:rPr lang="en-US" altLang="zh-CN" sz="3600" b="1" dirty="0"/>
              <a:t>2015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03" y="1599319"/>
            <a:ext cx="2183024" cy="157830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1" t="9663" r="19420" b="4733"/>
          <a:stretch/>
        </p:blipFill>
        <p:spPr>
          <a:xfrm>
            <a:off x="783879" y="3975653"/>
            <a:ext cx="1775921" cy="180443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982930" y="3908296"/>
            <a:ext cx="8891018" cy="195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20000"/>
              </a:lnSpc>
              <a:spcBef>
                <a:spcPts val="1200"/>
              </a:spcBef>
            </a:pPr>
            <a:r>
              <a:rPr lang="zh-CN" altLang="zh-CN" sz="2800" dirty="0"/>
              <a:t>移动计算技术，徐明，曹建农，清华大学出版社，</a:t>
            </a:r>
            <a:r>
              <a:rPr lang="en-US" altLang="zh-CN" sz="2800" dirty="0"/>
              <a:t>2008</a:t>
            </a:r>
          </a:p>
          <a:p>
            <a:pPr marL="0" lvl="1">
              <a:lnSpc>
                <a:spcPct val="120000"/>
              </a:lnSpc>
              <a:spcBef>
                <a:spcPts val="1200"/>
              </a:spcBef>
            </a:pPr>
            <a:r>
              <a:rPr lang="zh-CN" altLang="zh-CN" sz="2800" dirty="0"/>
              <a:t>移动计算，袁满等，哈尔滨工业大学出版社，</a:t>
            </a:r>
            <a:r>
              <a:rPr lang="en-US" altLang="zh-CN" sz="2800" dirty="0"/>
              <a:t>2008</a:t>
            </a:r>
            <a:endParaRPr lang="zh-CN" altLang="zh-CN" sz="2800" dirty="0"/>
          </a:p>
          <a:p>
            <a:pPr marL="0" lvl="1">
              <a:lnSpc>
                <a:spcPct val="120000"/>
              </a:lnSpc>
              <a:spcBef>
                <a:spcPts val="1200"/>
              </a:spcBef>
            </a:pPr>
            <a:r>
              <a:rPr lang="zh-CN" altLang="zh-CN" sz="2800" dirty="0"/>
              <a:t>移动计算，张德干，科学出版社，</a:t>
            </a:r>
            <a:r>
              <a:rPr lang="en-US" altLang="zh-CN" sz="2800" dirty="0"/>
              <a:t>2009</a:t>
            </a:r>
            <a:endParaRPr lang="zh-CN" altLang="en-US" sz="2800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071190" y="2773403"/>
            <a:ext cx="8388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855793" y="3975653"/>
            <a:ext cx="0" cy="18044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44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3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3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课程安排</a:t>
            </a:r>
            <a:endParaRPr lang="zh-CN" altLang="en-US" sz="2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4F502-AEE6-4D70-927B-AC49763F54CA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734033" y="1688825"/>
            <a:ext cx="2787650" cy="3619500"/>
            <a:chOff x="1694277" y="1688825"/>
            <a:chExt cx="2787650" cy="3619500"/>
          </a:xfrm>
        </p:grpSpPr>
        <p:grpSp>
          <p:nvGrpSpPr>
            <p:cNvPr id="18" name="组合 17"/>
            <p:cNvGrpSpPr/>
            <p:nvPr/>
          </p:nvGrpSpPr>
          <p:grpSpPr>
            <a:xfrm>
              <a:off x="1694277" y="1688825"/>
              <a:ext cx="2787650" cy="857250"/>
              <a:chOff x="1694277" y="1787251"/>
              <a:chExt cx="2787650" cy="857250"/>
            </a:xfrm>
          </p:grpSpPr>
          <p:sp>
            <p:nvSpPr>
              <p:cNvPr id="20" name="MH_Other_1"/>
              <p:cNvSpPr/>
              <p:nvPr>
                <p:custDataLst>
                  <p:tags r:id="rId5"/>
                </p:custDataLst>
              </p:nvPr>
            </p:nvSpPr>
            <p:spPr>
              <a:xfrm>
                <a:off x="1741902" y="1787251"/>
                <a:ext cx="709612" cy="714375"/>
              </a:xfrm>
              <a:custGeom>
                <a:avLst/>
                <a:gdLst>
                  <a:gd name="connsiteX0" fmla="*/ 0 w 717819"/>
                  <a:gd name="connsiteY0" fmla="*/ 0 h 779310"/>
                  <a:gd name="connsiteX1" fmla="*/ 717819 w 717819"/>
                  <a:gd name="connsiteY1" fmla="*/ 0 h 779310"/>
                  <a:gd name="connsiteX2" fmla="*/ 1786 w 717819"/>
                  <a:gd name="connsiteY2" fmla="*/ 779310 h 779310"/>
                  <a:gd name="connsiteX3" fmla="*/ 0 w 717819"/>
                  <a:gd name="connsiteY3" fmla="*/ 779310 h 779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7819" h="779310">
                    <a:moveTo>
                      <a:pt x="0" y="0"/>
                    </a:moveTo>
                    <a:lnTo>
                      <a:pt x="717819" y="0"/>
                    </a:lnTo>
                    <a:lnTo>
                      <a:pt x="1786" y="779310"/>
                    </a:lnTo>
                    <a:lnTo>
                      <a:pt x="0" y="7793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2400" dirty="0">
                    <a:solidFill>
                      <a:srgbClr val="FFFFFF"/>
                    </a:solidFill>
                  </a:rPr>
                  <a:t>A</a:t>
                </a:r>
                <a:endParaRPr lang="zh-CN" alt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MH_SubTitle_1"/>
              <p:cNvSpPr/>
              <p:nvPr>
                <p:custDataLst>
                  <p:tags r:id="rId6"/>
                </p:custDataLst>
              </p:nvPr>
            </p:nvSpPr>
            <p:spPr>
              <a:xfrm>
                <a:off x="1694277" y="1904726"/>
                <a:ext cx="2787650" cy="739775"/>
              </a:xfrm>
              <a:custGeom>
                <a:avLst/>
                <a:gdLst>
                  <a:gd name="connsiteX0" fmla="*/ 2148718 w 2191263"/>
                  <a:gd name="connsiteY0" fmla="*/ 0 h 626989"/>
                  <a:gd name="connsiteX1" fmla="*/ 2191263 w 2191263"/>
                  <a:gd name="connsiteY1" fmla="*/ 0 h 626989"/>
                  <a:gd name="connsiteX2" fmla="*/ 2191263 w 2191263"/>
                  <a:gd name="connsiteY2" fmla="*/ 626989 h 626989"/>
                  <a:gd name="connsiteX3" fmla="*/ 2148718 w 2191263"/>
                  <a:gd name="connsiteY3" fmla="*/ 626989 h 626989"/>
                  <a:gd name="connsiteX4" fmla="*/ 565885 w 2191263"/>
                  <a:gd name="connsiteY4" fmla="*/ 0 h 626989"/>
                  <a:gd name="connsiteX5" fmla="*/ 2110617 w 2191263"/>
                  <a:gd name="connsiteY5" fmla="*/ 0 h 626989"/>
                  <a:gd name="connsiteX6" fmla="*/ 2110617 w 2191263"/>
                  <a:gd name="connsiteY6" fmla="*/ 626989 h 626989"/>
                  <a:gd name="connsiteX7" fmla="*/ 0 w 2191263"/>
                  <a:gd name="connsiteY7" fmla="*/ 626989 h 626989"/>
                  <a:gd name="connsiteX8" fmla="*/ 0 w 2191263"/>
                  <a:gd name="connsiteY8" fmla="*/ 615893 h 626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1263" h="626989">
                    <a:moveTo>
                      <a:pt x="2148718" y="0"/>
                    </a:moveTo>
                    <a:lnTo>
                      <a:pt x="2191263" y="0"/>
                    </a:lnTo>
                    <a:lnTo>
                      <a:pt x="2191263" y="626989"/>
                    </a:lnTo>
                    <a:lnTo>
                      <a:pt x="2148718" y="626989"/>
                    </a:lnTo>
                    <a:close/>
                    <a:moveTo>
                      <a:pt x="565885" y="0"/>
                    </a:moveTo>
                    <a:lnTo>
                      <a:pt x="2110617" y="0"/>
                    </a:lnTo>
                    <a:lnTo>
                      <a:pt x="2110617" y="626989"/>
                    </a:lnTo>
                    <a:lnTo>
                      <a:pt x="0" y="626989"/>
                    </a:lnTo>
                    <a:lnTo>
                      <a:pt x="0" y="6158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>
                <a:normAutofit/>
              </a:bodyPr>
              <a:lstStyle/>
              <a:p>
                <a:pPr algn="ctr">
                  <a:defRPr/>
                </a:pPr>
                <a:r>
                  <a:rPr lang="zh-CN" altLang="en-US" sz="2400" dirty="0">
                    <a:solidFill>
                      <a:srgbClr val="FFFFFF"/>
                    </a:solidFill>
                  </a:rPr>
                  <a:t>课时安排</a:t>
                </a:r>
              </a:p>
            </p:txBody>
          </p:sp>
        </p:grpSp>
        <p:sp>
          <p:nvSpPr>
            <p:cNvPr id="28" name="MH_Text_1"/>
            <p:cNvSpPr/>
            <p:nvPr>
              <p:custDataLst>
                <p:tags r:id="rId4"/>
              </p:custDataLst>
            </p:nvPr>
          </p:nvSpPr>
          <p:spPr>
            <a:xfrm>
              <a:off x="1694277" y="2777850"/>
              <a:ext cx="2787650" cy="2530475"/>
            </a:xfrm>
            <a:prstGeom prst="rect">
              <a:avLst/>
            </a:prstGeom>
          </p:spPr>
          <p:txBody>
            <a:bodyPr>
              <a:normAutofit/>
            </a:bodyPr>
            <a:lstStyle/>
            <a:p>
              <a:pPr marL="0" lvl="1" algn="ctr">
                <a:lnSpc>
                  <a:spcPct val="140000"/>
                </a:lnSpc>
                <a:spcBef>
                  <a:spcPts val="600"/>
                </a:spcBef>
              </a:pPr>
              <a:r>
                <a:rPr lang="zh-CN" altLang="en-US" sz="3200" dirty="0"/>
                <a:t>讲课：</a:t>
              </a:r>
              <a:r>
                <a:rPr lang="en-US" altLang="zh-CN" sz="3200" dirty="0"/>
                <a:t>32</a:t>
              </a:r>
              <a:r>
                <a:rPr lang="zh-CN" altLang="en-US" sz="3200" dirty="0"/>
                <a:t>学时</a:t>
              </a:r>
              <a:endParaRPr lang="en-US" altLang="zh-CN" sz="3200" dirty="0"/>
            </a:p>
            <a:p>
              <a:pPr marL="0" lvl="1" algn="ctr">
                <a:lnSpc>
                  <a:spcPct val="140000"/>
                </a:lnSpc>
                <a:spcBef>
                  <a:spcPts val="600"/>
                </a:spcBef>
              </a:pPr>
              <a:r>
                <a:rPr lang="zh-CN" altLang="en-US" sz="3200" dirty="0"/>
                <a:t>实验：</a:t>
              </a:r>
              <a:r>
                <a:rPr lang="en-US" altLang="zh-CN" sz="3200" dirty="0"/>
                <a:t>16</a:t>
              </a:r>
              <a:r>
                <a:rPr lang="zh-CN" altLang="en-US" sz="3200" dirty="0"/>
                <a:t>学时</a:t>
              </a:r>
              <a:endParaRPr lang="en-US" altLang="zh-CN" sz="3200" dirty="0"/>
            </a:p>
            <a:p>
              <a:pPr marL="0" lvl="1" algn="ctr">
                <a:lnSpc>
                  <a:spcPct val="140000"/>
                </a:lnSpc>
                <a:spcBef>
                  <a:spcPts val="600"/>
                </a:spcBef>
              </a:pPr>
              <a:r>
                <a:rPr lang="zh-CN" altLang="en-US" sz="3200" dirty="0"/>
                <a:t>总和：</a:t>
              </a:r>
              <a:r>
                <a:rPr lang="en-US" altLang="zh-CN" sz="3200" dirty="0"/>
                <a:t>48</a:t>
              </a:r>
              <a:r>
                <a:rPr lang="zh-CN" altLang="en-US" sz="3200" dirty="0"/>
                <a:t>学时</a:t>
              </a:r>
              <a:endParaRPr lang="en-US" altLang="zh-CN" sz="320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525683" y="1688825"/>
            <a:ext cx="2789238" cy="3619500"/>
            <a:chOff x="7525683" y="1688825"/>
            <a:chExt cx="2789238" cy="3619500"/>
          </a:xfrm>
        </p:grpSpPr>
        <p:grpSp>
          <p:nvGrpSpPr>
            <p:cNvPr id="25" name="组合 24"/>
            <p:cNvGrpSpPr/>
            <p:nvPr/>
          </p:nvGrpSpPr>
          <p:grpSpPr>
            <a:xfrm>
              <a:off x="7525683" y="1688825"/>
              <a:ext cx="2789238" cy="857250"/>
              <a:chOff x="6132858" y="1688825"/>
              <a:chExt cx="2789238" cy="857250"/>
            </a:xfrm>
          </p:grpSpPr>
          <p:sp>
            <p:nvSpPr>
              <p:cNvPr id="26" name="MH_Other_2"/>
              <p:cNvSpPr/>
              <p:nvPr>
                <p:custDataLst>
                  <p:tags r:id="rId2"/>
                </p:custDataLst>
              </p:nvPr>
            </p:nvSpPr>
            <p:spPr>
              <a:xfrm>
                <a:off x="6180484" y="1688825"/>
                <a:ext cx="709613" cy="714375"/>
              </a:xfrm>
              <a:custGeom>
                <a:avLst/>
                <a:gdLst>
                  <a:gd name="connsiteX0" fmla="*/ 0 w 717819"/>
                  <a:gd name="connsiteY0" fmla="*/ 0 h 779310"/>
                  <a:gd name="connsiteX1" fmla="*/ 717819 w 717819"/>
                  <a:gd name="connsiteY1" fmla="*/ 0 h 779310"/>
                  <a:gd name="connsiteX2" fmla="*/ 1786 w 717819"/>
                  <a:gd name="connsiteY2" fmla="*/ 779310 h 779310"/>
                  <a:gd name="connsiteX3" fmla="*/ 0 w 717819"/>
                  <a:gd name="connsiteY3" fmla="*/ 779310 h 779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7819" h="779310">
                    <a:moveTo>
                      <a:pt x="0" y="0"/>
                    </a:moveTo>
                    <a:lnTo>
                      <a:pt x="717819" y="0"/>
                    </a:lnTo>
                    <a:lnTo>
                      <a:pt x="1786" y="779310"/>
                    </a:lnTo>
                    <a:lnTo>
                      <a:pt x="0" y="7793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r>
                  <a:rPr lang="en-US" altLang="zh-CN" sz="2400" dirty="0">
                    <a:solidFill>
                      <a:srgbClr val="FFFFFF"/>
                    </a:solidFill>
                  </a:rPr>
                  <a:t>B</a:t>
                </a:r>
                <a:endParaRPr lang="zh-CN" alt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MH_SubTitle_2"/>
              <p:cNvSpPr/>
              <p:nvPr>
                <p:custDataLst>
                  <p:tags r:id="rId3"/>
                </p:custDataLst>
              </p:nvPr>
            </p:nvSpPr>
            <p:spPr>
              <a:xfrm>
                <a:off x="6132858" y="1806300"/>
                <a:ext cx="2789238" cy="739775"/>
              </a:xfrm>
              <a:custGeom>
                <a:avLst/>
                <a:gdLst>
                  <a:gd name="connsiteX0" fmla="*/ 2148718 w 2191263"/>
                  <a:gd name="connsiteY0" fmla="*/ 0 h 626989"/>
                  <a:gd name="connsiteX1" fmla="*/ 2191263 w 2191263"/>
                  <a:gd name="connsiteY1" fmla="*/ 0 h 626989"/>
                  <a:gd name="connsiteX2" fmla="*/ 2191263 w 2191263"/>
                  <a:gd name="connsiteY2" fmla="*/ 626989 h 626989"/>
                  <a:gd name="connsiteX3" fmla="*/ 2148718 w 2191263"/>
                  <a:gd name="connsiteY3" fmla="*/ 626989 h 626989"/>
                  <a:gd name="connsiteX4" fmla="*/ 565885 w 2191263"/>
                  <a:gd name="connsiteY4" fmla="*/ 0 h 626989"/>
                  <a:gd name="connsiteX5" fmla="*/ 2110617 w 2191263"/>
                  <a:gd name="connsiteY5" fmla="*/ 0 h 626989"/>
                  <a:gd name="connsiteX6" fmla="*/ 2110617 w 2191263"/>
                  <a:gd name="connsiteY6" fmla="*/ 626989 h 626989"/>
                  <a:gd name="connsiteX7" fmla="*/ 0 w 2191263"/>
                  <a:gd name="connsiteY7" fmla="*/ 626989 h 626989"/>
                  <a:gd name="connsiteX8" fmla="*/ 0 w 2191263"/>
                  <a:gd name="connsiteY8" fmla="*/ 615893 h 626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1263" h="626989">
                    <a:moveTo>
                      <a:pt x="2148718" y="0"/>
                    </a:moveTo>
                    <a:lnTo>
                      <a:pt x="2191263" y="0"/>
                    </a:lnTo>
                    <a:lnTo>
                      <a:pt x="2191263" y="626989"/>
                    </a:lnTo>
                    <a:lnTo>
                      <a:pt x="2148718" y="626989"/>
                    </a:lnTo>
                    <a:close/>
                    <a:moveTo>
                      <a:pt x="565885" y="0"/>
                    </a:moveTo>
                    <a:lnTo>
                      <a:pt x="2110617" y="0"/>
                    </a:lnTo>
                    <a:lnTo>
                      <a:pt x="2110617" y="626989"/>
                    </a:lnTo>
                    <a:lnTo>
                      <a:pt x="0" y="626989"/>
                    </a:lnTo>
                    <a:lnTo>
                      <a:pt x="0" y="6158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anchor="ctr">
                <a:normAutofit/>
              </a:bodyPr>
              <a:lstStyle/>
              <a:p>
                <a:pPr algn="ctr">
                  <a:defRPr/>
                </a:pPr>
                <a:r>
                  <a:rPr lang="zh-CN" altLang="en-US" sz="2400" dirty="0">
                    <a:solidFill>
                      <a:srgbClr val="FFFFFF"/>
                    </a:solidFill>
                  </a:rPr>
                  <a:t>成绩构成</a:t>
                </a:r>
              </a:p>
            </p:txBody>
          </p:sp>
        </p:grpSp>
        <p:sp>
          <p:nvSpPr>
            <p:cNvPr id="29" name="MH_Text_2"/>
            <p:cNvSpPr/>
            <p:nvPr>
              <p:custDataLst>
                <p:tags r:id="rId1"/>
              </p:custDataLst>
            </p:nvPr>
          </p:nvSpPr>
          <p:spPr>
            <a:xfrm>
              <a:off x="7525684" y="2777850"/>
              <a:ext cx="2789237" cy="2530475"/>
            </a:xfrm>
            <a:prstGeom prst="rect">
              <a:avLst/>
            </a:prstGeom>
          </p:spPr>
          <p:txBody>
            <a:bodyPr>
              <a:noAutofit/>
            </a:bodyPr>
            <a:lstStyle/>
            <a:p>
              <a:pPr marL="0" lvl="1" algn="ctr">
                <a:lnSpc>
                  <a:spcPct val="120000"/>
                </a:lnSpc>
                <a:spcBef>
                  <a:spcPts val="600"/>
                </a:spcBef>
              </a:pPr>
              <a:r>
                <a:rPr lang="zh-CN" altLang="en-US" sz="3200" dirty="0"/>
                <a:t>平时：</a:t>
              </a:r>
              <a:r>
                <a:rPr lang="en-US" altLang="zh-CN" sz="3200" dirty="0"/>
                <a:t>10%  </a:t>
              </a:r>
              <a:r>
                <a:rPr lang="zh-CN" altLang="en-US" sz="3200" dirty="0"/>
                <a:t>期中：</a:t>
              </a:r>
              <a:r>
                <a:rPr lang="en-US" altLang="zh-CN" sz="3200" dirty="0"/>
                <a:t>10%</a:t>
              </a:r>
            </a:p>
            <a:p>
              <a:pPr marL="0" lvl="1" algn="ctr">
                <a:lnSpc>
                  <a:spcPct val="120000"/>
                </a:lnSpc>
                <a:spcBef>
                  <a:spcPts val="600"/>
                </a:spcBef>
              </a:pPr>
              <a:r>
                <a:rPr lang="zh-CN" altLang="en-US" sz="3200" dirty="0"/>
                <a:t>实验：</a:t>
              </a:r>
              <a:r>
                <a:rPr lang="en-US" altLang="zh-CN" sz="3200" dirty="0"/>
                <a:t>20%</a:t>
              </a:r>
            </a:p>
            <a:p>
              <a:pPr marL="0" lvl="1" algn="ctr">
                <a:lnSpc>
                  <a:spcPct val="120000"/>
                </a:lnSpc>
                <a:spcBef>
                  <a:spcPts val="600"/>
                </a:spcBef>
              </a:pPr>
              <a:r>
                <a:rPr lang="zh-CN" altLang="en-US" sz="3200" dirty="0"/>
                <a:t>期末：</a:t>
              </a:r>
              <a:r>
                <a:rPr lang="en-US" altLang="zh-CN" sz="3200" dirty="0"/>
                <a:t>60%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343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74"/>
    </mc:Choice>
    <mc:Fallback xmlns="">
      <p:transition advTm="297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ADD07DE2-6A01-134C-9601-A6C039F1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课件及资料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CC676123-574F-C94E-8CFA-B9582F30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861"/>
            <a:ext cx="10367818" cy="1763300"/>
          </a:xfrm>
        </p:spPr>
        <p:txBody>
          <a:bodyPr/>
          <a:lstStyle/>
          <a:p>
            <a:r>
              <a:rPr lang="zh-CN" altLang="en-US" dirty="0"/>
              <a:t>链接</a:t>
            </a:r>
            <a:r>
              <a:rPr lang="en-US" altLang="zh-CN" dirty="0"/>
              <a:t>: </a:t>
            </a:r>
            <a:r>
              <a:rPr lang="en" altLang="zh-CN" dirty="0"/>
              <a:t>https://</a:t>
            </a:r>
            <a:r>
              <a:rPr lang="en" altLang="zh-CN" dirty="0" err="1"/>
              <a:t>pan.baidu.com</a:t>
            </a:r>
            <a:r>
              <a:rPr lang="en" altLang="zh-CN" dirty="0"/>
              <a:t>/s/1CY-drNhWh7yXlG2ztmj3Dw </a:t>
            </a:r>
          </a:p>
          <a:p>
            <a:r>
              <a:rPr lang="zh-CN" altLang="en-US" dirty="0"/>
              <a:t>提取码</a:t>
            </a:r>
            <a:r>
              <a:rPr lang="en-US" altLang="zh-CN" dirty="0"/>
              <a:t>: </a:t>
            </a:r>
            <a:r>
              <a:rPr lang="en" altLang="zh-CN" dirty="0"/>
              <a:t>u2te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1F8336-249F-9343-AA3E-803AF8494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160" y="2341880"/>
            <a:ext cx="3296920" cy="329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659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03222623"/>
  <p:tag name="MH_LIBRARY" val="GRAPHIC"/>
  <p:tag name="MH_TYPE" val="Text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0322262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03222623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03222623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03222623"/>
  <p:tag name="MH_LIBRARY" val="GRAPHIC"/>
  <p:tag name="MH_TYPE" val="Other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03222623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 2007-2010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539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3600" dirty="0">
            <a:solidFill>
              <a:schemeClr val="bg1"/>
            </a:solidFill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10000"/>
          </a:lnSpc>
          <a:defRPr sz="3200" b="1" dirty="0" smtClean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7300</TotalTime>
  <Words>380</Words>
  <Application>Microsoft Macintosh PowerPoint</Application>
  <PresentationFormat>宽屏</PresentationFormat>
  <Paragraphs>66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微软雅黑</vt:lpstr>
      <vt:lpstr>Arial</vt:lpstr>
      <vt:lpstr>Verdana</vt:lpstr>
      <vt:lpstr>Office 主题​​</vt:lpstr>
      <vt:lpstr>移动计算及开发技术</vt:lpstr>
      <vt:lpstr>课程介绍</vt:lpstr>
      <vt:lpstr>课程内容</vt:lpstr>
      <vt:lpstr>PowerPoint 演示文稿</vt:lpstr>
      <vt:lpstr>教学特点</vt:lpstr>
      <vt:lpstr>教材</vt:lpstr>
      <vt:lpstr>课程安排</vt:lpstr>
      <vt:lpstr>课件及资料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zdy cn</dc:creator>
  <cp:lastModifiedBy>Xu Felix</cp:lastModifiedBy>
  <cp:revision>672</cp:revision>
  <dcterms:created xsi:type="dcterms:W3CDTF">2016-12-23T00:50:08Z</dcterms:created>
  <dcterms:modified xsi:type="dcterms:W3CDTF">2019-09-03T06:02:30Z</dcterms:modified>
</cp:coreProperties>
</file>