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60" r:id="rId2"/>
    <p:sldId id="569" r:id="rId3"/>
    <p:sldId id="570" r:id="rId4"/>
    <p:sldId id="571" r:id="rId5"/>
    <p:sldId id="572" r:id="rId6"/>
    <p:sldId id="453" r:id="rId7"/>
    <p:sldId id="312" r:id="rId8"/>
    <p:sldId id="450" r:id="rId9"/>
    <p:sldId id="304" r:id="rId10"/>
    <p:sldId id="302" r:id="rId11"/>
    <p:sldId id="313" r:id="rId12"/>
    <p:sldId id="502" r:id="rId13"/>
    <p:sldId id="355" r:id="rId14"/>
    <p:sldId id="356" r:id="rId15"/>
    <p:sldId id="357" r:id="rId16"/>
    <p:sldId id="358" r:id="rId17"/>
    <p:sldId id="573" r:id="rId18"/>
    <p:sldId id="574" r:id="rId19"/>
    <p:sldId id="575" r:id="rId20"/>
    <p:sldId id="263" r:id="rId21"/>
    <p:sldId id="576" r:id="rId22"/>
    <p:sldId id="577" r:id="rId23"/>
    <p:sldId id="578" r:id="rId24"/>
    <p:sldId id="579" r:id="rId25"/>
    <p:sldId id="580" r:id="rId26"/>
    <p:sldId id="581" r:id="rId27"/>
    <p:sldId id="582" r:id="rId28"/>
    <p:sldId id="583" r:id="rId29"/>
    <p:sldId id="584" r:id="rId30"/>
    <p:sldId id="568" r:id="rId31"/>
    <p:sldId id="454" r:id="rId32"/>
    <p:sldId id="264" r:id="rId33"/>
    <p:sldId id="487" r:id="rId34"/>
    <p:sldId id="503" r:id="rId35"/>
    <p:sldId id="354" r:id="rId36"/>
    <p:sldId id="310" r:id="rId37"/>
    <p:sldId id="460" r:id="rId38"/>
    <p:sldId id="506" r:id="rId39"/>
    <p:sldId id="461" r:id="rId40"/>
    <p:sldId id="504" r:id="rId41"/>
    <p:sldId id="352" r:id="rId42"/>
    <p:sldId id="585" r:id="rId43"/>
    <p:sldId id="586"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CD0F92E-07D0-45A0-80A0-3BF549689798}">
          <p14:sldIdLst/>
        </p14:section>
        <p14:section name="目录" id="{9F41A1C2-3EA9-4A08-83F9-BC41F325B388}">
          <p14:sldIdLst/>
        </p14:section>
        <p14:section name="无线信道-1学时" id="{0B1790EA-7067-4642-98E3-AF71FF121F79}">
          <p14:sldIdLst/>
        </p14:section>
        <p14:section name="个域网-1学时" id="{53CD9ECD-AFEA-489A-AAAA-7C14EF5F8BC6}">
          <p14:sldIdLst>
            <p14:sldId id="260"/>
            <p14:sldId id="569"/>
            <p14:sldId id="570"/>
            <p14:sldId id="571"/>
            <p14:sldId id="572"/>
            <p14:sldId id="453"/>
            <p14:sldId id="312"/>
            <p14:sldId id="450"/>
            <p14:sldId id="304"/>
            <p14:sldId id="302"/>
            <p14:sldId id="313"/>
            <p14:sldId id="502"/>
            <p14:sldId id="355"/>
            <p14:sldId id="356"/>
            <p14:sldId id="357"/>
            <p14:sldId id="358"/>
            <p14:sldId id="573"/>
            <p14:sldId id="574"/>
            <p14:sldId id="575"/>
            <p14:sldId id="263"/>
            <p14:sldId id="576"/>
            <p14:sldId id="577"/>
            <p14:sldId id="578"/>
            <p14:sldId id="579"/>
            <p14:sldId id="580"/>
            <p14:sldId id="581"/>
            <p14:sldId id="582"/>
            <p14:sldId id="583"/>
            <p14:sldId id="584"/>
            <p14:sldId id="568"/>
            <p14:sldId id="454"/>
            <p14:sldId id="264"/>
            <p14:sldId id="487"/>
            <p14:sldId id="503"/>
            <p14:sldId id="354"/>
            <p14:sldId id="310"/>
            <p14:sldId id="460"/>
            <p14:sldId id="506"/>
            <p14:sldId id="461"/>
            <p14:sldId id="504"/>
            <p14:sldId id="352"/>
            <p14:sldId id="585"/>
            <p14:sldId id="586"/>
          </p14:sldIdLst>
        </p14:section>
        <p14:section name="局域网-1学时" id="{9C99B235-1F09-48BB-BD29-B042D848600E}">
          <p14:sldIdLst/>
        </p14:section>
        <p14:section name="无线传感器网络-2学时" id="{6EC9DE96-8706-4881-A88C-3D759F42B02B}">
          <p14:sldIdLst/>
        </p14:section>
        <p14:section name="无线自组织网络-2学时" id="{90CDC950-5CE4-456D-8733-E925C55A0F5C}">
          <p14:sldIdLst/>
        </p14:section>
        <p14:section name="广域网-2学时" id="{4AC92AE6-A7ED-4E4F-B891-D4F913E454DF}">
          <p14:sldIdLst/>
        </p14:section>
        <p14:section name="移动管理-1学时" id="{BDC910B0-E476-4C3B-9934-245745CAC5FA}">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A44"/>
    <a:srgbClr val="953735"/>
    <a:srgbClr val="D5D5D5"/>
    <a:srgbClr val="CBCBCB"/>
    <a:srgbClr val="F5F5F5"/>
    <a:srgbClr val="989898"/>
    <a:srgbClr val="4F81BD"/>
    <a:srgbClr val="282828"/>
    <a:srgbClr val="FFFFFF"/>
    <a:srgbClr val="2147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12" autoAdjust="0"/>
    <p:restoredTop sz="73577" autoAdjust="0"/>
  </p:normalViewPr>
  <p:slideViewPr>
    <p:cSldViewPr snapToGrid="0">
      <p:cViewPr varScale="1">
        <p:scale>
          <a:sx n="117" d="100"/>
          <a:sy n="117" d="100"/>
        </p:scale>
        <p:origin x="2528" y="176"/>
      </p:cViewPr>
      <p:guideLst/>
    </p:cSldViewPr>
  </p:slideViewPr>
  <p:outlineViewPr>
    <p:cViewPr>
      <p:scale>
        <a:sx n="33" d="100"/>
        <a:sy n="33" d="100"/>
      </p:scale>
      <p:origin x="0" y="-2760"/>
    </p:cViewPr>
  </p:outlineViewPr>
  <p:notesTextViewPr>
    <p:cViewPr>
      <p:scale>
        <a:sx n="3" d="2"/>
        <a:sy n="3" d="2"/>
      </p:scale>
      <p:origin x="0" y="0"/>
    </p:cViewPr>
  </p:notesTextViewPr>
  <p:sorterViewPr>
    <p:cViewPr varScale="1">
      <p:scale>
        <a:sx n="1" d="1"/>
        <a:sy n="1" d="1"/>
      </p:scale>
      <p:origin x="0" y="-415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6C19D-7747-4054-95CF-C668225E05E3}" type="datetimeFigureOut">
              <a:rPr lang="zh-CN" altLang="en-US" smtClean="0"/>
              <a:t>2019/9/10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076A9-7AC7-469C-99F7-1CB70429BA05}" type="slidenum">
              <a:rPr lang="zh-CN" altLang="en-US" smtClean="0"/>
              <a:t>‹#›</a:t>
            </a:fld>
            <a:endParaRPr lang="zh-CN" altLang="en-US"/>
          </a:p>
        </p:txBody>
      </p:sp>
    </p:spTree>
    <p:extLst>
      <p:ext uri="{BB962C8B-B14F-4D97-AF65-F5344CB8AC3E}">
        <p14:creationId xmlns:p14="http://schemas.microsoft.com/office/powerpoint/2010/main" val="839395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baike.baidu.com/item/%E5%93%88%E9%87%8C%E6%96%AF" TargetMode="External"/><Relationship Id="rId7" Type="http://schemas.openxmlformats.org/officeDocument/2006/relationships/hyperlink" Target="http://baike.baidu.com/item/%E5%B0%9D%E8%AF%95"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baike.baidu.com/item/%E9%9B%B7%E8%BE%BE/10485" TargetMode="External"/><Relationship Id="rId5" Type="http://schemas.openxmlformats.org/officeDocument/2006/relationships/hyperlink" Target="http://baike.baidu.com/item/%E7%94%B5%E7%A3%81%E6%B3%A2" TargetMode="External"/><Relationship Id="rId4" Type="http://schemas.openxmlformats.org/officeDocument/2006/relationships/hyperlink" Target="http://baike.baidu.com/item/%E9%9B%86%E6%88%90%E7%94%B5%E8%B7%AF" TargetMode="Externa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baike.baidu.com/item/%E9%98%85%E8%AF%BB%E5%99%A8" TargetMode="External"/><Relationship Id="rId3" Type="http://schemas.openxmlformats.org/officeDocument/2006/relationships/hyperlink" Target="http://baike.baidu.com/item/%E6%9D%A1%E7%A0%81%E6%89%AB%E6%8F%8F" TargetMode="External"/><Relationship Id="rId7" Type="http://schemas.openxmlformats.org/officeDocument/2006/relationships/hyperlink" Target="http://baike.baidu.com/item/%E6%A0%87%E7%AD%BE"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baike.baidu.com/item/%E5%BA%94%E7%AD%94%E5%99%A8" TargetMode="External"/><Relationship Id="rId5" Type="http://schemas.openxmlformats.org/officeDocument/2006/relationships/hyperlink" Target="http://baike.baidu.com/item/%E7%94%B5%E7%A3%81%E5%9C%BA" TargetMode="External"/><Relationship Id="rId10" Type="http://schemas.openxmlformats.org/officeDocument/2006/relationships/hyperlink" Target="http://baike.baidu.com/item/%E7%A3%81%E5%9C%BA" TargetMode="External"/><Relationship Id="rId4" Type="http://schemas.openxmlformats.org/officeDocument/2006/relationships/hyperlink" Target="http://baike.baidu.com/item/%E6%97%A0%E7%BA%BF%E7%94%B5/3979" TargetMode="External"/><Relationship Id="rId9" Type="http://schemas.openxmlformats.org/officeDocument/2006/relationships/hyperlink" Target="http://baike.baidu.com/item/%E8%80%A6%E5%90%88"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baike.baidu.com/item/%E4%BA%8C%E4%BB%A3%E8%BA%AB%E4%BB%BD%E8%AF%81"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baike.baidu.com/item/%E6%9C%89%E6%BA%90RFID"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baike.sogou.com/lemma/ShowInnerLink.htm?title=&#35774;&#22791;" TargetMode="External"/><Relationship Id="rId3" Type="http://schemas.openxmlformats.org/officeDocument/2006/relationships/hyperlink" Target="https://zh.wikipedia.org/wiki/RFID" TargetMode="External"/><Relationship Id="rId7" Type="http://schemas.openxmlformats.org/officeDocument/2006/relationships/hyperlink" Target="https://zh.wikipedia.org/wiki/%E7%B4%A2%E5%B0%BC"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s://zh.wikipedia.org/wiki/%E8%AB%BE%E5%9F%BA%E4%BA%9E" TargetMode="External"/><Relationship Id="rId5" Type="http://schemas.openxmlformats.org/officeDocument/2006/relationships/hyperlink" Target="https://zh.wikipedia.org/wiki/%E6%81%A9%E6%99%BA%E6%B5%A6%E5%8D%8A%E5%AF%BC%E4%BD%93" TargetMode="External"/><Relationship Id="rId4" Type="http://schemas.openxmlformats.org/officeDocument/2006/relationships/hyperlink" Target="https://zh.wikipedia.org/wiki/%E9%A3%9E%E5%88%A9%E6%B5%A6"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zh.wikipedia.org/wiki/RFID"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zh.wikipedia.org/w/index.php?title=RF%E5%9F%9F&amp;action=edit&amp;redlink=1"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a:t>
            </a:fld>
            <a:endParaRPr lang="zh-CN" altLang="en-US"/>
          </a:p>
        </p:txBody>
      </p:sp>
    </p:spTree>
    <p:extLst>
      <p:ext uri="{BB962C8B-B14F-4D97-AF65-F5344CB8AC3E}">
        <p14:creationId xmlns:p14="http://schemas.microsoft.com/office/powerpoint/2010/main" val="2614422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2076A9-7AC7-469C-99F7-1CB70429BA05}" type="slidenum">
              <a:rPr lang="zh-CN" altLang="en-US" smtClean="0"/>
              <a:t>25</a:t>
            </a:fld>
            <a:endParaRPr lang="zh-CN" altLang="en-US"/>
          </a:p>
        </p:txBody>
      </p:sp>
    </p:spTree>
    <p:extLst>
      <p:ext uri="{BB962C8B-B14F-4D97-AF65-F5344CB8AC3E}">
        <p14:creationId xmlns:p14="http://schemas.microsoft.com/office/powerpoint/2010/main" val="262750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基带或链路控制单元</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LinkController</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进行射频信号与数字或语音信号的相互转化，实现基带协议和其它的底层连接规程。</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低功耗设备分为两类：单模设备、双模设备。双模设备支持经典蓝牙又支持低功耗蓝牙，单模设备只支持低功耗蓝牙。第三种类型，只支持经典蓝牙。单模设备只能与单模设备或者双模设备不能与经典蓝牙通信，单模设备不支持头戴式耳机、立体声音乐和较高的文件传输速率，无法再大部分领域使用。</a:t>
            </a:r>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30</a:t>
            </a:fld>
            <a:endParaRPr lang="zh-CN" altLang="en-US"/>
          </a:p>
        </p:txBody>
      </p:sp>
    </p:spTree>
    <p:extLst>
      <p:ext uri="{BB962C8B-B14F-4D97-AF65-F5344CB8AC3E}">
        <p14:creationId xmlns:p14="http://schemas.microsoft.com/office/powerpoint/2010/main" val="3831000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latin typeface="微软雅黑" panose="020B0503020204020204" pitchFamily="34" charset="-122"/>
                <a:ea typeface="微软雅黑" panose="020B0503020204020204" pitchFamily="34" charset="-122"/>
                <a:cs typeface="Times New Roman" panose="02020603050405020304" pitchFamily="18" charset="0"/>
              </a:rPr>
              <a:t>大多数国家免费、无授权的</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2.4-2.485GHz ISM(</a:t>
            </a:r>
            <a:r>
              <a:rPr lang="zh-CN" altLang="zh-CN" sz="1200" dirty="0">
                <a:latin typeface="微软雅黑" panose="020B0503020204020204" pitchFamily="34" charset="-122"/>
                <a:ea typeface="微软雅黑" panose="020B0503020204020204" pitchFamily="34" charset="-122"/>
                <a:cs typeface="Times New Roman" panose="02020603050405020304" pitchFamily="18" charset="0"/>
              </a:rPr>
              <a:t>工业、科学、医学</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dirty="0">
                <a:latin typeface="微软雅黑" panose="020B0503020204020204" pitchFamily="34" charset="-122"/>
                <a:ea typeface="微软雅黑" panose="020B0503020204020204" pitchFamily="34" charset="-122"/>
                <a:cs typeface="Times New Roman" panose="02020603050405020304" pitchFamily="18" charset="0"/>
              </a:rPr>
              <a:t>之间</a:t>
            </a:r>
            <a:endParaRPr lang="en-US" altLang="zh-CN" sz="1200" dirty="0">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720kbit/s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1Mbit/s</a:t>
            </a:r>
            <a:r>
              <a:rPr lang="zh-CN" altLang="en-US" sz="1200" kern="1200" dirty="0">
                <a:solidFill>
                  <a:schemeClr val="tx1"/>
                </a:solidFill>
                <a:effectLst/>
                <a:latin typeface="+mn-lt"/>
                <a:ea typeface="+mn-ea"/>
                <a:cs typeface="+mn-cs"/>
              </a:rPr>
              <a:t>，</a:t>
            </a:r>
            <a:r>
              <a:rPr lang="zh-CN" altLang="en-US" sz="1200" dirty="0">
                <a:solidFill>
                  <a:schemeClr val="tx1">
                    <a:lumMod val="50000"/>
                    <a:lumOff val="50000"/>
                  </a:schemeClr>
                </a:solidFill>
              </a:rPr>
              <a:t>载频间隔</a:t>
            </a:r>
            <a:r>
              <a:rPr lang="en-US" altLang="zh-CN" sz="1200" dirty="0">
                <a:solidFill>
                  <a:schemeClr val="tx1">
                    <a:lumMod val="50000"/>
                    <a:lumOff val="50000"/>
                  </a:schemeClr>
                </a:solidFill>
              </a:rPr>
              <a:t>1MHz</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工作距离：</a:t>
            </a:r>
            <a:r>
              <a:rPr lang="zh-CN" altLang="zh-CN" sz="1200" kern="1200" dirty="0">
                <a:solidFill>
                  <a:schemeClr val="tx1"/>
                </a:solidFill>
                <a:effectLst/>
                <a:latin typeface="+mn-lt"/>
                <a:ea typeface="+mn-ea"/>
                <a:cs typeface="+mn-cs"/>
              </a:rPr>
              <a:t>蓝牙设备分为三个功率等级，分别是：</a:t>
            </a:r>
            <a:r>
              <a:rPr lang="en-US" altLang="zh-CN" sz="1200" kern="1200" dirty="0">
                <a:solidFill>
                  <a:schemeClr val="tx1"/>
                </a:solidFill>
                <a:effectLst/>
                <a:latin typeface="+mn-lt"/>
                <a:ea typeface="+mn-ea"/>
                <a:cs typeface="+mn-cs"/>
              </a:rPr>
              <a:t>100mW</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20dBm</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2.5mW</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4dBm</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1mW</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0dBm</a:t>
            </a:r>
            <a:r>
              <a:rPr lang="zh-CN" altLang="zh-CN" sz="1200" kern="1200" dirty="0">
                <a:solidFill>
                  <a:schemeClr val="tx1"/>
                </a:solidFill>
                <a:effectLst/>
                <a:latin typeface="+mn-lt"/>
                <a:ea typeface="+mn-ea"/>
                <a:cs typeface="+mn-cs"/>
              </a:rPr>
              <a:t>），相应的有效工作范围为：</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米、</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米和</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米。</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31</a:t>
            </a:fld>
            <a:endParaRPr lang="zh-CN" altLang="en-US"/>
          </a:p>
        </p:txBody>
      </p:sp>
    </p:spTree>
    <p:extLst>
      <p:ext uri="{BB962C8B-B14F-4D97-AF65-F5344CB8AC3E}">
        <p14:creationId xmlns:p14="http://schemas.microsoft.com/office/powerpoint/2010/main" val="3972154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ISM</a:t>
            </a:r>
            <a:r>
              <a:rPr lang="zh-CN" altLang="zh-CN" sz="1200" kern="1200" dirty="0">
                <a:solidFill>
                  <a:schemeClr val="tx1"/>
                </a:solidFill>
                <a:effectLst/>
                <a:latin typeface="+mn-lt"/>
                <a:ea typeface="+mn-ea"/>
                <a:cs typeface="+mn-cs"/>
              </a:rPr>
              <a:t>频带是对所有无线电系统都开放的频带，因此使用其中的某个频段都会遇到不可预测的干扰源。例如某些家电、无绳电话、汽车开门器、微波炉等等，都可能是干扰。</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对接收同频有用信号的接收机造成的干扰</a:t>
            </a:r>
            <a:r>
              <a:rPr lang="zh-CN" altLang="en-US" sz="1400" b="1" dirty="0"/>
              <a:t>。</a:t>
            </a:r>
            <a:endParaRPr lang="en-US" altLang="zh-CN" sz="14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400" b="1" dirty="0"/>
          </a:p>
          <a:p>
            <a:r>
              <a:rPr lang="zh-CN" altLang="en-US" sz="1200" b="0" i="0" kern="1200" dirty="0">
                <a:solidFill>
                  <a:schemeClr val="tx1"/>
                </a:solidFill>
                <a:effectLst/>
                <a:latin typeface="+mn-lt"/>
                <a:ea typeface="+mn-ea"/>
                <a:cs typeface="+mn-cs"/>
              </a:rPr>
              <a:t>二战期间，参战各方都想提高鱼雷命中率。他们通常会考虑用无线信号引导鱼雷。但敌方也可以通过干扰无线电信号，让鱼雷偏离攻击目标。早期的通信是同时在一个单独的频道上传输，敌方探察到引导频道，就可以有效地干扰信号。</a:t>
            </a:r>
            <a:endParaRPr lang="en-US" altLang="zh-CN" sz="14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400" b="1"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32</a:t>
            </a:fld>
            <a:endParaRPr lang="zh-CN" altLang="en-US"/>
          </a:p>
        </p:txBody>
      </p:sp>
    </p:spTree>
    <p:extLst>
      <p:ext uri="{BB962C8B-B14F-4D97-AF65-F5344CB8AC3E}">
        <p14:creationId xmlns:p14="http://schemas.microsoft.com/office/powerpoint/2010/main" val="2984726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海蒂</a:t>
            </a:r>
            <a:r>
              <a:rPr lang="en-US" altLang="zh-CN" sz="1200" b="0" i="0" kern="1200" dirty="0">
                <a:solidFill>
                  <a:schemeClr val="tx1"/>
                </a:solidFill>
                <a:effectLst/>
                <a:latin typeface="+mn-lt"/>
                <a:ea typeface="+mn-ea"/>
                <a:cs typeface="+mn-cs"/>
              </a:rPr>
              <a:t>1914</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日生于维也纳一个犹太银行家家庭。少女时代的她很快迷上了表演，放弃了选修的通信专业而到柏林学习表演。凭着无与伦比的外表和表演欲，</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岁的海蒂就迎来了她的第一部电影</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街上的钱</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”奥地利的军火大亨曼德尔</a:t>
            </a:r>
            <a:r>
              <a:rPr lang="en-US" altLang="zh-CN" sz="1200" b="0" i="0" kern="1200" dirty="0">
                <a:solidFill>
                  <a:schemeClr val="tx1"/>
                </a:solidFill>
                <a:effectLst/>
                <a:latin typeface="+mn-lt"/>
                <a:ea typeface="+mn-ea"/>
                <a:cs typeface="+mn-cs"/>
              </a:rPr>
              <a:t>(Fritz </a:t>
            </a:r>
            <a:r>
              <a:rPr lang="en-US" altLang="zh-CN" sz="1200" b="0" i="0" kern="1200" dirty="0" err="1">
                <a:solidFill>
                  <a:schemeClr val="tx1"/>
                </a:solidFill>
                <a:effectLst/>
                <a:latin typeface="+mn-lt"/>
                <a:ea typeface="+mn-ea"/>
                <a:cs typeface="+mn-cs"/>
              </a:rPr>
              <a:t>Mandl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迎娶了海蒂。曼德尔也是一名犹太人，但他支持纳粹，甚至成为纳粹主要军备的奥地利军队供应商。他很重视无线电信号遥控鱼雷和无线通信干扰技术。虽然无线通信技术在当时属于国家最高级别军事机密，但曼德尔与武器专家谈论相关技术时，他允许海蒂旁听甚至记录。他没想到通信专业出身的海蒂在数月后基本掌握了这项技术。不过，曼德尔不愿妻子在外抛头露面。她曾提过想继续拍电影，被曼德尔粗暴地拒绝了，“我连游泳和上街的自由都没有。”这让海蒂小姐对曼德尔彻底死心了</a:t>
            </a:r>
          </a:p>
          <a:p>
            <a:r>
              <a:rPr lang="en-US" altLang="zh-CN" sz="1200" b="0" i="0" kern="1200" dirty="0">
                <a:solidFill>
                  <a:schemeClr val="tx1"/>
                </a:solidFill>
                <a:effectLst/>
                <a:latin typeface="+mn-lt"/>
                <a:ea typeface="+mn-ea"/>
                <a:cs typeface="+mn-cs"/>
              </a:rPr>
              <a:t>1937</a:t>
            </a:r>
            <a:r>
              <a:rPr lang="zh-CN" altLang="en-US" sz="1200" b="0" i="0" kern="1200" dirty="0">
                <a:solidFill>
                  <a:schemeClr val="tx1"/>
                </a:solidFill>
                <a:effectLst/>
                <a:latin typeface="+mn-lt"/>
                <a:ea typeface="+mn-ea"/>
                <a:cs typeface="+mn-cs"/>
              </a:rPr>
              <a:t>年的一天，海蒂小姐陪同曼德尔出席晚宴，中途她以身体不适为由退席，用迷药迷昏随从侍女，跳出盥洗室的窗户，乘当天的火车连夜逃到了法国巴黎。不久后，她在米高梅公司的梅耶</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LouisB.Mayer</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的引荐下打入好莱坞。海蒂先后参演了</a:t>
            </a:r>
            <a:r>
              <a:rPr lang="en-US" altLang="zh-CN" sz="1200" b="0" i="0" kern="1200" dirty="0">
                <a:solidFill>
                  <a:schemeClr val="tx1"/>
                </a:solidFill>
                <a:effectLst/>
                <a:latin typeface="+mn-lt"/>
                <a:ea typeface="+mn-ea"/>
                <a:cs typeface="+mn-cs"/>
              </a:rPr>
              <a:t>25</a:t>
            </a:r>
            <a:r>
              <a:rPr lang="zh-CN" altLang="en-US" sz="1200" b="0" i="0" kern="1200" dirty="0">
                <a:solidFill>
                  <a:schemeClr val="tx1"/>
                </a:solidFill>
                <a:effectLst/>
                <a:latin typeface="+mn-lt"/>
                <a:ea typeface="+mn-ea"/>
                <a:cs typeface="+mn-cs"/>
              </a:rPr>
              <a:t>部戏。不过，她的作品让人记住的，除了美貌，毫无经典作品。海蒂决定投身科学界，她想证明，她除了脸蛋，还有其他更多的东西。</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2076A9-7AC7-469C-99F7-1CB70429BA05}" type="slidenum">
              <a:rPr lang="zh-CN" altLang="en-US" smtClean="0"/>
              <a:t>33</a:t>
            </a:fld>
            <a:endParaRPr lang="zh-CN" altLang="en-US"/>
          </a:p>
        </p:txBody>
      </p:sp>
    </p:spTree>
    <p:extLst>
      <p:ext uri="{BB962C8B-B14F-4D97-AF65-F5344CB8AC3E}">
        <p14:creationId xmlns:p14="http://schemas.microsoft.com/office/powerpoint/2010/main" val="191722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二战期间，参战各方都想提高鱼雷命中率。他们通常会用无线信号引导鱼雷。但敌方也可以通过干扰无线电信号，让鱼雷偏离攻击目标。早期的通信是同时在一个单独的频道上传输，敌方探察到引导频道，就可以有效地干扰信号。</a:t>
            </a:r>
          </a:p>
          <a:p>
            <a:r>
              <a:rPr lang="zh-CN" altLang="en-US" sz="1200" b="0" i="0" kern="1200" dirty="0">
                <a:solidFill>
                  <a:schemeClr val="tx1"/>
                </a:solidFill>
                <a:effectLst/>
                <a:latin typeface="+mn-lt"/>
                <a:ea typeface="+mn-ea"/>
                <a:cs typeface="+mn-cs"/>
              </a:rPr>
              <a:t>海蒂认为自己能解决单独无线信号频道的技术瓶颈。她设想在鱼雷发射和接收两端，同时用数个窄频信道传播信息，这些信号按一个随机的信道序列发射出去，接收端则按相同的顺序将离散的信号组合起来。这样一来，对于不知信道序列的接收方来说，接收到信号就是噪声。与此同时，由于接收端只需要对数个特殊频段的特定序列信号敏感，对一般的噪声免疫力很好。而敌方又不可能实现全频段的干扰。但怎么才能做到这一点呢？</a:t>
            </a:r>
          </a:p>
          <a:p>
            <a:r>
              <a:rPr lang="zh-CN" altLang="en-US" sz="1200" b="0" i="0" kern="1200" dirty="0">
                <a:solidFill>
                  <a:schemeClr val="tx1"/>
                </a:solidFill>
                <a:effectLst/>
                <a:latin typeface="+mn-lt"/>
                <a:ea typeface="+mn-ea"/>
                <a:cs typeface="+mn-cs"/>
              </a:rPr>
              <a:t>这时，她结识了富有传奇色彩的音乐家安泰尔</a:t>
            </a:r>
            <a:r>
              <a:rPr lang="en-US" altLang="zh-CN" sz="1200" b="0" i="0" kern="1200" dirty="0">
                <a:solidFill>
                  <a:schemeClr val="tx1"/>
                </a:solidFill>
                <a:effectLst/>
                <a:latin typeface="+mn-lt"/>
                <a:ea typeface="+mn-ea"/>
                <a:cs typeface="+mn-cs"/>
              </a:rPr>
              <a:t>(George </a:t>
            </a:r>
            <a:r>
              <a:rPr lang="en-US" altLang="zh-CN" sz="1200" b="0" i="0" kern="1200" dirty="0" err="1">
                <a:solidFill>
                  <a:schemeClr val="tx1"/>
                </a:solidFill>
                <a:effectLst/>
                <a:latin typeface="+mn-lt"/>
                <a:ea typeface="+mn-ea"/>
                <a:cs typeface="+mn-cs"/>
              </a:rPr>
              <a:t>Anteil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。安泰尔是当时先锋派作曲界的顶尖人物之一，创作并演奏了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飞机奏鸣曲</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爵士奏鸣曲</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机器之死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等曲目，名噪一时。</a:t>
            </a:r>
            <a:r>
              <a:rPr lang="en-US" altLang="zh-CN" sz="1200" b="0" i="0" kern="1200" dirty="0">
                <a:solidFill>
                  <a:schemeClr val="tx1"/>
                </a:solidFill>
                <a:effectLst/>
                <a:latin typeface="+mn-lt"/>
                <a:ea typeface="+mn-ea"/>
                <a:cs typeface="+mn-cs"/>
              </a:rPr>
              <a:t>1933</a:t>
            </a:r>
            <a:r>
              <a:rPr lang="zh-CN" altLang="en-US" sz="1200" b="0" i="0" kern="1200" dirty="0">
                <a:solidFill>
                  <a:schemeClr val="tx1"/>
                </a:solidFill>
                <a:effectLst/>
                <a:latin typeface="+mn-lt"/>
                <a:ea typeface="+mn-ea"/>
                <a:cs typeface="+mn-cs"/>
              </a:rPr>
              <a:t>年安泰尔开始为好莱坞进行电影音乐创作，并开始对人体内分泌的研究。</a:t>
            </a:r>
          </a:p>
          <a:p>
            <a:r>
              <a:rPr lang="zh-CN" altLang="en-US" sz="1200" b="0" i="0" kern="1200" dirty="0">
                <a:solidFill>
                  <a:schemeClr val="tx1"/>
                </a:solidFill>
                <a:effectLst/>
                <a:latin typeface="+mn-lt"/>
                <a:ea typeface="+mn-ea"/>
                <a:cs typeface="+mn-cs"/>
              </a:rPr>
              <a:t>起初，海蒂只是把安泰尔看作腺体专家，向他请教怎样才能把她的胸部变得更大。后来，两人的话题从腺体转到武器。安泰尔则提出，可以借鉴自动钢琴的做法来实现“跳频”的想法。自动钢琴很像老式计算机，通过读入编好码的打孔纸带来演奏。</a:t>
            </a:r>
            <a:r>
              <a:rPr lang="en-US" altLang="zh-CN" sz="1200" b="0" i="0" kern="1200" dirty="0">
                <a:solidFill>
                  <a:schemeClr val="tx1"/>
                </a:solidFill>
                <a:effectLst/>
                <a:latin typeface="+mn-lt"/>
                <a:ea typeface="+mn-ea"/>
                <a:cs typeface="+mn-cs"/>
              </a:rPr>
              <a:t>1940</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月，两人将一份说明送交至国家发明家委员会。</a:t>
            </a:r>
            <a:r>
              <a:rPr lang="en-US" altLang="zh-CN" sz="1200" b="0" i="0" kern="1200" dirty="0">
                <a:solidFill>
                  <a:schemeClr val="tx1"/>
                </a:solidFill>
                <a:effectLst/>
                <a:latin typeface="+mn-lt"/>
                <a:ea typeface="+mn-ea"/>
                <a:cs typeface="+mn-cs"/>
              </a:rPr>
              <a:t>1942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月，这项发明被授予美国专利。</a:t>
            </a:r>
          </a:p>
          <a:p>
            <a:r>
              <a:rPr lang="zh-CN" altLang="en-US" sz="1200" b="0" i="0" kern="1200" dirty="0">
                <a:solidFill>
                  <a:schemeClr val="tx1"/>
                </a:solidFill>
                <a:effectLst/>
                <a:latin typeface="+mn-lt"/>
                <a:ea typeface="+mn-ea"/>
                <a:cs typeface="+mn-cs"/>
              </a:rPr>
              <a:t>专利说明描述了一种引导鱼雷的通信方法：在一段固定时间内，在载波频率之间发射方和接收方用一种同步的通信方式。被发射方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飞机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和接收方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鱼雷</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所采用载波频率同步的编号，是由一种类似自动钢琴音乐筒的装置控制，该装置有一个独特的由</a:t>
            </a:r>
            <a:r>
              <a:rPr lang="en-US" altLang="zh-CN" sz="1200" b="0" i="0" kern="1200" dirty="0">
                <a:solidFill>
                  <a:schemeClr val="tx1"/>
                </a:solidFill>
                <a:effectLst/>
                <a:latin typeface="+mn-lt"/>
                <a:ea typeface="+mn-ea"/>
                <a:cs typeface="+mn-cs"/>
              </a:rPr>
              <a:t>88</a:t>
            </a:r>
            <a:r>
              <a:rPr lang="zh-CN" altLang="en-US" sz="1200" b="0" i="0" kern="1200" dirty="0">
                <a:solidFill>
                  <a:schemeClr val="tx1"/>
                </a:solidFill>
                <a:effectLst/>
                <a:latin typeface="+mn-lt"/>
                <a:ea typeface="+mn-ea"/>
                <a:cs typeface="+mn-cs"/>
              </a:rPr>
              <a:t>个可能的阶梯组成的序列。通过在每个频率上仅发送整个信息的一小部分，鱼雷能受到操纵。干扰通信的企图通常一次只能是一条信道失去作用，而在其他信道上的信息足以保证鱼雷做出必要的方向矫正，以击中目标。</a:t>
            </a:r>
          </a:p>
          <a:p>
            <a:r>
              <a:rPr lang="zh-CN" altLang="en-US" sz="1200" b="1" i="0" kern="1200" dirty="0">
                <a:solidFill>
                  <a:schemeClr val="tx1"/>
                </a:solidFill>
                <a:effectLst/>
                <a:latin typeface="+mn-lt"/>
                <a:ea typeface="+mn-ea"/>
                <a:cs typeface="+mn-cs"/>
              </a:rPr>
              <a:t>电影有限技术永恒</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时，没有多少人认为可以将音乐装置放进鱼雷。对此安泰尔自嘲道：“我们所犯的错误就是在解释这项技术时为了听众能更好地理解，引用了自动钢琴的原理。”不久，海蒂和安泰尔又回归了各自的艺术圈。而跳频技术则沉入了故纸堆。</a:t>
            </a:r>
          </a:p>
          <a:p>
            <a:r>
              <a:rPr lang="zh-CN" altLang="en-US" sz="1200" b="0" i="0" kern="1200" dirty="0">
                <a:solidFill>
                  <a:schemeClr val="tx1"/>
                </a:solidFill>
                <a:effectLst/>
                <a:latin typeface="+mn-lt"/>
                <a:ea typeface="+mn-ea"/>
                <a:cs typeface="+mn-cs"/>
              </a:rPr>
              <a:t>二战中，美国人从未将跳频技术用于进攻纳粹军舰。人们所能知道的对它最早实现是在</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世纪</a:t>
            </a:r>
            <a:r>
              <a:rPr lang="en-US" altLang="zh-CN" sz="1200" b="0" i="0" kern="1200" dirty="0">
                <a:solidFill>
                  <a:schemeClr val="tx1"/>
                </a:solidFill>
                <a:effectLst/>
                <a:latin typeface="+mn-lt"/>
                <a:ea typeface="+mn-ea"/>
                <a:cs typeface="+mn-cs"/>
              </a:rPr>
              <a:t>50</a:t>
            </a:r>
            <a:r>
              <a:rPr lang="zh-CN" altLang="en-US" sz="1200" b="0" i="0" kern="1200" dirty="0">
                <a:solidFill>
                  <a:schemeClr val="tx1"/>
                </a:solidFill>
                <a:effectLst/>
                <a:latin typeface="+mn-lt"/>
                <a:ea typeface="+mn-ea"/>
                <a:cs typeface="+mn-cs"/>
              </a:rPr>
              <a:t>年代中期。它涉及在飞机和被称作声纳浮标设备之间的双向通信。当时，美国海军给霍夫曼无线电公司一份专利，让它生产声纳浮标以及伴随飞机的无线电。不过，发明者的名字被从文件中抹去，给出的信息处于极度保密状态。霍夫曼公司的技术人员完全不知道，这项专利是一个女演员和一个音乐家搞出来的。</a:t>
            </a:r>
          </a:p>
          <a:p>
            <a:r>
              <a:rPr lang="zh-CN" altLang="en-US" sz="1200" b="0" i="0" kern="1200" dirty="0">
                <a:solidFill>
                  <a:schemeClr val="tx1"/>
                </a:solidFill>
                <a:effectLst/>
                <a:latin typeface="+mn-lt"/>
                <a:ea typeface="+mn-ea"/>
                <a:cs typeface="+mn-cs"/>
              </a:rPr>
              <a:t>最终，霍夫曼无线电公司完成了这一跳频机械设备。在此基础上，军方研发了许多产品，其中包括一架在越南战争中使用的遥控无人驾驶飞机。古巴导弹危机期间，“跳频”以隐蔽通信的形式在军舰之间构成了海军封锁。</a:t>
            </a:r>
          </a:p>
          <a:p>
            <a:r>
              <a:rPr lang="zh-CN" altLang="en-US" sz="1200" b="0" i="0" kern="1200" dirty="0">
                <a:solidFill>
                  <a:schemeClr val="tx1"/>
                </a:solidFill>
                <a:effectLst/>
                <a:latin typeface="+mn-lt"/>
                <a:ea typeface="+mn-ea"/>
                <a:cs typeface="+mn-cs"/>
              </a:rPr>
              <a:t>冷战结束后，美军解除了对“跳频”技术的管制，允许其商业化。与此同时，电子晶体管的发展使“跳频”技术的实现越发简单。频率同步方法从机械到电子的转化，促进了它的普遍实现。电子通讯和无线技术得到了长足发展，手机、卫星通讯、无线网络等技术引领了信息时代。在“跳频”技术基础上，</a:t>
            </a:r>
            <a:r>
              <a:rPr lang="en-US" altLang="zh-CN" sz="1200" b="0" i="0" kern="1200" dirty="0">
                <a:solidFill>
                  <a:schemeClr val="tx1"/>
                </a:solidFill>
                <a:effectLst/>
                <a:latin typeface="+mn-lt"/>
                <a:ea typeface="+mn-ea"/>
                <a:cs typeface="+mn-cs"/>
              </a:rPr>
              <a:t>1985</a:t>
            </a:r>
            <a:r>
              <a:rPr lang="zh-CN" altLang="en-US" sz="1200" b="0" i="0" kern="1200" dirty="0">
                <a:solidFill>
                  <a:schemeClr val="tx1"/>
                </a:solidFill>
                <a:effectLst/>
                <a:latin typeface="+mn-lt"/>
                <a:ea typeface="+mn-ea"/>
                <a:cs typeface="+mn-cs"/>
              </a:rPr>
              <a:t>年美国的一家名不见经传的小公司在圣迭戈成立，悄悄地研发出</a:t>
            </a:r>
            <a:r>
              <a:rPr lang="en-US" altLang="zh-CN" sz="1200" b="0" i="0" kern="1200" dirty="0">
                <a:solidFill>
                  <a:schemeClr val="tx1"/>
                </a:solidFill>
                <a:effectLst/>
                <a:latin typeface="+mn-lt"/>
                <a:ea typeface="+mn-ea"/>
                <a:cs typeface="+mn-cs"/>
              </a:rPr>
              <a:t>CDMA</a:t>
            </a:r>
            <a:r>
              <a:rPr lang="zh-CN" altLang="en-US" sz="1200" b="0" i="0" kern="1200" dirty="0">
                <a:solidFill>
                  <a:schemeClr val="tx1"/>
                </a:solidFill>
                <a:effectLst/>
                <a:latin typeface="+mn-lt"/>
                <a:ea typeface="+mn-ea"/>
                <a:cs typeface="+mn-cs"/>
              </a:rPr>
              <a:t>无线数字通信系统。这家公司就是高通。高通现在已成为全球</a:t>
            </a:r>
            <a:r>
              <a:rPr lang="en-US" altLang="zh-CN" sz="1200" b="0" i="0" kern="1200" dirty="0">
                <a:solidFill>
                  <a:schemeClr val="tx1"/>
                </a:solidFill>
                <a:effectLst/>
                <a:latin typeface="+mn-lt"/>
                <a:ea typeface="+mn-ea"/>
                <a:cs typeface="+mn-cs"/>
              </a:rPr>
              <a:t>500</a:t>
            </a:r>
            <a:r>
              <a:rPr lang="zh-CN" altLang="en-US" sz="1200" b="0" i="0" kern="1200" dirty="0">
                <a:solidFill>
                  <a:schemeClr val="tx1"/>
                </a:solidFill>
                <a:effectLst/>
                <a:latin typeface="+mn-lt"/>
                <a:ea typeface="+mn-ea"/>
                <a:cs typeface="+mn-cs"/>
              </a:rPr>
              <a:t>强的大公司，而它的理论来源的发明者海蒂却差点给人遗忘。</a:t>
            </a:r>
          </a:p>
          <a:p>
            <a:r>
              <a:rPr lang="en-US" altLang="zh-CN" sz="1200" b="0" i="0" kern="1200" dirty="0">
                <a:solidFill>
                  <a:schemeClr val="tx1"/>
                </a:solidFill>
                <a:effectLst/>
                <a:latin typeface="+mn-lt"/>
                <a:ea typeface="+mn-ea"/>
                <a:cs typeface="+mn-cs"/>
              </a:rPr>
              <a:t>2000</a:t>
            </a:r>
            <a:r>
              <a:rPr lang="zh-CN" altLang="en-US" sz="1200" b="0" i="0" kern="1200" dirty="0">
                <a:solidFill>
                  <a:schemeClr val="tx1"/>
                </a:solidFill>
                <a:effectLst/>
                <a:latin typeface="+mn-lt"/>
                <a:ea typeface="+mn-ea"/>
                <a:cs typeface="+mn-cs"/>
              </a:rPr>
              <a:t>年，海蒂去世。</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年后，波音公司进行了一系列的宣传广告纪念这位科技女性，其中毫不涉及她的演艺事业。</a:t>
            </a:r>
            <a:r>
              <a:rPr lang="en-US" altLang="zh-CN" sz="1200" b="0" i="0" kern="1200" dirty="0">
                <a:solidFill>
                  <a:schemeClr val="tx1"/>
                </a:solidFill>
                <a:effectLst/>
                <a:latin typeface="+mn-lt"/>
                <a:ea typeface="+mn-ea"/>
                <a:cs typeface="+mn-cs"/>
              </a:rPr>
              <a:t>2005</a:t>
            </a:r>
            <a:r>
              <a:rPr lang="zh-CN" altLang="en-US" sz="1200" b="0" i="0" kern="1200" dirty="0">
                <a:solidFill>
                  <a:schemeClr val="tx1"/>
                </a:solidFill>
                <a:effectLst/>
                <a:latin typeface="+mn-lt"/>
                <a:ea typeface="+mn-ea"/>
                <a:cs typeface="+mn-cs"/>
              </a:rPr>
              <a:t>年，德语国家举行了第一届发明者节，以纪念海蒂小姐的</a:t>
            </a:r>
            <a:r>
              <a:rPr lang="en-US" altLang="zh-CN" sz="1200" b="0" i="0" kern="1200" dirty="0">
                <a:solidFill>
                  <a:schemeClr val="tx1"/>
                </a:solidFill>
                <a:effectLst/>
                <a:latin typeface="+mn-lt"/>
                <a:ea typeface="+mn-ea"/>
                <a:cs typeface="+mn-cs"/>
              </a:rPr>
              <a:t>92</a:t>
            </a:r>
            <a:r>
              <a:rPr lang="zh-CN" altLang="en-US" sz="1200" b="0" i="0" kern="1200" dirty="0">
                <a:solidFill>
                  <a:schemeClr val="tx1"/>
                </a:solidFill>
                <a:effectLst/>
                <a:latin typeface="+mn-lt"/>
                <a:ea typeface="+mn-ea"/>
                <a:cs typeface="+mn-cs"/>
              </a:rPr>
              <a:t>岁诞辰。所有的这一切，仿佛在印证她的另一句妙语：“电影往往限于某一地区和时代，而技术是永恒的”。 </a:t>
            </a:r>
          </a:p>
        </p:txBody>
      </p:sp>
      <p:sp>
        <p:nvSpPr>
          <p:cNvPr id="4" name="灯片编号占位符 3"/>
          <p:cNvSpPr>
            <a:spLocks noGrp="1"/>
          </p:cNvSpPr>
          <p:nvPr>
            <p:ph type="sldNum" sz="quarter" idx="10"/>
          </p:nvPr>
        </p:nvSpPr>
        <p:spPr/>
        <p:txBody>
          <a:bodyPr/>
          <a:lstStyle/>
          <a:p>
            <a:fld id="{0F2076A9-7AC7-469C-99F7-1CB70429BA05}" type="slidenum">
              <a:rPr lang="zh-CN" altLang="en-US" smtClean="0"/>
              <a:t>34</a:t>
            </a:fld>
            <a:endParaRPr lang="zh-CN" altLang="en-US"/>
          </a:p>
        </p:txBody>
      </p:sp>
    </p:spTree>
    <p:extLst>
      <p:ext uri="{BB962C8B-B14F-4D97-AF65-F5344CB8AC3E}">
        <p14:creationId xmlns:p14="http://schemas.microsoft.com/office/powerpoint/2010/main" val="1967002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跳频速率为</a:t>
            </a:r>
            <a:r>
              <a:rPr lang="en-US" altLang="zh-CN" dirty="0"/>
              <a:t>1600</a:t>
            </a:r>
            <a:r>
              <a:rPr lang="zh-CN" altLang="en-US" dirty="0"/>
              <a:t>跳</a:t>
            </a:r>
            <a:r>
              <a:rPr lang="en-US" altLang="zh-CN" dirty="0"/>
              <a:t>/</a:t>
            </a:r>
            <a:r>
              <a:rPr lang="zh-CN" altLang="en-US" dirty="0"/>
              <a:t>秒，在建链时（包括寻呼和查询）提高为</a:t>
            </a:r>
            <a:r>
              <a:rPr lang="en-US" altLang="zh-CN" dirty="0"/>
              <a:t>3200</a:t>
            </a:r>
            <a:r>
              <a:rPr lang="zh-CN" altLang="en-US" dirty="0"/>
              <a:t>跳</a:t>
            </a:r>
            <a:r>
              <a:rPr lang="en-US" altLang="zh-CN" dirty="0"/>
              <a:t>/</a:t>
            </a:r>
            <a:r>
              <a:rPr lang="zh-CN" altLang="en-US" dirty="0"/>
              <a:t>秒。蓝牙通过快跳频和短分组技术减少同频干扰，保证传输的可靠性。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蓝牙设备通过寻呼来呼叫其它的设备加入其所在的微微网</a:t>
            </a:r>
            <a:r>
              <a:rPr lang="en-US"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寻呼设备每隔</a:t>
            </a:r>
            <a:r>
              <a:rPr lang="en-US" altLang="zh-CN" sz="1200" b="1" kern="1200" dirty="0">
                <a:solidFill>
                  <a:schemeClr val="tx1"/>
                </a:solidFill>
                <a:effectLst/>
                <a:latin typeface="+mn-lt"/>
                <a:ea typeface="+mn-ea"/>
                <a:cs typeface="+mn-cs"/>
              </a:rPr>
              <a:t>312.5</a:t>
            </a:r>
            <a:r>
              <a:rPr lang="zh-CN" altLang="zh-CN" sz="1200" b="1" kern="1200" dirty="0">
                <a:solidFill>
                  <a:schemeClr val="tx1"/>
                </a:solidFill>
                <a:effectLst/>
                <a:latin typeface="+mn-lt"/>
                <a:ea typeface="+mn-ea"/>
                <a:cs typeface="+mn-cs"/>
              </a:rPr>
              <a:t>微秒选择一个新的频率来发送寻呼</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在寻呼扫描时</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被寻呼设备每隔</a:t>
            </a:r>
            <a:r>
              <a:rPr lang="en-US" altLang="zh-CN" sz="1200" kern="1200" dirty="0">
                <a:solidFill>
                  <a:schemeClr val="tx1"/>
                </a:solidFill>
                <a:effectLst/>
                <a:latin typeface="+mn-lt"/>
                <a:ea typeface="+mn-ea"/>
                <a:cs typeface="+mn-cs"/>
              </a:rPr>
              <a:t>1.28s</a:t>
            </a:r>
            <a:r>
              <a:rPr lang="zh-CN" altLang="zh-CN" sz="1200" kern="1200" dirty="0">
                <a:solidFill>
                  <a:schemeClr val="tx1"/>
                </a:solidFill>
                <a:effectLst/>
                <a:latin typeface="+mn-lt"/>
                <a:ea typeface="+mn-ea"/>
                <a:cs typeface="+mn-cs"/>
              </a:rPr>
              <a:t>选择一个新的监听频率。</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手机去连接智能设备，那手机就是</a:t>
            </a:r>
            <a:r>
              <a:rPr lang="en-US" altLang="zh-CN" sz="1200" kern="1200" dirty="0">
                <a:solidFill>
                  <a:schemeClr val="tx1"/>
                </a:solidFill>
                <a:effectLst/>
                <a:latin typeface="+mn-lt"/>
                <a:ea typeface="+mn-ea"/>
                <a:cs typeface="+mn-cs"/>
              </a:rPr>
              <a:t>central</a:t>
            </a:r>
            <a:r>
              <a:rPr lang="zh-CN" altLang="zh-CN" sz="1200" kern="1200" dirty="0">
                <a:solidFill>
                  <a:schemeClr val="tx1"/>
                </a:solidFill>
                <a:effectLst/>
                <a:latin typeface="+mn-lt"/>
                <a:ea typeface="+mn-ea"/>
                <a:cs typeface="+mn-cs"/>
              </a:rPr>
              <a:t>，智能设备就是</a:t>
            </a:r>
            <a:r>
              <a:rPr lang="en-US" altLang="zh-CN" sz="1200" kern="1200" dirty="0">
                <a:solidFill>
                  <a:schemeClr val="tx1"/>
                </a:solidFill>
                <a:effectLst/>
                <a:latin typeface="+mn-lt"/>
                <a:ea typeface="+mn-ea"/>
                <a:cs typeface="+mn-cs"/>
              </a:rPr>
              <a:t>peripheral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peripheral</a:t>
            </a:r>
            <a:r>
              <a:rPr lang="zh-CN" altLang="zh-CN" sz="1200" kern="1200" dirty="0">
                <a:solidFill>
                  <a:schemeClr val="tx1"/>
                </a:solidFill>
                <a:effectLst/>
                <a:latin typeface="+mn-lt"/>
                <a:ea typeface="+mn-ea"/>
                <a:cs typeface="+mn-cs"/>
              </a:rPr>
              <a:t>会发出广播</a:t>
            </a:r>
            <a:r>
              <a:rPr lang="en-US" altLang="zh-CN" sz="1200" kern="1200" dirty="0">
                <a:solidFill>
                  <a:schemeClr val="tx1"/>
                </a:solidFill>
                <a:effectLst/>
                <a:latin typeface="+mn-lt"/>
                <a:ea typeface="+mn-ea"/>
                <a:cs typeface="+mn-cs"/>
              </a:rPr>
              <a:t>,central</a:t>
            </a:r>
            <a:r>
              <a:rPr lang="zh-CN" altLang="zh-CN" sz="1200" kern="1200" dirty="0">
                <a:solidFill>
                  <a:schemeClr val="tx1"/>
                </a:solidFill>
                <a:effectLst/>
                <a:latin typeface="+mn-lt"/>
                <a:ea typeface="+mn-ea"/>
                <a:cs typeface="+mn-cs"/>
              </a:rPr>
              <a:t>扫描到广播后，可以对设备进行连接，发出</a:t>
            </a:r>
            <a:r>
              <a:rPr lang="en-US" altLang="zh-CN" sz="1200" kern="1200" dirty="0">
                <a:solidFill>
                  <a:schemeClr val="tx1"/>
                </a:solidFill>
                <a:effectLst/>
                <a:latin typeface="+mn-lt"/>
                <a:ea typeface="+mn-ea"/>
                <a:cs typeface="+mn-cs"/>
              </a:rPr>
              <a:t>connect</a:t>
            </a:r>
            <a:r>
              <a:rPr lang="zh-CN" altLang="zh-CN" sz="1200" kern="1200" dirty="0">
                <a:solidFill>
                  <a:schemeClr val="tx1"/>
                </a:solidFill>
                <a:effectLst/>
                <a:latin typeface="+mn-lt"/>
                <a:ea typeface="+mn-ea"/>
                <a:cs typeface="+mn-cs"/>
              </a:rPr>
              <a:t>请求，</a:t>
            </a:r>
            <a:r>
              <a:rPr lang="en-US" altLang="zh-CN" sz="1200" kern="1200" dirty="0">
                <a:solidFill>
                  <a:schemeClr val="tx1"/>
                </a:solidFill>
                <a:effectLst/>
                <a:latin typeface="+mn-lt"/>
                <a:ea typeface="+mn-ea"/>
                <a:cs typeface="+mn-cs"/>
              </a:rPr>
              <a:t>peripheral</a:t>
            </a:r>
            <a:r>
              <a:rPr lang="zh-CN" altLang="zh-CN" sz="1200" kern="1200" dirty="0">
                <a:solidFill>
                  <a:schemeClr val="tx1"/>
                </a:solidFill>
                <a:effectLst/>
                <a:latin typeface="+mn-lt"/>
                <a:ea typeface="+mn-ea"/>
                <a:cs typeface="+mn-cs"/>
              </a:rPr>
              <a:t>接收到请求后，同意连接后，</a:t>
            </a:r>
            <a:r>
              <a:rPr lang="en-US" altLang="zh-CN" sz="1200" kern="1200" dirty="0">
                <a:solidFill>
                  <a:schemeClr val="tx1"/>
                </a:solidFill>
                <a:effectLst/>
                <a:latin typeface="+mn-lt"/>
                <a:ea typeface="+mn-ea"/>
                <a:cs typeface="+mn-cs"/>
              </a:rPr>
              <a:t>central</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peripheral</a:t>
            </a:r>
            <a:r>
              <a:rPr lang="zh-CN" altLang="zh-CN" sz="1200" kern="1200" dirty="0">
                <a:solidFill>
                  <a:schemeClr val="tx1"/>
                </a:solidFill>
                <a:effectLst/>
                <a:latin typeface="+mn-lt"/>
                <a:ea typeface="+mn-ea"/>
                <a:cs typeface="+mn-cs"/>
              </a:rPr>
              <a:t>就建立了连接。</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广播设备是从机，扫描设备是主机。</a:t>
            </a:r>
            <a:r>
              <a:rPr lang="zh-CN" altLang="en-US" sz="1200" kern="1200" dirty="0">
                <a:solidFill>
                  <a:schemeClr val="tx1"/>
                </a:solidFill>
                <a:effectLst/>
                <a:latin typeface="+mn-lt"/>
                <a:ea typeface="+mn-ea"/>
                <a:cs typeface="+mn-cs"/>
              </a:rPr>
              <a:t>连接</a:t>
            </a:r>
            <a:r>
              <a:rPr lang="en-US" altLang="zh-CN" sz="1200" kern="1200" dirty="0">
                <a:solidFill>
                  <a:schemeClr val="tx1"/>
                </a:solidFill>
                <a:effectLst/>
                <a:latin typeface="+mn-lt"/>
                <a:ea typeface="+mn-ea"/>
                <a:cs typeface="+mn-cs"/>
              </a:rPr>
              <a:t>7</a:t>
            </a:r>
            <a:r>
              <a:rPr lang="zh-CN" altLang="en-US" sz="1200" kern="1200" dirty="0">
                <a:solidFill>
                  <a:schemeClr val="tx1"/>
                </a:solidFill>
                <a:effectLst/>
                <a:latin typeface="+mn-lt"/>
                <a:ea typeface="+mn-ea"/>
                <a:cs typeface="+mn-cs"/>
              </a:rPr>
              <a:t>个设备</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35</a:t>
            </a:fld>
            <a:endParaRPr lang="zh-CN" altLang="en-US"/>
          </a:p>
        </p:txBody>
      </p:sp>
    </p:spTree>
    <p:extLst>
      <p:ext uri="{BB962C8B-B14F-4D97-AF65-F5344CB8AC3E}">
        <p14:creationId xmlns:p14="http://schemas.microsoft.com/office/powerpoint/2010/main" val="204019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 </a:t>
            </a:r>
            <a:r>
              <a:rPr lang="zh-CN" altLang="en-US" dirty="0"/>
              <a:t>世纪 </a:t>
            </a:r>
            <a:r>
              <a:rPr lang="en-US" altLang="zh-CN" dirty="0"/>
              <a:t>60 </a:t>
            </a:r>
            <a:r>
              <a:rPr lang="zh-CN" altLang="en-US" dirty="0"/>
              <a:t>年代开始商用，</a:t>
            </a:r>
            <a:r>
              <a:rPr lang="zh-CN" altLang="en-US" sz="1200" b="0" i="0" kern="1200" dirty="0">
                <a:solidFill>
                  <a:schemeClr val="tx1"/>
                </a:solidFill>
                <a:effectLst/>
                <a:latin typeface="+mn-lt"/>
                <a:ea typeface="+mn-ea"/>
                <a:cs typeface="+mn-cs"/>
              </a:rPr>
              <a:t>图书馆，门禁系统，食品安全溯源等。</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1948</a:t>
            </a:r>
            <a:r>
              <a:rPr lang="zh-CN" altLang="en-US" sz="1200" b="0" i="0" kern="1200" dirty="0">
                <a:solidFill>
                  <a:schemeClr val="tx1"/>
                </a:solidFill>
                <a:effectLst/>
                <a:latin typeface="+mn-lt"/>
                <a:ea typeface="+mn-ea"/>
                <a:cs typeface="+mn-cs"/>
              </a:rPr>
              <a:t>年</a:t>
            </a:r>
            <a:r>
              <a:rPr lang="zh-CN" altLang="en-US" sz="1200" b="0" i="0" u="none" strike="noStrike" kern="1200" dirty="0">
                <a:solidFill>
                  <a:schemeClr val="tx1"/>
                </a:solidFill>
                <a:effectLst/>
                <a:latin typeface="+mn-lt"/>
                <a:ea typeface="+mn-ea"/>
                <a:cs typeface="+mn-cs"/>
                <a:hlinkClick r:id="rId3"/>
              </a:rPr>
              <a:t>哈里斯</a:t>
            </a:r>
            <a:r>
              <a:rPr lang="zh-CN" altLang="en-US" sz="1200" b="0" i="0" kern="1200" dirty="0">
                <a:solidFill>
                  <a:schemeClr val="tx1"/>
                </a:solidFill>
                <a:effectLst/>
                <a:latin typeface="+mn-lt"/>
                <a:ea typeface="+mn-ea"/>
                <a:cs typeface="+mn-cs"/>
              </a:rPr>
              <a:t>托克曼发表的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利用反射功率的通信</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奠定了射频识别技术的理论基础。被动式标签没有内部供电电源。其内部</a:t>
            </a:r>
            <a:r>
              <a:rPr lang="zh-CN" altLang="en-US" sz="1200" b="0" i="0" u="none" strike="noStrike" kern="1200" dirty="0">
                <a:solidFill>
                  <a:schemeClr val="tx1"/>
                </a:solidFill>
                <a:effectLst/>
                <a:latin typeface="+mn-lt"/>
                <a:ea typeface="+mn-ea"/>
                <a:cs typeface="+mn-cs"/>
                <a:hlinkClick r:id="rId4"/>
              </a:rPr>
              <a:t>集成电路</a:t>
            </a:r>
            <a:r>
              <a:rPr lang="zh-CN" altLang="en-US" sz="1200" b="0" i="0" kern="1200" dirty="0">
                <a:solidFill>
                  <a:schemeClr val="tx1"/>
                </a:solidFill>
                <a:effectLst/>
                <a:latin typeface="+mn-lt"/>
                <a:ea typeface="+mn-ea"/>
                <a:cs typeface="+mn-cs"/>
              </a:rPr>
              <a:t>通过接收到的</a:t>
            </a:r>
            <a:r>
              <a:rPr lang="zh-CN" altLang="en-US" sz="1200" b="0" i="0" u="none" strike="noStrike" kern="1200" dirty="0">
                <a:solidFill>
                  <a:schemeClr val="tx1"/>
                </a:solidFill>
                <a:effectLst/>
                <a:latin typeface="+mn-lt"/>
                <a:ea typeface="+mn-ea"/>
                <a:cs typeface="+mn-cs"/>
                <a:hlinkClick r:id="rId5"/>
              </a:rPr>
              <a:t>电磁波</a:t>
            </a:r>
            <a:r>
              <a:rPr lang="zh-CN" altLang="en-US" sz="1200" b="0" i="0" kern="1200" dirty="0">
                <a:solidFill>
                  <a:schemeClr val="tx1"/>
                </a:solidFill>
                <a:effectLst/>
                <a:latin typeface="+mn-lt"/>
                <a:ea typeface="+mn-ea"/>
                <a:cs typeface="+mn-cs"/>
              </a:rPr>
              <a:t>进行驱动，这些电磁波是由</a:t>
            </a:r>
            <a:r>
              <a:rPr lang="en-US" altLang="zh-CN" sz="1200" b="0" i="0" kern="1200" dirty="0">
                <a:solidFill>
                  <a:schemeClr val="tx1"/>
                </a:solidFill>
                <a:effectLst/>
                <a:latin typeface="+mn-lt"/>
                <a:ea typeface="+mn-ea"/>
                <a:cs typeface="+mn-cs"/>
              </a:rPr>
              <a:t>RFID</a:t>
            </a:r>
            <a:r>
              <a:rPr lang="zh-CN" altLang="en-US" sz="1200" b="0" i="0" kern="1200" dirty="0">
                <a:solidFill>
                  <a:schemeClr val="tx1"/>
                </a:solidFill>
                <a:effectLst/>
                <a:latin typeface="+mn-lt"/>
                <a:ea typeface="+mn-ea"/>
                <a:cs typeface="+mn-cs"/>
              </a:rPr>
              <a:t>读写器发出的。当标签接收到足够强度的讯号时，可以向读写器发出数据。这些数据不仅包括</a:t>
            </a:r>
            <a:r>
              <a:rPr lang="en-US" altLang="zh-CN"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号（全球唯一标示</a:t>
            </a:r>
            <a:r>
              <a:rPr lang="en-US" altLang="zh-CN"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），还可以包括预先存在于标签内</a:t>
            </a:r>
            <a:r>
              <a:rPr lang="en-US" altLang="zh-CN" sz="1200" b="0" i="0" kern="1200" dirty="0">
                <a:solidFill>
                  <a:schemeClr val="tx1"/>
                </a:solidFill>
                <a:effectLst/>
                <a:latin typeface="+mn-lt"/>
                <a:ea typeface="+mn-ea"/>
                <a:cs typeface="+mn-cs"/>
              </a:rPr>
              <a:t>EEPROM</a:t>
            </a:r>
            <a:r>
              <a:rPr lang="zh-CN" altLang="en-US" sz="1200" b="0" i="0" kern="1200" dirty="0">
                <a:solidFill>
                  <a:schemeClr val="tx1"/>
                </a:solidFill>
                <a:effectLst/>
                <a:latin typeface="+mn-lt"/>
                <a:ea typeface="+mn-ea"/>
                <a:cs typeface="+mn-cs"/>
              </a:rPr>
              <a:t>中的数据。</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RFID </a:t>
            </a:r>
            <a:r>
              <a:rPr lang="zh-CN" altLang="en-US" sz="1200" b="0" i="0" kern="1200" dirty="0">
                <a:solidFill>
                  <a:schemeClr val="tx1"/>
                </a:solidFill>
                <a:effectLst/>
                <a:latin typeface="+mn-lt"/>
                <a:ea typeface="+mn-ea"/>
                <a:cs typeface="+mn-cs"/>
              </a:rPr>
              <a:t>技术早起源于英国，应用于第二次世界大战中辨别敌我飞机身份，</a:t>
            </a:r>
            <a:r>
              <a:rPr lang="en-US" altLang="zh-CN" sz="1200" b="0" i="0" kern="1200" dirty="0">
                <a:solidFill>
                  <a:schemeClr val="tx1"/>
                </a:solidFill>
                <a:effectLst/>
                <a:latin typeface="+mn-lt"/>
                <a:ea typeface="+mn-ea"/>
                <a:cs typeface="+mn-cs"/>
              </a:rPr>
              <a:t>20 </a:t>
            </a:r>
            <a:r>
              <a:rPr lang="zh-CN" altLang="en-US" sz="1200" b="0" i="0" kern="1200" dirty="0">
                <a:solidFill>
                  <a:schemeClr val="tx1"/>
                </a:solidFill>
                <a:effectLst/>
                <a:latin typeface="+mn-lt"/>
                <a:ea typeface="+mn-ea"/>
                <a:cs typeface="+mn-cs"/>
              </a:rPr>
              <a:t>世纪 </a:t>
            </a:r>
            <a:r>
              <a:rPr lang="en-US" altLang="zh-CN" sz="1200" b="0" i="0" kern="1200" dirty="0">
                <a:solidFill>
                  <a:schemeClr val="tx1"/>
                </a:solidFill>
                <a:effectLst/>
                <a:latin typeface="+mn-lt"/>
                <a:ea typeface="+mn-ea"/>
                <a:cs typeface="+mn-cs"/>
              </a:rPr>
              <a:t>60 </a:t>
            </a:r>
            <a:r>
              <a:rPr lang="zh-CN" altLang="en-US" sz="1200" b="0" i="0" kern="1200" dirty="0">
                <a:solidFill>
                  <a:schemeClr val="tx1"/>
                </a:solidFill>
                <a:effectLst/>
                <a:latin typeface="+mn-lt"/>
                <a:ea typeface="+mn-ea"/>
                <a:cs typeface="+mn-cs"/>
              </a:rPr>
              <a:t>年代开始商用。</a:t>
            </a:r>
            <a:r>
              <a:rPr lang="en-US" altLang="zh-CN" sz="1200" b="0" i="0" kern="1200" dirty="0">
                <a:solidFill>
                  <a:schemeClr val="tx1"/>
                </a:solidFill>
                <a:effectLst/>
                <a:latin typeface="+mn-lt"/>
                <a:ea typeface="+mn-ea"/>
                <a:cs typeface="+mn-cs"/>
              </a:rPr>
              <a:t>RFID </a:t>
            </a:r>
            <a:r>
              <a:rPr lang="zh-CN" altLang="en-US" sz="1200" b="0" i="0" kern="1200" dirty="0">
                <a:solidFill>
                  <a:schemeClr val="tx1"/>
                </a:solidFill>
                <a:effectLst/>
                <a:latin typeface="+mn-lt"/>
                <a:ea typeface="+mn-ea"/>
                <a:cs typeface="+mn-cs"/>
              </a:rPr>
              <a:t>技术是一种自动识别技术，美国国防部规定 </a:t>
            </a:r>
            <a:r>
              <a:rPr lang="en-US" altLang="zh-CN" sz="1200" b="0" i="0" kern="1200" dirty="0">
                <a:solidFill>
                  <a:schemeClr val="tx1"/>
                </a:solidFill>
                <a:effectLst/>
                <a:latin typeface="+mn-lt"/>
                <a:ea typeface="+mn-ea"/>
                <a:cs typeface="+mn-cs"/>
              </a:rPr>
              <a:t>2005 </a:t>
            </a:r>
            <a:r>
              <a:rPr lang="zh-CN" altLang="en-US" sz="1200" b="0" i="0" kern="1200" dirty="0">
                <a:solidFill>
                  <a:schemeClr val="tx1"/>
                </a:solidFill>
                <a:effectLst/>
                <a:latin typeface="+mn-lt"/>
                <a:ea typeface="+mn-ea"/>
                <a:cs typeface="+mn-cs"/>
              </a:rPr>
              <a:t>年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月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日以后，所有军需物资都要使用 </a:t>
            </a:r>
            <a:r>
              <a:rPr lang="en-US" altLang="zh-CN" sz="1200" b="0" i="0" kern="1200" dirty="0">
                <a:solidFill>
                  <a:schemeClr val="tx1"/>
                </a:solidFill>
                <a:effectLst/>
                <a:latin typeface="+mn-lt"/>
                <a:ea typeface="+mn-ea"/>
                <a:cs typeface="+mn-cs"/>
              </a:rPr>
              <a:t>RFID </a:t>
            </a:r>
            <a:r>
              <a:rPr lang="zh-CN" altLang="en-US" sz="1200" b="0" i="0" kern="1200" dirty="0">
                <a:solidFill>
                  <a:schemeClr val="tx1"/>
                </a:solidFill>
                <a:effectLst/>
                <a:latin typeface="+mn-lt"/>
                <a:ea typeface="+mn-ea"/>
                <a:cs typeface="+mn-cs"/>
              </a:rPr>
              <a:t>标签；美国食品与药品管理局（</a:t>
            </a:r>
            <a:r>
              <a:rPr lang="en-US" altLang="zh-CN" sz="1200" b="0" i="0" kern="1200" dirty="0">
                <a:solidFill>
                  <a:schemeClr val="tx1"/>
                </a:solidFill>
                <a:effectLst/>
                <a:latin typeface="+mn-lt"/>
                <a:ea typeface="+mn-ea"/>
                <a:cs typeface="+mn-cs"/>
              </a:rPr>
              <a:t>FDA</a:t>
            </a:r>
            <a:r>
              <a:rPr lang="zh-CN" altLang="en-US" sz="1200" b="0" i="0" kern="1200" dirty="0">
                <a:solidFill>
                  <a:schemeClr val="tx1"/>
                </a:solidFill>
                <a:effectLst/>
                <a:latin typeface="+mn-lt"/>
                <a:ea typeface="+mn-ea"/>
                <a:cs typeface="+mn-cs"/>
              </a:rPr>
              <a:t>）建议制药商从 </a:t>
            </a:r>
            <a:r>
              <a:rPr lang="en-US" altLang="zh-CN" sz="1200" b="0" i="0" kern="1200" dirty="0">
                <a:solidFill>
                  <a:schemeClr val="tx1"/>
                </a:solidFill>
                <a:effectLst/>
                <a:latin typeface="+mn-lt"/>
                <a:ea typeface="+mn-ea"/>
                <a:cs typeface="+mn-cs"/>
              </a:rPr>
              <a:t>2006 </a:t>
            </a:r>
            <a:r>
              <a:rPr lang="zh-CN" altLang="en-US" sz="1200" b="0" i="0" kern="1200" dirty="0">
                <a:solidFill>
                  <a:schemeClr val="tx1"/>
                </a:solidFill>
                <a:effectLst/>
                <a:latin typeface="+mn-lt"/>
                <a:ea typeface="+mn-ea"/>
                <a:cs typeface="+mn-cs"/>
              </a:rPr>
              <a:t>年起利用 </a:t>
            </a:r>
            <a:r>
              <a:rPr lang="en-US" altLang="zh-CN" sz="1200" b="0" i="0" kern="1200" dirty="0">
                <a:solidFill>
                  <a:schemeClr val="tx1"/>
                </a:solidFill>
                <a:effectLst/>
                <a:latin typeface="+mn-lt"/>
                <a:ea typeface="+mn-ea"/>
                <a:cs typeface="+mn-cs"/>
              </a:rPr>
              <a:t>RFID </a:t>
            </a:r>
            <a:r>
              <a:rPr lang="zh-CN" altLang="en-US" sz="1200" b="0" i="0" kern="1200" dirty="0">
                <a:solidFill>
                  <a:schemeClr val="tx1"/>
                </a:solidFill>
                <a:effectLst/>
                <a:latin typeface="+mn-lt"/>
                <a:ea typeface="+mn-ea"/>
                <a:cs typeface="+mn-cs"/>
              </a:rPr>
              <a:t>跟踪常造假的药品。</a:t>
            </a:r>
            <a:r>
              <a:rPr lang="en-US" altLang="zh-CN" sz="1200" b="0" i="0" kern="1200" dirty="0">
                <a:solidFill>
                  <a:schemeClr val="tx1"/>
                </a:solidFill>
                <a:effectLst/>
                <a:latin typeface="+mn-lt"/>
                <a:ea typeface="+mn-ea"/>
                <a:cs typeface="+mn-cs"/>
              </a:rPr>
              <a:t>Walmart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Metro </a:t>
            </a:r>
            <a:r>
              <a:rPr lang="zh-CN" altLang="en-US" sz="1200" b="0" i="0" kern="1200" dirty="0">
                <a:solidFill>
                  <a:schemeClr val="tx1"/>
                </a:solidFill>
                <a:effectLst/>
                <a:latin typeface="+mn-lt"/>
                <a:ea typeface="+mn-ea"/>
                <a:cs typeface="+mn-cs"/>
              </a:rPr>
              <a:t>零售业应用 </a:t>
            </a:r>
            <a:r>
              <a:rPr lang="en-US" altLang="zh-CN" sz="1200" b="0" i="0" kern="1200" dirty="0">
                <a:solidFill>
                  <a:schemeClr val="tx1"/>
                </a:solidFill>
                <a:effectLst/>
                <a:latin typeface="+mn-lt"/>
                <a:ea typeface="+mn-ea"/>
                <a:cs typeface="+mn-cs"/>
              </a:rPr>
              <a:t>RFID </a:t>
            </a:r>
            <a:r>
              <a:rPr lang="zh-CN" altLang="en-US" sz="1200" b="0" i="0" kern="1200" dirty="0">
                <a:solidFill>
                  <a:schemeClr val="tx1"/>
                </a:solidFill>
                <a:effectLst/>
                <a:latin typeface="+mn-lt"/>
                <a:ea typeface="+mn-ea"/>
                <a:cs typeface="+mn-cs"/>
              </a:rPr>
              <a:t>技术等一系列行动更是推动了 </a:t>
            </a:r>
            <a:r>
              <a:rPr lang="en-US" altLang="zh-CN" sz="1200" b="0" i="0" kern="1200" dirty="0">
                <a:solidFill>
                  <a:schemeClr val="tx1"/>
                </a:solidFill>
                <a:effectLst/>
                <a:latin typeface="+mn-lt"/>
                <a:ea typeface="+mn-ea"/>
                <a:cs typeface="+mn-cs"/>
              </a:rPr>
              <a:t>RFID </a:t>
            </a:r>
            <a:r>
              <a:rPr lang="zh-CN" altLang="en-US" sz="1200" b="0" i="0" kern="1200" dirty="0">
                <a:solidFill>
                  <a:schemeClr val="tx1"/>
                </a:solidFill>
                <a:effectLst/>
                <a:latin typeface="+mn-lt"/>
                <a:ea typeface="+mn-ea"/>
                <a:cs typeface="+mn-cs"/>
              </a:rPr>
              <a:t>在全世界的应用热潮。</a:t>
            </a:r>
            <a:r>
              <a:rPr lang="en-US" altLang="zh-CN" sz="1200" b="0" i="0" kern="1200" dirty="0">
                <a:solidFill>
                  <a:schemeClr val="tx1"/>
                </a:solidFill>
                <a:effectLst/>
                <a:latin typeface="+mn-lt"/>
                <a:ea typeface="+mn-ea"/>
                <a:cs typeface="+mn-cs"/>
              </a:rPr>
              <a:t>2000 </a:t>
            </a:r>
            <a:r>
              <a:rPr lang="zh-CN" altLang="en-US" sz="1200" b="0" i="0" kern="1200" dirty="0">
                <a:solidFill>
                  <a:schemeClr val="tx1"/>
                </a:solidFill>
                <a:effectLst/>
                <a:latin typeface="+mn-lt"/>
                <a:ea typeface="+mn-ea"/>
                <a:cs typeface="+mn-cs"/>
              </a:rPr>
              <a:t>年时，每个 </a:t>
            </a:r>
            <a:r>
              <a:rPr lang="en-US" altLang="zh-CN" sz="1200" b="0" i="0" kern="1200" dirty="0">
                <a:solidFill>
                  <a:schemeClr val="tx1"/>
                </a:solidFill>
                <a:effectLst/>
                <a:latin typeface="+mn-lt"/>
                <a:ea typeface="+mn-ea"/>
                <a:cs typeface="+mn-cs"/>
              </a:rPr>
              <a:t>RFID </a:t>
            </a:r>
            <a:r>
              <a:rPr lang="zh-CN" altLang="en-US" sz="1200" b="0" i="0" kern="1200" dirty="0">
                <a:solidFill>
                  <a:schemeClr val="tx1"/>
                </a:solidFill>
                <a:effectLst/>
                <a:latin typeface="+mn-lt"/>
                <a:ea typeface="+mn-ea"/>
                <a:cs typeface="+mn-cs"/>
              </a:rPr>
              <a:t>标签的价格是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美元。许多研究者认为 </a:t>
            </a:r>
            <a:r>
              <a:rPr lang="en-US" altLang="zh-CN" sz="1200" b="0" i="0" kern="1200" dirty="0">
                <a:solidFill>
                  <a:schemeClr val="tx1"/>
                </a:solidFill>
                <a:effectLst/>
                <a:latin typeface="+mn-lt"/>
                <a:ea typeface="+mn-ea"/>
                <a:cs typeface="+mn-cs"/>
              </a:rPr>
              <a:t>RFID </a:t>
            </a:r>
            <a:r>
              <a:rPr lang="zh-CN" altLang="en-US" sz="1200" b="0" i="0" kern="1200" dirty="0">
                <a:solidFill>
                  <a:schemeClr val="tx1"/>
                </a:solidFill>
                <a:effectLst/>
                <a:latin typeface="+mn-lt"/>
                <a:ea typeface="+mn-ea"/>
                <a:cs typeface="+mn-cs"/>
              </a:rPr>
              <a:t>标签非常昂贵，只有降低成本才能大规模应用。</a:t>
            </a:r>
            <a:r>
              <a:rPr lang="en-US" altLang="zh-CN" sz="1200" b="0" i="0" kern="1200" dirty="0">
                <a:solidFill>
                  <a:schemeClr val="tx1"/>
                </a:solidFill>
                <a:effectLst/>
                <a:latin typeface="+mn-lt"/>
                <a:ea typeface="+mn-ea"/>
                <a:cs typeface="+mn-cs"/>
              </a:rPr>
              <a:t>2005 </a:t>
            </a:r>
            <a:r>
              <a:rPr lang="zh-CN" altLang="en-US" sz="1200" b="0" i="0" kern="1200" dirty="0">
                <a:solidFill>
                  <a:schemeClr val="tx1"/>
                </a:solidFill>
                <a:effectLst/>
                <a:latin typeface="+mn-lt"/>
                <a:ea typeface="+mn-ea"/>
                <a:cs typeface="+mn-cs"/>
              </a:rPr>
              <a:t>年时，每个 </a:t>
            </a:r>
            <a:r>
              <a:rPr lang="en-US" altLang="zh-CN" sz="1200" b="0" i="0" kern="1200" dirty="0">
                <a:solidFill>
                  <a:schemeClr val="tx1"/>
                </a:solidFill>
                <a:effectLst/>
                <a:latin typeface="+mn-lt"/>
                <a:ea typeface="+mn-ea"/>
                <a:cs typeface="+mn-cs"/>
              </a:rPr>
              <a:t>RFID </a:t>
            </a:r>
            <a:r>
              <a:rPr lang="zh-CN" altLang="en-US" sz="1200" b="0" i="0" kern="1200" dirty="0">
                <a:solidFill>
                  <a:schemeClr val="tx1"/>
                </a:solidFill>
                <a:effectLst/>
                <a:latin typeface="+mn-lt"/>
                <a:ea typeface="+mn-ea"/>
                <a:cs typeface="+mn-cs"/>
              </a:rPr>
              <a:t>标签的价格是 </a:t>
            </a:r>
            <a:r>
              <a:rPr lang="en-US" altLang="zh-CN" sz="1200" b="0" i="0" kern="1200" dirty="0">
                <a:solidFill>
                  <a:schemeClr val="tx1"/>
                </a:solidFill>
                <a:effectLst/>
                <a:latin typeface="+mn-lt"/>
                <a:ea typeface="+mn-ea"/>
                <a:cs typeface="+mn-cs"/>
              </a:rPr>
              <a:t>12 </a:t>
            </a:r>
            <a:r>
              <a:rPr lang="zh-CN" altLang="en-US" sz="1200" b="0" i="0" kern="1200" dirty="0">
                <a:solidFill>
                  <a:schemeClr val="tx1"/>
                </a:solidFill>
                <a:effectLst/>
                <a:latin typeface="+mn-lt"/>
                <a:ea typeface="+mn-ea"/>
                <a:cs typeface="+mn-cs"/>
              </a:rPr>
              <a:t>美分 左右，现在超高频 </a:t>
            </a:r>
            <a:r>
              <a:rPr lang="en-US" altLang="zh-CN" sz="1200" b="0" i="0" kern="1200" dirty="0">
                <a:solidFill>
                  <a:schemeClr val="tx1"/>
                </a:solidFill>
                <a:effectLst/>
                <a:latin typeface="+mn-lt"/>
                <a:ea typeface="+mn-ea"/>
                <a:cs typeface="+mn-cs"/>
              </a:rPr>
              <a:t>RFID </a:t>
            </a:r>
            <a:r>
              <a:rPr lang="zh-CN" altLang="en-US" sz="1200" b="0" i="0" kern="1200" dirty="0">
                <a:solidFill>
                  <a:schemeClr val="tx1"/>
                </a:solidFill>
                <a:effectLst/>
                <a:latin typeface="+mn-lt"/>
                <a:ea typeface="+mn-ea"/>
                <a:cs typeface="+mn-cs"/>
              </a:rPr>
              <a:t>的价格是 </a:t>
            </a:r>
            <a:r>
              <a:rPr lang="en-US" altLang="zh-CN" sz="1200" b="0" i="0" kern="1200" dirty="0">
                <a:solidFill>
                  <a:schemeClr val="tx1"/>
                </a:solidFill>
                <a:effectLst/>
                <a:latin typeface="+mn-lt"/>
                <a:ea typeface="+mn-ea"/>
                <a:cs typeface="+mn-cs"/>
              </a:rPr>
              <a:t>10 </a:t>
            </a:r>
            <a:r>
              <a:rPr lang="zh-CN" altLang="en-US" sz="1200" b="0" i="0" kern="1200" dirty="0">
                <a:solidFill>
                  <a:schemeClr val="tx1"/>
                </a:solidFill>
                <a:effectLst/>
                <a:latin typeface="+mn-lt"/>
                <a:ea typeface="+mn-ea"/>
                <a:cs typeface="+mn-cs"/>
              </a:rPr>
              <a:t>美分左右。</a:t>
            </a:r>
            <a:r>
              <a:rPr lang="en-US" altLang="zh-CN" sz="1200" b="0" i="0" kern="1200" dirty="0">
                <a:solidFill>
                  <a:schemeClr val="tx1"/>
                </a:solidFill>
                <a:effectLst/>
                <a:latin typeface="+mn-lt"/>
                <a:ea typeface="+mn-ea"/>
                <a:cs typeface="+mn-cs"/>
              </a:rPr>
              <a:t>RFID </a:t>
            </a:r>
            <a:r>
              <a:rPr lang="zh-CN" altLang="en-US" sz="1200" b="0" i="0" kern="1200" dirty="0">
                <a:solidFill>
                  <a:schemeClr val="tx1"/>
                </a:solidFill>
                <a:effectLst/>
                <a:latin typeface="+mn-lt"/>
                <a:ea typeface="+mn-ea"/>
                <a:cs typeface="+mn-cs"/>
              </a:rPr>
              <a:t>要大规模应用，一方面是要降低 </a:t>
            </a:r>
            <a:r>
              <a:rPr lang="en-US" altLang="zh-CN" sz="1200" b="0" i="0" kern="1200" dirty="0">
                <a:solidFill>
                  <a:schemeClr val="tx1"/>
                </a:solidFill>
                <a:effectLst/>
                <a:latin typeface="+mn-lt"/>
                <a:ea typeface="+mn-ea"/>
                <a:cs typeface="+mn-cs"/>
              </a:rPr>
              <a:t>RFID </a:t>
            </a:r>
            <a:r>
              <a:rPr lang="zh-CN" altLang="en-US" sz="1200" b="0" i="0" kern="1200" dirty="0">
                <a:solidFill>
                  <a:schemeClr val="tx1"/>
                </a:solidFill>
                <a:effectLst/>
                <a:latin typeface="+mn-lt"/>
                <a:ea typeface="+mn-ea"/>
                <a:cs typeface="+mn-cs"/>
              </a:rPr>
              <a:t>标签价格，另一方面要看应用 </a:t>
            </a:r>
            <a:r>
              <a:rPr lang="en-US" altLang="zh-CN" sz="1200" b="0" i="0" kern="1200" dirty="0">
                <a:solidFill>
                  <a:schemeClr val="tx1"/>
                </a:solidFill>
                <a:effectLst/>
                <a:latin typeface="+mn-lt"/>
                <a:ea typeface="+mn-ea"/>
                <a:cs typeface="+mn-cs"/>
              </a:rPr>
              <a:t>RFID </a:t>
            </a:r>
            <a:r>
              <a:rPr lang="zh-CN" altLang="en-US" sz="1200" b="0" i="0" kern="1200" dirty="0">
                <a:solidFill>
                  <a:schemeClr val="tx1"/>
                </a:solidFill>
                <a:effectLst/>
                <a:latin typeface="+mn-lt"/>
                <a:ea typeface="+mn-ea"/>
                <a:cs typeface="+mn-cs"/>
              </a:rPr>
              <a:t>之后能否带来增值服务。欧盟统计办公室的统计数据表明，</a:t>
            </a:r>
            <a:r>
              <a:rPr lang="en-US" altLang="zh-CN" sz="1200" b="0" i="0" kern="1200" dirty="0">
                <a:solidFill>
                  <a:schemeClr val="tx1"/>
                </a:solidFill>
                <a:effectLst/>
                <a:latin typeface="+mn-lt"/>
                <a:ea typeface="+mn-ea"/>
                <a:cs typeface="+mn-cs"/>
              </a:rPr>
              <a:t>2010 </a:t>
            </a:r>
            <a:r>
              <a:rPr lang="zh-CN" altLang="en-US" sz="1200" b="0" i="0" kern="1200" dirty="0">
                <a:solidFill>
                  <a:schemeClr val="tx1"/>
                </a:solidFill>
                <a:effectLst/>
                <a:latin typeface="+mn-lt"/>
                <a:ea typeface="+mn-ea"/>
                <a:cs typeface="+mn-cs"/>
              </a:rPr>
              <a:t>年，欧盟有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的公司应用 </a:t>
            </a:r>
            <a:r>
              <a:rPr lang="en-US" altLang="zh-CN" sz="1200" b="0" i="0" kern="1200" dirty="0">
                <a:solidFill>
                  <a:schemeClr val="tx1"/>
                </a:solidFill>
                <a:effectLst/>
                <a:latin typeface="+mn-lt"/>
                <a:ea typeface="+mn-ea"/>
                <a:cs typeface="+mn-cs"/>
              </a:rPr>
              <a:t>RFID </a:t>
            </a:r>
            <a:r>
              <a:rPr lang="zh-CN" altLang="en-US" sz="1200" b="0" i="0" kern="1200" dirty="0">
                <a:solidFill>
                  <a:schemeClr val="tx1"/>
                </a:solidFill>
                <a:effectLst/>
                <a:latin typeface="+mn-lt"/>
                <a:ea typeface="+mn-ea"/>
                <a:cs typeface="+mn-cs"/>
              </a:rPr>
              <a:t>技术，应用分布在身份证件和门禁控制、供应链和库存跟踪、汽车收费、防盗、生产控制、资产管理。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1940-1950</a:t>
            </a:r>
            <a:r>
              <a:rPr lang="zh-CN" altLang="en-US" sz="1200" b="0" i="0" kern="1200" dirty="0">
                <a:solidFill>
                  <a:schemeClr val="tx1"/>
                </a:solidFill>
                <a:effectLst/>
                <a:latin typeface="+mn-lt"/>
                <a:ea typeface="+mn-ea"/>
                <a:cs typeface="+mn-cs"/>
              </a:rPr>
              <a:t>年：</a:t>
            </a:r>
            <a:r>
              <a:rPr lang="zh-CN" altLang="en-US" sz="1200" b="0" i="0" u="none" strike="noStrike" kern="1200" dirty="0">
                <a:solidFill>
                  <a:schemeClr val="tx1"/>
                </a:solidFill>
                <a:effectLst/>
                <a:latin typeface="+mn-lt"/>
                <a:ea typeface="+mn-ea"/>
                <a:cs typeface="+mn-cs"/>
                <a:hlinkClick r:id="rId6"/>
              </a:rPr>
              <a:t>雷达</a:t>
            </a:r>
            <a:r>
              <a:rPr lang="zh-CN" altLang="en-US" sz="1200" b="0" i="0" kern="1200" dirty="0">
                <a:solidFill>
                  <a:schemeClr val="tx1"/>
                </a:solidFill>
                <a:effectLst/>
                <a:latin typeface="+mn-lt"/>
                <a:ea typeface="+mn-ea"/>
                <a:cs typeface="+mn-cs"/>
              </a:rPr>
              <a:t>的改进和应用催生了射频识别技术，</a:t>
            </a:r>
            <a:r>
              <a:rPr lang="en-US" altLang="zh-CN" sz="1200" b="0" i="0" kern="1200" dirty="0">
                <a:solidFill>
                  <a:schemeClr val="tx1"/>
                </a:solidFill>
                <a:effectLst/>
                <a:latin typeface="+mn-lt"/>
                <a:ea typeface="+mn-ea"/>
                <a:cs typeface="+mn-cs"/>
              </a:rPr>
              <a:t>1948</a:t>
            </a:r>
            <a:r>
              <a:rPr lang="zh-CN" altLang="en-US" sz="1200" b="0" i="0" kern="1200" dirty="0">
                <a:solidFill>
                  <a:schemeClr val="tx1"/>
                </a:solidFill>
                <a:effectLst/>
                <a:latin typeface="+mn-lt"/>
                <a:ea typeface="+mn-ea"/>
                <a:cs typeface="+mn-cs"/>
              </a:rPr>
              <a:t>年奠定了射频识别技术的理论基础。</a:t>
            </a:r>
          </a:p>
          <a:p>
            <a:r>
              <a:rPr lang="en-US" altLang="zh-CN" sz="1200" b="0" i="0" kern="1200" dirty="0">
                <a:solidFill>
                  <a:schemeClr val="tx1"/>
                </a:solidFill>
                <a:effectLst/>
                <a:latin typeface="+mn-lt"/>
                <a:ea typeface="+mn-ea"/>
                <a:cs typeface="+mn-cs"/>
              </a:rPr>
              <a:t>1950-1960</a:t>
            </a:r>
            <a:r>
              <a:rPr lang="zh-CN" altLang="en-US" sz="1200" b="0" i="0" kern="1200" dirty="0">
                <a:solidFill>
                  <a:schemeClr val="tx1"/>
                </a:solidFill>
                <a:effectLst/>
                <a:latin typeface="+mn-lt"/>
                <a:ea typeface="+mn-ea"/>
                <a:cs typeface="+mn-cs"/>
              </a:rPr>
              <a:t>年：早期射频识别技术的探索阶段，主要处于实验室实验研究。</a:t>
            </a:r>
          </a:p>
          <a:p>
            <a:r>
              <a:rPr lang="en-US" altLang="zh-CN" sz="1200" b="0" i="0" kern="1200" dirty="0">
                <a:solidFill>
                  <a:schemeClr val="tx1"/>
                </a:solidFill>
                <a:effectLst/>
                <a:latin typeface="+mn-lt"/>
                <a:ea typeface="+mn-ea"/>
                <a:cs typeface="+mn-cs"/>
              </a:rPr>
              <a:t>1960-1970</a:t>
            </a:r>
            <a:r>
              <a:rPr lang="zh-CN" altLang="en-US" sz="1200" b="0" i="0" kern="1200" dirty="0">
                <a:solidFill>
                  <a:schemeClr val="tx1"/>
                </a:solidFill>
                <a:effectLst/>
                <a:latin typeface="+mn-lt"/>
                <a:ea typeface="+mn-ea"/>
                <a:cs typeface="+mn-cs"/>
              </a:rPr>
              <a:t>年：射频识别技术的理论得到了发展，开始了一些应用</a:t>
            </a:r>
            <a:r>
              <a:rPr lang="zh-CN" altLang="en-US" sz="1200" b="0" i="0" u="none" strike="noStrike" kern="1200" dirty="0">
                <a:solidFill>
                  <a:schemeClr val="tx1"/>
                </a:solidFill>
                <a:effectLst/>
                <a:latin typeface="+mn-lt"/>
                <a:ea typeface="+mn-ea"/>
                <a:cs typeface="+mn-cs"/>
                <a:hlinkClick r:id="rId7"/>
              </a:rPr>
              <a:t>尝试</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1970-1980</a:t>
            </a:r>
            <a:r>
              <a:rPr lang="zh-CN" altLang="en-US" sz="1200" b="0" i="0" kern="1200" dirty="0">
                <a:solidFill>
                  <a:schemeClr val="tx1"/>
                </a:solidFill>
                <a:effectLst/>
                <a:latin typeface="+mn-lt"/>
                <a:ea typeface="+mn-ea"/>
                <a:cs typeface="+mn-cs"/>
              </a:rPr>
              <a:t>年：射频识别技术与产品研发处于一个大发展时期，各种射频识别技术测试得到加速。出现了一些最早的射频识别应用。</a:t>
            </a:r>
          </a:p>
          <a:p>
            <a:r>
              <a:rPr lang="en-US" altLang="zh-CN" sz="1200" b="0" i="0" kern="1200" dirty="0">
                <a:solidFill>
                  <a:schemeClr val="tx1"/>
                </a:solidFill>
                <a:effectLst/>
                <a:latin typeface="+mn-lt"/>
                <a:ea typeface="+mn-ea"/>
                <a:cs typeface="+mn-cs"/>
              </a:rPr>
              <a:t>1980-1990</a:t>
            </a:r>
            <a:r>
              <a:rPr lang="zh-CN" altLang="en-US" sz="1200" b="0" i="0" kern="1200" dirty="0">
                <a:solidFill>
                  <a:schemeClr val="tx1"/>
                </a:solidFill>
                <a:effectLst/>
                <a:latin typeface="+mn-lt"/>
                <a:ea typeface="+mn-ea"/>
                <a:cs typeface="+mn-cs"/>
              </a:rPr>
              <a:t>年：射频识别技术及产品进入商业应用阶段，各种规模应用开始出现。</a:t>
            </a:r>
          </a:p>
          <a:p>
            <a:r>
              <a:rPr lang="en-US" altLang="zh-CN" sz="1200" b="0" i="0" kern="1200" dirty="0">
                <a:solidFill>
                  <a:schemeClr val="tx1"/>
                </a:solidFill>
                <a:effectLst/>
                <a:latin typeface="+mn-lt"/>
                <a:ea typeface="+mn-ea"/>
                <a:cs typeface="+mn-cs"/>
              </a:rPr>
              <a:t>1990-2000</a:t>
            </a:r>
            <a:r>
              <a:rPr lang="zh-CN" altLang="en-US" sz="1200" b="0" i="0" kern="1200" dirty="0">
                <a:solidFill>
                  <a:schemeClr val="tx1"/>
                </a:solidFill>
                <a:effectLst/>
                <a:latin typeface="+mn-lt"/>
                <a:ea typeface="+mn-ea"/>
                <a:cs typeface="+mn-cs"/>
              </a:rPr>
              <a:t>年：射频识别技术标准化问题日趋得到重视，射频识别产品得到广泛采用，射频识别产品逐渐成为人们生活中的一部分。</a:t>
            </a:r>
          </a:p>
          <a:p>
            <a:r>
              <a:rPr lang="en-US" altLang="zh-CN" sz="1200" b="0" i="0" kern="1200" dirty="0">
                <a:solidFill>
                  <a:schemeClr val="tx1"/>
                </a:solidFill>
                <a:effectLst/>
                <a:latin typeface="+mn-lt"/>
                <a:ea typeface="+mn-ea"/>
                <a:cs typeface="+mn-cs"/>
              </a:rPr>
              <a:t>2000</a:t>
            </a:r>
            <a:r>
              <a:rPr lang="zh-CN" altLang="en-US" sz="1200" b="0" i="0" kern="1200" dirty="0">
                <a:solidFill>
                  <a:schemeClr val="tx1"/>
                </a:solidFill>
                <a:effectLst/>
                <a:latin typeface="+mn-lt"/>
                <a:ea typeface="+mn-ea"/>
                <a:cs typeface="+mn-cs"/>
              </a:rPr>
              <a:t>年后：标准化问题日趋为人们所重视，射频识别产品种类更加丰富，有源电子标签、无源电子标签及半无源电子标签均得到发展，电子标签成本不断降低，规模应用行业扩大。</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36</a:t>
            </a:fld>
            <a:endParaRPr lang="zh-CN" altLang="en-US"/>
          </a:p>
        </p:txBody>
      </p:sp>
    </p:spTree>
    <p:extLst>
      <p:ext uri="{BB962C8B-B14F-4D97-AF65-F5344CB8AC3E}">
        <p14:creationId xmlns:p14="http://schemas.microsoft.com/office/powerpoint/2010/main" val="2717063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RFID</a:t>
            </a:r>
            <a:r>
              <a:rPr lang="zh-CN" altLang="en-US" sz="1200" b="0" i="0" kern="1200" dirty="0">
                <a:solidFill>
                  <a:schemeClr val="tx1"/>
                </a:solidFill>
                <a:effectLst/>
                <a:latin typeface="+mn-lt"/>
                <a:ea typeface="+mn-ea"/>
                <a:cs typeface="+mn-cs"/>
              </a:rPr>
              <a:t>类似于</a:t>
            </a:r>
            <a:r>
              <a:rPr lang="zh-CN" altLang="en-US" sz="1200" b="0" i="0" u="none" strike="noStrike" kern="1200" dirty="0">
                <a:solidFill>
                  <a:schemeClr val="tx1"/>
                </a:solidFill>
                <a:effectLst/>
                <a:latin typeface="+mn-lt"/>
                <a:ea typeface="+mn-ea"/>
                <a:cs typeface="+mn-cs"/>
                <a:hlinkClick r:id="rId3"/>
              </a:rPr>
              <a:t>条码扫描</a:t>
            </a:r>
            <a:endParaRPr lang="en-US" altLang="zh-CN" sz="1200" b="0" i="0" u="none" strike="noStrike" kern="1200" dirty="0">
              <a:solidFill>
                <a:schemeClr val="tx1"/>
              </a:solidFill>
              <a:effectLst/>
              <a:latin typeface="+mn-lt"/>
              <a:ea typeface="+mn-ea"/>
              <a:cs typeface="+mn-cs"/>
              <a:hlinkClick r:id="rId4"/>
            </a:endParaRPr>
          </a:p>
          <a:p>
            <a:r>
              <a:rPr lang="zh-CN" altLang="en-US" sz="1200" b="0" i="0" u="none" strike="noStrike" kern="1200" dirty="0">
                <a:solidFill>
                  <a:schemeClr val="tx1"/>
                </a:solidFill>
                <a:effectLst/>
                <a:latin typeface="+mn-lt"/>
                <a:ea typeface="+mn-ea"/>
                <a:cs typeface="+mn-cs"/>
                <a:hlinkClick r:id="rId4"/>
              </a:rPr>
              <a:t>无线电</a:t>
            </a:r>
            <a:r>
              <a:rPr lang="zh-CN" altLang="en-US" sz="1200" b="0" i="0" kern="1200" dirty="0">
                <a:solidFill>
                  <a:schemeClr val="tx1"/>
                </a:solidFill>
                <a:effectLst/>
                <a:latin typeface="+mn-lt"/>
                <a:ea typeface="+mn-ea"/>
                <a:cs typeface="+mn-cs"/>
              </a:rPr>
              <a:t>的信号是通过调成无线电频率的</a:t>
            </a:r>
            <a:r>
              <a:rPr lang="zh-CN" altLang="en-US" sz="1200" b="0" i="0" u="none" strike="noStrike" kern="1200" dirty="0">
                <a:solidFill>
                  <a:schemeClr val="tx1"/>
                </a:solidFill>
                <a:effectLst/>
                <a:latin typeface="+mn-lt"/>
                <a:ea typeface="+mn-ea"/>
                <a:cs typeface="+mn-cs"/>
                <a:hlinkClick r:id="rId5"/>
              </a:rPr>
              <a:t>电磁场</a:t>
            </a:r>
            <a:r>
              <a:rPr lang="zh-CN" altLang="en-US" sz="1200" b="0" i="0" kern="1200" dirty="0">
                <a:solidFill>
                  <a:schemeClr val="tx1"/>
                </a:solidFill>
                <a:effectLst/>
                <a:latin typeface="+mn-lt"/>
                <a:ea typeface="+mn-ea"/>
                <a:cs typeface="+mn-cs"/>
              </a:rPr>
              <a:t>，把数据从附着在物品上的标签上传送出去，以自动辨识与追踪该物品。某些标签在识别时从识别器发出的电磁场中就可以得到能量，并不需要电池；也有标签本身拥有电源，并可以主动发出无线电波（调成无线电频率的电磁场）。标签包含了电子存储的信息，数米之内都可以识别。与条形码不同的是，射频标签不需要处在识别器视线之内，也可以嵌入被追踪物体之内。</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hlinkClick r:id="rId6"/>
              </a:rPr>
              <a:t>应答器</a:t>
            </a:r>
            <a:r>
              <a:rPr lang="zh-CN" altLang="en-US" sz="1200" b="0" i="0" kern="1200" dirty="0">
                <a:solidFill>
                  <a:schemeClr val="tx1"/>
                </a:solidFill>
                <a:effectLst/>
                <a:latin typeface="+mn-lt"/>
                <a:ea typeface="+mn-ea"/>
                <a:cs typeface="+mn-cs"/>
              </a:rPr>
              <a:t>：由天线，耦合元件及芯片组成，一般来说都是用</a:t>
            </a:r>
            <a:r>
              <a:rPr lang="zh-CN" altLang="en-US" sz="1200" b="0" i="0" u="none" strike="noStrike" kern="1200" dirty="0">
                <a:solidFill>
                  <a:schemeClr val="tx1"/>
                </a:solidFill>
                <a:effectLst/>
                <a:latin typeface="+mn-lt"/>
                <a:ea typeface="+mn-ea"/>
                <a:cs typeface="+mn-cs"/>
                <a:hlinkClick r:id="rId7"/>
              </a:rPr>
              <a:t>标签</a:t>
            </a:r>
            <a:r>
              <a:rPr lang="zh-CN" altLang="en-US" sz="1200" b="0" i="0" kern="1200" dirty="0">
                <a:solidFill>
                  <a:schemeClr val="tx1"/>
                </a:solidFill>
                <a:effectLst/>
                <a:latin typeface="+mn-lt"/>
                <a:ea typeface="+mn-ea"/>
                <a:cs typeface="+mn-cs"/>
              </a:rPr>
              <a:t>作为应答器，每个标签具有唯一的电子编码，附着在物体上标识目标对象。</a:t>
            </a:r>
          </a:p>
          <a:p>
            <a:r>
              <a:rPr lang="zh-CN" altLang="en-US" sz="1200" b="0" i="0" u="none" strike="noStrike" kern="1200" dirty="0">
                <a:solidFill>
                  <a:schemeClr val="tx1"/>
                </a:solidFill>
                <a:effectLst/>
                <a:latin typeface="+mn-lt"/>
                <a:ea typeface="+mn-ea"/>
                <a:cs typeface="+mn-cs"/>
                <a:hlinkClick r:id="rId8"/>
              </a:rPr>
              <a:t>阅读器</a:t>
            </a:r>
            <a:r>
              <a:rPr lang="zh-CN" altLang="en-US" sz="1200" b="0" i="0" kern="1200" dirty="0">
                <a:solidFill>
                  <a:schemeClr val="tx1"/>
                </a:solidFill>
                <a:effectLst/>
                <a:latin typeface="+mn-lt"/>
                <a:ea typeface="+mn-ea"/>
                <a:cs typeface="+mn-cs"/>
              </a:rPr>
              <a:t>：由天线，</a:t>
            </a:r>
            <a:r>
              <a:rPr lang="zh-CN" altLang="en-US" sz="1200" b="0" i="0" u="none" strike="noStrike" kern="1200" dirty="0">
                <a:solidFill>
                  <a:schemeClr val="tx1"/>
                </a:solidFill>
                <a:effectLst/>
                <a:latin typeface="+mn-lt"/>
                <a:ea typeface="+mn-ea"/>
                <a:cs typeface="+mn-cs"/>
                <a:hlinkClick r:id="rId9"/>
              </a:rPr>
              <a:t>耦合</a:t>
            </a:r>
            <a:r>
              <a:rPr lang="zh-CN" altLang="en-US" sz="1200" b="0" i="0" kern="1200" dirty="0">
                <a:solidFill>
                  <a:schemeClr val="tx1"/>
                </a:solidFill>
                <a:effectLst/>
                <a:latin typeface="+mn-lt"/>
                <a:ea typeface="+mn-ea"/>
                <a:cs typeface="+mn-cs"/>
              </a:rPr>
              <a:t>元件，芯片组成，读取（有时还可以写入）标签信息的设备，可设计为手持式</a:t>
            </a:r>
            <a:r>
              <a:rPr lang="en-US" altLang="zh-CN" sz="1200" b="0" i="0" kern="1200" dirty="0" err="1">
                <a:solidFill>
                  <a:schemeClr val="tx1"/>
                </a:solidFill>
                <a:effectLst/>
                <a:latin typeface="+mn-lt"/>
                <a:ea typeface="+mn-ea"/>
                <a:cs typeface="+mn-cs"/>
              </a:rPr>
              <a:t>rfid</a:t>
            </a:r>
            <a:r>
              <a:rPr lang="zh-CN" altLang="en-US" sz="1200" b="0" i="0" kern="1200" dirty="0">
                <a:solidFill>
                  <a:schemeClr val="tx1"/>
                </a:solidFill>
                <a:effectLst/>
                <a:latin typeface="+mn-lt"/>
                <a:ea typeface="+mn-ea"/>
                <a:cs typeface="+mn-cs"/>
              </a:rPr>
              <a:t>读写器或固定式读写器。</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标签进入</a:t>
            </a:r>
            <a:r>
              <a:rPr lang="zh-CN" altLang="en-US" sz="1200" b="0" i="0" u="none" strike="noStrike" kern="1200" dirty="0">
                <a:solidFill>
                  <a:schemeClr val="tx1"/>
                </a:solidFill>
                <a:effectLst/>
                <a:latin typeface="+mn-lt"/>
                <a:ea typeface="+mn-ea"/>
                <a:cs typeface="+mn-cs"/>
                <a:hlinkClick r:id="rId10"/>
              </a:rPr>
              <a:t>磁场</a:t>
            </a:r>
            <a:r>
              <a:rPr lang="zh-CN" altLang="en-US" sz="1200" b="0" i="0" kern="1200" dirty="0">
                <a:solidFill>
                  <a:schemeClr val="tx1"/>
                </a:solidFill>
                <a:effectLst/>
                <a:latin typeface="+mn-lt"/>
                <a:ea typeface="+mn-ea"/>
                <a:cs typeface="+mn-cs"/>
              </a:rPr>
              <a:t>后，接收解读器发出的射频信号，凭借感应电流所获得的能量发送出存储在芯片中的产品信息（无源标签或被动标签），或者由标签主动发送某一频率的信号（</a:t>
            </a:r>
            <a:r>
              <a:rPr lang="en-US" altLang="zh-CN" sz="1200" b="0" i="1" kern="1200" dirty="0">
                <a:solidFill>
                  <a:schemeClr val="tx1"/>
                </a:solidFill>
                <a:effectLst/>
                <a:latin typeface="+mn-lt"/>
                <a:ea typeface="+mn-ea"/>
                <a:cs typeface="+mn-cs"/>
              </a:rPr>
              <a:t>Active Tag</a:t>
            </a:r>
            <a:r>
              <a:rPr lang="zh-CN" altLang="en-US" sz="1200" b="0" i="0" kern="1200" dirty="0">
                <a:solidFill>
                  <a:schemeClr val="tx1"/>
                </a:solidFill>
                <a:effectLst/>
                <a:latin typeface="+mn-lt"/>
                <a:ea typeface="+mn-ea"/>
                <a:cs typeface="+mn-cs"/>
              </a:rPr>
              <a:t>，有源标签或主动标签），解读器读取信息并解码后，送至中央信息系统进行有关数据处理。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电磁感应现象是指闭合电路的一部分导体在磁场中做切割磁感线运动时</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导体中产生电流的现象</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所产生的电流叫做感应电流</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产生电磁感应必不可少的三个条件是：闭合电路、一部分导体和切割磁感线运动。应用：用于发电。</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37</a:t>
            </a:fld>
            <a:endParaRPr lang="zh-CN" altLang="en-US"/>
          </a:p>
        </p:txBody>
      </p:sp>
    </p:spTree>
    <p:extLst>
      <p:ext uri="{BB962C8B-B14F-4D97-AF65-F5344CB8AC3E}">
        <p14:creationId xmlns:p14="http://schemas.microsoft.com/office/powerpoint/2010/main" val="1492041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Arial" panose="020B0604020202020204" pitchFamily="34" charset="0"/>
                <a:ea typeface="微软雅黑" panose="020B0503020204020204" pitchFamily="34" charset="-122"/>
                <a:cs typeface="Arial" panose="020B0604020202020204" pitchFamily="34" charset="0"/>
              </a:rPr>
              <a:t>Passive Tag</a:t>
            </a:r>
          </a:p>
          <a:p>
            <a:r>
              <a:rPr lang="zh-CN" altLang="zh-CN" sz="1200" dirty="0">
                <a:latin typeface="微软雅黑" panose="020B0503020204020204" pitchFamily="34" charset="-122"/>
                <a:ea typeface="微软雅黑" panose="020B0503020204020204" pitchFamily="34" charset="-122"/>
              </a:rPr>
              <a:t>感应器本身并无电源，其电源是来自</a:t>
            </a:r>
            <a:r>
              <a:rPr lang="en-US" altLang="zh-CN" sz="1200" dirty="0">
                <a:latin typeface="微软雅黑" panose="020B0503020204020204" pitchFamily="34" charset="-122"/>
                <a:ea typeface="微软雅黑" panose="020B0503020204020204" pitchFamily="34" charset="-122"/>
              </a:rPr>
              <a:t>Reader</a:t>
            </a:r>
            <a:r>
              <a:rPr lang="zh-CN" altLang="zh-CN" sz="1200" dirty="0">
                <a:latin typeface="微软雅黑" panose="020B0503020204020204" pitchFamily="34" charset="-122"/>
                <a:ea typeface="微软雅黑" panose="020B0503020204020204" pitchFamily="34" charset="-122"/>
              </a:rPr>
              <a:t>，由</a:t>
            </a:r>
            <a:r>
              <a:rPr lang="en-US" altLang="zh-CN" sz="1200" dirty="0">
                <a:latin typeface="微软雅黑" panose="020B0503020204020204" pitchFamily="34" charset="-122"/>
                <a:ea typeface="微软雅黑" panose="020B0503020204020204" pitchFamily="34" charset="-122"/>
              </a:rPr>
              <a:t>Reader</a:t>
            </a:r>
            <a:r>
              <a:rPr lang="zh-CN" altLang="zh-CN" sz="1200" dirty="0">
                <a:latin typeface="微软雅黑" panose="020B0503020204020204" pitchFamily="34" charset="-122"/>
                <a:ea typeface="微软雅黑" panose="020B0503020204020204" pitchFamily="34" charset="-122"/>
              </a:rPr>
              <a:t>发射</a:t>
            </a:r>
            <a:r>
              <a:rPr lang="zh-CN" altLang="en-US" sz="1200" b="0" i="0" kern="1200" dirty="0">
                <a:solidFill>
                  <a:schemeClr val="tx1"/>
                </a:solidFill>
                <a:effectLst/>
                <a:latin typeface="+mn-lt"/>
                <a:ea typeface="+mn-ea"/>
                <a:cs typeface="+mn-cs"/>
              </a:rPr>
              <a:t>一特定频率的无线电波能量，</a:t>
            </a:r>
            <a:r>
              <a:rPr lang="zh-CN" altLang="zh-CN" sz="1200" dirty="0">
                <a:latin typeface="微软雅黑" panose="020B0503020204020204" pitchFamily="34" charset="-122"/>
                <a:ea typeface="微软雅黑" panose="020B0503020204020204" pitchFamily="34" charset="-122"/>
              </a:rPr>
              <a:t>使感应器产生能量而将数据回传给</a:t>
            </a:r>
            <a:r>
              <a:rPr lang="en-US" altLang="zh-CN" sz="1200" dirty="0">
                <a:latin typeface="微软雅黑" panose="020B0503020204020204" pitchFamily="34" charset="-122"/>
                <a:ea typeface="微软雅黑" panose="020B0503020204020204" pitchFamily="34" charset="-122"/>
              </a:rPr>
              <a:t>Reader</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r>
              <a:rPr lang="zh-CN" altLang="en-US" sz="1200" b="0" i="0" kern="1200" dirty="0">
                <a:solidFill>
                  <a:schemeClr val="tx1"/>
                </a:solidFill>
                <a:effectLst/>
                <a:latin typeface="+mn-lt"/>
                <a:ea typeface="+mn-ea"/>
                <a:cs typeface="+mn-cs"/>
              </a:rPr>
              <a:t>无源</a:t>
            </a:r>
            <a:r>
              <a:rPr lang="en-US" altLang="zh-CN" sz="1200" b="0" i="0" kern="1200" dirty="0">
                <a:solidFill>
                  <a:schemeClr val="tx1"/>
                </a:solidFill>
                <a:effectLst/>
                <a:latin typeface="+mn-lt"/>
                <a:ea typeface="+mn-ea"/>
                <a:cs typeface="+mn-cs"/>
              </a:rPr>
              <a:t>RFID</a:t>
            </a:r>
            <a:r>
              <a:rPr lang="zh-CN" altLang="en-US" sz="1200" b="0" i="0" kern="1200" dirty="0">
                <a:solidFill>
                  <a:schemeClr val="tx1"/>
                </a:solidFill>
                <a:effectLst/>
                <a:latin typeface="+mn-lt"/>
                <a:ea typeface="+mn-ea"/>
                <a:cs typeface="+mn-cs"/>
              </a:rPr>
              <a:t>产品发展最早，也是发展最成熟，市场应用最广的产品。比如，公交卡、食堂餐卡、银行卡、宾馆门禁卡、</a:t>
            </a:r>
            <a:r>
              <a:rPr lang="zh-CN" altLang="en-US" sz="1200" b="0" i="0" u="none" strike="noStrike" kern="1200" dirty="0">
                <a:solidFill>
                  <a:schemeClr val="tx1"/>
                </a:solidFill>
                <a:effectLst/>
                <a:latin typeface="+mn-lt"/>
                <a:ea typeface="+mn-ea"/>
                <a:cs typeface="+mn-cs"/>
                <a:hlinkClick r:id="rId3"/>
              </a:rPr>
              <a:t>二代身份证</a:t>
            </a:r>
            <a:r>
              <a:rPr lang="zh-CN" altLang="en-US" sz="1200" b="0" i="0" kern="1200" dirty="0">
                <a:solidFill>
                  <a:schemeClr val="tx1"/>
                </a:solidFill>
                <a:effectLst/>
                <a:latin typeface="+mn-lt"/>
                <a:ea typeface="+mn-ea"/>
                <a:cs typeface="+mn-cs"/>
              </a:rPr>
              <a:t>等，这个在我们的日常生活中随处可见，属于近距离接触式识别类。其产品的主要工作频率有低频</a:t>
            </a:r>
            <a:r>
              <a:rPr lang="en-US" altLang="zh-CN" sz="1200" b="0" i="0" kern="1200" dirty="0">
                <a:solidFill>
                  <a:schemeClr val="tx1"/>
                </a:solidFill>
                <a:effectLst/>
                <a:latin typeface="+mn-lt"/>
                <a:ea typeface="+mn-ea"/>
                <a:cs typeface="+mn-cs"/>
              </a:rPr>
              <a:t>125KHZ</a:t>
            </a:r>
            <a:r>
              <a:rPr lang="zh-CN" altLang="en-US" sz="1200" b="0" i="0" kern="1200" dirty="0">
                <a:solidFill>
                  <a:schemeClr val="tx1"/>
                </a:solidFill>
                <a:effectLst/>
                <a:latin typeface="+mn-lt"/>
                <a:ea typeface="+mn-ea"/>
                <a:cs typeface="+mn-cs"/>
              </a:rPr>
              <a:t>、高频</a:t>
            </a:r>
            <a:r>
              <a:rPr lang="en-US" altLang="zh-CN" sz="1200" b="0" i="0" kern="1200" dirty="0">
                <a:solidFill>
                  <a:schemeClr val="tx1"/>
                </a:solidFill>
                <a:effectLst/>
                <a:latin typeface="+mn-lt"/>
                <a:ea typeface="+mn-ea"/>
                <a:cs typeface="+mn-cs"/>
              </a:rPr>
              <a:t>13.56MHZ</a:t>
            </a:r>
            <a:r>
              <a:rPr lang="zh-CN" altLang="en-US" sz="1200" b="0" i="0" kern="1200" dirty="0">
                <a:solidFill>
                  <a:schemeClr val="tx1"/>
                </a:solidFill>
                <a:effectLst/>
                <a:latin typeface="+mn-lt"/>
                <a:ea typeface="+mn-ea"/>
                <a:cs typeface="+mn-cs"/>
              </a:rPr>
              <a:t>、超高频</a:t>
            </a:r>
            <a:r>
              <a:rPr lang="en-US" altLang="zh-CN" sz="1200" b="0" i="0" kern="1200" dirty="0">
                <a:solidFill>
                  <a:schemeClr val="tx1"/>
                </a:solidFill>
                <a:effectLst/>
                <a:latin typeface="+mn-lt"/>
                <a:ea typeface="+mn-ea"/>
                <a:cs typeface="+mn-cs"/>
              </a:rPr>
              <a:t>433MHZ</a:t>
            </a:r>
            <a:r>
              <a:rPr lang="zh-CN" altLang="en-US" sz="1200" b="0" i="0" kern="1200" dirty="0">
                <a:solidFill>
                  <a:schemeClr val="tx1"/>
                </a:solidFill>
                <a:effectLst/>
                <a:latin typeface="+mn-lt"/>
                <a:ea typeface="+mn-ea"/>
                <a:cs typeface="+mn-cs"/>
              </a:rPr>
              <a:t>，超高频</a:t>
            </a:r>
            <a:r>
              <a:rPr lang="en-US" altLang="zh-CN" sz="1200" b="0" i="0" kern="1200" dirty="0">
                <a:solidFill>
                  <a:schemeClr val="tx1"/>
                </a:solidFill>
                <a:effectLst/>
                <a:latin typeface="+mn-lt"/>
                <a:ea typeface="+mn-ea"/>
                <a:cs typeface="+mn-cs"/>
              </a:rPr>
              <a:t>915MHZ</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hlinkClick r:id="rId4"/>
              </a:rPr>
              <a:t>有源</a:t>
            </a:r>
            <a:r>
              <a:rPr lang="en-US" altLang="zh-CN" sz="1200" b="0" i="0" u="none" strike="noStrike" kern="1200" dirty="0">
                <a:solidFill>
                  <a:schemeClr val="tx1"/>
                </a:solidFill>
                <a:effectLst/>
                <a:latin typeface="+mn-lt"/>
                <a:ea typeface="+mn-ea"/>
                <a:cs typeface="+mn-cs"/>
                <a:hlinkClick r:id="rId4"/>
              </a:rPr>
              <a:t>RFID</a:t>
            </a:r>
            <a:r>
              <a:rPr lang="zh-CN" altLang="en-US" sz="1200" b="0" i="0" kern="1200" dirty="0">
                <a:solidFill>
                  <a:schemeClr val="tx1"/>
                </a:solidFill>
                <a:effectLst/>
                <a:latin typeface="+mn-lt"/>
                <a:ea typeface="+mn-ea"/>
                <a:cs typeface="+mn-cs"/>
              </a:rPr>
              <a:t>产品，其远距离自动识别的特性，决定了其巨大的应用空间和市场潜质。在远距离自动识别领域，如智能监狱，智能医院，智能停车场，智能交通，智慧城市，智慧地球及物联网等领域有重大应用。产品主要工作频率有超高频</a:t>
            </a:r>
            <a:r>
              <a:rPr lang="en-US" altLang="zh-CN" sz="1200" b="0" i="0" kern="1200" dirty="0">
                <a:solidFill>
                  <a:schemeClr val="tx1"/>
                </a:solidFill>
                <a:effectLst/>
                <a:latin typeface="+mn-lt"/>
                <a:ea typeface="+mn-ea"/>
                <a:cs typeface="+mn-cs"/>
              </a:rPr>
              <a:t>433MHZ</a:t>
            </a:r>
            <a:r>
              <a:rPr lang="zh-CN" altLang="en-US" sz="1200" b="0" i="0" kern="1200" dirty="0">
                <a:solidFill>
                  <a:schemeClr val="tx1"/>
                </a:solidFill>
                <a:effectLst/>
                <a:latin typeface="+mn-lt"/>
                <a:ea typeface="+mn-ea"/>
                <a:cs typeface="+mn-cs"/>
              </a:rPr>
              <a:t>，微波</a:t>
            </a:r>
            <a:r>
              <a:rPr lang="en-US" altLang="zh-CN" sz="1200" b="0" i="0" kern="1200" dirty="0">
                <a:solidFill>
                  <a:schemeClr val="tx1"/>
                </a:solidFill>
                <a:effectLst/>
                <a:latin typeface="+mn-lt"/>
                <a:ea typeface="+mn-ea"/>
                <a:cs typeface="+mn-cs"/>
              </a:rPr>
              <a:t>2.45GHZ</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5.8GHZ</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38</a:t>
            </a:fld>
            <a:endParaRPr lang="zh-CN" altLang="en-US"/>
          </a:p>
        </p:txBody>
      </p:sp>
    </p:spTree>
    <p:extLst>
      <p:ext uri="{BB962C8B-B14F-4D97-AF65-F5344CB8AC3E}">
        <p14:creationId xmlns:p14="http://schemas.microsoft.com/office/powerpoint/2010/main" val="3605269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latin typeface="微软雅黑" panose="020B0503020204020204" pitchFamily="34" charset="-122"/>
                <a:ea typeface="微软雅黑" panose="020B0503020204020204" pitchFamily="34" charset="-122"/>
                <a:cs typeface="Times New Roman" panose="02020603050405020304" pitchFamily="18" charset="0"/>
              </a:rPr>
              <a:t>中频段是听觉最灵敏的频段</a:t>
            </a:r>
            <a:endParaRPr lang="zh-CN" altLang="en-US" sz="1200" dirty="0">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7</a:t>
            </a:fld>
            <a:endParaRPr lang="zh-CN" altLang="en-US"/>
          </a:p>
        </p:txBody>
      </p:sp>
    </p:spTree>
    <p:extLst>
      <p:ext uri="{BB962C8B-B14F-4D97-AF65-F5344CB8AC3E}">
        <p14:creationId xmlns:p14="http://schemas.microsoft.com/office/powerpoint/2010/main" val="121038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近场通信技术由非接触式射频识别（</a:t>
            </a:r>
            <a:r>
              <a:rPr lang="en-US" altLang="zh-CN" sz="1200" b="0" i="0" u="none" strike="noStrike" kern="1200" dirty="0">
                <a:solidFill>
                  <a:schemeClr val="tx1"/>
                </a:solidFill>
                <a:effectLst/>
                <a:latin typeface="+mn-lt"/>
                <a:ea typeface="+mn-ea"/>
                <a:cs typeface="+mn-cs"/>
                <a:hlinkClick r:id="rId3" tooltip="RFID"/>
              </a:rPr>
              <a:t>RFID</a:t>
            </a:r>
            <a:r>
              <a:rPr lang="zh-CN" altLang="en-US" sz="1200" b="0" i="0" kern="1200" dirty="0">
                <a:solidFill>
                  <a:schemeClr val="tx1"/>
                </a:solidFill>
                <a:effectLst/>
                <a:latin typeface="+mn-lt"/>
                <a:ea typeface="+mn-ea"/>
                <a:cs typeface="+mn-cs"/>
              </a:rPr>
              <a:t>）演变而来，由</a:t>
            </a:r>
            <a:r>
              <a:rPr lang="zh-CN" altLang="en-US" sz="1200" b="0" i="0" u="none" strike="noStrike" kern="1200" dirty="0">
                <a:solidFill>
                  <a:schemeClr val="tx1"/>
                </a:solidFill>
                <a:effectLst/>
                <a:latin typeface="+mn-lt"/>
                <a:ea typeface="+mn-ea"/>
                <a:cs typeface="+mn-cs"/>
                <a:hlinkClick r:id="rId4" tooltip="飞利浦"/>
              </a:rPr>
              <a:t>飞利浦</a:t>
            </a:r>
            <a:r>
              <a:rPr lang="zh-CN" altLang="en-US" sz="1200" b="0" i="0" kern="1200" dirty="0">
                <a:solidFill>
                  <a:schemeClr val="tx1"/>
                </a:solidFill>
                <a:effectLst/>
                <a:latin typeface="+mn-lt"/>
                <a:ea typeface="+mn-ea"/>
                <a:cs typeface="+mn-cs"/>
              </a:rPr>
              <a:t>半导体（现</a:t>
            </a:r>
            <a:r>
              <a:rPr lang="zh-CN" altLang="en-US" sz="1200" b="0" i="0" u="none" strike="noStrike" kern="1200" dirty="0">
                <a:solidFill>
                  <a:schemeClr val="tx1"/>
                </a:solidFill>
                <a:effectLst/>
                <a:latin typeface="+mn-lt"/>
                <a:ea typeface="+mn-ea"/>
                <a:cs typeface="+mn-cs"/>
                <a:hlinkClick r:id="rId5" tooltip="恩智浦半导体"/>
              </a:rPr>
              <a:t>恩智浦半导体</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6" tooltip="诺基亚"/>
              </a:rPr>
              <a:t>诺基亚</a:t>
            </a:r>
            <a:r>
              <a:rPr lang="zh-CN" altLang="en-US" sz="1200" b="0" i="0" kern="1200" dirty="0">
                <a:solidFill>
                  <a:schemeClr val="tx1"/>
                </a:solidFill>
                <a:effectLst/>
                <a:latin typeface="+mn-lt"/>
                <a:ea typeface="+mn-ea"/>
                <a:cs typeface="+mn-cs"/>
              </a:rPr>
              <a:t>和</a:t>
            </a:r>
            <a:r>
              <a:rPr lang="zh-CN" altLang="en-US" sz="1200" b="0" i="0" u="none" strike="noStrike" kern="1200" dirty="0">
                <a:solidFill>
                  <a:schemeClr val="tx1"/>
                </a:solidFill>
                <a:effectLst/>
                <a:latin typeface="+mn-lt"/>
                <a:ea typeface="+mn-ea"/>
                <a:cs typeface="+mn-cs"/>
                <a:hlinkClick r:id="rId7" tooltip="索尼"/>
              </a:rPr>
              <a:t>索尼</a:t>
            </a:r>
            <a:r>
              <a:rPr lang="zh-CN" altLang="en-US" sz="1200" b="0" i="0" kern="1200" dirty="0">
                <a:solidFill>
                  <a:schemeClr val="tx1"/>
                </a:solidFill>
                <a:effectLst/>
                <a:latin typeface="+mn-lt"/>
                <a:ea typeface="+mn-ea"/>
                <a:cs typeface="+mn-cs"/>
              </a:rPr>
              <a:t>共同研制开发，其基础是</a:t>
            </a:r>
            <a:r>
              <a:rPr lang="en-US" altLang="zh-CN" sz="1200" b="0" i="0" kern="1200" dirty="0">
                <a:solidFill>
                  <a:schemeClr val="tx1"/>
                </a:solidFill>
                <a:effectLst/>
                <a:latin typeface="+mn-lt"/>
                <a:ea typeface="+mn-ea"/>
                <a:cs typeface="+mn-cs"/>
              </a:rPr>
              <a:t>RFID</a:t>
            </a:r>
            <a:r>
              <a:rPr lang="zh-CN" altLang="en-US" sz="1200" b="0" i="0" kern="1200" dirty="0">
                <a:solidFill>
                  <a:schemeClr val="tx1"/>
                </a:solidFill>
                <a:effectLst/>
                <a:latin typeface="+mn-lt"/>
                <a:ea typeface="+mn-ea"/>
                <a:cs typeface="+mn-cs"/>
              </a:rPr>
              <a:t>及互连技术。近场通信是一种短距高频的无线电技术，在</a:t>
            </a:r>
            <a:r>
              <a:rPr lang="en-US" altLang="zh-CN" sz="1200" b="0" i="0" kern="1200" dirty="0">
                <a:solidFill>
                  <a:schemeClr val="tx1"/>
                </a:solidFill>
                <a:effectLst/>
                <a:latin typeface="+mn-lt"/>
                <a:ea typeface="+mn-ea"/>
                <a:cs typeface="+mn-cs"/>
              </a:rPr>
              <a:t>13.56MHz</a:t>
            </a:r>
            <a:r>
              <a:rPr lang="zh-CN" altLang="en-US" sz="1200" b="0" i="0" kern="1200" dirty="0">
                <a:solidFill>
                  <a:schemeClr val="tx1"/>
                </a:solidFill>
                <a:effectLst/>
                <a:latin typeface="+mn-lt"/>
                <a:ea typeface="+mn-ea"/>
                <a:cs typeface="+mn-cs"/>
              </a:rPr>
              <a:t>频率运行于</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厘米距离内。其传输速度有</a:t>
            </a:r>
            <a:r>
              <a:rPr lang="en-US" altLang="zh-CN" sz="1200" b="0" i="0" kern="1200" dirty="0">
                <a:solidFill>
                  <a:schemeClr val="tx1"/>
                </a:solidFill>
                <a:effectLst/>
                <a:latin typeface="+mn-lt"/>
                <a:ea typeface="+mn-ea"/>
                <a:cs typeface="+mn-cs"/>
              </a:rPr>
              <a:t>106 Kbit/</a:t>
            </a:r>
            <a:r>
              <a:rPr lang="zh-CN" altLang="en-US" sz="1200" b="0" i="0" kern="1200" dirty="0">
                <a:solidFill>
                  <a:schemeClr val="tx1"/>
                </a:solidFill>
                <a:effectLst/>
                <a:latin typeface="+mn-lt"/>
                <a:ea typeface="+mn-ea"/>
                <a:cs typeface="+mn-cs"/>
              </a:rPr>
              <a:t>秒、</a:t>
            </a:r>
            <a:r>
              <a:rPr lang="en-US" altLang="zh-CN" sz="1200" b="0" i="0" kern="1200" dirty="0">
                <a:solidFill>
                  <a:schemeClr val="tx1"/>
                </a:solidFill>
                <a:effectLst/>
                <a:latin typeface="+mn-lt"/>
                <a:ea typeface="+mn-ea"/>
                <a:cs typeface="+mn-cs"/>
              </a:rPr>
              <a:t>212 Kbit/</a:t>
            </a:r>
            <a:r>
              <a:rPr lang="zh-CN" altLang="en-US" sz="1200" b="0" i="0" kern="1200" dirty="0">
                <a:solidFill>
                  <a:schemeClr val="tx1"/>
                </a:solidFill>
                <a:effectLst/>
                <a:latin typeface="+mn-lt"/>
                <a:ea typeface="+mn-ea"/>
                <a:cs typeface="+mn-cs"/>
              </a:rPr>
              <a:t>秒或者</a:t>
            </a:r>
            <a:r>
              <a:rPr lang="en-US" altLang="zh-CN" sz="1200" b="0" i="0" kern="1200" dirty="0">
                <a:solidFill>
                  <a:schemeClr val="tx1"/>
                </a:solidFill>
                <a:effectLst/>
                <a:latin typeface="+mn-lt"/>
                <a:ea typeface="+mn-ea"/>
                <a:cs typeface="+mn-cs"/>
              </a:rPr>
              <a:t>424 Kbit/</a:t>
            </a:r>
            <a:r>
              <a:rPr lang="zh-CN" altLang="en-US" sz="1200" b="0" i="0" kern="1200" dirty="0">
                <a:solidFill>
                  <a:schemeClr val="tx1"/>
                </a:solidFill>
                <a:effectLst/>
                <a:latin typeface="+mn-lt"/>
                <a:ea typeface="+mn-ea"/>
                <a:cs typeface="+mn-cs"/>
              </a:rPr>
              <a:t>秒三种。目前近场通信已通过成为</a:t>
            </a:r>
            <a:r>
              <a:rPr lang="en-US" altLang="zh-CN" sz="1200" b="0" i="0" kern="1200" dirty="0">
                <a:solidFill>
                  <a:schemeClr val="tx1"/>
                </a:solidFill>
                <a:effectLst/>
                <a:latin typeface="+mn-lt"/>
                <a:ea typeface="+mn-ea"/>
                <a:cs typeface="+mn-cs"/>
              </a:rPr>
              <a:t>ISO/IEC IS 18092</a:t>
            </a:r>
            <a:r>
              <a:rPr lang="zh-CN" altLang="en-US" sz="1200" b="0" i="0" kern="1200" dirty="0">
                <a:solidFill>
                  <a:schemeClr val="tx1"/>
                </a:solidFill>
                <a:effectLst/>
                <a:latin typeface="+mn-lt"/>
                <a:ea typeface="+mn-ea"/>
                <a:cs typeface="+mn-cs"/>
              </a:rPr>
              <a:t>国际标准、</a:t>
            </a:r>
            <a:r>
              <a:rPr lang="en-US" altLang="zh-CN" sz="1200" b="0" i="0" kern="1200" dirty="0">
                <a:solidFill>
                  <a:schemeClr val="tx1"/>
                </a:solidFill>
                <a:effectLst/>
                <a:latin typeface="+mn-lt"/>
                <a:ea typeface="+mn-ea"/>
                <a:cs typeface="+mn-cs"/>
              </a:rPr>
              <a:t>EMCA-340</a:t>
            </a:r>
            <a:r>
              <a:rPr lang="zh-CN" altLang="en-US" sz="1200" b="0" i="0" kern="1200" dirty="0">
                <a:solidFill>
                  <a:schemeClr val="tx1"/>
                </a:solidFill>
                <a:effectLst/>
                <a:latin typeface="+mn-lt"/>
                <a:ea typeface="+mn-ea"/>
                <a:cs typeface="+mn-cs"/>
              </a:rPr>
              <a:t>标准与</a:t>
            </a:r>
            <a:r>
              <a:rPr lang="en-US" altLang="zh-CN" sz="1200" b="0" i="0" kern="1200" dirty="0">
                <a:solidFill>
                  <a:schemeClr val="tx1"/>
                </a:solidFill>
                <a:effectLst/>
                <a:latin typeface="+mn-lt"/>
                <a:ea typeface="+mn-ea"/>
                <a:cs typeface="+mn-cs"/>
              </a:rPr>
              <a:t>ETSI TS 102 190</a:t>
            </a:r>
            <a:r>
              <a:rPr lang="zh-CN" altLang="en-US" sz="1200" b="0" i="0" kern="1200" dirty="0">
                <a:solidFill>
                  <a:schemeClr val="tx1"/>
                </a:solidFill>
                <a:effectLst/>
                <a:latin typeface="+mn-lt"/>
                <a:ea typeface="+mn-ea"/>
                <a:cs typeface="+mn-cs"/>
              </a:rPr>
              <a:t>标准。</a:t>
            </a:r>
            <a:r>
              <a:rPr lang="en-US" altLang="zh-CN" sz="1200" b="0" i="0" kern="1200" dirty="0">
                <a:solidFill>
                  <a:schemeClr val="tx1"/>
                </a:solidFill>
                <a:effectLst/>
                <a:latin typeface="+mn-lt"/>
                <a:ea typeface="+mn-ea"/>
                <a:cs typeface="+mn-cs"/>
              </a:rPr>
              <a:t>NFC</a:t>
            </a:r>
            <a:r>
              <a:rPr lang="zh-CN" altLang="en-US" sz="1200" b="0" i="0" kern="1200" dirty="0">
                <a:solidFill>
                  <a:schemeClr val="tx1"/>
                </a:solidFill>
                <a:effectLst/>
                <a:latin typeface="+mn-lt"/>
                <a:ea typeface="+mn-ea"/>
                <a:cs typeface="+mn-cs"/>
              </a:rPr>
              <a:t>采用主动和被动两种读取模式。</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NFC</a:t>
            </a:r>
            <a:r>
              <a:rPr lang="zh-CN" altLang="zh-CN" sz="1200" kern="1200" dirty="0">
                <a:solidFill>
                  <a:schemeClr val="tx1"/>
                </a:solidFill>
                <a:effectLst/>
                <a:latin typeface="+mn-lt"/>
                <a:ea typeface="+mn-ea"/>
                <a:cs typeface="+mn-cs"/>
              </a:rPr>
              <a:t>技术无需像蓝牙一样，使用前进行配对验证，只要轻轻触碰即可完成。替代大量的</a:t>
            </a:r>
            <a:r>
              <a:rPr lang="en-US" altLang="zh-CN" sz="1200" kern="1200" dirty="0">
                <a:solidFill>
                  <a:schemeClr val="tx1"/>
                </a:solidFill>
                <a:effectLst/>
                <a:latin typeface="+mn-lt"/>
                <a:ea typeface="+mn-ea"/>
                <a:cs typeface="+mn-cs"/>
              </a:rPr>
              <a:t>IC</a:t>
            </a:r>
            <a:r>
              <a:rPr lang="zh-CN" altLang="zh-CN" sz="1200" kern="1200" dirty="0">
                <a:solidFill>
                  <a:schemeClr val="tx1"/>
                </a:solidFill>
                <a:effectLst/>
                <a:latin typeface="+mn-lt"/>
                <a:ea typeface="+mn-ea"/>
                <a:cs typeface="+mn-cs"/>
              </a:rPr>
              <a:t>卡（包括信用卡）场合商场刷卡、公交卡、门禁管制，车票，门票等等。卡片通过非接触读卡器的</a:t>
            </a:r>
            <a:r>
              <a:rPr lang="en-US" altLang="zh-CN" sz="1200" kern="1200" dirty="0">
                <a:solidFill>
                  <a:schemeClr val="tx1"/>
                </a:solidFill>
                <a:effectLst/>
                <a:latin typeface="+mn-lt"/>
                <a:ea typeface="+mn-ea"/>
                <a:cs typeface="+mn-cs"/>
              </a:rPr>
              <a:t> RF </a:t>
            </a:r>
            <a:r>
              <a:rPr lang="zh-CN" altLang="zh-CN" sz="1200" kern="1200" dirty="0">
                <a:solidFill>
                  <a:schemeClr val="tx1"/>
                </a:solidFill>
                <a:effectLst/>
                <a:latin typeface="+mn-lt"/>
                <a:ea typeface="+mn-ea"/>
                <a:cs typeface="+mn-cs"/>
              </a:rPr>
              <a:t>域来供电，即便是寄主</a:t>
            </a:r>
            <a:r>
              <a:rPr lang="en-US" altLang="zh-CN" sz="1200" u="sng" kern="1200" dirty="0" err="1">
                <a:solidFill>
                  <a:schemeClr val="tx1"/>
                </a:solidFill>
                <a:effectLst/>
                <a:latin typeface="+mn-lt"/>
                <a:ea typeface="+mn-ea"/>
                <a:cs typeface="+mn-cs"/>
                <a:hlinkClick r:id="rId8"/>
              </a:rPr>
              <a:t>设备</a:t>
            </a:r>
            <a:r>
              <a:rPr lang="zh-CN" altLang="zh-CN" sz="1200" kern="1200" dirty="0">
                <a:solidFill>
                  <a:schemeClr val="tx1"/>
                </a:solidFill>
                <a:effectLst/>
                <a:latin typeface="+mn-lt"/>
                <a:ea typeface="+mn-ea"/>
                <a:cs typeface="+mn-cs"/>
              </a:rPr>
              <a:t>（如手机）没电也可以工作。将两个具备</a:t>
            </a:r>
            <a:r>
              <a:rPr lang="en-US" altLang="zh-CN" sz="1200" kern="1200" dirty="0">
                <a:solidFill>
                  <a:schemeClr val="tx1"/>
                </a:solidFill>
                <a:effectLst/>
                <a:latin typeface="+mn-lt"/>
                <a:ea typeface="+mn-ea"/>
                <a:cs typeface="+mn-cs"/>
              </a:rPr>
              <a:t>NFC</a:t>
            </a:r>
            <a:r>
              <a:rPr lang="zh-CN" altLang="zh-CN" sz="1200" kern="1200" dirty="0">
                <a:solidFill>
                  <a:schemeClr val="tx1"/>
                </a:solidFill>
                <a:effectLst/>
                <a:latin typeface="+mn-lt"/>
                <a:ea typeface="+mn-ea"/>
                <a:cs typeface="+mn-cs"/>
              </a:rPr>
              <a:t>功能的设备链接，能实现数据点对点传输，如下载音乐、交换图片或者同步设备地址薄。因此通过</a:t>
            </a:r>
            <a:r>
              <a:rPr lang="en-US" altLang="zh-CN" sz="1200" kern="1200" dirty="0">
                <a:solidFill>
                  <a:schemeClr val="tx1"/>
                </a:solidFill>
                <a:effectLst/>
                <a:latin typeface="+mn-lt"/>
                <a:ea typeface="+mn-ea"/>
                <a:cs typeface="+mn-cs"/>
              </a:rPr>
              <a:t>NFC</a:t>
            </a:r>
            <a:r>
              <a:rPr lang="zh-CN" altLang="zh-CN" sz="1200" kern="1200" dirty="0">
                <a:solidFill>
                  <a:schemeClr val="tx1"/>
                </a:solidFill>
                <a:effectLst/>
                <a:latin typeface="+mn-lt"/>
                <a:ea typeface="+mn-ea"/>
                <a:cs typeface="+mn-cs"/>
              </a:rPr>
              <a:t>，多个设备如数位相机、</a:t>
            </a:r>
            <a:r>
              <a:rPr lang="en-US" altLang="zh-CN" sz="1200" kern="1200" dirty="0">
                <a:solidFill>
                  <a:schemeClr val="tx1"/>
                </a:solidFill>
                <a:effectLst/>
                <a:latin typeface="+mn-lt"/>
                <a:ea typeface="+mn-ea"/>
                <a:cs typeface="+mn-cs"/>
              </a:rPr>
              <a:t>PDA</a:t>
            </a:r>
            <a:r>
              <a:rPr lang="zh-CN" altLang="zh-CN" sz="1200" kern="1200" dirty="0">
                <a:solidFill>
                  <a:schemeClr val="tx1"/>
                </a:solidFill>
                <a:effectLst/>
                <a:latin typeface="+mn-lt"/>
                <a:ea typeface="+mn-ea"/>
                <a:cs typeface="+mn-cs"/>
              </a:rPr>
              <a:t>、计算机和手机之间都可以交换资料或者服务。</a:t>
            </a:r>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39</a:t>
            </a:fld>
            <a:endParaRPr lang="zh-CN" altLang="en-US"/>
          </a:p>
        </p:txBody>
      </p:sp>
    </p:spTree>
    <p:extLst>
      <p:ext uri="{BB962C8B-B14F-4D97-AF65-F5344CB8AC3E}">
        <p14:creationId xmlns:p14="http://schemas.microsoft.com/office/powerpoint/2010/main" val="397039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zh-CN" altLang="en-US" b="1" dirty="0">
                <a:solidFill>
                  <a:srgbClr val="C00000"/>
                </a:solidFill>
              </a:rPr>
              <a:t>单一芯片</a:t>
            </a:r>
            <a:r>
              <a:rPr lang="zh-CN" altLang="en-US" dirty="0"/>
              <a:t>上结合感应式读卡器、感应式卡片和点对点的功能</a:t>
            </a:r>
            <a:endParaRPr lang="en-US" altLang="zh-CN" dirty="0"/>
          </a:p>
          <a:p>
            <a:r>
              <a:rPr lang="zh-CN" altLang="en-US" dirty="0"/>
              <a:t>短距离内与兼容设备进行</a:t>
            </a:r>
            <a:r>
              <a:rPr lang="zh-CN" altLang="en-US" b="1" dirty="0">
                <a:solidFill>
                  <a:srgbClr val="C00000"/>
                </a:solidFill>
              </a:rPr>
              <a:t>识别和数据交换</a:t>
            </a:r>
            <a:endParaRPr lang="en-US" altLang="zh-CN" b="1" dirty="0">
              <a:solidFill>
                <a:srgbClr val="C00000"/>
              </a:solidFill>
            </a:endParaRPr>
          </a:p>
          <a:p>
            <a:r>
              <a:rPr lang="zh-CN" altLang="en-US" sz="1200" b="0" i="0" kern="1200" dirty="0">
                <a:solidFill>
                  <a:schemeClr val="tx1"/>
                </a:solidFill>
                <a:effectLst/>
                <a:latin typeface="+mn-lt"/>
                <a:ea typeface="+mn-ea"/>
                <a:cs typeface="+mn-cs"/>
              </a:rPr>
              <a:t>每一个完整的</a:t>
            </a:r>
            <a:r>
              <a:rPr lang="en-US" altLang="zh-CN" sz="1200" b="0" i="0" kern="1200" dirty="0">
                <a:solidFill>
                  <a:schemeClr val="tx1"/>
                </a:solidFill>
                <a:effectLst/>
                <a:latin typeface="+mn-lt"/>
                <a:ea typeface="+mn-ea"/>
                <a:cs typeface="+mn-cs"/>
              </a:rPr>
              <a:t>NFC</a:t>
            </a:r>
            <a:r>
              <a:rPr lang="zh-CN" altLang="en-US" sz="1200" b="0" i="0" kern="1200" dirty="0">
                <a:solidFill>
                  <a:schemeClr val="tx1"/>
                </a:solidFill>
                <a:effectLst/>
                <a:latin typeface="+mn-lt"/>
                <a:ea typeface="+mn-ea"/>
                <a:cs typeface="+mn-cs"/>
              </a:rPr>
              <a:t>设备可以用三种模式工作：</a:t>
            </a:r>
          </a:p>
          <a:p>
            <a:r>
              <a:rPr lang="zh-CN" altLang="en-US" sz="1200" b="0" i="0" kern="1200" dirty="0">
                <a:solidFill>
                  <a:schemeClr val="tx1"/>
                </a:solidFill>
                <a:effectLst/>
                <a:latin typeface="+mn-lt"/>
                <a:ea typeface="+mn-ea"/>
                <a:cs typeface="+mn-cs"/>
              </a:rPr>
              <a:t>卡模拟模式（</a:t>
            </a:r>
            <a:r>
              <a:rPr lang="en-US" altLang="zh-CN" sz="1200" b="0" i="0" kern="1200" dirty="0">
                <a:solidFill>
                  <a:schemeClr val="tx1"/>
                </a:solidFill>
                <a:effectLst/>
                <a:latin typeface="+mn-lt"/>
                <a:ea typeface="+mn-ea"/>
                <a:cs typeface="+mn-cs"/>
              </a:rPr>
              <a:t>Card emulation mode</a:t>
            </a:r>
            <a:r>
              <a:rPr lang="zh-CN" altLang="en-US" sz="1200" b="0" i="0" kern="1200" dirty="0">
                <a:solidFill>
                  <a:schemeClr val="tx1"/>
                </a:solidFill>
                <a:effectLst/>
                <a:latin typeface="+mn-lt"/>
                <a:ea typeface="+mn-ea"/>
                <a:cs typeface="+mn-cs"/>
              </a:rPr>
              <a:t>）：这个模式其实就是相当于一张采用</a:t>
            </a:r>
            <a:r>
              <a:rPr lang="en-US" altLang="zh-CN" sz="1200" b="0" i="0" u="none" strike="noStrike" kern="1200" dirty="0">
                <a:solidFill>
                  <a:schemeClr val="tx1"/>
                </a:solidFill>
                <a:effectLst/>
                <a:latin typeface="+mn-lt"/>
                <a:ea typeface="+mn-ea"/>
                <a:cs typeface="+mn-cs"/>
                <a:hlinkClick r:id="rId3" tooltip="RFID"/>
              </a:rPr>
              <a:t>RFID</a:t>
            </a:r>
            <a:r>
              <a:rPr lang="zh-CN" altLang="en-US" sz="1200" b="0" i="0" kern="1200" dirty="0">
                <a:solidFill>
                  <a:schemeClr val="tx1"/>
                </a:solidFill>
                <a:effectLst/>
                <a:latin typeface="+mn-lt"/>
                <a:ea typeface="+mn-ea"/>
                <a:cs typeface="+mn-cs"/>
              </a:rPr>
              <a:t>技术的</a:t>
            </a:r>
            <a:r>
              <a:rPr lang="en-US" altLang="zh-CN" sz="1200" b="0" i="0" kern="1200" dirty="0">
                <a:solidFill>
                  <a:schemeClr val="tx1"/>
                </a:solidFill>
                <a:effectLst/>
                <a:latin typeface="+mn-lt"/>
                <a:ea typeface="+mn-ea"/>
                <a:cs typeface="+mn-cs"/>
              </a:rPr>
              <a:t>IC</a:t>
            </a:r>
            <a:r>
              <a:rPr lang="zh-CN" altLang="en-US" sz="1200" b="0" i="0" kern="1200" dirty="0">
                <a:solidFill>
                  <a:schemeClr val="tx1"/>
                </a:solidFill>
                <a:effectLst/>
                <a:latin typeface="+mn-lt"/>
                <a:ea typeface="+mn-ea"/>
                <a:cs typeface="+mn-cs"/>
              </a:rPr>
              <a:t>卡。可以替代现在大量的</a:t>
            </a:r>
            <a:r>
              <a:rPr lang="en-US" altLang="zh-CN" sz="1200" b="0" i="0" kern="1200" dirty="0">
                <a:solidFill>
                  <a:schemeClr val="tx1"/>
                </a:solidFill>
                <a:effectLst/>
                <a:latin typeface="+mn-lt"/>
                <a:ea typeface="+mn-ea"/>
                <a:cs typeface="+mn-cs"/>
              </a:rPr>
              <a:t>IC</a:t>
            </a:r>
            <a:r>
              <a:rPr lang="zh-CN" altLang="en-US" sz="1200" b="0" i="0" kern="1200" dirty="0">
                <a:solidFill>
                  <a:schemeClr val="tx1"/>
                </a:solidFill>
                <a:effectLst/>
                <a:latin typeface="+mn-lt"/>
                <a:ea typeface="+mn-ea"/>
                <a:cs typeface="+mn-cs"/>
              </a:rPr>
              <a:t>卡（包括信用卡）场合商场刷卡、</a:t>
            </a:r>
            <a:r>
              <a:rPr lang="en-US" altLang="zh-CN" sz="1200" b="0" i="0" kern="1200" dirty="0">
                <a:solidFill>
                  <a:schemeClr val="tx1"/>
                </a:solidFill>
                <a:effectLst/>
                <a:latin typeface="+mn-lt"/>
                <a:ea typeface="+mn-ea"/>
                <a:cs typeface="+mn-cs"/>
              </a:rPr>
              <a:t>IPASS</a:t>
            </a:r>
            <a:r>
              <a:rPr lang="zh-CN" altLang="en-US" sz="1200" b="0" i="0" kern="1200" dirty="0">
                <a:solidFill>
                  <a:schemeClr val="tx1"/>
                </a:solidFill>
                <a:effectLst/>
                <a:latin typeface="+mn-lt"/>
                <a:ea typeface="+mn-ea"/>
                <a:cs typeface="+mn-cs"/>
              </a:rPr>
              <a:t>、门禁管制、车票、门票等等。此种方式下，有一个极大的优点，那就是卡片通过非接触读卡器的</a:t>
            </a:r>
            <a:r>
              <a:rPr lang="en-US" altLang="zh-CN" sz="1200" b="0" i="0" u="none" strike="noStrike" kern="1200" dirty="0">
                <a:solidFill>
                  <a:schemeClr val="tx1"/>
                </a:solidFill>
                <a:effectLst/>
                <a:latin typeface="+mn-lt"/>
                <a:ea typeface="+mn-ea"/>
                <a:cs typeface="+mn-cs"/>
                <a:hlinkClick r:id="rId4" tooltip="RF域（页面不存在）"/>
              </a:rPr>
              <a:t>RF</a:t>
            </a:r>
            <a:r>
              <a:rPr lang="zh-CN" altLang="en-US" sz="1200" b="0" i="0" u="none" strike="noStrike" kern="1200" dirty="0">
                <a:solidFill>
                  <a:schemeClr val="tx1"/>
                </a:solidFill>
                <a:effectLst/>
                <a:latin typeface="+mn-lt"/>
                <a:ea typeface="+mn-ea"/>
                <a:cs typeface="+mn-cs"/>
                <a:hlinkClick r:id="rId4" tooltip="RF域（页面不存在）"/>
              </a:rPr>
              <a:t>域</a:t>
            </a:r>
            <a:r>
              <a:rPr lang="zh-CN" altLang="en-US" sz="1200" b="0" i="0" kern="1200" dirty="0">
                <a:solidFill>
                  <a:schemeClr val="tx1"/>
                </a:solidFill>
                <a:effectLst/>
                <a:latin typeface="+mn-lt"/>
                <a:ea typeface="+mn-ea"/>
                <a:cs typeface="+mn-cs"/>
              </a:rPr>
              <a:t>来供电，即便是寄主设备（如手机）没电也可以工作。</a:t>
            </a:r>
            <a:r>
              <a:rPr lang="en-US" altLang="zh-CN" sz="1200" b="0" i="0" kern="1200" dirty="0">
                <a:solidFill>
                  <a:schemeClr val="tx1"/>
                </a:solidFill>
                <a:effectLst/>
                <a:latin typeface="+mn-lt"/>
                <a:ea typeface="+mn-ea"/>
                <a:cs typeface="+mn-cs"/>
              </a:rPr>
              <a:t>NFC</a:t>
            </a:r>
            <a:r>
              <a:rPr lang="zh-CN" altLang="en-US" sz="1200" b="0" i="0" kern="1200" dirty="0">
                <a:solidFill>
                  <a:schemeClr val="tx1"/>
                </a:solidFill>
                <a:effectLst/>
                <a:latin typeface="+mn-lt"/>
                <a:ea typeface="+mn-ea"/>
                <a:cs typeface="+mn-cs"/>
              </a:rPr>
              <a:t>设备若要进行卡片模拟（</a:t>
            </a:r>
            <a:r>
              <a:rPr lang="en-US" altLang="zh-CN" sz="1200" b="0" i="0" kern="1200" dirty="0">
                <a:solidFill>
                  <a:schemeClr val="tx1"/>
                </a:solidFill>
                <a:effectLst/>
                <a:latin typeface="+mn-lt"/>
                <a:ea typeface="+mn-ea"/>
                <a:cs typeface="+mn-cs"/>
              </a:rPr>
              <a:t>Card Emulation</a:t>
            </a:r>
            <a:r>
              <a:rPr lang="zh-CN" altLang="en-US" sz="1200" b="0" i="0" kern="1200" dirty="0">
                <a:solidFill>
                  <a:schemeClr val="tx1"/>
                </a:solidFill>
                <a:effectLst/>
                <a:latin typeface="+mn-lt"/>
                <a:ea typeface="+mn-ea"/>
                <a:cs typeface="+mn-cs"/>
              </a:rPr>
              <a:t>）相关应用，则必须内置安全组件（</a:t>
            </a:r>
            <a:r>
              <a:rPr lang="en-US" altLang="zh-CN" sz="1200" b="0" i="0" kern="1200" dirty="0">
                <a:solidFill>
                  <a:schemeClr val="tx1"/>
                </a:solidFill>
                <a:effectLst/>
                <a:latin typeface="+mn-lt"/>
                <a:ea typeface="+mn-ea"/>
                <a:cs typeface="+mn-cs"/>
              </a:rPr>
              <a:t>Security Element, SE</a:t>
            </a:r>
            <a:r>
              <a:rPr lang="zh-CN" altLang="en-US" sz="1200" b="0" i="0" kern="1200" dirty="0">
                <a:solidFill>
                  <a:schemeClr val="tx1"/>
                </a:solidFill>
                <a:effectLst/>
                <a:latin typeface="+mn-lt"/>
                <a:ea typeface="+mn-ea"/>
                <a:cs typeface="+mn-cs"/>
              </a:rPr>
              <a:t>）之</a:t>
            </a:r>
            <a:r>
              <a:rPr lang="en-US" altLang="zh-CN" sz="1200" b="0" i="0" kern="1200" dirty="0">
                <a:solidFill>
                  <a:schemeClr val="tx1"/>
                </a:solidFill>
                <a:effectLst/>
                <a:latin typeface="+mn-lt"/>
                <a:ea typeface="+mn-ea"/>
                <a:cs typeface="+mn-cs"/>
              </a:rPr>
              <a:t>NFC</a:t>
            </a:r>
            <a:r>
              <a:rPr lang="zh-CN" altLang="en-US" sz="1200" b="0" i="0" kern="1200" dirty="0">
                <a:solidFill>
                  <a:schemeClr val="tx1"/>
                </a:solidFill>
                <a:effectLst/>
                <a:latin typeface="+mn-lt"/>
                <a:ea typeface="+mn-ea"/>
                <a:cs typeface="+mn-cs"/>
              </a:rPr>
              <a:t>芯片。</a:t>
            </a:r>
          </a:p>
          <a:p>
            <a:r>
              <a:rPr lang="zh-CN" altLang="en-US" sz="1200" b="0" i="0" kern="1200" dirty="0">
                <a:solidFill>
                  <a:schemeClr val="tx1"/>
                </a:solidFill>
                <a:effectLst/>
                <a:latin typeface="+mn-lt"/>
                <a:ea typeface="+mn-ea"/>
                <a:cs typeface="+mn-cs"/>
              </a:rPr>
              <a:t>读卡器模式（</a:t>
            </a:r>
            <a:r>
              <a:rPr lang="en-US" altLang="zh-CN" sz="1200" b="0" i="0" kern="1200" dirty="0">
                <a:solidFill>
                  <a:schemeClr val="tx1"/>
                </a:solidFill>
                <a:effectLst/>
                <a:latin typeface="+mn-lt"/>
                <a:ea typeface="+mn-ea"/>
                <a:cs typeface="+mn-cs"/>
              </a:rPr>
              <a:t>Reader/Writer mode</a:t>
            </a:r>
            <a:r>
              <a:rPr lang="zh-CN" altLang="en-US" sz="1200" b="0" i="0" kern="1200" dirty="0">
                <a:solidFill>
                  <a:schemeClr val="tx1"/>
                </a:solidFill>
                <a:effectLst/>
                <a:latin typeface="+mn-lt"/>
                <a:ea typeface="+mn-ea"/>
                <a:cs typeface="+mn-cs"/>
              </a:rPr>
              <a:t>）：作为非接触读卡器使用，比如从海报或者展览信息电子标签上读取相关信息。</a:t>
            </a:r>
          </a:p>
          <a:p>
            <a:r>
              <a:rPr lang="zh-CN" altLang="en-US" sz="1200" b="0" i="0" kern="1200" dirty="0">
                <a:solidFill>
                  <a:schemeClr val="tx1"/>
                </a:solidFill>
                <a:effectLst/>
                <a:latin typeface="+mn-lt"/>
                <a:ea typeface="+mn-ea"/>
                <a:cs typeface="+mn-cs"/>
              </a:rPr>
              <a:t>点对点模式（</a:t>
            </a:r>
            <a:r>
              <a:rPr lang="en-US" altLang="zh-CN" sz="1200" b="0" i="0" kern="1200" dirty="0">
                <a:solidFill>
                  <a:schemeClr val="tx1"/>
                </a:solidFill>
                <a:effectLst/>
                <a:latin typeface="+mn-lt"/>
                <a:ea typeface="+mn-ea"/>
                <a:cs typeface="+mn-cs"/>
              </a:rPr>
              <a:t>P2P mode</a:t>
            </a:r>
            <a:r>
              <a:rPr lang="zh-CN" altLang="en-US" sz="1200" b="0" i="0" kern="1200" dirty="0">
                <a:solidFill>
                  <a:schemeClr val="tx1"/>
                </a:solidFill>
                <a:effectLst/>
                <a:latin typeface="+mn-lt"/>
                <a:ea typeface="+mn-ea"/>
                <a:cs typeface="+mn-cs"/>
              </a:rPr>
              <a:t>）：这个模式和红外线差不多，可用于数据交换，只是传输距离较短，传输创建速度较快，传输速度也快些，功耗低（蓝牙也类似）。将两个具备</a:t>
            </a:r>
            <a:r>
              <a:rPr lang="en-US" altLang="zh-CN" sz="1200" b="0" i="0" kern="1200" dirty="0">
                <a:solidFill>
                  <a:schemeClr val="tx1"/>
                </a:solidFill>
                <a:effectLst/>
                <a:latin typeface="+mn-lt"/>
                <a:ea typeface="+mn-ea"/>
                <a:cs typeface="+mn-cs"/>
              </a:rPr>
              <a:t>NFC</a:t>
            </a:r>
            <a:r>
              <a:rPr lang="zh-CN" altLang="en-US" sz="1200" b="0" i="0" kern="1200" dirty="0">
                <a:solidFill>
                  <a:schemeClr val="tx1"/>
                </a:solidFill>
                <a:effectLst/>
                <a:latin typeface="+mn-lt"/>
                <a:ea typeface="+mn-ea"/>
                <a:cs typeface="+mn-cs"/>
              </a:rPr>
              <a:t>功能的设备链接，能实现数据点对点传输，如下载音乐、交换图片或者同步设备地址薄。因此通过</a:t>
            </a:r>
            <a:r>
              <a:rPr lang="en-US" altLang="zh-CN" sz="1200" b="0" i="0" kern="1200" dirty="0">
                <a:solidFill>
                  <a:schemeClr val="tx1"/>
                </a:solidFill>
                <a:effectLst/>
                <a:latin typeface="+mn-lt"/>
                <a:ea typeface="+mn-ea"/>
                <a:cs typeface="+mn-cs"/>
              </a:rPr>
              <a:t>NFC</a:t>
            </a:r>
            <a:r>
              <a:rPr lang="zh-CN" altLang="en-US" sz="1200" b="0" i="0" kern="1200" dirty="0">
                <a:solidFill>
                  <a:schemeClr val="tx1"/>
                </a:solidFill>
                <a:effectLst/>
                <a:latin typeface="+mn-lt"/>
                <a:ea typeface="+mn-ea"/>
                <a:cs typeface="+mn-cs"/>
              </a:rPr>
              <a:t>，多个设备如数位相机、</a:t>
            </a:r>
            <a:r>
              <a:rPr lang="en-US" altLang="zh-CN" sz="1200" b="0" i="0" kern="1200" dirty="0">
                <a:solidFill>
                  <a:schemeClr val="tx1"/>
                </a:solidFill>
                <a:effectLst/>
                <a:latin typeface="+mn-lt"/>
                <a:ea typeface="+mn-ea"/>
                <a:cs typeface="+mn-cs"/>
              </a:rPr>
              <a:t>PDA</a:t>
            </a:r>
            <a:r>
              <a:rPr lang="zh-CN" altLang="en-US" sz="1200" b="0" i="0" kern="1200" dirty="0">
                <a:solidFill>
                  <a:schemeClr val="tx1"/>
                </a:solidFill>
                <a:effectLst/>
                <a:latin typeface="+mn-lt"/>
                <a:ea typeface="+mn-ea"/>
                <a:cs typeface="+mn-cs"/>
              </a:rPr>
              <a:t>、计算机和手机之间都可以交换资料或者服务。</a:t>
            </a:r>
          </a:p>
          <a:p>
            <a:endParaRPr lang="en-US" altLang="zh-CN" dirty="0"/>
          </a:p>
          <a:p>
            <a:endParaRPr lang="en-US" altLang="zh-CN" dirty="0"/>
          </a:p>
          <a:p>
            <a:r>
              <a:rPr lang="zh-CN" altLang="zh-CN" sz="1200" kern="1200" dirty="0">
                <a:solidFill>
                  <a:schemeClr val="tx1"/>
                </a:solidFill>
                <a:effectLst/>
                <a:latin typeface="+mn-lt"/>
                <a:ea typeface="+mn-ea"/>
                <a:cs typeface="+mn-cs"/>
              </a:rPr>
              <a:t>在点对点模式当中两部支持</a:t>
            </a:r>
            <a:r>
              <a:rPr lang="en-US" altLang="zh-CN" sz="1200" kern="1200" dirty="0">
                <a:solidFill>
                  <a:schemeClr val="tx1"/>
                </a:solidFill>
                <a:effectLst/>
                <a:latin typeface="+mn-lt"/>
                <a:ea typeface="+mn-ea"/>
                <a:cs typeface="+mn-cs"/>
              </a:rPr>
              <a:t>NFC</a:t>
            </a:r>
            <a:r>
              <a:rPr lang="zh-CN" altLang="zh-CN" sz="1200" kern="1200" dirty="0">
                <a:solidFill>
                  <a:schemeClr val="tx1"/>
                </a:solidFill>
                <a:effectLst/>
                <a:latin typeface="+mn-lt"/>
                <a:ea typeface="+mn-ea"/>
                <a:cs typeface="+mn-cs"/>
              </a:rPr>
              <a:t>的设备可以在近距离时交换和传输数据，作用和蓝牙有些类似。</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NFC</a:t>
            </a:r>
            <a:r>
              <a:rPr lang="zh-CN" altLang="zh-CN" sz="1200" kern="1200" dirty="0">
                <a:solidFill>
                  <a:schemeClr val="tx1"/>
                </a:solidFill>
                <a:effectLst/>
                <a:latin typeface="+mn-lt"/>
                <a:ea typeface="+mn-ea"/>
                <a:cs typeface="+mn-cs"/>
              </a:rPr>
              <a:t>的读写卡模式则可以读取或是写入电子标签上的相关数据，这点和二维码有些相似，是蓝牙所做不到的功能。</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40</a:t>
            </a:fld>
            <a:endParaRPr lang="zh-CN" altLang="en-US"/>
          </a:p>
        </p:txBody>
      </p:sp>
    </p:spTree>
    <p:extLst>
      <p:ext uri="{BB962C8B-B14F-4D97-AF65-F5344CB8AC3E}">
        <p14:creationId xmlns:p14="http://schemas.microsoft.com/office/powerpoint/2010/main" val="16323031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RFID</a:t>
            </a:r>
            <a:r>
              <a:rPr lang="zh-CN" altLang="zh-CN" dirty="0"/>
              <a:t>仅仅是一种通过无线对标签进行识别技术，而</a:t>
            </a:r>
            <a:r>
              <a:rPr lang="en-US" altLang="zh-CN" dirty="0"/>
              <a:t>NFC</a:t>
            </a:r>
            <a:r>
              <a:rPr lang="zh-CN" altLang="zh-CN" dirty="0"/>
              <a:t>是一种无线通信方式，这种通信方式是交互的</a:t>
            </a:r>
            <a:endParaRPr lang="en-US" altLang="zh-CN" dirty="0"/>
          </a:p>
          <a:p>
            <a:r>
              <a:rPr lang="en-US" altLang="zh-CN" dirty="0"/>
              <a:t>RFID</a:t>
            </a:r>
            <a:r>
              <a:rPr lang="zh-CN" altLang="zh-CN" dirty="0"/>
              <a:t>所不能实现的，相互认证和动态加密和一次性钥匙</a:t>
            </a:r>
            <a:r>
              <a:rPr lang="en-US" altLang="zh-CN" dirty="0"/>
              <a:t>(OTP)</a:t>
            </a:r>
            <a:r>
              <a:rPr lang="zh-CN" altLang="zh-CN" dirty="0"/>
              <a:t>能够在</a:t>
            </a:r>
            <a:r>
              <a:rPr lang="en-US" altLang="zh-CN" dirty="0"/>
              <a:t>NFC</a:t>
            </a:r>
            <a:r>
              <a:rPr lang="zh-CN" altLang="zh-CN" dirty="0"/>
              <a:t>上实现</a:t>
            </a:r>
            <a:endParaRPr lang="en-US" altLang="zh-CN" dirty="0"/>
          </a:p>
          <a:p>
            <a:r>
              <a:rPr lang="zh-CN" altLang="zh-CN" dirty="0"/>
              <a:t>由于</a:t>
            </a:r>
            <a:r>
              <a:rPr lang="en-US" altLang="zh-CN" dirty="0"/>
              <a:t>NFC</a:t>
            </a:r>
            <a:r>
              <a:rPr lang="zh-CN" altLang="zh-CN" dirty="0"/>
              <a:t>采取了独特的信号衰减技术，相对于</a:t>
            </a:r>
            <a:r>
              <a:rPr lang="en-US" altLang="zh-CN" dirty="0"/>
              <a:t>RFID</a:t>
            </a:r>
            <a:r>
              <a:rPr lang="zh-CN" altLang="zh-CN" dirty="0"/>
              <a:t>来说</a:t>
            </a:r>
            <a:r>
              <a:rPr lang="en-US" altLang="zh-CN" dirty="0"/>
              <a:t>NFC</a:t>
            </a:r>
            <a:r>
              <a:rPr lang="zh-CN" altLang="zh-CN" dirty="0"/>
              <a:t>具有距离近、带宽高、能耗低等特点。</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00"/>
                </a:solidFill>
                <a:latin typeface="Arial" panose="020B0604020202020204" pitchFamily="34" charset="0"/>
              </a:rPr>
              <a:t>低频（</a:t>
            </a:r>
            <a:r>
              <a:rPr lang="en-US" altLang="zh-CN" dirty="0">
                <a:solidFill>
                  <a:srgbClr val="000000"/>
                </a:solidFill>
                <a:latin typeface="Arial" panose="020B0604020202020204" pitchFamily="34" charset="0"/>
              </a:rPr>
              <a:t>125KHz</a:t>
            </a:r>
            <a:r>
              <a:rPr lang="zh-CN" altLang="en-US" dirty="0">
                <a:solidFill>
                  <a:srgbClr val="000000"/>
                </a:solidFill>
                <a:latin typeface="Arial" panose="020B0604020202020204" pitchFamily="34" charset="0"/>
              </a:rPr>
              <a:t>到</a:t>
            </a:r>
            <a:r>
              <a:rPr lang="en-US" altLang="zh-CN" dirty="0">
                <a:solidFill>
                  <a:srgbClr val="000000"/>
                </a:solidFill>
                <a:latin typeface="Arial" panose="020B0604020202020204" pitchFamily="34" charset="0"/>
              </a:rPr>
              <a:t>135KHz</a:t>
            </a:r>
            <a:r>
              <a:rPr lang="zh-CN" altLang="en-US" dirty="0">
                <a:solidFill>
                  <a:srgbClr val="000000"/>
                </a:solidFill>
                <a:latin typeface="Arial" panose="020B0604020202020204" pitchFamily="34" charset="0"/>
              </a:rPr>
              <a:t>），高频（</a:t>
            </a:r>
            <a:r>
              <a:rPr lang="en-US" altLang="zh-CN" dirty="0">
                <a:solidFill>
                  <a:srgbClr val="000000"/>
                </a:solidFill>
                <a:latin typeface="Arial" panose="020B0604020202020204" pitchFamily="34" charset="0"/>
              </a:rPr>
              <a:t>13.56MHz</a:t>
            </a:r>
            <a:r>
              <a:rPr lang="zh-CN" altLang="en-US" dirty="0">
                <a:solidFill>
                  <a:srgbClr val="000000"/>
                </a:solidFill>
                <a:latin typeface="Arial" panose="020B0604020202020204" pitchFamily="34" charset="0"/>
              </a:rPr>
              <a:t>）和超高频（</a:t>
            </a:r>
            <a:r>
              <a:rPr lang="en-US" altLang="zh-CN" dirty="0">
                <a:solidFill>
                  <a:srgbClr val="000000"/>
                </a:solidFill>
                <a:latin typeface="Arial" panose="020B0604020202020204" pitchFamily="34" charset="0"/>
              </a:rPr>
              <a:t>860MHz</a:t>
            </a:r>
            <a:r>
              <a:rPr lang="zh-CN" altLang="en-US" dirty="0">
                <a:solidFill>
                  <a:srgbClr val="000000"/>
                </a:solidFill>
                <a:latin typeface="Arial" panose="020B0604020202020204" pitchFamily="34" charset="0"/>
              </a:rPr>
              <a:t>到</a:t>
            </a:r>
            <a:r>
              <a:rPr lang="en-US" altLang="zh-CN" dirty="0">
                <a:solidFill>
                  <a:srgbClr val="000000"/>
                </a:solidFill>
                <a:latin typeface="Arial" panose="020B0604020202020204" pitchFamily="34" charset="0"/>
              </a:rPr>
              <a:t>960MHz</a:t>
            </a:r>
            <a:r>
              <a:rPr lang="zh-CN" altLang="en-US" dirty="0">
                <a:solidFill>
                  <a:srgbClr val="000000"/>
                </a:solidFill>
                <a:latin typeface="Arial" panose="020B0604020202020204" pitchFamily="34" charset="0"/>
              </a:rPr>
              <a:t>之间）</a:t>
            </a:r>
            <a:endParaRPr lang="zh-CN" altLang="en-US" dirty="0"/>
          </a:p>
          <a:p>
            <a:endParaRPr lang="zh-CN" altLang="zh-CN" dirty="0"/>
          </a:p>
          <a:p>
            <a:r>
              <a:rPr lang="en-US" altLang="zh-CN" dirty="0"/>
              <a:t>RFID</a:t>
            </a:r>
            <a:r>
              <a:rPr lang="zh-CN" altLang="zh-CN" dirty="0"/>
              <a:t>仅仅是一种通过无线对标签进行识别技术，而</a:t>
            </a:r>
            <a:r>
              <a:rPr lang="en-US" altLang="zh-CN" dirty="0"/>
              <a:t>NFC</a:t>
            </a:r>
            <a:r>
              <a:rPr lang="zh-CN" altLang="zh-CN" dirty="0"/>
              <a:t>是一种无线通信方式，这种通信方式是交互的</a:t>
            </a:r>
            <a:endParaRPr lang="en-US" altLang="zh-CN" dirty="0"/>
          </a:p>
          <a:p>
            <a:r>
              <a:rPr lang="en-US" altLang="zh-CN" dirty="0"/>
              <a:t>RFID</a:t>
            </a:r>
            <a:r>
              <a:rPr lang="zh-CN" altLang="zh-CN" dirty="0"/>
              <a:t>所不能实现的，相互认证和动态加密和一次性钥匙</a:t>
            </a:r>
            <a:r>
              <a:rPr lang="en-US" altLang="zh-CN" dirty="0"/>
              <a:t>(OTP)</a:t>
            </a:r>
            <a:r>
              <a:rPr lang="zh-CN" altLang="zh-CN" dirty="0"/>
              <a:t>能够在</a:t>
            </a:r>
            <a:r>
              <a:rPr lang="en-US" altLang="zh-CN" dirty="0"/>
              <a:t>NFC</a:t>
            </a:r>
            <a:r>
              <a:rPr lang="zh-CN" altLang="zh-CN" dirty="0"/>
              <a:t>上实现</a:t>
            </a:r>
            <a:endParaRPr lang="en-US" altLang="zh-CN" dirty="0"/>
          </a:p>
          <a:p>
            <a:r>
              <a:rPr lang="zh-CN" altLang="zh-CN" dirty="0"/>
              <a:t>由于</a:t>
            </a:r>
            <a:r>
              <a:rPr lang="en-US" altLang="zh-CN" dirty="0"/>
              <a:t>NFC</a:t>
            </a:r>
            <a:r>
              <a:rPr lang="zh-CN" altLang="zh-CN" dirty="0"/>
              <a:t>采取了独特的信号衰减技术，相对于</a:t>
            </a:r>
            <a:r>
              <a:rPr lang="en-US" altLang="zh-CN" dirty="0"/>
              <a:t>RFID</a:t>
            </a:r>
            <a:r>
              <a:rPr lang="zh-CN" altLang="zh-CN" dirty="0"/>
              <a:t>来说</a:t>
            </a:r>
            <a:r>
              <a:rPr lang="en-US" altLang="zh-CN" dirty="0"/>
              <a:t>NFC</a:t>
            </a:r>
            <a:r>
              <a:rPr lang="zh-CN" altLang="zh-CN" dirty="0"/>
              <a:t>具有距离近、带宽高、能耗低等特点。</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00"/>
                </a:solidFill>
                <a:latin typeface="Arial" panose="020B0604020202020204" pitchFamily="34" charset="0"/>
              </a:rPr>
              <a:t>低频（</a:t>
            </a:r>
            <a:r>
              <a:rPr lang="en-US" altLang="zh-CN" dirty="0">
                <a:solidFill>
                  <a:srgbClr val="000000"/>
                </a:solidFill>
                <a:latin typeface="Arial" panose="020B0604020202020204" pitchFamily="34" charset="0"/>
              </a:rPr>
              <a:t>125KHz</a:t>
            </a:r>
            <a:r>
              <a:rPr lang="zh-CN" altLang="en-US" dirty="0">
                <a:solidFill>
                  <a:srgbClr val="000000"/>
                </a:solidFill>
                <a:latin typeface="Arial" panose="020B0604020202020204" pitchFamily="34" charset="0"/>
              </a:rPr>
              <a:t>到</a:t>
            </a:r>
            <a:r>
              <a:rPr lang="en-US" altLang="zh-CN" dirty="0">
                <a:solidFill>
                  <a:srgbClr val="000000"/>
                </a:solidFill>
                <a:latin typeface="Arial" panose="020B0604020202020204" pitchFamily="34" charset="0"/>
              </a:rPr>
              <a:t>135KHz</a:t>
            </a:r>
            <a:r>
              <a:rPr lang="zh-CN" altLang="en-US" dirty="0">
                <a:solidFill>
                  <a:srgbClr val="000000"/>
                </a:solidFill>
                <a:latin typeface="Arial" panose="020B0604020202020204" pitchFamily="34" charset="0"/>
              </a:rPr>
              <a:t>），高频（</a:t>
            </a:r>
            <a:r>
              <a:rPr lang="en-US" altLang="zh-CN" dirty="0">
                <a:solidFill>
                  <a:srgbClr val="000000"/>
                </a:solidFill>
                <a:latin typeface="Arial" panose="020B0604020202020204" pitchFamily="34" charset="0"/>
              </a:rPr>
              <a:t>13.56MHz</a:t>
            </a:r>
            <a:r>
              <a:rPr lang="zh-CN" altLang="en-US" dirty="0">
                <a:solidFill>
                  <a:srgbClr val="000000"/>
                </a:solidFill>
                <a:latin typeface="Arial" panose="020B0604020202020204" pitchFamily="34" charset="0"/>
              </a:rPr>
              <a:t>）和超高频（</a:t>
            </a:r>
            <a:r>
              <a:rPr lang="en-US" altLang="zh-CN" dirty="0">
                <a:solidFill>
                  <a:srgbClr val="000000"/>
                </a:solidFill>
                <a:latin typeface="Arial" panose="020B0604020202020204" pitchFamily="34" charset="0"/>
              </a:rPr>
              <a:t>860MHz</a:t>
            </a:r>
            <a:r>
              <a:rPr lang="zh-CN" altLang="en-US" dirty="0">
                <a:solidFill>
                  <a:srgbClr val="000000"/>
                </a:solidFill>
                <a:latin typeface="Arial" panose="020B0604020202020204" pitchFamily="34" charset="0"/>
              </a:rPr>
              <a:t>到</a:t>
            </a:r>
            <a:r>
              <a:rPr lang="en-US" altLang="zh-CN" dirty="0">
                <a:solidFill>
                  <a:srgbClr val="000000"/>
                </a:solidFill>
                <a:latin typeface="Arial" panose="020B0604020202020204" pitchFamily="34" charset="0"/>
              </a:rPr>
              <a:t>960MHz</a:t>
            </a:r>
            <a:r>
              <a:rPr lang="zh-CN" altLang="en-US" dirty="0">
                <a:solidFill>
                  <a:srgbClr val="000000"/>
                </a:solidFill>
                <a:latin typeface="Arial" panose="020B0604020202020204" pitchFamily="34" charset="0"/>
              </a:rPr>
              <a:t>之间）</a:t>
            </a:r>
            <a:endParaRPr lang="zh-CN" altLang="en-US" dirty="0"/>
          </a:p>
          <a:p>
            <a:endParaRPr lang="zh-CN" altLang="zh-CN" dirty="0"/>
          </a:p>
          <a:p>
            <a:endParaRPr lang="zh-CN" altLang="en-US" dirty="0"/>
          </a:p>
          <a:p>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41</a:t>
            </a:fld>
            <a:endParaRPr lang="zh-CN" altLang="en-US"/>
          </a:p>
        </p:txBody>
      </p:sp>
    </p:spTree>
    <p:extLst>
      <p:ext uri="{BB962C8B-B14F-4D97-AF65-F5344CB8AC3E}">
        <p14:creationId xmlns:p14="http://schemas.microsoft.com/office/powerpoint/2010/main" val="3472239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43</a:t>
            </a:fld>
            <a:endParaRPr lang="zh-CN" altLang="en-US"/>
          </a:p>
        </p:txBody>
      </p:sp>
    </p:spTree>
    <p:extLst>
      <p:ext uri="{BB962C8B-B14F-4D97-AF65-F5344CB8AC3E}">
        <p14:creationId xmlns:p14="http://schemas.microsoft.com/office/powerpoint/2010/main" val="1561340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数字信号</a:t>
            </a:r>
            <a:r>
              <a:rPr lang="en-US" altLang="zh-CN" dirty="0"/>
              <a:t>-</a:t>
            </a:r>
            <a:r>
              <a:rPr lang="zh-CN" altLang="en-US" dirty="0"/>
              <a:t>模拟信号</a:t>
            </a:r>
            <a:r>
              <a:rPr lang="en-US" altLang="zh-CN" dirty="0"/>
              <a:t>-</a:t>
            </a:r>
            <a:r>
              <a:rPr lang="zh-CN" altLang="en-US" dirty="0"/>
              <a:t>转换</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9</a:t>
            </a:fld>
            <a:endParaRPr lang="zh-CN" altLang="en-US"/>
          </a:p>
        </p:txBody>
      </p:sp>
    </p:spTree>
    <p:extLst>
      <p:ext uri="{BB962C8B-B14F-4D97-AF65-F5344CB8AC3E}">
        <p14:creationId xmlns:p14="http://schemas.microsoft.com/office/powerpoint/2010/main" val="3123010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声波传输更像刷卡一样方便简单</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用声波支付，声波会员卡，声波券票，声音名片，声波签到，声波排队，做</a:t>
            </a:r>
            <a:r>
              <a:rPr lang="en-US" altLang="zh-CN" sz="1200" kern="1200" dirty="0" err="1">
                <a:solidFill>
                  <a:schemeClr val="tx1"/>
                </a:solidFill>
                <a:effectLst/>
                <a:latin typeface="+mn-lt"/>
                <a:ea typeface="+mn-ea"/>
                <a:cs typeface="+mn-cs"/>
              </a:rPr>
              <a:t>wifi</a:t>
            </a:r>
            <a:r>
              <a:rPr lang="zh-CN" altLang="zh-CN" sz="1200" kern="1200" dirty="0">
                <a:solidFill>
                  <a:schemeClr val="tx1"/>
                </a:solidFill>
                <a:effectLst/>
                <a:latin typeface="+mn-lt"/>
                <a:ea typeface="+mn-ea"/>
                <a:cs typeface="+mn-cs"/>
              </a:rPr>
              <a:t>和密码共享或者设定，做文件</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图片、你</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里面的任何项目分享，用声波关注微博、微信等等。而不需要像二维码一样还要打开摄像头、对准去拍那样比较麻烦。</a:t>
            </a:r>
          </a:p>
          <a:p>
            <a:endParaRPr lang="en-US" altLang="zh-CN" sz="1200" kern="1200" dirty="0">
              <a:solidFill>
                <a:schemeClr val="tx1"/>
              </a:solidFill>
              <a:effectLst/>
              <a:latin typeface="+mn-lt"/>
              <a:ea typeface="+mn-ea"/>
              <a:cs typeface="+mn-cs"/>
            </a:endParaRPr>
          </a:p>
          <a:p>
            <a:endParaRPr lang="en-US" altLang="zh-CN" dirty="0"/>
          </a:p>
          <a:p>
            <a:r>
              <a:rPr lang="zh-CN" altLang="en-US" dirty="0"/>
              <a:t>小米快传</a:t>
            </a:r>
          </a:p>
        </p:txBody>
      </p:sp>
      <p:sp>
        <p:nvSpPr>
          <p:cNvPr id="4" name="灯片编号占位符 3"/>
          <p:cNvSpPr>
            <a:spLocks noGrp="1"/>
          </p:cNvSpPr>
          <p:nvPr>
            <p:ph type="sldNum" sz="quarter" idx="10"/>
          </p:nvPr>
        </p:nvSpPr>
        <p:spPr/>
        <p:txBody>
          <a:bodyPr/>
          <a:lstStyle/>
          <a:p>
            <a:fld id="{0F2076A9-7AC7-469C-99F7-1CB70429BA05}" type="slidenum">
              <a:rPr lang="zh-CN" altLang="en-US" smtClean="0"/>
              <a:t>11</a:t>
            </a:fld>
            <a:endParaRPr lang="zh-CN" altLang="en-US"/>
          </a:p>
        </p:txBody>
      </p:sp>
    </p:spTree>
    <p:extLst>
      <p:ext uri="{BB962C8B-B14F-4D97-AF65-F5344CB8AC3E}">
        <p14:creationId xmlns:p14="http://schemas.microsoft.com/office/powerpoint/2010/main" val="1587995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1800</a:t>
            </a:r>
            <a:r>
              <a:rPr lang="zh-CN" altLang="en-US" sz="1200" b="0" i="0" kern="1200" dirty="0">
                <a:solidFill>
                  <a:schemeClr val="tx1"/>
                </a:solidFill>
                <a:effectLst/>
                <a:latin typeface="+mn-lt"/>
                <a:ea typeface="+mn-ea"/>
                <a:cs typeface="+mn-cs"/>
              </a:rPr>
              <a:t>年他发现了太阳红外辐射。他当时用温度计测量太阳光谱的各个部分，结果发现，在将温度计放在光谱红端外测温时，温度上升得最高，而那儿却完全没有颜色。于是他得出结论：太阳光中包含着处于红光以外的不可见光线。现在人们称为红外辐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赫歇尔利用全部业余时间制作望远镜，成为制造望远镜的一代宗师，他一生磨制的反射镜面达四百多块，还造成一架口径</a:t>
            </a:r>
            <a:r>
              <a:rPr lang="en-US" altLang="zh-CN" sz="1200" b="0" i="0" kern="1200" dirty="0">
                <a:solidFill>
                  <a:schemeClr val="tx1"/>
                </a:solidFill>
                <a:effectLst/>
                <a:latin typeface="+mn-lt"/>
                <a:ea typeface="+mn-ea"/>
                <a:cs typeface="+mn-cs"/>
              </a:rPr>
              <a:t>1.22</a:t>
            </a:r>
            <a:r>
              <a:rPr lang="zh-CN" altLang="en-US" sz="1200" b="0" i="0" kern="1200" dirty="0">
                <a:solidFill>
                  <a:schemeClr val="tx1"/>
                </a:solidFill>
                <a:effectLst/>
                <a:latin typeface="+mn-lt"/>
                <a:ea typeface="+mn-ea"/>
                <a:cs typeface="+mn-cs"/>
              </a:rPr>
              <a:t>米，镜筒长达</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米的大型金属反射望远镜。赫歇耳对于天文望远镜的贡献更是无与伦比的，也是制造望远镜最多的天文学家。赫歇尔最重大的贡献，莫过于对银河系结构的研究，他是第一个确定了银河系形状大小和星数的人。</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1781</a:t>
            </a:r>
            <a:r>
              <a:rPr lang="zh-CN" altLang="en-US" sz="1200" b="0" i="0" kern="1200" dirty="0">
                <a:solidFill>
                  <a:schemeClr val="tx1"/>
                </a:solidFill>
                <a:effectLst/>
                <a:latin typeface="+mn-lt"/>
                <a:ea typeface="+mn-ea"/>
                <a:cs typeface="+mn-cs"/>
              </a:rPr>
              <a:t>年，赫歇尔发现了太阳系中的第七颗行星</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天王星，还发现了土星的两颗卫星和天王星的两颗卫星。</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13</a:t>
            </a:fld>
            <a:endParaRPr lang="zh-CN" altLang="en-US"/>
          </a:p>
        </p:txBody>
      </p:sp>
    </p:spTree>
    <p:extLst>
      <p:ext uri="{BB962C8B-B14F-4D97-AF65-F5344CB8AC3E}">
        <p14:creationId xmlns:p14="http://schemas.microsoft.com/office/powerpoint/2010/main" val="954891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利用红外线进行点对点通信的技术</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14</a:t>
            </a:fld>
            <a:endParaRPr lang="zh-CN" altLang="en-US"/>
          </a:p>
        </p:txBody>
      </p:sp>
    </p:spTree>
    <p:extLst>
      <p:ext uri="{BB962C8B-B14F-4D97-AF65-F5344CB8AC3E}">
        <p14:creationId xmlns:p14="http://schemas.microsoft.com/office/powerpoint/2010/main" val="728390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0" i="0" kern="1200" dirty="0">
                <a:solidFill>
                  <a:schemeClr val="tx1"/>
                </a:solidFill>
                <a:effectLst/>
                <a:latin typeface="+mn-lt"/>
                <a:ea typeface="+mn-ea"/>
                <a:cs typeface="+mn-cs"/>
              </a:rPr>
              <a:t>红外线较短的波长，决定了它极易受到阻挡。传输过程中存在障碍或者发送方和接收方没有相互对准，那么它的传输会受到很大的影响</a:t>
            </a:r>
            <a:r>
              <a:rPr lang="en-US" altLang="zh-CN"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15</a:t>
            </a:fld>
            <a:endParaRPr lang="zh-CN" altLang="en-US"/>
          </a:p>
        </p:txBody>
      </p:sp>
    </p:spTree>
    <p:extLst>
      <p:ext uri="{BB962C8B-B14F-4D97-AF65-F5344CB8AC3E}">
        <p14:creationId xmlns:p14="http://schemas.microsoft.com/office/powerpoint/2010/main" val="1195945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采用点到点的连接</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200" kern="1200" dirty="0">
                <a:solidFill>
                  <a:schemeClr val="tx1"/>
                </a:solidFill>
                <a:effectLst/>
                <a:latin typeface="+mn-lt"/>
                <a:ea typeface="+mn-ea"/>
                <a:cs typeface="+mn-cs"/>
              </a:rPr>
              <a:t>9.6kbit/s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4Mbit/s</a:t>
            </a:r>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2076A9-7AC7-469C-99F7-1CB70429BA05}" type="slidenum">
              <a:rPr lang="zh-CN" altLang="en-US" smtClean="0"/>
              <a:t>16</a:t>
            </a:fld>
            <a:endParaRPr lang="zh-CN" altLang="en-US"/>
          </a:p>
        </p:txBody>
      </p:sp>
    </p:spTree>
    <p:extLst>
      <p:ext uri="{BB962C8B-B14F-4D97-AF65-F5344CB8AC3E}">
        <p14:creationId xmlns:p14="http://schemas.microsoft.com/office/powerpoint/2010/main" val="2382099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最初作为</a:t>
            </a:r>
            <a:r>
              <a:rPr lang="en-US" altLang="zh-CN" sz="1200" b="0" i="0" kern="1200" dirty="0">
                <a:solidFill>
                  <a:schemeClr val="tx1"/>
                </a:solidFill>
                <a:effectLst/>
                <a:latin typeface="+mn-lt"/>
                <a:ea typeface="+mn-ea"/>
                <a:cs typeface="+mn-cs"/>
              </a:rPr>
              <a:t>RS232</a:t>
            </a:r>
            <a:r>
              <a:rPr lang="zh-CN" altLang="en-US" sz="1200" b="0" i="0" kern="1200" dirty="0">
                <a:solidFill>
                  <a:schemeClr val="tx1"/>
                </a:solidFill>
                <a:effectLst/>
                <a:latin typeface="+mn-lt"/>
                <a:ea typeface="+mn-ea"/>
                <a:cs typeface="+mn-cs"/>
              </a:rPr>
              <a:t>数据线的替代方案。</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蓝牙这个名字来自十世纪的一名丹麦国王（</a:t>
            </a:r>
            <a:r>
              <a:rPr lang="en-US" altLang="zh-CN" sz="1200" b="0" i="0" kern="1200" dirty="0">
                <a:solidFill>
                  <a:schemeClr val="tx1"/>
                </a:solidFill>
                <a:effectLst/>
                <a:latin typeface="+mn-lt"/>
                <a:ea typeface="+mn-ea"/>
                <a:cs typeface="+mn-cs"/>
              </a:rPr>
              <a:t>Harald </a:t>
            </a:r>
            <a:r>
              <a:rPr lang="en-US" altLang="zh-CN" sz="1200" b="0" i="0" kern="1200" dirty="0" err="1">
                <a:solidFill>
                  <a:schemeClr val="tx1"/>
                </a:solidFill>
                <a:effectLst/>
                <a:latin typeface="+mn-lt"/>
                <a:ea typeface="+mn-ea"/>
                <a:cs typeface="+mn-cs"/>
              </a:rPr>
              <a:t>Blåtand</a:t>
            </a:r>
            <a:r>
              <a:rPr lang="zh-CN" altLang="en-US" sz="1200" b="0" i="0" kern="1200" dirty="0">
                <a:solidFill>
                  <a:schemeClr val="tx1"/>
                </a:solidFill>
                <a:effectLst/>
                <a:latin typeface="+mn-lt"/>
                <a:ea typeface="+mn-ea"/>
                <a:cs typeface="+mn-cs"/>
              </a:rPr>
              <a:t>），英文名为哈拉尔</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蓝牙（</a:t>
            </a:r>
            <a:r>
              <a:rPr lang="en-US" altLang="zh-CN" sz="1200" b="0" i="0" kern="1200" dirty="0">
                <a:solidFill>
                  <a:schemeClr val="tx1"/>
                </a:solidFill>
                <a:effectLst/>
                <a:latin typeface="+mn-lt"/>
                <a:ea typeface="+mn-ea"/>
                <a:cs typeface="+mn-cs"/>
              </a:rPr>
              <a:t>Harold Bluetooth</a:t>
            </a:r>
            <a:r>
              <a:rPr lang="zh-CN" altLang="en-US" sz="1200" b="0" i="0" kern="1200" dirty="0">
                <a:solidFill>
                  <a:schemeClr val="tx1"/>
                </a:solidFill>
                <a:effectLst/>
                <a:latin typeface="+mn-lt"/>
                <a:ea typeface="+mn-ea"/>
                <a:cs typeface="+mn-cs"/>
              </a:rPr>
              <a:t>）。据说，蓝牙王统一了四分五裂的交战派，亦即现在的挪威、瑞典和丹麦。同样地，蓝牙技术的诞生成为一种开放式标准，让离散的产品和行业可以建立联系和协同工作。</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蓝牙由蓝牙技术联盟（</a:t>
            </a:r>
            <a:r>
              <a:rPr lang="en-US" altLang="zh-CN" sz="1200" b="0" i="0" kern="1200" dirty="0">
                <a:solidFill>
                  <a:schemeClr val="tx1"/>
                </a:solidFill>
                <a:effectLst/>
                <a:latin typeface="+mn-lt"/>
                <a:ea typeface="+mn-ea"/>
                <a:cs typeface="+mn-cs"/>
              </a:rPr>
              <a:t>Bluetooth Special Interest Group</a:t>
            </a:r>
            <a:r>
              <a:rPr lang="zh-CN" altLang="en-US" sz="1200" b="0" i="0" kern="1200" dirty="0">
                <a:solidFill>
                  <a:schemeClr val="tx1"/>
                </a:solidFill>
                <a:effectLst/>
                <a:latin typeface="+mn-lt"/>
                <a:ea typeface="+mn-ea"/>
                <a:cs typeface="+mn-cs"/>
              </a:rPr>
              <a:t>，简称</a:t>
            </a:r>
            <a:r>
              <a:rPr lang="en-US" altLang="zh-CN" sz="1200" b="0" i="0" kern="1200" dirty="0">
                <a:solidFill>
                  <a:schemeClr val="tx1"/>
                </a:solidFill>
                <a:effectLst/>
                <a:latin typeface="+mn-lt"/>
                <a:ea typeface="+mn-ea"/>
                <a:cs typeface="+mn-cs"/>
              </a:rPr>
              <a:t>SIG</a:t>
            </a:r>
            <a:r>
              <a:rPr lang="zh-CN" altLang="en-US" sz="1200" b="0" i="0" kern="1200" dirty="0">
                <a:solidFill>
                  <a:schemeClr val="tx1"/>
                </a:solidFill>
                <a:effectLst/>
                <a:latin typeface="+mn-lt"/>
                <a:ea typeface="+mn-ea"/>
                <a:cs typeface="+mn-cs"/>
              </a:rPr>
              <a:t>）管理。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BLE</a:t>
            </a:r>
            <a:r>
              <a:rPr lang="zh-CN" altLang="en-US" sz="1200" b="0" i="0" kern="1200" dirty="0">
                <a:solidFill>
                  <a:schemeClr val="tx1"/>
                </a:solidFill>
                <a:effectLst/>
                <a:latin typeface="+mn-lt"/>
                <a:ea typeface="+mn-ea"/>
                <a:cs typeface="+mn-cs"/>
              </a:rPr>
              <a:t>：蓝牙低能耗（</a:t>
            </a:r>
            <a:r>
              <a:rPr lang="en-US" altLang="zh-CN" sz="1200" b="0" i="0" kern="1200" dirty="0">
                <a:solidFill>
                  <a:schemeClr val="tx1"/>
                </a:solidFill>
                <a:effectLst/>
                <a:latin typeface="+mn-lt"/>
                <a:ea typeface="+mn-ea"/>
                <a:cs typeface="+mn-cs"/>
              </a:rPr>
              <a:t>BLE</a:t>
            </a:r>
            <a:r>
              <a:rPr lang="zh-CN" altLang="en-US" sz="1200" b="0" i="0" kern="1200" dirty="0">
                <a:solidFill>
                  <a:schemeClr val="tx1"/>
                </a:solidFill>
                <a:effectLst/>
                <a:latin typeface="+mn-lt"/>
                <a:ea typeface="+mn-ea"/>
                <a:cs typeface="+mn-cs"/>
              </a:rPr>
              <a:t>）技术是蓝牙</a:t>
            </a:r>
            <a:r>
              <a:rPr lang="en-US" altLang="zh-CN" sz="1200" b="0" i="0" kern="1200" dirty="0">
                <a:solidFill>
                  <a:schemeClr val="tx1"/>
                </a:solidFill>
                <a:effectLst/>
                <a:latin typeface="+mn-lt"/>
                <a:ea typeface="+mn-ea"/>
                <a:cs typeface="+mn-cs"/>
              </a:rPr>
              <a:t>V4.0</a:t>
            </a:r>
            <a:r>
              <a:rPr lang="zh-CN" altLang="en-US" sz="1200" b="0" i="0" kern="1200" dirty="0">
                <a:solidFill>
                  <a:schemeClr val="tx1"/>
                </a:solidFill>
                <a:effectLst/>
                <a:latin typeface="+mn-lt"/>
                <a:ea typeface="+mn-ea"/>
                <a:cs typeface="+mn-cs"/>
              </a:rPr>
              <a:t>版本开始有的一个特性，是低成本、短距离、可互操作的鲁棒性无线技术，工作在免许可的</a:t>
            </a:r>
            <a:r>
              <a:rPr lang="en-US" altLang="zh-CN" sz="1200" b="0" i="0" kern="1200" dirty="0">
                <a:solidFill>
                  <a:schemeClr val="tx1"/>
                </a:solidFill>
                <a:effectLst/>
                <a:latin typeface="+mn-lt"/>
                <a:ea typeface="+mn-ea"/>
                <a:cs typeface="+mn-cs"/>
              </a:rPr>
              <a:t>2.4GHz ISM</a:t>
            </a:r>
            <a:r>
              <a:rPr lang="zh-CN" altLang="en-US" sz="1200" b="0" i="0" kern="1200" dirty="0">
                <a:solidFill>
                  <a:schemeClr val="tx1"/>
                </a:solidFill>
                <a:effectLst/>
                <a:latin typeface="+mn-lt"/>
                <a:ea typeface="+mn-ea"/>
                <a:cs typeface="+mn-cs"/>
              </a:rPr>
              <a:t>射频频段。</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蓝牙</a:t>
            </a:r>
            <a:r>
              <a:rPr lang="en-US" altLang="zh-CN" sz="1200" b="0" i="0" kern="1200" dirty="0">
                <a:solidFill>
                  <a:schemeClr val="tx1"/>
                </a:solidFill>
                <a:effectLst/>
                <a:latin typeface="+mn-lt"/>
                <a:ea typeface="+mn-ea"/>
                <a:cs typeface="+mn-cs"/>
              </a:rPr>
              <a:t>4.0</a:t>
            </a:r>
            <a:r>
              <a:rPr lang="zh-CN" altLang="en-US" sz="1200" b="0" i="0" kern="1200" dirty="0">
                <a:solidFill>
                  <a:schemeClr val="tx1"/>
                </a:solidFill>
                <a:effectLst/>
                <a:latin typeface="+mn-lt"/>
                <a:ea typeface="+mn-ea"/>
                <a:cs typeface="+mn-cs"/>
              </a:rPr>
              <a:t>的有效传输距离也有所提升。</a:t>
            </a:r>
            <a:r>
              <a:rPr lang="en-US" altLang="zh-CN" sz="1200" b="0" i="0" kern="1200" dirty="0">
                <a:solidFill>
                  <a:schemeClr val="tx1"/>
                </a:solidFill>
                <a:effectLst/>
                <a:latin typeface="+mn-lt"/>
                <a:ea typeface="+mn-ea"/>
                <a:cs typeface="+mn-cs"/>
              </a:rPr>
              <a:t>3.0</a:t>
            </a:r>
            <a:r>
              <a:rPr lang="zh-CN" altLang="en-US" sz="1200" b="0" i="0" kern="1200" dirty="0">
                <a:solidFill>
                  <a:schemeClr val="tx1"/>
                </a:solidFill>
                <a:effectLst/>
                <a:latin typeface="+mn-lt"/>
                <a:ea typeface="+mn-ea"/>
                <a:cs typeface="+mn-cs"/>
              </a:rPr>
              <a:t>版本的蓝牙的有效传输距离为</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米，而蓝牙</a:t>
            </a:r>
            <a:r>
              <a:rPr lang="en-US" altLang="zh-CN" sz="1200" b="0" i="0" kern="1200" dirty="0">
                <a:solidFill>
                  <a:schemeClr val="tx1"/>
                </a:solidFill>
                <a:effectLst/>
                <a:latin typeface="+mn-lt"/>
                <a:ea typeface="+mn-ea"/>
                <a:cs typeface="+mn-cs"/>
              </a:rPr>
              <a:t>4.0</a:t>
            </a:r>
            <a:r>
              <a:rPr lang="zh-CN" altLang="en-US" sz="1200" b="0" i="0" kern="1200" dirty="0">
                <a:solidFill>
                  <a:schemeClr val="tx1"/>
                </a:solidFill>
                <a:effectLst/>
                <a:latin typeface="+mn-lt"/>
                <a:ea typeface="+mn-ea"/>
                <a:cs typeface="+mn-cs"/>
              </a:rPr>
              <a:t>的有效传输距离可达到</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米。</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20</a:t>
            </a:fld>
            <a:endParaRPr lang="zh-CN" altLang="en-US"/>
          </a:p>
        </p:txBody>
      </p:sp>
    </p:spTree>
    <p:extLst>
      <p:ext uri="{BB962C8B-B14F-4D97-AF65-F5344CB8AC3E}">
        <p14:creationId xmlns:p14="http://schemas.microsoft.com/office/powerpoint/2010/main" val="4041125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CD69422-E893-4DDB-9A7E-F86CEABEE12D}" type="datetimeFigureOut">
              <a:rPr lang="zh-CN" altLang="en-US" smtClean="0"/>
              <a:t>2019/9/10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267452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CD69422-E893-4DDB-9A7E-F86CEABEE12D}" type="datetimeFigureOut">
              <a:rPr lang="zh-CN" altLang="en-US" smtClean="0"/>
              <a:t>2019/9/10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259271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CD69422-E893-4DDB-9A7E-F86CEABEE12D}" type="datetimeFigureOut">
              <a:rPr lang="zh-CN" altLang="en-US" smtClean="0"/>
              <a:t>2019/9/10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2530814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a:t>单击此处编辑母版标题样式</a:t>
            </a:r>
          </a:p>
        </p:txBody>
      </p:sp>
      <p:sp>
        <p:nvSpPr>
          <p:cNvPr id="3" name="表格占位符 2"/>
          <p:cNvSpPr>
            <a:spLocks noGrp="1"/>
          </p:cNvSpPr>
          <p:nvPr>
            <p:ph type="tbl" idx="1"/>
          </p:nvPr>
        </p:nvSpPr>
        <p:spPr>
          <a:xfrm>
            <a:off x="1576917" y="2017713"/>
            <a:ext cx="10363200" cy="4114800"/>
          </a:xfrm>
        </p:spPr>
        <p:txBody>
          <a:bodyPr/>
          <a:lstStyle/>
          <a:p>
            <a:endParaRPr lang="zh-CN" altLang="en-US"/>
          </a:p>
        </p:txBody>
      </p:sp>
      <p:sp>
        <p:nvSpPr>
          <p:cNvPr id="4" name="日期占位符 3"/>
          <p:cNvSpPr>
            <a:spLocks noGrp="1"/>
          </p:cNvSpPr>
          <p:nvPr>
            <p:ph type="dt" sz="half" idx="10"/>
          </p:nvPr>
        </p:nvSpPr>
        <p:spPr>
          <a:xfrm>
            <a:off x="1549400" y="6243638"/>
            <a:ext cx="2540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4876800" y="6243638"/>
            <a:ext cx="38608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9389533" y="6243638"/>
            <a:ext cx="2540000" cy="457200"/>
          </a:xfrm>
        </p:spPr>
        <p:txBody>
          <a:bodyPr/>
          <a:lstStyle>
            <a:lvl1pPr>
              <a:defRPr/>
            </a:lvl1pPr>
          </a:lstStyle>
          <a:p>
            <a:fld id="{4FF9E71E-118F-4CAE-BCFC-8C450AE7E714}" type="slidenum">
              <a:rPr lang="en-US" altLang="zh-CN"/>
              <a:pPr/>
              <a:t>‹#›</a:t>
            </a:fld>
            <a:endParaRPr lang="en-US" altLang="zh-CN"/>
          </a:p>
        </p:txBody>
      </p:sp>
    </p:spTree>
    <p:extLst>
      <p:ext uri="{BB962C8B-B14F-4D97-AF65-F5344CB8AC3E}">
        <p14:creationId xmlns:p14="http://schemas.microsoft.com/office/powerpoint/2010/main" val="26011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0418" y="66588"/>
            <a:ext cx="10515600" cy="802063"/>
          </a:xfrm>
        </p:spPr>
        <p:txBody>
          <a:bodyPr/>
          <a:lstStyle/>
          <a:p>
            <a:r>
              <a:rPr lang="zh-CN" altLang="en-US" dirty="0"/>
              <a:t>单击此处编辑母版标题样式</a:t>
            </a:r>
          </a:p>
        </p:txBody>
      </p:sp>
      <p:sp>
        <p:nvSpPr>
          <p:cNvPr id="3" name="内容占位符 2"/>
          <p:cNvSpPr>
            <a:spLocks noGrp="1"/>
          </p:cNvSpPr>
          <p:nvPr>
            <p:ph idx="1"/>
          </p:nvPr>
        </p:nvSpPr>
        <p:spPr>
          <a:xfrm>
            <a:off x="838200" y="1040860"/>
            <a:ext cx="10515600" cy="5136103"/>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DCD69422-E893-4DDB-9A7E-F86CEABEE12D}" type="datetimeFigureOut">
              <a:rPr lang="zh-CN" altLang="en-US" smtClean="0"/>
              <a:t>2019/9/10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B4F502-AEE6-4D70-927B-AC49763F54CA}" type="slidenum">
              <a:rPr lang="zh-CN" altLang="en-US" smtClean="0"/>
              <a:t>‹#›</a:t>
            </a:fld>
            <a:endParaRPr lang="zh-CN" altLang="en-US"/>
          </a:p>
        </p:txBody>
      </p:sp>
      <p:sp>
        <p:nvSpPr>
          <p:cNvPr id="7" name="矩形 6"/>
          <p:cNvSpPr/>
          <p:nvPr userDrawn="1"/>
        </p:nvSpPr>
        <p:spPr>
          <a:xfrm>
            <a:off x="406399" y="0"/>
            <a:ext cx="55419" cy="895927"/>
          </a:xfrm>
          <a:prstGeom prst="rect">
            <a:avLst/>
          </a:prstGeom>
          <a:solidFill>
            <a:srgbClr val="0070C0"/>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8" name="矩形 7"/>
          <p:cNvSpPr/>
          <p:nvPr userDrawn="1"/>
        </p:nvSpPr>
        <p:spPr>
          <a:xfrm>
            <a:off x="514925" y="-1"/>
            <a:ext cx="55419" cy="895927"/>
          </a:xfrm>
          <a:prstGeom prst="rect">
            <a:avLst/>
          </a:prstGeom>
          <a:solidFill>
            <a:srgbClr val="0070C0"/>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10" name="直接连接符 9"/>
          <p:cNvCxnSpPr/>
          <p:nvPr userDrawn="1"/>
        </p:nvCxnSpPr>
        <p:spPr>
          <a:xfrm flipV="1">
            <a:off x="670754" y="845344"/>
            <a:ext cx="4777546" cy="3644"/>
          </a:xfrm>
          <a:prstGeom prst="line">
            <a:avLst/>
          </a:prstGeom>
          <a:ln w="12700">
            <a:solidFill>
              <a:schemeClr val="accent1">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2" name="矩形 11"/>
          <p:cNvSpPr/>
          <p:nvPr userDrawn="1"/>
        </p:nvSpPr>
        <p:spPr>
          <a:xfrm>
            <a:off x="11659553" y="6721475"/>
            <a:ext cx="45719" cy="136525"/>
          </a:xfrm>
          <a:prstGeom prst="rect">
            <a:avLst/>
          </a:prstGeom>
          <a:solidFill>
            <a:srgbClr val="0070C0"/>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5" name="矩形 14"/>
          <p:cNvSpPr/>
          <p:nvPr userDrawn="1"/>
        </p:nvSpPr>
        <p:spPr>
          <a:xfrm>
            <a:off x="11723463" y="6721475"/>
            <a:ext cx="45719" cy="136525"/>
          </a:xfrm>
          <a:prstGeom prst="rect">
            <a:avLst/>
          </a:prstGeom>
          <a:solidFill>
            <a:srgbClr val="0070C0"/>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3592148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CD69422-E893-4DDB-9A7E-F86CEABEE12D}" type="datetimeFigureOut">
              <a:rPr lang="zh-CN" altLang="en-US" smtClean="0"/>
              <a:t>2019/9/10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364186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CD69422-E893-4DDB-9A7E-F86CEABEE12D}" type="datetimeFigureOut">
              <a:rPr lang="zh-CN" altLang="en-US" smtClean="0"/>
              <a:t>2019/9/10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187953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CD69422-E893-4DDB-9A7E-F86CEABEE12D}" type="datetimeFigureOut">
              <a:rPr lang="zh-CN" altLang="en-US" smtClean="0"/>
              <a:t>2019/9/10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128330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DCD69422-E893-4DDB-9A7E-F86CEABEE12D}" type="datetimeFigureOut">
              <a:rPr lang="zh-CN" altLang="en-US" smtClean="0"/>
              <a:t>2019/9/10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67247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D69422-E893-4DDB-9A7E-F86CEABEE12D}" type="datetimeFigureOut">
              <a:rPr lang="zh-CN" altLang="en-US" smtClean="0"/>
              <a:t>2019/9/10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3089850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CD69422-E893-4DDB-9A7E-F86CEABEE12D}" type="datetimeFigureOut">
              <a:rPr lang="zh-CN" altLang="en-US" smtClean="0"/>
              <a:t>2019/9/10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2055058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CD69422-E893-4DDB-9A7E-F86CEABEE12D}" type="datetimeFigureOut">
              <a:rPr lang="zh-CN" altLang="en-US" smtClean="0"/>
              <a:t>2019/9/10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2058149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121709"/>
            <a:ext cx="10515600" cy="8020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154545"/>
            <a:ext cx="10515600" cy="502241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fld id="{DCD69422-E893-4DDB-9A7E-F86CEABEE12D}" type="datetimeFigureOut">
              <a:rPr lang="zh-CN" altLang="en-US" smtClean="0"/>
              <a:pPr/>
              <a:t>2019/9/10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fld id="{38B4F502-AEE6-4D70-927B-AC49763F54CA}" type="slidenum">
              <a:rPr lang="zh-CN" altLang="en-US" smtClean="0"/>
              <a:pPr/>
              <a:t>‹#›</a:t>
            </a:fld>
            <a:endParaRPr lang="zh-CN" altLang="en-US"/>
          </a:p>
        </p:txBody>
      </p:sp>
      <p:sp>
        <p:nvSpPr>
          <p:cNvPr id="8" name="文本框 7"/>
          <p:cNvSpPr txBox="1"/>
          <p:nvPr userDrawn="1"/>
        </p:nvSpPr>
        <p:spPr>
          <a:xfrm>
            <a:off x="9664699" y="212907"/>
            <a:ext cx="2241755" cy="515526"/>
          </a:xfrm>
          <a:prstGeom prst="rect">
            <a:avLst/>
          </a:prstGeom>
          <a:noFill/>
        </p:spPr>
        <p:txBody>
          <a:bodyPr wrap="square" rtlCol="0">
            <a:spAutoFit/>
          </a:bodyPr>
          <a:lstStyle/>
          <a:p>
            <a:pPr>
              <a:lnSpc>
                <a:spcPct val="110000"/>
              </a:lnSpc>
            </a:pPr>
            <a:r>
              <a:rPr lang="zh-CN" altLang="en-US" sz="1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信息与软件工程学院</a:t>
            </a:r>
            <a:endParaRPr lang="en-US" altLang="zh-CN" sz="18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a:p>
            <a:pPr>
              <a:lnSpc>
                <a:spcPct val="110000"/>
              </a:lnSpc>
            </a:pPr>
            <a:r>
              <a:rPr lang="en-US" altLang="zh-CN" sz="7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School of information and</a:t>
            </a:r>
            <a:r>
              <a:rPr lang="en-US" altLang="zh-CN" sz="700" b="1" baseline="0" dirty="0">
                <a:solidFill>
                  <a:schemeClr val="accent1"/>
                </a:solidFill>
                <a:latin typeface="Arial" panose="020B0604020202020204" pitchFamily="34" charset="0"/>
                <a:ea typeface="微软雅黑" panose="020B0503020204020204" pitchFamily="34" charset="-122"/>
                <a:cs typeface="Arial" panose="020B0604020202020204" pitchFamily="34" charset="0"/>
              </a:rPr>
              <a:t> software engineering</a:t>
            </a:r>
            <a:endParaRPr lang="zh-CN" altLang="en-US" sz="7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pic>
        <p:nvPicPr>
          <p:cNvPr id="9" name="图片 8"/>
          <p:cNvPicPr>
            <a:picLocks noChangeAspect="1"/>
          </p:cNvPicPr>
          <p:nvPr userDrawn="1"/>
        </p:nvPicPr>
        <p:blipFill rotWithShape="1">
          <a:blip r:embed="rId14">
            <a:extLst>
              <a:ext uri="{28A0092B-C50C-407E-A947-70E740481C1C}">
                <a14:useLocalDpi xmlns:a14="http://schemas.microsoft.com/office/drawing/2010/main" val="0"/>
              </a:ext>
            </a:extLst>
          </a:blip>
          <a:srcRect r="75892"/>
          <a:stretch/>
        </p:blipFill>
        <p:spPr>
          <a:xfrm>
            <a:off x="9009070" y="160965"/>
            <a:ext cx="655629" cy="619409"/>
          </a:xfrm>
          <a:prstGeom prst="rect">
            <a:avLst/>
          </a:prstGeom>
        </p:spPr>
      </p:pic>
    </p:spTree>
    <p:extLst>
      <p:ext uri="{BB962C8B-B14F-4D97-AF65-F5344CB8AC3E}">
        <p14:creationId xmlns:p14="http://schemas.microsoft.com/office/powerpoint/2010/main" val="564084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p:titleStyle>
    <p:body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7" Type="http://schemas.microsoft.com/office/2007/relationships/hdphoto" Target="../media/hdphoto3.wdp"/><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2.png"/><Relationship Id="rId5" Type="http://schemas.microsoft.com/office/2007/relationships/hdphoto" Target="../media/hdphoto2.wdp"/><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0.jpg"/></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0.png"/><Relationship Id="rId4" Type="http://schemas.openxmlformats.org/officeDocument/2006/relationships/image" Target="../media/image59.jpeg"/></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39.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2.xml.rels><?xml version="1.0" encoding="UTF-8" standalone="yes"?>
<Relationships xmlns="http://schemas.openxmlformats.org/package/2006/relationships"><Relationship Id="rId2" Type="http://schemas.openxmlformats.org/officeDocument/2006/relationships/hyperlink" Target="https://zh.wikipedia.org/w/index.php?title=%E4%BD%8E%E5%8A%9F%E7%8E%87%E8%93%9D%E7%89%99&amp;action=edit&amp;redlink=1"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8B4F502-AEE6-4D70-927B-AC49763F54CA}" type="slidenum">
              <a:rPr lang="zh-CN" altLang="en-US" smtClean="0"/>
              <a:t>1</a:t>
            </a:fld>
            <a:endParaRPr lang="zh-CN" altLang="en-US"/>
          </a:p>
        </p:txBody>
      </p:sp>
      <p:sp>
        <p:nvSpPr>
          <p:cNvPr id="3" name="内容占位符 2"/>
          <p:cNvSpPr>
            <a:spLocks noGrp="1"/>
          </p:cNvSpPr>
          <p:nvPr>
            <p:ph idx="4294967295"/>
          </p:nvPr>
        </p:nvSpPr>
        <p:spPr>
          <a:xfrm>
            <a:off x="838200" y="3452561"/>
            <a:ext cx="10515600" cy="1417603"/>
          </a:xfrm>
        </p:spPr>
        <p:txBody>
          <a:bodyPr>
            <a:noAutofit/>
          </a:bodyPr>
          <a:lstStyle/>
          <a:p>
            <a:pPr marL="0" indent="0" algn="ctr">
              <a:buNone/>
            </a:pPr>
            <a:r>
              <a:rPr lang="zh-CN" altLang="en-US" sz="5400" dirty="0">
                <a:solidFill>
                  <a:schemeClr val="tx1">
                    <a:lumMod val="85000"/>
                    <a:lumOff val="15000"/>
                  </a:schemeClr>
                </a:solidFill>
              </a:rPr>
              <a:t>如何实现</a:t>
            </a:r>
            <a:r>
              <a:rPr lang="zh-CN" altLang="en-US" sz="6600" b="1" dirty="0">
                <a:solidFill>
                  <a:schemeClr val="accent2"/>
                </a:solidFill>
              </a:rPr>
              <a:t>短距离</a:t>
            </a:r>
            <a:r>
              <a:rPr lang="zh-CN" altLang="en-US" sz="5400" dirty="0">
                <a:solidFill>
                  <a:schemeClr val="tx1">
                    <a:lumMod val="85000"/>
                    <a:lumOff val="15000"/>
                  </a:schemeClr>
                </a:solidFill>
              </a:rPr>
              <a:t>通信？</a:t>
            </a:r>
            <a:endParaRPr lang="en-US" altLang="zh-CN" sz="5400" dirty="0">
              <a:solidFill>
                <a:schemeClr val="tx1">
                  <a:lumMod val="85000"/>
                  <a:lumOff val="15000"/>
                </a:schemeClr>
              </a:solidFill>
            </a:endParaRPr>
          </a:p>
        </p:txBody>
      </p:sp>
      <p:grpSp>
        <p:nvGrpSpPr>
          <p:cNvPr id="6" name="组合 5"/>
          <p:cNvGrpSpPr/>
          <p:nvPr/>
        </p:nvGrpSpPr>
        <p:grpSpPr>
          <a:xfrm>
            <a:off x="1948121" y="5169417"/>
            <a:ext cx="8644270" cy="1131077"/>
            <a:chOff x="1922721" y="4848113"/>
            <a:chExt cx="8644270" cy="1131077"/>
          </a:xfrm>
        </p:grpSpPr>
        <p:sp>
          <p:nvSpPr>
            <p:cNvPr id="7" name="矩形 14"/>
            <p:cNvSpPr>
              <a:spLocks noChangeArrowheads="1"/>
            </p:cNvSpPr>
            <p:nvPr/>
          </p:nvSpPr>
          <p:spPr bwMode="auto">
            <a:xfrm>
              <a:off x="1922721" y="4848113"/>
              <a:ext cx="8644270" cy="1131077"/>
            </a:xfrm>
            <a:prstGeom prst="roundRect">
              <a:avLst/>
            </a:prstGeom>
            <a:solidFill>
              <a:srgbClr val="4F81BD"/>
            </a:solidFill>
            <a:ln>
              <a:noFill/>
            </a:ln>
          </p:spPr>
          <p:txBody>
            <a:bodyPr anchor="ctr"/>
            <a:lstStyle/>
            <a:p>
              <a:pPr algn="ctr"/>
              <a:endParaRPr lang="zh-CN" altLang="zh-CN">
                <a:solidFill>
                  <a:srgbClr val="4F81B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2053856" y="4959681"/>
              <a:ext cx="8382000" cy="907941"/>
            </a:xfrm>
            <a:prstGeom prst="rect">
              <a:avLst/>
            </a:prstGeom>
          </p:spPr>
          <p:txBody>
            <a:bodyPr wrap="square">
              <a:spAutoFit/>
            </a:bodyPr>
            <a:lstStyle/>
            <a:p>
              <a:pPr algn="ctr"/>
              <a:r>
                <a:rPr lang="zh-CN" altLang="zh-CN" sz="2400" dirty="0">
                  <a:solidFill>
                    <a:schemeClr val="bg1">
                      <a:lumMod val="95000"/>
                    </a:schemeClr>
                  </a:solidFill>
                  <a:latin typeface="微软雅黑" panose="020B0503020204020204" pitchFamily="34" charset="-122"/>
                  <a:ea typeface="微软雅黑" panose="020B0503020204020204" pitchFamily="34" charset="-122"/>
                </a:rPr>
                <a:t>提供一种短距离、低成本的</a:t>
              </a:r>
              <a:r>
                <a:rPr lang="en-US" altLang="zh-CN" sz="2400" dirty="0">
                  <a:solidFill>
                    <a:schemeClr val="bg1">
                      <a:lumMod val="95000"/>
                    </a:schemeClr>
                  </a:solidFill>
                  <a:latin typeface="微软雅黑" panose="020B0503020204020204" pitchFamily="34" charset="-122"/>
                  <a:ea typeface="微软雅黑" panose="020B0503020204020204" pitchFamily="34" charset="-122"/>
                </a:rPr>
                <a:t>无线传输</a:t>
              </a:r>
              <a:r>
                <a:rPr lang="zh-CN" altLang="zh-CN" sz="2400" dirty="0">
                  <a:solidFill>
                    <a:schemeClr val="bg1">
                      <a:lumMod val="95000"/>
                    </a:schemeClr>
                  </a:solidFill>
                  <a:latin typeface="微软雅黑" panose="020B0503020204020204" pitchFamily="34" charset="-122"/>
                  <a:ea typeface="微软雅黑" panose="020B0503020204020204" pitchFamily="34" charset="-122"/>
                </a:rPr>
                <a:t>应用技术</a:t>
              </a: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a:p>
              <a:pPr algn="ctr">
                <a:spcBef>
                  <a:spcPts val="600"/>
                </a:spcBef>
              </a:pPr>
              <a:r>
                <a:rPr lang="zh-CN" altLang="zh-CN" sz="2400" dirty="0">
                  <a:solidFill>
                    <a:schemeClr val="bg1">
                      <a:lumMod val="95000"/>
                    </a:schemeClr>
                  </a:solidFill>
                  <a:latin typeface="微软雅黑" panose="020B0503020204020204" pitchFamily="34" charset="-122"/>
                  <a:ea typeface="微软雅黑" panose="020B0503020204020204" pitchFamily="34" charset="-122"/>
                </a:rPr>
                <a:t>移动设备间的小范围连接，因而本质上说它是一种代替线缆</a:t>
              </a:r>
              <a:endParaRPr lang="zh-CN" altLang="en-US" sz="54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0" y="1240971"/>
            <a:ext cx="12192000" cy="1737948"/>
          </a:xfrm>
          <a:prstGeom prst="rect">
            <a:avLst/>
          </a:prstGeom>
          <a:solidFill>
            <a:srgbClr val="D5D5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rgbClr val="989898"/>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16667" r="16667"/>
          <a:stretch/>
        </p:blipFill>
        <p:spPr>
          <a:xfrm>
            <a:off x="7791859" y="1240971"/>
            <a:ext cx="2101441" cy="1768202"/>
          </a:xfrm>
          <a:prstGeom prst="rect">
            <a:avLst/>
          </a:prstGeom>
        </p:spPr>
      </p:pic>
      <p:sp>
        <p:nvSpPr>
          <p:cNvPr id="9" name="内容占位符 2"/>
          <p:cNvSpPr txBox="1">
            <a:spLocks/>
          </p:cNvSpPr>
          <p:nvPr/>
        </p:nvSpPr>
        <p:spPr>
          <a:xfrm>
            <a:off x="1314041" y="1570479"/>
            <a:ext cx="4781959" cy="1109187"/>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4800" dirty="0">
                <a:solidFill>
                  <a:schemeClr val="tx1">
                    <a:lumMod val="85000"/>
                    <a:lumOff val="15000"/>
                  </a:schemeClr>
                </a:solidFill>
              </a:rPr>
              <a:t>构建通信系统</a:t>
            </a:r>
            <a:endParaRPr lang="en-US" altLang="zh-CN" sz="4800" dirty="0">
              <a:solidFill>
                <a:schemeClr val="tx1">
                  <a:lumMod val="85000"/>
                  <a:lumOff val="15000"/>
                </a:schemeClr>
              </a:solidFill>
            </a:endParaRPr>
          </a:p>
        </p:txBody>
      </p:sp>
    </p:spTree>
    <p:extLst>
      <p:ext uri="{BB962C8B-B14F-4D97-AF65-F5344CB8AC3E}">
        <p14:creationId xmlns:p14="http://schemas.microsoft.com/office/powerpoint/2010/main" val="3859257901"/>
      </p:ext>
    </p:extLst>
  </p:cSld>
  <p:clrMapOvr>
    <a:masterClrMapping/>
  </p:clrMapOvr>
  <mc:AlternateContent xmlns:mc="http://schemas.openxmlformats.org/markup-compatibility/2006" xmlns:p14="http://schemas.microsoft.com/office/powerpoint/2010/main">
    <mc:Choice Requires="p14">
      <p:transition spd="slow" p14:dur="2000" advTm="4297"/>
    </mc:Choice>
    <mc:Fallback xmlns="">
      <p:transition spd="slow" advTm="429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声波支付</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10</a:t>
            </a:fld>
            <a:endParaRPr lang="zh-CN" altLang="en-US"/>
          </a:p>
        </p:txBody>
      </p:sp>
      <p:sp>
        <p:nvSpPr>
          <p:cNvPr id="29" name="矩形 28"/>
          <p:cNvSpPr/>
          <p:nvPr/>
        </p:nvSpPr>
        <p:spPr>
          <a:xfrm>
            <a:off x="0" y="1173960"/>
            <a:ext cx="4846514" cy="783255"/>
          </a:xfrm>
          <a:prstGeom prst="rect">
            <a:avLst/>
          </a:prstGeom>
          <a:solidFill>
            <a:schemeClr val="accent1"/>
          </a:solidFill>
        </p:spPr>
        <p:txBody>
          <a:bodyPr wrap="square" tIns="144000" bIns="144000">
            <a:spAutoFit/>
          </a:bodyPr>
          <a:lstStyle/>
          <a:p>
            <a:pPr algn="ctr"/>
            <a:r>
              <a:rPr lang="zh-CN" altLang="zh-CN" sz="3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作为握手和对接使用</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0" name="矩形 29"/>
          <p:cNvSpPr/>
          <p:nvPr/>
        </p:nvSpPr>
        <p:spPr>
          <a:xfrm>
            <a:off x="875252" y="2130889"/>
            <a:ext cx="646331" cy="369332"/>
          </a:xfrm>
          <a:prstGeom prst="rect">
            <a:avLst/>
          </a:prstGeom>
        </p:spPr>
        <p:txBody>
          <a:bodyPr wrap="none">
            <a:spAutoFit/>
          </a:bodyPr>
          <a:lstStyle/>
          <a:p>
            <a:r>
              <a:rPr lang="zh-CN" altLang="zh-CN" dirty="0">
                <a:ea typeface="宋体" panose="02010600030101010101" pitchFamily="2" charset="-122"/>
                <a:cs typeface="Times New Roman" panose="02020603050405020304" pitchFamily="18" charset="0"/>
              </a:rPr>
              <a:t>客户</a:t>
            </a:r>
            <a:endParaRPr lang="zh-CN" altLang="en-US" dirty="0"/>
          </a:p>
        </p:txBody>
      </p:sp>
      <p:sp>
        <p:nvSpPr>
          <p:cNvPr id="31" name="KSO_Shape"/>
          <p:cNvSpPr>
            <a:spLocks/>
          </p:cNvSpPr>
          <p:nvPr/>
        </p:nvSpPr>
        <p:spPr bwMode="auto">
          <a:xfrm>
            <a:off x="690418" y="2622575"/>
            <a:ext cx="590806" cy="1107761"/>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32" name="KSO_Shape"/>
          <p:cNvSpPr>
            <a:spLocks/>
          </p:cNvSpPr>
          <p:nvPr/>
        </p:nvSpPr>
        <p:spPr bwMode="auto">
          <a:xfrm>
            <a:off x="6393232" y="2622574"/>
            <a:ext cx="590806" cy="1107762"/>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chemeClr val="accent2"/>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33" name="KSO_Shape"/>
          <p:cNvSpPr/>
          <p:nvPr/>
        </p:nvSpPr>
        <p:spPr>
          <a:xfrm rot="5400000">
            <a:off x="7517752" y="2459903"/>
            <a:ext cx="973930" cy="648565"/>
          </a:xfrm>
          <a:custGeom>
            <a:avLst/>
            <a:gdLst>
              <a:gd name="connsiteX0" fmla="*/ 236286 w 472572"/>
              <a:gd name="connsiteY0" fmla="*/ 238384 h 335351"/>
              <a:gd name="connsiteX1" fmla="*/ 297849 w 472572"/>
              <a:gd name="connsiteY1" fmla="*/ 277381 h 335351"/>
              <a:gd name="connsiteX2" fmla="*/ 236286 w 472572"/>
              <a:gd name="connsiteY2" fmla="*/ 335351 h 335351"/>
              <a:gd name="connsiteX3" fmla="*/ 174722 w 472572"/>
              <a:gd name="connsiteY3" fmla="*/ 277381 h 335351"/>
              <a:gd name="connsiteX4" fmla="*/ 236286 w 472572"/>
              <a:gd name="connsiteY4" fmla="*/ 238384 h 335351"/>
              <a:gd name="connsiteX5" fmla="*/ 236286 w 472572"/>
              <a:gd name="connsiteY5" fmla="*/ 153779 h 335351"/>
              <a:gd name="connsiteX6" fmla="*/ 360886 w 472572"/>
              <a:gd name="connsiteY6" fmla="*/ 218025 h 335351"/>
              <a:gd name="connsiteX7" fmla="*/ 331907 w 472572"/>
              <a:gd name="connsiteY7" fmla="*/ 245311 h 335351"/>
              <a:gd name="connsiteX8" fmla="*/ 236286 w 472572"/>
              <a:gd name="connsiteY8" fmla="*/ 193327 h 335351"/>
              <a:gd name="connsiteX9" fmla="*/ 140664 w 472572"/>
              <a:gd name="connsiteY9" fmla="*/ 245311 h 335351"/>
              <a:gd name="connsiteX10" fmla="*/ 111686 w 472572"/>
              <a:gd name="connsiteY10" fmla="*/ 218025 h 335351"/>
              <a:gd name="connsiteX11" fmla="*/ 236286 w 472572"/>
              <a:gd name="connsiteY11" fmla="*/ 153779 h 335351"/>
              <a:gd name="connsiteX12" fmla="*/ 236285 w 472572"/>
              <a:gd name="connsiteY12" fmla="*/ 72334 h 335351"/>
              <a:gd name="connsiteX13" fmla="*/ 420037 w 472572"/>
              <a:gd name="connsiteY13" fmla="*/ 162327 h 335351"/>
              <a:gd name="connsiteX14" fmla="*/ 389766 w 472572"/>
              <a:gd name="connsiteY14" fmla="*/ 190830 h 335351"/>
              <a:gd name="connsiteX15" fmla="*/ 236285 w 472572"/>
              <a:gd name="connsiteY15" fmla="*/ 114013 h 335351"/>
              <a:gd name="connsiteX16" fmla="*/ 82804 w 472572"/>
              <a:gd name="connsiteY16" fmla="*/ 190829 h 335351"/>
              <a:gd name="connsiteX17" fmla="*/ 52534 w 472572"/>
              <a:gd name="connsiteY17" fmla="*/ 162327 h 335351"/>
              <a:gd name="connsiteX18" fmla="*/ 236285 w 472572"/>
              <a:gd name="connsiteY18" fmla="*/ 72334 h 335351"/>
              <a:gd name="connsiteX19" fmla="*/ 236286 w 472572"/>
              <a:gd name="connsiteY19" fmla="*/ 0 h 335351"/>
              <a:gd name="connsiteX20" fmla="*/ 472572 w 472572"/>
              <a:gd name="connsiteY20" fmla="*/ 112859 h 335351"/>
              <a:gd name="connsiteX21" fmla="*/ 443240 w 472572"/>
              <a:gd name="connsiteY21" fmla="*/ 140479 h 335351"/>
              <a:gd name="connsiteX22" fmla="*/ 236286 w 472572"/>
              <a:gd name="connsiteY22" fmla="*/ 40387 h 335351"/>
              <a:gd name="connsiteX23" fmla="*/ 29332 w 472572"/>
              <a:gd name="connsiteY23" fmla="*/ 140479 h 335351"/>
              <a:gd name="connsiteX24" fmla="*/ 0 w 472572"/>
              <a:gd name="connsiteY24" fmla="*/ 112859 h 335351"/>
              <a:gd name="connsiteX25" fmla="*/ 236286 w 472572"/>
              <a:gd name="connsiteY25" fmla="*/ 0 h 33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2572" h="335351">
                <a:moveTo>
                  <a:pt x="236286" y="238384"/>
                </a:moveTo>
                <a:cubicBezTo>
                  <a:pt x="263564" y="238384"/>
                  <a:pt x="287156" y="254165"/>
                  <a:pt x="297849" y="277381"/>
                </a:cubicBezTo>
                <a:lnTo>
                  <a:pt x="236286" y="335351"/>
                </a:lnTo>
                <a:lnTo>
                  <a:pt x="174722" y="277381"/>
                </a:lnTo>
                <a:cubicBezTo>
                  <a:pt x="185416" y="254165"/>
                  <a:pt x="209008" y="238384"/>
                  <a:pt x="236286" y="238384"/>
                </a:cubicBezTo>
                <a:close/>
                <a:moveTo>
                  <a:pt x="236286" y="153779"/>
                </a:moveTo>
                <a:cubicBezTo>
                  <a:pt x="287723" y="153779"/>
                  <a:pt x="333263" y="179027"/>
                  <a:pt x="360886" y="218025"/>
                </a:cubicBezTo>
                <a:lnTo>
                  <a:pt x="331907" y="245311"/>
                </a:lnTo>
                <a:cubicBezTo>
                  <a:pt x="311651" y="213977"/>
                  <a:pt x="276380" y="193327"/>
                  <a:pt x="236286" y="193327"/>
                </a:cubicBezTo>
                <a:cubicBezTo>
                  <a:pt x="196191" y="193327"/>
                  <a:pt x="160920" y="213977"/>
                  <a:pt x="140664" y="245311"/>
                </a:cubicBezTo>
                <a:lnTo>
                  <a:pt x="111686" y="218025"/>
                </a:lnTo>
                <a:cubicBezTo>
                  <a:pt x="139308" y="179027"/>
                  <a:pt x="184848" y="153779"/>
                  <a:pt x="236286" y="153779"/>
                </a:cubicBezTo>
                <a:close/>
                <a:moveTo>
                  <a:pt x="236285" y="72334"/>
                </a:moveTo>
                <a:cubicBezTo>
                  <a:pt x="311099" y="72334"/>
                  <a:pt x="377756" y="107256"/>
                  <a:pt x="420037" y="162327"/>
                </a:cubicBezTo>
                <a:lnTo>
                  <a:pt x="389766" y="190830"/>
                </a:lnTo>
                <a:cubicBezTo>
                  <a:pt x="354994" y="143968"/>
                  <a:pt x="299138" y="114013"/>
                  <a:pt x="236285" y="114013"/>
                </a:cubicBezTo>
                <a:cubicBezTo>
                  <a:pt x="173433" y="114013"/>
                  <a:pt x="117576" y="143967"/>
                  <a:pt x="82804" y="190829"/>
                </a:cubicBezTo>
                <a:lnTo>
                  <a:pt x="52534" y="162327"/>
                </a:lnTo>
                <a:cubicBezTo>
                  <a:pt x="94815" y="107256"/>
                  <a:pt x="161472" y="72334"/>
                  <a:pt x="236285" y="72334"/>
                </a:cubicBezTo>
                <a:close/>
                <a:moveTo>
                  <a:pt x="236286" y="0"/>
                </a:moveTo>
                <a:cubicBezTo>
                  <a:pt x="331854" y="0"/>
                  <a:pt x="417244" y="43584"/>
                  <a:pt x="472572" y="112859"/>
                </a:cubicBezTo>
                <a:lnTo>
                  <a:pt x="443240" y="140479"/>
                </a:lnTo>
                <a:cubicBezTo>
                  <a:pt x="395198" y="79129"/>
                  <a:pt x="320266" y="40387"/>
                  <a:pt x="236286" y="40387"/>
                </a:cubicBezTo>
                <a:cubicBezTo>
                  <a:pt x="152305" y="40387"/>
                  <a:pt x="77373" y="79129"/>
                  <a:pt x="29332" y="140479"/>
                </a:cubicBezTo>
                <a:lnTo>
                  <a:pt x="0" y="112859"/>
                </a:lnTo>
                <a:cubicBezTo>
                  <a:pt x="55328" y="43584"/>
                  <a:pt x="140717" y="0"/>
                  <a:pt x="23628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4" name="矩形 33"/>
          <p:cNvSpPr/>
          <p:nvPr/>
        </p:nvSpPr>
        <p:spPr>
          <a:xfrm>
            <a:off x="1706418" y="3369044"/>
            <a:ext cx="2448106"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我的账户是</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2563</a:t>
            </a:r>
            <a:endParaRPr lang="zh-CN" altLang="en-US" sz="2400" dirty="0">
              <a:latin typeface="微软雅黑" panose="020B0503020204020204" pitchFamily="34" charset="-122"/>
              <a:ea typeface="微软雅黑" panose="020B0503020204020204" pitchFamily="34" charset="-122"/>
            </a:endParaRPr>
          </a:p>
        </p:txBody>
      </p:sp>
      <p:sp>
        <p:nvSpPr>
          <p:cNvPr id="35" name="KSO_Shape"/>
          <p:cNvSpPr>
            <a:spLocks/>
          </p:cNvSpPr>
          <p:nvPr/>
        </p:nvSpPr>
        <p:spPr bwMode="auto">
          <a:xfrm>
            <a:off x="2574703" y="4715841"/>
            <a:ext cx="1905000" cy="1717675"/>
          </a:xfrm>
          <a:custGeom>
            <a:avLst/>
            <a:gdLst>
              <a:gd name="T0" fmla="*/ 2147483646 w 6057"/>
              <a:gd name="T1" fmla="*/ 2147483646 h 5454"/>
              <a:gd name="T2" fmla="*/ 0 w 6057"/>
              <a:gd name="T3" fmla="*/ 2147483646 h 5454"/>
              <a:gd name="T4" fmla="*/ 0 w 6057"/>
              <a:gd name="T5" fmla="*/ 2147483646 h 5454"/>
              <a:gd name="T6" fmla="*/ 2147483646 w 6057"/>
              <a:gd name="T7" fmla="*/ 2147483646 h 5454"/>
              <a:gd name="T8" fmla="*/ 2147483646 w 6057"/>
              <a:gd name="T9" fmla="*/ 2147483646 h 5454"/>
              <a:gd name="T10" fmla="*/ 2147483646 w 6057"/>
              <a:gd name="T11" fmla="*/ 2147483646 h 5454"/>
              <a:gd name="T12" fmla="*/ 2147483646 w 6057"/>
              <a:gd name="T13" fmla="*/ 2147483646 h 5454"/>
              <a:gd name="T14" fmla="*/ 2147483646 w 6057"/>
              <a:gd name="T15" fmla="*/ 2147483646 h 5454"/>
              <a:gd name="T16" fmla="*/ 2147483646 w 6057"/>
              <a:gd name="T17" fmla="*/ 2147483646 h 5454"/>
              <a:gd name="T18" fmla="*/ 2147483646 w 6057"/>
              <a:gd name="T19" fmla="*/ 2147483646 h 5454"/>
              <a:gd name="T20" fmla="*/ 2147483646 w 6057"/>
              <a:gd name="T21" fmla="*/ 2147483646 h 5454"/>
              <a:gd name="T22" fmla="*/ 2147483646 w 6057"/>
              <a:gd name="T23" fmla="*/ 2147483646 h 5454"/>
              <a:gd name="T24" fmla="*/ 2147483646 w 6057"/>
              <a:gd name="T25" fmla="*/ 2147483646 h 5454"/>
              <a:gd name="T26" fmla="*/ 2147483646 w 6057"/>
              <a:gd name="T27" fmla="*/ 2147483646 h 5454"/>
              <a:gd name="T28" fmla="*/ 2147483646 w 6057"/>
              <a:gd name="T29" fmla="*/ 2147483646 h 5454"/>
              <a:gd name="T30" fmla="*/ 2147483646 w 6057"/>
              <a:gd name="T31" fmla="*/ 2147483646 h 5454"/>
              <a:gd name="T32" fmla="*/ 2147483646 w 6057"/>
              <a:gd name="T33" fmla="*/ 2147483646 h 5454"/>
              <a:gd name="T34" fmla="*/ 2147483646 w 6057"/>
              <a:gd name="T35" fmla="*/ 2147483646 h 5454"/>
              <a:gd name="T36" fmla="*/ 2147483646 w 6057"/>
              <a:gd name="T37" fmla="*/ 2147483646 h 5454"/>
              <a:gd name="T38" fmla="*/ 2147483646 w 6057"/>
              <a:gd name="T39" fmla="*/ 2147483646 h 5454"/>
              <a:gd name="T40" fmla="*/ 2147483646 w 6057"/>
              <a:gd name="T41" fmla="*/ 2147483646 h 5454"/>
              <a:gd name="T42" fmla="*/ 2147483646 w 6057"/>
              <a:gd name="T43" fmla="*/ 2147483646 h 5454"/>
              <a:gd name="T44" fmla="*/ 2147483646 w 6057"/>
              <a:gd name="T45" fmla="*/ 2147483646 h 5454"/>
              <a:gd name="T46" fmla="*/ 2147483646 w 6057"/>
              <a:gd name="T47" fmla="*/ 2147483646 h 5454"/>
              <a:gd name="T48" fmla="*/ 2147483646 w 6057"/>
              <a:gd name="T49" fmla="*/ 2147483646 h 5454"/>
              <a:gd name="T50" fmla="*/ 2147483646 w 6057"/>
              <a:gd name="T51" fmla="*/ 2147483646 h 5454"/>
              <a:gd name="T52" fmla="*/ 2147483646 w 6057"/>
              <a:gd name="T53" fmla="*/ 2147483646 h 5454"/>
              <a:gd name="T54" fmla="*/ 2147483646 w 6057"/>
              <a:gd name="T55" fmla="*/ 2147483646 h 5454"/>
              <a:gd name="T56" fmla="*/ 2147483646 w 6057"/>
              <a:gd name="T57" fmla="*/ 2147483646 h 5454"/>
              <a:gd name="T58" fmla="*/ 2147483646 w 6057"/>
              <a:gd name="T59" fmla="*/ 2147483646 h 5454"/>
              <a:gd name="T60" fmla="*/ 2147483646 w 6057"/>
              <a:gd name="T61" fmla="*/ 2147483646 h 5454"/>
              <a:gd name="T62" fmla="*/ 2147483646 w 6057"/>
              <a:gd name="T63" fmla="*/ 2147483646 h 5454"/>
              <a:gd name="T64" fmla="*/ 2147483646 w 6057"/>
              <a:gd name="T65" fmla="*/ 2147483646 h 5454"/>
              <a:gd name="T66" fmla="*/ 2147483646 w 6057"/>
              <a:gd name="T67" fmla="*/ 2147483646 h 5454"/>
              <a:gd name="T68" fmla="*/ 2147483646 w 6057"/>
              <a:gd name="T69" fmla="*/ 2147483646 h 5454"/>
              <a:gd name="T70" fmla="*/ 2147483646 w 6057"/>
              <a:gd name="T71" fmla="*/ 2147483646 h 5454"/>
              <a:gd name="T72" fmla="*/ 2147483646 w 6057"/>
              <a:gd name="T73" fmla="*/ 2147483646 h 5454"/>
              <a:gd name="T74" fmla="*/ 2147483646 w 6057"/>
              <a:gd name="T75" fmla="*/ 2147483646 h 5454"/>
              <a:gd name="T76" fmla="*/ 2147483646 w 6057"/>
              <a:gd name="T77" fmla="*/ 0 h 5454"/>
              <a:gd name="T78" fmla="*/ 2147483646 w 6057"/>
              <a:gd name="T79" fmla="*/ 2147483646 h 54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057" h="5454">
                <a:moveTo>
                  <a:pt x="0" y="959"/>
                </a:moveTo>
                <a:lnTo>
                  <a:pt x="1930" y="1981"/>
                </a:lnTo>
                <a:lnTo>
                  <a:pt x="1930" y="5454"/>
                </a:lnTo>
                <a:lnTo>
                  <a:pt x="0" y="4432"/>
                </a:lnTo>
                <a:lnTo>
                  <a:pt x="0" y="959"/>
                </a:lnTo>
                <a:close/>
                <a:moveTo>
                  <a:pt x="3263" y="849"/>
                </a:moveTo>
                <a:lnTo>
                  <a:pt x="3260" y="1196"/>
                </a:lnTo>
                <a:lnTo>
                  <a:pt x="3082" y="1115"/>
                </a:lnTo>
                <a:lnTo>
                  <a:pt x="3082" y="871"/>
                </a:lnTo>
                <a:lnTo>
                  <a:pt x="2883" y="783"/>
                </a:lnTo>
                <a:lnTo>
                  <a:pt x="2883" y="1024"/>
                </a:lnTo>
                <a:lnTo>
                  <a:pt x="1772" y="520"/>
                </a:lnTo>
                <a:lnTo>
                  <a:pt x="269" y="883"/>
                </a:lnTo>
                <a:lnTo>
                  <a:pt x="2160" y="1837"/>
                </a:lnTo>
                <a:lnTo>
                  <a:pt x="2149" y="5385"/>
                </a:lnTo>
                <a:lnTo>
                  <a:pt x="3705" y="4796"/>
                </a:lnTo>
                <a:lnTo>
                  <a:pt x="3705" y="4070"/>
                </a:lnTo>
                <a:lnTo>
                  <a:pt x="4114" y="3933"/>
                </a:lnTo>
                <a:lnTo>
                  <a:pt x="4114" y="4296"/>
                </a:lnTo>
                <a:lnTo>
                  <a:pt x="4599" y="4524"/>
                </a:lnTo>
                <a:lnTo>
                  <a:pt x="5626" y="4144"/>
                </a:lnTo>
                <a:lnTo>
                  <a:pt x="5627" y="4077"/>
                </a:lnTo>
                <a:lnTo>
                  <a:pt x="5122" y="3921"/>
                </a:lnTo>
                <a:lnTo>
                  <a:pt x="5122" y="3593"/>
                </a:lnTo>
                <a:lnTo>
                  <a:pt x="6057" y="3278"/>
                </a:lnTo>
                <a:lnTo>
                  <a:pt x="6057" y="95"/>
                </a:lnTo>
                <a:lnTo>
                  <a:pt x="3263" y="849"/>
                </a:lnTo>
                <a:close/>
                <a:moveTo>
                  <a:pt x="3705" y="3759"/>
                </a:moveTo>
                <a:lnTo>
                  <a:pt x="3705" y="2603"/>
                </a:lnTo>
                <a:lnTo>
                  <a:pt x="2433" y="2997"/>
                </a:lnTo>
                <a:lnTo>
                  <a:pt x="2433" y="2598"/>
                </a:lnTo>
                <a:lnTo>
                  <a:pt x="3705" y="2204"/>
                </a:lnTo>
                <a:lnTo>
                  <a:pt x="3705" y="1972"/>
                </a:lnTo>
                <a:lnTo>
                  <a:pt x="2433" y="2365"/>
                </a:lnTo>
                <a:lnTo>
                  <a:pt x="2433" y="1966"/>
                </a:lnTo>
                <a:lnTo>
                  <a:pt x="3705" y="1574"/>
                </a:lnTo>
                <a:lnTo>
                  <a:pt x="3705" y="1397"/>
                </a:lnTo>
                <a:lnTo>
                  <a:pt x="3614" y="1356"/>
                </a:lnTo>
                <a:lnTo>
                  <a:pt x="3617" y="1043"/>
                </a:lnTo>
                <a:lnTo>
                  <a:pt x="5797" y="461"/>
                </a:lnTo>
                <a:lnTo>
                  <a:pt x="5797" y="3054"/>
                </a:lnTo>
                <a:lnTo>
                  <a:pt x="3705" y="3759"/>
                </a:lnTo>
                <a:close/>
                <a:moveTo>
                  <a:pt x="215" y="1434"/>
                </a:moveTo>
                <a:lnTo>
                  <a:pt x="215" y="1579"/>
                </a:lnTo>
                <a:lnTo>
                  <a:pt x="862" y="1925"/>
                </a:lnTo>
                <a:lnTo>
                  <a:pt x="862" y="1780"/>
                </a:lnTo>
                <a:lnTo>
                  <a:pt x="215" y="1434"/>
                </a:lnTo>
                <a:close/>
                <a:moveTo>
                  <a:pt x="215" y="1909"/>
                </a:moveTo>
                <a:lnTo>
                  <a:pt x="215" y="2053"/>
                </a:lnTo>
                <a:lnTo>
                  <a:pt x="862" y="2399"/>
                </a:lnTo>
                <a:lnTo>
                  <a:pt x="862" y="2255"/>
                </a:lnTo>
                <a:lnTo>
                  <a:pt x="215" y="1909"/>
                </a:lnTo>
                <a:close/>
                <a:moveTo>
                  <a:pt x="215" y="1670"/>
                </a:moveTo>
                <a:lnTo>
                  <a:pt x="215" y="1814"/>
                </a:lnTo>
                <a:lnTo>
                  <a:pt x="862" y="2160"/>
                </a:lnTo>
                <a:lnTo>
                  <a:pt x="862" y="2016"/>
                </a:lnTo>
                <a:lnTo>
                  <a:pt x="215" y="1670"/>
                </a:lnTo>
                <a:close/>
                <a:moveTo>
                  <a:pt x="2458" y="3255"/>
                </a:moveTo>
                <a:lnTo>
                  <a:pt x="2820" y="3153"/>
                </a:lnTo>
                <a:lnTo>
                  <a:pt x="2820" y="3376"/>
                </a:lnTo>
                <a:lnTo>
                  <a:pt x="2458" y="3478"/>
                </a:lnTo>
                <a:lnTo>
                  <a:pt x="2458" y="3255"/>
                </a:lnTo>
                <a:close/>
                <a:moveTo>
                  <a:pt x="2458" y="3645"/>
                </a:moveTo>
                <a:lnTo>
                  <a:pt x="2820" y="3543"/>
                </a:lnTo>
                <a:lnTo>
                  <a:pt x="2820" y="3764"/>
                </a:lnTo>
                <a:lnTo>
                  <a:pt x="2458" y="3867"/>
                </a:lnTo>
                <a:lnTo>
                  <a:pt x="2458" y="3645"/>
                </a:lnTo>
                <a:close/>
                <a:moveTo>
                  <a:pt x="3097" y="793"/>
                </a:moveTo>
                <a:lnTo>
                  <a:pt x="2938" y="714"/>
                </a:lnTo>
                <a:lnTo>
                  <a:pt x="5774" y="0"/>
                </a:lnTo>
                <a:lnTo>
                  <a:pt x="5915" y="61"/>
                </a:lnTo>
                <a:lnTo>
                  <a:pt x="3097" y="79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7" name="矩形 36"/>
          <p:cNvSpPr/>
          <p:nvPr/>
        </p:nvSpPr>
        <p:spPr>
          <a:xfrm>
            <a:off x="8394809" y="2553352"/>
            <a:ext cx="3156048" cy="461665"/>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2563</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账户扣款</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57</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元</a:t>
            </a:r>
            <a:endParaRPr lang="zh-CN" altLang="en-US" sz="2400" dirty="0">
              <a:latin typeface="微软雅黑" panose="020B0503020204020204" pitchFamily="34" charset="-122"/>
              <a:ea typeface="微软雅黑" panose="020B0503020204020204" pitchFamily="34" charset="-122"/>
            </a:endParaRPr>
          </a:p>
        </p:txBody>
      </p:sp>
      <p:pic>
        <p:nvPicPr>
          <p:cNvPr id="38" name="图片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510" y="2500221"/>
            <a:ext cx="932264" cy="703859"/>
          </a:xfrm>
          <a:prstGeom prst="rect">
            <a:avLst/>
          </a:prstGeom>
        </p:spPr>
      </p:pic>
      <p:pic>
        <p:nvPicPr>
          <p:cNvPr id="39" name="图片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1087" y="4955852"/>
            <a:ext cx="1119025" cy="1119025"/>
          </a:xfrm>
          <a:prstGeom prst="rect">
            <a:avLst/>
          </a:prstGeom>
        </p:spPr>
      </p:pic>
      <p:sp>
        <p:nvSpPr>
          <p:cNvPr id="3" name="右箭头 2"/>
          <p:cNvSpPr/>
          <p:nvPr/>
        </p:nvSpPr>
        <p:spPr>
          <a:xfrm>
            <a:off x="4154524" y="2763126"/>
            <a:ext cx="1884769" cy="917079"/>
          </a:xfrm>
          <a:prstGeom prst="rightArrow">
            <a:avLst/>
          </a:prstGeom>
          <a:ln>
            <a:solidFill>
              <a:schemeClr val="accent1"/>
            </a:solidFill>
            <a:prstDash val="lgDash"/>
          </a:ln>
        </p:spPr>
        <p:txBody>
          <a:bodyPr wrap="square" rtlCol="0" anchor="ctr">
            <a:spAutoFit/>
          </a:bodyPr>
          <a:lstStyle/>
          <a:p>
            <a:pPr algn="ctr"/>
            <a:r>
              <a:rPr lang="en-US" altLang="zh-CN" sz="2400" dirty="0">
                <a:latin typeface="Arial" panose="020B0604020202020204" pitchFamily="34" charset="0"/>
                <a:ea typeface="微软雅黑" panose="020B0503020204020204" pitchFamily="34" charset="-122"/>
                <a:cs typeface="Arial" panose="020B0604020202020204" pitchFamily="34" charset="0"/>
              </a:rPr>
              <a:t>1</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15" name="右箭头 14"/>
          <p:cNvSpPr/>
          <p:nvPr/>
        </p:nvSpPr>
        <p:spPr>
          <a:xfrm rot="4313179">
            <a:off x="7605316" y="3696288"/>
            <a:ext cx="1447368" cy="917079"/>
          </a:xfrm>
          <a:prstGeom prst="rightArrow">
            <a:avLst/>
          </a:prstGeom>
          <a:ln>
            <a:solidFill>
              <a:schemeClr val="accent1"/>
            </a:solidFill>
            <a:prstDash val="lgDash"/>
          </a:ln>
        </p:spPr>
        <p:txBody>
          <a:bodyPr wrap="square" rtlCol="0" anchor="ctr">
            <a:spAutoFit/>
          </a:bodyPr>
          <a:lstStyle/>
          <a:p>
            <a:pPr algn="ctr"/>
            <a:r>
              <a:rPr lang="en-US" altLang="zh-CN" sz="2400" dirty="0">
                <a:latin typeface="Arial" panose="020B0604020202020204" pitchFamily="34" charset="0"/>
                <a:ea typeface="微软雅黑" panose="020B0503020204020204" pitchFamily="34" charset="-122"/>
                <a:cs typeface="Arial" panose="020B0604020202020204" pitchFamily="34" charset="0"/>
              </a:rPr>
              <a:t>2</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16" name="右箭头 15"/>
          <p:cNvSpPr/>
          <p:nvPr/>
        </p:nvSpPr>
        <p:spPr>
          <a:xfrm rot="10800000" flipV="1">
            <a:off x="5015610" y="5056825"/>
            <a:ext cx="2664824" cy="917079"/>
          </a:xfrm>
          <a:prstGeom prst="rightArrow">
            <a:avLst/>
          </a:prstGeom>
          <a:ln>
            <a:solidFill>
              <a:schemeClr val="accent1"/>
            </a:solidFill>
            <a:prstDash val="lgDash"/>
          </a:ln>
        </p:spPr>
        <p:txBody>
          <a:bodyPr wrap="square" rtlCol="0" anchor="ctr">
            <a:spAutoFit/>
          </a:bodyPr>
          <a:lstStyle/>
          <a:p>
            <a:pPr algn="ctr"/>
            <a:r>
              <a:rPr lang="en-US" altLang="zh-CN" sz="2400" dirty="0">
                <a:latin typeface="Arial" panose="020B0604020202020204" pitchFamily="34" charset="0"/>
                <a:ea typeface="微软雅黑" panose="020B0503020204020204" pitchFamily="34" charset="-122"/>
                <a:cs typeface="Arial" panose="020B0604020202020204" pitchFamily="34" charset="0"/>
              </a:rPr>
              <a:t>3</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18816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11</a:t>
            </a:fld>
            <a:endParaRPr lang="zh-CN" altLang="en-US"/>
          </a:p>
        </p:txBody>
      </p:sp>
      <p:sp>
        <p:nvSpPr>
          <p:cNvPr id="6" name="六边形 5"/>
          <p:cNvSpPr/>
          <p:nvPr/>
        </p:nvSpPr>
        <p:spPr>
          <a:xfrm rot="5400000">
            <a:off x="9608045" y="3580476"/>
            <a:ext cx="1277494" cy="1101288"/>
          </a:xfrm>
          <a:prstGeom prst="hexagon">
            <a:avLst/>
          </a:prstGeom>
          <a:blipFill dpi="0" rotWithShape="0">
            <a:blip r:embed="rId3"/>
            <a:srcRect/>
            <a:tile tx="0" ty="0" sx="66000" sy="70000" flip="none" algn="tl"/>
          </a:blipFill>
          <a:ln w="38100">
            <a:solidFill>
              <a:schemeClr val="accent1"/>
            </a:solidFill>
          </a:ln>
        </p:spPr>
        <p:txBody>
          <a:bodyPr wrap="square" rtlCol="0" anchor="ctr">
            <a:noAutofit/>
          </a:bodyPr>
          <a:lstStyle/>
          <a:p>
            <a:pPr algn="ctr"/>
            <a:endPar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六边形 6"/>
          <p:cNvSpPr/>
          <p:nvPr/>
        </p:nvSpPr>
        <p:spPr>
          <a:xfrm rot="5400000">
            <a:off x="5551300" y="3580476"/>
            <a:ext cx="1277494" cy="1101288"/>
          </a:xfrm>
          <a:prstGeom prst="hexagon">
            <a:avLst/>
          </a:prstGeom>
          <a:blipFill dpi="0" rotWithShape="0">
            <a:blip r:embed="rId4"/>
            <a:srcRect/>
            <a:tile tx="82550" ty="209550" sx="100000" sy="100000" flip="none" algn="tl"/>
          </a:blipFill>
          <a:ln w="38100">
            <a:solidFill>
              <a:schemeClr val="accent1"/>
            </a:solidFill>
          </a:ln>
        </p:spPr>
        <p:txBody>
          <a:bodyPr wrap="square" rtlCol="0" anchor="ctr">
            <a:noAutofit/>
          </a:bodyPr>
          <a:lstStyle/>
          <a:p>
            <a:pPr algn="ctr"/>
            <a:endPar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六边形 7"/>
          <p:cNvSpPr/>
          <p:nvPr/>
        </p:nvSpPr>
        <p:spPr>
          <a:xfrm rot="5400000">
            <a:off x="3522927" y="3580476"/>
            <a:ext cx="1277494" cy="1101288"/>
          </a:xfrm>
          <a:prstGeom prst="hexagon">
            <a:avLst/>
          </a:prstGeom>
          <a:blipFill dpi="0" rotWithShape="0">
            <a:blip r:embed="rId5"/>
            <a:srcRect/>
            <a:tile tx="-279400" ty="-196850" sx="100000" sy="100000" flip="none" algn="tl"/>
          </a:blipFill>
          <a:ln w="38100">
            <a:solidFill>
              <a:schemeClr val="accent1"/>
            </a:solidFill>
          </a:ln>
        </p:spPr>
        <p:txBody>
          <a:bodyPr wrap="square" rtlCol="0" anchor="ctr">
            <a:noAutofit/>
          </a:bodyPr>
          <a:lstStyle/>
          <a:p>
            <a:pPr algn="ctr"/>
            <a:endPar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矩形 8"/>
          <p:cNvSpPr/>
          <p:nvPr/>
        </p:nvSpPr>
        <p:spPr>
          <a:xfrm>
            <a:off x="3426351" y="5169898"/>
            <a:ext cx="1620957" cy="523220"/>
          </a:xfrm>
          <a:prstGeom prst="rect">
            <a:avLst/>
          </a:prstGeom>
        </p:spPr>
        <p:txBody>
          <a:bodyPr wrap="none">
            <a:spAutoFit/>
          </a:bodyPr>
          <a:lstStyle/>
          <a:p>
            <a:r>
              <a:rPr lang="zh-CN" altLang="en-US" sz="2800" b="1" dirty="0">
                <a:solidFill>
                  <a:schemeClr val="tx1">
                    <a:lumMod val="75000"/>
                    <a:lumOff val="25000"/>
                  </a:schemeClr>
                </a:solidFill>
              </a:rPr>
              <a:t>声波支付</a:t>
            </a:r>
          </a:p>
        </p:txBody>
      </p:sp>
      <p:sp>
        <p:nvSpPr>
          <p:cNvPr id="10" name="六边形 9"/>
          <p:cNvSpPr/>
          <p:nvPr/>
        </p:nvSpPr>
        <p:spPr>
          <a:xfrm rot="5400000">
            <a:off x="7579673" y="3580476"/>
            <a:ext cx="1277494" cy="1101288"/>
          </a:xfrm>
          <a:prstGeom prst="hexagon">
            <a:avLst/>
          </a:prstGeom>
          <a:blipFill dpi="0" rotWithShape="0">
            <a:blip r:embed="rId6">
              <a:grayscl/>
            </a:blip>
            <a:srcRect/>
            <a:tile tx="-57150" ty="38100" sx="50000" sy="50000" flip="none" algn="tl"/>
          </a:blipFill>
          <a:ln w="38100">
            <a:solidFill>
              <a:schemeClr val="accent1"/>
            </a:solidFill>
          </a:ln>
        </p:spPr>
        <p:txBody>
          <a:bodyPr wrap="square" rtlCol="0" anchor="ctr">
            <a:noAutofit/>
          </a:bodyPr>
          <a:lstStyle/>
          <a:p>
            <a:pPr algn="ctr"/>
            <a:endPar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1" name="六边形 10"/>
          <p:cNvSpPr/>
          <p:nvPr/>
        </p:nvSpPr>
        <p:spPr>
          <a:xfrm rot="5400000">
            <a:off x="1494554" y="3580476"/>
            <a:ext cx="1277494" cy="1101288"/>
          </a:xfrm>
          <a:prstGeom prst="hexagon">
            <a:avLst/>
          </a:prstGeom>
          <a:blipFill dpi="0" rotWithShape="0">
            <a:blip r:embed="rId7"/>
            <a:srcRect/>
            <a:tile tx="-50800" ty="19050" sx="50000" sy="50000" flip="none" algn="tl"/>
          </a:blipFill>
          <a:ln w="38100">
            <a:solidFill>
              <a:schemeClr val="accent1"/>
            </a:solidFill>
          </a:ln>
        </p:spPr>
        <p:txBody>
          <a:bodyPr wrap="square" rtlCol="0" anchor="ctr">
            <a:noAutofit/>
          </a:bodyPr>
          <a:lstStyle/>
          <a:p>
            <a:pPr algn="ctr"/>
            <a:endPar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3" name="矩形 12"/>
          <p:cNvSpPr/>
          <p:nvPr/>
        </p:nvSpPr>
        <p:spPr>
          <a:xfrm>
            <a:off x="5454724" y="5169898"/>
            <a:ext cx="1620957" cy="523220"/>
          </a:xfrm>
          <a:prstGeom prst="rect">
            <a:avLst/>
          </a:prstGeom>
        </p:spPr>
        <p:txBody>
          <a:bodyPr wrap="none">
            <a:spAutoFit/>
          </a:bodyPr>
          <a:lstStyle/>
          <a:p>
            <a:r>
              <a:rPr lang="zh-CN" altLang="en-US" sz="2800" b="1" dirty="0">
                <a:solidFill>
                  <a:schemeClr val="tx1">
                    <a:lumMod val="75000"/>
                    <a:lumOff val="25000"/>
                  </a:schemeClr>
                </a:solidFill>
              </a:rPr>
              <a:t>声波</a:t>
            </a:r>
            <a:r>
              <a:rPr lang="zh-CN" altLang="zh-CN" sz="2800" b="1" dirty="0">
                <a:solidFill>
                  <a:schemeClr val="tx1">
                    <a:lumMod val="75000"/>
                    <a:lumOff val="25000"/>
                  </a:schemeClr>
                </a:solidFill>
              </a:rPr>
              <a:t>雷达</a:t>
            </a:r>
            <a:endParaRPr lang="zh-CN" altLang="en-US" sz="2800" b="1" dirty="0">
              <a:solidFill>
                <a:schemeClr val="tx1">
                  <a:lumMod val="75000"/>
                  <a:lumOff val="25000"/>
                </a:schemeClr>
              </a:solidFill>
            </a:endParaRPr>
          </a:p>
        </p:txBody>
      </p:sp>
      <p:sp>
        <p:nvSpPr>
          <p:cNvPr id="14" name="矩形 13"/>
          <p:cNvSpPr/>
          <p:nvPr/>
        </p:nvSpPr>
        <p:spPr>
          <a:xfrm>
            <a:off x="9511469" y="5169898"/>
            <a:ext cx="1620957" cy="523220"/>
          </a:xfrm>
          <a:prstGeom prst="rect">
            <a:avLst/>
          </a:prstGeom>
        </p:spPr>
        <p:txBody>
          <a:bodyPr wrap="none">
            <a:spAutoFit/>
          </a:bodyPr>
          <a:lstStyle/>
          <a:p>
            <a:r>
              <a:rPr lang="zh-CN" altLang="zh-CN" sz="2800" b="1" dirty="0">
                <a:solidFill>
                  <a:schemeClr val="tx1">
                    <a:lumMod val="75000"/>
                    <a:lumOff val="25000"/>
                  </a:schemeClr>
                </a:solidFill>
              </a:rPr>
              <a:t>声波分享</a:t>
            </a:r>
            <a:endParaRPr lang="zh-CN" altLang="en-US" sz="2800" b="1" dirty="0">
              <a:solidFill>
                <a:schemeClr val="tx1">
                  <a:lumMod val="75000"/>
                  <a:lumOff val="25000"/>
                </a:schemeClr>
              </a:solidFill>
            </a:endParaRPr>
          </a:p>
        </p:txBody>
      </p:sp>
      <p:sp>
        <p:nvSpPr>
          <p:cNvPr id="15" name="矩形 14"/>
          <p:cNvSpPr/>
          <p:nvPr/>
        </p:nvSpPr>
        <p:spPr>
          <a:xfrm>
            <a:off x="7483097" y="5169898"/>
            <a:ext cx="1620957" cy="523220"/>
          </a:xfrm>
          <a:prstGeom prst="rect">
            <a:avLst/>
          </a:prstGeom>
        </p:spPr>
        <p:txBody>
          <a:bodyPr wrap="none">
            <a:spAutoFit/>
          </a:bodyPr>
          <a:lstStyle/>
          <a:p>
            <a:r>
              <a:rPr lang="zh-CN" altLang="en-US" sz="2800" b="1" dirty="0">
                <a:solidFill>
                  <a:schemeClr val="tx1">
                    <a:lumMod val="75000"/>
                    <a:lumOff val="25000"/>
                  </a:schemeClr>
                </a:solidFill>
              </a:rPr>
              <a:t>数据传输</a:t>
            </a:r>
          </a:p>
        </p:txBody>
      </p:sp>
      <p:sp>
        <p:nvSpPr>
          <p:cNvPr id="16" name="矩形 15"/>
          <p:cNvSpPr/>
          <p:nvPr/>
        </p:nvSpPr>
        <p:spPr>
          <a:xfrm>
            <a:off x="1147337" y="1276460"/>
            <a:ext cx="9909933" cy="1292662"/>
          </a:xfrm>
          <a:prstGeom prst="rect">
            <a:avLst/>
          </a:prstGeom>
        </p:spPr>
        <p:txBody>
          <a:bodyPr wrap="square">
            <a:spAutoFit/>
          </a:bodyPr>
          <a:lstStyle/>
          <a:p>
            <a:pPr lvl="0" algn="ctr">
              <a:lnSpc>
                <a:spcPct val="130000"/>
              </a:lnSpc>
              <a:defRPr/>
            </a:pPr>
            <a:r>
              <a:rPr lang="zh-CN" altLang="zh-CN" sz="2800" dirty="0"/>
              <a:t>古代战争中</a:t>
            </a:r>
            <a:r>
              <a:rPr lang="zh-CN" altLang="zh-CN" sz="3200" b="1" dirty="0"/>
              <a:t>战鼓</a:t>
            </a:r>
            <a:r>
              <a:rPr lang="zh-CN" altLang="en-US" sz="2800" dirty="0"/>
              <a:t>就</a:t>
            </a:r>
            <a:r>
              <a:rPr lang="zh-CN" altLang="zh-CN" sz="2800" dirty="0"/>
              <a:t>是一种声波传输</a:t>
            </a:r>
            <a:endParaRPr lang="en-US" altLang="zh-CN" sz="2800" dirty="0"/>
          </a:p>
          <a:p>
            <a:pPr lvl="0" algn="ctr">
              <a:lnSpc>
                <a:spcPct val="130000"/>
              </a:lnSpc>
              <a:defRPr/>
            </a:pPr>
            <a:r>
              <a:rPr lang="zh-CN" altLang="zh-CN" sz="2800" b="1" dirty="0">
                <a:solidFill>
                  <a:schemeClr val="accent1"/>
                </a:solidFill>
              </a:rPr>
              <a:t>敲击方式</a:t>
            </a:r>
            <a:r>
              <a:rPr lang="zh-CN" altLang="zh-CN" sz="2800" dirty="0"/>
              <a:t>代表着进攻、退兵等等</a:t>
            </a:r>
            <a:r>
              <a:rPr lang="zh-CN" altLang="en-US" sz="2800" dirty="0"/>
              <a:t>战</a:t>
            </a:r>
            <a:r>
              <a:rPr lang="zh-CN" altLang="zh-CN" sz="2800" dirty="0"/>
              <a:t>法</a:t>
            </a:r>
            <a:r>
              <a:rPr lang="zh-CN" altLang="en-US" sz="2800" dirty="0"/>
              <a:t>方式</a:t>
            </a:r>
            <a:r>
              <a:rPr lang="zh-CN" altLang="zh-CN" sz="2800" dirty="0"/>
              <a:t>就是其</a:t>
            </a:r>
            <a:r>
              <a:rPr lang="zh-CN" altLang="zh-CN" sz="2800" b="1" dirty="0">
                <a:solidFill>
                  <a:schemeClr val="accent1"/>
                </a:solidFill>
              </a:rPr>
              <a:t>音频协议</a:t>
            </a:r>
          </a:p>
        </p:txBody>
      </p:sp>
      <p:sp>
        <p:nvSpPr>
          <p:cNvPr id="17" name="矩形 16"/>
          <p:cNvSpPr/>
          <p:nvPr/>
        </p:nvSpPr>
        <p:spPr>
          <a:xfrm>
            <a:off x="1397978" y="5169898"/>
            <a:ext cx="1620957" cy="523220"/>
          </a:xfrm>
          <a:prstGeom prst="rect">
            <a:avLst/>
          </a:prstGeom>
        </p:spPr>
        <p:txBody>
          <a:bodyPr wrap="none">
            <a:spAutoFit/>
          </a:bodyPr>
          <a:lstStyle/>
          <a:p>
            <a:r>
              <a:rPr lang="zh-CN" altLang="en-US" sz="2800" b="1" dirty="0">
                <a:solidFill>
                  <a:schemeClr val="tx1">
                    <a:lumMod val="75000"/>
                    <a:lumOff val="25000"/>
                  </a:schemeClr>
                </a:solidFill>
              </a:rPr>
              <a:t>叫叫传图</a:t>
            </a:r>
          </a:p>
        </p:txBody>
      </p:sp>
    </p:spTree>
    <p:extLst>
      <p:ext uri="{BB962C8B-B14F-4D97-AF65-F5344CB8AC3E}">
        <p14:creationId xmlns:p14="http://schemas.microsoft.com/office/powerpoint/2010/main" val="346406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12</a:t>
            </a:fld>
            <a:endParaRPr lang="zh-CN" altLang="en-US"/>
          </a:p>
        </p:txBody>
      </p:sp>
      <p:sp>
        <p:nvSpPr>
          <p:cNvPr id="5" name="矩形 4"/>
          <p:cNvSpPr/>
          <p:nvPr/>
        </p:nvSpPr>
        <p:spPr>
          <a:xfrm>
            <a:off x="896005" y="1403706"/>
            <a:ext cx="10352810" cy="584775"/>
          </a:xfrm>
          <a:prstGeom prst="rect">
            <a:avLst/>
          </a:prstGeom>
        </p:spPr>
        <p:txBody>
          <a:bodyPr wrap="square">
            <a:spAutoFit/>
          </a:bodyPr>
          <a:lstStyle/>
          <a:p>
            <a:r>
              <a:rPr lang="zh-CN" altLang="zh-CN" sz="3200" dirty="0">
                <a:latin typeface="微软雅黑" panose="020B0503020204020204" pitchFamily="34" charset="-122"/>
                <a:ea typeface="微软雅黑" panose="020B0503020204020204" pitchFamily="34" charset="-122"/>
                <a:cs typeface="Times New Roman" panose="02020603050405020304" pitchFamily="18" charset="0"/>
              </a:rPr>
              <a:t>数据编码为声波信号进行传输来实现近距离的点对点通信</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1605002" y="4805823"/>
            <a:ext cx="1826141"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cs typeface="Times New Roman" panose="02020603050405020304" pitchFamily="18" charset="0"/>
              </a:rPr>
              <a:t>一对多？</a:t>
            </a:r>
          </a:p>
        </p:txBody>
      </p:sp>
      <p:sp>
        <p:nvSpPr>
          <p:cNvPr id="6" name="矩形 5"/>
          <p:cNvSpPr/>
          <p:nvPr/>
        </p:nvSpPr>
        <p:spPr>
          <a:xfrm>
            <a:off x="5278004" y="4805823"/>
            <a:ext cx="1519382" cy="584775"/>
          </a:xfrm>
          <a:prstGeom prst="rect">
            <a:avLst/>
          </a:prstGeom>
        </p:spPr>
        <p:txBody>
          <a:bodyPr wrap="square">
            <a:spAutoFit/>
          </a:bodyPr>
          <a:lstStyle/>
          <a:p>
            <a:pPr algn="ctr"/>
            <a:r>
              <a:rPr lang="zh-CN" altLang="en-US" sz="3200" b="1" dirty="0">
                <a:latin typeface="微软雅黑" panose="020B0503020204020204" pitchFamily="34" charset="-122"/>
                <a:ea typeface="微软雅黑" panose="020B0503020204020204" pitchFamily="34" charset="-122"/>
                <a:cs typeface="Times New Roman" panose="02020603050405020304" pitchFamily="18" charset="0"/>
              </a:rPr>
              <a:t>安全？</a:t>
            </a:r>
            <a:endParaRPr lang="en-US" altLang="zh-CN" sz="32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8644247" y="4833855"/>
            <a:ext cx="1519382" cy="584775"/>
          </a:xfrm>
          <a:prstGeom prst="rect">
            <a:avLst/>
          </a:prstGeom>
        </p:spPr>
        <p:txBody>
          <a:bodyPr wrap="square">
            <a:spAutoFit/>
          </a:bodyPr>
          <a:lstStyle/>
          <a:p>
            <a:pPr algn="ctr"/>
            <a:r>
              <a:rPr lang="zh-CN" altLang="en-US" sz="3200" b="1" dirty="0">
                <a:latin typeface="微软雅黑" panose="020B0503020204020204" pitchFamily="34" charset="-122"/>
                <a:ea typeface="微软雅黑" panose="020B0503020204020204" pitchFamily="34" charset="-122"/>
                <a:cs typeface="Times New Roman" panose="02020603050405020304" pitchFamily="18" charset="0"/>
              </a:rPr>
              <a:t>干扰？</a:t>
            </a:r>
            <a:endParaRPr lang="en-US" altLang="zh-CN" sz="32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8004" y="2824162"/>
            <a:ext cx="1341871" cy="1549251"/>
          </a:xfrm>
          <a:prstGeom prst="rect">
            <a:avLst/>
          </a:prstGeom>
        </p:spPr>
      </p:pic>
      <p:pic>
        <p:nvPicPr>
          <p:cNvPr id="9" name="图片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692684" y="2771752"/>
            <a:ext cx="1601661" cy="1601661"/>
          </a:xfrm>
          <a:prstGeom prst="rect">
            <a:avLst/>
          </a:prstGeom>
        </p:spPr>
      </p:pic>
      <p:pic>
        <p:nvPicPr>
          <p:cNvPr id="10" name="图片 9"/>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01619" y="2771752"/>
            <a:ext cx="1726677" cy="1726677"/>
          </a:xfrm>
          <a:prstGeom prst="rect">
            <a:avLst/>
          </a:prstGeom>
        </p:spPr>
      </p:pic>
    </p:spTree>
    <p:extLst>
      <p:ext uri="{BB962C8B-B14F-4D97-AF65-F5344CB8AC3E}">
        <p14:creationId xmlns:p14="http://schemas.microsoft.com/office/powerpoint/2010/main" val="3234721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红外线</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13</a:t>
            </a:fld>
            <a:endParaRPr lang="zh-CN" altLang="en-US"/>
          </a:p>
        </p:txBody>
      </p:sp>
      <p:sp>
        <p:nvSpPr>
          <p:cNvPr id="3" name="矩形 2"/>
          <p:cNvSpPr/>
          <p:nvPr/>
        </p:nvSpPr>
        <p:spPr>
          <a:xfrm>
            <a:off x="1584886" y="3786261"/>
            <a:ext cx="4484868" cy="515537"/>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b="1" dirty="0">
                <a:solidFill>
                  <a:schemeClr val="tx1"/>
                </a:solidFill>
                <a:latin typeface="微软雅黑" panose="020B0503020204020204" pitchFamily="34" charset="-122"/>
                <a:ea typeface="微软雅黑" panose="020B0503020204020204" pitchFamily="34" charset="-122"/>
              </a:rPr>
              <a:t>Infrared Radiation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8161610" y="6125515"/>
            <a:ext cx="2559227" cy="461665"/>
          </a:xfrm>
          <a:prstGeom prst="rect">
            <a:avLst/>
          </a:prstGeom>
          <a:ln>
            <a:solidFill>
              <a:schemeClr val="bg1"/>
            </a:solidFill>
          </a:ln>
        </p:spPr>
        <p:txBody>
          <a:bodyPr wrap="none">
            <a:spAutoFit/>
          </a:bodyPr>
          <a:lstStyle/>
          <a:p>
            <a:r>
              <a:rPr lang="en-US" altLang="zh-CN" sz="2400" b="1" dirty="0">
                <a:solidFill>
                  <a:srgbClr val="333333"/>
                </a:solidFill>
                <a:latin typeface="arial" panose="020B0604020202020204" pitchFamily="34" charset="0"/>
              </a:rPr>
              <a:t>William </a:t>
            </a:r>
            <a:r>
              <a:rPr lang="en-US" altLang="zh-CN" sz="2400" b="1" dirty="0" err="1">
                <a:solidFill>
                  <a:srgbClr val="333333"/>
                </a:solidFill>
                <a:latin typeface="arial" panose="020B0604020202020204" pitchFamily="34" charset="0"/>
              </a:rPr>
              <a:t>Hersche</a:t>
            </a:r>
            <a:endParaRPr lang="zh-CN" altLang="en-US" sz="2400" b="1"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4174" y="1299328"/>
            <a:ext cx="3354099" cy="462634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8" name="矩形 7"/>
          <p:cNvSpPr/>
          <p:nvPr/>
        </p:nvSpPr>
        <p:spPr>
          <a:xfrm>
            <a:off x="820964" y="868651"/>
            <a:ext cx="6096000" cy="3062377"/>
          </a:xfrm>
          <a:prstGeom prst="rect">
            <a:avLst/>
          </a:prstGeom>
        </p:spPr>
        <p:txBody>
          <a:bodyPr>
            <a:spAutoFit/>
          </a:bodyPr>
          <a:lstStyle/>
          <a:p>
            <a:pPr>
              <a:lnSpc>
                <a:spcPct val="120000"/>
              </a:lnSpc>
              <a:spcBef>
                <a:spcPts val="1200"/>
              </a:spcBef>
            </a:pPr>
            <a:r>
              <a:rPr lang="zh-CN" altLang="en-US" sz="2800" dirty="0"/>
              <a:t>赫歇尔</a:t>
            </a:r>
            <a:endParaRPr lang="en-US" altLang="zh-CN" sz="2800" dirty="0">
              <a:latin typeface="微软雅黑" panose="020B0503020204020204" pitchFamily="34" charset="-122"/>
              <a:ea typeface="微软雅黑" panose="020B0503020204020204" pitchFamily="34" charset="-122"/>
            </a:endParaRPr>
          </a:p>
          <a:p>
            <a:pPr>
              <a:lnSpc>
                <a:spcPct val="120000"/>
              </a:lnSpc>
              <a:spcBef>
                <a:spcPts val="1200"/>
              </a:spcBef>
            </a:pPr>
            <a:r>
              <a:rPr lang="en-US" altLang="zh-CN" sz="2800" dirty="0">
                <a:latin typeface="微软雅黑" panose="020B0503020204020204" pitchFamily="34" charset="-122"/>
                <a:ea typeface="微软雅黑" panose="020B0503020204020204" pitchFamily="34" charset="-122"/>
              </a:rPr>
              <a:t>1738</a:t>
            </a:r>
            <a:r>
              <a:rPr lang="zh-CN" altLang="en-US" sz="2800" dirty="0">
                <a:latin typeface="微软雅黑" panose="020B0503020204020204" pitchFamily="34" charset="-122"/>
                <a:ea typeface="微软雅黑" panose="020B0503020204020204" pitchFamily="34" charset="-122"/>
              </a:rPr>
              <a:t>年</a:t>
            </a:r>
            <a:r>
              <a:rPr lang="en-US" altLang="zh-CN" sz="2800" dirty="0">
                <a:latin typeface="微软雅黑" panose="020B0503020204020204" pitchFamily="34" charset="-122"/>
                <a:ea typeface="微软雅黑" panose="020B0503020204020204" pitchFamily="34" charset="-122"/>
              </a:rPr>
              <a:t>11</a:t>
            </a:r>
            <a:r>
              <a:rPr lang="zh-CN" altLang="en-US" sz="2800" dirty="0">
                <a:latin typeface="微软雅黑" panose="020B0503020204020204" pitchFamily="34" charset="-122"/>
                <a:ea typeface="微软雅黑" panose="020B0503020204020204" pitchFamily="34" charset="-122"/>
              </a:rPr>
              <a:t>月</a:t>
            </a:r>
            <a:r>
              <a:rPr lang="en-US" altLang="zh-CN" sz="2800" dirty="0">
                <a:latin typeface="微软雅黑" panose="020B0503020204020204" pitchFamily="34" charset="-122"/>
                <a:ea typeface="微软雅黑" panose="020B0503020204020204" pitchFamily="34" charset="-122"/>
              </a:rPr>
              <a:t>15</a:t>
            </a:r>
            <a:r>
              <a:rPr lang="zh-CN" altLang="en-US" sz="2800" dirty="0">
                <a:latin typeface="微软雅黑" panose="020B0503020204020204" pitchFamily="34" charset="-122"/>
                <a:ea typeface="微软雅黑" panose="020B0503020204020204" pitchFamily="34" charset="-122"/>
              </a:rPr>
              <a:t>日</a:t>
            </a:r>
            <a:r>
              <a:rPr lang="en-US" altLang="zh-CN" sz="2800" dirty="0">
                <a:latin typeface="微软雅黑" panose="020B0503020204020204" pitchFamily="34" charset="-122"/>
                <a:ea typeface="微软雅黑" panose="020B0503020204020204" pitchFamily="34" charset="-122"/>
              </a:rPr>
              <a:t>—1822</a:t>
            </a:r>
            <a:r>
              <a:rPr lang="zh-CN" altLang="en-US" sz="2800" dirty="0">
                <a:latin typeface="微软雅黑" panose="020B0503020204020204" pitchFamily="34" charset="-122"/>
                <a:ea typeface="微软雅黑" panose="020B0503020204020204" pitchFamily="34" charset="-122"/>
              </a:rPr>
              <a:t>年</a:t>
            </a:r>
            <a:endParaRPr lang="en-US" altLang="zh-CN" sz="2800" dirty="0">
              <a:solidFill>
                <a:srgbClr val="333333"/>
              </a:solidFill>
              <a:latin typeface="微软雅黑" panose="020B0503020204020204" pitchFamily="34" charset="-122"/>
              <a:ea typeface="微软雅黑" panose="020B0503020204020204" pitchFamily="34" charset="-122"/>
            </a:endParaRPr>
          </a:p>
          <a:p>
            <a:pPr>
              <a:lnSpc>
                <a:spcPct val="120000"/>
              </a:lnSpc>
              <a:spcBef>
                <a:spcPts val="1800"/>
              </a:spcBef>
            </a:pPr>
            <a:r>
              <a:rPr lang="zh-CN" altLang="en-US" sz="2800" dirty="0">
                <a:solidFill>
                  <a:srgbClr val="333333"/>
                </a:solidFill>
                <a:latin typeface="微软雅黑" panose="020B0503020204020204" pitchFamily="34" charset="-122"/>
                <a:ea typeface="微软雅黑" panose="020B0503020204020204" pitchFamily="34" charset="-122"/>
              </a:rPr>
              <a:t>英国天文学家，古典作曲家，音乐家</a:t>
            </a:r>
            <a:endParaRPr lang="en-US" altLang="zh-CN" sz="2800" dirty="0">
              <a:solidFill>
                <a:srgbClr val="333333"/>
              </a:solidFill>
              <a:latin typeface="微软雅黑" panose="020B0503020204020204" pitchFamily="34" charset="-122"/>
              <a:ea typeface="微软雅黑" panose="020B0503020204020204" pitchFamily="34" charset="-122"/>
            </a:endParaRPr>
          </a:p>
          <a:p>
            <a:pPr>
              <a:lnSpc>
                <a:spcPct val="120000"/>
              </a:lnSpc>
            </a:pPr>
            <a:r>
              <a:rPr lang="zh-CN" altLang="en-US" sz="2800" dirty="0">
                <a:solidFill>
                  <a:srgbClr val="333333"/>
                </a:solidFill>
                <a:latin typeface="微软雅黑" panose="020B0503020204020204" pitchFamily="34" charset="-122"/>
                <a:ea typeface="微软雅黑" panose="020B0503020204020204" pitchFamily="34" charset="-122"/>
              </a:rPr>
              <a:t>恒星天文学的创始人，被誉为恒星天文学之父</a:t>
            </a: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4886" y="4428500"/>
            <a:ext cx="4484867" cy="2273968"/>
          </a:xfrm>
          <a:prstGeom prst="rect">
            <a:avLst/>
          </a:prstGeom>
        </p:spPr>
      </p:pic>
    </p:spTree>
    <p:extLst>
      <p:ext uri="{BB962C8B-B14F-4D97-AF65-F5344CB8AC3E}">
        <p14:creationId xmlns:p14="http://schemas.microsoft.com/office/powerpoint/2010/main" val="14664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基本原理</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14</a:t>
            </a:fld>
            <a:endParaRPr lang="zh-CN" altLang="en-US"/>
          </a:p>
        </p:txBody>
      </p:sp>
      <p:sp>
        <p:nvSpPr>
          <p:cNvPr id="3" name="矩形 2"/>
          <p:cNvSpPr/>
          <p:nvPr/>
        </p:nvSpPr>
        <p:spPr>
          <a:xfrm>
            <a:off x="0" y="5524643"/>
            <a:ext cx="3691639" cy="842854"/>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波长：</a:t>
            </a:r>
            <a:r>
              <a:rPr lang="en-US" altLang="zh-CN" sz="2800" b="1" dirty="0">
                <a:solidFill>
                  <a:schemeClr val="accent2">
                    <a:lumMod val="75000"/>
                  </a:schemeClr>
                </a:solidFill>
                <a:latin typeface="微软雅黑" panose="020B0503020204020204" pitchFamily="34" charset="-122"/>
                <a:ea typeface="微软雅黑" panose="020B0503020204020204" pitchFamily="34" charset="-122"/>
              </a:rPr>
              <a:t>0.76-400</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微米</a:t>
            </a:r>
          </a:p>
        </p:txBody>
      </p:sp>
      <p:sp>
        <p:nvSpPr>
          <p:cNvPr id="7" name="矩形 6"/>
          <p:cNvSpPr/>
          <p:nvPr/>
        </p:nvSpPr>
        <p:spPr>
          <a:xfrm>
            <a:off x="8500361" y="1177517"/>
            <a:ext cx="3691639" cy="842854"/>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800" b="1" dirty="0">
                <a:solidFill>
                  <a:schemeClr val="accent1"/>
                </a:solidFill>
                <a:latin typeface="微软雅黑" panose="020B0503020204020204" pitchFamily="34" charset="-122"/>
                <a:ea typeface="微软雅黑" panose="020B0503020204020204" pitchFamily="34" charset="-122"/>
              </a:rPr>
              <a:t>载波：</a:t>
            </a:r>
            <a:r>
              <a:rPr lang="en-US" altLang="zh-CN" sz="2800" b="1" dirty="0">
                <a:solidFill>
                  <a:schemeClr val="accent1"/>
                </a:solidFill>
                <a:latin typeface="微软雅黑" panose="020B0503020204020204" pitchFamily="34" charset="-122"/>
                <a:ea typeface="微软雅黑" panose="020B0503020204020204" pitchFamily="34" charset="-122"/>
              </a:rPr>
              <a:t>38kHz</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9" name="Freeform 7"/>
          <p:cNvSpPr>
            <a:spLocks/>
          </p:cNvSpPr>
          <p:nvPr/>
        </p:nvSpPr>
        <p:spPr bwMode="auto">
          <a:xfrm>
            <a:off x="4816319" y="868651"/>
            <a:ext cx="1744269" cy="1519434"/>
          </a:xfrm>
          <a:custGeom>
            <a:avLst/>
            <a:gdLst>
              <a:gd name="T0" fmla="*/ 469 w 560"/>
              <a:gd name="T1" fmla="*/ 488 h 488"/>
              <a:gd name="T2" fmla="*/ 560 w 560"/>
              <a:gd name="T3" fmla="*/ 280 h 488"/>
              <a:gd name="T4" fmla="*/ 280 w 560"/>
              <a:gd name="T5" fmla="*/ 0 h 488"/>
              <a:gd name="T6" fmla="*/ 0 w 560"/>
              <a:gd name="T7" fmla="*/ 280 h 488"/>
              <a:gd name="T8" fmla="*/ 92 w 560"/>
              <a:gd name="T9" fmla="*/ 488 h 488"/>
              <a:gd name="T10" fmla="*/ 280 w 560"/>
              <a:gd name="T11" fmla="*/ 415 h 488"/>
              <a:gd name="T12" fmla="*/ 469 w 560"/>
              <a:gd name="T13" fmla="*/ 488 h 488"/>
            </a:gdLst>
            <a:ahLst/>
            <a:cxnLst>
              <a:cxn ang="0">
                <a:pos x="T0" y="T1"/>
              </a:cxn>
              <a:cxn ang="0">
                <a:pos x="T2" y="T3"/>
              </a:cxn>
              <a:cxn ang="0">
                <a:pos x="T4" y="T5"/>
              </a:cxn>
              <a:cxn ang="0">
                <a:pos x="T6" y="T7"/>
              </a:cxn>
              <a:cxn ang="0">
                <a:pos x="T8" y="T9"/>
              </a:cxn>
              <a:cxn ang="0">
                <a:pos x="T10" y="T11"/>
              </a:cxn>
              <a:cxn ang="0">
                <a:pos x="T12" y="T13"/>
              </a:cxn>
            </a:cxnLst>
            <a:rect l="0" t="0" r="r" b="b"/>
            <a:pathLst>
              <a:path w="560" h="488">
                <a:moveTo>
                  <a:pt x="469" y="488"/>
                </a:moveTo>
                <a:cubicBezTo>
                  <a:pt x="525" y="436"/>
                  <a:pt x="560" y="363"/>
                  <a:pt x="560" y="280"/>
                </a:cubicBezTo>
                <a:cubicBezTo>
                  <a:pt x="560" y="126"/>
                  <a:pt x="435" y="0"/>
                  <a:pt x="280" y="0"/>
                </a:cubicBezTo>
                <a:cubicBezTo>
                  <a:pt x="126" y="0"/>
                  <a:pt x="0" y="126"/>
                  <a:pt x="0" y="280"/>
                </a:cubicBezTo>
                <a:cubicBezTo>
                  <a:pt x="0" y="363"/>
                  <a:pt x="36" y="436"/>
                  <a:pt x="92" y="488"/>
                </a:cubicBezTo>
                <a:cubicBezTo>
                  <a:pt x="142" y="443"/>
                  <a:pt x="208" y="415"/>
                  <a:pt x="280" y="415"/>
                </a:cubicBezTo>
                <a:cubicBezTo>
                  <a:pt x="353" y="415"/>
                  <a:pt x="419" y="443"/>
                  <a:pt x="469" y="48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p:nvSpPr>
        <p:spPr bwMode="auto">
          <a:xfrm>
            <a:off x="4816319" y="2388085"/>
            <a:ext cx="1744269" cy="1290302"/>
          </a:xfrm>
          <a:custGeom>
            <a:avLst/>
            <a:gdLst>
              <a:gd name="T0" fmla="*/ 560 w 560"/>
              <a:gd name="T1" fmla="*/ 207 h 414"/>
              <a:gd name="T2" fmla="*/ 469 w 560"/>
              <a:gd name="T3" fmla="*/ 0 h 414"/>
              <a:gd name="T4" fmla="*/ 280 w 560"/>
              <a:gd name="T5" fmla="*/ 72 h 414"/>
              <a:gd name="T6" fmla="*/ 92 w 560"/>
              <a:gd name="T7" fmla="*/ 0 h 414"/>
              <a:gd name="T8" fmla="*/ 0 w 560"/>
              <a:gd name="T9" fmla="*/ 207 h 414"/>
              <a:gd name="T10" fmla="*/ 92 w 560"/>
              <a:gd name="T11" fmla="*/ 414 h 414"/>
              <a:gd name="T12" fmla="*/ 280 w 560"/>
              <a:gd name="T13" fmla="*/ 341 h 414"/>
              <a:gd name="T14" fmla="*/ 469 w 560"/>
              <a:gd name="T15" fmla="*/ 414 h 414"/>
              <a:gd name="T16" fmla="*/ 560 w 560"/>
              <a:gd name="T17" fmla="*/ 20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0" h="414">
                <a:moveTo>
                  <a:pt x="560" y="207"/>
                </a:moveTo>
                <a:cubicBezTo>
                  <a:pt x="560" y="125"/>
                  <a:pt x="525" y="51"/>
                  <a:pt x="469" y="0"/>
                </a:cubicBezTo>
                <a:cubicBezTo>
                  <a:pt x="419" y="45"/>
                  <a:pt x="353" y="72"/>
                  <a:pt x="280" y="72"/>
                </a:cubicBezTo>
                <a:cubicBezTo>
                  <a:pt x="208" y="72"/>
                  <a:pt x="142" y="45"/>
                  <a:pt x="92" y="0"/>
                </a:cubicBezTo>
                <a:cubicBezTo>
                  <a:pt x="36" y="51"/>
                  <a:pt x="0" y="125"/>
                  <a:pt x="0" y="207"/>
                </a:cubicBezTo>
                <a:cubicBezTo>
                  <a:pt x="0" y="289"/>
                  <a:pt x="36" y="363"/>
                  <a:pt x="92" y="414"/>
                </a:cubicBezTo>
                <a:cubicBezTo>
                  <a:pt x="142" y="369"/>
                  <a:pt x="208" y="341"/>
                  <a:pt x="280" y="341"/>
                </a:cubicBezTo>
                <a:cubicBezTo>
                  <a:pt x="353" y="341"/>
                  <a:pt x="419" y="369"/>
                  <a:pt x="469" y="414"/>
                </a:cubicBezTo>
                <a:cubicBezTo>
                  <a:pt x="525" y="363"/>
                  <a:pt x="560" y="289"/>
                  <a:pt x="560" y="2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p:cNvSpPr>
          <p:nvPr/>
        </p:nvSpPr>
        <p:spPr bwMode="auto">
          <a:xfrm>
            <a:off x="5102734" y="2160384"/>
            <a:ext cx="1174303" cy="452536"/>
          </a:xfrm>
          <a:custGeom>
            <a:avLst/>
            <a:gdLst>
              <a:gd name="T0" fmla="*/ 377 w 377"/>
              <a:gd name="T1" fmla="*/ 73 h 145"/>
              <a:gd name="T2" fmla="*/ 188 w 377"/>
              <a:gd name="T3" fmla="*/ 0 h 145"/>
              <a:gd name="T4" fmla="*/ 0 w 377"/>
              <a:gd name="T5" fmla="*/ 73 h 145"/>
              <a:gd name="T6" fmla="*/ 188 w 377"/>
              <a:gd name="T7" fmla="*/ 145 h 145"/>
              <a:gd name="T8" fmla="*/ 377 w 377"/>
              <a:gd name="T9" fmla="*/ 73 h 145"/>
            </a:gdLst>
            <a:ahLst/>
            <a:cxnLst>
              <a:cxn ang="0">
                <a:pos x="T0" y="T1"/>
              </a:cxn>
              <a:cxn ang="0">
                <a:pos x="T2" y="T3"/>
              </a:cxn>
              <a:cxn ang="0">
                <a:pos x="T4" y="T5"/>
              </a:cxn>
              <a:cxn ang="0">
                <a:pos x="T6" y="T7"/>
              </a:cxn>
              <a:cxn ang="0">
                <a:pos x="T8" y="T9"/>
              </a:cxn>
            </a:cxnLst>
            <a:rect l="0" t="0" r="r" b="b"/>
            <a:pathLst>
              <a:path w="377" h="145">
                <a:moveTo>
                  <a:pt x="377" y="73"/>
                </a:moveTo>
                <a:cubicBezTo>
                  <a:pt x="327" y="28"/>
                  <a:pt x="261" y="0"/>
                  <a:pt x="188" y="0"/>
                </a:cubicBezTo>
                <a:cubicBezTo>
                  <a:pt x="116" y="0"/>
                  <a:pt x="50" y="28"/>
                  <a:pt x="0" y="73"/>
                </a:cubicBezTo>
                <a:cubicBezTo>
                  <a:pt x="50" y="118"/>
                  <a:pt x="116" y="145"/>
                  <a:pt x="188" y="145"/>
                </a:cubicBezTo>
                <a:cubicBezTo>
                  <a:pt x="261" y="145"/>
                  <a:pt x="327" y="118"/>
                  <a:pt x="377" y="73"/>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4816319" y="3678386"/>
            <a:ext cx="1744269" cy="1291733"/>
          </a:xfrm>
          <a:custGeom>
            <a:avLst/>
            <a:gdLst>
              <a:gd name="T0" fmla="*/ 92 w 560"/>
              <a:gd name="T1" fmla="*/ 0 h 415"/>
              <a:gd name="T2" fmla="*/ 0 w 560"/>
              <a:gd name="T3" fmla="*/ 207 h 415"/>
              <a:gd name="T4" fmla="*/ 92 w 560"/>
              <a:gd name="T5" fmla="*/ 415 h 415"/>
              <a:gd name="T6" fmla="*/ 280 w 560"/>
              <a:gd name="T7" fmla="*/ 342 h 415"/>
              <a:gd name="T8" fmla="*/ 469 w 560"/>
              <a:gd name="T9" fmla="*/ 415 h 415"/>
              <a:gd name="T10" fmla="*/ 560 w 560"/>
              <a:gd name="T11" fmla="*/ 207 h 415"/>
              <a:gd name="T12" fmla="*/ 469 w 560"/>
              <a:gd name="T13" fmla="*/ 0 h 415"/>
              <a:gd name="T14" fmla="*/ 280 w 560"/>
              <a:gd name="T15" fmla="*/ 73 h 415"/>
              <a:gd name="T16" fmla="*/ 92 w 560"/>
              <a:gd name="T17"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0" h="415">
                <a:moveTo>
                  <a:pt x="92" y="0"/>
                </a:moveTo>
                <a:cubicBezTo>
                  <a:pt x="36" y="51"/>
                  <a:pt x="0" y="125"/>
                  <a:pt x="0" y="207"/>
                </a:cubicBezTo>
                <a:cubicBezTo>
                  <a:pt x="0" y="290"/>
                  <a:pt x="36" y="364"/>
                  <a:pt x="92" y="415"/>
                </a:cubicBezTo>
                <a:cubicBezTo>
                  <a:pt x="142" y="370"/>
                  <a:pt x="208" y="342"/>
                  <a:pt x="280" y="342"/>
                </a:cubicBezTo>
                <a:cubicBezTo>
                  <a:pt x="353" y="342"/>
                  <a:pt x="419" y="370"/>
                  <a:pt x="469" y="415"/>
                </a:cubicBezTo>
                <a:cubicBezTo>
                  <a:pt x="525" y="364"/>
                  <a:pt x="560" y="290"/>
                  <a:pt x="560" y="207"/>
                </a:cubicBezTo>
                <a:cubicBezTo>
                  <a:pt x="560" y="125"/>
                  <a:pt x="525" y="51"/>
                  <a:pt x="469" y="0"/>
                </a:cubicBezTo>
                <a:cubicBezTo>
                  <a:pt x="419" y="45"/>
                  <a:pt x="353" y="73"/>
                  <a:pt x="280" y="73"/>
                </a:cubicBezTo>
                <a:cubicBezTo>
                  <a:pt x="208" y="73"/>
                  <a:pt x="142" y="45"/>
                  <a:pt x="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5102734" y="3450686"/>
            <a:ext cx="1174303" cy="453969"/>
          </a:xfrm>
          <a:custGeom>
            <a:avLst/>
            <a:gdLst>
              <a:gd name="T0" fmla="*/ 0 w 377"/>
              <a:gd name="T1" fmla="*/ 73 h 146"/>
              <a:gd name="T2" fmla="*/ 188 w 377"/>
              <a:gd name="T3" fmla="*/ 146 h 146"/>
              <a:gd name="T4" fmla="*/ 377 w 377"/>
              <a:gd name="T5" fmla="*/ 73 h 146"/>
              <a:gd name="T6" fmla="*/ 188 w 377"/>
              <a:gd name="T7" fmla="*/ 0 h 146"/>
              <a:gd name="T8" fmla="*/ 0 w 377"/>
              <a:gd name="T9" fmla="*/ 73 h 146"/>
            </a:gdLst>
            <a:ahLst/>
            <a:cxnLst>
              <a:cxn ang="0">
                <a:pos x="T0" y="T1"/>
              </a:cxn>
              <a:cxn ang="0">
                <a:pos x="T2" y="T3"/>
              </a:cxn>
              <a:cxn ang="0">
                <a:pos x="T4" y="T5"/>
              </a:cxn>
              <a:cxn ang="0">
                <a:pos x="T6" y="T7"/>
              </a:cxn>
              <a:cxn ang="0">
                <a:pos x="T8" y="T9"/>
              </a:cxn>
            </a:cxnLst>
            <a:rect l="0" t="0" r="r" b="b"/>
            <a:pathLst>
              <a:path w="377" h="146">
                <a:moveTo>
                  <a:pt x="0" y="73"/>
                </a:moveTo>
                <a:cubicBezTo>
                  <a:pt x="50" y="118"/>
                  <a:pt x="116" y="146"/>
                  <a:pt x="188" y="146"/>
                </a:cubicBezTo>
                <a:cubicBezTo>
                  <a:pt x="261" y="146"/>
                  <a:pt x="327" y="118"/>
                  <a:pt x="377" y="73"/>
                </a:cubicBezTo>
                <a:cubicBezTo>
                  <a:pt x="327" y="28"/>
                  <a:pt x="261" y="0"/>
                  <a:pt x="188" y="0"/>
                </a:cubicBezTo>
                <a:cubicBezTo>
                  <a:pt x="116" y="0"/>
                  <a:pt x="50" y="28"/>
                  <a:pt x="0" y="73"/>
                </a:cubicBezTo>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4816319" y="4970119"/>
            <a:ext cx="1744269" cy="1518001"/>
          </a:xfrm>
          <a:custGeom>
            <a:avLst/>
            <a:gdLst>
              <a:gd name="T0" fmla="*/ 92 w 560"/>
              <a:gd name="T1" fmla="*/ 0 h 487"/>
              <a:gd name="T2" fmla="*/ 0 w 560"/>
              <a:gd name="T3" fmla="*/ 207 h 487"/>
              <a:gd name="T4" fmla="*/ 280 w 560"/>
              <a:gd name="T5" fmla="*/ 487 h 487"/>
              <a:gd name="T6" fmla="*/ 560 w 560"/>
              <a:gd name="T7" fmla="*/ 207 h 487"/>
              <a:gd name="T8" fmla="*/ 469 w 560"/>
              <a:gd name="T9" fmla="*/ 0 h 487"/>
              <a:gd name="T10" fmla="*/ 280 w 560"/>
              <a:gd name="T11" fmla="*/ 72 h 487"/>
              <a:gd name="T12" fmla="*/ 92 w 560"/>
              <a:gd name="T13" fmla="*/ 0 h 487"/>
            </a:gdLst>
            <a:ahLst/>
            <a:cxnLst>
              <a:cxn ang="0">
                <a:pos x="T0" y="T1"/>
              </a:cxn>
              <a:cxn ang="0">
                <a:pos x="T2" y="T3"/>
              </a:cxn>
              <a:cxn ang="0">
                <a:pos x="T4" y="T5"/>
              </a:cxn>
              <a:cxn ang="0">
                <a:pos x="T6" y="T7"/>
              </a:cxn>
              <a:cxn ang="0">
                <a:pos x="T8" y="T9"/>
              </a:cxn>
              <a:cxn ang="0">
                <a:pos x="T10" y="T11"/>
              </a:cxn>
              <a:cxn ang="0">
                <a:pos x="T12" y="T13"/>
              </a:cxn>
            </a:cxnLst>
            <a:rect l="0" t="0" r="r" b="b"/>
            <a:pathLst>
              <a:path w="560" h="487">
                <a:moveTo>
                  <a:pt x="92" y="0"/>
                </a:moveTo>
                <a:cubicBezTo>
                  <a:pt x="36" y="51"/>
                  <a:pt x="0" y="125"/>
                  <a:pt x="0" y="207"/>
                </a:cubicBezTo>
                <a:cubicBezTo>
                  <a:pt x="0" y="362"/>
                  <a:pt x="126" y="487"/>
                  <a:pt x="280" y="487"/>
                </a:cubicBezTo>
                <a:cubicBezTo>
                  <a:pt x="435" y="487"/>
                  <a:pt x="560" y="362"/>
                  <a:pt x="560" y="207"/>
                </a:cubicBezTo>
                <a:cubicBezTo>
                  <a:pt x="560" y="125"/>
                  <a:pt x="525" y="51"/>
                  <a:pt x="469" y="0"/>
                </a:cubicBezTo>
                <a:cubicBezTo>
                  <a:pt x="419" y="45"/>
                  <a:pt x="353" y="72"/>
                  <a:pt x="280" y="72"/>
                </a:cubicBezTo>
                <a:cubicBezTo>
                  <a:pt x="208" y="72"/>
                  <a:pt x="142" y="45"/>
                  <a:pt x="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5102734" y="4743851"/>
            <a:ext cx="1174303" cy="451105"/>
          </a:xfrm>
          <a:custGeom>
            <a:avLst/>
            <a:gdLst>
              <a:gd name="T0" fmla="*/ 0 w 377"/>
              <a:gd name="T1" fmla="*/ 73 h 145"/>
              <a:gd name="T2" fmla="*/ 188 w 377"/>
              <a:gd name="T3" fmla="*/ 145 h 145"/>
              <a:gd name="T4" fmla="*/ 377 w 377"/>
              <a:gd name="T5" fmla="*/ 73 h 145"/>
              <a:gd name="T6" fmla="*/ 188 w 377"/>
              <a:gd name="T7" fmla="*/ 0 h 145"/>
              <a:gd name="T8" fmla="*/ 0 w 377"/>
              <a:gd name="T9" fmla="*/ 73 h 145"/>
            </a:gdLst>
            <a:ahLst/>
            <a:cxnLst>
              <a:cxn ang="0">
                <a:pos x="T0" y="T1"/>
              </a:cxn>
              <a:cxn ang="0">
                <a:pos x="T2" y="T3"/>
              </a:cxn>
              <a:cxn ang="0">
                <a:pos x="T4" y="T5"/>
              </a:cxn>
              <a:cxn ang="0">
                <a:pos x="T6" y="T7"/>
              </a:cxn>
              <a:cxn ang="0">
                <a:pos x="T8" y="T9"/>
              </a:cxn>
            </a:cxnLst>
            <a:rect l="0" t="0" r="r" b="b"/>
            <a:pathLst>
              <a:path w="377" h="145">
                <a:moveTo>
                  <a:pt x="0" y="73"/>
                </a:moveTo>
                <a:cubicBezTo>
                  <a:pt x="50" y="118"/>
                  <a:pt x="116" y="145"/>
                  <a:pt x="188" y="145"/>
                </a:cubicBezTo>
                <a:cubicBezTo>
                  <a:pt x="261" y="145"/>
                  <a:pt x="327" y="118"/>
                  <a:pt x="377" y="73"/>
                </a:cubicBezTo>
                <a:cubicBezTo>
                  <a:pt x="327" y="28"/>
                  <a:pt x="261" y="0"/>
                  <a:pt x="188" y="0"/>
                </a:cubicBezTo>
                <a:cubicBezTo>
                  <a:pt x="116" y="0"/>
                  <a:pt x="50" y="28"/>
                  <a:pt x="0" y="73"/>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noEditPoints="1"/>
          </p:cNvSpPr>
          <p:nvPr/>
        </p:nvSpPr>
        <p:spPr bwMode="auto">
          <a:xfrm>
            <a:off x="5102734" y="2388085"/>
            <a:ext cx="1174303" cy="12889"/>
          </a:xfrm>
          <a:custGeom>
            <a:avLst/>
            <a:gdLst>
              <a:gd name="T0" fmla="*/ 4 w 377"/>
              <a:gd name="T1" fmla="*/ 3 h 4"/>
              <a:gd name="T2" fmla="*/ 4 w 377"/>
              <a:gd name="T3" fmla="*/ 4 h 4"/>
              <a:gd name="T4" fmla="*/ 4 w 377"/>
              <a:gd name="T5" fmla="*/ 3 h 4"/>
              <a:gd name="T6" fmla="*/ 4 w 377"/>
              <a:gd name="T7" fmla="*/ 3 h 4"/>
              <a:gd name="T8" fmla="*/ 4 w 377"/>
              <a:gd name="T9" fmla="*/ 3 h 4"/>
              <a:gd name="T10" fmla="*/ 4 w 377"/>
              <a:gd name="T11" fmla="*/ 3 h 4"/>
              <a:gd name="T12" fmla="*/ 0 w 377"/>
              <a:gd name="T13" fmla="*/ 0 h 4"/>
              <a:gd name="T14" fmla="*/ 4 w 377"/>
              <a:gd name="T15" fmla="*/ 3 h 4"/>
              <a:gd name="T16" fmla="*/ 0 w 377"/>
              <a:gd name="T17" fmla="*/ 0 h 4"/>
              <a:gd name="T18" fmla="*/ 0 w 377"/>
              <a:gd name="T19" fmla="*/ 0 h 4"/>
              <a:gd name="T20" fmla="*/ 0 w 377"/>
              <a:gd name="T21" fmla="*/ 0 h 4"/>
              <a:gd name="T22" fmla="*/ 0 w 377"/>
              <a:gd name="T23" fmla="*/ 0 h 4"/>
              <a:gd name="T24" fmla="*/ 377 w 377"/>
              <a:gd name="T25" fmla="*/ 0 h 4"/>
              <a:gd name="T26" fmla="*/ 376 w 377"/>
              <a:gd name="T27" fmla="*/ 0 h 4"/>
              <a:gd name="T28" fmla="*/ 377 w 377"/>
              <a:gd name="T2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7" h="4">
                <a:moveTo>
                  <a:pt x="4" y="3"/>
                </a:moveTo>
                <a:cubicBezTo>
                  <a:pt x="4" y="3"/>
                  <a:pt x="4" y="4"/>
                  <a:pt x="4" y="4"/>
                </a:cubicBezTo>
                <a:cubicBezTo>
                  <a:pt x="4" y="4"/>
                  <a:pt x="4" y="3"/>
                  <a:pt x="4" y="3"/>
                </a:cubicBezTo>
                <a:moveTo>
                  <a:pt x="4" y="3"/>
                </a:moveTo>
                <a:cubicBezTo>
                  <a:pt x="4" y="3"/>
                  <a:pt x="4" y="3"/>
                  <a:pt x="4" y="3"/>
                </a:cubicBezTo>
                <a:cubicBezTo>
                  <a:pt x="4" y="3"/>
                  <a:pt x="4" y="3"/>
                  <a:pt x="4" y="3"/>
                </a:cubicBezTo>
                <a:moveTo>
                  <a:pt x="0" y="0"/>
                </a:moveTo>
                <a:cubicBezTo>
                  <a:pt x="2" y="1"/>
                  <a:pt x="3" y="2"/>
                  <a:pt x="4" y="3"/>
                </a:cubicBezTo>
                <a:cubicBezTo>
                  <a:pt x="3" y="2"/>
                  <a:pt x="2" y="1"/>
                  <a:pt x="0" y="0"/>
                </a:cubicBezTo>
                <a:moveTo>
                  <a:pt x="0" y="0"/>
                </a:moveTo>
                <a:cubicBezTo>
                  <a:pt x="0" y="0"/>
                  <a:pt x="0" y="0"/>
                  <a:pt x="0" y="0"/>
                </a:cubicBezTo>
                <a:cubicBezTo>
                  <a:pt x="0" y="0"/>
                  <a:pt x="0" y="0"/>
                  <a:pt x="0" y="0"/>
                </a:cubicBezTo>
                <a:moveTo>
                  <a:pt x="377" y="0"/>
                </a:moveTo>
                <a:cubicBezTo>
                  <a:pt x="376" y="0"/>
                  <a:pt x="376" y="0"/>
                  <a:pt x="376" y="0"/>
                </a:cubicBezTo>
                <a:cubicBezTo>
                  <a:pt x="376" y="0"/>
                  <a:pt x="376" y="0"/>
                  <a:pt x="377"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p:nvSpPr>
        <p:spPr bwMode="auto">
          <a:xfrm>
            <a:off x="5102734" y="2160384"/>
            <a:ext cx="1174303" cy="299304"/>
          </a:xfrm>
          <a:custGeom>
            <a:avLst/>
            <a:gdLst>
              <a:gd name="T0" fmla="*/ 188 w 377"/>
              <a:gd name="T1" fmla="*/ 0 h 96"/>
              <a:gd name="T2" fmla="*/ 0 w 377"/>
              <a:gd name="T3" fmla="*/ 73 h 96"/>
              <a:gd name="T4" fmla="*/ 0 w 377"/>
              <a:gd name="T5" fmla="*/ 73 h 96"/>
              <a:gd name="T6" fmla="*/ 0 w 377"/>
              <a:gd name="T7" fmla="*/ 73 h 96"/>
              <a:gd name="T8" fmla="*/ 0 w 377"/>
              <a:gd name="T9" fmla="*/ 73 h 96"/>
              <a:gd name="T10" fmla="*/ 4 w 377"/>
              <a:gd name="T11" fmla="*/ 76 h 96"/>
              <a:gd name="T12" fmla="*/ 4 w 377"/>
              <a:gd name="T13" fmla="*/ 76 h 96"/>
              <a:gd name="T14" fmla="*/ 4 w 377"/>
              <a:gd name="T15" fmla="*/ 76 h 96"/>
              <a:gd name="T16" fmla="*/ 4 w 377"/>
              <a:gd name="T17" fmla="*/ 76 h 96"/>
              <a:gd name="T18" fmla="*/ 4 w 377"/>
              <a:gd name="T19" fmla="*/ 77 h 96"/>
              <a:gd name="T20" fmla="*/ 29 w 377"/>
              <a:gd name="T21" fmla="*/ 96 h 96"/>
              <a:gd name="T22" fmla="*/ 214 w 377"/>
              <a:gd name="T23" fmla="*/ 26 h 96"/>
              <a:gd name="T24" fmla="*/ 373 w 377"/>
              <a:gd name="T25" fmla="*/ 75 h 96"/>
              <a:gd name="T26" fmla="*/ 376 w 377"/>
              <a:gd name="T27" fmla="*/ 73 h 96"/>
              <a:gd name="T28" fmla="*/ 377 w 377"/>
              <a:gd name="T29" fmla="*/ 73 h 96"/>
              <a:gd name="T30" fmla="*/ 377 w 377"/>
              <a:gd name="T31" fmla="*/ 73 h 96"/>
              <a:gd name="T32" fmla="*/ 188 w 377"/>
              <a:gd name="T3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7" h="96">
                <a:moveTo>
                  <a:pt x="188" y="0"/>
                </a:moveTo>
                <a:cubicBezTo>
                  <a:pt x="116" y="0"/>
                  <a:pt x="50" y="28"/>
                  <a:pt x="0" y="73"/>
                </a:cubicBezTo>
                <a:cubicBezTo>
                  <a:pt x="0" y="73"/>
                  <a:pt x="0" y="73"/>
                  <a:pt x="0" y="73"/>
                </a:cubicBezTo>
                <a:cubicBezTo>
                  <a:pt x="0" y="73"/>
                  <a:pt x="0" y="73"/>
                  <a:pt x="0" y="73"/>
                </a:cubicBezTo>
                <a:cubicBezTo>
                  <a:pt x="0" y="73"/>
                  <a:pt x="0" y="73"/>
                  <a:pt x="0" y="73"/>
                </a:cubicBezTo>
                <a:cubicBezTo>
                  <a:pt x="2" y="74"/>
                  <a:pt x="3" y="75"/>
                  <a:pt x="4" y="76"/>
                </a:cubicBezTo>
                <a:cubicBezTo>
                  <a:pt x="4" y="76"/>
                  <a:pt x="4" y="76"/>
                  <a:pt x="4" y="76"/>
                </a:cubicBezTo>
                <a:cubicBezTo>
                  <a:pt x="4" y="76"/>
                  <a:pt x="4" y="76"/>
                  <a:pt x="4" y="76"/>
                </a:cubicBezTo>
                <a:cubicBezTo>
                  <a:pt x="4" y="76"/>
                  <a:pt x="4" y="76"/>
                  <a:pt x="4" y="76"/>
                </a:cubicBezTo>
                <a:cubicBezTo>
                  <a:pt x="4" y="76"/>
                  <a:pt x="4" y="77"/>
                  <a:pt x="4" y="77"/>
                </a:cubicBezTo>
                <a:cubicBezTo>
                  <a:pt x="12" y="83"/>
                  <a:pt x="21" y="90"/>
                  <a:pt x="29" y="96"/>
                </a:cubicBezTo>
                <a:cubicBezTo>
                  <a:pt x="78" y="52"/>
                  <a:pt x="143" y="26"/>
                  <a:pt x="214" y="26"/>
                </a:cubicBezTo>
                <a:cubicBezTo>
                  <a:pt x="273" y="26"/>
                  <a:pt x="328" y="44"/>
                  <a:pt x="373" y="75"/>
                </a:cubicBezTo>
                <a:cubicBezTo>
                  <a:pt x="374" y="75"/>
                  <a:pt x="375" y="74"/>
                  <a:pt x="376" y="73"/>
                </a:cubicBezTo>
                <a:cubicBezTo>
                  <a:pt x="376" y="73"/>
                  <a:pt x="376" y="73"/>
                  <a:pt x="377" y="73"/>
                </a:cubicBezTo>
                <a:cubicBezTo>
                  <a:pt x="377" y="73"/>
                  <a:pt x="377" y="73"/>
                  <a:pt x="377" y="73"/>
                </a:cubicBezTo>
                <a:cubicBezTo>
                  <a:pt x="327" y="28"/>
                  <a:pt x="261" y="0"/>
                  <a:pt x="188" y="0"/>
                </a:cubicBezTo>
              </a:path>
            </a:pathLst>
          </a:custGeom>
          <a:solidFill>
            <a:srgbClr val="DC870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noEditPoints="1"/>
          </p:cNvSpPr>
          <p:nvPr/>
        </p:nvSpPr>
        <p:spPr bwMode="auto">
          <a:xfrm>
            <a:off x="5102734" y="3678386"/>
            <a:ext cx="1174303" cy="2864"/>
          </a:xfrm>
          <a:custGeom>
            <a:avLst/>
            <a:gdLst>
              <a:gd name="T0" fmla="*/ 1 w 377"/>
              <a:gd name="T1" fmla="*/ 1 h 1"/>
              <a:gd name="T2" fmla="*/ 1 w 377"/>
              <a:gd name="T3" fmla="*/ 1 h 1"/>
              <a:gd name="T4" fmla="*/ 1 w 377"/>
              <a:gd name="T5" fmla="*/ 1 h 1"/>
              <a:gd name="T6" fmla="*/ 1 w 377"/>
              <a:gd name="T7" fmla="*/ 1 h 1"/>
              <a:gd name="T8" fmla="*/ 1 w 377"/>
              <a:gd name="T9" fmla="*/ 1 h 1"/>
              <a:gd name="T10" fmla="*/ 1 w 377"/>
              <a:gd name="T11" fmla="*/ 1 h 1"/>
              <a:gd name="T12" fmla="*/ 0 w 377"/>
              <a:gd name="T13" fmla="*/ 0 h 1"/>
              <a:gd name="T14" fmla="*/ 0 w 377"/>
              <a:gd name="T15" fmla="*/ 0 h 1"/>
              <a:gd name="T16" fmla="*/ 0 w 377"/>
              <a:gd name="T17" fmla="*/ 0 h 1"/>
              <a:gd name="T18" fmla="*/ 377 w 377"/>
              <a:gd name="T19" fmla="*/ 0 h 1"/>
              <a:gd name="T20" fmla="*/ 376 w 377"/>
              <a:gd name="T21" fmla="*/ 1 h 1"/>
              <a:gd name="T22" fmla="*/ 377 w 377"/>
              <a:gd name="T2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7" h="1">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0" y="0"/>
                </a:moveTo>
                <a:cubicBezTo>
                  <a:pt x="0" y="0"/>
                  <a:pt x="0" y="0"/>
                  <a:pt x="0" y="0"/>
                </a:cubicBezTo>
                <a:cubicBezTo>
                  <a:pt x="0" y="0"/>
                  <a:pt x="0" y="0"/>
                  <a:pt x="0" y="0"/>
                </a:cubicBezTo>
                <a:moveTo>
                  <a:pt x="377" y="0"/>
                </a:moveTo>
                <a:cubicBezTo>
                  <a:pt x="376" y="0"/>
                  <a:pt x="376" y="1"/>
                  <a:pt x="376" y="1"/>
                </a:cubicBezTo>
                <a:cubicBezTo>
                  <a:pt x="376" y="1"/>
                  <a:pt x="376" y="0"/>
                  <a:pt x="377"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p:cNvSpPr>
            <a:spLocks/>
          </p:cNvSpPr>
          <p:nvPr/>
        </p:nvSpPr>
        <p:spPr bwMode="auto">
          <a:xfrm>
            <a:off x="5102734" y="3450686"/>
            <a:ext cx="1174303" cy="299304"/>
          </a:xfrm>
          <a:custGeom>
            <a:avLst/>
            <a:gdLst>
              <a:gd name="T0" fmla="*/ 188 w 377"/>
              <a:gd name="T1" fmla="*/ 0 h 96"/>
              <a:gd name="T2" fmla="*/ 0 w 377"/>
              <a:gd name="T3" fmla="*/ 73 h 96"/>
              <a:gd name="T4" fmla="*/ 0 w 377"/>
              <a:gd name="T5" fmla="*/ 73 h 96"/>
              <a:gd name="T6" fmla="*/ 0 w 377"/>
              <a:gd name="T7" fmla="*/ 73 h 96"/>
              <a:gd name="T8" fmla="*/ 1 w 377"/>
              <a:gd name="T9" fmla="*/ 74 h 96"/>
              <a:gd name="T10" fmla="*/ 1 w 377"/>
              <a:gd name="T11" fmla="*/ 74 h 96"/>
              <a:gd name="T12" fmla="*/ 1 w 377"/>
              <a:gd name="T13" fmla="*/ 74 h 96"/>
              <a:gd name="T14" fmla="*/ 1 w 377"/>
              <a:gd name="T15" fmla="*/ 74 h 96"/>
              <a:gd name="T16" fmla="*/ 29 w 377"/>
              <a:gd name="T17" fmla="*/ 96 h 96"/>
              <a:gd name="T18" fmla="*/ 214 w 377"/>
              <a:gd name="T19" fmla="*/ 26 h 96"/>
              <a:gd name="T20" fmla="*/ 373 w 377"/>
              <a:gd name="T21" fmla="*/ 76 h 96"/>
              <a:gd name="T22" fmla="*/ 376 w 377"/>
              <a:gd name="T23" fmla="*/ 74 h 96"/>
              <a:gd name="T24" fmla="*/ 377 w 377"/>
              <a:gd name="T25" fmla="*/ 73 h 96"/>
              <a:gd name="T26" fmla="*/ 377 w 377"/>
              <a:gd name="T27" fmla="*/ 73 h 96"/>
              <a:gd name="T28" fmla="*/ 188 w 377"/>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7" h="96">
                <a:moveTo>
                  <a:pt x="188" y="0"/>
                </a:moveTo>
                <a:cubicBezTo>
                  <a:pt x="116" y="0"/>
                  <a:pt x="50" y="28"/>
                  <a:pt x="0" y="73"/>
                </a:cubicBezTo>
                <a:cubicBezTo>
                  <a:pt x="0" y="73"/>
                  <a:pt x="0" y="73"/>
                  <a:pt x="0" y="73"/>
                </a:cubicBezTo>
                <a:cubicBezTo>
                  <a:pt x="0" y="73"/>
                  <a:pt x="0" y="73"/>
                  <a:pt x="0" y="73"/>
                </a:cubicBezTo>
                <a:cubicBezTo>
                  <a:pt x="0" y="73"/>
                  <a:pt x="0" y="74"/>
                  <a:pt x="1" y="74"/>
                </a:cubicBezTo>
                <a:cubicBezTo>
                  <a:pt x="1" y="74"/>
                  <a:pt x="1" y="74"/>
                  <a:pt x="1" y="74"/>
                </a:cubicBezTo>
                <a:cubicBezTo>
                  <a:pt x="1" y="74"/>
                  <a:pt x="1" y="74"/>
                  <a:pt x="1" y="74"/>
                </a:cubicBezTo>
                <a:cubicBezTo>
                  <a:pt x="1" y="74"/>
                  <a:pt x="1" y="74"/>
                  <a:pt x="1" y="74"/>
                </a:cubicBezTo>
                <a:cubicBezTo>
                  <a:pt x="10" y="82"/>
                  <a:pt x="19" y="89"/>
                  <a:pt x="29" y="96"/>
                </a:cubicBezTo>
                <a:cubicBezTo>
                  <a:pt x="78" y="53"/>
                  <a:pt x="143" y="26"/>
                  <a:pt x="214" y="26"/>
                </a:cubicBezTo>
                <a:cubicBezTo>
                  <a:pt x="273" y="26"/>
                  <a:pt x="328" y="45"/>
                  <a:pt x="373" y="76"/>
                </a:cubicBezTo>
                <a:cubicBezTo>
                  <a:pt x="374" y="75"/>
                  <a:pt x="375" y="75"/>
                  <a:pt x="376" y="74"/>
                </a:cubicBezTo>
                <a:cubicBezTo>
                  <a:pt x="376" y="74"/>
                  <a:pt x="376" y="73"/>
                  <a:pt x="377" y="73"/>
                </a:cubicBezTo>
                <a:cubicBezTo>
                  <a:pt x="377" y="73"/>
                  <a:pt x="377" y="73"/>
                  <a:pt x="377" y="73"/>
                </a:cubicBezTo>
                <a:cubicBezTo>
                  <a:pt x="327" y="28"/>
                  <a:pt x="261" y="0"/>
                  <a:pt x="188" y="0"/>
                </a:cubicBezTo>
              </a:path>
            </a:pathLst>
          </a:custGeom>
          <a:solidFill>
            <a:srgbClr val="B67AB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8"/>
          <p:cNvSpPr>
            <a:spLocks/>
          </p:cNvSpPr>
          <p:nvPr/>
        </p:nvSpPr>
        <p:spPr bwMode="auto">
          <a:xfrm>
            <a:off x="6277037" y="497011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p:cNvSpPr>
            <a:spLocks/>
          </p:cNvSpPr>
          <p:nvPr/>
        </p:nvSpPr>
        <p:spPr bwMode="auto">
          <a:xfrm>
            <a:off x="5102734" y="497011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p:cNvSpPr>
            <a:spLocks/>
          </p:cNvSpPr>
          <p:nvPr/>
        </p:nvSpPr>
        <p:spPr bwMode="auto">
          <a:xfrm>
            <a:off x="5102734" y="4970119"/>
            <a:ext cx="12889" cy="10025"/>
          </a:xfrm>
          <a:custGeom>
            <a:avLst/>
            <a:gdLst>
              <a:gd name="T0" fmla="*/ 0 w 4"/>
              <a:gd name="T1" fmla="*/ 0 h 3"/>
              <a:gd name="T2" fmla="*/ 4 w 4"/>
              <a:gd name="T3" fmla="*/ 3 h 3"/>
              <a:gd name="T4" fmla="*/ 0 w 4"/>
              <a:gd name="T5" fmla="*/ 0 h 3"/>
            </a:gdLst>
            <a:ahLst/>
            <a:cxnLst>
              <a:cxn ang="0">
                <a:pos x="T0" y="T1"/>
              </a:cxn>
              <a:cxn ang="0">
                <a:pos x="T2" y="T3"/>
              </a:cxn>
              <a:cxn ang="0">
                <a:pos x="T4" y="T5"/>
              </a:cxn>
            </a:cxnLst>
            <a:rect l="0" t="0" r="r" b="b"/>
            <a:pathLst>
              <a:path w="4" h="3">
                <a:moveTo>
                  <a:pt x="0" y="0"/>
                </a:moveTo>
                <a:cubicBezTo>
                  <a:pt x="2" y="1"/>
                  <a:pt x="3" y="2"/>
                  <a:pt x="4" y="3"/>
                </a:cubicBezTo>
                <a:cubicBezTo>
                  <a:pt x="3" y="2"/>
                  <a:pt x="2" y="1"/>
                  <a:pt x="0"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p:cNvSpPr>
            <a:spLocks/>
          </p:cNvSpPr>
          <p:nvPr/>
        </p:nvSpPr>
        <p:spPr bwMode="auto">
          <a:xfrm>
            <a:off x="5115622" y="498014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p:cNvSpPr>
            <a:spLocks/>
          </p:cNvSpPr>
          <p:nvPr/>
        </p:nvSpPr>
        <p:spPr bwMode="auto">
          <a:xfrm>
            <a:off x="5115622" y="49830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p:cNvSpPr>
            <a:spLocks/>
          </p:cNvSpPr>
          <p:nvPr/>
        </p:nvSpPr>
        <p:spPr bwMode="auto">
          <a:xfrm>
            <a:off x="5102734" y="4743851"/>
            <a:ext cx="1174303" cy="297872"/>
          </a:xfrm>
          <a:custGeom>
            <a:avLst/>
            <a:gdLst>
              <a:gd name="T0" fmla="*/ 188 w 377"/>
              <a:gd name="T1" fmla="*/ 0 h 96"/>
              <a:gd name="T2" fmla="*/ 0 w 377"/>
              <a:gd name="T3" fmla="*/ 73 h 96"/>
              <a:gd name="T4" fmla="*/ 0 w 377"/>
              <a:gd name="T5" fmla="*/ 73 h 96"/>
              <a:gd name="T6" fmla="*/ 0 w 377"/>
              <a:gd name="T7" fmla="*/ 73 h 96"/>
              <a:gd name="T8" fmla="*/ 0 w 377"/>
              <a:gd name="T9" fmla="*/ 73 h 96"/>
              <a:gd name="T10" fmla="*/ 4 w 377"/>
              <a:gd name="T11" fmla="*/ 76 h 96"/>
              <a:gd name="T12" fmla="*/ 4 w 377"/>
              <a:gd name="T13" fmla="*/ 76 h 96"/>
              <a:gd name="T14" fmla="*/ 4 w 377"/>
              <a:gd name="T15" fmla="*/ 76 h 96"/>
              <a:gd name="T16" fmla="*/ 4 w 377"/>
              <a:gd name="T17" fmla="*/ 77 h 96"/>
              <a:gd name="T18" fmla="*/ 4 w 377"/>
              <a:gd name="T19" fmla="*/ 77 h 96"/>
              <a:gd name="T20" fmla="*/ 29 w 377"/>
              <a:gd name="T21" fmla="*/ 96 h 96"/>
              <a:gd name="T22" fmla="*/ 214 w 377"/>
              <a:gd name="T23" fmla="*/ 26 h 96"/>
              <a:gd name="T24" fmla="*/ 373 w 377"/>
              <a:gd name="T25" fmla="*/ 76 h 96"/>
              <a:gd name="T26" fmla="*/ 377 w 377"/>
              <a:gd name="T27" fmla="*/ 73 h 96"/>
              <a:gd name="T28" fmla="*/ 377 w 377"/>
              <a:gd name="T29" fmla="*/ 73 h 96"/>
              <a:gd name="T30" fmla="*/ 377 w 377"/>
              <a:gd name="T31" fmla="*/ 73 h 96"/>
              <a:gd name="T32" fmla="*/ 188 w 377"/>
              <a:gd name="T3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7" h="96">
                <a:moveTo>
                  <a:pt x="188" y="0"/>
                </a:moveTo>
                <a:cubicBezTo>
                  <a:pt x="116" y="0"/>
                  <a:pt x="50" y="28"/>
                  <a:pt x="0" y="73"/>
                </a:cubicBezTo>
                <a:cubicBezTo>
                  <a:pt x="0" y="73"/>
                  <a:pt x="0" y="73"/>
                  <a:pt x="0" y="73"/>
                </a:cubicBezTo>
                <a:cubicBezTo>
                  <a:pt x="0" y="73"/>
                  <a:pt x="0" y="73"/>
                  <a:pt x="0" y="73"/>
                </a:cubicBezTo>
                <a:cubicBezTo>
                  <a:pt x="0" y="73"/>
                  <a:pt x="0" y="73"/>
                  <a:pt x="0" y="73"/>
                </a:cubicBezTo>
                <a:cubicBezTo>
                  <a:pt x="2" y="74"/>
                  <a:pt x="3" y="75"/>
                  <a:pt x="4" y="76"/>
                </a:cubicBezTo>
                <a:cubicBezTo>
                  <a:pt x="4" y="76"/>
                  <a:pt x="4" y="76"/>
                  <a:pt x="4" y="76"/>
                </a:cubicBezTo>
                <a:cubicBezTo>
                  <a:pt x="4" y="76"/>
                  <a:pt x="4" y="76"/>
                  <a:pt x="4" y="76"/>
                </a:cubicBezTo>
                <a:cubicBezTo>
                  <a:pt x="4" y="76"/>
                  <a:pt x="4" y="76"/>
                  <a:pt x="4" y="77"/>
                </a:cubicBezTo>
                <a:cubicBezTo>
                  <a:pt x="4" y="77"/>
                  <a:pt x="4" y="77"/>
                  <a:pt x="4" y="77"/>
                </a:cubicBezTo>
                <a:cubicBezTo>
                  <a:pt x="12" y="83"/>
                  <a:pt x="21" y="90"/>
                  <a:pt x="29" y="96"/>
                </a:cubicBezTo>
                <a:cubicBezTo>
                  <a:pt x="78" y="52"/>
                  <a:pt x="143" y="26"/>
                  <a:pt x="214" y="26"/>
                </a:cubicBezTo>
                <a:cubicBezTo>
                  <a:pt x="273" y="26"/>
                  <a:pt x="328" y="44"/>
                  <a:pt x="373" y="76"/>
                </a:cubicBezTo>
                <a:cubicBezTo>
                  <a:pt x="374" y="75"/>
                  <a:pt x="376" y="74"/>
                  <a:pt x="377" y="73"/>
                </a:cubicBezTo>
                <a:cubicBezTo>
                  <a:pt x="377" y="73"/>
                  <a:pt x="377" y="73"/>
                  <a:pt x="377" y="73"/>
                </a:cubicBezTo>
                <a:cubicBezTo>
                  <a:pt x="377" y="73"/>
                  <a:pt x="377" y="73"/>
                  <a:pt x="377" y="73"/>
                </a:cubicBezTo>
                <a:cubicBezTo>
                  <a:pt x="327" y="28"/>
                  <a:pt x="261" y="0"/>
                  <a:pt x="188" y="0"/>
                </a:cubicBezTo>
              </a:path>
            </a:pathLst>
          </a:custGeom>
          <a:solidFill>
            <a:srgbClr val="2AA1D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24"/>
          <p:cNvSpPr>
            <a:spLocks/>
          </p:cNvSpPr>
          <p:nvPr/>
        </p:nvSpPr>
        <p:spPr bwMode="auto">
          <a:xfrm>
            <a:off x="6277037" y="1208054"/>
            <a:ext cx="442512" cy="1336128"/>
          </a:xfrm>
          <a:custGeom>
            <a:avLst/>
            <a:gdLst>
              <a:gd name="T0" fmla="*/ 33 w 142"/>
              <a:gd name="T1" fmla="*/ 0 h 429"/>
              <a:gd name="T2" fmla="*/ 91 w 142"/>
              <a:gd name="T3" fmla="*/ 166 h 429"/>
              <a:gd name="T4" fmla="*/ 91 w 142"/>
              <a:gd name="T5" fmla="*/ 166 h 429"/>
              <a:gd name="T6" fmla="*/ 91 w 142"/>
              <a:gd name="T7" fmla="*/ 167 h 429"/>
              <a:gd name="T8" fmla="*/ 91 w 142"/>
              <a:gd name="T9" fmla="*/ 167 h 429"/>
              <a:gd name="T10" fmla="*/ 91 w 142"/>
              <a:gd name="T11" fmla="*/ 167 h 429"/>
              <a:gd name="T12" fmla="*/ 91 w 142"/>
              <a:gd name="T13" fmla="*/ 167 h 429"/>
              <a:gd name="T14" fmla="*/ 91 w 142"/>
              <a:gd name="T15" fmla="*/ 168 h 429"/>
              <a:gd name="T16" fmla="*/ 91 w 142"/>
              <a:gd name="T17" fmla="*/ 168 h 429"/>
              <a:gd name="T18" fmla="*/ 91 w 142"/>
              <a:gd name="T19" fmla="*/ 168 h 429"/>
              <a:gd name="T20" fmla="*/ 91 w 142"/>
              <a:gd name="T21" fmla="*/ 168 h 429"/>
              <a:gd name="T22" fmla="*/ 91 w 142"/>
              <a:gd name="T23" fmla="*/ 169 h 429"/>
              <a:gd name="T24" fmla="*/ 91 w 142"/>
              <a:gd name="T25" fmla="*/ 169 h 429"/>
              <a:gd name="T26" fmla="*/ 91 w 142"/>
              <a:gd name="T27" fmla="*/ 170 h 429"/>
              <a:gd name="T28" fmla="*/ 91 w 142"/>
              <a:gd name="T29" fmla="*/ 170 h 429"/>
              <a:gd name="T30" fmla="*/ 91 w 142"/>
              <a:gd name="T31" fmla="*/ 170 h 429"/>
              <a:gd name="T32" fmla="*/ 91 w 142"/>
              <a:gd name="T33" fmla="*/ 170 h 429"/>
              <a:gd name="T34" fmla="*/ 91 w 142"/>
              <a:gd name="T35" fmla="*/ 171 h 429"/>
              <a:gd name="T36" fmla="*/ 91 w 142"/>
              <a:gd name="T37" fmla="*/ 171 h 429"/>
              <a:gd name="T38" fmla="*/ 91 w 142"/>
              <a:gd name="T39" fmla="*/ 171 h 429"/>
              <a:gd name="T40" fmla="*/ 91 w 142"/>
              <a:gd name="T41" fmla="*/ 171 h 429"/>
              <a:gd name="T42" fmla="*/ 91 w 142"/>
              <a:gd name="T43" fmla="*/ 171 h 429"/>
              <a:gd name="T44" fmla="*/ 91 w 142"/>
              <a:gd name="T45" fmla="*/ 171 h 429"/>
              <a:gd name="T46" fmla="*/ 91 w 142"/>
              <a:gd name="T47" fmla="*/ 171 h 429"/>
              <a:gd name="T48" fmla="*/ 91 w 142"/>
              <a:gd name="T49" fmla="*/ 171 h 429"/>
              <a:gd name="T50" fmla="*/ 0 w 142"/>
              <a:gd name="T51" fmla="*/ 379 h 429"/>
              <a:gd name="T52" fmla="*/ 0 w 142"/>
              <a:gd name="T53" fmla="*/ 379 h 429"/>
              <a:gd name="T54" fmla="*/ 33 w 142"/>
              <a:gd name="T55" fmla="*/ 415 h 429"/>
              <a:gd name="T56" fmla="*/ 50 w 142"/>
              <a:gd name="T57" fmla="*/ 429 h 429"/>
              <a:gd name="T58" fmla="*/ 142 w 142"/>
              <a:gd name="T59" fmla="*/ 222 h 429"/>
              <a:gd name="T60" fmla="*/ 33 w 142"/>
              <a:gd name="T61"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2" h="429">
                <a:moveTo>
                  <a:pt x="33" y="0"/>
                </a:moveTo>
                <a:cubicBezTo>
                  <a:pt x="69" y="46"/>
                  <a:pt x="90" y="104"/>
                  <a:pt x="91" y="166"/>
                </a:cubicBezTo>
                <a:cubicBezTo>
                  <a:pt x="91" y="166"/>
                  <a:pt x="91" y="166"/>
                  <a:pt x="91" y="166"/>
                </a:cubicBezTo>
                <a:cubicBezTo>
                  <a:pt x="91" y="166"/>
                  <a:pt x="91" y="166"/>
                  <a:pt x="91" y="167"/>
                </a:cubicBezTo>
                <a:cubicBezTo>
                  <a:pt x="91" y="167"/>
                  <a:pt x="91" y="167"/>
                  <a:pt x="91" y="167"/>
                </a:cubicBezTo>
                <a:cubicBezTo>
                  <a:pt x="91" y="167"/>
                  <a:pt x="91" y="167"/>
                  <a:pt x="91" y="167"/>
                </a:cubicBezTo>
                <a:cubicBezTo>
                  <a:pt x="91" y="167"/>
                  <a:pt x="91" y="167"/>
                  <a:pt x="91" y="167"/>
                </a:cubicBezTo>
                <a:cubicBezTo>
                  <a:pt x="91" y="167"/>
                  <a:pt x="91" y="168"/>
                  <a:pt x="91" y="168"/>
                </a:cubicBezTo>
                <a:cubicBezTo>
                  <a:pt x="91" y="168"/>
                  <a:pt x="91" y="168"/>
                  <a:pt x="91" y="168"/>
                </a:cubicBezTo>
                <a:cubicBezTo>
                  <a:pt x="91" y="168"/>
                  <a:pt x="91" y="168"/>
                  <a:pt x="91" y="168"/>
                </a:cubicBezTo>
                <a:cubicBezTo>
                  <a:pt x="91" y="168"/>
                  <a:pt x="91" y="168"/>
                  <a:pt x="91" y="168"/>
                </a:cubicBezTo>
                <a:cubicBezTo>
                  <a:pt x="91" y="169"/>
                  <a:pt x="91" y="169"/>
                  <a:pt x="91" y="169"/>
                </a:cubicBezTo>
                <a:cubicBezTo>
                  <a:pt x="91" y="169"/>
                  <a:pt x="91" y="169"/>
                  <a:pt x="91" y="169"/>
                </a:cubicBezTo>
                <a:cubicBezTo>
                  <a:pt x="91" y="169"/>
                  <a:pt x="91" y="169"/>
                  <a:pt x="91" y="170"/>
                </a:cubicBezTo>
                <a:cubicBezTo>
                  <a:pt x="91" y="170"/>
                  <a:pt x="91" y="170"/>
                  <a:pt x="91" y="170"/>
                </a:cubicBezTo>
                <a:cubicBezTo>
                  <a:pt x="91" y="170"/>
                  <a:pt x="91" y="170"/>
                  <a:pt x="91" y="170"/>
                </a:cubicBezTo>
                <a:cubicBezTo>
                  <a:pt x="91" y="170"/>
                  <a:pt x="91" y="170"/>
                  <a:pt x="91" y="170"/>
                </a:cubicBezTo>
                <a:cubicBezTo>
                  <a:pt x="91" y="170"/>
                  <a:pt x="91" y="170"/>
                  <a:pt x="91" y="171"/>
                </a:cubicBezTo>
                <a:cubicBezTo>
                  <a:pt x="91" y="171"/>
                  <a:pt x="91" y="171"/>
                  <a:pt x="91" y="171"/>
                </a:cubicBezTo>
                <a:cubicBezTo>
                  <a:pt x="91" y="171"/>
                  <a:pt x="91" y="171"/>
                  <a:pt x="91" y="171"/>
                </a:cubicBezTo>
                <a:cubicBezTo>
                  <a:pt x="91" y="171"/>
                  <a:pt x="91" y="171"/>
                  <a:pt x="91" y="171"/>
                </a:cubicBezTo>
                <a:cubicBezTo>
                  <a:pt x="91" y="171"/>
                  <a:pt x="91" y="171"/>
                  <a:pt x="91" y="171"/>
                </a:cubicBezTo>
                <a:cubicBezTo>
                  <a:pt x="91" y="171"/>
                  <a:pt x="91" y="171"/>
                  <a:pt x="91" y="171"/>
                </a:cubicBezTo>
                <a:cubicBezTo>
                  <a:pt x="91" y="171"/>
                  <a:pt x="91" y="171"/>
                  <a:pt x="91" y="171"/>
                </a:cubicBezTo>
                <a:cubicBezTo>
                  <a:pt x="91" y="171"/>
                  <a:pt x="91" y="171"/>
                  <a:pt x="91" y="171"/>
                </a:cubicBezTo>
                <a:cubicBezTo>
                  <a:pt x="91" y="254"/>
                  <a:pt x="56" y="327"/>
                  <a:pt x="0" y="379"/>
                </a:cubicBezTo>
                <a:cubicBezTo>
                  <a:pt x="0" y="379"/>
                  <a:pt x="0" y="379"/>
                  <a:pt x="0" y="379"/>
                </a:cubicBezTo>
                <a:cubicBezTo>
                  <a:pt x="12" y="390"/>
                  <a:pt x="23" y="402"/>
                  <a:pt x="33" y="415"/>
                </a:cubicBezTo>
                <a:cubicBezTo>
                  <a:pt x="39" y="420"/>
                  <a:pt x="45" y="424"/>
                  <a:pt x="50" y="429"/>
                </a:cubicBezTo>
                <a:cubicBezTo>
                  <a:pt x="107" y="378"/>
                  <a:pt x="142" y="304"/>
                  <a:pt x="142" y="222"/>
                </a:cubicBezTo>
                <a:cubicBezTo>
                  <a:pt x="142" y="132"/>
                  <a:pt x="99" y="52"/>
                  <a:pt x="33" y="0"/>
                </a:cubicBezTo>
              </a:path>
            </a:pathLst>
          </a:custGeom>
          <a:solidFill>
            <a:srgbClr val="A5B2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p:cNvSpPr>
            <a:spLocks noEditPoints="1"/>
          </p:cNvSpPr>
          <p:nvPr/>
        </p:nvSpPr>
        <p:spPr bwMode="auto">
          <a:xfrm>
            <a:off x="6277037" y="1208054"/>
            <a:ext cx="283551" cy="1180031"/>
          </a:xfrm>
          <a:custGeom>
            <a:avLst/>
            <a:gdLst>
              <a:gd name="T0" fmla="*/ 91 w 91"/>
              <a:gd name="T1" fmla="*/ 171 h 379"/>
              <a:gd name="T2" fmla="*/ 0 w 91"/>
              <a:gd name="T3" fmla="*/ 379 h 379"/>
              <a:gd name="T4" fmla="*/ 0 w 91"/>
              <a:gd name="T5" fmla="*/ 379 h 379"/>
              <a:gd name="T6" fmla="*/ 91 w 91"/>
              <a:gd name="T7" fmla="*/ 171 h 379"/>
              <a:gd name="T8" fmla="*/ 91 w 91"/>
              <a:gd name="T9" fmla="*/ 171 h 379"/>
              <a:gd name="T10" fmla="*/ 91 w 91"/>
              <a:gd name="T11" fmla="*/ 171 h 379"/>
              <a:gd name="T12" fmla="*/ 91 w 91"/>
              <a:gd name="T13" fmla="*/ 171 h 379"/>
              <a:gd name="T14" fmla="*/ 91 w 91"/>
              <a:gd name="T15" fmla="*/ 171 h 379"/>
              <a:gd name="T16" fmla="*/ 91 w 91"/>
              <a:gd name="T17" fmla="*/ 171 h 379"/>
              <a:gd name="T18" fmla="*/ 91 w 91"/>
              <a:gd name="T19" fmla="*/ 171 h 379"/>
              <a:gd name="T20" fmla="*/ 91 w 91"/>
              <a:gd name="T21" fmla="*/ 171 h 379"/>
              <a:gd name="T22" fmla="*/ 91 w 91"/>
              <a:gd name="T23" fmla="*/ 170 h 379"/>
              <a:gd name="T24" fmla="*/ 91 w 91"/>
              <a:gd name="T25" fmla="*/ 171 h 379"/>
              <a:gd name="T26" fmla="*/ 91 w 91"/>
              <a:gd name="T27" fmla="*/ 170 h 379"/>
              <a:gd name="T28" fmla="*/ 91 w 91"/>
              <a:gd name="T29" fmla="*/ 170 h 379"/>
              <a:gd name="T30" fmla="*/ 91 w 91"/>
              <a:gd name="T31" fmla="*/ 170 h 379"/>
              <a:gd name="T32" fmla="*/ 91 w 91"/>
              <a:gd name="T33" fmla="*/ 170 h 379"/>
              <a:gd name="T34" fmla="*/ 91 w 91"/>
              <a:gd name="T35" fmla="*/ 169 h 379"/>
              <a:gd name="T36" fmla="*/ 91 w 91"/>
              <a:gd name="T37" fmla="*/ 170 h 379"/>
              <a:gd name="T38" fmla="*/ 91 w 91"/>
              <a:gd name="T39" fmla="*/ 169 h 379"/>
              <a:gd name="T40" fmla="*/ 91 w 91"/>
              <a:gd name="T41" fmla="*/ 168 h 379"/>
              <a:gd name="T42" fmla="*/ 91 w 91"/>
              <a:gd name="T43" fmla="*/ 169 h 379"/>
              <a:gd name="T44" fmla="*/ 91 w 91"/>
              <a:gd name="T45" fmla="*/ 168 h 379"/>
              <a:gd name="T46" fmla="*/ 91 w 91"/>
              <a:gd name="T47" fmla="*/ 168 h 379"/>
              <a:gd name="T48" fmla="*/ 91 w 91"/>
              <a:gd name="T49" fmla="*/ 168 h 379"/>
              <a:gd name="T50" fmla="*/ 91 w 91"/>
              <a:gd name="T51" fmla="*/ 168 h 379"/>
              <a:gd name="T52" fmla="*/ 91 w 91"/>
              <a:gd name="T53" fmla="*/ 167 h 379"/>
              <a:gd name="T54" fmla="*/ 91 w 91"/>
              <a:gd name="T55" fmla="*/ 168 h 379"/>
              <a:gd name="T56" fmla="*/ 91 w 91"/>
              <a:gd name="T57" fmla="*/ 167 h 379"/>
              <a:gd name="T58" fmla="*/ 91 w 91"/>
              <a:gd name="T59" fmla="*/ 167 h 379"/>
              <a:gd name="T60" fmla="*/ 91 w 91"/>
              <a:gd name="T61" fmla="*/ 167 h 379"/>
              <a:gd name="T62" fmla="*/ 91 w 91"/>
              <a:gd name="T63" fmla="*/ 167 h 379"/>
              <a:gd name="T64" fmla="*/ 91 w 91"/>
              <a:gd name="T65" fmla="*/ 166 h 379"/>
              <a:gd name="T66" fmla="*/ 91 w 91"/>
              <a:gd name="T67" fmla="*/ 167 h 379"/>
              <a:gd name="T68" fmla="*/ 91 w 91"/>
              <a:gd name="T69" fmla="*/ 166 h 379"/>
              <a:gd name="T70" fmla="*/ 33 w 91"/>
              <a:gd name="T71" fmla="*/ 0 h 379"/>
              <a:gd name="T72" fmla="*/ 91 w 91"/>
              <a:gd name="T73" fmla="*/ 166 h 379"/>
              <a:gd name="T74" fmla="*/ 33 w 91"/>
              <a:gd name="T75" fmla="*/ 0 h 379"/>
              <a:gd name="T76" fmla="*/ 33 w 91"/>
              <a:gd name="T77" fmla="*/ 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1" h="379">
                <a:moveTo>
                  <a:pt x="91" y="171"/>
                </a:moveTo>
                <a:cubicBezTo>
                  <a:pt x="91" y="254"/>
                  <a:pt x="56" y="327"/>
                  <a:pt x="0" y="379"/>
                </a:cubicBezTo>
                <a:cubicBezTo>
                  <a:pt x="0" y="379"/>
                  <a:pt x="0" y="379"/>
                  <a:pt x="0" y="379"/>
                </a:cubicBezTo>
                <a:cubicBezTo>
                  <a:pt x="56" y="327"/>
                  <a:pt x="91" y="254"/>
                  <a:pt x="91" y="171"/>
                </a:cubicBezTo>
                <a:cubicBezTo>
                  <a:pt x="91" y="171"/>
                  <a:pt x="91" y="171"/>
                  <a:pt x="91" y="171"/>
                </a:cubicBezTo>
                <a:moveTo>
                  <a:pt x="91" y="171"/>
                </a:moveTo>
                <a:cubicBezTo>
                  <a:pt x="91" y="171"/>
                  <a:pt x="91" y="171"/>
                  <a:pt x="91" y="171"/>
                </a:cubicBezTo>
                <a:cubicBezTo>
                  <a:pt x="91" y="171"/>
                  <a:pt x="91" y="171"/>
                  <a:pt x="91" y="171"/>
                </a:cubicBezTo>
                <a:moveTo>
                  <a:pt x="91" y="171"/>
                </a:moveTo>
                <a:cubicBezTo>
                  <a:pt x="91" y="171"/>
                  <a:pt x="91" y="171"/>
                  <a:pt x="91" y="171"/>
                </a:cubicBezTo>
                <a:cubicBezTo>
                  <a:pt x="91" y="171"/>
                  <a:pt x="91" y="171"/>
                  <a:pt x="91" y="171"/>
                </a:cubicBezTo>
                <a:moveTo>
                  <a:pt x="91" y="170"/>
                </a:moveTo>
                <a:cubicBezTo>
                  <a:pt x="91" y="170"/>
                  <a:pt x="91" y="170"/>
                  <a:pt x="91" y="171"/>
                </a:cubicBezTo>
                <a:cubicBezTo>
                  <a:pt x="91" y="170"/>
                  <a:pt x="91" y="170"/>
                  <a:pt x="91" y="170"/>
                </a:cubicBezTo>
                <a:moveTo>
                  <a:pt x="91" y="170"/>
                </a:moveTo>
                <a:cubicBezTo>
                  <a:pt x="91" y="170"/>
                  <a:pt x="91" y="170"/>
                  <a:pt x="91" y="170"/>
                </a:cubicBezTo>
                <a:cubicBezTo>
                  <a:pt x="91" y="170"/>
                  <a:pt x="91" y="170"/>
                  <a:pt x="91" y="170"/>
                </a:cubicBezTo>
                <a:moveTo>
                  <a:pt x="91" y="169"/>
                </a:moveTo>
                <a:cubicBezTo>
                  <a:pt x="91" y="169"/>
                  <a:pt x="91" y="169"/>
                  <a:pt x="91" y="170"/>
                </a:cubicBezTo>
                <a:cubicBezTo>
                  <a:pt x="91" y="169"/>
                  <a:pt x="91" y="169"/>
                  <a:pt x="91" y="169"/>
                </a:cubicBezTo>
                <a:moveTo>
                  <a:pt x="91" y="168"/>
                </a:moveTo>
                <a:cubicBezTo>
                  <a:pt x="91" y="169"/>
                  <a:pt x="91" y="169"/>
                  <a:pt x="91" y="169"/>
                </a:cubicBezTo>
                <a:cubicBezTo>
                  <a:pt x="91" y="169"/>
                  <a:pt x="91" y="169"/>
                  <a:pt x="91" y="168"/>
                </a:cubicBezTo>
                <a:moveTo>
                  <a:pt x="91" y="168"/>
                </a:moveTo>
                <a:cubicBezTo>
                  <a:pt x="91" y="168"/>
                  <a:pt x="91" y="168"/>
                  <a:pt x="91" y="168"/>
                </a:cubicBezTo>
                <a:cubicBezTo>
                  <a:pt x="91" y="168"/>
                  <a:pt x="91" y="168"/>
                  <a:pt x="91" y="168"/>
                </a:cubicBezTo>
                <a:moveTo>
                  <a:pt x="91" y="167"/>
                </a:moveTo>
                <a:cubicBezTo>
                  <a:pt x="91" y="167"/>
                  <a:pt x="91" y="168"/>
                  <a:pt x="91" y="168"/>
                </a:cubicBezTo>
                <a:cubicBezTo>
                  <a:pt x="91" y="168"/>
                  <a:pt x="91" y="167"/>
                  <a:pt x="91" y="167"/>
                </a:cubicBezTo>
                <a:moveTo>
                  <a:pt x="91" y="167"/>
                </a:moveTo>
                <a:cubicBezTo>
                  <a:pt x="91" y="167"/>
                  <a:pt x="91" y="167"/>
                  <a:pt x="91" y="167"/>
                </a:cubicBezTo>
                <a:cubicBezTo>
                  <a:pt x="91" y="167"/>
                  <a:pt x="91" y="167"/>
                  <a:pt x="91" y="167"/>
                </a:cubicBezTo>
                <a:moveTo>
                  <a:pt x="91" y="166"/>
                </a:moveTo>
                <a:cubicBezTo>
                  <a:pt x="91" y="166"/>
                  <a:pt x="91" y="166"/>
                  <a:pt x="91" y="167"/>
                </a:cubicBezTo>
                <a:cubicBezTo>
                  <a:pt x="91" y="166"/>
                  <a:pt x="91" y="166"/>
                  <a:pt x="91" y="166"/>
                </a:cubicBezTo>
                <a:moveTo>
                  <a:pt x="33" y="0"/>
                </a:moveTo>
                <a:cubicBezTo>
                  <a:pt x="69" y="46"/>
                  <a:pt x="90" y="104"/>
                  <a:pt x="91" y="166"/>
                </a:cubicBezTo>
                <a:cubicBezTo>
                  <a:pt x="90" y="104"/>
                  <a:pt x="69" y="46"/>
                  <a:pt x="33" y="0"/>
                </a:cubicBezTo>
                <a:cubicBezTo>
                  <a:pt x="33" y="0"/>
                  <a:pt x="33" y="0"/>
                  <a:pt x="33"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p:cNvSpPr>
            <a:spLocks/>
          </p:cNvSpPr>
          <p:nvPr/>
        </p:nvSpPr>
        <p:spPr bwMode="auto">
          <a:xfrm>
            <a:off x="6277037" y="2388085"/>
            <a:ext cx="103110" cy="111702"/>
          </a:xfrm>
          <a:custGeom>
            <a:avLst/>
            <a:gdLst>
              <a:gd name="T0" fmla="*/ 0 w 33"/>
              <a:gd name="T1" fmla="*/ 0 h 36"/>
              <a:gd name="T2" fmla="*/ 33 w 33"/>
              <a:gd name="T3" fmla="*/ 36 h 36"/>
              <a:gd name="T4" fmla="*/ 33 w 33"/>
              <a:gd name="T5" fmla="*/ 36 h 36"/>
              <a:gd name="T6" fmla="*/ 0 w 33"/>
              <a:gd name="T7" fmla="*/ 0 h 36"/>
            </a:gdLst>
            <a:ahLst/>
            <a:cxnLst>
              <a:cxn ang="0">
                <a:pos x="T0" y="T1"/>
              </a:cxn>
              <a:cxn ang="0">
                <a:pos x="T2" y="T3"/>
              </a:cxn>
              <a:cxn ang="0">
                <a:pos x="T4" y="T5"/>
              </a:cxn>
              <a:cxn ang="0">
                <a:pos x="T6" y="T7"/>
              </a:cxn>
            </a:cxnLst>
            <a:rect l="0" t="0" r="r" b="b"/>
            <a:pathLst>
              <a:path w="33" h="36">
                <a:moveTo>
                  <a:pt x="0" y="0"/>
                </a:moveTo>
                <a:cubicBezTo>
                  <a:pt x="12" y="11"/>
                  <a:pt x="23" y="23"/>
                  <a:pt x="33" y="36"/>
                </a:cubicBezTo>
                <a:cubicBezTo>
                  <a:pt x="33" y="36"/>
                  <a:pt x="33" y="36"/>
                  <a:pt x="33" y="36"/>
                </a:cubicBezTo>
                <a:cubicBezTo>
                  <a:pt x="23" y="23"/>
                  <a:pt x="12" y="11"/>
                  <a:pt x="0"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p:cNvSpPr>
            <a:spLocks/>
          </p:cNvSpPr>
          <p:nvPr/>
        </p:nvSpPr>
        <p:spPr bwMode="auto">
          <a:xfrm>
            <a:off x="5155720" y="2544181"/>
            <a:ext cx="1563828" cy="4102900"/>
          </a:xfrm>
          <a:custGeom>
            <a:avLst/>
            <a:gdLst>
              <a:gd name="T0" fmla="*/ 451 w 502"/>
              <a:gd name="T1" fmla="*/ 150 h 1317"/>
              <a:gd name="T2" fmla="*/ 451 w 502"/>
              <a:gd name="T3" fmla="*/ 151 h 1317"/>
              <a:gd name="T4" fmla="*/ 451 w 502"/>
              <a:gd name="T5" fmla="*/ 152 h 1317"/>
              <a:gd name="T6" fmla="*/ 451 w 502"/>
              <a:gd name="T7" fmla="*/ 152 h 1317"/>
              <a:gd name="T8" fmla="*/ 451 w 502"/>
              <a:gd name="T9" fmla="*/ 153 h 1317"/>
              <a:gd name="T10" fmla="*/ 451 w 502"/>
              <a:gd name="T11" fmla="*/ 153 h 1317"/>
              <a:gd name="T12" fmla="*/ 451 w 502"/>
              <a:gd name="T13" fmla="*/ 154 h 1317"/>
              <a:gd name="T14" fmla="*/ 451 w 502"/>
              <a:gd name="T15" fmla="*/ 154 h 1317"/>
              <a:gd name="T16" fmla="*/ 451 w 502"/>
              <a:gd name="T17" fmla="*/ 155 h 1317"/>
              <a:gd name="T18" fmla="*/ 451 w 502"/>
              <a:gd name="T19" fmla="*/ 155 h 1317"/>
              <a:gd name="T20" fmla="*/ 451 w 502"/>
              <a:gd name="T21" fmla="*/ 156 h 1317"/>
              <a:gd name="T22" fmla="*/ 451 w 502"/>
              <a:gd name="T23" fmla="*/ 156 h 1317"/>
              <a:gd name="T24" fmla="*/ 451 w 502"/>
              <a:gd name="T25" fmla="*/ 157 h 1317"/>
              <a:gd name="T26" fmla="*/ 451 w 502"/>
              <a:gd name="T27" fmla="*/ 157 h 1317"/>
              <a:gd name="T28" fmla="*/ 393 w 502"/>
              <a:gd name="T29" fmla="*/ 401 h 1317"/>
              <a:gd name="T30" fmla="*/ 451 w 502"/>
              <a:gd name="T31" fmla="*/ 564 h 1317"/>
              <a:gd name="T32" fmla="*/ 451 w 502"/>
              <a:gd name="T33" fmla="*/ 565 h 1317"/>
              <a:gd name="T34" fmla="*/ 451 w 502"/>
              <a:gd name="T35" fmla="*/ 566 h 1317"/>
              <a:gd name="T36" fmla="*/ 451 w 502"/>
              <a:gd name="T37" fmla="*/ 567 h 1317"/>
              <a:gd name="T38" fmla="*/ 451 w 502"/>
              <a:gd name="T39" fmla="*/ 567 h 1317"/>
              <a:gd name="T40" fmla="*/ 451 w 502"/>
              <a:gd name="T41" fmla="*/ 568 h 1317"/>
              <a:gd name="T42" fmla="*/ 451 w 502"/>
              <a:gd name="T43" fmla="*/ 568 h 1317"/>
              <a:gd name="T44" fmla="*/ 451 w 502"/>
              <a:gd name="T45" fmla="*/ 569 h 1317"/>
              <a:gd name="T46" fmla="*/ 451 w 502"/>
              <a:gd name="T47" fmla="*/ 569 h 1317"/>
              <a:gd name="T48" fmla="*/ 451 w 502"/>
              <a:gd name="T49" fmla="*/ 570 h 1317"/>
              <a:gd name="T50" fmla="*/ 451 w 502"/>
              <a:gd name="T51" fmla="*/ 570 h 1317"/>
              <a:gd name="T52" fmla="*/ 451 w 502"/>
              <a:gd name="T53" fmla="*/ 570 h 1317"/>
              <a:gd name="T54" fmla="*/ 451 w 502"/>
              <a:gd name="T55" fmla="*/ 571 h 1317"/>
              <a:gd name="T56" fmla="*/ 451 w 502"/>
              <a:gd name="T57" fmla="*/ 571 h 1317"/>
              <a:gd name="T58" fmla="*/ 360 w 502"/>
              <a:gd name="T59" fmla="*/ 779 h 1317"/>
              <a:gd name="T60" fmla="*/ 360 w 502"/>
              <a:gd name="T61" fmla="*/ 779 h 1317"/>
              <a:gd name="T62" fmla="*/ 406 w 502"/>
              <a:gd name="T63" fmla="*/ 833 h 1317"/>
              <a:gd name="T64" fmla="*/ 451 w 502"/>
              <a:gd name="T65" fmla="*/ 980 h 1317"/>
              <a:gd name="T66" fmla="*/ 451 w 502"/>
              <a:gd name="T67" fmla="*/ 981 h 1317"/>
              <a:gd name="T68" fmla="*/ 451 w 502"/>
              <a:gd name="T69" fmla="*/ 982 h 1317"/>
              <a:gd name="T70" fmla="*/ 451 w 502"/>
              <a:gd name="T71" fmla="*/ 982 h 1317"/>
              <a:gd name="T72" fmla="*/ 451 w 502"/>
              <a:gd name="T73" fmla="*/ 983 h 1317"/>
              <a:gd name="T74" fmla="*/ 451 w 502"/>
              <a:gd name="T75" fmla="*/ 983 h 1317"/>
              <a:gd name="T76" fmla="*/ 451 w 502"/>
              <a:gd name="T77" fmla="*/ 984 h 1317"/>
              <a:gd name="T78" fmla="*/ 451 w 502"/>
              <a:gd name="T79" fmla="*/ 984 h 1317"/>
              <a:gd name="T80" fmla="*/ 451 w 502"/>
              <a:gd name="T81" fmla="*/ 985 h 1317"/>
              <a:gd name="T82" fmla="*/ 451 w 502"/>
              <a:gd name="T83" fmla="*/ 985 h 1317"/>
              <a:gd name="T84" fmla="*/ 451 w 502"/>
              <a:gd name="T85" fmla="*/ 986 h 1317"/>
              <a:gd name="T86" fmla="*/ 451 w 502"/>
              <a:gd name="T87" fmla="*/ 986 h 1317"/>
              <a:gd name="T88" fmla="*/ 171 w 502"/>
              <a:gd name="T89" fmla="*/ 1266 h 1317"/>
              <a:gd name="T90" fmla="*/ 171 w 502"/>
              <a:gd name="T91" fmla="*/ 1266 h 1317"/>
              <a:gd name="T92" fmla="*/ 170 w 502"/>
              <a:gd name="T93" fmla="*/ 1266 h 1317"/>
              <a:gd name="T94" fmla="*/ 169 w 502"/>
              <a:gd name="T95" fmla="*/ 1266 h 1317"/>
              <a:gd name="T96" fmla="*/ 168 w 502"/>
              <a:gd name="T97" fmla="*/ 1266 h 1317"/>
              <a:gd name="T98" fmla="*/ 167 w 502"/>
              <a:gd name="T99" fmla="*/ 1266 h 1317"/>
              <a:gd name="T100" fmla="*/ 222 w 502"/>
              <a:gd name="T101" fmla="*/ 1317 h 1317"/>
              <a:gd name="T102" fmla="*/ 502 w 502"/>
              <a:gd name="T103" fmla="*/ 622 h 1317"/>
              <a:gd name="T104" fmla="*/ 410 w 502"/>
              <a:gd name="T105" fmla="*/ 0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02" h="1317">
                <a:moveTo>
                  <a:pt x="410" y="0"/>
                </a:moveTo>
                <a:cubicBezTo>
                  <a:pt x="409" y="2"/>
                  <a:pt x="407" y="3"/>
                  <a:pt x="406" y="4"/>
                </a:cubicBezTo>
                <a:cubicBezTo>
                  <a:pt x="434" y="46"/>
                  <a:pt x="450" y="96"/>
                  <a:pt x="451" y="150"/>
                </a:cubicBezTo>
                <a:cubicBezTo>
                  <a:pt x="451" y="150"/>
                  <a:pt x="451" y="150"/>
                  <a:pt x="451" y="150"/>
                </a:cubicBezTo>
                <a:cubicBezTo>
                  <a:pt x="451" y="151"/>
                  <a:pt x="451" y="151"/>
                  <a:pt x="451" y="151"/>
                </a:cubicBezTo>
                <a:cubicBezTo>
                  <a:pt x="451" y="151"/>
                  <a:pt x="451" y="151"/>
                  <a:pt x="451" y="151"/>
                </a:cubicBezTo>
                <a:cubicBezTo>
                  <a:pt x="451" y="151"/>
                  <a:pt x="451" y="151"/>
                  <a:pt x="451" y="151"/>
                </a:cubicBezTo>
                <a:cubicBezTo>
                  <a:pt x="451" y="151"/>
                  <a:pt x="451" y="151"/>
                  <a:pt x="451" y="151"/>
                </a:cubicBezTo>
                <a:cubicBezTo>
                  <a:pt x="451" y="152"/>
                  <a:pt x="451" y="152"/>
                  <a:pt x="451" y="152"/>
                </a:cubicBezTo>
                <a:cubicBezTo>
                  <a:pt x="451" y="152"/>
                  <a:pt x="451" y="152"/>
                  <a:pt x="451" y="152"/>
                </a:cubicBezTo>
                <a:cubicBezTo>
                  <a:pt x="451" y="152"/>
                  <a:pt x="451" y="152"/>
                  <a:pt x="451" y="152"/>
                </a:cubicBezTo>
                <a:cubicBezTo>
                  <a:pt x="451" y="152"/>
                  <a:pt x="451" y="152"/>
                  <a:pt x="451" y="152"/>
                </a:cubicBezTo>
                <a:cubicBezTo>
                  <a:pt x="451" y="152"/>
                  <a:pt x="451" y="153"/>
                  <a:pt x="451" y="153"/>
                </a:cubicBezTo>
                <a:cubicBezTo>
                  <a:pt x="451" y="153"/>
                  <a:pt x="451" y="153"/>
                  <a:pt x="451" y="153"/>
                </a:cubicBezTo>
                <a:cubicBezTo>
                  <a:pt x="451" y="153"/>
                  <a:pt x="451" y="153"/>
                  <a:pt x="451" y="153"/>
                </a:cubicBezTo>
                <a:cubicBezTo>
                  <a:pt x="451" y="153"/>
                  <a:pt x="451" y="153"/>
                  <a:pt x="451" y="153"/>
                </a:cubicBezTo>
                <a:cubicBezTo>
                  <a:pt x="451" y="153"/>
                  <a:pt x="451" y="153"/>
                  <a:pt x="451" y="153"/>
                </a:cubicBezTo>
                <a:cubicBezTo>
                  <a:pt x="451" y="153"/>
                  <a:pt x="451" y="153"/>
                  <a:pt x="451" y="153"/>
                </a:cubicBezTo>
                <a:cubicBezTo>
                  <a:pt x="451" y="153"/>
                  <a:pt x="451" y="154"/>
                  <a:pt x="451" y="154"/>
                </a:cubicBezTo>
                <a:cubicBezTo>
                  <a:pt x="451" y="154"/>
                  <a:pt x="451" y="154"/>
                  <a:pt x="451" y="154"/>
                </a:cubicBezTo>
                <a:cubicBezTo>
                  <a:pt x="451" y="154"/>
                  <a:pt x="451" y="154"/>
                  <a:pt x="451" y="154"/>
                </a:cubicBezTo>
                <a:cubicBezTo>
                  <a:pt x="451" y="154"/>
                  <a:pt x="451" y="154"/>
                  <a:pt x="451" y="154"/>
                </a:cubicBezTo>
                <a:cubicBezTo>
                  <a:pt x="451" y="154"/>
                  <a:pt x="451" y="154"/>
                  <a:pt x="451" y="154"/>
                </a:cubicBezTo>
                <a:cubicBezTo>
                  <a:pt x="451" y="154"/>
                  <a:pt x="451" y="154"/>
                  <a:pt x="451" y="154"/>
                </a:cubicBezTo>
                <a:cubicBezTo>
                  <a:pt x="451" y="154"/>
                  <a:pt x="451" y="155"/>
                  <a:pt x="451" y="155"/>
                </a:cubicBezTo>
                <a:cubicBezTo>
                  <a:pt x="451" y="155"/>
                  <a:pt x="451" y="155"/>
                  <a:pt x="451" y="155"/>
                </a:cubicBezTo>
                <a:cubicBezTo>
                  <a:pt x="451" y="155"/>
                  <a:pt x="451" y="155"/>
                  <a:pt x="451" y="155"/>
                </a:cubicBezTo>
                <a:cubicBezTo>
                  <a:pt x="451" y="155"/>
                  <a:pt x="451" y="155"/>
                  <a:pt x="451" y="155"/>
                </a:cubicBezTo>
                <a:cubicBezTo>
                  <a:pt x="451" y="155"/>
                  <a:pt x="451" y="155"/>
                  <a:pt x="451" y="155"/>
                </a:cubicBezTo>
                <a:cubicBezTo>
                  <a:pt x="451" y="155"/>
                  <a:pt x="451" y="155"/>
                  <a:pt x="451" y="155"/>
                </a:cubicBezTo>
                <a:cubicBezTo>
                  <a:pt x="451" y="155"/>
                  <a:pt x="451" y="156"/>
                  <a:pt x="451" y="156"/>
                </a:cubicBezTo>
                <a:cubicBezTo>
                  <a:pt x="451" y="156"/>
                  <a:pt x="451" y="156"/>
                  <a:pt x="451" y="156"/>
                </a:cubicBezTo>
                <a:cubicBezTo>
                  <a:pt x="451" y="156"/>
                  <a:pt x="451" y="156"/>
                  <a:pt x="451" y="156"/>
                </a:cubicBezTo>
                <a:cubicBezTo>
                  <a:pt x="451" y="156"/>
                  <a:pt x="451" y="156"/>
                  <a:pt x="451" y="156"/>
                </a:cubicBezTo>
                <a:cubicBezTo>
                  <a:pt x="451" y="156"/>
                  <a:pt x="451" y="156"/>
                  <a:pt x="451" y="156"/>
                </a:cubicBezTo>
                <a:cubicBezTo>
                  <a:pt x="451" y="156"/>
                  <a:pt x="451" y="156"/>
                  <a:pt x="451" y="156"/>
                </a:cubicBezTo>
                <a:cubicBezTo>
                  <a:pt x="451" y="156"/>
                  <a:pt x="451" y="156"/>
                  <a:pt x="451" y="157"/>
                </a:cubicBezTo>
                <a:cubicBezTo>
                  <a:pt x="451" y="157"/>
                  <a:pt x="451" y="157"/>
                  <a:pt x="451" y="157"/>
                </a:cubicBezTo>
                <a:cubicBezTo>
                  <a:pt x="451" y="157"/>
                  <a:pt x="451" y="157"/>
                  <a:pt x="451" y="157"/>
                </a:cubicBezTo>
                <a:cubicBezTo>
                  <a:pt x="451" y="157"/>
                  <a:pt x="451" y="157"/>
                  <a:pt x="451" y="157"/>
                </a:cubicBezTo>
                <a:cubicBezTo>
                  <a:pt x="451" y="157"/>
                  <a:pt x="451" y="157"/>
                  <a:pt x="451" y="157"/>
                </a:cubicBezTo>
                <a:cubicBezTo>
                  <a:pt x="451" y="157"/>
                  <a:pt x="451" y="157"/>
                  <a:pt x="451" y="157"/>
                </a:cubicBezTo>
                <a:cubicBezTo>
                  <a:pt x="451" y="239"/>
                  <a:pt x="416" y="313"/>
                  <a:pt x="360" y="364"/>
                </a:cubicBezTo>
                <a:cubicBezTo>
                  <a:pt x="360" y="364"/>
                  <a:pt x="360" y="364"/>
                  <a:pt x="360" y="364"/>
                </a:cubicBezTo>
                <a:cubicBezTo>
                  <a:pt x="372" y="375"/>
                  <a:pt x="383" y="387"/>
                  <a:pt x="393" y="401"/>
                </a:cubicBezTo>
                <a:cubicBezTo>
                  <a:pt x="399" y="405"/>
                  <a:pt x="405" y="410"/>
                  <a:pt x="410" y="415"/>
                </a:cubicBezTo>
                <a:cubicBezTo>
                  <a:pt x="409" y="416"/>
                  <a:pt x="407" y="417"/>
                  <a:pt x="406" y="419"/>
                </a:cubicBezTo>
                <a:cubicBezTo>
                  <a:pt x="433" y="461"/>
                  <a:pt x="450" y="510"/>
                  <a:pt x="451" y="564"/>
                </a:cubicBezTo>
                <a:cubicBezTo>
                  <a:pt x="451" y="564"/>
                  <a:pt x="451" y="564"/>
                  <a:pt x="451" y="564"/>
                </a:cubicBezTo>
                <a:cubicBezTo>
                  <a:pt x="451" y="564"/>
                  <a:pt x="451" y="565"/>
                  <a:pt x="451" y="565"/>
                </a:cubicBezTo>
                <a:cubicBezTo>
                  <a:pt x="451" y="565"/>
                  <a:pt x="451" y="565"/>
                  <a:pt x="451" y="565"/>
                </a:cubicBezTo>
                <a:cubicBezTo>
                  <a:pt x="451" y="565"/>
                  <a:pt x="451" y="565"/>
                  <a:pt x="451" y="566"/>
                </a:cubicBezTo>
                <a:cubicBezTo>
                  <a:pt x="451" y="566"/>
                  <a:pt x="451" y="566"/>
                  <a:pt x="451" y="566"/>
                </a:cubicBezTo>
                <a:cubicBezTo>
                  <a:pt x="451" y="566"/>
                  <a:pt x="451" y="566"/>
                  <a:pt x="451" y="566"/>
                </a:cubicBezTo>
                <a:cubicBezTo>
                  <a:pt x="451" y="566"/>
                  <a:pt x="451" y="566"/>
                  <a:pt x="451" y="566"/>
                </a:cubicBezTo>
                <a:cubicBezTo>
                  <a:pt x="451" y="566"/>
                  <a:pt x="451" y="566"/>
                  <a:pt x="451" y="566"/>
                </a:cubicBezTo>
                <a:cubicBezTo>
                  <a:pt x="451" y="567"/>
                  <a:pt x="451" y="567"/>
                  <a:pt x="451" y="567"/>
                </a:cubicBezTo>
                <a:cubicBezTo>
                  <a:pt x="451" y="567"/>
                  <a:pt x="451" y="567"/>
                  <a:pt x="451" y="567"/>
                </a:cubicBezTo>
                <a:cubicBezTo>
                  <a:pt x="451" y="567"/>
                  <a:pt x="451" y="567"/>
                  <a:pt x="451" y="567"/>
                </a:cubicBezTo>
                <a:cubicBezTo>
                  <a:pt x="451" y="567"/>
                  <a:pt x="451" y="567"/>
                  <a:pt x="451" y="567"/>
                </a:cubicBezTo>
                <a:cubicBezTo>
                  <a:pt x="451" y="567"/>
                  <a:pt x="451" y="567"/>
                  <a:pt x="451" y="567"/>
                </a:cubicBezTo>
                <a:cubicBezTo>
                  <a:pt x="451" y="567"/>
                  <a:pt x="451" y="567"/>
                  <a:pt x="451" y="567"/>
                </a:cubicBezTo>
                <a:cubicBezTo>
                  <a:pt x="451" y="567"/>
                  <a:pt x="451" y="568"/>
                  <a:pt x="451" y="568"/>
                </a:cubicBezTo>
                <a:cubicBezTo>
                  <a:pt x="451" y="568"/>
                  <a:pt x="451" y="568"/>
                  <a:pt x="451" y="568"/>
                </a:cubicBezTo>
                <a:cubicBezTo>
                  <a:pt x="451" y="568"/>
                  <a:pt x="451" y="568"/>
                  <a:pt x="451" y="568"/>
                </a:cubicBezTo>
                <a:cubicBezTo>
                  <a:pt x="451" y="568"/>
                  <a:pt x="451" y="568"/>
                  <a:pt x="451" y="568"/>
                </a:cubicBezTo>
                <a:cubicBezTo>
                  <a:pt x="451" y="568"/>
                  <a:pt x="451" y="568"/>
                  <a:pt x="451" y="568"/>
                </a:cubicBezTo>
                <a:cubicBezTo>
                  <a:pt x="451" y="568"/>
                  <a:pt x="451" y="568"/>
                  <a:pt x="451" y="568"/>
                </a:cubicBezTo>
                <a:cubicBezTo>
                  <a:pt x="451" y="568"/>
                  <a:pt x="451" y="569"/>
                  <a:pt x="451" y="569"/>
                </a:cubicBezTo>
                <a:cubicBezTo>
                  <a:pt x="451" y="569"/>
                  <a:pt x="451" y="569"/>
                  <a:pt x="451" y="569"/>
                </a:cubicBezTo>
                <a:cubicBezTo>
                  <a:pt x="451" y="569"/>
                  <a:pt x="451" y="569"/>
                  <a:pt x="451" y="569"/>
                </a:cubicBezTo>
                <a:cubicBezTo>
                  <a:pt x="451" y="569"/>
                  <a:pt x="451" y="569"/>
                  <a:pt x="451" y="569"/>
                </a:cubicBezTo>
                <a:cubicBezTo>
                  <a:pt x="451" y="569"/>
                  <a:pt x="451" y="569"/>
                  <a:pt x="451" y="569"/>
                </a:cubicBezTo>
                <a:cubicBezTo>
                  <a:pt x="451" y="569"/>
                  <a:pt x="451" y="569"/>
                  <a:pt x="451" y="569"/>
                </a:cubicBezTo>
                <a:cubicBezTo>
                  <a:pt x="451" y="569"/>
                  <a:pt x="451" y="569"/>
                  <a:pt x="451" y="570"/>
                </a:cubicBezTo>
                <a:cubicBezTo>
                  <a:pt x="451" y="570"/>
                  <a:pt x="451" y="570"/>
                  <a:pt x="451" y="570"/>
                </a:cubicBezTo>
                <a:cubicBezTo>
                  <a:pt x="451" y="570"/>
                  <a:pt x="451" y="570"/>
                  <a:pt x="451" y="570"/>
                </a:cubicBezTo>
                <a:cubicBezTo>
                  <a:pt x="451" y="570"/>
                  <a:pt x="451" y="570"/>
                  <a:pt x="451" y="570"/>
                </a:cubicBezTo>
                <a:cubicBezTo>
                  <a:pt x="451" y="570"/>
                  <a:pt x="451" y="570"/>
                  <a:pt x="451" y="570"/>
                </a:cubicBezTo>
                <a:cubicBezTo>
                  <a:pt x="451" y="570"/>
                  <a:pt x="451" y="570"/>
                  <a:pt x="451" y="570"/>
                </a:cubicBezTo>
                <a:cubicBezTo>
                  <a:pt x="451" y="570"/>
                  <a:pt x="451" y="570"/>
                  <a:pt x="451" y="570"/>
                </a:cubicBezTo>
                <a:cubicBezTo>
                  <a:pt x="451" y="571"/>
                  <a:pt x="451" y="571"/>
                  <a:pt x="451" y="571"/>
                </a:cubicBezTo>
                <a:cubicBezTo>
                  <a:pt x="451" y="571"/>
                  <a:pt x="451" y="571"/>
                  <a:pt x="451" y="571"/>
                </a:cubicBezTo>
                <a:cubicBezTo>
                  <a:pt x="451" y="571"/>
                  <a:pt x="451" y="571"/>
                  <a:pt x="451" y="571"/>
                </a:cubicBezTo>
                <a:cubicBezTo>
                  <a:pt x="451" y="571"/>
                  <a:pt x="451" y="571"/>
                  <a:pt x="451" y="571"/>
                </a:cubicBezTo>
                <a:cubicBezTo>
                  <a:pt x="451" y="571"/>
                  <a:pt x="451" y="571"/>
                  <a:pt x="451" y="571"/>
                </a:cubicBezTo>
                <a:cubicBezTo>
                  <a:pt x="451" y="571"/>
                  <a:pt x="451" y="571"/>
                  <a:pt x="451" y="571"/>
                </a:cubicBezTo>
                <a:cubicBezTo>
                  <a:pt x="451" y="571"/>
                  <a:pt x="451" y="571"/>
                  <a:pt x="451" y="571"/>
                </a:cubicBezTo>
                <a:cubicBezTo>
                  <a:pt x="451" y="571"/>
                  <a:pt x="451" y="571"/>
                  <a:pt x="451" y="571"/>
                </a:cubicBezTo>
                <a:cubicBezTo>
                  <a:pt x="451" y="654"/>
                  <a:pt x="416" y="728"/>
                  <a:pt x="360" y="779"/>
                </a:cubicBezTo>
                <a:cubicBezTo>
                  <a:pt x="360" y="779"/>
                  <a:pt x="360" y="779"/>
                  <a:pt x="360" y="779"/>
                </a:cubicBezTo>
                <a:cubicBezTo>
                  <a:pt x="360" y="779"/>
                  <a:pt x="360" y="779"/>
                  <a:pt x="360" y="779"/>
                </a:cubicBezTo>
                <a:cubicBezTo>
                  <a:pt x="360" y="779"/>
                  <a:pt x="360" y="779"/>
                  <a:pt x="360" y="779"/>
                </a:cubicBezTo>
                <a:cubicBezTo>
                  <a:pt x="372" y="790"/>
                  <a:pt x="383" y="802"/>
                  <a:pt x="393" y="815"/>
                </a:cubicBezTo>
                <a:cubicBezTo>
                  <a:pt x="399" y="820"/>
                  <a:pt x="405" y="824"/>
                  <a:pt x="410" y="829"/>
                </a:cubicBezTo>
                <a:cubicBezTo>
                  <a:pt x="409" y="831"/>
                  <a:pt x="407" y="832"/>
                  <a:pt x="406" y="833"/>
                </a:cubicBezTo>
                <a:cubicBezTo>
                  <a:pt x="434" y="876"/>
                  <a:pt x="450" y="926"/>
                  <a:pt x="451" y="980"/>
                </a:cubicBezTo>
                <a:cubicBezTo>
                  <a:pt x="451" y="980"/>
                  <a:pt x="451" y="980"/>
                  <a:pt x="451" y="980"/>
                </a:cubicBezTo>
                <a:cubicBezTo>
                  <a:pt x="451" y="980"/>
                  <a:pt x="451" y="980"/>
                  <a:pt x="451" y="980"/>
                </a:cubicBezTo>
                <a:cubicBezTo>
                  <a:pt x="451" y="980"/>
                  <a:pt x="451" y="980"/>
                  <a:pt x="451" y="980"/>
                </a:cubicBezTo>
                <a:cubicBezTo>
                  <a:pt x="451" y="981"/>
                  <a:pt x="451" y="981"/>
                  <a:pt x="451" y="981"/>
                </a:cubicBezTo>
                <a:cubicBezTo>
                  <a:pt x="451" y="981"/>
                  <a:pt x="451" y="981"/>
                  <a:pt x="451" y="981"/>
                </a:cubicBezTo>
                <a:cubicBezTo>
                  <a:pt x="451" y="981"/>
                  <a:pt x="451" y="981"/>
                  <a:pt x="451" y="981"/>
                </a:cubicBezTo>
                <a:cubicBezTo>
                  <a:pt x="451" y="981"/>
                  <a:pt x="451" y="981"/>
                  <a:pt x="451" y="981"/>
                </a:cubicBezTo>
                <a:cubicBezTo>
                  <a:pt x="451" y="982"/>
                  <a:pt x="451" y="982"/>
                  <a:pt x="451" y="982"/>
                </a:cubicBezTo>
                <a:cubicBezTo>
                  <a:pt x="451" y="982"/>
                  <a:pt x="451" y="982"/>
                  <a:pt x="451" y="982"/>
                </a:cubicBezTo>
                <a:cubicBezTo>
                  <a:pt x="451" y="982"/>
                  <a:pt x="451" y="982"/>
                  <a:pt x="451" y="982"/>
                </a:cubicBezTo>
                <a:cubicBezTo>
                  <a:pt x="451" y="982"/>
                  <a:pt x="451" y="982"/>
                  <a:pt x="451" y="982"/>
                </a:cubicBezTo>
                <a:cubicBezTo>
                  <a:pt x="451" y="982"/>
                  <a:pt x="451" y="982"/>
                  <a:pt x="451" y="982"/>
                </a:cubicBezTo>
                <a:cubicBezTo>
                  <a:pt x="451" y="982"/>
                  <a:pt x="451" y="982"/>
                  <a:pt x="451" y="982"/>
                </a:cubicBezTo>
                <a:cubicBezTo>
                  <a:pt x="451" y="982"/>
                  <a:pt x="451" y="983"/>
                  <a:pt x="451" y="983"/>
                </a:cubicBezTo>
                <a:cubicBezTo>
                  <a:pt x="451" y="983"/>
                  <a:pt x="451" y="983"/>
                  <a:pt x="451" y="983"/>
                </a:cubicBezTo>
                <a:cubicBezTo>
                  <a:pt x="451" y="983"/>
                  <a:pt x="451" y="983"/>
                  <a:pt x="451" y="983"/>
                </a:cubicBezTo>
                <a:cubicBezTo>
                  <a:pt x="451" y="983"/>
                  <a:pt x="451" y="983"/>
                  <a:pt x="451" y="983"/>
                </a:cubicBezTo>
                <a:cubicBezTo>
                  <a:pt x="451" y="983"/>
                  <a:pt x="451" y="983"/>
                  <a:pt x="451" y="983"/>
                </a:cubicBezTo>
                <a:cubicBezTo>
                  <a:pt x="451" y="983"/>
                  <a:pt x="451" y="983"/>
                  <a:pt x="451" y="983"/>
                </a:cubicBezTo>
                <a:cubicBezTo>
                  <a:pt x="451" y="983"/>
                  <a:pt x="451" y="984"/>
                  <a:pt x="451" y="984"/>
                </a:cubicBezTo>
                <a:cubicBezTo>
                  <a:pt x="451" y="984"/>
                  <a:pt x="451" y="984"/>
                  <a:pt x="451" y="984"/>
                </a:cubicBezTo>
                <a:cubicBezTo>
                  <a:pt x="451" y="984"/>
                  <a:pt x="451" y="984"/>
                  <a:pt x="451" y="984"/>
                </a:cubicBezTo>
                <a:cubicBezTo>
                  <a:pt x="451" y="984"/>
                  <a:pt x="451" y="984"/>
                  <a:pt x="451" y="984"/>
                </a:cubicBezTo>
                <a:cubicBezTo>
                  <a:pt x="451" y="984"/>
                  <a:pt x="451" y="984"/>
                  <a:pt x="451" y="984"/>
                </a:cubicBezTo>
                <a:cubicBezTo>
                  <a:pt x="451" y="984"/>
                  <a:pt x="451" y="984"/>
                  <a:pt x="451" y="984"/>
                </a:cubicBezTo>
                <a:cubicBezTo>
                  <a:pt x="451" y="984"/>
                  <a:pt x="451" y="985"/>
                  <a:pt x="451" y="985"/>
                </a:cubicBezTo>
                <a:cubicBezTo>
                  <a:pt x="451" y="985"/>
                  <a:pt x="451" y="985"/>
                  <a:pt x="451" y="985"/>
                </a:cubicBezTo>
                <a:cubicBezTo>
                  <a:pt x="451" y="985"/>
                  <a:pt x="451" y="985"/>
                  <a:pt x="451" y="985"/>
                </a:cubicBezTo>
                <a:cubicBezTo>
                  <a:pt x="451" y="985"/>
                  <a:pt x="451" y="985"/>
                  <a:pt x="451" y="985"/>
                </a:cubicBezTo>
                <a:cubicBezTo>
                  <a:pt x="451" y="985"/>
                  <a:pt x="451" y="985"/>
                  <a:pt x="451" y="985"/>
                </a:cubicBezTo>
                <a:cubicBezTo>
                  <a:pt x="451" y="985"/>
                  <a:pt x="451" y="985"/>
                  <a:pt x="451" y="985"/>
                </a:cubicBezTo>
                <a:cubicBezTo>
                  <a:pt x="451" y="985"/>
                  <a:pt x="451" y="986"/>
                  <a:pt x="451" y="986"/>
                </a:cubicBezTo>
                <a:cubicBezTo>
                  <a:pt x="451" y="986"/>
                  <a:pt x="451" y="986"/>
                  <a:pt x="451" y="986"/>
                </a:cubicBezTo>
                <a:cubicBezTo>
                  <a:pt x="451" y="986"/>
                  <a:pt x="451" y="986"/>
                  <a:pt x="451" y="986"/>
                </a:cubicBezTo>
                <a:cubicBezTo>
                  <a:pt x="451" y="986"/>
                  <a:pt x="451" y="986"/>
                  <a:pt x="451" y="986"/>
                </a:cubicBezTo>
                <a:cubicBezTo>
                  <a:pt x="451" y="986"/>
                  <a:pt x="451" y="986"/>
                  <a:pt x="451" y="986"/>
                </a:cubicBezTo>
                <a:cubicBezTo>
                  <a:pt x="451" y="986"/>
                  <a:pt x="451" y="986"/>
                  <a:pt x="451" y="986"/>
                </a:cubicBezTo>
                <a:cubicBezTo>
                  <a:pt x="451" y="1141"/>
                  <a:pt x="326" y="1266"/>
                  <a:pt x="171" y="1266"/>
                </a:cubicBezTo>
                <a:cubicBezTo>
                  <a:pt x="171" y="1266"/>
                  <a:pt x="171" y="1266"/>
                  <a:pt x="171" y="1266"/>
                </a:cubicBezTo>
                <a:cubicBezTo>
                  <a:pt x="171" y="1266"/>
                  <a:pt x="171" y="1266"/>
                  <a:pt x="171" y="1266"/>
                </a:cubicBezTo>
                <a:cubicBezTo>
                  <a:pt x="171" y="1266"/>
                  <a:pt x="171" y="1266"/>
                  <a:pt x="171" y="1266"/>
                </a:cubicBezTo>
                <a:cubicBezTo>
                  <a:pt x="171" y="1266"/>
                  <a:pt x="171" y="1266"/>
                  <a:pt x="171" y="1266"/>
                </a:cubicBezTo>
                <a:cubicBezTo>
                  <a:pt x="170" y="1266"/>
                  <a:pt x="170" y="1266"/>
                  <a:pt x="170" y="1266"/>
                </a:cubicBezTo>
                <a:cubicBezTo>
                  <a:pt x="170" y="1266"/>
                  <a:pt x="170" y="1266"/>
                  <a:pt x="170" y="1266"/>
                </a:cubicBezTo>
                <a:cubicBezTo>
                  <a:pt x="170" y="1266"/>
                  <a:pt x="170" y="1266"/>
                  <a:pt x="170" y="1266"/>
                </a:cubicBezTo>
                <a:cubicBezTo>
                  <a:pt x="169" y="1266"/>
                  <a:pt x="169" y="1266"/>
                  <a:pt x="169" y="1266"/>
                </a:cubicBezTo>
                <a:cubicBezTo>
                  <a:pt x="169" y="1266"/>
                  <a:pt x="169" y="1266"/>
                  <a:pt x="169" y="1266"/>
                </a:cubicBezTo>
                <a:cubicBezTo>
                  <a:pt x="169" y="1266"/>
                  <a:pt x="169" y="1266"/>
                  <a:pt x="169" y="1266"/>
                </a:cubicBezTo>
                <a:cubicBezTo>
                  <a:pt x="169" y="1266"/>
                  <a:pt x="169" y="1266"/>
                  <a:pt x="168" y="1266"/>
                </a:cubicBezTo>
                <a:cubicBezTo>
                  <a:pt x="168" y="1266"/>
                  <a:pt x="168" y="1266"/>
                  <a:pt x="168" y="1266"/>
                </a:cubicBezTo>
                <a:cubicBezTo>
                  <a:pt x="168" y="1266"/>
                  <a:pt x="168" y="1266"/>
                  <a:pt x="168" y="1266"/>
                </a:cubicBezTo>
                <a:cubicBezTo>
                  <a:pt x="168" y="1266"/>
                  <a:pt x="168" y="1266"/>
                  <a:pt x="168" y="1266"/>
                </a:cubicBezTo>
                <a:cubicBezTo>
                  <a:pt x="167" y="1266"/>
                  <a:pt x="167" y="1266"/>
                  <a:pt x="167" y="1266"/>
                </a:cubicBezTo>
                <a:cubicBezTo>
                  <a:pt x="167" y="1266"/>
                  <a:pt x="167" y="1266"/>
                  <a:pt x="167" y="1266"/>
                </a:cubicBezTo>
                <a:cubicBezTo>
                  <a:pt x="104" y="1265"/>
                  <a:pt x="47" y="1243"/>
                  <a:pt x="0" y="1208"/>
                </a:cubicBezTo>
                <a:cubicBezTo>
                  <a:pt x="52" y="1274"/>
                  <a:pt x="132" y="1317"/>
                  <a:pt x="222" y="1317"/>
                </a:cubicBezTo>
                <a:cubicBezTo>
                  <a:pt x="377" y="1317"/>
                  <a:pt x="502" y="1191"/>
                  <a:pt x="502" y="1037"/>
                </a:cubicBezTo>
                <a:cubicBezTo>
                  <a:pt x="502" y="955"/>
                  <a:pt x="467" y="881"/>
                  <a:pt x="410" y="829"/>
                </a:cubicBezTo>
                <a:cubicBezTo>
                  <a:pt x="467" y="778"/>
                  <a:pt x="502" y="704"/>
                  <a:pt x="502" y="622"/>
                </a:cubicBezTo>
                <a:cubicBezTo>
                  <a:pt x="502" y="540"/>
                  <a:pt x="467" y="466"/>
                  <a:pt x="410" y="415"/>
                </a:cubicBezTo>
                <a:cubicBezTo>
                  <a:pt x="467" y="364"/>
                  <a:pt x="502" y="290"/>
                  <a:pt x="502" y="208"/>
                </a:cubicBezTo>
                <a:cubicBezTo>
                  <a:pt x="502" y="125"/>
                  <a:pt x="467" y="52"/>
                  <a:pt x="410" y="0"/>
                </a:cubicBezTo>
              </a:path>
            </a:pathLst>
          </a:custGeom>
          <a:solidFill>
            <a:srgbClr val="A5B2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p:cNvSpPr>
            <a:spLocks noEditPoints="1"/>
          </p:cNvSpPr>
          <p:nvPr/>
        </p:nvSpPr>
        <p:spPr bwMode="auto">
          <a:xfrm>
            <a:off x="6277037" y="2557070"/>
            <a:ext cx="283551" cy="1121317"/>
          </a:xfrm>
          <a:custGeom>
            <a:avLst/>
            <a:gdLst>
              <a:gd name="T0" fmla="*/ 91 w 91"/>
              <a:gd name="T1" fmla="*/ 153 h 360"/>
              <a:gd name="T2" fmla="*/ 0 w 91"/>
              <a:gd name="T3" fmla="*/ 360 h 360"/>
              <a:gd name="T4" fmla="*/ 0 w 91"/>
              <a:gd name="T5" fmla="*/ 360 h 360"/>
              <a:gd name="T6" fmla="*/ 91 w 91"/>
              <a:gd name="T7" fmla="*/ 153 h 360"/>
              <a:gd name="T8" fmla="*/ 91 w 91"/>
              <a:gd name="T9" fmla="*/ 153 h 360"/>
              <a:gd name="T10" fmla="*/ 91 w 91"/>
              <a:gd name="T11" fmla="*/ 153 h 360"/>
              <a:gd name="T12" fmla="*/ 91 w 91"/>
              <a:gd name="T13" fmla="*/ 153 h 360"/>
              <a:gd name="T14" fmla="*/ 91 w 91"/>
              <a:gd name="T15" fmla="*/ 153 h 360"/>
              <a:gd name="T16" fmla="*/ 91 w 91"/>
              <a:gd name="T17" fmla="*/ 152 h 360"/>
              <a:gd name="T18" fmla="*/ 91 w 91"/>
              <a:gd name="T19" fmla="*/ 153 h 360"/>
              <a:gd name="T20" fmla="*/ 91 w 91"/>
              <a:gd name="T21" fmla="*/ 152 h 360"/>
              <a:gd name="T22" fmla="*/ 91 w 91"/>
              <a:gd name="T23" fmla="*/ 152 h 360"/>
              <a:gd name="T24" fmla="*/ 91 w 91"/>
              <a:gd name="T25" fmla="*/ 152 h 360"/>
              <a:gd name="T26" fmla="*/ 91 w 91"/>
              <a:gd name="T27" fmla="*/ 152 h 360"/>
              <a:gd name="T28" fmla="*/ 91 w 91"/>
              <a:gd name="T29" fmla="*/ 152 h 360"/>
              <a:gd name="T30" fmla="*/ 91 w 91"/>
              <a:gd name="T31" fmla="*/ 152 h 360"/>
              <a:gd name="T32" fmla="*/ 91 w 91"/>
              <a:gd name="T33" fmla="*/ 152 h 360"/>
              <a:gd name="T34" fmla="*/ 91 w 91"/>
              <a:gd name="T35" fmla="*/ 151 h 360"/>
              <a:gd name="T36" fmla="*/ 91 w 91"/>
              <a:gd name="T37" fmla="*/ 152 h 360"/>
              <a:gd name="T38" fmla="*/ 91 w 91"/>
              <a:gd name="T39" fmla="*/ 151 h 360"/>
              <a:gd name="T40" fmla="*/ 91 w 91"/>
              <a:gd name="T41" fmla="*/ 151 h 360"/>
              <a:gd name="T42" fmla="*/ 91 w 91"/>
              <a:gd name="T43" fmla="*/ 151 h 360"/>
              <a:gd name="T44" fmla="*/ 91 w 91"/>
              <a:gd name="T45" fmla="*/ 151 h 360"/>
              <a:gd name="T46" fmla="*/ 91 w 91"/>
              <a:gd name="T47" fmla="*/ 151 h 360"/>
              <a:gd name="T48" fmla="*/ 91 w 91"/>
              <a:gd name="T49" fmla="*/ 151 h 360"/>
              <a:gd name="T50" fmla="*/ 91 w 91"/>
              <a:gd name="T51" fmla="*/ 151 h 360"/>
              <a:gd name="T52" fmla="*/ 91 w 91"/>
              <a:gd name="T53" fmla="*/ 150 h 360"/>
              <a:gd name="T54" fmla="*/ 91 w 91"/>
              <a:gd name="T55" fmla="*/ 151 h 360"/>
              <a:gd name="T56" fmla="*/ 91 w 91"/>
              <a:gd name="T57" fmla="*/ 150 h 360"/>
              <a:gd name="T58" fmla="*/ 91 w 91"/>
              <a:gd name="T59" fmla="*/ 150 h 360"/>
              <a:gd name="T60" fmla="*/ 91 w 91"/>
              <a:gd name="T61" fmla="*/ 150 h 360"/>
              <a:gd name="T62" fmla="*/ 91 w 91"/>
              <a:gd name="T63" fmla="*/ 150 h 360"/>
              <a:gd name="T64" fmla="*/ 91 w 91"/>
              <a:gd name="T65" fmla="*/ 150 h 360"/>
              <a:gd name="T66" fmla="*/ 91 w 91"/>
              <a:gd name="T67" fmla="*/ 150 h 360"/>
              <a:gd name="T68" fmla="*/ 91 w 91"/>
              <a:gd name="T69" fmla="*/ 150 h 360"/>
              <a:gd name="T70" fmla="*/ 91 w 91"/>
              <a:gd name="T71" fmla="*/ 149 h 360"/>
              <a:gd name="T72" fmla="*/ 91 w 91"/>
              <a:gd name="T73" fmla="*/ 150 h 360"/>
              <a:gd name="T74" fmla="*/ 91 w 91"/>
              <a:gd name="T75" fmla="*/ 149 h 360"/>
              <a:gd name="T76" fmla="*/ 91 w 91"/>
              <a:gd name="T77" fmla="*/ 149 h 360"/>
              <a:gd name="T78" fmla="*/ 91 w 91"/>
              <a:gd name="T79" fmla="*/ 149 h 360"/>
              <a:gd name="T80" fmla="*/ 91 w 91"/>
              <a:gd name="T81" fmla="*/ 149 h 360"/>
              <a:gd name="T82" fmla="*/ 91 w 91"/>
              <a:gd name="T83" fmla="*/ 149 h 360"/>
              <a:gd name="T84" fmla="*/ 91 w 91"/>
              <a:gd name="T85" fmla="*/ 149 h 360"/>
              <a:gd name="T86" fmla="*/ 91 w 91"/>
              <a:gd name="T87" fmla="*/ 149 h 360"/>
              <a:gd name="T88" fmla="*/ 91 w 91"/>
              <a:gd name="T89" fmla="*/ 148 h 360"/>
              <a:gd name="T90" fmla="*/ 91 w 91"/>
              <a:gd name="T91" fmla="*/ 149 h 360"/>
              <a:gd name="T92" fmla="*/ 91 w 91"/>
              <a:gd name="T93" fmla="*/ 148 h 360"/>
              <a:gd name="T94" fmla="*/ 91 w 91"/>
              <a:gd name="T95" fmla="*/ 148 h 360"/>
              <a:gd name="T96" fmla="*/ 91 w 91"/>
              <a:gd name="T97" fmla="*/ 148 h 360"/>
              <a:gd name="T98" fmla="*/ 91 w 91"/>
              <a:gd name="T99" fmla="*/ 148 h 360"/>
              <a:gd name="T100" fmla="*/ 91 w 91"/>
              <a:gd name="T101" fmla="*/ 147 h 360"/>
              <a:gd name="T102" fmla="*/ 91 w 91"/>
              <a:gd name="T103" fmla="*/ 148 h 360"/>
              <a:gd name="T104" fmla="*/ 91 w 91"/>
              <a:gd name="T105" fmla="*/ 147 h 360"/>
              <a:gd name="T106" fmla="*/ 91 w 91"/>
              <a:gd name="T107" fmla="*/ 147 h 360"/>
              <a:gd name="T108" fmla="*/ 91 w 91"/>
              <a:gd name="T109" fmla="*/ 147 h 360"/>
              <a:gd name="T110" fmla="*/ 91 w 91"/>
              <a:gd name="T111" fmla="*/ 147 h 360"/>
              <a:gd name="T112" fmla="*/ 91 w 91"/>
              <a:gd name="T113" fmla="*/ 146 h 360"/>
              <a:gd name="T114" fmla="*/ 91 w 91"/>
              <a:gd name="T115" fmla="*/ 147 h 360"/>
              <a:gd name="T116" fmla="*/ 91 w 91"/>
              <a:gd name="T117" fmla="*/ 146 h 360"/>
              <a:gd name="T118" fmla="*/ 46 w 91"/>
              <a:gd name="T119" fmla="*/ 0 h 360"/>
              <a:gd name="T120" fmla="*/ 46 w 91"/>
              <a:gd name="T121" fmla="*/ 0 h 360"/>
              <a:gd name="T122" fmla="*/ 91 w 91"/>
              <a:gd name="T123" fmla="*/ 146 h 360"/>
              <a:gd name="T124" fmla="*/ 46 w 91"/>
              <a:gd name="T125"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 h="360">
                <a:moveTo>
                  <a:pt x="91" y="153"/>
                </a:moveTo>
                <a:cubicBezTo>
                  <a:pt x="91" y="235"/>
                  <a:pt x="56" y="309"/>
                  <a:pt x="0" y="360"/>
                </a:cubicBezTo>
                <a:cubicBezTo>
                  <a:pt x="0" y="360"/>
                  <a:pt x="0" y="360"/>
                  <a:pt x="0" y="360"/>
                </a:cubicBezTo>
                <a:cubicBezTo>
                  <a:pt x="56" y="309"/>
                  <a:pt x="91" y="235"/>
                  <a:pt x="91" y="153"/>
                </a:cubicBezTo>
                <a:cubicBezTo>
                  <a:pt x="91" y="153"/>
                  <a:pt x="91" y="153"/>
                  <a:pt x="91" y="153"/>
                </a:cubicBezTo>
                <a:moveTo>
                  <a:pt x="91" y="153"/>
                </a:moveTo>
                <a:cubicBezTo>
                  <a:pt x="91" y="153"/>
                  <a:pt x="91" y="153"/>
                  <a:pt x="91" y="153"/>
                </a:cubicBezTo>
                <a:cubicBezTo>
                  <a:pt x="91" y="153"/>
                  <a:pt x="91" y="153"/>
                  <a:pt x="91" y="153"/>
                </a:cubicBezTo>
                <a:moveTo>
                  <a:pt x="91" y="152"/>
                </a:moveTo>
                <a:cubicBezTo>
                  <a:pt x="91" y="152"/>
                  <a:pt x="91" y="152"/>
                  <a:pt x="91" y="153"/>
                </a:cubicBezTo>
                <a:cubicBezTo>
                  <a:pt x="91" y="152"/>
                  <a:pt x="91" y="152"/>
                  <a:pt x="91" y="152"/>
                </a:cubicBezTo>
                <a:moveTo>
                  <a:pt x="91" y="152"/>
                </a:moveTo>
                <a:cubicBezTo>
                  <a:pt x="91" y="152"/>
                  <a:pt x="91" y="152"/>
                  <a:pt x="91" y="152"/>
                </a:cubicBezTo>
                <a:cubicBezTo>
                  <a:pt x="91" y="152"/>
                  <a:pt x="91" y="152"/>
                  <a:pt x="91" y="152"/>
                </a:cubicBezTo>
                <a:moveTo>
                  <a:pt x="91" y="152"/>
                </a:moveTo>
                <a:cubicBezTo>
                  <a:pt x="91" y="152"/>
                  <a:pt x="91" y="152"/>
                  <a:pt x="91" y="152"/>
                </a:cubicBezTo>
                <a:cubicBezTo>
                  <a:pt x="91" y="152"/>
                  <a:pt x="91" y="152"/>
                  <a:pt x="91" y="152"/>
                </a:cubicBezTo>
                <a:moveTo>
                  <a:pt x="91" y="151"/>
                </a:moveTo>
                <a:cubicBezTo>
                  <a:pt x="91" y="151"/>
                  <a:pt x="91" y="152"/>
                  <a:pt x="91" y="152"/>
                </a:cubicBezTo>
                <a:cubicBezTo>
                  <a:pt x="91" y="152"/>
                  <a:pt x="91" y="151"/>
                  <a:pt x="91" y="151"/>
                </a:cubicBezTo>
                <a:moveTo>
                  <a:pt x="91" y="151"/>
                </a:moveTo>
                <a:cubicBezTo>
                  <a:pt x="91" y="151"/>
                  <a:pt x="91" y="151"/>
                  <a:pt x="91" y="151"/>
                </a:cubicBezTo>
                <a:cubicBezTo>
                  <a:pt x="91" y="151"/>
                  <a:pt x="91" y="151"/>
                  <a:pt x="91" y="151"/>
                </a:cubicBezTo>
                <a:moveTo>
                  <a:pt x="91" y="151"/>
                </a:moveTo>
                <a:cubicBezTo>
                  <a:pt x="91" y="151"/>
                  <a:pt x="91" y="151"/>
                  <a:pt x="91" y="151"/>
                </a:cubicBezTo>
                <a:cubicBezTo>
                  <a:pt x="91" y="151"/>
                  <a:pt x="91" y="151"/>
                  <a:pt x="91" y="151"/>
                </a:cubicBezTo>
                <a:moveTo>
                  <a:pt x="91" y="150"/>
                </a:moveTo>
                <a:cubicBezTo>
                  <a:pt x="91" y="150"/>
                  <a:pt x="91" y="151"/>
                  <a:pt x="91" y="151"/>
                </a:cubicBezTo>
                <a:cubicBezTo>
                  <a:pt x="91" y="151"/>
                  <a:pt x="91" y="150"/>
                  <a:pt x="91" y="150"/>
                </a:cubicBezTo>
                <a:moveTo>
                  <a:pt x="91" y="150"/>
                </a:moveTo>
                <a:cubicBezTo>
                  <a:pt x="91" y="150"/>
                  <a:pt x="91" y="150"/>
                  <a:pt x="91" y="150"/>
                </a:cubicBezTo>
                <a:cubicBezTo>
                  <a:pt x="91" y="150"/>
                  <a:pt x="91" y="150"/>
                  <a:pt x="91" y="150"/>
                </a:cubicBezTo>
                <a:moveTo>
                  <a:pt x="91" y="150"/>
                </a:moveTo>
                <a:cubicBezTo>
                  <a:pt x="91" y="150"/>
                  <a:pt x="91" y="150"/>
                  <a:pt x="91" y="150"/>
                </a:cubicBezTo>
                <a:cubicBezTo>
                  <a:pt x="91" y="150"/>
                  <a:pt x="91" y="150"/>
                  <a:pt x="91" y="150"/>
                </a:cubicBezTo>
                <a:moveTo>
                  <a:pt x="91" y="149"/>
                </a:moveTo>
                <a:cubicBezTo>
                  <a:pt x="91" y="149"/>
                  <a:pt x="91" y="150"/>
                  <a:pt x="91" y="150"/>
                </a:cubicBezTo>
                <a:cubicBezTo>
                  <a:pt x="91" y="150"/>
                  <a:pt x="91" y="149"/>
                  <a:pt x="91" y="149"/>
                </a:cubicBezTo>
                <a:moveTo>
                  <a:pt x="91" y="149"/>
                </a:moveTo>
                <a:cubicBezTo>
                  <a:pt x="91" y="149"/>
                  <a:pt x="91" y="149"/>
                  <a:pt x="91" y="149"/>
                </a:cubicBezTo>
                <a:cubicBezTo>
                  <a:pt x="91" y="149"/>
                  <a:pt x="91" y="149"/>
                  <a:pt x="91" y="149"/>
                </a:cubicBezTo>
                <a:moveTo>
                  <a:pt x="91" y="149"/>
                </a:moveTo>
                <a:cubicBezTo>
                  <a:pt x="91" y="149"/>
                  <a:pt x="91" y="149"/>
                  <a:pt x="91" y="149"/>
                </a:cubicBezTo>
                <a:cubicBezTo>
                  <a:pt x="91" y="149"/>
                  <a:pt x="91" y="149"/>
                  <a:pt x="91" y="149"/>
                </a:cubicBezTo>
                <a:moveTo>
                  <a:pt x="91" y="148"/>
                </a:moveTo>
                <a:cubicBezTo>
                  <a:pt x="91" y="148"/>
                  <a:pt x="91" y="149"/>
                  <a:pt x="91" y="149"/>
                </a:cubicBezTo>
                <a:cubicBezTo>
                  <a:pt x="91" y="149"/>
                  <a:pt x="91" y="148"/>
                  <a:pt x="91" y="148"/>
                </a:cubicBezTo>
                <a:moveTo>
                  <a:pt x="91" y="148"/>
                </a:moveTo>
                <a:cubicBezTo>
                  <a:pt x="91" y="148"/>
                  <a:pt x="91" y="148"/>
                  <a:pt x="91" y="148"/>
                </a:cubicBezTo>
                <a:cubicBezTo>
                  <a:pt x="91" y="148"/>
                  <a:pt x="91" y="148"/>
                  <a:pt x="91" y="148"/>
                </a:cubicBezTo>
                <a:moveTo>
                  <a:pt x="91" y="147"/>
                </a:moveTo>
                <a:cubicBezTo>
                  <a:pt x="91" y="148"/>
                  <a:pt x="91" y="148"/>
                  <a:pt x="91" y="148"/>
                </a:cubicBezTo>
                <a:cubicBezTo>
                  <a:pt x="91" y="148"/>
                  <a:pt x="91" y="148"/>
                  <a:pt x="91" y="147"/>
                </a:cubicBezTo>
                <a:moveTo>
                  <a:pt x="91" y="147"/>
                </a:moveTo>
                <a:cubicBezTo>
                  <a:pt x="91" y="147"/>
                  <a:pt x="91" y="147"/>
                  <a:pt x="91" y="147"/>
                </a:cubicBezTo>
                <a:cubicBezTo>
                  <a:pt x="91" y="147"/>
                  <a:pt x="91" y="147"/>
                  <a:pt x="91" y="147"/>
                </a:cubicBezTo>
                <a:moveTo>
                  <a:pt x="91" y="146"/>
                </a:moveTo>
                <a:cubicBezTo>
                  <a:pt x="91" y="147"/>
                  <a:pt x="91" y="147"/>
                  <a:pt x="91" y="147"/>
                </a:cubicBezTo>
                <a:cubicBezTo>
                  <a:pt x="91" y="147"/>
                  <a:pt x="91" y="147"/>
                  <a:pt x="91" y="146"/>
                </a:cubicBezTo>
                <a:moveTo>
                  <a:pt x="46" y="0"/>
                </a:moveTo>
                <a:cubicBezTo>
                  <a:pt x="46" y="0"/>
                  <a:pt x="46" y="0"/>
                  <a:pt x="46" y="0"/>
                </a:cubicBezTo>
                <a:cubicBezTo>
                  <a:pt x="74" y="42"/>
                  <a:pt x="90" y="92"/>
                  <a:pt x="91" y="146"/>
                </a:cubicBezTo>
                <a:cubicBezTo>
                  <a:pt x="90" y="92"/>
                  <a:pt x="74" y="42"/>
                  <a:pt x="46"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p:cNvSpPr>
            <a:spLocks noEditPoints="1"/>
          </p:cNvSpPr>
          <p:nvPr/>
        </p:nvSpPr>
        <p:spPr bwMode="auto">
          <a:xfrm>
            <a:off x="6277037" y="3678386"/>
            <a:ext cx="283551" cy="1291733"/>
          </a:xfrm>
          <a:custGeom>
            <a:avLst/>
            <a:gdLst>
              <a:gd name="T0" fmla="*/ 0 w 91"/>
              <a:gd name="T1" fmla="*/ 415 h 415"/>
              <a:gd name="T2" fmla="*/ 91 w 91"/>
              <a:gd name="T3" fmla="*/ 207 h 415"/>
              <a:gd name="T4" fmla="*/ 91 w 91"/>
              <a:gd name="T5" fmla="*/ 207 h 415"/>
              <a:gd name="T6" fmla="*/ 91 w 91"/>
              <a:gd name="T7" fmla="*/ 207 h 415"/>
              <a:gd name="T8" fmla="*/ 91 w 91"/>
              <a:gd name="T9" fmla="*/ 207 h 415"/>
              <a:gd name="T10" fmla="*/ 91 w 91"/>
              <a:gd name="T11" fmla="*/ 206 h 415"/>
              <a:gd name="T12" fmla="*/ 91 w 91"/>
              <a:gd name="T13" fmla="*/ 206 h 415"/>
              <a:gd name="T14" fmla="*/ 91 w 91"/>
              <a:gd name="T15" fmla="*/ 206 h 415"/>
              <a:gd name="T16" fmla="*/ 91 w 91"/>
              <a:gd name="T17" fmla="*/ 206 h 415"/>
              <a:gd name="T18" fmla="*/ 91 w 91"/>
              <a:gd name="T19" fmla="*/ 206 h 415"/>
              <a:gd name="T20" fmla="*/ 91 w 91"/>
              <a:gd name="T21" fmla="*/ 206 h 415"/>
              <a:gd name="T22" fmla="*/ 91 w 91"/>
              <a:gd name="T23" fmla="*/ 205 h 415"/>
              <a:gd name="T24" fmla="*/ 91 w 91"/>
              <a:gd name="T25" fmla="*/ 205 h 415"/>
              <a:gd name="T26" fmla="*/ 91 w 91"/>
              <a:gd name="T27" fmla="*/ 205 h 415"/>
              <a:gd name="T28" fmla="*/ 91 w 91"/>
              <a:gd name="T29" fmla="*/ 205 h 415"/>
              <a:gd name="T30" fmla="*/ 91 w 91"/>
              <a:gd name="T31" fmla="*/ 205 h 415"/>
              <a:gd name="T32" fmla="*/ 91 w 91"/>
              <a:gd name="T33" fmla="*/ 204 h 415"/>
              <a:gd name="T34" fmla="*/ 91 w 91"/>
              <a:gd name="T35" fmla="*/ 204 h 415"/>
              <a:gd name="T36" fmla="*/ 91 w 91"/>
              <a:gd name="T37" fmla="*/ 204 h 415"/>
              <a:gd name="T38" fmla="*/ 91 w 91"/>
              <a:gd name="T39" fmla="*/ 204 h 415"/>
              <a:gd name="T40" fmla="*/ 91 w 91"/>
              <a:gd name="T41" fmla="*/ 203 h 415"/>
              <a:gd name="T42" fmla="*/ 91 w 91"/>
              <a:gd name="T43" fmla="*/ 203 h 415"/>
              <a:gd name="T44" fmla="*/ 91 w 91"/>
              <a:gd name="T45" fmla="*/ 203 h 415"/>
              <a:gd name="T46" fmla="*/ 91 w 91"/>
              <a:gd name="T47" fmla="*/ 203 h 415"/>
              <a:gd name="T48" fmla="*/ 91 w 91"/>
              <a:gd name="T49" fmla="*/ 203 h 415"/>
              <a:gd name="T50" fmla="*/ 91 w 91"/>
              <a:gd name="T51" fmla="*/ 202 h 415"/>
              <a:gd name="T52" fmla="*/ 91 w 91"/>
              <a:gd name="T53" fmla="*/ 202 h 415"/>
              <a:gd name="T54" fmla="*/ 91 w 91"/>
              <a:gd name="T55" fmla="*/ 202 h 415"/>
              <a:gd name="T56" fmla="*/ 91 w 91"/>
              <a:gd name="T57" fmla="*/ 202 h 415"/>
              <a:gd name="T58" fmla="*/ 91 w 91"/>
              <a:gd name="T59" fmla="*/ 200 h 415"/>
              <a:gd name="T60" fmla="*/ 91 w 91"/>
              <a:gd name="T61" fmla="*/ 200 h 415"/>
              <a:gd name="T62" fmla="*/ 46 w 91"/>
              <a:gd name="T63" fmla="*/ 55 h 415"/>
              <a:gd name="T64" fmla="*/ 46 w 91"/>
              <a:gd name="T65" fmla="*/ 55 h 415"/>
              <a:gd name="T66" fmla="*/ 33 w 91"/>
              <a:gd name="T67" fmla="*/ 37 h 415"/>
              <a:gd name="T68" fmla="*/ 0 w 91"/>
              <a:gd name="T69"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415">
                <a:moveTo>
                  <a:pt x="91" y="207"/>
                </a:moveTo>
                <a:cubicBezTo>
                  <a:pt x="91" y="290"/>
                  <a:pt x="56" y="364"/>
                  <a:pt x="0" y="415"/>
                </a:cubicBezTo>
                <a:cubicBezTo>
                  <a:pt x="0" y="415"/>
                  <a:pt x="0" y="415"/>
                  <a:pt x="0" y="415"/>
                </a:cubicBezTo>
                <a:cubicBezTo>
                  <a:pt x="56" y="364"/>
                  <a:pt x="91" y="290"/>
                  <a:pt x="91" y="207"/>
                </a:cubicBezTo>
                <a:cubicBezTo>
                  <a:pt x="91" y="207"/>
                  <a:pt x="91" y="207"/>
                  <a:pt x="91" y="207"/>
                </a:cubicBezTo>
                <a:moveTo>
                  <a:pt x="91" y="207"/>
                </a:moveTo>
                <a:cubicBezTo>
                  <a:pt x="91" y="207"/>
                  <a:pt x="91" y="207"/>
                  <a:pt x="91" y="207"/>
                </a:cubicBezTo>
                <a:cubicBezTo>
                  <a:pt x="91" y="207"/>
                  <a:pt x="91" y="207"/>
                  <a:pt x="91" y="207"/>
                </a:cubicBezTo>
                <a:moveTo>
                  <a:pt x="91" y="207"/>
                </a:moveTo>
                <a:cubicBezTo>
                  <a:pt x="91" y="207"/>
                  <a:pt x="91" y="207"/>
                  <a:pt x="91" y="207"/>
                </a:cubicBezTo>
                <a:cubicBezTo>
                  <a:pt x="91" y="207"/>
                  <a:pt x="91" y="207"/>
                  <a:pt x="91" y="207"/>
                </a:cubicBezTo>
                <a:moveTo>
                  <a:pt x="91" y="206"/>
                </a:moveTo>
                <a:cubicBezTo>
                  <a:pt x="91" y="207"/>
                  <a:pt x="91" y="207"/>
                  <a:pt x="91" y="207"/>
                </a:cubicBezTo>
                <a:cubicBezTo>
                  <a:pt x="91" y="207"/>
                  <a:pt x="91" y="207"/>
                  <a:pt x="91" y="206"/>
                </a:cubicBezTo>
                <a:moveTo>
                  <a:pt x="91" y="206"/>
                </a:moveTo>
                <a:cubicBezTo>
                  <a:pt x="91" y="206"/>
                  <a:pt x="91" y="206"/>
                  <a:pt x="91" y="206"/>
                </a:cubicBezTo>
                <a:cubicBezTo>
                  <a:pt x="91" y="206"/>
                  <a:pt x="91" y="206"/>
                  <a:pt x="91" y="206"/>
                </a:cubicBezTo>
                <a:moveTo>
                  <a:pt x="91" y="206"/>
                </a:moveTo>
                <a:cubicBezTo>
                  <a:pt x="91" y="206"/>
                  <a:pt x="91" y="206"/>
                  <a:pt x="91" y="206"/>
                </a:cubicBezTo>
                <a:cubicBezTo>
                  <a:pt x="91" y="206"/>
                  <a:pt x="91" y="206"/>
                  <a:pt x="91" y="206"/>
                </a:cubicBezTo>
                <a:moveTo>
                  <a:pt x="91" y="206"/>
                </a:moveTo>
                <a:cubicBezTo>
                  <a:pt x="91" y="206"/>
                  <a:pt x="91" y="206"/>
                  <a:pt x="91" y="206"/>
                </a:cubicBezTo>
                <a:cubicBezTo>
                  <a:pt x="91" y="206"/>
                  <a:pt x="91" y="206"/>
                  <a:pt x="91" y="206"/>
                </a:cubicBezTo>
                <a:moveTo>
                  <a:pt x="91" y="205"/>
                </a:moveTo>
                <a:cubicBezTo>
                  <a:pt x="91" y="205"/>
                  <a:pt x="91" y="205"/>
                  <a:pt x="91" y="205"/>
                </a:cubicBezTo>
                <a:cubicBezTo>
                  <a:pt x="91" y="205"/>
                  <a:pt x="91" y="205"/>
                  <a:pt x="91" y="205"/>
                </a:cubicBezTo>
                <a:moveTo>
                  <a:pt x="91" y="205"/>
                </a:moveTo>
                <a:cubicBezTo>
                  <a:pt x="91" y="205"/>
                  <a:pt x="91" y="205"/>
                  <a:pt x="91" y="205"/>
                </a:cubicBezTo>
                <a:cubicBezTo>
                  <a:pt x="91" y="205"/>
                  <a:pt x="91" y="205"/>
                  <a:pt x="91" y="205"/>
                </a:cubicBezTo>
                <a:moveTo>
                  <a:pt x="91" y="205"/>
                </a:moveTo>
                <a:cubicBezTo>
                  <a:pt x="91" y="205"/>
                  <a:pt x="91" y="205"/>
                  <a:pt x="91" y="205"/>
                </a:cubicBezTo>
                <a:cubicBezTo>
                  <a:pt x="91" y="205"/>
                  <a:pt x="91" y="205"/>
                  <a:pt x="91" y="205"/>
                </a:cubicBezTo>
                <a:moveTo>
                  <a:pt x="91" y="204"/>
                </a:moveTo>
                <a:cubicBezTo>
                  <a:pt x="91" y="204"/>
                  <a:pt x="91" y="204"/>
                  <a:pt x="91" y="204"/>
                </a:cubicBezTo>
                <a:cubicBezTo>
                  <a:pt x="91" y="204"/>
                  <a:pt x="91" y="204"/>
                  <a:pt x="91" y="204"/>
                </a:cubicBezTo>
                <a:moveTo>
                  <a:pt x="91" y="204"/>
                </a:moveTo>
                <a:cubicBezTo>
                  <a:pt x="91" y="204"/>
                  <a:pt x="91" y="204"/>
                  <a:pt x="91" y="204"/>
                </a:cubicBezTo>
                <a:cubicBezTo>
                  <a:pt x="91" y="204"/>
                  <a:pt x="91" y="204"/>
                  <a:pt x="91" y="204"/>
                </a:cubicBezTo>
                <a:moveTo>
                  <a:pt x="91" y="204"/>
                </a:moveTo>
                <a:cubicBezTo>
                  <a:pt x="91" y="204"/>
                  <a:pt x="91" y="204"/>
                  <a:pt x="91" y="204"/>
                </a:cubicBezTo>
                <a:cubicBezTo>
                  <a:pt x="91" y="204"/>
                  <a:pt x="91" y="204"/>
                  <a:pt x="91" y="204"/>
                </a:cubicBezTo>
                <a:moveTo>
                  <a:pt x="91" y="203"/>
                </a:moveTo>
                <a:cubicBezTo>
                  <a:pt x="91" y="203"/>
                  <a:pt x="91" y="203"/>
                  <a:pt x="91" y="203"/>
                </a:cubicBezTo>
                <a:cubicBezTo>
                  <a:pt x="91" y="203"/>
                  <a:pt x="91" y="203"/>
                  <a:pt x="91" y="203"/>
                </a:cubicBezTo>
                <a:moveTo>
                  <a:pt x="91" y="203"/>
                </a:moveTo>
                <a:cubicBezTo>
                  <a:pt x="91" y="203"/>
                  <a:pt x="91" y="203"/>
                  <a:pt x="91" y="203"/>
                </a:cubicBezTo>
                <a:cubicBezTo>
                  <a:pt x="91" y="203"/>
                  <a:pt x="91" y="203"/>
                  <a:pt x="91" y="203"/>
                </a:cubicBezTo>
                <a:moveTo>
                  <a:pt x="91" y="203"/>
                </a:moveTo>
                <a:cubicBezTo>
                  <a:pt x="91" y="203"/>
                  <a:pt x="91" y="203"/>
                  <a:pt x="91" y="203"/>
                </a:cubicBezTo>
                <a:cubicBezTo>
                  <a:pt x="91" y="203"/>
                  <a:pt x="91" y="203"/>
                  <a:pt x="91" y="203"/>
                </a:cubicBezTo>
                <a:moveTo>
                  <a:pt x="91" y="202"/>
                </a:moveTo>
                <a:cubicBezTo>
                  <a:pt x="91" y="202"/>
                  <a:pt x="91" y="202"/>
                  <a:pt x="91" y="202"/>
                </a:cubicBezTo>
                <a:cubicBezTo>
                  <a:pt x="91" y="202"/>
                  <a:pt x="91" y="202"/>
                  <a:pt x="91" y="202"/>
                </a:cubicBezTo>
                <a:moveTo>
                  <a:pt x="91" y="202"/>
                </a:moveTo>
                <a:cubicBezTo>
                  <a:pt x="91" y="202"/>
                  <a:pt x="91" y="202"/>
                  <a:pt x="91" y="202"/>
                </a:cubicBezTo>
                <a:cubicBezTo>
                  <a:pt x="91" y="202"/>
                  <a:pt x="91" y="202"/>
                  <a:pt x="91" y="202"/>
                </a:cubicBezTo>
                <a:moveTo>
                  <a:pt x="91" y="201"/>
                </a:moveTo>
                <a:cubicBezTo>
                  <a:pt x="91" y="201"/>
                  <a:pt x="91" y="201"/>
                  <a:pt x="91" y="202"/>
                </a:cubicBezTo>
                <a:cubicBezTo>
                  <a:pt x="91" y="201"/>
                  <a:pt x="91" y="201"/>
                  <a:pt x="91" y="201"/>
                </a:cubicBezTo>
                <a:moveTo>
                  <a:pt x="91" y="200"/>
                </a:moveTo>
                <a:cubicBezTo>
                  <a:pt x="91" y="200"/>
                  <a:pt x="91" y="201"/>
                  <a:pt x="91" y="201"/>
                </a:cubicBezTo>
                <a:cubicBezTo>
                  <a:pt x="91" y="201"/>
                  <a:pt x="91" y="200"/>
                  <a:pt x="91" y="200"/>
                </a:cubicBezTo>
                <a:moveTo>
                  <a:pt x="46" y="55"/>
                </a:moveTo>
                <a:cubicBezTo>
                  <a:pt x="46" y="55"/>
                  <a:pt x="46" y="55"/>
                  <a:pt x="46" y="55"/>
                </a:cubicBezTo>
                <a:cubicBezTo>
                  <a:pt x="73" y="97"/>
                  <a:pt x="90" y="146"/>
                  <a:pt x="91" y="200"/>
                </a:cubicBezTo>
                <a:cubicBezTo>
                  <a:pt x="90" y="146"/>
                  <a:pt x="73" y="97"/>
                  <a:pt x="46" y="55"/>
                </a:cubicBezTo>
                <a:moveTo>
                  <a:pt x="0" y="0"/>
                </a:moveTo>
                <a:cubicBezTo>
                  <a:pt x="12" y="11"/>
                  <a:pt x="23" y="23"/>
                  <a:pt x="33" y="37"/>
                </a:cubicBezTo>
                <a:cubicBezTo>
                  <a:pt x="33" y="37"/>
                  <a:pt x="33" y="37"/>
                  <a:pt x="33" y="37"/>
                </a:cubicBezTo>
                <a:cubicBezTo>
                  <a:pt x="23" y="23"/>
                  <a:pt x="12" y="11"/>
                  <a:pt x="0"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p:cNvSpPr>
            <a:spLocks noEditPoints="1"/>
          </p:cNvSpPr>
          <p:nvPr/>
        </p:nvSpPr>
        <p:spPr bwMode="auto">
          <a:xfrm>
            <a:off x="5155720" y="4970119"/>
            <a:ext cx="1404868" cy="1518001"/>
          </a:xfrm>
          <a:custGeom>
            <a:avLst/>
            <a:gdLst>
              <a:gd name="T0" fmla="*/ 171 w 451"/>
              <a:gd name="T1" fmla="*/ 487 h 487"/>
              <a:gd name="T2" fmla="*/ 170 w 451"/>
              <a:gd name="T3" fmla="*/ 487 h 487"/>
              <a:gd name="T4" fmla="*/ 170 w 451"/>
              <a:gd name="T5" fmla="*/ 487 h 487"/>
              <a:gd name="T6" fmla="*/ 170 w 451"/>
              <a:gd name="T7" fmla="*/ 487 h 487"/>
              <a:gd name="T8" fmla="*/ 169 w 451"/>
              <a:gd name="T9" fmla="*/ 487 h 487"/>
              <a:gd name="T10" fmla="*/ 169 w 451"/>
              <a:gd name="T11" fmla="*/ 487 h 487"/>
              <a:gd name="T12" fmla="*/ 169 w 451"/>
              <a:gd name="T13" fmla="*/ 487 h 487"/>
              <a:gd name="T14" fmla="*/ 168 w 451"/>
              <a:gd name="T15" fmla="*/ 487 h 487"/>
              <a:gd name="T16" fmla="*/ 168 w 451"/>
              <a:gd name="T17" fmla="*/ 487 h 487"/>
              <a:gd name="T18" fmla="*/ 168 w 451"/>
              <a:gd name="T19" fmla="*/ 487 h 487"/>
              <a:gd name="T20" fmla="*/ 0 w 451"/>
              <a:gd name="T21" fmla="*/ 429 h 487"/>
              <a:gd name="T22" fmla="*/ 167 w 451"/>
              <a:gd name="T23" fmla="*/ 487 h 487"/>
              <a:gd name="T24" fmla="*/ 451 w 451"/>
              <a:gd name="T25" fmla="*/ 207 h 487"/>
              <a:gd name="T26" fmla="*/ 171 w 451"/>
              <a:gd name="T27" fmla="*/ 487 h 487"/>
              <a:gd name="T28" fmla="*/ 451 w 451"/>
              <a:gd name="T29" fmla="*/ 207 h 487"/>
              <a:gd name="T30" fmla="*/ 451 w 451"/>
              <a:gd name="T31" fmla="*/ 207 h 487"/>
              <a:gd name="T32" fmla="*/ 451 w 451"/>
              <a:gd name="T33" fmla="*/ 207 h 487"/>
              <a:gd name="T34" fmla="*/ 451 w 451"/>
              <a:gd name="T35" fmla="*/ 207 h 487"/>
              <a:gd name="T36" fmla="*/ 451 w 451"/>
              <a:gd name="T37" fmla="*/ 206 h 487"/>
              <a:gd name="T38" fmla="*/ 451 w 451"/>
              <a:gd name="T39" fmla="*/ 206 h 487"/>
              <a:gd name="T40" fmla="*/ 451 w 451"/>
              <a:gd name="T41" fmla="*/ 206 h 487"/>
              <a:gd name="T42" fmla="*/ 451 w 451"/>
              <a:gd name="T43" fmla="*/ 205 h 487"/>
              <a:gd name="T44" fmla="*/ 451 w 451"/>
              <a:gd name="T45" fmla="*/ 205 h 487"/>
              <a:gd name="T46" fmla="*/ 451 w 451"/>
              <a:gd name="T47" fmla="*/ 205 h 487"/>
              <a:gd name="T48" fmla="*/ 451 w 451"/>
              <a:gd name="T49" fmla="*/ 205 h 487"/>
              <a:gd name="T50" fmla="*/ 451 w 451"/>
              <a:gd name="T51" fmla="*/ 205 h 487"/>
              <a:gd name="T52" fmla="*/ 451 w 451"/>
              <a:gd name="T53" fmla="*/ 205 h 487"/>
              <a:gd name="T54" fmla="*/ 451 w 451"/>
              <a:gd name="T55" fmla="*/ 204 h 487"/>
              <a:gd name="T56" fmla="*/ 451 w 451"/>
              <a:gd name="T57" fmla="*/ 204 h 487"/>
              <a:gd name="T58" fmla="*/ 451 w 451"/>
              <a:gd name="T59" fmla="*/ 204 h 487"/>
              <a:gd name="T60" fmla="*/ 451 w 451"/>
              <a:gd name="T61" fmla="*/ 203 h 487"/>
              <a:gd name="T62" fmla="*/ 451 w 451"/>
              <a:gd name="T63" fmla="*/ 203 h 487"/>
              <a:gd name="T64" fmla="*/ 451 w 451"/>
              <a:gd name="T65" fmla="*/ 203 h 487"/>
              <a:gd name="T66" fmla="*/ 451 w 451"/>
              <a:gd name="T67" fmla="*/ 203 h 487"/>
              <a:gd name="T68" fmla="*/ 451 w 451"/>
              <a:gd name="T69" fmla="*/ 203 h 487"/>
              <a:gd name="T70" fmla="*/ 451 w 451"/>
              <a:gd name="T71" fmla="*/ 203 h 487"/>
              <a:gd name="T72" fmla="*/ 451 w 451"/>
              <a:gd name="T73" fmla="*/ 202 h 487"/>
              <a:gd name="T74" fmla="*/ 451 w 451"/>
              <a:gd name="T75" fmla="*/ 202 h 487"/>
              <a:gd name="T76" fmla="*/ 451 w 451"/>
              <a:gd name="T77" fmla="*/ 202 h 487"/>
              <a:gd name="T78" fmla="*/ 451 w 451"/>
              <a:gd name="T79" fmla="*/ 201 h 487"/>
              <a:gd name="T80" fmla="*/ 451 w 451"/>
              <a:gd name="T81" fmla="*/ 201 h 487"/>
              <a:gd name="T82" fmla="*/ 406 w 451"/>
              <a:gd name="T83" fmla="*/ 54 h 487"/>
              <a:gd name="T84" fmla="*/ 406 w 451"/>
              <a:gd name="T85" fmla="*/ 54 h 487"/>
              <a:gd name="T86" fmla="*/ 393 w 451"/>
              <a:gd name="T87" fmla="*/ 36 h 487"/>
              <a:gd name="T88" fmla="*/ 360 w 451"/>
              <a:gd name="T89" fmla="*/ 0 h 487"/>
              <a:gd name="T90" fmla="*/ 360 w 451"/>
              <a:gd name="T91"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487">
                <a:moveTo>
                  <a:pt x="171" y="487"/>
                </a:moveTo>
                <a:cubicBezTo>
                  <a:pt x="171" y="487"/>
                  <a:pt x="171" y="487"/>
                  <a:pt x="171" y="487"/>
                </a:cubicBezTo>
                <a:cubicBezTo>
                  <a:pt x="171" y="487"/>
                  <a:pt x="171" y="487"/>
                  <a:pt x="171" y="487"/>
                </a:cubicBezTo>
                <a:moveTo>
                  <a:pt x="170" y="487"/>
                </a:moveTo>
                <a:cubicBezTo>
                  <a:pt x="170" y="487"/>
                  <a:pt x="170" y="487"/>
                  <a:pt x="171" y="487"/>
                </a:cubicBezTo>
                <a:cubicBezTo>
                  <a:pt x="170" y="487"/>
                  <a:pt x="170" y="487"/>
                  <a:pt x="170" y="487"/>
                </a:cubicBezTo>
                <a:moveTo>
                  <a:pt x="170" y="487"/>
                </a:moveTo>
                <a:cubicBezTo>
                  <a:pt x="170" y="487"/>
                  <a:pt x="170" y="487"/>
                  <a:pt x="170" y="487"/>
                </a:cubicBezTo>
                <a:cubicBezTo>
                  <a:pt x="170" y="487"/>
                  <a:pt x="170" y="487"/>
                  <a:pt x="170" y="487"/>
                </a:cubicBezTo>
                <a:moveTo>
                  <a:pt x="169" y="487"/>
                </a:moveTo>
                <a:cubicBezTo>
                  <a:pt x="169" y="487"/>
                  <a:pt x="169" y="487"/>
                  <a:pt x="169" y="487"/>
                </a:cubicBezTo>
                <a:cubicBezTo>
                  <a:pt x="169" y="487"/>
                  <a:pt x="169" y="487"/>
                  <a:pt x="169" y="487"/>
                </a:cubicBezTo>
                <a:moveTo>
                  <a:pt x="168" y="487"/>
                </a:moveTo>
                <a:cubicBezTo>
                  <a:pt x="169" y="487"/>
                  <a:pt x="169" y="487"/>
                  <a:pt x="169" y="487"/>
                </a:cubicBezTo>
                <a:cubicBezTo>
                  <a:pt x="169" y="487"/>
                  <a:pt x="168" y="487"/>
                  <a:pt x="168" y="487"/>
                </a:cubicBezTo>
                <a:moveTo>
                  <a:pt x="168" y="487"/>
                </a:moveTo>
                <a:cubicBezTo>
                  <a:pt x="168" y="487"/>
                  <a:pt x="168" y="487"/>
                  <a:pt x="168" y="487"/>
                </a:cubicBezTo>
                <a:cubicBezTo>
                  <a:pt x="168" y="487"/>
                  <a:pt x="168" y="487"/>
                  <a:pt x="168" y="487"/>
                </a:cubicBezTo>
                <a:moveTo>
                  <a:pt x="167" y="487"/>
                </a:moveTo>
                <a:cubicBezTo>
                  <a:pt x="167" y="487"/>
                  <a:pt x="167" y="487"/>
                  <a:pt x="168" y="487"/>
                </a:cubicBezTo>
                <a:cubicBezTo>
                  <a:pt x="167" y="487"/>
                  <a:pt x="167" y="487"/>
                  <a:pt x="167" y="487"/>
                </a:cubicBezTo>
                <a:moveTo>
                  <a:pt x="0" y="429"/>
                </a:moveTo>
                <a:cubicBezTo>
                  <a:pt x="0" y="429"/>
                  <a:pt x="0" y="429"/>
                  <a:pt x="0" y="429"/>
                </a:cubicBezTo>
                <a:cubicBezTo>
                  <a:pt x="47" y="464"/>
                  <a:pt x="104" y="486"/>
                  <a:pt x="167" y="487"/>
                </a:cubicBezTo>
                <a:cubicBezTo>
                  <a:pt x="104" y="486"/>
                  <a:pt x="47" y="464"/>
                  <a:pt x="0" y="429"/>
                </a:cubicBezTo>
                <a:moveTo>
                  <a:pt x="451" y="207"/>
                </a:moveTo>
                <a:cubicBezTo>
                  <a:pt x="451" y="362"/>
                  <a:pt x="326" y="487"/>
                  <a:pt x="171" y="487"/>
                </a:cubicBezTo>
                <a:cubicBezTo>
                  <a:pt x="171" y="487"/>
                  <a:pt x="171" y="487"/>
                  <a:pt x="171" y="487"/>
                </a:cubicBezTo>
                <a:cubicBezTo>
                  <a:pt x="171" y="487"/>
                  <a:pt x="171" y="487"/>
                  <a:pt x="171" y="487"/>
                </a:cubicBezTo>
                <a:cubicBezTo>
                  <a:pt x="326" y="487"/>
                  <a:pt x="451" y="362"/>
                  <a:pt x="451" y="207"/>
                </a:cubicBezTo>
                <a:cubicBezTo>
                  <a:pt x="451" y="207"/>
                  <a:pt x="451" y="207"/>
                  <a:pt x="451" y="207"/>
                </a:cubicBezTo>
                <a:moveTo>
                  <a:pt x="451" y="207"/>
                </a:moveTo>
                <a:cubicBezTo>
                  <a:pt x="451" y="207"/>
                  <a:pt x="451" y="207"/>
                  <a:pt x="451" y="207"/>
                </a:cubicBezTo>
                <a:cubicBezTo>
                  <a:pt x="451" y="207"/>
                  <a:pt x="451" y="207"/>
                  <a:pt x="451" y="207"/>
                </a:cubicBezTo>
                <a:moveTo>
                  <a:pt x="451" y="206"/>
                </a:moveTo>
                <a:cubicBezTo>
                  <a:pt x="451" y="206"/>
                  <a:pt x="451" y="207"/>
                  <a:pt x="451" y="207"/>
                </a:cubicBezTo>
                <a:cubicBezTo>
                  <a:pt x="451" y="207"/>
                  <a:pt x="451" y="206"/>
                  <a:pt x="451" y="206"/>
                </a:cubicBezTo>
                <a:moveTo>
                  <a:pt x="451" y="206"/>
                </a:moveTo>
                <a:cubicBezTo>
                  <a:pt x="451" y="206"/>
                  <a:pt x="451" y="206"/>
                  <a:pt x="451" y="206"/>
                </a:cubicBezTo>
                <a:cubicBezTo>
                  <a:pt x="451" y="206"/>
                  <a:pt x="451" y="206"/>
                  <a:pt x="451" y="206"/>
                </a:cubicBezTo>
                <a:moveTo>
                  <a:pt x="451" y="206"/>
                </a:moveTo>
                <a:cubicBezTo>
                  <a:pt x="451" y="206"/>
                  <a:pt x="451" y="206"/>
                  <a:pt x="451" y="206"/>
                </a:cubicBezTo>
                <a:cubicBezTo>
                  <a:pt x="451" y="206"/>
                  <a:pt x="451" y="206"/>
                  <a:pt x="451" y="206"/>
                </a:cubicBezTo>
                <a:moveTo>
                  <a:pt x="451" y="205"/>
                </a:moveTo>
                <a:cubicBezTo>
                  <a:pt x="451" y="205"/>
                  <a:pt x="451" y="206"/>
                  <a:pt x="451" y="206"/>
                </a:cubicBezTo>
                <a:cubicBezTo>
                  <a:pt x="451" y="206"/>
                  <a:pt x="451" y="205"/>
                  <a:pt x="451" y="205"/>
                </a:cubicBezTo>
                <a:moveTo>
                  <a:pt x="451" y="205"/>
                </a:moveTo>
                <a:cubicBezTo>
                  <a:pt x="451" y="205"/>
                  <a:pt x="451" y="205"/>
                  <a:pt x="451" y="205"/>
                </a:cubicBezTo>
                <a:cubicBezTo>
                  <a:pt x="451" y="205"/>
                  <a:pt x="451" y="205"/>
                  <a:pt x="451" y="205"/>
                </a:cubicBezTo>
                <a:moveTo>
                  <a:pt x="451" y="205"/>
                </a:moveTo>
                <a:cubicBezTo>
                  <a:pt x="451" y="205"/>
                  <a:pt x="451" y="205"/>
                  <a:pt x="451" y="205"/>
                </a:cubicBezTo>
                <a:cubicBezTo>
                  <a:pt x="451" y="205"/>
                  <a:pt x="451" y="205"/>
                  <a:pt x="451" y="205"/>
                </a:cubicBezTo>
                <a:moveTo>
                  <a:pt x="451" y="204"/>
                </a:moveTo>
                <a:cubicBezTo>
                  <a:pt x="451" y="204"/>
                  <a:pt x="451" y="205"/>
                  <a:pt x="451" y="205"/>
                </a:cubicBezTo>
                <a:cubicBezTo>
                  <a:pt x="451" y="205"/>
                  <a:pt x="451" y="204"/>
                  <a:pt x="451" y="204"/>
                </a:cubicBezTo>
                <a:moveTo>
                  <a:pt x="451" y="204"/>
                </a:moveTo>
                <a:cubicBezTo>
                  <a:pt x="451" y="204"/>
                  <a:pt x="451" y="204"/>
                  <a:pt x="451" y="204"/>
                </a:cubicBezTo>
                <a:cubicBezTo>
                  <a:pt x="451" y="204"/>
                  <a:pt x="451" y="204"/>
                  <a:pt x="451" y="204"/>
                </a:cubicBezTo>
                <a:moveTo>
                  <a:pt x="451" y="204"/>
                </a:moveTo>
                <a:cubicBezTo>
                  <a:pt x="451" y="204"/>
                  <a:pt x="451" y="204"/>
                  <a:pt x="451" y="204"/>
                </a:cubicBezTo>
                <a:cubicBezTo>
                  <a:pt x="451" y="204"/>
                  <a:pt x="451" y="204"/>
                  <a:pt x="451" y="204"/>
                </a:cubicBezTo>
                <a:moveTo>
                  <a:pt x="451" y="203"/>
                </a:moveTo>
                <a:cubicBezTo>
                  <a:pt x="451" y="203"/>
                  <a:pt x="451" y="204"/>
                  <a:pt x="451" y="204"/>
                </a:cubicBezTo>
                <a:cubicBezTo>
                  <a:pt x="451" y="204"/>
                  <a:pt x="451" y="203"/>
                  <a:pt x="451" y="203"/>
                </a:cubicBezTo>
                <a:moveTo>
                  <a:pt x="451" y="203"/>
                </a:moveTo>
                <a:cubicBezTo>
                  <a:pt x="451" y="203"/>
                  <a:pt x="451" y="203"/>
                  <a:pt x="451" y="203"/>
                </a:cubicBezTo>
                <a:cubicBezTo>
                  <a:pt x="451" y="203"/>
                  <a:pt x="451" y="203"/>
                  <a:pt x="451" y="203"/>
                </a:cubicBezTo>
                <a:moveTo>
                  <a:pt x="451" y="203"/>
                </a:moveTo>
                <a:cubicBezTo>
                  <a:pt x="451" y="203"/>
                  <a:pt x="451" y="203"/>
                  <a:pt x="451" y="203"/>
                </a:cubicBezTo>
                <a:cubicBezTo>
                  <a:pt x="451" y="203"/>
                  <a:pt x="451" y="203"/>
                  <a:pt x="451" y="203"/>
                </a:cubicBezTo>
                <a:moveTo>
                  <a:pt x="451" y="202"/>
                </a:moveTo>
                <a:cubicBezTo>
                  <a:pt x="451" y="202"/>
                  <a:pt x="451" y="203"/>
                  <a:pt x="451" y="203"/>
                </a:cubicBezTo>
                <a:cubicBezTo>
                  <a:pt x="451" y="203"/>
                  <a:pt x="451" y="203"/>
                  <a:pt x="451" y="202"/>
                </a:cubicBezTo>
                <a:moveTo>
                  <a:pt x="451" y="202"/>
                </a:moveTo>
                <a:cubicBezTo>
                  <a:pt x="451" y="202"/>
                  <a:pt x="451" y="202"/>
                  <a:pt x="451" y="202"/>
                </a:cubicBezTo>
                <a:cubicBezTo>
                  <a:pt x="451" y="202"/>
                  <a:pt x="451" y="202"/>
                  <a:pt x="451" y="202"/>
                </a:cubicBezTo>
                <a:moveTo>
                  <a:pt x="451" y="201"/>
                </a:moveTo>
                <a:cubicBezTo>
                  <a:pt x="451" y="202"/>
                  <a:pt x="451" y="202"/>
                  <a:pt x="451" y="202"/>
                </a:cubicBezTo>
                <a:cubicBezTo>
                  <a:pt x="451" y="202"/>
                  <a:pt x="451" y="202"/>
                  <a:pt x="451" y="201"/>
                </a:cubicBezTo>
                <a:moveTo>
                  <a:pt x="451" y="201"/>
                </a:moveTo>
                <a:cubicBezTo>
                  <a:pt x="451" y="201"/>
                  <a:pt x="451" y="201"/>
                  <a:pt x="451" y="201"/>
                </a:cubicBezTo>
                <a:cubicBezTo>
                  <a:pt x="451" y="201"/>
                  <a:pt x="451" y="201"/>
                  <a:pt x="451" y="201"/>
                </a:cubicBezTo>
                <a:moveTo>
                  <a:pt x="406" y="54"/>
                </a:moveTo>
                <a:cubicBezTo>
                  <a:pt x="406" y="54"/>
                  <a:pt x="406" y="54"/>
                  <a:pt x="406" y="54"/>
                </a:cubicBezTo>
                <a:cubicBezTo>
                  <a:pt x="434" y="97"/>
                  <a:pt x="450" y="147"/>
                  <a:pt x="451" y="201"/>
                </a:cubicBezTo>
                <a:cubicBezTo>
                  <a:pt x="450" y="147"/>
                  <a:pt x="434" y="97"/>
                  <a:pt x="406" y="54"/>
                </a:cubicBezTo>
                <a:moveTo>
                  <a:pt x="360" y="0"/>
                </a:moveTo>
                <a:cubicBezTo>
                  <a:pt x="372" y="11"/>
                  <a:pt x="383" y="23"/>
                  <a:pt x="393" y="36"/>
                </a:cubicBezTo>
                <a:cubicBezTo>
                  <a:pt x="393" y="36"/>
                  <a:pt x="393" y="36"/>
                  <a:pt x="393" y="36"/>
                </a:cubicBezTo>
                <a:cubicBezTo>
                  <a:pt x="383" y="23"/>
                  <a:pt x="372" y="11"/>
                  <a:pt x="360" y="0"/>
                </a:cubicBezTo>
                <a:moveTo>
                  <a:pt x="360" y="0"/>
                </a:moveTo>
                <a:cubicBezTo>
                  <a:pt x="360" y="0"/>
                  <a:pt x="360" y="0"/>
                  <a:pt x="360" y="0"/>
                </a:cubicBezTo>
                <a:cubicBezTo>
                  <a:pt x="360" y="0"/>
                  <a:pt x="360" y="0"/>
                  <a:pt x="360"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Oval 31"/>
          <p:cNvSpPr>
            <a:spLocks noChangeArrowheads="1"/>
          </p:cNvSpPr>
          <p:nvPr/>
        </p:nvSpPr>
        <p:spPr bwMode="auto">
          <a:xfrm>
            <a:off x="4588618" y="1646269"/>
            <a:ext cx="187602" cy="190467"/>
          </a:xfrm>
          <a:prstGeom prst="ellipse">
            <a:avLst/>
          </a:prstGeom>
          <a:solidFill>
            <a:srgbClr val="EAA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p:cNvSpPr>
            <a:spLocks noEditPoints="1"/>
          </p:cNvSpPr>
          <p:nvPr/>
        </p:nvSpPr>
        <p:spPr bwMode="auto">
          <a:xfrm>
            <a:off x="4307931" y="1229534"/>
            <a:ext cx="532733" cy="1025367"/>
          </a:xfrm>
          <a:custGeom>
            <a:avLst/>
            <a:gdLst>
              <a:gd name="T0" fmla="*/ 131 w 171"/>
              <a:gd name="T1" fmla="*/ 193 h 329"/>
              <a:gd name="T2" fmla="*/ 120 w 171"/>
              <a:gd name="T3" fmla="*/ 195 h 329"/>
              <a:gd name="T4" fmla="*/ 111 w 171"/>
              <a:gd name="T5" fmla="*/ 193 h 329"/>
              <a:gd name="T6" fmla="*/ 153 w 171"/>
              <a:gd name="T7" fmla="*/ 329 h 329"/>
              <a:gd name="T8" fmla="*/ 171 w 171"/>
              <a:gd name="T9" fmla="*/ 319 h 329"/>
              <a:gd name="T10" fmla="*/ 131 w 171"/>
              <a:gd name="T11" fmla="*/ 193 h 329"/>
              <a:gd name="T12" fmla="*/ 91 w 171"/>
              <a:gd name="T13" fmla="*/ 154 h 329"/>
              <a:gd name="T14" fmla="*/ 0 w 171"/>
              <a:gd name="T15" fmla="*/ 154 h 329"/>
              <a:gd name="T16" fmla="*/ 0 w 171"/>
              <a:gd name="T17" fmla="*/ 174 h 329"/>
              <a:gd name="T18" fmla="*/ 91 w 171"/>
              <a:gd name="T19" fmla="*/ 174 h 329"/>
              <a:gd name="T20" fmla="*/ 90 w 171"/>
              <a:gd name="T21" fmla="*/ 164 h 329"/>
              <a:gd name="T22" fmla="*/ 91 w 171"/>
              <a:gd name="T23" fmla="*/ 154 h 329"/>
              <a:gd name="T24" fmla="*/ 153 w 171"/>
              <a:gd name="T25" fmla="*/ 0 h 329"/>
              <a:gd name="T26" fmla="*/ 111 w 171"/>
              <a:gd name="T27" fmla="*/ 135 h 329"/>
              <a:gd name="T28" fmla="*/ 120 w 171"/>
              <a:gd name="T29" fmla="*/ 134 h 329"/>
              <a:gd name="T30" fmla="*/ 131 w 171"/>
              <a:gd name="T31" fmla="*/ 136 h 329"/>
              <a:gd name="T32" fmla="*/ 171 w 171"/>
              <a:gd name="T33" fmla="*/ 10 h 329"/>
              <a:gd name="T34" fmla="*/ 153 w 171"/>
              <a:gd name="T3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329">
                <a:moveTo>
                  <a:pt x="131" y="193"/>
                </a:moveTo>
                <a:cubicBezTo>
                  <a:pt x="128" y="194"/>
                  <a:pt x="124" y="195"/>
                  <a:pt x="120" y="195"/>
                </a:cubicBezTo>
                <a:cubicBezTo>
                  <a:pt x="117" y="195"/>
                  <a:pt x="114" y="194"/>
                  <a:pt x="111" y="193"/>
                </a:cubicBezTo>
                <a:cubicBezTo>
                  <a:pt x="115" y="241"/>
                  <a:pt x="130" y="287"/>
                  <a:pt x="153" y="329"/>
                </a:cubicBezTo>
                <a:cubicBezTo>
                  <a:pt x="171" y="319"/>
                  <a:pt x="171" y="319"/>
                  <a:pt x="171" y="319"/>
                </a:cubicBezTo>
                <a:cubicBezTo>
                  <a:pt x="149" y="280"/>
                  <a:pt x="135" y="237"/>
                  <a:pt x="131" y="193"/>
                </a:cubicBezTo>
                <a:moveTo>
                  <a:pt x="91" y="154"/>
                </a:moveTo>
                <a:cubicBezTo>
                  <a:pt x="0" y="154"/>
                  <a:pt x="0" y="154"/>
                  <a:pt x="0" y="154"/>
                </a:cubicBezTo>
                <a:cubicBezTo>
                  <a:pt x="0" y="174"/>
                  <a:pt x="0" y="174"/>
                  <a:pt x="0" y="174"/>
                </a:cubicBezTo>
                <a:cubicBezTo>
                  <a:pt x="91" y="174"/>
                  <a:pt x="91" y="174"/>
                  <a:pt x="91" y="174"/>
                </a:cubicBezTo>
                <a:cubicBezTo>
                  <a:pt x="90" y="171"/>
                  <a:pt x="90" y="168"/>
                  <a:pt x="90" y="164"/>
                </a:cubicBezTo>
                <a:cubicBezTo>
                  <a:pt x="90" y="161"/>
                  <a:pt x="90" y="158"/>
                  <a:pt x="91" y="154"/>
                </a:cubicBezTo>
                <a:moveTo>
                  <a:pt x="153" y="0"/>
                </a:moveTo>
                <a:cubicBezTo>
                  <a:pt x="130" y="42"/>
                  <a:pt x="115" y="88"/>
                  <a:pt x="111" y="135"/>
                </a:cubicBezTo>
                <a:cubicBezTo>
                  <a:pt x="114" y="135"/>
                  <a:pt x="117" y="134"/>
                  <a:pt x="120" y="134"/>
                </a:cubicBezTo>
                <a:cubicBezTo>
                  <a:pt x="124" y="134"/>
                  <a:pt x="128" y="135"/>
                  <a:pt x="131" y="136"/>
                </a:cubicBezTo>
                <a:cubicBezTo>
                  <a:pt x="135" y="92"/>
                  <a:pt x="149" y="49"/>
                  <a:pt x="171" y="10"/>
                </a:cubicBezTo>
                <a:cubicBezTo>
                  <a:pt x="153" y="0"/>
                  <a:pt x="153" y="0"/>
                  <a:pt x="153" y="0"/>
                </a:cubicBezTo>
              </a:path>
            </a:pathLst>
          </a:custGeom>
          <a:solidFill>
            <a:srgbClr val="A5B2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p:cNvSpPr>
            <a:spLocks/>
          </p:cNvSpPr>
          <p:nvPr/>
        </p:nvSpPr>
        <p:spPr bwMode="auto">
          <a:xfrm>
            <a:off x="4588618" y="1646269"/>
            <a:ext cx="127455" cy="190467"/>
          </a:xfrm>
          <a:custGeom>
            <a:avLst/>
            <a:gdLst>
              <a:gd name="T0" fmla="*/ 30 w 41"/>
              <a:gd name="T1" fmla="*/ 0 h 61"/>
              <a:gd name="T2" fmla="*/ 21 w 41"/>
              <a:gd name="T3" fmla="*/ 1 h 61"/>
              <a:gd name="T4" fmla="*/ 20 w 41"/>
              <a:gd name="T5" fmla="*/ 20 h 61"/>
              <a:gd name="T6" fmla="*/ 1 w 41"/>
              <a:gd name="T7" fmla="*/ 20 h 61"/>
              <a:gd name="T8" fmla="*/ 0 w 41"/>
              <a:gd name="T9" fmla="*/ 30 h 61"/>
              <a:gd name="T10" fmla="*/ 1 w 41"/>
              <a:gd name="T11" fmla="*/ 40 h 61"/>
              <a:gd name="T12" fmla="*/ 20 w 41"/>
              <a:gd name="T13" fmla="*/ 40 h 61"/>
              <a:gd name="T14" fmla="*/ 21 w 41"/>
              <a:gd name="T15" fmla="*/ 59 h 61"/>
              <a:gd name="T16" fmla="*/ 30 w 41"/>
              <a:gd name="T17" fmla="*/ 61 h 61"/>
              <a:gd name="T18" fmla="*/ 41 w 41"/>
              <a:gd name="T19" fmla="*/ 59 h 61"/>
              <a:gd name="T20" fmla="*/ 40 w 41"/>
              <a:gd name="T21" fmla="*/ 30 h 61"/>
              <a:gd name="T22" fmla="*/ 41 w 41"/>
              <a:gd name="T23" fmla="*/ 2 h 61"/>
              <a:gd name="T24" fmla="*/ 30 w 41"/>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1">
                <a:moveTo>
                  <a:pt x="30" y="0"/>
                </a:moveTo>
                <a:cubicBezTo>
                  <a:pt x="27" y="0"/>
                  <a:pt x="24" y="1"/>
                  <a:pt x="21" y="1"/>
                </a:cubicBezTo>
                <a:cubicBezTo>
                  <a:pt x="21" y="8"/>
                  <a:pt x="20" y="14"/>
                  <a:pt x="20" y="20"/>
                </a:cubicBezTo>
                <a:cubicBezTo>
                  <a:pt x="1" y="20"/>
                  <a:pt x="1" y="20"/>
                  <a:pt x="1" y="20"/>
                </a:cubicBezTo>
                <a:cubicBezTo>
                  <a:pt x="0" y="24"/>
                  <a:pt x="0" y="27"/>
                  <a:pt x="0" y="30"/>
                </a:cubicBezTo>
                <a:cubicBezTo>
                  <a:pt x="0" y="34"/>
                  <a:pt x="0" y="37"/>
                  <a:pt x="1" y="40"/>
                </a:cubicBezTo>
                <a:cubicBezTo>
                  <a:pt x="20" y="40"/>
                  <a:pt x="20" y="40"/>
                  <a:pt x="20" y="40"/>
                </a:cubicBezTo>
                <a:cubicBezTo>
                  <a:pt x="20" y="47"/>
                  <a:pt x="21" y="53"/>
                  <a:pt x="21" y="59"/>
                </a:cubicBezTo>
                <a:cubicBezTo>
                  <a:pt x="24" y="60"/>
                  <a:pt x="27" y="61"/>
                  <a:pt x="30" y="61"/>
                </a:cubicBezTo>
                <a:cubicBezTo>
                  <a:pt x="34" y="61"/>
                  <a:pt x="38" y="60"/>
                  <a:pt x="41" y="59"/>
                </a:cubicBezTo>
                <a:cubicBezTo>
                  <a:pt x="40" y="49"/>
                  <a:pt x="40" y="40"/>
                  <a:pt x="40" y="30"/>
                </a:cubicBezTo>
                <a:cubicBezTo>
                  <a:pt x="40" y="21"/>
                  <a:pt x="40" y="12"/>
                  <a:pt x="41" y="2"/>
                </a:cubicBezTo>
                <a:cubicBezTo>
                  <a:pt x="38" y="1"/>
                  <a:pt x="34" y="0"/>
                  <a:pt x="30" y="0"/>
                </a:cubicBezTo>
              </a:path>
            </a:pathLst>
          </a:custGeom>
          <a:solidFill>
            <a:srgbClr val="BA8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Oval 34"/>
          <p:cNvSpPr>
            <a:spLocks noChangeArrowheads="1"/>
          </p:cNvSpPr>
          <p:nvPr/>
        </p:nvSpPr>
        <p:spPr bwMode="auto">
          <a:xfrm>
            <a:off x="4771924" y="1205189"/>
            <a:ext cx="81629" cy="80196"/>
          </a:xfrm>
          <a:prstGeom prst="ellipse">
            <a:avLst/>
          </a:prstGeom>
          <a:solidFill>
            <a:srgbClr val="45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Oval 35"/>
          <p:cNvSpPr>
            <a:spLocks noChangeArrowheads="1"/>
          </p:cNvSpPr>
          <p:nvPr/>
        </p:nvSpPr>
        <p:spPr bwMode="auto">
          <a:xfrm>
            <a:off x="4267833" y="1703552"/>
            <a:ext cx="81629" cy="77332"/>
          </a:xfrm>
          <a:prstGeom prst="ellipse">
            <a:avLst/>
          </a:prstGeom>
          <a:solidFill>
            <a:srgbClr val="45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Oval 36"/>
          <p:cNvSpPr>
            <a:spLocks noChangeArrowheads="1"/>
          </p:cNvSpPr>
          <p:nvPr/>
        </p:nvSpPr>
        <p:spPr bwMode="auto">
          <a:xfrm>
            <a:off x="4771924" y="2197618"/>
            <a:ext cx="81629" cy="81629"/>
          </a:xfrm>
          <a:prstGeom prst="ellipse">
            <a:avLst/>
          </a:prstGeom>
          <a:solidFill>
            <a:srgbClr val="45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Oval 37"/>
          <p:cNvSpPr>
            <a:spLocks noChangeArrowheads="1"/>
          </p:cNvSpPr>
          <p:nvPr/>
        </p:nvSpPr>
        <p:spPr bwMode="auto">
          <a:xfrm>
            <a:off x="4641605" y="1699255"/>
            <a:ext cx="84493" cy="84493"/>
          </a:xfrm>
          <a:prstGeom prst="ellipse">
            <a:avLst/>
          </a:prstGeom>
          <a:solidFill>
            <a:srgbClr val="E6E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Oval 38"/>
          <p:cNvSpPr>
            <a:spLocks noChangeArrowheads="1"/>
          </p:cNvSpPr>
          <p:nvPr/>
        </p:nvSpPr>
        <p:spPr bwMode="auto">
          <a:xfrm>
            <a:off x="6735301" y="5661812"/>
            <a:ext cx="190467" cy="187603"/>
          </a:xfrm>
          <a:prstGeom prst="ellipse">
            <a:avLst/>
          </a:prstGeom>
          <a:solidFill>
            <a:srgbClr val="4F9D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p:cNvSpPr>
            <a:spLocks noEditPoints="1"/>
          </p:cNvSpPr>
          <p:nvPr/>
        </p:nvSpPr>
        <p:spPr bwMode="auto">
          <a:xfrm>
            <a:off x="6672290" y="5245077"/>
            <a:ext cx="532733" cy="1021071"/>
          </a:xfrm>
          <a:custGeom>
            <a:avLst/>
            <a:gdLst>
              <a:gd name="T0" fmla="*/ 39 w 171"/>
              <a:gd name="T1" fmla="*/ 192 h 328"/>
              <a:gd name="T2" fmla="*/ 0 w 171"/>
              <a:gd name="T3" fmla="*/ 318 h 328"/>
              <a:gd name="T4" fmla="*/ 17 w 171"/>
              <a:gd name="T5" fmla="*/ 328 h 328"/>
              <a:gd name="T6" fmla="*/ 59 w 171"/>
              <a:gd name="T7" fmla="*/ 193 h 328"/>
              <a:gd name="T8" fmla="*/ 51 w 171"/>
              <a:gd name="T9" fmla="*/ 194 h 328"/>
              <a:gd name="T10" fmla="*/ 39 w 171"/>
              <a:gd name="T11" fmla="*/ 192 h 328"/>
              <a:gd name="T12" fmla="*/ 171 w 171"/>
              <a:gd name="T13" fmla="*/ 154 h 328"/>
              <a:gd name="T14" fmla="*/ 79 w 171"/>
              <a:gd name="T15" fmla="*/ 154 h 328"/>
              <a:gd name="T16" fmla="*/ 81 w 171"/>
              <a:gd name="T17" fmla="*/ 164 h 328"/>
              <a:gd name="T18" fmla="*/ 79 w 171"/>
              <a:gd name="T19" fmla="*/ 174 h 328"/>
              <a:gd name="T20" fmla="*/ 171 w 171"/>
              <a:gd name="T21" fmla="*/ 174 h 328"/>
              <a:gd name="T22" fmla="*/ 171 w 171"/>
              <a:gd name="T23" fmla="*/ 154 h 328"/>
              <a:gd name="T24" fmla="*/ 17 w 171"/>
              <a:gd name="T25" fmla="*/ 0 h 328"/>
              <a:gd name="T26" fmla="*/ 0 w 171"/>
              <a:gd name="T27" fmla="*/ 10 h 328"/>
              <a:gd name="T28" fmla="*/ 39 w 171"/>
              <a:gd name="T29" fmla="*/ 136 h 328"/>
              <a:gd name="T30" fmla="*/ 51 w 171"/>
              <a:gd name="T31" fmla="*/ 134 h 328"/>
              <a:gd name="T32" fmla="*/ 59 w 171"/>
              <a:gd name="T33" fmla="*/ 135 h 328"/>
              <a:gd name="T34" fmla="*/ 17 w 171"/>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328">
                <a:moveTo>
                  <a:pt x="39" y="192"/>
                </a:moveTo>
                <a:cubicBezTo>
                  <a:pt x="35" y="237"/>
                  <a:pt x="22" y="280"/>
                  <a:pt x="0" y="318"/>
                </a:cubicBezTo>
                <a:cubicBezTo>
                  <a:pt x="17" y="328"/>
                  <a:pt x="17" y="328"/>
                  <a:pt x="17" y="328"/>
                </a:cubicBezTo>
                <a:cubicBezTo>
                  <a:pt x="41" y="287"/>
                  <a:pt x="55" y="241"/>
                  <a:pt x="59" y="193"/>
                </a:cubicBezTo>
                <a:cubicBezTo>
                  <a:pt x="57" y="194"/>
                  <a:pt x="54" y="194"/>
                  <a:pt x="51" y="194"/>
                </a:cubicBezTo>
                <a:cubicBezTo>
                  <a:pt x="47" y="194"/>
                  <a:pt x="43" y="194"/>
                  <a:pt x="39" y="192"/>
                </a:cubicBezTo>
                <a:moveTo>
                  <a:pt x="171" y="154"/>
                </a:moveTo>
                <a:cubicBezTo>
                  <a:pt x="79" y="154"/>
                  <a:pt x="79" y="154"/>
                  <a:pt x="79" y="154"/>
                </a:cubicBezTo>
                <a:cubicBezTo>
                  <a:pt x="80" y="157"/>
                  <a:pt x="81" y="161"/>
                  <a:pt x="81" y="164"/>
                </a:cubicBezTo>
                <a:cubicBezTo>
                  <a:pt x="81" y="168"/>
                  <a:pt x="80" y="171"/>
                  <a:pt x="79" y="174"/>
                </a:cubicBezTo>
                <a:cubicBezTo>
                  <a:pt x="171" y="174"/>
                  <a:pt x="171" y="174"/>
                  <a:pt x="171" y="174"/>
                </a:cubicBezTo>
                <a:cubicBezTo>
                  <a:pt x="171" y="154"/>
                  <a:pt x="171" y="154"/>
                  <a:pt x="171" y="154"/>
                </a:cubicBezTo>
                <a:moveTo>
                  <a:pt x="17" y="0"/>
                </a:moveTo>
                <a:cubicBezTo>
                  <a:pt x="0" y="10"/>
                  <a:pt x="0" y="10"/>
                  <a:pt x="0" y="10"/>
                </a:cubicBezTo>
                <a:cubicBezTo>
                  <a:pt x="22" y="48"/>
                  <a:pt x="35" y="92"/>
                  <a:pt x="39" y="136"/>
                </a:cubicBezTo>
                <a:cubicBezTo>
                  <a:pt x="43" y="135"/>
                  <a:pt x="47" y="134"/>
                  <a:pt x="51" y="134"/>
                </a:cubicBezTo>
                <a:cubicBezTo>
                  <a:pt x="54" y="134"/>
                  <a:pt x="57" y="134"/>
                  <a:pt x="59" y="135"/>
                </a:cubicBezTo>
                <a:cubicBezTo>
                  <a:pt x="55" y="88"/>
                  <a:pt x="41" y="41"/>
                  <a:pt x="17" y="0"/>
                </a:cubicBezTo>
              </a:path>
            </a:pathLst>
          </a:custGeom>
          <a:solidFill>
            <a:srgbClr val="A5B2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p:cNvSpPr>
            <a:spLocks/>
          </p:cNvSpPr>
          <p:nvPr/>
        </p:nvSpPr>
        <p:spPr bwMode="auto">
          <a:xfrm>
            <a:off x="6794016" y="5661812"/>
            <a:ext cx="131751" cy="187603"/>
          </a:xfrm>
          <a:custGeom>
            <a:avLst/>
            <a:gdLst>
              <a:gd name="T0" fmla="*/ 12 w 42"/>
              <a:gd name="T1" fmla="*/ 0 h 60"/>
              <a:gd name="T2" fmla="*/ 0 w 42"/>
              <a:gd name="T3" fmla="*/ 2 h 60"/>
              <a:gd name="T4" fmla="*/ 2 w 42"/>
              <a:gd name="T5" fmla="*/ 30 h 60"/>
              <a:gd name="T6" fmla="*/ 0 w 42"/>
              <a:gd name="T7" fmla="*/ 58 h 60"/>
              <a:gd name="T8" fmla="*/ 12 w 42"/>
              <a:gd name="T9" fmla="*/ 60 h 60"/>
              <a:gd name="T10" fmla="*/ 20 w 42"/>
              <a:gd name="T11" fmla="*/ 59 h 60"/>
              <a:gd name="T12" fmla="*/ 21 w 42"/>
              <a:gd name="T13" fmla="*/ 40 h 60"/>
              <a:gd name="T14" fmla="*/ 40 w 42"/>
              <a:gd name="T15" fmla="*/ 40 h 60"/>
              <a:gd name="T16" fmla="*/ 42 w 42"/>
              <a:gd name="T17" fmla="*/ 30 h 60"/>
              <a:gd name="T18" fmla="*/ 40 w 42"/>
              <a:gd name="T19" fmla="*/ 20 h 60"/>
              <a:gd name="T20" fmla="*/ 21 w 42"/>
              <a:gd name="T21" fmla="*/ 20 h 60"/>
              <a:gd name="T22" fmla="*/ 20 w 42"/>
              <a:gd name="T23" fmla="*/ 1 h 60"/>
              <a:gd name="T24" fmla="*/ 12 w 42"/>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0">
                <a:moveTo>
                  <a:pt x="12" y="0"/>
                </a:moveTo>
                <a:cubicBezTo>
                  <a:pt x="8" y="0"/>
                  <a:pt x="4" y="1"/>
                  <a:pt x="0" y="2"/>
                </a:cubicBezTo>
                <a:cubicBezTo>
                  <a:pt x="1" y="11"/>
                  <a:pt x="2" y="21"/>
                  <a:pt x="2" y="30"/>
                </a:cubicBezTo>
                <a:cubicBezTo>
                  <a:pt x="2" y="39"/>
                  <a:pt x="1" y="49"/>
                  <a:pt x="0" y="58"/>
                </a:cubicBezTo>
                <a:cubicBezTo>
                  <a:pt x="4" y="60"/>
                  <a:pt x="8" y="60"/>
                  <a:pt x="12" y="60"/>
                </a:cubicBezTo>
                <a:cubicBezTo>
                  <a:pt x="15" y="60"/>
                  <a:pt x="18" y="60"/>
                  <a:pt x="20" y="59"/>
                </a:cubicBezTo>
                <a:cubicBezTo>
                  <a:pt x="21" y="53"/>
                  <a:pt x="21" y="46"/>
                  <a:pt x="21" y="40"/>
                </a:cubicBezTo>
                <a:cubicBezTo>
                  <a:pt x="40" y="40"/>
                  <a:pt x="40" y="40"/>
                  <a:pt x="40" y="40"/>
                </a:cubicBezTo>
                <a:cubicBezTo>
                  <a:pt x="41" y="37"/>
                  <a:pt x="42" y="34"/>
                  <a:pt x="42" y="30"/>
                </a:cubicBezTo>
                <a:cubicBezTo>
                  <a:pt x="42" y="27"/>
                  <a:pt x="41" y="23"/>
                  <a:pt x="40" y="20"/>
                </a:cubicBezTo>
                <a:cubicBezTo>
                  <a:pt x="21" y="20"/>
                  <a:pt x="21" y="20"/>
                  <a:pt x="21" y="20"/>
                </a:cubicBezTo>
                <a:cubicBezTo>
                  <a:pt x="21" y="14"/>
                  <a:pt x="21" y="7"/>
                  <a:pt x="20" y="1"/>
                </a:cubicBezTo>
                <a:cubicBezTo>
                  <a:pt x="18" y="0"/>
                  <a:pt x="15" y="0"/>
                  <a:pt x="12" y="0"/>
                </a:cubicBezTo>
              </a:path>
            </a:pathLst>
          </a:custGeom>
          <a:solidFill>
            <a:srgbClr val="3786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Oval 41"/>
          <p:cNvSpPr>
            <a:spLocks noChangeArrowheads="1"/>
          </p:cNvSpPr>
          <p:nvPr/>
        </p:nvSpPr>
        <p:spPr bwMode="auto">
          <a:xfrm>
            <a:off x="7164924" y="5714799"/>
            <a:ext cx="77332" cy="81629"/>
          </a:xfrm>
          <a:prstGeom prst="ellipse">
            <a:avLst/>
          </a:prstGeom>
          <a:solidFill>
            <a:srgbClr val="45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Oval 42"/>
          <p:cNvSpPr>
            <a:spLocks noChangeArrowheads="1"/>
          </p:cNvSpPr>
          <p:nvPr/>
        </p:nvSpPr>
        <p:spPr bwMode="auto">
          <a:xfrm>
            <a:off x="6788288" y="5714799"/>
            <a:ext cx="84493" cy="84493"/>
          </a:xfrm>
          <a:prstGeom prst="ellipse">
            <a:avLst/>
          </a:prstGeom>
          <a:solidFill>
            <a:srgbClr val="E6E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Oval 43"/>
          <p:cNvSpPr>
            <a:spLocks noChangeArrowheads="1"/>
          </p:cNvSpPr>
          <p:nvPr/>
        </p:nvSpPr>
        <p:spPr bwMode="auto">
          <a:xfrm>
            <a:off x="6660833" y="6213161"/>
            <a:ext cx="80196" cy="78765"/>
          </a:xfrm>
          <a:prstGeom prst="ellipse">
            <a:avLst/>
          </a:prstGeom>
          <a:solidFill>
            <a:srgbClr val="45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Oval 44"/>
          <p:cNvSpPr>
            <a:spLocks noChangeArrowheads="1"/>
          </p:cNvSpPr>
          <p:nvPr/>
        </p:nvSpPr>
        <p:spPr bwMode="auto">
          <a:xfrm>
            <a:off x="6660833" y="5219300"/>
            <a:ext cx="80196" cy="81629"/>
          </a:xfrm>
          <a:prstGeom prst="ellipse">
            <a:avLst/>
          </a:prstGeom>
          <a:solidFill>
            <a:srgbClr val="45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Oval 45"/>
          <p:cNvSpPr>
            <a:spLocks noChangeArrowheads="1"/>
          </p:cNvSpPr>
          <p:nvPr/>
        </p:nvSpPr>
        <p:spPr bwMode="auto">
          <a:xfrm>
            <a:off x="6735301" y="3079777"/>
            <a:ext cx="190467" cy="187603"/>
          </a:xfrm>
          <a:prstGeom prst="ellipse">
            <a:avLst/>
          </a:prstGeom>
          <a:solidFill>
            <a:srgbClr val="D167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p:cNvSpPr>
            <a:spLocks noEditPoints="1"/>
          </p:cNvSpPr>
          <p:nvPr/>
        </p:nvSpPr>
        <p:spPr bwMode="auto">
          <a:xfrm>
            <a:off x="6672290" y="2663044"/>
            <a:ext cx="532733" cy="1021071"/>
          </a:xfrm>
          <a:custGeom>
            <a:avLst/>
            <a:gdLst>
              <a:gd name="T0" fmla="*/ 39 w 171"/>
              <a:gd name="T1" fmla="*/ 192 h 328"/>
              <a:gd name="T2" fmla="*/ 0 w 171"/>
              <a:gd name="T3" fmla="*/ 318 h 328"/>
              <a:gd name="T4" fmla="*/ 17 w 171"/>
              <a:gd name="T5" fmla="*/ 328 h 328"/>
              <a:gd name="T6" fmla="*/ 59 w 171"/>
              <a:gd name="T7" fmla="*/ 193 h 328"/>
              <a:gd name="T8" fmla="*/ 51 w 171"/>
              <a:gd name="T9" fmla="*/ 194 h 328"/>
              <a:gd name="T10" fmla="*/ 39 w 171"/>
              <a:gd name="T11" fmla="*/ 192 h 328"/>
              <a:gd name="T12" fmla="*/ 171 w 171"/>
              <a:gd name="T13" fmla="*/ 154 h 328"/>
              <a:gd name="T14" fmla="*/ 79 w 171"/>
              <a:gd name="T15" fmla="*/ 154 h 328"/>
              <a:gd name="T16" fmla="*/ 81 w 171"/>
              <a:gd name="T17" fmla="*/ 164 h 328"/>
              <a:gd name="T18" fmla="*/ 79 w 171"/>
              <a:gd name="T19" fmla="*/ 174 h 328"/>
              <a:gd name="T20" fmla="*/ 171 w 171"/>
              <a:gd name="T21" fmla="*/ 174 h 328"/>
              <a:gd name="T22" fmla="*/ 171 w 171"/>
              <a:gd name="T23" fmla="*/ 154 h 328"/>
              <a:gd name="T24" fmla="*/ 17 w 171"/>
              <a:gd name="T25" fmla="*/ 0 h 328"/>
              <a:gd name="T26" fmla="*/ 0 w 171"/>
              <a:gd name="T27" fmla="*/ 10 h 328"/>
              <a:gd name="T28" fmla="*/ 39 w 171"/>
              <a:gd name="T29" fmla="*/ 136 h 328"/>
              <a:gd name="T30" fmla="*/ 51 w 171"/>
              <a:gd name="T31" fmla="*/ 134 h 328"/>
              <a:gd name="T32" fmla="*/ 59 w 171"/>
              <a:gd name="T33" fmla="*/ 135 h 328"/>
              <a:gd name="T34" fmla="*/ 17 w 171"/>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328">
                <a:moveTo>
                  <a:pt x="39" y="192"/>
                </a:moveTo>
                <a:cubicBezTo>
                  <a:pt x="35" y="237"/>
                  <a:pt x="22" y="280"/>
                  <a:pt x="0" y="318"/>
                </a:cubicBezTo>
                <a:cubicBezTo>
                  <a:pt x="17" y="328"/>
                  <a:pt x="17" y="328"/>
                  <a:pt x="17" y="328"/>
                </a:cubicBezTo>
                <a:cubicBezTo>
                  <a:pt x="41" y="287"/>
                  <a:pt x="55" y="241"/>
                  <a:pt x="59" y="193"/>
                </a:cubicBezTo>
                <a:cubicBezTo>
                  <a:pt x="57" y="194"/>
                  <a:pt x="54" y="194"/>
                  <a:pt x="51" y="194"/>
                </a:cubicBezTo>
                <a:cubicBezTo>
                  <a:pt x="47" y="194"/>
                  <a:pt x="43" y="193"/>
                  <a:pt x="39" y="192"/>
                </a:cubicBezTo>
                <a:moveTo>
                  <a:pt x="171" y="154"/>
                </a:moveTo>
                <a:cubicBezTo>
                  <a:pt x="79" y="154"/>
                  <a:pt x="79" y="154"/>
                  <a:pt x="79" y="154"/>
                </a:cubicBezTo>
                <a:cubicBezTo>
                  <a:pt x="80" y="157"/>
                  <a:pt x="81" y="161"/>
                  <a:pt x="81" y="164"/>
                </a:cubicBezTo>
                <a:cubicBezTo>
                  <a:pt x="81" y="168"/>
                  <a:pt x="80" y="171"/>
                  <a:pt x="79" y="174"/>
                </a:cubicBezTo>
                <a:cubicBezTo>
                  <a:pt x="171" y="174"/>
                  <a:pt x="171" y="174"/>
                  <a:pt x="171" y="174"/>
                </a:cubicBezTo>
                <a:cubicBezTo>
                  <a:pt x="171" y="154"/>
                  <a:pt x="171" y="154"/>
                  <a:pt x="171" y="154"/>
                </a:cubicBezTo>
                <a:moveTo>
                  <a:pt x="17" y="0"/>
                </a:moveTo>
                <a:cubicBezTo>
                  <a:pt x="0" y="10"/>
                  <a:pt x="0" y="10"/>
                  <a:pt x="0" y="10"/>
                </a:cubicBezTo>
                <a:cubicBezTo>
                  <a:pt x="22" y="48"/>
                  <a:pt x="35" y="92"/>
                  <a:pt x="39" y="136"/>
                </a:cubicBezTo>
                <a:cubicBezTo>
                  <a:pt x="43" y="135"/>
                  <a:pt x="47" y="134"/>
                  <a:pt x="51" y="134"/>
                </a:cubicBezTo>
                <a:cubicBezTo>
                  <a:pt x="54" y="134"/>
                  <a:pt x="57" y="134"/>
                  <a:pt x="59" y="135"/>
                </a:cubicBezTo>
                <a:cubicBezTo>
                  <a:pt x="55" y="87"/>
                  <a:pt x="41" y="41"/>
                  <a:pt x="17" y="0"/>
                </a:cubicBezTo>
              </a:path>
            </a:pathLst>
          </a:custGeom>
          <a:solidFill>
            <a:srgbClr val="A5B2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p:cNvSpPr>
            <a:spLocks/>
          </p:cNvSpPr>
          <p:nvPr/>
        </p:nvSpPr>
        <p:spPr bwMode="auto">
          <a:xfrm>
            <a:off x="6794016" y="3079777"/>
            <a:ext cx="131751" cy="187603"/>
          </a:xfrm>
          <a:custGeom>
            <a:avLst/>
            <a:gdLst>
              <a:gd name="T0" fmla="*/ 12 w 42"/>
              <a:gd name="T1" fmla="*/ 0 h 60"/>
              <a:gd name="T2" fmla="*/ 0 w 42"/>
              <a:gd name="T3" fmla="*/ 2 h 60"/>
              <a:gd name="T4" fmla="*/ 2 w 42"/>
              <a:gd name="T5" fmla="*/ 30 h 60"/>
              <a:gd name="T6" fmla="*/ 0 w 42"/>
              <a:gd name="T7" fmla="*/ 58 h 60"/>
              <a:gd name="T8" fmla="*/ 12 w 42"/>
              <a:gd name="T9" fmla="*/ 60 h 60"/>
              <a:gd name="T10" fmla="*/ 20 w 42"/>
              <a:gd name="T11" fmla="*/ 59 h 60"/>
              <a:gd name="T12" fmla="*/ 21 w 42"/>
              <a:gd name="T13" fmla="*/ 40 h 60"/>
              <a:gd name="T14" fmla="*/ 40 w 42"/>
              <a:gd name="T15" fmla="*/ 40 h 60"/>
              <a:gd name="T16" fmla="*/ 42 w 42"/>
              <a:gd name="T17" fmla="*/ 30 h 60"/>
              <a:gd name="T18" fmla="*/ 40 w 42"/>
              <a:gd name="T19" fmla="*/ 20 h 60"/>
              <a:gd name="T20" fmla="*/ 21 w 42"/>
              <a:gd name="T21" fmla="*/ 20 h 60"/>
              <a:gd name="T22" fmla="*/ 20 w 42"/>
              <a:gd name="T23" fmla="*/ 1 h 60"/>
              <a:gd name="T24" fmla="*/ 12 w 42"/>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0">
                <a:moveTo>
                  <a:pt x="12" y="0"/>
                </a:moveTo>
                <a:cubicBezTo>
                  <a:pt x="8" y="0"/>
                  <a:pt x="4" y="1"/>
                  <a:pt x="0" y="2"/>
                </a:cubicBezTo>
                <a:cubicBezTo>
                  <a:pt x="1" y="11"/>
                  <a:pt x="2" y="21"/>
                  <a:pt x="2" y="30"/>
                </a:cubicBezTo>
                <a:cubicBezTo>
                  <a:pt x="2" y="39"/>
                  <a:pt x="1" y="49"/>
                  <a:pt x="0" y="58"/>
                </a:cubicBezTo>
                <a:cubicBezTo>
                  <a:pt x="4" y="59"/>
                  <a:pt x="8" y="60"/>
                  <a:pt x="12" y="60"/>
                </a:cubicBezTo>
                <a:cubicBezTo>
                  <a:pt x="15" y="60"/>
                  <a:pt x="18" y="60"/>
                  <a:pt x="20" y="59"/>
                </a:cubicBezTo>
                <a:cubicBezTo>
                  <a:pt x="21" y="53"/>
                  <a:pt x="21" y="46"/>
                  <a:pt x="21" y="40"/>
                </a:cubicBezTo>
                <a:cubicBezTo>
                  <a:pt x="40" y="40"/>
                  <a:pt x="40" y="40"/>
                  <a:pt x="40" y="40"/>
                </a:cubicBezTo>
                <a:cubicBezTo>
                  <a:pt x="41" y="37"/>
                  <a:pt x="42" y="34"/>
                  <a:pt x="42" y="30"/>
                </a:cubicBezTo>
                <a:cubicBezTo>
                  <a:pt x="42" y="27"/>
                  <a:pt x="41" y="23"/>
                  <a:pt x="40" y="20"/>
                </a:cubicBezTo>
                <a:cubicBezTo>
                  <a:pt x="21" y="20"/>
                  <a:pt x="21" y="20"/>
                  <a:pt x="21" y="20"/>
                </a:cubicBezTo>
                <a:cubicBezTo>
                  <a:pt x="21" y="14"/>
                  <a:pt x="21" y="7"/>
                  <a:pt x="20" y="1"/>
                </a:cubicBezTo>
                <a:cubicBezTo>
                  <a:pt x="18" y="0"/>
                  <a:pt x="15" y="0"/>
                  <a:pt x="12" y="0"/>
                </a:cubicBezTo>
              </a:path>
            </a:pathLst>
          </a:custGeom>
          <a:solidFill>
            <a:srgbClr val="A95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Oval 48"/>
          <p:cNvSpPr>
            <a:spLocks noChangeArrowheads="1"/>
          </p:cNvSpPr>
          <p:nvPr/>
        </p:nvSpPr>
        <p:spPr bwMode="auto">
          <a:xfrm>
            <a:off x="7164924" y="3132765"/>
            <a:ext cx="77332" cy="81629"/>
          </a:xfrm>
          <a:prstGeom prst="ellipse">
            <a:avLst/>
          </a:prstGeom>
          <a:solidFill>
            <a:srgbClr val="45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Oval 49"/>
          <p:cNvSpPr>
            <a:spLocks noChangeArrowheads="1"/>
          </p:cNvSpPr>
          <p:nvPr/>
        </p:nvSpPr>
        <p:spPr bwMode="auto">
          <a:xfrm>
            <a:off x="6788288" y="3132765"/>
            <a:ext cx="84493" cy="84493"/>
          </a:xfrm>
          <a:prstGeom prst="ellipse">
            <a:avLst/>
          </a:prstGeom>
          <a:solidFill>
            <a:srgbClr val="E6E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Oval 50"/>
          <p:cNvSpPr>
            <a:spLocks noChangeArrowheads="1"/>
          </p:cNvSpPr>
          <p:nvPr/>
        </p:nvSpPr>
        <p:spPr bwMode="auto">
          <a:xfrm>
            <a:off x="6660833" y="3631127"/>
            <a:ext cx="80196" cy="77332"/>
          </a:xfrm>
          <a:prstGeom prst="ellipse">
            <a:avLst/>
          </a:prstGeom>
          <a:solidFill>
            <a:srgbClr val="45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Oval 51"/>
          <p:cNvSpPr>
            <a:spLocks noChangeArrowheads="1"/>
          </p:cNvSpPr>
          <p:nvPr/>
        </p:nvSpPr>
        <p:spPr bwMode="auto">
          <a:xfrm>
            <a:off x="6660833" y="2637266"/>
            <a:ext cx="80196" cy="81629"/>
          </a:xfrm>
          <a:prstGeom prst="ellipse">
            <a:avLst/>
          </a:prstGeom>
          <a:solidFill>
            <a:srgbClr val="45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Oval 52"/>
          <p:cNvSpPr>
            <a:spLocks noChangeArrowheads="1"/>
          </p:cNvSpPr>
          <p:nvPr/>
        </p:nvSpPr>
        <p:spPr bwMode="auto">
          <a:xfrm>
            <a:off x="4588618" y="4229736"/>
            <a:ext cx="187602" cy="189034"/>
          </a:xfrm>
          <a:prstGeom prst="ellipse">
            <a:avLst/>
          </a:prstGeom>
          <a:solidFill>
            <a:srgbClr val="45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p:cNvSpPr>
            <a:spLocks noEditPoints="1"/>
          </p:cNvSpPr>
          <p:nvPr/>
        </p:nvSpPr>
        <p:spPr bwMode="auto">
          <a:xfrm>
            <a:off x="4307931" y="3811569"/>
            <a:ext cx="532733" cy="1025367"/>
          </a:xfrm>
          <a:custGeom>
            <a:avLst/>
            <a:gdLst>
              <a:gd name="T0" fmla="*/ 131 w 171"/>
              <a:gd name="T1" fmla="*/ 193 h 329"/>
              <a:gd name="T2" fmla="*/ 120 w 171"/>
              <a:gd name="T3" fmla="*/ 195 h 329"/>
              <a:gd name="T4" fmla="*/ 111 w 171"/>
              <a:gd name="T5" fmla="*/ 193 h 329"/>
              <a:gd name="T6" fmla="*/ 153 w 171"/>
              <a:gd name="T7" fmla="*/ 329 h 329"/>
              <a:gd name="T8" fmla="*/ 171 w 171"/>
              <a:gd name="T9" fmla="*/ 319 h 329"/>
              <a:gd name="T10" fmla="*/ 131 w 171"/>
              <a:gd name="T11" fmla="*/ 193 h 329"/>
              <a:gd name="T12" fmla="*/ 91 w 171"/>
              <a:gd name="T13" fmla="*/ 155 h 329"/>
              <a:gd name="T14" fmla="*/ 0 w 171"/>
              <a:gd name="T15" fmla="*/ 155 h 329"/>
              <a:gd name="T16" fmla="*/ 0 w 171"/>
              <a:gd name="T17" fmla="*/ 174 h 329"/>
              <a:gd name="T18" fmla="*/ 91 w 171"/>
              <a:gd name="T19" fmla="*/ 174 h 329"/>
              <a:gd name="T20" fmla="*/ 90 w 171"/>
              <a:gd name="T21" fmla="*/ 164 h 329"/>
              <a:gd name="T22" fmla="*/ 91 w 171"/>
              <a:gd name="T23" fmla="*/ 155 h 329"/>
              <a:gd name="T24" fmla="*/ 153 w 171"/>
              <a:gd name="T25" fmla="*/ 0 h 329"/>
              <a:gd name="T26" fmla="*/ 111 w 171"/>
              <a:gd name="T27" fmla="*/ 136 h 329"/>
              <a:gd name="T28" fmla="*/ 120 w 171"/>
              <a:gd name="T29" fmla="*/ 134 h 329"/>
              <a:gd name="T30" fmla="*/ 131 w 171"/>
              <a:gd name="T31" fmla="*/ 136 h 329"/>
              <a:gd name="T32" fmla="*/ 171 w 171"/>
              <a:gd name="T33" fmla="*/ 10 h 329"/>
              <a:gd name="T34" fmla="*/ 153 w 171"/>
              <a:gd name="T3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329">
                <a:moveTo>
                  <a:pt x="131" y="193"/>
                </a:moveTo>
                <a:cubicBezTo>
                  <a:pt x="128" y="194"/>
                  <a:pt x="124" y="195"/>
                  <a:pt x="120" y="195"/>
                </a:cubicBezTo>
                <a:cubicBezTo>
                  <a:pt x="117" y="195"/>
                  <a:pt x="114" y="194"/>
                  <a:pt x="111" y="193"/>
                </a:cubicBezTo>
                <a:cubicBezTo>
                  <a:pt x="115" y="241"/>
                  <a:pt x="130" y="287"/>
                  <a:pt x="153" y="329"/>
                </a:cubicBezTo>
                <a:cubicBezTo>
                  <a:pt x="171" y="319"/>
                  <a:pt x="171" y="319"/>
                  <a:pt x="171" y="319"/>
                </a:cubicBezTo>
                <a:cubicBezTo>
                  <a:pt x="149" y="280"/>
                  <a:pt x="135" y="237"/>
                  <a:pt x="131" y="193"/>
                </a:cubicBezTo>
                <a:moveTo>
                  <a:pt x="91" y="155"/>
                </a:moveTo>
                <a:cubicBezTo>
                  <a:pt x="0" y="155"/>
                  <a:pt x="0" y="155"/>
                  <a:pt x="0" y="155"/>
                </a:cubicBezTo>
                <a:cubicBezTo>
                  <a:pt x="0" y="174"/>
                  <a:pt x="0" y="174"/>
                  <a:pt x="0" y="174"/>
                </a:cubicBezTo>
                <a:cubicBezTo>
                  <a:pt x="91" y="174"/>
                  <a:pt x="91" y="174"/>
                  <a:pt x="91" y="174"/>
                </a:cubicBezTo>
                <a:cubicBezTo>
                  <a:pt x="90" y="171"/>
                  <a:pt x="90" y="168"/>
                  <a:pt x="90" y="164"/>
                </a:cubicBezTo>
                <a:cubicBezTo>
                  <a:pt x="90" y="161"/>
                  <a:pt x="90" y="158"/>
                  <a:pt x="91" y="155"/>
                </a:cubicBezTo>
                <a:moveTo>
                  <a:pt x="153" y="0"/>
                </a:moveTo>
                <a:cubicBezTo>
                  <a:pt x="130" y="42"/>
                  <a:pt x="115" y="88"/>
                  <a:pt x="111" y="136"/>
                </a:cubicBezTo>
                <a:cubicBezTo>
                  <a:pt x="114" y="135"/>
                  <a:pt x="117" y="134"/>
                  <a:pt x="120" y="134"/>
                </a:cubicBezTo>
                <a:cubicBezTo>
                  <a:pt x="124" y="134"/>
                  <a:pt x="128" y="135"/>
                  <a:pt x="131" y="136"/>
                </a:cubicBezTo>
                <a:cubicBezTo>
                  <a:pt x="135" y="92"/>
                  <a:pt x="149" y="49"/>
                  <a:pt x="171" y="10"/>
                </a:cubicBezTo>
                <a:cubicBezTo>
                  <a:pt x="153" y="0"/>
                  <a:pt x="153" y="0"/>
                  <a:pt x="153" y="0"/>
                </a:cubicBezTo>
              </a:path>
            </a:pathLst>
          </a:custGeom>
          <a:solidFill>
            <a:srgbClr val="A5B2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p:cNvSpPr>
            <a:spLocks/>
          </p:cNvSpPr>
          <p:nvPr/>
        </p:nvSpPr>
        <p:spPr bwMode="auto">
          <a:xfrm>
            <a:off x="4588618" y="4229736"/>
            <a:ext cx="127455" cy="189034"/>
          </a:xfrm>
          <a:custGeom>
            <a:avLst/>
            <a:gdLst>
              <a:gd name="T0" fmla="*/ 30 w 41"/>
              <a:gd name="T1" fmla="*/ 0 h 61"/>
              <a:gd name="T2" fmla="*/ 21 w 41"/>
              <a:gd name="T3" fmla="*/ 2 h 61"/>
              <a:gd name="T4" fmla="*/ 20 w 41"/>
              <a:gd name="T5" fmla="*/ 21 h 61"/>
              <a:gd name="T6" fmla="*/ 1 w 41"/>
              <a:gd name="T7" fmla="*/ 21 h 61"/>
              <a:gd name="T8" fmla="*/ 0 w 41"/>
              <a:gd name="T9" fmla="*/ 30 h 61"/>
              <a:gd name="T10" fmla="*/ 1 w 41"/>
              <a:gd name="T11" fmla="*/ 40 h 61"/>
              <a:gd name="T12" fmla="*/ 20 w 41"/>
              <a:gd name="T13" fmla="*/ 40 h 61"/>
              <a:gd name="T14" fmla="*/ 21 w 41"/>
              <a:gd name="T15" fmla="*/ 59 h 61"/>
              <a:gd name="T16" fmla="*/ 30 w 41"/>
              <a:gd name="T17" fmla="*/ 61 h 61"/>
              <a:gd name="T18" fmla="*/ 41 w 41"/>
              <a:gd name="T19" fmla="*/ 59 h 61"/>
              <a:gd name="T20" fmla="*/ 40 w 41"/>
              <a:gd name="T21" fmla="*/ 30 h 61"/>
              <a:gd name="T22" fmla="*/ 41 w 41"/>
              <a:gd name="T23" fmla="*/ 2 h 61"/>
              <a:gd name="T24" fmla="*/ 30 w 41"/>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1">
                <a:moveTo>
                  <a:pt x="30" y="0"/>
                </a:moveTo>
                <a:cubicBezTo>
                  <a:pt x="27" y="0"/>
                  <a:pt x="24" y="1"/>
                  <a:pt x="21" y="2"/>
                </a:cubicBezTo>
                <a:cubicBezTo>
                  <a:pt x="21" y="8"/>
                  <a:pt x="20" y="14"/>
                  <a:pt x="20" y="21"/>
                </a:cubicBezTo>
                <a:cubicBezTo>
                  <a:pt x="1" y="21"/>
                  <a:pt x="1" y="21"/>
                  <a:pt x="1" y="21"/>
                </a:cubicBezTo>
                <a:cubicBezTo>
                  <a:pt x="0" y="24"/>
                  <a:pt x="0" y="27"/>
                  <a:pt x="0" y="30"/>
                </a:cubicBezTo>
                <a:cubicBezTo>
                  <a:pt x="0" y="34"/>
                  <a:pt x="0" y="37"/>
                  <a:pt x="1" y="40"/>
                </a:cubicBezTo>
                <a:cubicBezTo>
                  <a:pt x="20" y="40"/>
                  <a:pt x="20" y="40"/>
                  <a:pt x="20" y="40"/>
                </a:cubicBezTo>
                <a:cubicBezTo>
                  <a:pt x="20" y="47"/>
                  <a:pt x="21" y="53"/>
                  <a:pt x="21" y="59"/>
                </a:cubicBezTo>
                <a:cubicBezTo>
                  <a:pt x="24" y="60"/>
                  <a:pt x="27" y="61"/>
                  <a:pt x="30" y="61"/>
                </a:cubicBezTo>
                <a:cubicBezTo>
                  <a:pt x="34" y="61"/>
                  <a:pt x="38" y="60"/>
                  <a:pt x="41" y="59"/>
                </a:cubicBezTo>
                <a:cubicBezTo>
                  <a:pt x="40" y="49"/>
                  <a:pt x="40" y="40"/>
                  <a:pt x="40" y="30"/>
                </a:cubicBezTo>
                <a:cubicBezTo>
                  <a:pt x="40" y="21"/>
                  <a:pt x="40" y="12"/>
                  <a:pt x="41" y="2"/>
                </a:cubicBezTo>
                <a:cubicBezTo>
                  <a:pt x="38" y="1"/>
                  <a:pt x="34" y="0"/>
                  <a:pt x="30" y="0"/>
                </a:cubicBezTo>
              </a:path>
            </a:pathLst>
          </a:custGeom>
          <a:solidFill>
            <a:srgbClr val="37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Oval 55"/>
          <p:cNvSpPr>
            <a:spLocks noChangeArrowheads="1"/>
          </p:cNvSpPr>
          <p:nvPr/>
        </p:nvSpPr>
        <p:spPr bwMode="auto">
          <a:xfrm>
            <a:off x="4267833" y="4285586"/>
            <a:ext cx="81629" cy="77332"/>
          </a:xfrm>
          <a:prstGeom prst="ellipse">
            <a:avLst/>
          </a:prstGeom>
          <a:solidFill>
            <a:srgbClr val="45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Oval 56"/>
          <p:cNvSpPr>
            <a:spLocks noChangeArrowheads="1"/>
          </p:cNvSpPr>
          <p:nvPr/>
        </p:nvSpPr>
        <p:spPr bwMode="auto">
          <a:xfrm>
            <a:off x="4771924" y="3787223"/>
            <a:ext cx="81629" cy="80196"/>
          </a:xfrm>
          <a:prstGeom prst="ellipse">
            <a:avLst/>
          </a:prstGeom>
          <a:solidFill>
            <a:srgbClr val="45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Oval 57"/>
          <p:cNvSpPr>
            <a:spLocks noChangeArrowheads="1"/>
          </p:cNvSpPr>
          <p:nvPr/>
        </p:nvSpPr>
        <p:spPr bwMode="auto">
          <a:xfrm>
            <a:off x="4771924" y="4781085"/>
            <a:ext cx="81629" cy="80196"/>
          </a:xfrm>
          <a:prstGeom prst="ellipse">
            <a:avLst/>
          </a:prstGeom>
          <a:solidFill>
            <a:srgbClr val="45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Oval 58"/>
          <p:cNvSpPr>
            <a:spLocks noChangeArrowheads="1"/>
          </p:cNvSpPr>
          <p:nvPr/>
        </p:nvSpPr>
        <p:spPr bwMode="auto">
          <a:xfrm>
            <a:off x="4641605" y="4282722"/>
            <a:ext cx="84493" cy="83060"/>
          </a:xfrm>
          <a:prstGeom prst="ellipse">
            <a:avLst/>
          </a:prstGeom>
          <a:solidFill>
            <a:srgbClr val="E6E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p:cNvSpPr>
            <a:spLocks noEditPoints="1"/>
          </p:cNvSpPr>
          <p:nvPr/>
        </p:nvSpPr>
        <p:spPr bwMode="auto">
          <a:xfrm>
            <a:off x="5376260" y="1362718"/>
            <a:ext cx="738952" cy="654460"/>
          </a:xfrm>
          <a:custGeom>
            <a:avLst/>
            <a:gdLst>
              <a:gd name="T0" fmla="*/ 94 w 237"/>
              <a:gd name="T1" fmla="*/ 127 h 210"/>
              <a:gd name="T2" fmla="*/ 0 w 237"/>
              <a:gd name="T3" fmla="*/ 127 h 210"/>
              <a:gd name="T4" fmla="*/ 0 w 237"/>
              <a:gd name="T5" fmla="*/ 210 h 210"/>
              <a:gd name="T6" fmla="*/ 10 w 237"/>
              <a:gd name="T7" fmla="*/ 210 h 210"/>
              <a:gd name="T8" fmla="*/ 10 w 237"/>
              <a:gd name="T9" fmla="*/ 137 h 210"/>
              <a:gd name="T10" fmla="*/ 83 w 237"/>
              <a:gd name="T11" fmla="*/ 137 h 210"/>
              <a:gd name="T12" fmla="*/ 83 w 237"/>
              <a:gd name="T13" fmla="*/ 210 h 210"/>
              <a:gd name="T14" fmla="*/ 94 w 237"/>
              <a:gd name="T15" fmla="*/ 210 h 210"/>
              <a:gd name="T16" fmla="*/ 94 w 237"/>
              <a:gd name="T17" fmla="*/ 127 h 210"/>
              <a:gd name="T18" fmla="*/ 61 w 237"/>
              <a:gd name="T19" fmla="*/ 33 h 210"/>
              <a:gd name="T20" fmla="*/ 26 w 237"/>
              <a:gd name="T21" fmla="*/ 68 h 210"/>
              <a:gd name="T22" fmla="*/ 43 w 237"/>
              <a:gd name="T23" fmla="*/ 98 h 210"/>
              <a:gd name="T24" fmla="*/ 17 w 237"/>
              <a:gd name="T25" fmla="*/ 121 h 210"/>
              <a:gd name="T26" fmla="*/ 99 w 237"/>
              <a:gd name="T27" fmla="*/ 121 h 210"/>
              <a:gd name="T28" fmla="*/ 99 w 237"/>
              <a:gd name="T29" fmla="*/ 193 h 210"/>
              <a:gd name="T30" fmla="*/ 159 w 237"/>
              <a:gd name="T31" fmla="*/ 139 h 210"/>
              <a:gd name="T32" fmla="*/ 158 w 237"/>
              <a:gd name="T33" fmla="*/ 120 h 210"/>
              <a:gd name="T34" fmla="*/ 149 w 237"/>
              <a:gd name="T35" fmla="*/ 117 h 210"/>
              <a:gd name="T36" fmla="*/ 140 w 237"/>
              <a:gd name="T37" fmla="*/ 121 h 210"/>
              <a:gd name="T38" fmla="*/ 111 w 237"/>
              <a:gd name="T39" fmla="*/ 141 h 210"/>
              <a:gd name="T40" fmla="*/ 80 w 237"/>
              <a:gd name="T41" fmla="*/ 98 h 210"/>
              <a:gd name="T42" fmla="*/ 97 w 237"/>
              <a:gd name="T43" fmla="*/ 68 h 210"/>
              <a:gd name="T44" fmla="*/ 61 w 237"/>
              <a:gd name="T45" fmla="*/ 33 h 210"/>
              <a:gd name="T46" fmla="*/ 211 w 237"/>
              <a:gd name="T47" fmla="*/ 18 h 210"/>
              <a:gd name="T48" fmla="*/ 172 w 237"/>
              <a:gd name="T49" fmla="*/ 56 h 210"/>
              <a:gd name="T50" fmla="*/ 143 w 237"/>
              <a:gd name="T51" fmla="*/ 38 h 210"/>
              <a:gd name="T52" fmla="*/ 141 w 237"/>
              <a:gd name="T53" fmla="*/ 37 h 210"/>
              <a:gd name="T54" fmla="*/ 140 w 237"/>
              <a:gd name="T55" fmla="*/ 38 h 210"/>
              <a:gd name="T56" fmla="*/ 112 w 237"/>
              <a:gd name="T57" fmla="*/ 65 h 210"/>
              <a:gd name="T58" fmla="*/ 116 w 237"/>
              <a:gd name="T59" fmla="*/ 69 h 210"/>
              <a:gd name="T60" fmla="*/ 142 w 237"/>
              <a:gd name="T61" fmla="*/ 43 h 210"/>
              <a:gd name="T62" fmla="*/ 170 w 237"/>
              <a:gd name="T63" fmla="*/ 62 h 210"/>
              <a:gd name="T64" fmla="*/ 172 w 237"/>
              <a:gd name="T65" fmla="*/ 63 h 210"/>
              <a:gd name="T66" fmla="*/ 174 w 237"/>
              <a:gd name="T67" fmla="*/ 62 h 210"/>
              <a:gd name="T68" fmla="*/ 215 w 237"/>
              <a:gd name="T69" fmla="*/ 22 h 210"/>
              <a:gd name="T70" fmla="*/ 211 w 237"/>
              <a:gd name="T71" fmla="*/ 18 h 210"/>
              <a:gd name="T72" fmla="*/ 237 w 237"/>
              <a:gd name="T73" fmla="*/ 0 h 210"/>
              <a:gd name="T74" fmla="*/ 90 w 237"/>
              <a:gd name="T75" fmla="*/ 0 h 210"/>
              <a:gd name="T76" fmla="*/ 90 w 237"/>
              <a:gd name="T77" fmla="*/ 32 h 210"/>
              <a:gd name="T78" fmla="*/ 101 w 237"/>
              <a:gd name="T79" fmla="*/ 45 h 210"/>
              <a:gd name="T80" fmla="*/ 101 w 237"/>
              <a:gd name="T81" fmla="*/ 11 h 210"/>
              <a:gd name="T82" fmla="*/ 226 w 237"/>
              <a:gd name="T83" fmla="*/ 11 h 210"/>
              <a:gd name="T84" fmla="*/ 226 w 237"/>
              <a:gd name="T85" fmla="*/ 74 h 210"/>
              <a:gd name="T86" fmla="*/ 107 w 237"/>
              <a:gd name="T87" fmla="*/ 74 h 210"/>
              <a:gd name="T88" fmla="*/ 104 w 237"/>
              <a:gd name="T89" fmla="*/ 84 h 210"/>
              <a:gd name="T90" fmla="*/ 160 w 237"/>
              <a:gd name="T91" fmla="*/ 84 h 210"/>
              <a:gd name="T92" fmla="*/ 160 w 237"/>
              <a:gd name="T93" fmla="*/ 91 h 210"/>
              <a:gd name="T94" fmla="*/ 144 w 237"/>
              <a:gd name="T95" fmla="*/ 91 h 210"/>
              <a:gd name="T96" fmla="*/ 144 w 237"/>
              <a:gd name="T97" fmla="*/ 102 h 210"/>
              <a:gd name="T98" fmla="*/ 186 w 237"/>
              <a:gd name="T99" fmla="*/ 102 h 210"/>
              <a:gd name="T100" fmla="*/ 186 w 237"/>
              <a:gd name="T101" fmla="*/ 91 h 210"/>
              <a:gd name="T102" fmla="*/ 170 w 237"/>
              <a:gd name="T103" fmla="*/ 91 h 210"/>
              <a:gd name="T104" fmla="*/ 170 w 237"/>
              <a:gd name="T105" fmla="*/ 84 h 210"/>
              <a:gd name="T106" fmla="*/ 237 w 237"/>
              <a:gd name="T107" fmla="*/ 84 h 210"/>
              <a:gd name="T108" fmla="*/ 237 w 237"/>
              <a:gd name="T10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7" h="210">
                <a:moveTo>
                  <a:pt x="94" y="127"/>
                </a:moveTo>
                <a:cubicBezTo>
                  <a:pt x="0" y="127"/>
                  <a:pt x="0" y="127"/>
                  <a:pt x="0" y="127"/>
                </a:cubicBezTo>
                <a:cubicBezTo>
                  <a:pt x="0" y="210"/>
                  <a:pt x="0" y="210"/>
                  <a:pt x="0" y="210"/>
                </a:cubicBezTo>
                <a:cubicBezTo>
                  <a:pt x="10" y="210"/>
                  <a:pt x="10" y="210"/>
                  <a:pt x="10" y="210"/>
                </a:cubicBezTo>
                <a:cubicBezTo>
                  <a:pt x="10" y="137"/>
                  <a:pt x="10" y="137"/>
                  <a:pt x="10" y="137"/>
                </a:cubicBezTo>
                <a:cubicBezTo>
                  <a:pt x="83" y="137"/>
                  <a:pt x="83" y="137"/>
                  <a:pt x="83" y="137"/>
                </a:cubicBezTo>
                <a:cubicBezTo>
                  <a:pt x="83" y="210"/>
                  <a:pt x="83" y="210"/>
                  <a:pt x="83" y="210"/>
                </a:cubicBezTo>
                <a:cubicBezTo>
                  <a:pt x="94" y="210"/>
                  <a:pt x="94" y="210"/>
                  <a:pt x="94" y="210"/>
                </a:cubicBezTo>
                <a:cubicBezTo>
                  <a:pt x="94" y="127"/>
                  <a:pt x="94" y="127"/>
                  <a:pt x="94" y="127"/>
                </a:cubicBezTo>
                <a:moveTo>
                  <a:pt x="61" y="33"/>
                </a:moveTo>
                <a:cubicBezTo>
                  <a:pt x="42" y="33"/>
                  <a:pt x="26" y="49"/>
                  <a:pt x="26" y="68"/>
                </a:cubicBezTo>
                <a:cubicBezTo>
                  <a:pt x="26" y="81"/>
                  <a:pt x="33" y="92"/>
                  <a:pt x="43" y="98"/>
                </a:cubicBezTo>
                <a:cubicBezTo>
                  <a:pt x="33" y="103"/>
                  <a:pt x="24" y="112"/>
                  <a:pt x="17" y="121"/>
                </a:cubicBezTo>
                <a:cubicBezTo>
                  <a:pt x="99" y="121"/>
                  <a:pt x="99" y="121"/>
                  <a:pt x="99" y="121"/>
                </a:cubicBezTo>
                <a:cubicBezTo>
                  <a:pt x="99" y="193"/>
                  <a:pt x="99" y="193"/>
                  <a:pt x="99" y="193"/>
                </a:cubicBezTo>
                <a:cubicBezTo>
                  <a:pt x="159" y="139"/>
                  <a:pt x="159" y="139"/>
                  <a:pt x="159" y="139"/>
                </a:cubicBezTo>
                <a:cubicBezTo>
                  <a:pt x="164" y="134"/>
                  <a:pt x="164" y="125"/>
                  <a:pt x="158" y="120"/>
                </a:cubicBezTo>
                <a:cubicBezTo>
                  <a:pt x="156" y="118"/>
                  <a:pt x="153" y="117"/>
                  <a:pt x="149" y="117"/>
                </a:cubicBezTo>
                <a:cubicBezTo>
                  <a:pt x="146" y="117"/>
                  <a:pt x="142" y="118"/>
                  <a:pt x="140" y="121"/>
                </a:cubicBezTo>
                <a:cubicBezTo>
                  <a:pt x="111" y="141"/>
                  <a:pt x="111" y="141"/>
                  <a:pt x="111" y="141"/>
                </a:cubicBezTo>
                <a:cubicBezTo>
                  <a:pt x="108" y="125"/>
                  <a:pt x="99" y="109"/>
                  <a:pt x="80" y="98"/>
                </a:cubicBezTo>
                <a:cubicBezTo>
                  <a:pt x="90" y="92"/>
                  <a:pt x="97" y="81"/>
                  <a:pt x="97" y="68"/>
                </a:cubicBezTo>
                <a:cubicBezTo>
                  <a:pt x="97" y="49"/>
                  <a:pt x="81" y="33"/>
                  <a:pt x="61" y="33"/>
                </a:cubicBezTo>
                <a:moveTo>
                  <a:pt x="211" y="18"/>
                </a:moveTo>
                <a:cubicBezTo>
                  <a:pt x="172" y="56"/>
                  <a:pt x="172" y="56"/>
                  <a:pt x="172" y="56"/>
                </a:cubicBezTo>
                <a:cubicBezTo>
                  <a:pt x="143" y="38"/>
                  <a:pt x="143" y="38"/>
                  <a:pt x="143" y="38"/>
                </a:cubicBezTo>
                <a:cubicBezTo>
                  <a:pt x="141" y="37"/>
                  <a:pt x="141" y="37"/>
                  <a:pt x="141" y="37"/>
                </a:cubicBezTo>
                <a:cubicBezTo>
                  <a:pt x="140" y="38"/>
                  <a:pt x="140" y="38"/>
                  <a:pt x="140" y="38"/>
                </a:cubicBezTo>
                <a:cubicBezTo>
                  <a:pt x="112" y="65"/>
                  <a:pt x="112" y="65"/>
                  <a:pt x="112" y="65"/>
                </a:cubicBezTo>
                <a:cubicBezTo>
                  <a:pt x="116" y="69"/>
                  <a:pt x="116" y="69"/>
                  <a:pt x="116" y="69"/>
                </a:cubicBezTo>
                <a:cubicBezTo>
                  <a:pt x="142" y="43"/>
                  <a:pt x="142" y="43"/>
                  <a:pt x="142" y="43"/>
                </a:cubicBezTo>
                <a:cubicBezTo>
                  <a:pt x="170" y="62"/>
                  <a:pt x="170" y="62"/>
                  <a:pt x="170" y="62"/>
                </a:cubicBezTo>
                <a:cubicBezTo>
                  <a:pt x="172" y="63"/>
                  <a:pt x="172" y="63"/>
                  <a:pt x="172" y="63"/>
                </a:cubicBezTo>
                <a:cubicBezTo>
                  <a:pt x="174" y="62"/>
                  <a:pt x="174" y="62"/>
                  <a:pt x="174" y="62"/>
                </a:cubicBezTo>
                <a:cubicBezTo>
                  <a:pt x="215" y="22"/>
                  <a:pt x="215" y="22"/>
                  <a:pt x="215" y="22"/>
                </a:cubicBezTo>
                <a:cubicBezTo>
                  <a:pt x="211" y="18"/>
                  <a:pt x="211" y="18"/>
                  <a:pt x="211" y="18"/>
                </a:cubicBezTo>
                <a:moveTo>
                  <a:pt x="237" y="0"/>
                </a:moveTo>
                <a:cubicBezTo>
                  <a:pt x="90" y="0"/>
                  <a:pt x="90" y="0"/>
                  <a:pt x="90" y="0"/>
                </a:cubicBezTo>
                <a:cubicBezTo>
                  <a:pt x="90" y="32"/>
                  <a:pt x="90" y="32"/>
                  <a:pt x="90" y="32"/>
                </a:cubicBezTo>
                <a:cubicBezTo>
                  <a:pt x="94" y="36"/>
                  <a:pt x="98" y="40"/>
                  <a:pt x="101" y="45"/>
                </a:cubicBezTo>
                <a:cubicBezTo>
                  <a:pt x="101" y="11"/>
                  <a:pt x="101" y="11"/>
                  <a:pt x="101" y="11"/>
                </a:cubicBezTo>
                <a:cubicBezTo>
                  <a:pt x="226" y="11"/>
                  <a:pt x="226" y="11"/>
                  <a:pt x="226" y="11"/>
                </a:cubicBezTo>
                <a:cubicBezTo>
                  <a:pt x="226" y="74"/>
                  <a:pt x="226" y="74"/>
                  <a:pt x="226" y="74"/>
                </a:cubicBezTo>
                <a:cubicBezTo>
                  <a:pt x="107" y="74"/>
                  <a:pt x="107" y="74"/>
                  <a:pt x="107" y="74"/>
                </a:cubicBezTo>
                <a:cubicBezTo>
                  <a:pt x="106" y="77"/>
                  <a:pt x="106" y="81"/>
                  <a:pt x="104" y="84"/>
                </a:cubicBezTo>
                <a:cubicBezTo>
                  <a:pt x="160" y="84"/>
                  <a:pt x="160" y="84"/>
                  <a:pt x="160" y="84"/>
                </a:cubicBezTo>
                <a:cubicBezTo>
                  <a:pt x="160" y="91"/>
                  <a:pt x="160" y="91"/>
                  <a:pt x="160" y="91"/>
                </a:cubicBezTo>
                <a:cubicBezTo>
                  <a:pt x="144" y="91"/>
                  <a:pt x="144" y="91"/>
                  <a:pt x="144" y="91"/>
                </a:cubicBezTo>
                <a:cubicBezTo>
                  <a:pt x="144" y="102"/>
                  <a:pt x="144" y="102"/>
                  <a:pt x="144" y="102"/>
                </a:cubicBezTo>
                <a:cubicBezTo>
                  <a:pt x="186" y="102"/>
                  <a:pt x="186" y="102"/>
                  <a:pt x="186" y="102"/>
                </a:cubicBezTo>
                <a:cubicBezTo>
                  <a:pt x="186" y="91"/>
                  <a:pt x="186" y="91"/>
                  <a:pt x="186" y="91"/>
                </a:cubicBezTo>
                <a:cubicBezTo>
                  <a:pt x="170" y="91"/>
                  <a:pt x="170" y="91"/>
                  <a:pt x="170" y="91"/>
                </a:cubicBezTo>
                <a:cubicBezTo>
                  <a:pt x="170" y="84"/>
                  <a:pt x="170" y="84"/>
                  <a:pt x="170" y="84"/>
                </a:cubicBezTo>
                <a:cubicBezTo>
                  <a:pt x="237" y="84"/>
                  <a:pt x="237" y="84"/>
                  <a:pt x="237" y="84"/>
                </a:cubicBezTo>
                <a:cubicBezTo>
                  <a:pt x="237" y="0"/>
                  <a:pt x="237" y="0"/>
                  <a:pt x="237" y="0"/>
                </a:cubicBezTo>
              </a:path>
            </a:pathLst>
          </a:custGeom>
          <a:solidFill>
            <a:srgbClr val="859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0"/>
          <p:cNvSpPr>
            <a:spLocks noEditPoints="1"/>
          </p:cNvSpPr>
          <p:nvPr/>
        </p:nvSpPr>
        <p:spPr bwMode="auto">
          <a:xfrm>
            <a:off x="5355137" y="3992496"/>
            <a:ext cx="641570" cy="670212"/>
          </a:xfrm>
          <a:custGeom>
            <a:avLst/>
            <a:gdLst>
              <a:gd name="T0" fmla="*/ 173 w 206"/>
              <a:gd name="T1" fmla="*/ 109 h 215"/>
              <a:gd name="T2" fmla="*/ 115 w 206"/>
              <a:gd name="T3" fmla="*/ 124 h 215"/>
              <a:gd name="T4" fmla="*/ 129 w 206"/>
              <a:gd name="T5" fmla="*/ 138 h 215"/>
              <a:gd name="T6" fmla="*/ 67 w 206"/>
              <a:gd name="T7" fmla="*/ 200 h 215"/>
              <a:gd name="T8" fmla="*/ 82 w 206"/>
              <a:gd name="T9" fmla="*/ 215 h 215"/>
              <a:gd name="T10" fmla="*/ 144 w 206"/>
              <a:gd name="T11" fmla="*/ 153 h 215"/>
              <a:gd name="T12" fmla="*/ 153 w 206"/>
              <a:gd name="T13" fmla="*/ 161 h 215"/>
              <a:gd name="T14" fmla="*/ 157 w 206"/>
              <a:gd name="T15" fmla="*/ 166 h 215"/>
              <a:gd name="T16" fmla="*/ 173 w 206"/>
              <a:gd name="T17" fmla="*/ 109 h 215"/>
              <a:gd name="T18" fmla="*/ 68 w 206"/>
              <a:gd name="T19" fmla="*/ 99 h 215"/>
              <a:gd name="T20" fmla="*/ 20 w 206"/>
              <a:gd name="T21" fmla="*/ 111 h 215"/>
              <a:gd name="T22" fmla="*/ 32 w 206"/>
              <a:gd name="T23" fmla="*/ 123 h 215"/>
              <a:gd name="T24" fmla="*/ 1 w 206"/>
              <a:gd name="T25" fmla="*/ 154 h 215"/>
              <a:gd name="T26" fmla="*/ 13 w 206"/>
              <a:gd name="T27" fmla="*/ 166 h 215"/>
              <a:gd name="T28" fmla="*/ 44 w 206"/>
              <a:gd name="T29" fmla="*/ 135 h 215"/>
              <a:gd name="T30" fmla="*/ 51 w 206"/>
              <a:gd name="T31" fmla="*/ 142 h 215"/>
              <a:gd name="T32" fmla="*/ 55 w 206"/>
              <a:gd name="T33" fmla="*/ 146 h 215"/>
              <a:gd name="T34" fmla="*/ 68 w 206"/>
              <a:gd name="T35" fmla="*/ 99 h 215"/>
              <a:gd name="T36" fmla="*/ 106 w 206"/>
              <a:gd name="T37" fmla="*/ 26 h 215"/>
              <a:gd name="T38" fmla="*/ 48 w 206"/>
              <a:gd name="T39" fmla="*/ 41 h 215"/>
              <a:gd name="T40" fmla="*/ 62 w 206"/>
              <a:gd name="T41" fmla="*/ 56 h 215"/>
              <a:gd name="T42" fmla="*/ 0 w 206"/>
              <a:gd name="T43" fmla="*/ 118 h 215"/>
              <a:gd name="T44" fmla="*/ 15 w 206"/>
              <a:gd name="T45" fmla="*/ 132 h 215"/>
              <a:gd name="T46" fmla="*/ 25 w 206"/>
              <a:gd name="T47" fmla="*/ 123 h 215"/>
              <a:gd name="T48" fmla="*/ 10 w 206"/>
              <a:gd name="T49" fmla="*/ 109 h 215"/>
              <a:gd name="T50" fmla="*/ 49 w 206"/>
              <a:gd name="T51" fmla="*/ 99 h 215"/>
              <a:gd name="T52" fmla="*/ 77 w 206"/>
              <a:gd name="T53" fmla="*/ 70 h 215"/>
              <a:gd name="T54" fmla="*/ 86 w 206"/>
              <a:gd name="T55" fmla="*/ 79 h 215"/>
              <a:gd name="T56" fmla="*/ 91 w 206"/>
              <a:gd name="T57" fmla="*/ 84 h 215"/>
              <a:gd name="T58" fmla="*/ 106 w 206"/>
              <a:gd name="T59" fmla="*/ 26 h 215"/>
              <a:gd name="T60" fmla="*/ 206 w 206"/>
              <a:gd name="T61" fmla="*/ 0 h 215"/>
              <a:gd name="T62" fmla="*/ 125 w 206"/>
              <a:gd name="T63" fmla="*/ 21 h 215"/>
              <a:gd name="T64" fmla="*/ 144 w 206"/>
              <a:gd name="T65" fmla="*/ 41 h 215"/>
              <a:gd name="T66" fmla="*/ 68 w 206"/>
              <a:gd name="T67" fmla="*/ 118 h 215"/>
              <a:gd name="T68" fmla="*/ 64 w 206"/>
              <a:gd name="T69" fmla="*/ 134 h 215"/>
              <a:gd name="T70" fmla="*/ 78 w 206"/>
              <a:gd name="T71" fmla="*/ 149 h 215"/>
              <a:gd name="T72" fmla="*/ 165 w 206"/>
              <a:gd name="T73" fmla="*/ 62 h 215"/>
              <a:gd name="T74" fmla="*/ 177 w 206"/>
              <a:gd name="T75" fmla="*/ 74 h 215"/>
              <a:gd name="T76" fmla="*/ 184 w 206"/>
              <a:gd name="T77" fmla="*/ 81 h 215"/>
              <a:gd name="T78" fmla="*/ 206 w 206"/>
              <a:gd name="T79"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6" h="215">
                <a:moveTo>
                  <a:pt x="173" y="109"/>
                </a:moveTo>
                <a:cubicBezTo>
                  <a:pt x="115" y="124"/>
                  <a:pt x="115" y="124"/>
                  <a:pt x="115" y="124"/>
                </a:cubicBezTo>
                <a:cubicBezTo>
                  <a:pt x="129" y="138"/>
                  <a:pt x="129" y="138"/>
                  <a:pt x="129" y="138"/>
                </a:cubicBezTo>
                <a:cubicBezTo>
                  <a:pt x="67" y="200"/>
                  <a:pt x="67" y="200"/>
                  <a:pt x="67" y="200"/>
                </a:cubicBezTo>
                <a:cubicBezTo>
                  <a:pt x="82" y="215"/>
                  <a:pt x="82" y="215"/>
                  <a:pt x="82" y="215"/>
                </a:cubicBezTo>
                <a:cubicBezTo>
                  <a:pt x="144" y="153"/>
                  <a:pt x="144" y="153"/>
                  <a:pt x="144" y="153"/>
                </a:cubicBezTo>
                <a:cubicBezTo>
                  <a:pt x="153" y="161"/>
                  <a:pt x="153" y="161"/>
                  <a:pt x="153" y="161"/>
                </a:cubicBezTo>
                <a:cubicBezTo>
                  <a:pt x="157" y="166"/>
                  <a:pt x="157" y="166"/>
                  <a:pt x="157" y="166"/>
                </a:cubicBezTo>
                <a:cubicBezTo>
                  <a:pt x="173" y="109"/>
                  <a:pt x="173" y="109"/>
                  <a:pt x="173" y="109"/>
                </a:cubicBezTo>
                <a:moveTo>
                  <a:pt x="68" y="99"/>
                </a:moveTo>
                <a:cubicBezTo>
                  <a:pt x="20" y="111"/>
                  <a:pt x="20" y="111"/>
                  <a:pt x="20" y="111"/>
                </a:cubicBezTo>
                <a:cubicBezTo>
                  <a:pt x="32" y="123"/>
                  <a:pt x="32" y="123"/>
                  <a:pt x="32" y="123"/>
                </a:cubicBezTo>
                <a:cubicBezTo>
                  <a:pt x="1" y="154"/>
                  <a:pt x="1" y="154"/>
                  <a:pt x="1" y="154"/>
                </a:cubicBezTo>
                <a:cubicBezTo>
                  <a:pt x="13" y="166"/>
                  <a:pt x="13" y="166"/>
                  <a:pt x="13" y="166"/>
                </a:cubicBezTo>
                <a:cubicBezTo>
                  <a:pt x="44" y="135"/>
                  <a:pt x="44" y="135"/>
                  <a:pt x="44" y="135"/>
                </a:cubicBezTo>
                <a:cubicBezTo>
                  <a:pt x="51" y="142"/>
                  <a:pt x="51" y="142"/>
                  <a:pt x="51" y="142"/>
                </a:cubicBezTo>
                <a:cubicBezTo>
                  <a:pt x="55" y="146"/>
                  <a:pt x="55" y="146"/>
                  <a:pt x="55" y="146"/>
                </a:cubicBezTo>
                <a:cubicBezTo>
                  <a:pt x="68" y="99"/>
                  <a:pt x="68" y="99"/>
                  <a:pt x="68" y="99"/>
                </a:cubicBezTo>
                <a:moveTo>
                  <a:pt x="106" y="26"/>
                </a:moveTo>
                <a:cubicBezTo>
                  <a:pt x="48" y="41"/>
                  <a:pt x="48" y="41"/>
                  <a:pt x="48" y="41"/>
                </a:cubicBezTo>
                <a:cubicBezTo>
                  <a:pt x="62" y="56"/>
                  <a:pt x="62" y="56"/>
                  <a:pt x="62" y="56"/>
                </a:cubicBezTo>
                <a:cubicBezTo>
                  <a:pt x="0" y="118"/>
                  <a:pt x="0" y="118"/>
                  <a:pt x="0" y="118"/>
                </a:cubicBezTo>
                <a:cubicBezTo>
                  <a:pt x="15" y="132"/>
                  <a:pt x="15" y="132"/>
                  <a:pt x="15" y="132"/>
                </a:cubicBezTo>
                <a:cubicBezTo>
                  <a:pt x="25" y="123"/>
                  <a:pt x="25" y="123"/>
                  <a:pt x="25" y="123"/>
                </a:cubicBezTo>
                <a:cubicBezTo>
                  <a:pt x="21" y="119"/>
                  <a:pt x="10" y="109"/>
                  <a:pt x="10" y="109"/>
                </a:cubicBezTo>
                <a:cubicBezTo>
                  <a:pt x="49" y="99"/>
                  <a:pt x="49" y="99"/>
                  <a:pt x="49" y="99"/>
                </a:cubicBezTo>
                <a:cubicBezTo>
                  <a:pt x="77" y="70"/>
                  <a:pt x="77" y="70"/>
                  <a:pt x="77" y="70"/>
                </a:cubicBezTo>
                <a:cubicBezTo>
                  <a:pt x="86" y="79"/>
                  <a:pt x="86" y="79"/>
                  <a:pt x="86" y="79"/>
                </a:cubicBezTo>
                <a:cubicBezTo>
                  <a:pt x="91" y="84"/>
                  <a:pt x="91" y="84"/>
                  <a:pt x="91" y="84"/>
                </a:cubicBezTo>
                <a:cubicBezTo>
                  <a:pt x="106" y="26"/>
                  <a:pt x="106" y="26"/>
                  <a:pt x="106" y="26"/>
                </a:cubicBezTo>
                <a:moveTo>
                  <a:pt x="206" y="0"/>
                </a:moveTo>
                <a:cubicBezTo>
                  <a:pt x="125" y="21"/>
                  <a:pt x="125" y="21"/>
                  <a:pt x="125" y="21"/>
                </a:cubicBezTo>
                <a:cubicBezTo>
                  <a:pt x="144" y="41"/>
                  <a:pt x="144" y="41"/>
                  <a:pt x="144" y="41"/>
                </a:cubicBezTo>
                <a:cubicBezTo>
                  <a:pt x="68" y="118"/>
                  <a:pt x="68" y="118"/>
                  <a:pt x="68" y="118"/>
                </a:cubicBezTo>
                <a:cubicBezTo>
                  <a:pt x="64" y="134"/>
                  <a:pt x="64" y="134"/>
                  <a:pt x="64" y="134"/>
                </a:cubicBezTo>
                <a:cubicBezTo>
                  <a:pt x="78" y="149"/>
                  <a:pt x="78" y="149"/>
                  <a:pt x="78" y="149"/>
                </a:cubicBezTo>
                <a:cubicBezTo>
                  <a:pt x="165" y="62"/>
                  <a:pt x="165" y="62"/>
                  <a:pt x="165" y="62"/>
                </a:cubicBezTo>
                <a:cubicBezTo>
                  <a:pt x="177" y="74"/>
                  <a:pt x="177" y="74"/>
                  <a:pt x="177" y="74"/>
                </a:cubicBezTo>
                <a:cubicBezTo>
                  <a:pt x="184" y="81"/>
                  <a:pt x="184" y="81"/>
                  <a:pt x="184" y="81"/>
                </a:cubicBezTo>
                <a:cubicBezTo>
                  <a:pt x="206" y="0"/>
                  <a:pt x="206" y="0"/>
                  <a:pt x="206" y="0"/>
                </a:cubicBezTo>
              </a:path>
            </a:pathLst>
          </a:custGeom>
          <a:solidFill>
            <a:srgbClr val="859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1"/>
          <p:cNvSpPr>
            <a:spLocks noEditPoints="1"/>
          </p:cNvSpPr>
          <p:nvPr/>
        </p:nvSpPr>
        <p:spPr bwMode="auto">
          <a:xfrm>
            <a:off x="5315397" y="2696662"/>
            <a:ext cx="791939" cy="660188"/>
          </a:xfrm>
          <a:custGeom>
            <a:avLst/>
            <a:gdLst>
              <a:gd name="T0" fmla="*/ 82 w 254"/>
              <a:gd name="T1" fmla="*/ 182 h 212"/>
              <a:gd name="T2" fmla="*/ 83 w 254"/>
              <a:gd name="T3" fmla="*/ 77 h 212"/>
              <a:gd name="T4" fmla="*/ 135 w 254"/>
              <a:gd name="T5" fmla="*/ 131 h 212"/>
              <a:gd name="T6" fmla="*/ 72 w 254"/>
              <a:gd name="T7" fmla="*/ 47 h 212"/>
              <a:gd name="T8" fmla="*/ 46 w 254"/>
              <a:gd name="T9" fmla="*/ 72 h 212"/>
              <a:gd name="T10" fmla="*/ 16 w 254"/>
              <a:gd name="T11" fmla="*/ 79 h 212"/>
              <a:gd name="T12" fmla="*/ 16 w 254"/>
              <a:gd name="T13" fmla="*/ 115 h 212"/>
              <a:gd name="T14" fmla="*/ 0 w 254"/>
              <a:gd name="T15" fmla="*/ 141 h 212"/>
              <a:gd name="T16" fmla="*/ 26 w 254"/>
              <a:gd name="T17" fmla="*/ 167 h 212"/>
              <a:gd name="T18" fmla="*/ 32 w 254"/>
              <a:gd name="T19" fmla="*/ 196 h 212"/>
              <a:gd name="T20" fmla="*/ 69 w 254"/>
              <a:gd name="T21" fmla="*/ 197 h 212"/>
              <a:gd name="T22" fmla="*/ 94 w 254"/>
              <a:gd name="T23" fmla="*/ 212 h 212"/>
              <a:gd name="T24" fmla="*/ 120 w 254"/>
              <a:gd name="T25" fmla="*/ 187 h 212"/>
              <a:gd name="T26" fmla="*/ 150 w 254"/>
              <a:gd name="T27" fmla="*/ 180 h 212"/>
              <a:gd name="T28" fmla="*/ 150 w 254"/>
              <a:gd name="T29" fmla="*/ 144 h 212"/>
              <a:gd name="T30" fmla="*/ 166 w 254"/>
              <a:gd name="T31" fmla="*/ 118 h 212"/>
              <a:gd name="T32" fmla="*/ 140 w 254"/>
              <a:gd name="T33" fmla="*/ 92 h 212"/>
              <a:gd name="T34" fmla="*/ 134 w 254"/>
              <a:gd name="T35" fmla="*/ 63 h 212"/>
              <a:gd name="T36" fmla="*/ 97 w 254"/>
              <a:gd name="T37" fmla="*/ 63 h 212"/>
              <a:gd name="T38" fmla="*/ 72 w 254"/>
              <a:gd name="T39" fmla="*/ 47 h 212"/>
              <a:gd name="T40" fmla="*/ 197 w 254"/>
              <a:gd name="T41" fmla="*/ 92 h 212"/>
              <a:gd name="T42" fmla="*/ 198 w 254"/>
              <a:gd name="T43" fmla="*/ 21 h 212"/>
              <a:gd name="T44" fmla="*/ 233 w 254"/>
              <a:gd name="T45" fmla="*/ 57 h 212"/>
              <a:gd name="T46" fmla="*/ 190 w 254"/>
              <a:gd name="T47" fmla="*/ 0 h 212"/>
              <a:gd name="T48" fmla="*/ 173 w 254"/>
              <a:gd name="T49" fmla="*/ 18 h 212"/>
              <a:gd name="T50" fmla="*/ 153 w 254"/>
              <a:gd name="T51" fmla="*/ 22 h 212"/>
              <a:gd name="T52" fmla="*/ 152 w 254"/>
              <a:gd name="T53" fmla="*/ 47 h 212"/>
              <a:gd name="T54" fmla="*/ 142 w 254"/>
              <a:gd name="T55" fmla="*/ 64 h 212"/>
              <a:gd name="T56" fmla="*/ 159 w 254"/>
              <a:gd name="T57" fmla="*/ 82 h 212"/>
              <a:gd name="T58" fmla="*/ 164 w 254"/>
              <a:gd name="T59" fmla="*/ 102 h 212"/>
              <a:gd name="T60" fmla="*/ 188 w 254"/>
              <a:gd name="T61" fmla="*/ 102 h 212"/>
              <a:gd name="T62" fmla="*/ 206 w 254"/>
              <a:gd name="T63" fmla="*/ 113 h 212"/>
              <a:gd name="T64" fmla="*/ 223 w 254"/>
              <a:gd name="T65" fmla="*/ 96 h 212"/>
              <a:gd name="T66" fmla="*/ 243 w 254"/>
              <a:gd name="T67" fmla="*/ 91 h 212"/>
              <a:gd name="T68" fmla="*/ 243 w 254"/>
              <a:gd name="T69" fmla="*/ 66 h 212"/>
              <a:gd name="T70" fmla="*/ 254 w 254"/>
              <a:gd name="T71" fmla="*/ 49 h 212"/>
              <a:gd name="T72" fmla="*/ 237 w 254"/>
              <a:gd name="T73" fmla="*/ 31 h 212"/>
              <a:gd name="T74" fmla="*/ 232 w 254"/>
              <a:gd name="T75" fmla="*/ 11 h 212"/>
              <a:gd name="T76" fmla="*/ 208 w 254"/>
              <a:gd name="T77" fmla="*/ 11 h 212"/>
              <a:gd name="T78" fmla="*/ 190 w 254"/>
              <a:gd name="T79"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4" h="212">
                <a:moveTo>
                  <a:pt x="83" y="182"/>
                </a:moveTo>
                <a:cubicBezTo>
                  <a:pt x="83" y="182"/>
                  <a:pt x="82" y="182"/>
                  <a:pt x="82" y="182"/>
                </a:cubicBezTo>
                <a:cubicBezTo>
                  <a:pt x="53" y="181"/>
                  <a:pt x="30" y="157"/>
                  <a:pt x="31" y="129"/>
                </a:cubicBezTo>
                <a:cubicBezTo>
                  <a:pt x="31" y="100"/>
                  <a:pt x="55" y="77"/>
                  <a:pt x="83" y="77"/>
                </a:cubicBezTo>
                <a:cubicBezTo>
                  <a:pt x="83" y="77"/>
                  <a:pt x="84" y="77"/>
                  <a:pt x="84" y="77"/>
                </a:cubicBezTo>
                <a:cubicBezTo>
                  <a:pt x="113" y="78"/>
                  <a:pt x="136" y="102"/>
                  <a:pt x="135" y="131"/>
                </a:cubicBezTo>
                <a:cubicBezTo>
                  <a:pt x="135" y="159"/>
                  <a:pt x="111" y="182"/>
                  <a:pt x="83" y="182"/>
                </a:cubicBezTo>
                <a:moveTo>
                  <a:pt x="72" y="47"/>
                </a:moveTo>
                <a:cubicBezTo>
                  <a:pt x="71" y="62"/>
                  <a:pt x="71" y="62"/>
                  <a:pt x="71" y="62"/>
                </a:cubicBezTo>
                <a:cubicBezTo>
                  <a:pt x="62" y="64"/>
                  <a:pt x="53" y="67"/>
                  <a:pt x="46" y="72"/>
                </a:cubicBezTo>
                <a:cubicBezTo>
                  <a:pt x="35" y="61"/>
                  <a:pt x="35" y="61"/>
                  <a:pt x="35" y="61"/>
                </a:cubicBezTo>
                <a:cubicBezTo>
                  <a:pt x="16" y="79"/>
                  <a:pt x="16" y="79"/>
                  <a:pt x="16" y="79"/>
                </a:cubicBezTo>
                <a:cubicBezTo>
                  <a:pt x="27" y="90"/>
                  <a:pt x="27" y="90"/>
                  <a:pt x="27" y="90"/>
                </a:cubicBezTo>
                <a:cubicBezTo>
                  <a:pt x="22" y="98"/>
                  <a:pt x="18" y="106"/>
                  <a:pt x="16" y="115"/>
                </a:cubicBezTo>
                <a:cubicBezTo>
                  <a:pt x="1" y="115"/>
                  <a:pt x="1" y="115"/>
                  <a:pt x="1" y="115"/>
                </a:cubicBezTo>
                <a:cubicBezTo>
                  <a:pt x="0" y="141"/>
                  <a:pt x="0" y="141"/>
                  <a:pt x="0" y="141"/>
                </a:cubicBezTo>
                <a:cubicBezTo>
                  <a:pt x="15" y="141"/>
                  <a:pt x="15" y="141"/>
                  <a:pt x="15" y="141"/>
                </a:cubicBezTo>
                <a:cubicBezTo>
                  <a:pt x="17" y="151"/>
                  <a:pt x="21" y="159"/>
                  <a:pt x="26" y="167"/>
                </a:cubicBezTo>
                <a:cubicBezTo>
                  <a:pt x="15" y="178"/>
                  <a:pt x="15" y="178"/>
                  <a:pt x="15" y="178"/>
                </a:cubicBezTo>
                <a:cubicBezTo>
                  <a:pt x="32" y="196"/>
                  <a:pt x="32" y="196"/>
                  <a:pt x="32" y="196"/>
                </a:cubicBezTo>
                <a:cubicBezTo>
                  <a:pt x="43" y="186"/>
                  <a:pt x="43" y="186"/>
                  <a:pt x="43" y="186"/>
                </a:cubicBezTo>
                <a:cubicBezTo>
                  <a:pt x="51" y="191"/>
                  <a:pt x="60" y="195"/>
                  <a:pt x="69" y="197"/>
                </a:cubicBezTo>
                <a:cubicBezTo>
                  <a:pt x="69" y="212"/>
                  <a:pt x="69" y="212"/>
                  <a:pt x="69" y="212"/>
                </a:cubicBezTo>
                <a:cubicBezTo>
                  <a:pt x="94" y="212"/>
                  <a:pt x="94" y="212"/>
                  <a:pt x="94" y="212"/>
                </a:cubicBezTo>
                <a:cubicBezTo>
                  <a:pt x="95" y="197"/>
                  <a:pt x="95" y="197"/>
                  <a:pt x="95" y="197"/>
                </a:cubicBezTo>
                <a:cubicBezTo>
                  <a:pt x="104" y="196"/>
                  <a:pt x="113" y="192"/>
                  <a:pt x="120" y="187"/>
                </a:cubicBezTo>
                <a:cubicBezTo>
                  <a:pt x="131" y="198"/>
                  <a:pt x="131" y="198"/>
                  <a:pt x="131" y="198"/>
                </a:cubicBezTo>
                <a:cubicBezTo>
                  <a:pt x="150" y="180"/>
                  <a:pt x="150" y="180"/>
                  <a:pt x="150" y="180"/>
                </a:cubicBezTo>
                <a:cubicBezTo>
                  <a:pt x="139" y="169"/>
                  <a:pt x="139" y="169"/>
                  <a:pt x="139" y="169"/>
                </a:cubicBezTo>
                <a:cubicBezTo>
                  <a:pt x="144" y="162"/>
                  <a:pt x="148" y="153"/>
                  <a:pt x="150" y="144"/>
                </a:cubicBezTo>
                <a:cubicBezTo>
                  <a:pt x="165" y="144"/>
                  <a:pt x="165" y="144"/>
                  <a:pt x="165" y="144"/>
                </a:cubicBezTo>
                <a:cubicBezTo>
                  <a:pt x="166" y="118"/>
                  <a:pt x="166" y="118"/>
                  <a:pt x="166" y="118"/>
                </a:cubicBezTo>
                <a:cubicBezTo>
                  <a:pt x="151" y="118"/>
                  <a:pt x="151" y="118"/>
                  <a:pt x="151" y="118"/>
                </a:cubicBezTo>
                <a:cubicBezTo>
                  <a:pt x="149" y="109"/>
                  <a:pt x="145" y="100"/>
                  <a:pt x="140" y="92"/>
                </a:cubicBezTo>
                <a:cubicBezTo>
                  <a:pt x="151" y="82"/>
                  <a:pt x="151" y="82"/>
                  <a:pt x="151" y="82"/>
                </a:cubicBezTo>
                <a:cubicBezTo>
                  <a:pt x="134" y="63"/>
                  <a:pt x="134" y="63"/>
                  <a:pt x="134" y="63"/>
                </a:cubicBezTo>
                <a:cubicBezTo>
                  <a:pt x="123" y="74"/>
                  <a:pt x="123" y="74"/>
                  <a:pt x="123" y="74"/>
                </a:cubicBezTo>
                <a:cubicBezTo>
                  <a:pt x="115" y="68"/>
                  <a:pt x="106" y="65"/>
                  <a:pt x="97" y="63"/>
                </a:cubicBezTo>
                <a:cubicBezTo>
                  <a:pt x="97" y="47"/>
                  <a:pt x="97" y="47"/>
                  <a:pt x="97" y="47"/>
                </a:cubicBezTo>
                <a:cubicBezTo>
                  <a:pt x="72" y="47"/>
                  <a:pt x="72" y="47"/>
                  <a:pt x="72" y="47"/>
                </a:cubicBezTo>
                <a:moveTo>
                  <a:pt x="198" y="92"/>
                </a:moveTo>
                <a:cubicBezTo>
                  <a:pt x="198" y="92"/>
                  <a:pt x="197" y="92"/>
                  <a:pt x="197" y="92"/>
                </a:cubicBezTo>
                <a:cubicBezTo>
                  <a:pt x="178" y="92"/>
                  <a:pt x="162" y="75"/>
                  <a:pt x="162" y="56"/>
                </a:cubicBezTo>
                <a:cubicBezTo>
                  <a:pt x="163" y="37"/>
                  <a:pt x="179" y="21"/>
                  <a:pt x="198" y="21"/>
                </a:cubicBezTo>
                <a:cubicBezTo>
                  <a:pt x="198" y="21"/>
                  <a:pt x="198" y="21"/>
                  <a:pt x="199" y="21"/>
                </a:cubicBezTo>
                <a:cubicBezTo>
                  <a:pt x="218" y="21"/>
                  <a:pt x="234" y="38"/>
                  <a:pt x="233" y="57"/>
                </a:cubicBezTo>
                <a:cubicBezTo>
                  <a:pt x="233" y="77"/>
                  <a:pt x="217" y="92"/>
                  <a:pt x="198" y="92"/>
                </a:cubicBezTo>
                <a:moveTo>
                  <a:pt x="190" y="0"/>
                </a:moveTo>
                <a:cubicBezTo>
                  <a:pt x="190" y="11"/>
                  <a:pt x="190" y="11"/>
                  <a:pt x="190" y="11"/>
                </a:cubicBezTo>
                <a:cubicBezTo>
                  <a:pt x="184" y="12"/>
                  <a:pt x="178" y="14"/>
                  <a:pt x="173" y="18"/>
                </a:cubicBezTo>
                <a:cubicBezTo>
                  <a:pt x="165" y="10"/>
                  <a:pt x="165" y="10"/>
                  <a:pt x="165" y="10"/>
                </a:cubicBezTo>
                <a:cubicBezTo>
                  <a:pt x="153" y="22"/>
                  <a:pt x="153" y="22"/>
                  <a:pt x="153" y="22"/>
                </a:cubicBezTo>
                <a:cubicBezTo>
                  <a:pt x="160" y="30"/>
                  <a:pt x="160" y="30"/>
                  <a:pt x="160" y="30"/>
                </a:cubicBezTo>
                <a:cubicBezTo>
                  <a:pt x="156" y="35"/>
                  <a:pt x="154" y="41"/>
                  <a:pt x="152" y="47"/>
                </a:cubicBezTo>
                <a:cubicBezTo>
                  <a:pt x="142" y="47"/>
                  <a:pt x="142" y="47"/>
                  <a:pt x="142" y="47"/>
                </a:cubicBezTo>
                <a:cubicBezTo>
                  <a:pt x="142" y="64"/>
                  <a:pt x="142" y="64"/>
                  <a:pt x="142" y="64"/>
                </a:cubicBezTo>
                <a:cubicBezTo>
                  <a:pt x="152" y="64"/>
                  <a:pt x="152" y="64"/>
                  <a:pt x="152" y="64"/>
                </a:cubicBezTo>
                <a:cubicBezTo>
                  <a:pt x="153" y="71"/>
                  <a:pt x="156" y="77"/>
                  <a:pt x="159" y="82"/>
                </a:cubicBezTo>
                <a:cubicBezTo>
                  <a:pt x="151" y="89"/>
                  <a:pt x="151" y="89"/>
                  <a:pt x="151" y="89"/>
                </a:cubicBezTo>
                <a:cubicBezTo>
                  <a:pt x="164" y="102"/>
                  <a:pt x="164" y="102"/>
                  <a:pt x="164" y="102"/>
                </a:cubicBezTo>
                <a:cubicBezTo>
                  <a:pt x="171" y="95"/>
                  <a:pt x="171" y="95"/>
                  <a:pt x="171" y="95"/>
                </a:cubicBezTo>
                <a:cubicBezTo>
                  <a:pt x="176" y="98"/>
                  <a:pt x="182" y="101"/>
                  <a:pt x="188" y="102"/>
                </a:cubicBezTo>
                <a:cubicBezTo>
                  <a:pt x="188" y="112"/>
                  <a:pt x="188" y="112"/>
                  <a:pt x="188" y="112"/>
                </a:cubicBezTo>
                <a:cubicBezTo>
                  <a:pt x="206" y="113"/>
                  <a:pt x="206" y="113"/>
                  <a:pt x="206" y="113"/>
                </a:cubicBezTo>
                <a:cubicBezTo>
                  <a:pt x="206" y="102"/>
                  <a:pt x="206" y="102"/>
                  <a:pt x="206" y="102"/>
                </a:cubicBezTo>
                <a:cubicBezTo>
                  <a:pt x="212" y="101"/>
                  <a:pt x="218" y="99"/>
                  <a:pt x="223" y="96"/>
                </a:cubicBezTo>
                <a:cubicBezTo>
                  <a:pt x="231" y="103"/>
                  <a:pt x="231" y="103"/>
                  <a:pt x="231" y="103"/>
                </a:cubicBezTo>
                <a:cubicBezTo>
                  <a:pt x="243" y="91"/>
                  <a:pt x="243" y="91"/>
                  <a:pt x="243" y="91"/>
                </a:cubicBezTo>
                <a:cubicBezTo>
                  <a:pt x="236" y="83"/>
                  <a:pt x="236" y="83"/>
                  <a:pt x="236" y="83"/>
                </a:cubicBezTo>
                <a:cubicBezTo>
                  <a:pt x="240" y="78"/>
                  <a:pt x="242" y="72"/>
                  <a:pt x="243" y="66"/>
                </a:cubicBezTo>
                <a:cubicBezTo>
                  <a:pt x="254" y="66"/>
                  <a:pt x="254" y="66"/>
                  <a:pt x="254" y="66"/>
                </a:cubicBezTo>
                <a:cubicBezTo>
                  <a:pt x="254" y="49"/>
                  <a:pt x="254" y="49"/>
                  <a:pt x="254" y="49"/>
                </a:cubicBezTo>
                <a:cubicBezTo>
                  <a:pt x="244" y="49"/>
                  <a:pt x="244" y="49"/>
                  <a:pt x="244" y="49"/>
                </a:cubicBezTo>
                <a:cubicBezTo>
                  <a:pt x="243" y="42"/>
                  <a:pt x="240" y="36"/>
                  <a:pt x="237" y="31"/>
                </a:cubicBezTo>
                <a:cubicBezTo>
                  <a:pt x="244" y="24"/>
                  <a:pt x="244" y="24"/>
                  <a:pt x="244" y="24"/>
                </a:cubicBezTo>
                <a:cubicBezTo>
                  <a:pt x="232" y="11"/>
                  <a:pt x="232" y="11"/>
                  <a:pt x="232" y="11"/>
                </a:cubicBezTo>
                <a:cubicBezTo>
                  <a:pt x="225" y="19"/>
                  <a:pt x="225" y="19"/>
                  <a:pt x="225" y="19"/>
                </a:cubicBezTo>
                <a:cubicBezTo>
                  <a:pt x="220" y="15"/>
                  <a:pt x="214" y="12"/>
                  <a:pt x="208" y="11"/>
                </a:cubicBezTo>
                <a:cubicBezTo>
                  <a:pt x="208" y="1"/>
                  <a:pt x="208" y="1"/>
                  <a:pt x="208" y="1"/>
                </a:cubicBezTo>
                <a:cubicBezTo>
                  <a:pt x="190" y="0"/>
                  <a:pt x="190" y="0"/>
                  <a:pt x="190" y="0"/>
                </a:cubicBezTo>
              </a:path>
            </a:pathLst>
          </a:custGeom>
          <a:solidFill>
            <a:srgbClr val="859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文本框 64"/>
          <p:cNvSpPr txBox="1"/>
          <p:nvPr/>
        </p:nvSpPr>
        <p:spPr>
          <a:xfrm>
            <a:off x="4042380" y="1138832"/>
            <a:ext cx="591729" cy="638581"/>
          </a:xfrm>
          <a:prstGeom prst="rect">
            <a:avLst/>
          </a:prstGeom>
          <a:noFill/>
        </p:spPr>
        <p:txBody>
          <a:bodyPr wrap="none" rtlCol="0">
            <a:spAutoFit/>
          </a:bodyPr>
          <a:lstStyle/>
          <a:p>
            <a:r>
              <a:rPr lang="en-US" altLang="zh-CN" sz="4000" dirty="0">
                <a:solidFill>
                  <a:srgbClr val="605E5E"/>
                </a:solidFill>
                <a:latin typeface="Impact" panose="020B0806030902050204" pitchFamily="34" charset="0"/>
                <a:cs typeface="Aharoni" panose="02010803020104030203" pitchFamily="2" charset="-79"/>
              </a:rPr>
              <a:t>01</a:t>
            </a:r>
            <a:endParaRPr lang="zh-CN" altLang="en-US" sz="4000" dirty="0">
              <a:solidFill>
                <a:srgbClr val="605E5E"/>
              </a:solidFill>
              <a:latin typeface="Impact" panose="020B0806030902050204" pitchFamily="34" charset="0"/>
              <a:cs typeface="Aharoni" panose="02010803020104030203" pitchFamily="2" charset="-79"/>
            </a:endParaRPr>
          </a:p>
        </p:txBody>
      </p:sp>
      <p:sp>
        <p:nvSpPr>
          <p:cNvPr id="66" name="文本框 65"/>
          <p:cNvSpPr txBox="1"/>
          <p:nvPr/>
        </p:nvSpPr>
        <p:spPr>
          <a:xfrm>
            <a:off x="6856418" y="2552120"/>
            <a:ext cx="648125" cy="638581"/>
          </a:xfrm>
          <a:prstGeom prst="rect">
            <a:avLst/>
          </a:prstGeom>
          <a:noFill/>
        </p:spPr>
        <p:txBody>
          <a:bodyPr wrap="none" rtlCol="0">
            <a:spAutoFit/>
          </a:bodyPr>
          <a:lstStyle/>
          <a:p>
            <a:r>
              <a:rPr lang="en-US" altLang="zh-CN" sz="4000" dirty="0">
                <a:solidFill>
                  <a:srgbClr val="605E5E"/>
                </a:solidFill>
                <a:latin typeface="Impact" panose="020B0806030902050204" pitchFamily="34" charset="0"/>
                <a:cs typeface="Aharoni" panose="02010803020104030203" pitchFamily="2" charset="-79"/>
              </a:rPr>
              <a:t>02</a:t>
            </a:r>
            <a:endParaRPr lang="zh-CN" altLang="en-US" sz="4000" dirty="0">
              <a:solidFill>
                <a:srgbClr val="605E5E"/>
              </a:solidFill>
              <a:latin typeface="Impact" panose="020B0806030902050204" pitchFamily="34" charset="0"/>
              <a:cs typeface="Aharoni" panose="02010803020104030203" pitchFamily="2" charset="-79"/>
            </a:endParaRPr>
          </a:p>
        </p:txBody>
      </p:sp>
      <p:sp>
        <p:nvSpPr>
          <p:cNvPr id="67" name="文本框 66"/>
          <p:cNvSpPr txBox="1"/>
          <p:nvPr/>
        </p:nvSpPr>
        <p:spPr>
          <a:xfrm>
            <a:off x="4042380" y="3733299"/>
            <a:ext cx="661139" cy="638581"/>
          </a:xfrm>
          <a:prstGeom prst="rect">
            <a:avLst/>
          </a:prstGeom>
          <a:noFill/>
        </p:spPr>
        <p:txBody>
          <a:bodyPr wrap="none" rtlCol="0">
            <a:spAutoFit/>
          </a:bodyPr>
          <a:lstStyle/>
          <a:p>
            <a:r>
              <a:rPr lang="en-US" altLang="zh-CN" sz="4000" dirty="0">
                <a:solidFill>
                  <a:srgbClr val="605E5E"/>
                </a:solidFill>
                <a:latin typeface="Impact" panose="020B0806030902050204" pitchFamily="34" charset="0"/>
                <a:cs typeface="Aharoni" panose="02010803020104030203" pitchFamily="2" charset="-79"/>
              </a:rPr>
              <a:t>03</a:t>
            </a:r>
            <a:endParaRPr lang="zh-CN" altLang="en-US" sz="4000" dirty="0">
              <a:solidFill>
                <a:srgbClr val="605E5E"/>
              </a:solidFill>
              <a:latin typeface="Impact" panose="020B0806030902050204" pitchFamily="34" charset="0"/>
              <a:cs typeface="Aharoni" panose="02010803020104030203" pitchFamily="2" charset="-79"/>
            </a:endParaRPr>
          </a:p>
        </p:txBody>
      </p:sp>
      <p:sp>
        <p:nvSpPr>
          <p:cNvPr id="68" name="文本框 67"/>
          <p:cNvSpPr txBox="1"/>
          <p:nvPr/>
        </p:nvSpPr>
        <p:spPr>
          <a:xfrm>
            <a:off x="6810797" y="5122925"/>
            <a:ext cx="646679" cy="638581"/>
          </a:xfrm>
          <a:prstGeom prst="rect">
            <a:avLst/>
          </a:prstGeom>
          <a:noFill/>
        </p:spPr>
        <p:txBody>
          <a:bodyPr wrap="none" rtlCol="0">
            <a:spAutoFit/>
          </a:bodyPr>
          <a:lstStyle/>
          <a:p>
            <a:r>
              <a:rPr lang="en-US" altLang="zh-CN" sz="4000" dirty="0">
                <a:solidFill>
                  <a:srgbClr val="605E5E"/>
                </a:solidFill>
                <a:latin typeface="Impact" panose="020B0806030902050204" pitchFamily="34" charset="0"/>
                <a:cs typeface="Aharoni" panose="02010803020104030203" pitchFamily="2" charset="-79"/>
              </a:rPr>
              <a:t>04</a:t>
            </a:r>
            <a:endParaRPr lang="zh-CN" altLang="en-US" sz="4000" dirty="0">
              <a:solidFill>
                <a:srgbClr val="605E5E"/>
              </a:solidFill>
              <a:latin typeface="Impact" panose="020B0806030902050204" pitchFamily="34" charset="0"/>
              <a:cs typeface="Aharoni" panose="02010803020104030203" pitchFamily="2" charset="-79"/>
            </a:endParaRPr>
          </a:p>
        </p:txBody>
      </p:sp>
      <p:sp>
        <p:nvSpPr>
          <p:cNvPr id="69" name="文本框 68"/>
          <p:cNvSpPr txBox="1"/>
          <p:nvPr/>
        </p:nvSpPr>
        <p:spPr>
          <a:xfrm>
            <a:off x="893421" y="1812135"/>
            <a:ext cx="3775393"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信号送给红外发射电路</a:t>
            </a:r>
            <a:endParaRPr lang="zh-CN" altLang="en-US" sz="2800" dirty="0">
              <a:solidFill>
                <a:srgbClr val="859291"/>
              </a:solidFill>
              <a:latin typeface="Tahoma" panose="020B0604030504040204" pitchFamily="34" charset="0"/>
              <a:cs typeface="Tahoma" panose="020B0604030504040204" pitchFamily="34" charset="0"/>
            </a:endParaRPr>
          </a:p>
        </p:txBody>
      </p:sp>
      <p:sp>
        <p:nvSpPr>
          <p:cNvPr id="70" name="文本框 69"/>
          <p:cNvSpPr txBox="1"/>
          <p:nvPr/>
        </p:nvSpPr>
        <p:spPr>
          <a:xfrm>
            <a:off x="1993553" y="4396226"/>
            <a:ext cx="2698175"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信号在空中传输</a:t>
            </a:r>
            <a:endParaRPr lang="zh-CN" altLang="en-US" sz="2800" dirty="0">
              <a:solidFill>
                <a:srgbClr val="859291"/>
              </a:solidFill>
              <a:latin typeface="Tahoma" panose="020B0604030504040204" pitchFamily="34" charset="0"/>
              <a:cs typeface="Tahoma" panose="020B0604030504040204" pitchFamily="34" charset="0"/>
            </a:endParaRPr>
          </a:p>
        </p:txBody>
      </p:sp>
      <p:sp>
        <p:nvSpPr>
          <p:cNvPr id="71" name="文本框 70"/>
          <p:cNvSpPr txBox="1"/>
          <p:nvPr/>
        </p:nvSpPr>
        <p:spPr>
          <a:xfrm>
            <a:off x="6889249" y="3192074"/>
            <a:ext cx="3775393" cy="597921"/>
          </a:xfrm>
          <a:prstGeom prst="rect">
            <a:avLst/>
          </a:prstGeom>
          <a:noFill/>
        </p:spPr>
        <p:txBody>
          <a:bodyPr wrap="none" rtlCol="0">
            <a:spAutoFit/>
          </a:bodyPr>
          <a:lstStyle/>
          <a:p>
            <a:pPr>
              <a:lnSpc>
                <a:spcPct val="130000"/>
              </a:lnSpc>
            </a:pPr>
            <a:r>
              <a:rPr lang="zh-CN" altLang="en-US" sz="2800" dirty="0">
                <a:latin typeface="微软雅黑" panose="020B0503020204020204" pitchFamily="34" charset="-122"/>
                <a:ea typeface="微软雅黑" panose="020B0503020204020204" pitchFamily="34" charset="-122"/>
              </a:rPr>
              <a:t>调制转变为红外光信号</a:t>
            </a:r>
            <a:endParaRPr lang="en-US" altLang="zh-CN" sz="2800" dirty="0">
              <a:latin typeface="微软雅黑" panose="020B0503020204020204" pitchFamily="34" charset="-122"/>
              <a:ea typeface="微软雅黑" panose="020B0503020204020204" pitchFamily="34" charset="-122"/>
            </a:endParaRPr>
          </a:p>
        </p:txBody>
      </p:sp>
      <p:sp>
        <p:nvSpPr>
          <p:cNvPr id="72" name="文本框 71"/>
          <p:cNvSpPr txBox="1"/>
          <p:nvPr/>
        </p:nvSpPr>
        <p:spPr>
          <a:xfrm>
            <a:off x="6875383" y="5813085"/>
            <a:ext cx="4493538" cy="597921"/>
          </a:xfrm>
          <a:prstGeom prst="rect">
            <a:avLst/>
          </a:prstGeom>
          <a:noFill/>
        </p:spPr>
        <p:txBody>
          <a:bodyPr wrap="none" rtlCol="0">
            <a:spAutoFit/>
          </a:bodyPr>
          <a:lstStyle/>
          <a:p>
            <a:pPr>
              <a:lnSpc>
                <a:spcPct val="130000"/>
              </a:lnSpc>
            </a:pPr>
            <a:r>
              <a:rPr lang="zh-CN" altLang="en-US" sz="2800" dirty="0">
                <a:latin typeface="微软雅黑" panose="020B0503020204020204" pitchFamily="34" charset="-122"/>
                <a:ea typeface="微软雅黑" panose="020B0503020204020204" pitchFamily="34" charset="-122"/>
              </a:rPr>
              <a:t>接收电路解调还原数据编码</a:t>
            </a:r>
          </a:p>
        </p:txBody>
      </p:sp>
      <p:pic>
        <p:nvPicPr>
          <p:cNvPr id="5" name="图片 4"/>
          <p:cNvPicPr>
            <a:picLocks noChangeAspect="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brightnessContrast bright="-45000" contrast="95000"/>
                    </a14:imgEffect>
                  </a14:imgLayer>
                </a14:imgProps>
              </a:ext>
              <a:ext uri="{28A0092B-C50C-407E-A947-70E740481C1C}">
                <a14:useLocalDpi xmlns:a14="http://schemas.microsoft.com/office/drawing/2010/main" val="0"/>
              </a:ext>
            </a:extLst>
          </a:blip>
          <a:stretch>
            <a:fillRect/>
          </a:stretch>
        </p:blipFill>
        <p:spPr>
          <a:xfrm>
            <a:off x="5376260" y="5435855"/>
            <a:ext cx="731076" cy="635718"/>
          </a:xfrm>
          <a:prstGeom prst="rect">
            <a:avLst/>
          </a:prstGeom>
          <a:noFill/>
        </p:spPr>
      </p:pic>
    </p:spTree>
    <p:extLst>
      <p:ext uri="{BB962C8B-B14F-4D97-AF65-F5344CB8AC3E}">
        <p14:creationId xmlns:p14="http://schemas.microsoft.com/office/powerpoint/2010/main" val="88459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技术特点</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15</a:t>
            </a:fld>
            <a:endParaRPr lang="zh-CN" altLang="en-US"/>
          </a:p>
        </p:txBody>
      </p:sp>
      <p:sp>
        <p:nvSpPr>
          <p:cNvPr id="6" name="矩形 5"/>
          <p:cNvSpPr/>
          <p:nvPr/>
        </p:nvSpPr>
        <p:spPr>
          <a:xfrm>
            <a:off x="1694598" y="5683377"/>
            <a:ext cx="8802410"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在电磁光谱里仅次可见光，不受无线电管理部门的限制</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5285325" y="1850388"/>
            <a:ext cx="1620957" cy="523220"/>
          </a:xfrm>
          <a:prstGeom prst="rect">
            <a:avLst/>
          </a:prstGeom>
        </p:spPr>
        <p:txBody>
          <a:bodyPr wrap="none">
            <a:spAutoFit/>
          </a:bodyPr>
          <a:lstStyle/>
          <a:p>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视距传输</a:t>
            </a:r>
            <a:endParaRPr lang="zh-CN" altLang="en-US" sz="28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804537" y="4516565"/>
            <a:ext cx="1261884" cy="523220"/>
          </a:xfrm>
          <a:prstGeom prst="rect">
            <a:avLst/>
          </a:prstGeom>
        </p:spPr>
        <p:txBody>
          <a:bodyPr vert="horz" lIns="91440" tIns="45720" rIns="91440" bIns="45720" rtlCol="0">
            <a:spAutoFit/>
          </a:bodyPr>
          <a:lstStyle/>
          <a:p>
            <a:pPr marL="0" indent="0" algn="ctr">
              <a:buFont typeface="Arial" panose="020B0604020202020204" pitchFamily="34" charset="0"/>
              <a:buNone/>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体积小</a:t>
            </a:r>
          </a:p>
        </p:txBody>
      </p:sp>
      <p:sp>
        <p:nvSpPr>
          <p:cNvPr id="8" name="文本框 7"/>
          <p:cNvSpPr txBox="1"/>
          <p:nvPr/>
        </p:nvSpPr>
        <p:spPr>
          <a:xfrm>
            <a:off x="3125186" y="4461940"/>
            <a:ext cx="1261884" cy="523220"/>
          </a:xfrm>
          <a:prstGeom prst="rect">
            <a:avLst/>
          </a:prstGeom>
        </p:spPr>
        <p:txBody>
          <a:bodyPr vert="horz" lIns="91440" tIns="45720" rIns="91440" bIns="45720" rtlCol="0">
            <a:spAutoFit/>
          </a:bodyPr>
          <a:lstStyle/>
          <a:p>
            <a:pPr marL="0" indent="0" algn="ctr">
              <a:buFont typeface="Arial" panose="020B0604020202020204" pitchFamily="34" charset="0"/>
              <a:buNone/>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功率低</a:t>
            </a:r>
          </a:p>
        </p:txBody>
      </p:sp>
      <p:sp>
        <p:nvSpPr>
          <p:cNvPr id="9" name="等腰三角形 8"/>
          <p:cNvSpPr/>
          <p:nvPr/>
        </p:nvSpPr>
        <p:spPr>
          <a:xfrm>
            <a:off x="4504732" y="2425287"/>
            <a:ext cx="3182143" cy="2261320"/>
          </a:xfrm>
          <a:prstGeom prst="triangle">
            <a:avLst/>
          </a:prstGeom>
          <a:blipFill dpi="0" rotWithShape="1">
            <a:blip r:embed="rId3"/>
            <a:srcRect/>
            <a:tile tx="-711200" ty="-177800" sx="100000" sy="100000" flip="none" algn="tl"/>
          </a:blipFill>
          <a:ln w="28575">
            <a:solidFill>
              <a:schemeClr val="accent1"/>
            </a:solidFill>
          </a:ln>
          <a:effectLst>
            <a:reflection blurRad="6350" stA="52000" endA="300" endPos="35000" dir="5400000" sy="-100000" algn="bl" rotWithShape="0"/>
          </a:effectLst>
        </p:spPr>
        <p:txBody>
          <a:bodyPr wrap="square" rtlCol="0" anchor="ctr">
            <a:spAutoFit/>
          </a:bodyPr>
          <a:lstStyle/>
          <a:p>
            <a:pPr algn="ct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grpSp>
        <p:nvGrpSpPr>
          <p:cNvPr id="10" name="组合 9"/>
          <p:cNvGrpSpPr/>
          <p:nvPr/>
        </p:nvGrpSpPr>
        <p:grpSpPr>
          <a:xfrm>
            <a:off x="3546578" y="3752464"/>
            <a:ext cx="419100" cy="681038"/>
            <a:chOff x="6708775" y="2478088"/>
            <a:chExt cx="419100" cy="681038"/>
          </a:xfrm>
        </p:grpSpPr>
        <p:sp>
          <p:nvSpPr>
            <p:cNvPr id="11" name="Freeform 194"/>
            <p:cNvSpPr>
              <a:spLocks/>
            </p:cNvSpPr>
            <p:nvPr/>
          </p:nvSpPr>
          <p:spPr bwMode="auto">
            <a:xfrm>
              <a:off x="6862763" y="3132138"/>
              <a:ext cx="111125" cy="26988"/>
            </a:xfrm>
            <a:custGeom>
              <a:avLst/>
              <a:gdLst>
                <a:gd name="T0" fmla="*/ 44 w 44"/>
                <a:gd name="T1" fmla="*/ 5 h 11"/>
                <a:gd name="T2" fmla="*/ 38 w 44"/>
                <a:gd name="T3" fmla="*/ 11 h 11"/>
                <a:gd name="T4" fmla="*/ 7 w 44"/>
                <a:gd name="T5" fmla="*/ 11 h 11"/>
                <a:gd name="T6" fmla="*/ 0 w 44"/>
                <a:gd name="T7" fmla="*/ 5 h 11"/>
                <a:gd name="T8" fmla="*/ 7 w 44"/>
                <a:gd name="T9" fmla="*/ 0 h 11"/>
                <a:gd name="T10" fmla="*/ 38 w 44"/>
                <a:gd name="T11" fmla="*/ 0 h 11"/>
                <a:gd name="T12" fmla="*/ 44 w 44"/>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44" h="11">
                  <a:moveTo>
                    <a:pt x="44" y="5"/>
                  </a:moveTo>
                  <a:cubicBezTo>
                    <a:pt x="44" y="8"/>
                    <a:pt x="41" y="11"/>
                    <a:pt x="38" y="11"/>
                  </a:cubicBezTo>
                  <a:cubicBezTo>
                    <a:pt x="7" y="11"/>
                    <a:pt x="7" y="11"/>
                    <a:pt x="7" y="11"/>
                  </a:cubicBezTo>
                  <a:cubicBezTo>
                    <a:pt x="3" y="11"/>
                    <a:pt x="0" y="8"/>
                    <a:pt x="0" y="5"/>
                  </a:cubicBezTo>
                  <a:cubicBezTo>
                    <a:pt x="0" y="2"/>
                    <a:pt x="3" y="0"/>
                    <a:pt x="7" y="0"/>
                  </a:cubicBezTo>
                  <a:cubicBezTo>
                    <a:pt x="38" y="0"/>
                    <a:pt x="38" y="0"/>
                    <a:pt x="38" y="0"/>
                  </a:cubicBezTo>
                  <a:cubicBezTo>
                    <a:pt x="41" y="0"/>
                    <a:pt x="44" y="2"/>
                    <a:pt x="44" y="5"/>
                  </a:cubicBez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95"/>
            <p:cNvSpPr>
              <a:spLocks/>
            </p:cNvSpPr>
            <p:nvPr/>
          </p:nvSpPr>
          <p:spPr bwMode="auto">
            <a:xfrm>
              <a:off x="6837363" y="3119438"/>
              <a:ext cx="161925" cy="25400"/>
            </a:xfrm>
            <a:custGeom>
              <a:avLst/>
              <a:gdLst>
                <a:gd name="T0" fmla="*/ 9 w 64"/>
                <a:gd name="T1" fmla="*/ 10 h 10"/>
                <a:gd name="T2" fmla="*/ 56 w 64"/>
                <a:gd name="T3" fmla="*/ 10 h 10"/>
                <a:gd name="T4" fmla="*/ 59 w 64"/>
                <a:gd name="T5" fmla="*/ 6 h 10"/>
                <a:gd name="T6" fmla="*/ 64 w 64"/>
                <a:gd name="T7" fmla="*/ 0 h 10"/>
                <a:gd name="T8" fmla="*/ 0 w 64"/>
                <a:gd name="T9" fmla="*/ 0 h 10"/>
                <a:gd name="T10" fmla="*/ 0 w 64"/>
                <a:gd name="T11" fmla="*/ 1 h 10"/>
                <a:gd name="T12" fmla="*/ 9 w 6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4" h="10">
                  <a:moveTo>
                    <a:pt x="9" y="10"/>
                  </a:moveTo>
                  <a:cubicBezTo>
                    <a:pt x="56" y="10"/>
                    <a:pt x="56" y="10"/>
                    <a:pt x="56" y="10"/>
                  </a:cubicBezTo>
                  <a:cubicBezTo>
                    <a:pt x="56" y="9"/>
                    <a:pt x="57" y="8"/>
                    <a:pt x="59" y="6"/>
                  </a:cubicBezTo>
                  <a:cubicBezTo>
                    <a:pt x="62" y="3"/>
                    <a:pt x="64" y="1"/>
                    <a:pt x="64" y="0"/>
                  </a:cubicBezTo>
                  <a:cubicBezTo>
                    <a:pt x="0" y="0"/>
                    <a:pt x="0" y="0"/>
                    <a:pt x="0" y="0"/>
                  </a:cubicBezTo>
                  <a:cubicBezTo>
                    <a:pt x="0" y="1"/>
                    <a:pt x="0" y="1"/>
                    <a:pt x="0" y="1"/>
                  </a:cubicBezTo>
                  <a:cubicBezTo>
                    <a:pt x="1" y="2"/>
                    <a:pt x="7" y="8"/>
                    <a:pt x="9" y="10"/>
                  </a:cubicBez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96"/>
            <p:cNvSpPr>
              <a:spLocks/>
            </p:cNvSpPr>
            <p:nvPr/>
          </p:nvSpPr>
          <p:spPr bwMode="auto">
            <a:xfrm>
              <a:off x="6832600" y="3038475"/>
              <a:ext cx="174625" cy="17463"/>
            </a:xfrm>
            <a:custGeom>
              <a:avLst/>
              <a:gdLst>
                <a:gd name="T0" fmla="*/ 69 w 69"/>
                <a:gd name="T1" fmla="*/ 4 h 7"/>
                <a:gd name="T2" fmla="*/ 66 w 69"/>
                <a:gd name="T3" fmla="*/ 7 h 7"/>
                <a:gd name="T4" fmla="*/ 3 w 69"/>
                <a:gd name="T5" fmla="*/ 7 h 7"/>
                <a:gd name="T6" fmla="*/ 0 w 69"/>
                <a:gd name="T7" fmla="*/ 4 h 7"/>
                <a:gd name="T8" fmla="*/ 3 w 69"/>
                <a:gd name="T9" fmla="*/ 0 h 7"/>
                <a:gd name="T10" fmla="*/ 66 w 69"/>
                <a:gd name="T11" fmla="*/ 0 h 7"/>
                <a:gd name="T12" fmla="*/ 69 w 69"/>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9" h="7">
                  <a:moveTo>
                    <a:pt x="69" y="4"/>
                  </a:moveTo>
                  <a:cubicBezTo>
                    <a:pt x="69" y="6"/>
                    <a:pt x="68" y="7"/>
                    <a:pt x="66" y="7"/>
                  </a:cubicBezTo>
                  <a:cubicBezTo>
                    <a:pt x="3" y="7"/>
                    <a:pt x="3" y="7"/>
                    <a:pt x="3" y="7"/>
                  </a:cubicBezTo>
                  <a:cubicBezTo>
                    <a:pt x="1" y="7"/>
                    <a:pt x="0" y="6"/>
                    <a:pt x="0" y="4"/>
                  </a:cubicBezTo>
                  <a:cubicBezTo>
                    <a:pt x="0" y="2"/>
                    <a:pt x="1" y="0"/>
                    <a:pt x="3" y="0"/>
                  </a:cubicBezTo>
                  <a:cubicBezTo>
                    <a:pt x="66" y="0"/>
                    <a:pt x="66" y="0"/>
                    <a:pt x="66" y="0"/>
                  </a:cubicBezTo>
                  <a:cubicBezTo>
                    <a:pt x="68" y="0"/>
                    <a:pt x="69" y="2"/>
                    <a:pt x="69" y="4"/>
                  </a:cubicBez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97"/>
            <p:cNvSpPr>
              <a:spLocks/>
            </p:cNvSpPr>
            <p:nvPr/>
          </p:nvSpPr>
          <p:spPr bwMode="auto">
            <a:xfrm>
              <a:off x="6832600" y="3063875"/>
              <a:ext cx="174625" cy="17463"/>
            </a:xfrm>
            <a:custGeom>
              <a:avLst/>
              <a:gdLst>
                <a:gd name="T0" fmla="*/ 69 w 69"/>
                <a:gd name="T1" fmla="*/ 3 h 7"/>
                <a:gd name="T2" fmla="*/ 66 w 69"/>
                <a:gd name="T3" fmla="*/ 7 h 7"/>
                <a:gd name="T4" fmla="*/ 3 w 69"/>
                <a:gd name="T5" fmla="*/ 7 h 7"/>
                <a:gd name="T6" fmla="*/ 0 w 69"/>
                <a:gd name="T7" fmla="*/ 3 h 7"/>
                <a:gd name="T8" fmla="*/ 3 w 69"/>
                <a:gd name="T9" fmla="*/ 0 h 7"/>
                <a:gd name="T10" fmla="*/ 66 w 69"/>
                <a:gd name="T11" fmla="*/ 0 h 7"/>
                <a:gd name="T12" fmla="*/ 69 w 69"/>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69" h="7">
                  <a:moveTo>
                    <a:pt x="69" y="3"/>
                  </a:moveTo>
                  <a:cubicBezTo>
                    <a:pt x="69" y="5"/>
                    <a:pt x="68" y="7"/>
                    <a:pt x="66" y="7"/>
                  </a:cubicBezTo>
                  <a:cubicBezTo>
                    <a:pt x="3" y="7"/>
                    <a:pt x="3" y="7"/>
                    <a:pt x="3" y="7"/>
                  </a:cubicBezTo>
                  <a:cubicBezTo>
                    <a:pt x="1" y="7"/>
                    <a:pt x="0" y="5"/>
                    <a:pt x="0" y="3"/>
                  </a:cubicBezTo>
                  <a:cubicBezTo>
                    <a:pt x="0" y="2"/>
                    <a:pt x="1" y="0"/>
                    <a:pt x="3" y="0"/>
                  </a:cubicBezTo>
                  <a:cubicBezTo>
                    <a:pt x="66" y="0"/>
                    <a:pt x="66" y="0"/>
                    <a:pt x="66" y="0"/>
                  </a:cubicBezTo>
                  <a:cubicBezTo>
                    <a:pt x="68" y="0"/>
                    <a:pt x="69" y="2"/>
                    <a:pt x="69" y="3"/>
                  </a:cubicBez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98"/>
            <p:cNvSpPr>
              <a:spLocks/>
            </p:cNvSpPr>
            <p:nvPr/>
          </p:nvSpPr>
          <p:spPr bwMode="auto">
            <a:xfrm>
              <a:off x="6832600" y="3089275"/>
              <a:ext cx="174625" cy="14288"/>
            </a:xfrm>
            <a:custGeom>
              <a:avLst/>
              <a:gdLst>
                <a:gd name="T0" fmla="*/ 69 w 69"/>
                <a:gd name="T1" fmla="*/ 3 h 6"/>
                <a:gd name="T2" fmla="*/ 66 w 69"/>
                <a:gd name="T3" fmla="*/ 6 h 6"/>
                <a:gd name="T4" fmla="*/ 3 w 69"/>
                <a:gd name="T5" fmla="*/ 6 h 6"/>
                <a:gd name="T6" fmla="*/ 0 w 69"/>
                <a:gd name="T7" fmla="*/ 3 h 6"/>
                <a:gd name="T8" fmla="*/ 3 w 69"/>
                <a:gd name="T9" fmla="*/ 0 h 6"/>
                <a:gd name="T10" fmla="*/ 66 w 69"/>
                <a:gd name="T11" fmla="*/ 0 h 6"/>
                <a:gd name="T12" fmla="*/ 69 w 69"/>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69" h="6">
                  <a:moveTo>
                    <a:pt x="69" y="3"/>
                  </a:moveTo>
                  <a:cubicBezTo>
                    <a:pt x="69" y="5"/>
                    <a:pt x="68" y="6"/>
                    <a:pt x="66" y="6"/>
                  </a:cubicBezTo>
                  <a:cubicBezTo>
                    <a:pt x="3" y="6"/>
                    <a:pt x="3" y="6"/>
                    <a:pt x="3" y="6"/>
                  </a:cubicBezTo>
                  <a:cubicBezTo>
                    <a:pt x="1" y="6"/>
                    <a:pt x="0" y="5"/>
                    <a:pt x="0" y="3"/>
                  </a:cubicBezTo>
                  <a:cubicBezTo>
                    <a:pt x="0" y="1"/>
                    <a:pt x="1" y="0"/>
                    <a:pt x="3" y="0"/>
                  </a:cubicBezTo>
                  <a:cubicBezTo>
                    <a:pt x="66" y="0"/>
                    <a:pt x="66" y="0"/>
                    <a:pt x="66" y="0"/>
                  </a:cubicBezTo>
                  <a:cubicBezTo>
                    <a:pt x="68" y="0"/>
                    <a:pt x="69" y="1"/>
                    <a:pt x="69" y="3"/>
                  </a:cubicBez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99"/>
            <p:cNvSpPr>
              <a:spLocks/>
            </p:cNvSpPr>
            <p:nvPr/>
          </p:nvSpPr>
          <p:spPr bwMode="auto">
            <a:xfrm>
              <a:off x="6832600" y="3111500"/>
              <a:ext cx="171450" cy="11113"/>
            </a:xfrm>
            <a:custGeom>
              <a:avLst/>
              <a:gdLst>
                <a:gd name="T0" fmla="*/ 68 w 68"/>
                <a:gd name="T1" fmla="*/ 2 h 4"/>
                <a:gd name="T2" fmla="*/ 66 w 68"/>
                <a:gd name="T3" fmla="*/ 4 h 4"/>
                <a:gd name="T4" fmla="*/ 3 w 68"/>
                <a:gd name="T5" fmla="*/ 4 h 4"/>
                <a:gd name="T6" fmla="*/ 0 w 68"/>
                <a:gd name="T7" fmla="*/ 2 h 4"/>
                <a:gd name="T8" fmla="*/ 3 w 68"/>
                <a:gd name="T9" fmla="*/ 0 h 4"/>
                <a:gd name="T10" fmla="*/ 66 w 68"/>
                <a:gd name="T11" fmla="*/ 0 h 4"/>
                <a:gd name="T12" fmla="*/ 68 w 68"/>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68" h="4">
                  <a:moveTo>
                    <a:pt x="68" y="2"/>
                  </a:moveTo>
                  <a:cubicBezTo>
                    <a:pt x="68" y="3"/>
                    <a:pt x="67" y="4"/>
                    <a:pt x="66" y="4"/>
                  </a:cubicBezTo>
                  <a:cubicBezTo>
                    <a:pt x="3" y="4"/>
                    <a:pt x="3" y="4"/>
                    <a:pt x="3" y="4"/>
                  </a:cubicBezTo>
                  <a:cubicBezTo>
                    <a:pt x="1" y="4"/>
                    <a:pt x="0" y="3"/>
                    <a:pt x="0" y="2"/>
                  </a:cubicBezTo>
                  <a:cubicBezTo>
                    <a:pt x="0" y="0"/>
                    <a:pt x="1" y="0"/>
                    <a:pt x="3" y="0"/>
                  </a:cubicBezTo>
                  <a:cubicBezTo>
                    <a:pt x="66" y="0"/>
                    <a:pt x="66" y="0"/>
                    <a:pt x="66" y="0"/>
                  </a:cubicBezTo>
                  <a:cubicBezTo>
                    <a:pt x="67" y="0"/>
                    <a:pt x="68" y="0"/>
                    <a:pt x="68" y="2"/>
                  </a:cubicBez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00"/>
            <p:cNvSpPr>
              <a:spLocks/>
            </p:cNvSpPr>
            <p:nvPr/>
          </p:nvSpPr>
          <p:spPr bwMode="auto">
            <a:xfrm>
              <a:off x="6829425" y="3016250"/>
              <a:ext cx="177800" cy="14288"/>
            </a:xfrm>
            <a:custGeom>
              <a:avLst/>
              <a:gdLst>
                <a:gd name="T0" fmla="*/ 70 w 70"/>
                <a:gd name="T1" fmla="*/ 3 h 6"/>
                <a:gd name="T2" fmla="*/ 68 w 70"/>
                <a:gd name="T3" fmla="*/ 6 h 6"/>
                <a:gd name="T4" fmla="*/ 3 w 70"/>
                <a:gd name="T5" fmla="*/ 6 h 6"/>
                <a:gd name="T6" fmla="*/ 0 w 70"/>
                <a:gd name="T7" fmla="*/ 3 h 6"/>
                <a:gd name="T8" fmla="*/ 3 w 70"/>
                <a:gd name="T9" fmla="*/ 0 h 6"/>
                <a:gd name="T10" fmla="*/ 68 w 70"/>
                <a:gd name="T11" fmla="*/ 0 h 6"/>
                <a:gd name="T12" fmla="*/ 70 w 7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70" h="6">
                  <a:moveTo>
                    <a:pt x="70" y="3"/>
                  </a:moveTo>
                  <a:cubicBezTo>
                    <a:pt x="70" y="5"/>
                    <a:pt x="69" y="6"/>
                    <a:pt x="68" y="6"/>
                  </a:cubicBezTo>
                  <a:cubicBezTo>
                    <a:pt x="3" y="6"/>
                    <a:pt x="3" y="6"/>
                    <a:pt x="3" y="6"/>
                  </a:cubicBezTo>
                  <a:cubicBezTo>
                    <a:pt x="2" y="6"/>
                    <a:pt x="0" y="5"/>
                    <a:pt x="0" y="3"/>
                  </a:cubicBezTo>
                  <a:cubicBezTo>
                    <a:pt x="0" y="1"/>
                    <a:pt x="2" y="0"/>
                    <a:pt x="3" y="0"/>
                  </a:cubicBezTo>
                  <a:cubicBezTo>
                    <a:pt x="68" y="0"/>
                    <a:pt x="68" y="0"/>
                    <a:pt x="68" y="0"/>
                  </a:cubicBezTo>
                  <a:cubicBezTo>
                    <a:pt x="69" y="0"/>
                    <a:pt x="70" y="1"/>
                    <a:pt x="70" y="3"/>
                  </a:cubicBez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01"/>
            <p:cNvSpPr>
              <a:spLocks noEditPoints="1"/>
            </p:cNvSpPr>
            <p:nvPr/>
          </p:nvSpPr>
          <p:spPr bwMode="auto">
            <a:xfrm>
              <a:off x="6708775" y="2478088"/>
              <a:ext cx="419100" cy="520700"/>
            </a:xfrm>
            <a:custGeom>
              <a:avLst/>
              <a:gdLst>
                <a:gd name="T0" fmla="*/ 53 w 166"/>
                <a:gd name="T1" fmla="*/ 206 h 206"/>
                <a:gd name="T2" fmla="*/ 50 w 166"/>
                <a:gd name="T3" fmla="*/ 206 h 206"/>
                <a:gd name="T4" fmla="*/ 48 w 166"/>
                <a:gd name="T5" fmla="*/ 205 h 206"/>
                <a:gd name="T6" fmla="*/ 37 w 166"/>
                <a:gd name="T7" fmla="*/ 187 h 206"/>
                <a:gd name="T8" fmla="*/ 36 w 166"/>
                <a:gd name="T9" fmla="*/ 181 h 206"/>
                <a:gd name="T10" fmla="*/ 34 w 166"/>
                <a:gd name="T11" fmla="*/ 171 h 206"/>
                <a:gd name="T12" fmla="*/ 25 w 166"/>
                <a:gd name="T13" fmla="*/ 151 h 206"/>
                <a:gd name="T14" fmla="*/ 22 w 166"/>
                <a:gd name="T15" fmla="*/ 145 h 206"/>
                <a:gd name="T16" fmla="*/ 20 w 166"/>
                <a:gd name="T17" fmla="*/ 143 h 206"/>
                <a:gd name="T18" fmla="*/ 8 w 166"/>
                <a:gd name="T19" fmla="*/ 119 h 206"/>
                <a:gd name="T20" fmla="*/ 0 w 166"/>
                <a:gd name="T21" fmla="*/ 83 h 206"/>
                <a:gd name="T22" fmla="*/ 0 w 166"/>
                <a:gd name="T23" fmla="*/ 78 h 206"/>
                <a:gd name="T24" fmla="*/ 7 w 166"/>
                <a:gd name="T25" fmla="*/ 46 h 206"/>
                <a:gd name="T26" fmla="*/ 24 w 166"/>
                <a:gd name="T27" fmla="*/ 23 h 206"/>
                <a:gd name="T28" fmla="*/ 78 w 166"/>
                <a:gd name="T29" fmla="*/ 0 h 206"/>
                <a:gd name="T30" fmla="*/ 84 w 166"/>
                <a:gd name="T31" fmla="*/ 0 h 206"/>
                <a:gd name="T32" fmla="*/ 141 w 166"/>
                <a:gd name="T33" fmla="*/ 23 h 206"/>
                <a:gd name="T34" fmla="*/ 166 w 166"/>
                <a:gd name="T35" fmla="*/ 80 h 206"/>
                <a:gd name="T36" fmla="*/ 166 w 166"/>
                <a:gd name="T37" fmla="*/ 83 h 206"/>
                <a:gd name="T38" fmla="*/ 147 w 166"/>
                <a:gd name="T39" fmla="*/ 138 h 206"/>
                <a:gd name="T40" fmla="*/ 144 w 166"/>
                <a:gd name="T41" fmla="*/ 145 h 206"/>
                <a:gd name="T42" fmla="*/ 141 w 166"/>
                <a:gd name="T43" fmla="*/ 150 h 206"/>
                <a:gd name="T44" fmla="*/ 131 w 166"/>
                <a:gd name="T45" fmla="*/ 171 h 206"/>
                <a:gd name="T46" fmla="*/ 129 w 166"/>
                <a:gd name="T47" fmla="*/ 180 h 206"/>
                <a:gd name="T48" fmla="*/ 118 w 166"/>
                <a:gd name="T49" fmla="*/ 205 h 206"/>
                <a:gd name="T50" fmla="*/ 116 w 166"/>
                <a:gd name="T51" fmla="*/ 206 h 206"/>
                <a:gd name="T52" fmla="*/ 111 w 166"/>
                <a:gd name="T53" fmla="*/ 206 h 206"/>
                <a:gd name="T54" fmla="*/ 94 w 166"/>
                <a:gd name="T55" fmla="*/ 206 h 206"/>
                <a:gd name="T56" fmla="*/ 78 w 166"/>
                <a:gd name="T57" fmla="*/ 206 h 206"/>
                <a:gd name="T58" fmla="*/ 53 w 166"/>
                <a:gd name="T59" fmla="*/ 206 h 206"/>
                <a:gd name="T60" fmla="*/ 83 w 166"/>
                <a:gd name="T61" fmla="*/ 14 h 206"/>
                <a:gd name="T62" fmla="*/ 78 w 166"/>
                <a:gd name="T63" fmla="*/ 14 h 206"/>
                <a:gd name="T64" fmla="*/ 34 w 166"/>
                <a:gd name="T65" fmla="*/ 34 h 206"/>
                <a:gd name="T66" fmla="*/ 20 w 166"/>
                <a:gd name="T67" fmla="*/ 52 h 206"/>
                <a:gd name="T68" fmla="*/ 14 w 166"/>
                <a:gd name="T69" fmla="*/ 78 h 206"/>
                <a:gd name="T70" fmla="*/ 14 w 166"/>
                <a:gd name="T71" fmla="*/ 83 h 206"/>
                <a:gd name="T72" fmla="*/ 21 w 166"/>
                <a:gd name="T73" fmla="*/ 113 h 206"/>
                <a:gd name="T74" fmla="*/ 33 w 166"/>
                <a:gd name="T75" fmla="*/ 135 h 206"/>
                <a:gd name="T76" fmla="*/ 34 w 166"/>
                <a:gd name="T77" fmla="*/ 138 h 206"/>
                <a:gd name="T78" fmla="*/ 37 w 166"/>
                <a:gd name="T79" fmla="*/ 143 h 206"/>
                <a:gd name="T80" fmla="*/ 48 w 166"/>
                <a:gd name="T81" fmla="*/ 167 h 206"/>
                <a:gd name="T82" fmla="*/ 50 w 166"/>
                <a:gd name="T83" fmla="*/ 179 h 206"/>
                <a:gd name="T84" fmla="*/ 51 w 166"/>
                <a:gd name="T85" fmla="*/ 185 h 206"/>
                <a:gd name="T86" fmla="*/ 55 w 166"/>
                <a:gd name="T87" fmla="*/ 192 h 206"/>
                <a:gd name="T88" fmla="*/ 78 w 166"/>
                <a:gd name="T89" fmla="*/ 192 h 206"/>
                <a:gd name="T90" fmla="*/ 94 w 166"/>
                <a:gd name="T91" fmla="*/ 192 h 206"/>
                <a:gd name="T92" fmla="*/ 111 w 166"/>
                <a:gd name="T93" fmla="*/ 192 h 206"/>
                <a:gd name="T94" fmla="*/ 115 w 166"/>
                <a:gd name="T95" fmla="*/ 178 h 206"/>
                <a:gd name="T96" fmla="*/ 117 w 166"/>
                <a:gd name="T97" fmla="*/ 166 h 206"/>
                <a:gd name="T98" fmla="*/ 128 w 166"/>
                <a:gd name="T99" fmla="*/ 143 h 206"/>
                <a:gd name="T100" fmla="*/ 131 w 166"/>
                <a:gd name="T101" fmla="*/ 138 h 206"/>
                <a:gd name="T102" fmla="*/ 134 w 166"/>
                <a:gd name="T103" fmla="*/ 131 h 206"/>
                <a:gd name="T104" fmla="*/ 151 w 166"/>
                <a:gd name="T105" fmla="*/ 82 h 206"/>
                <a:gd name="T106" fmla="*/ 151 w 166"/>
                <a:gd name="T107" fmla="*/ 80 h 206"/>
                <a:gd name="T108" fmla="*/ 131 w 166"/>
                <a:gd name="T109" fmla="*/ 34 h 206"/>
                <a:gd name="T110" fmla="*/ 83 w 166"/>
                <a:gd name="T111" fmla="*/ 1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6" h="206">
                  <a:moveTo>
                    <a:pt x="53" y="206"/>
                  </a:moveTo>
                  <a:cubicBezTo>
                    <a:pt x="50" y="206"/>
                    <a:pt x="50" y="206"/>
                    <a:pt x="50" y="206"/>
                  </a:cubicBezTo>
                  <a:cubicBezTo>
                    <a:pt x="48" y="205"/>
                    <a:pt x="48" y="205"/>
                    <a:pt x="48" y="205"/>
                  </a:cubicBezTo>
                  <a:cubicBezTo>
                    <a:pt x="43" y="200"/>
                    <a:pt x="38" y="195"/>
                    <a:pt x="37" y="187"/>
                  </a:cubicBezTo>
                  <a:cubicBezTo>
                    <a:pt x="36" y="185"/>
                    <a:pt x="36" y="183"/>
                    <a:pt x="36" y="181"/>
                  </a:cubicBezTo>
                  <a:cubicBezTo>
                    <a:pt x="35" y="177"/>
                    <a:pt x="35" y="173"/>
                    <a:pt x="34" y="171"/>
                  </a:cubicBezTo>
                  <a:cubicBezTo>
                    <a:pt x="32" y="163"/>
                    <a:pt x="28" y="157"/>
                    <a:pt x="25" y="151"/>
                  </a:cubicBezTo>
                  <a:cubicBezTo>
                    <a:pt x="24" y="149"/>
                    <a:pt x="23" y="147"/>
                    <a:pt x="22" y="145"/>
                  </a:cubicBezTo>
                  <a:cubicBezTo>
                    <a:pt x="20" y="143"/>
                    <a:pt x="20" y="143"/>
                    <a:pt x="20" y="143"/>
                  </a:cubicBezTo>
                  <a:cubicBezTo>
                    <a:pt x="16" y="135"/>
                    <a:pt x="11" y="127"/>
                    <a:pt x="8" y="119"/>
                  </a:cubicBezTo>
                  <a:cubicBezTo>
                    <a:pt x="3" y="109"/>
                    <a:pt x="1" y="98"/>
                    <a:pt x="0" y="83"/>
                  </a:cubicBezTo>
                  <a:cubicBezTo>
                    <a:pt x="0" y="78"/>
                    <a:pt x="0" y="78"/>
                    <a:pt x="0" y="78"/>
                  </a:cubicBezTo>
                  <a:cubicBezTo>
                    <a:pt x="0" y="66"/>
                    <a:pt x="3" y="56"/>
                    <a:pt x="7" y="46"/>
                  </a:cubicBezTo>
                  <a:cubicBezTo>
                    <a:pt x="12" y="36"/>
                    <a:pt x="18" y="29"/>
                    <a:pt x="24" y="23"/>
                  </a:cubicBezTo>
                  <a:cubicBezTo>
                    <a:pt x="39" y="8"/>
                    <a:pt x="57" y="0"/>
                    <a:pt x="78" y="0"/>
                  </a:cubicBezTo>
                  <a:cubicBezTo>
                    <a:pt x="84" y="0"/>
                    <a:pt x="84" y="0"/>
                    <a:pt x="84" y="0"/>
                  </a:cubicBezTo>
                  <a:cubicBezTo>
                    <a:pt x="107" y="1"/>
                    <a:pt x="127" y="9"/>
                    <a:pt x="141" y="23"/>
                  </a:cubicBezTo>
                  <a:cubicBezTo>
                    <a:pt x="157" y="39"/>
                    <a:pt x="165" y="57"/>
                    <a:pt x="166" y="80"/>
                  </a:cubicBezTo>
                  <a:cubicBezTo>
                    <a:pt x="166" y="83"/>
                    <a:pt x="166" y="83"/>
                    <a:pt x="166" y="83"/>
                  </a:cubicBezTo>
                  <a:cubicBezTo>
                    <a:pt x="164" y="106"/>
                    <a:pt x="156" y="123"/>
                    <a:pt x="147" y="138"/>
                  </a:cubicBezTo>
                  <a:cubicBezTo>
                    <a:pt x="146" y="140"/>
                    <a:pt x="145" y="143"/>
                    <a:pt x="144" y="145"/>
                  </a:cubicBezTo>
                  <a:cubicBezTo>
                    <a:pt x="143" y="147"/>
                    <a:pt x="142" y="148"/>
                    <a:pt x="141" y="150"/>
                  </a:cubicBezTo>
                  <a:cubicBezTo>
                    <a:pt x="137" y="157"/>
                    <a:pt x="133" y="164"/>
                    <a:pt x="131" y="171"/>
                  </a:cubicBezTo>
                  <a:cubicBezTo>
                    <a:pt x="130" y="173"/>
                    <a:pt x="130" y="177"/>
                    <a:pt x="129" y="180"/>
                  </a:cubicBezTo>
                  <a:cubicBezTo>
                    <a:pt x="128" y="189"/>
                    <a:pt x="126" y="199"/>
                    <a:pt x="118" y="205"/>
                  </a:cubicBezTo>
                  <a:cubicBezTo>
                    <a:pt x="116" y="206"/>
                    <a:pt x="116" y="206"/>
                    <a:pt x="116" y="206"/>
                  </a:cubicBezTo>
                  <a:cubicBezTo>
                    <a:pt x="111" y="206"/>
                    <a:pt x="111" y="206"/>
                    <a:pt x="111" y="206"/>
                  </a:cubicBezTo>
                  <a:cubicBezTo>
                    <a:pt x="106" y="206"/>
                    <a:pt x="100" y="206"/>
                    <a:pt x="94" y="206"/>
                  </a:cubicBezTo>
                  <a:cubicBezTo>
                    <a:pt x="89" y="206"/>
                    <a:pt x="83" y="206"/>
                    <a:pt x="78" y="206"/>
                  </a:cubicBezTo>
                  <a:cubicBezTo>
                    <a:pt x="68" y="206"/>
                    <a:pt x="60" y="206"/>
                    <a:pt x="53" y="206"/>
                  </a:cubicBezTo>
                  <a:close/>
                  <a:moveTo>
                    <a:pt x="83" y="14"/>
                  </a:moveTo>
                  <a:cubicBezTo>
                    <a:pt x="78" y="14"/>
                    <a:pt x="78" y="14"/>
                    <a:pt x="78" y="14"/>
                  </a:cubicBezTo>
                  <a:cubicBezTo>
                    <a:pt x="61" y="15"/>
                    <a:pt x="47" y="21"/>
                    <a:pt x="34" y="34"/>
                  </a:cubicBezTo>
                  <a:cubicBezTo>
                    <a:pt x="29" y="39"/>
                    <a:pt x="24" y="44"/>
                    <a:pt x="20" y="52"/>
                  </a:cubicBezTo>
                  <a:cubicBezTo>
                    <a:pt x="17" y="60"/>
                    <a:pt x="15" y="69"/>
                    <a:pt x="14" y="78"/>
                  </a:cubicBezTo>
                  <a:cubicBezTo>
                    <a:pt x="14" y="83"/>
                    <a:pt x="14" y="83"/>
                    <a:pt x="14" y="83"/>
                  </a:cubicBezTo>
                  <a:cubicBezTo>
                    <a:pt x="15" y="95"/>
                    <a:pt x="17" y="105"/>
                    <a:pt x="21" y="113"/>
                  </a:cubicBezTo>
                  <a:cubicBezTo>
                    <a:pt x="24" y="121"/>
                    <a:pt x="29" y="128"/>
                    <a:pt x="33" y="135"/>
                  </a:cubicBezTo>
                  <a:cubicBezTo>
                    <a:pt x="34" y="138"/>
                    <a:pt x="34" y="138"/>
                    <a:pt x="34" y="138"/>
                  </a:cubicBezTo>
                  <a:cubicBezTo>
                    <a:pt x="35" y="140"/>
                    <a:pt x="36" y="142"/>
                    <a:pt x="37" y="143"/>
                  </a:cubicBezTo>
                  <a:cubicBezTo>
                    <a:pt x="41" y="150"/>
                    <a:pt x="46" y="158"/>
                    <a:pt x="48" y="167"/>
                  </a:cubicBezTo>
                  <a:cubicBezTo>
                    <a:pt x="49" y="171"/>
                    <a:pt x="50" y="175"/>
                    <a:pt x="50" y="179"/>
                  </a:cubicBezTo>
                  <a:cubicBezTo>
                    <a:pt x="50" y="181"/>
                    <a:pt x="51" y="183"/>
                    <a:pt x="51" y="185"/>
                  </a:cubicBezTo>
                  <a:cubicBezTo>
                    <a:pt x="51" y="187"/>
                    <a:pt x="53" y="190"/>
                    <a:pt x="55" y="192"/>
                  </a:cubicBezTo>
                  <a:cubicBezTo>
                    <a:pt x="62" y="192"/>
                    <a:pt x="69" y="192"/>
                    <a:pt x="78" y="192"/>
                  </a:cubicBezTo>
                  <a:cubicBezTo>
                    <a:pt x="83" y="192"/>
                    <a:pt x="89" y="192"/>
                    <a:pt x="94" y="192"/>
                  </a:cubicBezTo>
                  <a:cubicBezTo>
                    <a:pt x="100" y="192"/>
                    <a:pt x="105" y="192"/>
                    <a:pt x="111" y="192"/>
                  </a:cubicBezTo>
                  <a:cubicBezTo>
                    <a:pt x="113" y="189"/>
                    <a:pt x="114" y="183"/>
                    <a:pt x="115" y="178"/>
                  </a:cubicBezTo>
                  <a:cubicBezTo>
                    <a:pt x="115" y="174"/>
                    <a:pt x="116" y="170"/>
                    <a:pt x="117" y="166"/>
                  </a:cubicBezTo>
                  <a:cubicBezTo>
                    <a:pt x="120" y="158"/>
                    <a:pt x="124" y="150"/>
                    <a:pt x="128" y="143"/>
                  </a:cubicBezTo>
                  <a:cubicBezTo>
                    <a:pt x="129" y="141"/>
                    <a:pt x="130" y="140"/>
                    <a:pt x="131" y="138"/>
                  </a:cubicBezTo>
                  <a:cubicBezTo>
                    <a:pt x="132" y="136"/>
                    <a:pt x="133" y="134"/>
                    <a:pt x="134" y="131"/>
                  </a:cubicBezTo>
                  <a:cubicBezTo>
                    <a:pt x="143" y="116"/>
                    <a:pt x="150" y="102"/>
                    <a:pt x="151" y="82"/>
                  </a:cubicBezTo>
                  <a:cubicBezTo>
                    <a:pt x="151" y="80"/>
                    <a:pt x="151" y="80"/>
                    <a:pt x="151" y="80"/>
                  </a:cubicBezTo>
                  <a:cubicBezTo>
                    <a:pt x="151" y="62"/>
                    <a:pt x="144" y="46"/>
                    <a:pt x="131" y="34"/>
                  </a:cubicBezTo>
                  <a:cubicBezTo>
                    <a:pt x="119" y="22"/>
                    <a:pt x="103" y="15"/>
                    <a:pt x="83" y="14"/>
                  </a:cubicBez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7" name="图片 6"/>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003324" y="3752464"/>
            <a:ext cx="864309" cy="864309"/>
          </a:xfrm>
          <a:prstGeom prst="rect">
            <a:avLst/>
          </a:prstGeom>
        </p:spPr>
      </p:pic>
      <p:pic>
        <p:nvPicPr>
          <p:cNvPr id="19" name="图片 18"/>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679811" y="1165111"/>
            <a:ext cx="831985" cy="831985"/>
          </a:xfrm>
          <a:prstGeom prst="rect">
            <a:avLst/>
          </a:prstGeom>
        </p:spPr>
      </p:pic>
    </p:spTree>
    <p:extLst>
      <p:ext uri="{BB962C8B-B14F-4D97-AF65-F5344CB8AC3E}">
        <p14:creationId xmlns:p14="http://schemas.microsoft.com/office/powerpoint/2010/main" val="261950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a:t>
            </a:r>
          </a:p>
        </p:txBody>
      </p:sp>
      <p:sp>
        <p:nvSpPr>
          <p:cNvPr id="3" name="内容占位符 2"/>
          <p:cNvSpPr>
            <a:spLocks noGrp="1"/>
          </p:cNvSpPr>
          <p:nvPr>
            <p:ph idx="1"/>
          </p:nvPr>
        </p:nvSpPr>
        <p:spPr>
          <a:xfrm>
            <a:off x="3939696" y="1359692"/>
            <a:ext cx="6882792" cy="639084"/>
          </a:xfrm>
        </p:spPr>
        <p:txBody>
          <a:bodyPr>
            <a:noAutofit/>
          </a:bodyPr>
          <a:lstStyle/>
          <a:p>
            <a:pPr marL="0" indent="0" algn="ctr">
              <a:buNone/>
            </a:pPr>
            <a:r>
              <a:rPr lang="en-US" altLang="zh-CN" sz="3200" b="1" dirty="0"/>
              <a:t>IrDA  Infrared Data Association</a:t>
            </a:r>
            <a:endParaRPr lang="zh-CN" altLang="en-US" sz="3200" b="1"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16</a:t>
            </a:fld>
            <a:endParaRPr lang="zh-CN" altLang="en-US"/>
          </a:p>
        </p:txBody>
      </p:sp>
      <p:sp>
        <p:nvSpPr>
          <p:cNvPr id="6" name="矩形 5"/>
          <p:cNvSpPr/>
          <p:nvPr/>
        </p:nvSpPr>
        <p:spPr>
          <a:xfrm>
            <a:off x="3350294" y="2684271"/>
            <a:ext cx="8436697" cy="1212640"/>
          </a:xfrm>
          <a:prstGeom prst="rect">
            <a:avLst/>
          </a:prstGeom>
        </p:spPr>
        <p:txBody>
          <a:bodyPr wrap="square">
            <a:spAutoFit/>
          </a:bodyPr>
          <a:lstStyle/>
          <a:p>
            <a:pPr>
              <a:lnSpc>
                <a:spcPct val="130000"/>
              </a:lnSpc>
            </a:pP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红外无线局域网（</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Infrared Wireless LAN)</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是一种采用波长小于</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lum</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的红外线作为传输 媒介的无线局域网</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2" name="组合 11"/>
          <p:cNvGrpSpPr/>
          <p:nvPr/>
        </p:nvGrpSpPr>
        <p:grpSpPr>
          <a:xfrm>
            <a:off x="449020" y="2339627"/>
            <a:ext cx="2645732" cy="2645732"/>
            <a:chOff x="712066" y="2151737"/>
            <a:chExt cx="2277707" cy="2277707"/>
          </a:xfrm>
        </p:grpSpPr>
        <p:sp>
          <p:nvSpPr>
            <p:cNvPr id="9" name="椭圆 8"/>
            <p:cNvSpPr/>
            <p:nvPr/>
          </p:nvSpPr>
          <p:spPr>
            <a:xfrm>
              <a:off x="712066" y="2151737"/>
              <a:ext cx="2277707" cy="2277707"/>
            </a:xfrm>
            <a:prstGeom prst="ellipse">
              <a:avLst/>
            </a:prstGeom>
            <a:solidFill>
              <a:schemeClr val="bg1">
                <a:lumMod val="95000"/>
              </a:schemeClr>
            </a:solidFill>
            <a:ln>
              <a:solidFill>
                <a:schemeClr val="accent1"/>
              </a:solidFill>
            </a:ln>
          </p:spPr>
          <p:txBody>
            <a:bodyPr wrap="square" tIns="0" rtlCol="0" anchor="ctr">
              <a:noAutofit/>
            </a:bodyPr>
            <a:lstStyle/>
            <a:p>
              <a:pPr algn="ct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家庭</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办公室</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algn="ct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10" name="Freeform 16"/>
            <p:cNvSpPr>
              <a:spLocks/>
            </p:cNvSpPr>
            <p:nvPr/>
          </p:nvSpPr>
          <p:spPr bwMode="auto">
            <a:xfrm>
              <a:off x="1461146" y="3729151"/>
              <a:ext cx="779546" cy="460699"/>
            </a:xfrm>
            <a:custGeom>
              <a:avLst/>
              <a:gdLst>
                <a:gd name="T0" fmla="*/ 308 w 388"/>
                <a:gd name="T1" fmla="*/ 99 h 272"/>
                <a:gd name="T2" fmla="*/ 388 w 388"/>
                <a:gd name="T3" fmla="*/ 184 h 272"/>
                <a:gd name="T4" fmla="*/ 388 w 388"/>
                <a:gd name="T5" fmla="*/ 184 h 272"/>
                <a:gd name="T6" fmla="*/ 304 w 388"/>
                <a:gd name="T7" fmla="*/ 270 h 272"/>
                <a:gd name="T8" fmla="*/ 304 w 388"/>
                <a:gd name="T9" fmla="*/ 186 h 272"/>
                <a:gd name="T10" fmla="*/ 293 w 388"/>
                <a:gd name="T11" fmla="*/ 158 h 272"/>
                <a:gd name="T12" fmla="*/ 266 w 388"/>
                <a:gd name="T13" fmla="*/ 147 h 272"/>
                <a:gd name="T14" fmla="*/ 238 w 388"/>
                <a:gd name="T15" fmla="*/ 158 h 272"/>
                <a:gd name="T16" fmla="*/ 227 w 388"/>
                <a:gd name="T17" fmla="*/ 186 h 272"/>
                <a:gd name="T18" fmla="*/ 227 w 388"/>
                <a:gd name="T19" fmla="*/ 272 h 272"/>
                <a:gd name="T20" fmla="*/ 170 w 388"/>
                <a:gd name="T21" fmla="*/ 272 h 272"/>
                <a:gd name="T22" fmla="*/ 170 w 388"/>
                <a:gd name="T23" fmla="*/ 255 h 272"/>
                <a:gd name="T24" fmla="*/ 190 w 388"/>
                <a:gd name="T25" fmla="*/ 255 h 272"/>
                <a:gd name="T26" fmla="*/ 206 w 388"/>
                <a:gd name="T27" fmla="*/ 251 h 272"/>
                <a:gd name="T28" fmla="*/ 217 w 388"/>
                <a:gd name="T29" fmla="*/ 239 h 272"/>
                <a:gd name="T30" fmla="*/ 217 w 388"/>
                <a:gd name="T31" fmla="*/ 224 h 272"/>
                <a:gd name="T32" fmla="*/ 209 w 388"/>
                <a:gd name="T33" fmla="*/ 210 h 272"/>
                <a:gd name="T34" fmla="*/ 158 w 388"/>
                <a:gd name="T35" fmla="*/ 160 h 272"/>
                <a:gd name="T36" fmla="*/ 131 w 388"/>
                <a:gd name="T37" fmla="*/ 147 h 272"/>
                <a:gd name="T38" fmla="*/ 103 w 388"/>
                <a:gd name="T39" fmla="*/ 160 h 272"/>
                <a:gd name="T40" fmla="*/ 53 w 388"/>
                <a:gd name="T41" fmla="*/ 210 h 272"/>
                <a:gd name="T42" fmla="*/ 44 w 388"/>
                <a:gd name="T43" fmla="*/ 225 h 272"/>
                <a:gd name="T44" fmla="*/ 44 w 388"/>
                <a:gd name="T45" fmla="*/ 239 h 272"/>
                <a:gd name="T46" fmla="*/ 54 w 388"/>
                <a:gd name="T47" fmla="*/ 251 h 272"/>
                <a:gd name="T48" fmla="*/ 69 w 388"/>
                <a:gd name="T49" fmla="*/ 255 h 272"/>
                <a:gd name="T50" fmla="*/ 92 w 388"/>
                <a:gd name="T51" fmla="*/ 255 h 272"/>
                <a:gd name="T52" fmla="*/ 92 w 388"/>
                <a:gd name="T53" fmla="*/ 271 h 272"/>
                <a:gd name="T54" fmla="*/ 0 w 388"/>
                <a:gd name="T55" fmla="*/ 184 h 272"/>
                <a:gd name="T56" fmla="*/ 0 w 388"/>
                <a:gd name="T57" fmla="*/ 184 h 272"/>
                <a:gd name="T58" fmla="*/ 80 w 388"/>
                <a:gd name="T59" fmla="*/ 99 h 272"/>
                <a:gd name="T60" fmla="*/ 80 w 388"/>
                <a:gd name="T61" fmla="*/ 96 h 272"/>
                <a:gd name="T62" fmla="*/ 194 w 388"/>
                <a:gd name="T63" fmla="*/ 0 h 272"/>
                <a:gd name="T64" fmla="*/ 308 w 388"/>
                <a:gd name="T65" fmla="*/ 96 h 272"/>
                <a:gd name="T66" fmla="*/ 308 w 388"/>
                <a:gd name="T67" fmla="*/ 9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8" h="272">
                  <a:moveTo>
                    <a:pt x="308" y="99"/>
                  </a:moveTo>
                  <a:cubicBezTo>
                    <a:pt x="354" y="108"/>
                    <a:pt x="388" y="143"/>
                    <a:pt x="388" y="184"/>
                  </a:cubicBezTo>
                  <a:cubicBezTo>
                    <a:pt x="388" y="184"/>
                    <a:pt x="388" y="184"/>
                    <a:pt x="388" y="184"/>
                  </a:cubicBezTo>
                  <a:cubicBezTo>
                    <a:pt x="388" y="227"/>
                    <a:pt x="352" y="262"/>
                    <a:pt x="304" y="270"/>
                  </a:cubicBezTo>
                  <a:cubicBezTo>
                    <a:pt x="304" y="186"/>
                    <a:pt x="304" y="186"/>
                    <a:pt x="304" y="186"/>
                  </a:cubicBezTo>
                  <a:cubicBezTo>
                    <a:pt x="304" y="175"/>
                    <a:pt x="300" y="165"/>
                    <a:pt x="293" y="158"/>
                  </a:cubicBezTo>
                  <a:cubicBezTo>
                    <a:pt x="286" y="151"/>
                    <a:pt x="276" y="147"/>
                    <a:pt x="266" y="147"/>
                  </a:cubicBezTo>
                  <a:cubicBezTo>
                    <a:pt x="255" y="147"/>
                    <a:pt x="245" y="151"/>
                    <a:pt x="238" y="158"/>
                  </a:cubicBezTo>
                  <a:cubicBezTo>
                    <a:pt x="231" y="165"/>
                    <a:pt x="227" y="175"/>
                    <a:pt x="227" y="186"/>
                  </a:cubicBezTo>
                  <a:cubicBezTo>
                    <a:pt x="227" y="272"/>
                    <a:pt x="227" y="272"/>
                    <a:pt x="227" y="272"/>
                  </a:cubicBezTo>
                  <a:cubicBezTo>
                    <a:pt x="170" y="272"/>
                    <a:pt x="170" y="272"/>
                    <a:pt x="170" y="272"/>
                  </a:cubicBezTo>
                  <a:cubicBezTo>
                    <a:pt x="170" y="255"/>
                    <a:pt x="170" y="255"/>
                    <a:pt x="170" y="255"/>
                  </a:cubicBezTo>
                  <a:cubicBezTo>
                    <a:pt x="190" y="255"/>
                    <a:pt x="190" y="255"/>
                    <a:pt x="190" y="255"/>
                  </a:cubicBezTo>
                  <a:cubicBezTo>
                    <a:pt x="196" y="255"/>
                    <a:pt x="202" y="253"/>
                    <a:pt x="206" y="251"/>
                  </a:cubicBezTo>
                  <a:cubicBezTo>
                    <a:pt x="211" y="248"/>
                    <a:pt x="215" y="244"/>
                    <a:pt x="217" y="239"/>
                  </a:cubicBezTo>
                  <a:cubicBezTo>
                    <a:pt x="218" y="234"/>
                    <a:pt x="219" y="229"/>
                    <a:pt x="217" y="224"/>
                  </a:cubicBezTo>
                  <a:cubicBezTo>
                    <a:pt x="216" y="219"/>
                    <a:pt x="213" y="214"/>
                    <a:pt x="209" y="210"/>
                  </a:cubicBezTo>
                  <a:cubicBezTo>
                    <a:pt x="158" y="160"/>
                    <a:pt x="158" y="160"/>
                    <a:pt x="158" y="160"/>
                  </a:cubicBezTo>
                  <a:cubicBezTo>
                    <a:pt x="149" y="151"/>
                    <a:pt x="140" y="147"/>
                    <a:pt x="131" y="147"/>
                  </a:cubicBezTo>
                  <a:cubicBezTo>
                    <a:pt x="121" y="147"/>
                    <a:pt x="112" y="152"/>
                    <a:pt x="103" y="160"/>
                  </a:cubicBezTo>
                  <a:cubicBezTo>
                    <a:pt x="53" y="210"/>
                    <a:pt x="53" y="210"/>
                    <a:pt x="53" y="210"/>
                  </a:cubicBezTo>
                  <a:cubicBezTo>
                    <a:pt x="48" y="215"/>
                    <a:pt x="45" y="220"/>
                    <a:pt x="44" y="225"/>
                  </a:cubicBezTo>
                  <a:cubicBezTo>
                    <a:pt x="42" y="230"/>
                    <a:pt x="42" y="235"/>
                    <a:pt x="44" y="239"/>
                  </a:cubicBezTo>
                  <a:cubicBezTo>
                    <a:pt x="46" y="244"/>
                    <a:pt x="49" y="248"/>
                    <a:pt x="54" y="251"/>
                  </a:cubicBezTo>
                  <a:cubicBezTo>
                    <a:pt x="58" y="253"/>
                    <a:pt x="63" y="255"/>
                    <a:pt x="69" y="255"/>
                  </a:cubicBezTo>
                  <a:cubicBezTo>
                    <a:pt x="92" y="255"/>
                    <a:pt x="92" y="255"/>
                    <a:pt x="92" y="255"/>
                  </a:cubicBezTo>
                  <a:cubicBezTo>
                    <a:pt x="92" y="271"/>
                    <a:pt x="92" y="271"/>
                    <a:pt x="92" y="271"/>
                  </a:cubicBezTo>
                  <a:cubicBezTo>
                    <a:pt x="40" y="266"/>
                    <a:pt x="0" y="229"/>
                    <a:pt x="0" y="184"/>
                  </a:cubicBezTo>
                  <a:cubicBezTo>
                    <a:pt x="0" y="184"/>
                    <a:pt x="0" y="184"/>
                    <a:pt x="0" y="184"/>
                  </a:cubicBezTo>
                  <a:cubicBezTo>
                    <a:pt x="0" y="143"/>
                    <a:pt x="34" y="108"/>
                    <a:pt x="80" y="99"/>
                  </a:cubicBezTo>
                  <a:cubicBezTo>
                    <a:pt x="80" y="98"/>
                    <a:pt x="80" y="97"/>
                    <a:pt x="80" y="96"/>
                  </a:cubicBezTo>
                  <a:cubicBezTo>
                    <a:pt x="80" y="43"/>
                    <a:pt x="131" y="0"/>
                    <a:pt x="194" y="0"/>
                  </a:cubicBezTo>
                  <a:cubicBezTo>
                    <a:pt x="257" y="0"/>
                    <a:pt x="308" y="43"/>
                    <a:pt x="308" y="96"/>
                  </a:cubicBezTo>
                  <a:cubicBezTo>
                    <a:pt x="308" y="97"/>
                    <a:pt x="308" y="98"/>
                    <a:pt x="308" y="99"/>
                  </a:cubicBezTo>
                  <a:close/>
                </a:path>
              </a:pathLst>
            </a:custGeom>
            <a:solidFill>
              <a:srgbClr val="5ABB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 name="矩形 4"/>
          <p:cNvSpPr/>
          <p:nvPr/>
        </p:nvSpPr>
        <p:spPr>
          <a:xfrm>
            <a:off x="3350294" y="4142409"/>
            <a:ext cx="8285708" cy="1005788"/>
          </a:xfrm>
          <a:prstGeom prst="rect">
            <a:avLst/>
          </a:prstGeom>
        </p:spPr>
        <p:txBody>
          <a:bodyPr wrap="square">
            <a:spAutoFit/>
          </a:bodyPr>
          <a:lstStyle/>
          <a:p>
            <a:pPr algn="ctr">
              <a:lnSpc>
                <a:spcPct val="130000"/>
              </a:lnSpc>
            </a:pPr>
            <a:r>
              <a:rPr lang="zh-CN" altLang="zh-CN" sz="24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数据传输速率快、安全性较高、设备价格相对便宜</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30000"/>
              </a:lnSpc>
            </a:pPr>
            <a:r>
              <a:rPr lang="zh-CN" altLang="zh-CN" sz="24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其传输距离和覆盖范围很小，覆盖范围限制在室内</a:t>
            </a:r>
            <a:endPar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3" name="直接连接符 12"/>
          <p:cNvCxnSpPr/>
          <p:nvPr/>
        </p:nvCxnSpPr>
        <p:spPr>
          <a:xfrm>
            <a:off x="4439838" y="2093643"/>
            <a:ext cx="5994343" cy="0"/>
          </a:xfrm>
          <a:prstGeom prst="line">
            <a:avLst/>
          </a:prstGeom>
          <a:ln w="444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845921" y="4308605"/>
            <a:ext cx="0" cy="76020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006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a:t>Bluetooth</a:t>
            </a:r>
          </a:p>
        </p:txBody>
      </p:sp>
      <p:sp>
        <p:nvSpPr>
          <p:cNvPr id="17411" name="Rectangle 3"/>
          <p:cNvSpPr>
            <a:spLocks noGrp="1" noChangeArrowheads="1"/>
          </p:cNvSpPr>
          <p:nvPr>
            <p:ph type="body" idx="1"/>
          </p:nvPr>
        </p:nvSpPr>
        <p:spPr>
          <a:xfrm>
            <a:off x="690418" y="1932400"/>
            <a:ext cx="10515600" cy="5136103"/>
          </a:xfrm>
        </p:spPr>
        <p:txBody>
          <a:bodyPr>
            <a:normAutofit/>
          </a:bodyPr>
          <a:lstStyle/>
          <a:p>
            <a:r>
              <a:rPr lang="zh-CN" altLang="en-US" sz="3200" dirty="0"/>
              <a:t>蓝牙是无线技术规范</a:t>
            </a:r>
          </a:p>
          <a:p>
            <a:pPr lvl="1"/>
            <a:r>
              <a:rPr lang="zh-CN" altLang="en-US" sz="2800" dirty="0"/>
              <a:t>短程：最大传输距离</a:t>
            </a:r>
            <a:r>
              <a:rPr lang="en-US" altLang="zh-CN" sz="2800" dirty="0"/>
              <a:t>10</a:t>
            </a:r>
            <a:r>
              <a:rPr lang="zh-CN" altLang="en-US" sz="2800" dirty="0"/>
              <a:t>米</a:t>
            </a:r>
          </a:p>
          <a:p>
            <a:pPr lvl="1"/>
            <a:r>
              <a:rPr lang="zh-CN" altLang="en-US" sz="2800" dirty="0"/>
              <a:t>性能中等：</a:t>
            </a:r>
            <a:r>
              <a:rPr lang="en-US" altLang="zh-CN" sz="2800" dirty="0"/>
              <a:t>721Kbps(</a:t>
            </a:r>
            <a:r>
              <a:rPr lang="zh-CN" altLang="en-US" sz="2800" dirty="0"/>
              <a:t>最初</a:t>
            </a:r>
            <a:r>
              <a:rPr lang="en-US" altLang="zh-CN" sz="2800" dirty="0"/>
              <a:t>)</a:t>
            </a:r>
          </a:p>
          <a:p>
            <a:pPr lvl="1"/>
            <a:r>
              <a:rPr lang="zh-CN" altLang="en-US" sz="2800" dirty="0"/>
              <a:t>动态配置：自主联网</a:t>
            </a:r>
            <a:r>
              <a:rPr lang="en-US" altLang="zh-CN" sz="2800" dirty="0"/>
              <a:t>/</a:t>
            </a:r>
            <a:r>
              <a:rPr lang="zh-CN" altLang="en-US" sz="2800" dirty="0"/>
              <a:t>漫游</a:t>
            </a:r>
          </a:p>
          <a:p>
            <a:pPr lvl="1"/>
            <a:r>
              <a:rPr lang="zh-CN" altLang="en-US" sz="2800" dirty="0"/>
              <a:t>低功耗：</a:t>
            </a:r>
            <a:r>
              <a:rPr lang="en-US" altLang="zh-CN" sz="2800" dirty="0"/>
              <a:t>&lt;2.5mW</a:t>
            </a:r>
          </a:p>
          <a:p>
            <a:pPr lvl="1"/>
            <a:r>
              <a:rPr lang="zh-CN" altLang="en-US" sz="2800" dirty="0"/>
              <a:t>支持语音和数据传输</a:t>
            </a:r>
          </a:p>
        </p:txBody>
      </p:sp>
      <p:sp>
        <p:nvSpPr>
          <p:cNvPr id="4" name="内容占位符 2"/>
          <p:cNvSpPr txBox="1">
            <a:spLocks/>
          </p:cNvSpPr>
          <p:nvPr/>
        </p:nvSpPr>
        <p:spPr>
          <a:xfrm>
            <a:off x="411480" y="868651"/>
            <a:ext cx="9011265" cy="813062"/>
          </a:xfrm>
          <a:prstGeom prst="rect">
            <a:avLst/>
          </a:prstGeom>
          <a:solidFill>
            <a:schemeClr val="accent1"/>
          </a:solidFill>
        </p:spPr>
        <p:txBody>
          <a:bodyPr vert="horz" lIns="91440" tIns="108000" rIns="91440" bIns="144000" rtlCol="0">
            <a:normAutofit/>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a:solidFill>
                  <a:schemeClr val="bg1"/>
                </a:solidFill>
              </a:rPr>
              <a:t>问题：</a:t>
            </a:r>
            <a:r>
              <a:rPr lang="zh-CN" altLang="zh-CN">
                <a:solidFill>
                  <a:schemeClr val="bg1"/>
                </a:solidFill>
              </a:rPr>
              <a:t>短距离、低成本的</a:t>
            </a:r>
            <a:r>
              <a:rPr lang="en-US" altLang="zh-CN">
                <a:solidFill>
                  <a:schemeClr val="bg1"/>
                </a:solidFill>
              </a:rPr>
              <a:t>无线传输</a:t>
            </a:r>
            <a:r>
              <a:rPr lang="zh-CN" altLang="en-US">
                <a:solidFill>
                  <a:schemeClr val="bg1"/>
                </a:solidFill>
              </a:rPr>
              <a:t>（</a:t>
            </a:r>
            <a:r>
              <a:rPr lang="en-US" altLang="zh-CN">
                <a:solidFill>
                  <a:schemeClr val="bg1"/>
                </a:solidFill>
              </a:rPr>
              <a:t>10m</a:t>
            </a:r>
            <a:r>
              <a:rPr lang="zh-CN" altLang="en-US">
                <a:solidFill>
                  <a:schemeClr val="bg1"/>
                </a:solidFill>
              </a:rPr>
              <a:t>之内）</a:t>
            </a:r>
            <a:endParaRPr lang="zh-CN" altLang="en-US" dirty="0">
              <a:solidFill>
                <a:schemeClr val="bg1"/>
              </a:solidFill>
            </a:endParaRPr>
          </a:p>
        </p:txBody>
      </p:sp>
    </p:spTree>
    <p:extLst>
      <p:ext uri="{BB962C8B-B14F-4D97-AF65-F5344CB8AC3E}">
        <p14:creationId xmlns:p14="http://schemas.microsoft.com/office/powerpoint/2010/main" val="2038916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a:t>蓝牙的历史</a:t>
            </a:r>
          </a:p>
        </p:txBody>
      </p:sp>
      <p:sp>
        <p:nvSpPr>
          <p:cNvPr id="14339" name="Rectangle 3"/>
          <p:cNvSpPr>
            <a:spLocks noGrp="1" noChangeArrowheads="1"/>
          </p:cNvSpPr>
          <p:nvPr>
            <p:ph type="body" idx="1"/>
          </p:nvPr>
        </p:nvSpPr>
        <p:spPr>
          <a:xfrm>
            <a:off x="1049647" y="1136515"/>
            <a:ext cx="10156371" cy="4435475"/>
          </a:xfrm>
        </p:spPr>
        <p:txBody>
          <a:bodyPr>
            <a:noAutofit/>
          </a:bodyPr>
          <a:lstStyle/>
          <a:p>
            <a:pPr>
              <a:lnSpc>
                <a:spcPct val="100000"/>
              </a:lnSpc>
            </a:pPr>
            <a:r>
              <a:rPr lang="en-US" altLang="zh-CN" sz="3200" dirty="0"/>
              <a:t>1994</a:t>
            </a:r>
            <a:r>
              <a:rPr lang="zh-CN" altLang="en-US" sz="3200" dirty="0"/>
              <a:t>年，</a:t>
            </a:r>
            <a:r>
              <a:rPr lang="en-US" altLang="zh-CN" sz="3200" dirty="0"/>
              <a:t>Ericsson</a:t>
            </a:r>
            <a:r>
              <a:rPr lang="zh-CN" altLang="en-US" sz="3200" dirty="0"/>
              <a:t>发起</a:t>
            </a:r>
            <a:r>
              <a:rPr lang="en-US" altLang="zh-CN" sz="3200" dirty="0"/>
              <a:t>multi-communicator link</a:t>
            </a:r>
            <a:r>
              <a:rPr lang="zh-CN" altLang="en-US" sz="3200" dirty="0"/>
              <a:t>的研究；</a:t>
            </a:r>
          </a:p>
          <a:p>
            <a:pPr>
              <a:lnSpc>
                <a:spcPct val="100000"/>
              </a:lnSpc>
            </a:pPr>
            <a:r>
              <a:rPr lang="en-US" altLang="zh-CN" sz="3200" dirty="0"/>
              <a:t>1998</a:t>
            </a:r>
            <a:r>
              <a:rPr lang="zh-CN" altLang="en-US" sz="3200" dirty="0"/>
              <a:t>年，成立特别兴趣小组（</a:t>
            </a:r>
            <a:r>
              <a:rPr lang="en-US" altLang="zh-CN" sz="3200" dirty="0"/>
              <a:t>SIG</a:t>
            </a:r>
            <a:r>
              <a:rPr lang="zh-CN" altLang="en-US" sz="3200" dirty="0"/>
              <a:t>），并更名为</a:t>
            </a:r>
            <a:r>
              <a:rPr lang="en-US" altLang="zh-CN" sz="3200" dirty="0" err="1"/>
              <a:t>bluetooth</a:t>
            </a:r>
            <a:endParaRPr lang="en-US" altLang="zh-CN" sz="3200" dirty="0"/>
          </a:p>
          <a:p>
            <a:pPr lvl="1">
              <a:lnSpc>
                <a:spcPct val="100000"/>
              </a:lnSpc>
            </a:pPr>
            <a:r>
              <a:rPr lang="zh-CN" altLang="en-US" sz="2800" dirty="0"/>
              <a:t>成员：</a:t>
            </a:r>
            <a:r>
              <a:rPr lang="en-US" altLang="zh-CN" sz="2800" dirty="0"/>
              <a:t>Ericsson</a:t>
            </a:r>
            <a:r>
              <a:rPr lang="zh-CN" altLang="en-US" sz="2800" dirty="0"/>
              <a:t>、</a:t>
            </a:r>
            <a:r>
              <a:rPr lang="en-US" altLang="zh-CN" sz="2800" dirty="0"/>
              <a:t>IBM</a:t>
            </a:r>
            <a:r>
              <a:rPr lang="zh-CN" altLang="en-US" sz="2800" dirty="0"/>
              <a:t>、</a:t>
            </a:r>
            <a:r>
              <a:rPr lang="en-US" altLang="zh-CN" sz="2800" dirty="0"/>
              <a:t>Intel</a:t>
            </a:r>
            <a:r>
              <a:rPr lang="zh-CN" altLang="en-US" sz="2800" dirty="0"/>
              <a:t>、</a:t>
            </a:r>
            <a:r>
              <a:rPr lang="en-US" altLang="zh-CN" sz="2800" dirty="0"/>
              <a:t>Nokia</a:t>
            </a:r>
            <a:r>
              <a:rPr lang="zh-CN" altLang="en-US" sz="2800" dirty="0"/>
              <a:t>、</a:t>
            </a:r>
            <a:r>
              <a:rPr lang="en-US" altLang="zh-CN" sz="2800" dirty="0"/>
              <a:t>Toshiba</a:t>
            </a:r>
          </a:p>
          <a:p>
            <a:pPr lvl="1">
              <a:lnSpc>
                <a:spcPct val="100000"/>
              </a:lnSpc>
            </a:pPr>
            <a:r>
              <a:rPr lang="zh-CN" altLang="en-US" sz="2800" dirty="0"/>
              <a:t>目标：将计算、通信设备以及附加设备通过短程、低耗、低成本的无线电波连接起来</a:t>
            </a:r>
          </a:p>
          <a:p>
            <a:pPr lvl="1">
              <a:lnSpc>
                <a:spcPct val="100000"/>
              </a:lnSpc>
            </a:pPr>
            <a:r>
              <a:rPr lang="zh-CN" altLang="en-US" sz="2800" dirty="0"/>
              <a:t>发展：随着</a:t>
            </a:r>
            <a:r>
              <a:rPr lang="en-US" altLang="zh-CN" sz="2800" dirty="0"/>
              <a:t>Lucent</a:t>
            </a:r>
            <a:r>
              <a:rPr lang="zh-CN" altLang="en-US" sz="2800" dirty="0"/>
              <a:t>、</a:t>
            </a:r>
            <a:r>
              <a:rPr lang="en-US" altLang="zh-CN" sz="2800" dirty="0"/>
              <a:t>3Com</a:t>
            </a:r>
            <a:r>
              <a:rPr lang="zh-CN" altLang="en-US" sz="2800" dirty="0"/>
              <a:t>、</a:t>
            </a:r>
            <a:r>
              <a:rPr lang="en-US" altLang="zh-CN" sz="2800" dirty="0"/>
              <a:t>Microsoft</a:t>
            </a:r>
            <a:r>
              <a:rPr lang="zh-CN" altLang="en-US" sz="2800" dirty="0"/>
              <a:t>、</a:t>
            </a:r>
            <a:r>
              <a:rPr lang="en-US" altLang="zh-CN" sz="2800" dirty="0"/>
              <a:t>Motorola</a:t>
            </a:r>
            <a:r>
              <a:rPr lang="zh-CN" altLang="en-US" sz="2800" dirty="0"/>
              <a:t>加入</a:t>
            </a:r>
            <a:r>
              <a:rPr lang="en-US" altLang="zh-CN" sz="2800" dirty="0"/>
              <a:t>SIG</a:t>
            </a:r>
            <a:r>
              <a:rPr lang="zh-CN" altLang="en-US" sz="2800" dirty="0"/>
              <a:t>，现在</a:t>
            </a:r>
            <a:r>
              <a:rPr lang="en-US" altLang="zh-CN" sz="2800" dirty="0"/>
              <a:t>SIG</a:t>
            </a:r>
            <a:r>
              <a:rPr lang="zh-CN" altLang="en-US" sz="2800" dirty="0"/>
              <a:t>成员超过</a:t>
            </a:r>
            <a:r>
              <a:rPr lang="en-US" altLang="zh-CN" sz="2800" dirty="0"/>
              <a:t>2500</a:t>
            </a:r>
            <a:r>
              <a:rPr lang="zh-CN" altLang="en-US" sz="2800" dirty="0"/>
              <a:t>个</a:t>
            </a:r>
          </a:p>
          <a:p>
            <a:pPr>
              <a:lnSpc>
                <a:spcPct val="100000"/>
              </a:lnSpc>
            </a:pPr>
            <a:r>
              <a:rPr lang="en-US" altLang="zh-CN" sz="3200" dirty="0"/>
              <a:t>1999</a:t>
            </a:r>
            <a:r>
              <a:rPr lang="zh-CN" altLang="en-US" sz="3200" dirty="0"/>
              <a:t>年，</a:t>
            </a:r>
            <a:r>
              <a:rPr lang="en-US" altLang="zh-CN" sz="3200" dirty="0"/>
              <a:t>Bluetooth 1.0</a:t>
            </a:r>
            <a:r>
              <a:rPr lang="zh-CN" altLang="en-US" sz="3200" dirty="0"/>
              <a:t>发布</a:t>
            </a:r>
          </a:p>
          <a:p>
            <a:pPr>
              <a:lnSpc>
                <a:spcPct val="100000"/>
              </a:lnSpc>
            </a:pPr>
            <a:r>
              <a:rPr lang="en-US" altLang="zh-CN" sz="3200" dirty="0"/>
              <a:t>2002</a:t>
            </a:r>
            <a:r>
              <a:rPr lang="zh-CN" altLang="en-US" sz="3200" dirty="0"/>
              <a:t>年，</a:t>
            </a:r>
            <a:r>
              <a:rPr lang="en-US" altLang="zh-CN" sz="3200" dirty="0"/>
              <a:t>IEEE</a:t>
            </a:r>
            <a:r>
              <a:rPr lang="zh-CN" altLang="en-US" sz="3200" dirty="0"/>
              <a:t>采纳了</a:t>
            </a:r>
            <a:r>
              <a:rPr lang="en-US" altLang="zh-CN" sz="3200" dirty="0" err="1"/>
              <a:t>bluetooth</a:t>
            </a:r>
            <a:r>
              <a:rPr lang="zh-CN" altLang="en-US" sz="3200" dirty="0"/>
              <a:t>的物理层和数据链路层，发布了</a:t>
            </a:r>
            <a:r>
              <a:rPr lang="en-US" altLang="zh-CN" sz="3200" dirty="0"/>
              <a:t>IEEE802.15.1</a:t>
            </a:r>
          </a:p>
        </p:txBody>
      </p:sp>
    </p:spTree>
    <p:extLst>
      <p:ext uri="{BB962C8B-B14F-4D97-AF65-F5344CB8AC3E}">
        <p14:creationId xmlns:p14="http://schemas.microsoft.com/office/powerpoint/2010/main" val="3985389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a:t>为什么叫</a:t>
            </a:r>
            <a:r>
              <a:rPr lang="en-US" altLang="zh-CN"/>
              <a:t>Bluetooth</a:t>
            </a:r>
          </a:p>
        </p:txBody>
      </p:sp>
      <p:sp>
        <p:nvSpPr>
          <p:cNvPr id="15363" name="Rectangle 3"/>
          <p:cNvSpPr>
            <a:spLocks noGrp="1" noChangeArrowheads="1"/>
          </p:cNvSpPr>
          <p:nvPr>
            <p:ph type="body" idx="1"/>
          </p:nvPr>
        </p:nvSpPr>
        <p:spPr>
          <a:xfrm>
            <a:off x="2279650" y="2060575"/>
            <a:ext cx="7772400" cy="4114800"/>
          </a:xfrm>
        </p:spPr>
        <p:txBody>
          <a:bodyPr/>
          <a:lstStyle/>
          <a:p>
            <a:pPr>
              <a:lnSpc>
                <a:spcPct val="100000"/>
              </a:lnSpc>
            </a:pPr>
            <a:r>
              <a:rPr lang="en-US" altLang="zh-CN" dirty="0"/>
              <a:t>Ericsson</a:t>
            </a:r>
            <a:r>
              <a:rPr lang="zh-CN" altLang="en-US" dirty="0"/>
              <a:t>借用了</a:t>
            </a:r>
            <a:r>
              <a:rPr lang="en-US" altLang="zh-CN" dirty="0"/>
              <a:t>Harald </a:t>
            </a:r>
            <a:r>
              <a:rPr lang="en-US" altLang="zh-CN" dirty="0" err="1"/>
              <a:t>Gormsen</a:t>
            </a:r>
            <a:r>
              <a:rPr lang="zh-CN" altLang="en-US" dirty="0"/>
              <a:t>的昵称</a:t>
            </a:r>
            <a:r>
              <a:rPr lang="en-US" altLang="zh-CN" dirty="0" err="1"/>
              <a:t>blatand</a:t>
            </a:r>
            <a:r>
              <a:rPr lang="en-US" altLang="zh-CN" dirty="0"/>
              <a:t>-&gt;</a:t>
            </a:r>
            <a:r>
              <a:rPr lang="en-US" altLang="zh-CN" dirty="0">
                <a:latin typeface="Arial" panose="020B0604020202020204" pitchFamily="34" charset="0"/>
              </a:rPr>
              <a:t>”</a:t>
            </a:r>
            <a:r>
              <a:rPr lang="en-US" altLang="zh-CN" dirty="0"/>
              <a:t>Bluetooth</a:t>
            </a:r>
            <a:r>
              <a:rPr lang="en-US" altLang="zh-CN" dirty="0">
                <a:latin typeface="Arial" panose="020B0604020202020204" pitchFamily="34" charset="0"/>
              </a:rPr>
              <a:t>”</a:t>
            </a:r>
            <a:endParaRPr lang="en-US" altLang="zh-CN" dirty="0"/>
          </a:p>
          <a:p>
            <a:pPr lvl="1">
              <a:lnSpc>
                <a:spcPct val="100000"/>
              </a:lnSpc>
            </a:pPr>
            <a:r>
              <a:rPr lang="zh-CN" altLang="en-US" dirty="0"/>
              <a:t>丹麦的国王（</a:t>
            </a:r>
            <a:r>
              <a:rPr lang="en-US" altLang="zh-CN" dirty="0"/>
              <a:t>A.D. 940~985</a:t>
            </a:r>
            <a:r>
              <a:rPr lang="zh-CN" altLang="en-US" dirty="0"/>
              <a:t>）</a:t>
            </a:r>
          </a:p>
          <a:p>
            <a:pPr lvl="1">
              <a:lnSpc>
                <a:spcPct val="100000"/>
              </a:lnSpc>
            </a:pPr>
            <a:r>
              <a:rPr lang="zh-CN" altLang="en-US" dirty="0"/>
              <a:t>统一了丹麦和挪威</a:t>
            </a:r>
          </a:p>
          <a:p>
            <a:pPr lvl="1">
              <a:lnSpc>
                <a:spcPct val="100000"/>
              </a:lnSpc>
            </a:pPr>
            <a:endParaRPr lang="zh-CN" altLang="en-US" dirty="0"/>
          </a:p>
          <a:p>
            <a:pPr>
              <a:lnSpc>
                <a:spcPct val="100000"/>
              </a:lnSpc>
            </a:pPr>
            <a:r>
              <a:rPr lang="zh-CN" altLang="en-US" dirty="0"/>
              <a:t>寓意统一不同制造商的不同设备</a:t>
            </a:r>
          </a:p>
          <a:p>
            <a:pPr>
              <a:lnSpc>
                <a:spcPct val="100000"/>
              </a:lnSpc>
            </a:pPr>
            <a:endParaRPr lang="zh-CN" altLang="en-US" dirty="0"/>
          </a:p>
          <a:p>
            <a:pPr>
              <a:lnSpc>
                <a:spcPct val="100000"/>
              </a:lnSpc>
            </a:pPr>
            <a:r>
              <a:rPr lang="en-US" altLang="zh-CN" dirty="0"/>
              <a:t>2000</a:t>
            </a:r>
            <a:r>
              <a:rPr lang="zh-CN" altLang="en-US" dirty="0"/>
              <a:t>年</a:t>
            </a:r>
            <a:r>
              <a:rPr lang="en-US" altLang="zh-CN" dirty="0"/>
              <a:t>5</a:t>
            </a:r>
            <a:r>
              <a:rPr lang="zh-CN" altLang="en-US" dirty="0"/>
              <a:t>月发布了蓝牙应用新图标</a:t>
            </a: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1050" y="2492376"/>
            <a:ext cx="1989138"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9825" y="4941888"/>
            <a:ext cx="1544638"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13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a:t>无线个域网</a:t>
            </a:r>
          </a:p>
        </p:txBody>
      </p:sp>
      <p:sp>
        <p:nvSpPr>
          <p:cNvPr id="7171" name="Rectangle 3"/>
          <p:cNvSpPr>
            <a:spLocks noGrp="1" noChangeArrowheads="1"/>
          </p:cNvSpPr>
          <p:nvPr>
            <p:ph type="body" idx="1"/>
          </p:nvPr>
        </p:nvSpPr>
        <p:spPr>
          <a:xfrm>
            <a:off x="5636524" y="2017713"/>
            <a:ext cx="4842563" cy="2203450"/>
          </a:xfrm>
        </p:spPr>
        <p:txBody>
          <a:bodyPr>
            <a:noAutofit/>
          </a:bodyPr>
          <a:lstStyle/>
          <a:p>
            <a:r>
              <a:rPr lang="zh-CN" altLang="en-US" sz="3200" dirty="0"/>
              <a:t>无线个域网络（</a:t>
            </a:r>
            <a:r>
              <a:rPr lang="en-US" altLang="zh-CN" sz="3200" dirty="0"/>
              <a:t>Wireless Personal Area Network</a:t>
            </a:r>
            <a:r>
              <a:rPr lang="zh-CN" altLang="en-US" sz="3200" dirty="0"/>
              <a:t>）</a:t>
            </a:r>
          </a:p>
          <a:p>
            <a:pPr lvl="1"/>
            <a:r>
              <a:rPr lang="zh-CN" altLang="en-US" sz="2800" dirty="0"/>
              <a:t>是为了实现活动半径小、业务类型丰富、面向特定群体、无缝连接而提出的无线网络技术。</a:t>
            </a: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18" y="1657350"/>
            <a:ext cx="442595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7028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78103" y="4448161"/>
            <a:ext cx="2130137" cy="602672"/>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1994</a:t>
            </a:r>
            <a:endPar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矩形 6"/>
          <p:cNvSpPr/>
          <p:nvPr/>
        </p:nvSpPr>
        <p:spPr>
          <a:xfrm>
            <a:off x="3508240" y="4448161"/>
            <a:ext cx="2130137" cy="60267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b="1" dirty="0">
                <a:solidFill>
                  <a:schemeClr val="tx1"/>
                </a:solidFill>
                <a:latin typeface="微软雅黑" panose="020B0503020204020204" pitchFamily="34" charset="-122"/>
                <a:ea typeface="微软雅黑" panose="020B0503020204020204" pitchFamily="34" charset="-122"/>
              </a:rPr>
              <a:t>1998</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5638377" y="4448161"/>
            <a:ext cx="2130137" cy="60267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2010</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五边形 5"/>
          <p:cNvSpPr/>
          <p:nvPr/>
        </p:nvSpPr>
        <p:spPr>
          <a:xfrm>
            <a:off x="7768513" y="4448162"/>
            <a:ext cx="2130137" cy="602672"/>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2016</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9" name="椭圆 8"/>
          <p:cNvSpPr/>
          <p:nvPr/>
        </p:nvSpPr>
        <p:spPr>
          <a:xfrm>
            <a:off x="3377487" y="4619712"/>
            <a:ext cx="261505" cy="261505"/>
          </a:xfrm>
          <a:prstGeom prst="ellipse">
            <a:avLst/>
          </a:prstGeom>
          <a:solidFill>
            <a:schemeClr val="tx1">
              <a:lumMod val="50000"/>
              <a:lumOff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rgbClr val="989898"/>
              </a:solidFill>
              <a:latin typeface="微软雅黑" panose="020B0503020204020204" pitchFamily="34" charset="-122"/>
              <a:ea typeface="微软雅黑" panose="020B0503020204020204" pitchFamily="34" charset="-122"/>
            </a:endParaRPr>
          </a:p>
        </p:txBody>
      </p:sp>
      <p:cxnSp>
        <p:nvCxnSpPr>
          <p:cNvPr id="11" name="直接连接符 10"/>
          <p:cNvCxnSpPr>
            <a:endCxn id="9" idx="0"/>
          </p:cNvCxnSpPr>
          <p:nvPr/>
        </p:nvCxnSpPr>
        <p:spPr>
          <a:xfrm>
            <a:off x="3508239" y="3005519"/>
            <a:ext cx="1" cy="161419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a:t>蓝牙</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20</a:t>
            </a:fld>
            <a:endParaRPr lang="zh-CN" altLang="en-US" dirty="0"/>
          </a:p>
        </p:txBody>
      </p:sp>
      <p:sp>
        <p:nvSpPr>
          <p:cNvPr id="13" name="矩形 12"/>
          <p:cNvSpPr/>
          <p:nvPr/>
        </p:nvSpPr>
        <p:spPr>
          <a:xfrm>
            <a:off x="2264256" y="2542480"/>
            <a:ext cx="3679212" cy="461665"/>
          </a:xfrm>
          <a:prstGeom prst="rect">
            <a:avLst/>
          </a:prstGeom>
        </p:spPr>
        <p:txBody>
          <a:bodyPr wrap="none">
            <a:spAutoFit/>
          </a:bodyPr>
          <a:lstStyle/>
          <a:p>
            <a:r>
              <a:rPr lang="zh-CN" altLang="en-US" sz="2400" dirty="0">
                <a:latin typeface="Arial" panose="020B0604020202020204" pitchFamily="34" charset="0"/>
                <a:ea typeface="微软雅黑" panose="020B0503020204020204" pitchFamily="34" charset="-122"/>
                <a:cs typeface="Arial" panose="020B0604020202020204" pitchFamily="34" charset="0"/>
              </a:rPr>
              <a:t>爱立信公司于</a:t>
            </a:r>
            <a:r>
              <a:rPr lang="en-US" altLang="zh-CN" sz="2400" dirty="0">
                <a:latin typeface="Arial" panose="020B0604020202020204" pitchFamily="34" charset="0"/>
                <a:ea typeface="微软雅黑" panose="020B0503020204020204" pitchFamily="34" charset="-122"/>
                <a:cs typeface="Arial" panose="020B0604020202020204" pitchFamily="34" charset="0"/>
              </a:rPr>
              <a:t>1994</a:t>
            </a:r>
            <a:r>
              <a:rPr lang="zh-CN" altLang="en-US" sz="2400" dirty="0">
                <a:latin typeface="Arial" panose="020B0604020202020204" pitchFamily="34" charset="0"/>
                <a:ea typeface="微软雅黑" panose="020B0503020204020204" pitchFamily="34" charset="-122"/>
                <a:cs typeface="Arial" panose="020B0604020202020204" pitchFamily="34" charset="0"/>
              </a:rPr>
              <a:t>年创制</a:t>
            </a:r>
            <a:endParaRPr lang="en-US" altLang="zh-CN" sz="2400" dirty="0">
              <a:latin typeface="Arial" panose="020B0604020202020204" pitchFamily="34" charset="0"/>
              <a:ea typeface="微软雅黑" panose="020B0503020204020204" pitchFamily="34" charset="-122"/>
              <a:cs typeface="Arial" panose="020B0604020202020204" pitchFamily="34" charset="0"/>
            </a:endParaRPr>
          </a:p>
        </p:txBody>
      </p:sp>
      <p:sp>
        <p:nvSpPr>
          <p:cNvPr id="14" name="矩形 13"/>
          <p:cNvSpPr/>
          <p:nvPr/>
        </p:nvSpPr>
        <p:spPr>
          <a:xfrm>
            <a:off x="1378103" y="5800744"/>
            <a:ext cx="2501006" cy="523220"/>
          </a:xfrm>
          <a:prstGeom prst="rect">
            <a:avLst/>
          </a:prstGeom>
        </p:spPr>
        <p:txBody>
          <a:bodyPr wrap="none">
            <a:spAutoFit/>
          </a:bodyPr>
          <a:lstStyle/>
          <a:p>
            <a:r>
              <a:rPr lang="en-US" altLang="zh-CN" sz="2800" dirty="0">
                <a:latin typeface="Arial" panose="020B0604020202020204" pitchFamily="34" charset="0"/>
                <a:ea typeface="微软雅黑" panose="020B0503020204020204" pitchFamily="34" charset="-122"/>
                <a:cs typeface="Arial" panose="020B0604020202020204" pitchFamily="34" charset="0"/>
              </a:rPr>
              <a:t>IEEE 802.15.1</a:t>
            </a:r>
          </a:p>
        </p:txBody>
      </p:sp>
      <p:sp>
        <p:nvSpPr>
          <p:cNvPr id="15" name="椭圆 14"/>
          <p:cNvSpPr/>
          <p:nvPr/>
        </p:nvSpPr>
        <p:spPr>
          <a:xfrm>
            <a:off x="5521512" y="4613140"/>
            <a:ext cx="261505" cy="261505"/>
          </a:xfrm>
          <a:prstGeom prst="ellipse">
            <a:avLst/>
          </a:prstGeom>
          <a:solidFill>
            <a:schemeClr val="tx1">
              <a:lumMod val="50000"/>
              <a:lumOff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rgbClr val="989898"/>
              </a:solidFill>
              <a:latin typeface="微软雅黑" panose="020B0503020204020204" pitchFamily="34" charset="-122"/>
              <a:ea typeface="微软雅黑" panose="020B0503020204020204" pitchFamily="34" charset="-122"/>
            </a:endParaRPr>
          </a:p>
        </p:txBody>
      </p:sp>
      <p:cxnSp>
        <p:nvCxnSpPr>
          <p:cNvPr id="16" name="直接连接符 15"/>
          <p:cNvCxnSpPr>
            <a:endCxn id="15" idx="0"/>
          </p:cNvCxnSpPr>
          <p:nvPr/>
        </p:nvCxnSpPr>
        <p:spPr>
          <a:xfrm>
            <a:off x="5652265" y="3681225"/>
            <a:ext cx="0" cy="93191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716827" y="3188811"/>
            <a:ext cx="2031325" cy="461665"/>
          </a:xfrm>
          <a:prstGeom prst="rect">
            <a:avLst/>
          </a:prstGeom>
        </p:spPr>
        <p:txBody>
          <a:bodyPr wrap="none">
            <a:spAutoFit/>
          </a:bodyPr>
          <a:lstStyle/>
          <a:p>
            <a:r>
              <a:rPr lang="zh-CN" altLang="en-US" sz="2400" dirty="0">
                <a:latin typeface="Arial" panose="020B0604020202020204" pitchFamily="34" charset="0"/>
                <a:ea typeface="微软雅黑" panose="020B0503020204020204" pitchFamily="34" charset="-122"/>
                <a:cs typeface="Arial" panose="020B0604020202020204" pitchFamily="34" charset="0"/>
              </a:rPr>
              <a:t>蓝牙技术联盟</a:t>
            </a:r>
            <a:endParaRPr lang="en-US" altLang="zh-CN" sz="2400" dirty="0">
              <a:latin typeface="Arial" panose="020B0604020202020204" pitchFamily="34" charset="0"/>
              <a:ea typeface="微软雅黑" panose="020B0503020204020204" pitchFamily="34" charset="-122"/>
              <a:cs typeface="Arial" panose="020B0604020202020204" pitchFamily="34" charset="0"/>
            </a:endParaRPr>
          </a:p>
        </p:txBody>
      </p:sp>
      <p:grpSp>
        <p:nvGrpSpPr>
          <p:cNvPr id="18" name="组合 17"/>
          <p:cNvGrpSpPr/>
          <p:nvPr/>
        </p:nvGrpSpPr>
        <p:grpSpPr>
          <a:xfrm flipV="1">
            <a:off x="7651649" y="4655098"/>
            <a:ext cx="261505" cy="1193420"/>
            <a:chOff x="7417577" y="2138459"/>
            <a:chExt cx="261505" cy="1193420"/>
          </a:xfrm>
        </p:grpSpPr>
        <p:sp>
          <p:nvSpPr>
            <p:cNvPr id="19" name="椭圆 18"/>
            <p:cNvSpPr/>
            <p:nvPr/>
          </p:nvSpPr>
          <p:spPr>
            <a:xfrm>
              <a:off x="7417577" y="3070374"/>
              <a:ext cx="261505" cy="261505"/>
            </a:xfrm>
            <a:prstGeom prst="ellipse">
              <a:avLst/>
            </a:prstGeom>
            <a:solidFill>
              <a:schemeClr val="tx1">
                <a:lumMod val="50000"/>
                <a:lumOff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rgbClr val="989898"/>
                </a:solidFill>
                <a:latin typeface="微软雅黑" panose="020B0503020204020204" pitchFamily="34" charset="-122"/>
                <a:ea typeface="微软雅黑" panose="020B0503020204020204" pitchFamily="34" charset="-122"/>
              </a:endParaRPr>
            </a:p>
          </p:txBody>
        </p:sp>
        <p:cxnSp>
          <p:nvCxnSpPr>
            <p:cNvPr id="20" name="直接连接符 19"/>
            <p:cNvCxnSpPr>
              <a:endCxn id="19" idx="0"/>
            </p:cNvCxnSpPr>
            <p:nvPr/>
          </p:nvCxnSpPr>
          <p:spPr>
            <a:xfrm>
              <a:off x="7548330" y="2138459"/>
              <a:ext cx="0" cy="93191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6794319" y="5894685"/>
            <a:ext cx="1989647" cy="461665"/>
          </a:xfrm>
          <a:prstGeom prst="rect">
            <a:avLst/>
          </a:prstGeom>
        </p:spPr>
        <p:txBody>
          <a:bodyPr wrap="none">
            <a:spAutoFit/>
          </a:bodyPr>
          <a:lstStyle/>
          <a:p>
            <a:r>
              <a:rPr lang="zh-CN" altLang="en-US" sz="2400" dirty="0">
                <a:latin typeface="Arial" panose="020B0604020202020204" pitchFamily="34" charset="0"/>
                <a:ea typeface="微软雅黑" panose="020B0503020204020204" pitchFamily="34" charset="-122"/>
                <a:cs typeface="Arial" panose="020B0604020202020204" pitchFamily="34" charset="0"/>
              </a:rPr>
              <a:t>蓝牙</a:t>
            </a:r>
            <a:r>
              <a:rPr lang="en-US" altLang="zh-CN" sz="2400" dirty="0">
                <a:latin typeface="Arial" panose="020B0604020202020204" pitchFamily="34" charset="0"/>
                <a:ea typeface="微软雅黑" panose="020B0503020204020204" pitchFamily="34" charset="-122"/>
                <a:cs typeface="Arial" panose="020B0604020202020204" pitchFamily="34" charset="0"/>
              </a:rPr>
              <a:t>4.0+BLE</a:t>
            </a:r>
          </a:p>
        </p:txBody>
      </p:sp>
      <p:sp>
        <p:nvSpPr>
          <p:cNvPr id="10" name="矩形 9"/>
          <p:cNvSpPr/>
          <p:nvPr/>
        </p:nvSpPr>
        <p:spPr>
          <a:xfrm>
            <a:off x="9982200" y="4501827"/>
            <a:ext cx="1228221" cy="461665"/>
          </a:xfrm>
          <a:prstGeom prst="rect">
            <a:avLst/>
          </a:prstGeom>
        </p:spPr>
        <p:txBody>
          <a:bodyPr wrap="none">
            <a:spAutoFit/>
          </a:bodyPr>
          <a:lstStyle/>
          <a:p>
            <a:r>
              <a:rPr lang="zh-CN" altLang="en-US" sz="2400" dirty="0">
                <a:latin typeface="Arial" panose="020B0604020202020204" pitchFamily="34" charset="0"/>
                <a:ea typeface="微软雅黑" panose="020B0503020204020204" pitchFamily="34" charset="-122"/>
                <a:cs typeface="Arial" panose="020B0604020202020204" pitchFamily="34" charset="0"/>
              </a:rPr>
              <a:t>蓝牙</a:t>
            </a:r>
            <a:r>
              <a:rPr lang="en-US" altLang="zh-CN" sz="2400" dirty="0">
                <a:latin typeface="Arial" panose="020B0604020202020204" pitchFamily="34" charset="0"/>
                <a:ea typeface="微软雅黑" panose="020B0503020204020204" pitchFamily="34" charset="-122"/>
                <a:cs typeface="Arial" panose="020B0604020202020204" pitchFamily="34" charset="0"/>
              </a:rPr>
              <a:t>5.0</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12" name="矩形 11"/>
          <p:cNvSpPr/>
          <p:nvPr/>
        </p:nvSpPr>
        <p:spPr>
          <a:xfrm>
            <a:off x="5148197" y="6262642"/>
            <a:ext cx="6671596" cy="461665"/>
          </a:xfrm>
          <a:prstGeom prst="rect">
            <a:avLst/>
          </a:prstGeom>
        </p:spPr>
        <p:txBody>
          <a:bodyPr wrap="square">
            <a:spAutoFit/>
          </a:bodyPr>
          <a:lstStyle/>
          <a:p>
            <a:r>
              <a:rPr lang="zh-CN" altLang="zh-CN" sz="2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传统蓝牙技术、高速蓝牙和低功耗蓝牙</a:t>
            </a:r>
            <a:endPar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2" name="内容占位符 21"/>
          <p:cNvSpPr>
            <a:spLocks noGrp="1"/>
          </p:cNvSpPr>
          <p:nvPr>
            <p:ph idx="1"/>
          </p:nvPr>
        </p:nvSpPr>
        <p:spPr/>
        <p:txBody>
          <a:bodyPr/>
          <a:lstStyle/>
          <a:p>
            <a:endParaRPr lang="zh-CN" altLang="en-US"/>
          </a:p>
        </p:txBody>
      </p:sp>
    </p:spTree>
    <p:extLst>
      <p:ext uri="{BB962C8B-B14F-4D97-AF65-F5344CB8AC3E}">
        <p14:creationId xmlns:p14="http://schemas.microsoft.com/office/powerpoint/2010/main" val="24802392"/>
      </p:ext>
    </p:extLst>
  </p:cSld>
  <p:clrMapOvr>
    <a:masterClrMapping/>
  </p:clrMapOvr>
  <mc:AlternateContent xmlns:mc="http://schemas.openxmlformats.org/markup-compatibility/2006" xmlns:p14="http://schemas.microsoft.com/office/powerpoint/2010/main">
    <mc:Choice Requires="p14">
      <p:transition spd="slow" p14:dur="2000" advTm="3012"/>
    </mc:Choice>
    <mc:Fallback xmlns="">
      <p:transition spd="slow" advTm="301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a:t>Bluetooth</a:t>
            </a:r>
            <a:r>
              <a:rPr lang="zh-CN" altLang="en-US"/>
              <a:t>的应用</a:t>
            </a:r>
          </a:p>
        </p:txBody>
      </p:sp>
      <p:sp>
        <p:nvSpPr>
          <p:cNvPr id="16387" name="Rectangle 3"/>
          <p:cNvSpPr>
            <a:spLocks noGrp="1" noChangeArrowheads="1"/>
          </p:cNvSpPr>
          <p:nvPr>
            <p:ph type="body" idx="1"/>
          </p:nvPr>
        </p:nvSpPr>
        <p:spPr>
          <a:xfrm>
            <a:off x="2251710" y="1154430"/>
            <a:ext cx="8195310" cy="5486400"/>
          </a:xfrm>
        </p:spPr>
        <p:txBody>
          <a:bodyPr>
            <a:normAutofit/>
          </a:bodyPr>
          <a:lstStyle/>
          <a:p>
            <a:pPr>
              <a:lnSpc>
                <a:spcPct val="90000"/>
              </a:lnSpc>
            </a:pPr>
            <a:r>
              <a:rPr lang="zh-CN" altLang="en-US" sz="3600" dirty="0"/>
              <a:t>蓝牙好在哪里？</a:t>
            </a:r>
          </a:p>
          <a:p>
            <a:pPr lvl="1">
              <a:lnSpc>
                <a:spcPct val="90000"/>
              </a:lnSpc>
            </a:pPr>
            <a:r>
              <a:rPr lang="zh-CN" altLang="en-US" sz="3200" dirty="0"/>
              <a:t>没有线缆连接</a:t>
            </a:r>
          </a:p>
          <a:p>
            <a:pPr lvl="1">
              <a:lnSpc>
                <a:spcPct val="90000"/>
              </a:lnSpc>
            </a:pPr>
            <a:r>
              <a:rPr lang="zh-CN" altLang="en-US" sz="3200" dirty="0"/>
              <a:t>个域网（</a:t>
            </a:r>
            <a:r>
              <a:rPr lang="en-US" altLang="zh-CN" sz="3200" dirty="0"/>
              <a:t>PAN</a:t>
            </a:r>
            <a:r>
              <a:rPr lang="zh-CN" altLang="en-US" sz="3200" dirty="0"/>
              <a:t>）</a:t>
            </a:r>
          </a:p>
          <a:p>
            <a:pPr lvl="2">
              <a:lnSpc>
                <a:spcPct val="90000"/>
              </a:lnSpc>
            </a:pPr>
            <a:r>
              <a:rPr lang="zh-CN" altLang="en-US" sz="2800" dirty="0"/>
              <a:t>使得一组个人设备协同工作</a:t>
            </a:r>
          </a:p>
          <a:p>
            <a:pPr lvl="1">
              <a:lnSpc>
                <a:spcPct val="90000"/>
              </a:lnSpc>
            </a:pPr>
            <a:r>
              <a:rPr lang="zh-CN" altLang="en-US" sz="3200" dirty="0"/>
              <a:t>位置感知服务</a:t>
            </a:r>
          </a:p>
          <a:p>
            <a:pPr lvl="2">
              <a:lnSpc>
                <a:spcPct val="90000"/>
              </a:lnSpc>
            </a:pPr>
            <a:r>
              <a:rPr lang="zh-CN" altLang="en-US" sz="2800" dirty="0"/>
              <a:t>仅在有限范围内并且需要时访问额外资源</a:t>
            </a:r>
          </a:p>
          <a:p>
            <a:pPr lvl="1">
              <a:lnSpc>
                <a:spcPct val="90000"/>
              </a:lnSpc>
            </a:pPr>
            <a:r>
              <a:rPr lang="zh-CN" altLang="en-US" sz="3200" dirty="0"/>
              <a:t>充当进入</a:t>
            </a:r>
            <a:r>
              <a:rPr lang="en-US" altLang="zh-CN" sz="3200" dirty="0"/>
              <a:t>Internet</a:t>
            </a:r>
            <a:r>
              <a:rPr lang="zh-CN" altLang="en-US" sz="3200" dirty="0"/>
              <a:t>的桥梁</a:t>
            </a:r>
          </a:p>
          <a:p>
            <a:pPr lvl="1">
              <a:lnSpc>
                <a:spcPct val="90000"/>
              </a:lnSpc>
            </a:pPr>
            <a:r>
              <a:rPr lang="zh-CN" altLang="en-US" sz="3200" dirty="0"/>
              <a:t>构建居家网络</a:t>
            </a:r>
          </a:p>
          <a:p>
            <a:pPr lvl="1">
              <a:lnSpc>
                <a:spcPct val="90000"/>
              </a:lnSpc>
            </a:pPr>
            <a:r>
              <a:rPr lang="zh-CN" altLang="en-US" sz="3200" dirty="0"/>
              <a:t>运动中组网</a:t>
            </a:r>
          </a:p>
        </p:txBody>
      </p:sp>
    </p:spTree>
    <p:extLst>
      <p:ext uri="{BB962C8B-B14F-4D97-AF65-F5344CB8AC3E}">
        <p14:creationId xmlns:p14="http://schemas.microsoft.com/office/powerpoint/2010/main" val="2523761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a:t>连接计算机以及其他外部设备</a:t>
            </a: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407" y="751206"/>
            <a:ext cx="9572772" cy="5843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6127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a:t>支持自组织网络</a:t>
            </a: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1" y="2162176"/>
            <a:ext cx="7789863" cy="469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740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a:t>充当访问</a:t>
            </a:r>
            <a:r>
              <a:rPr lang="en-US" altLang="zh-CN"/>
              <a:t>Internet</a:t>
            </a:r>
            <a:r>
              <a:rPr lang="zh-CN" altLang="en-US"/>
              <a:t>的接入点</a:t>
            </a: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561" y="860738"/>
            <a:ext cx="10194209" cy="5997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3271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a:t>构建家庭网络</a:t>
            </a:r>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976" y="1916114"/>
            <a:ext cx="9090025" cy="494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4531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a:t>运动中的连接</a:t>
            </a: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44676"/>
            <a:ext cx="9144000" cy="501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2977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a:t>蓝牙应用实例</a:t>
            </a:r>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05" y="1120140"/>
            <a:ext cx="10616795" cy="5737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67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a:t>蓝牙系统</a:t>
            </a: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1844676"/>
            <a:ext cx="8596313" cy="501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838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t>蓝牙模块</a:t>
            </a:r>
          </a:p>
        </p:txBody>
      </p:sp>
      <p:pic>
        <p:nvPicPr>
          <p:cNvPr id="64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83" y="1303021"/>
            <a:ext cx="9538133" cy="4110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795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t>无线个域网标准</a:t>
            </a:r>
          </a:p>
        </p:txBody>
      </p:sp>
      <p:sp>
        <p:nvSpPr>
          <p:cNvPr id="8195" name="Rectangle 3"/>
          <p:cNvSpPr>
            <a:spLocks noGrp="1" noChangeArrowheads="1"/>
          </p:cNvSpPr>
          <p:nvPr>
            <p:ph type="body" idx="1"/>
          </p:nvPr>
        </p:nvSpPr>
        <p:spPr>
          <a:xfrm>
            <a:off x="2047164" y="1009934"/>
            <a:ext cx="8431924" cy="5514691"/>
          </a:xfrm>
        </p:spPr>
        <p:txBody>
          <a:bodyPr>
            <a:noAutofit/>
          </a:bodyPr>
          <a:lstStyle/>
          <a:p>
            <a:pPr>
              <a:lnSpc>
                <a:spcPct val="100000"/>
              </a:lnSpc>
            </a:pPr>
            <a:r>
              <a:rPr lang="en-US" altLang="zh-CN" sz="3200" dirty="0"/>
              <a:t>IEEE WPAN</a:t>
            </a:r>
            <a:r>
              <a:rPr lang="zh-CN" altLang="en-US" sz="3200" dirty="0"/>
              <a:t>规范标准主要集中在</a:t>
            </a:r>
            <a:r>
              <a:rPr lang="en-US" altLang="zh-CN" sz="3200" dirty="0"/>
              <a:t>802.15</a:t>
            </a:r>
            <a:r>
              <a:rPr lang="zh-CN" altLang="en-US" sz="3200" dirty="0"/>
              <a:t>系列</a:t>
            </a:r>
          </a:p>
          <a:p>
            <a:pPr>
              <a:lnSpc>
                <a:spcPct val="100000"/>
              </a:lnSpc>
            </a:pPr>
            <a:r>
              <a:rPr lang="en-US" altLang="zh-CN" sz="3200" dirty="0"/>
              <a:t>802.15.1</a:t>
            </a:r>
            <a:r>
              <a:rPr lang="zh-CN" altLang="en-US" sz="3200" dirty="0"/>
              <a:t>：是蓝牙底层协议的正式标准化版本，大多数标准制定仍由</a:t>
            </a:r>
            <a:r>
              <a:rPr lang="en-US" altLang="zh-CN" sz="3200" dirty="0"/>
              <a:t>SIG</a:t>
            </a:r>
            <a:r>
              <a:rPr lang="zh-CN" altLang="en-US" sz="3200" dirty="0"/>
              <a:t>完成</a:t>
            </a:r>
          </a:p>
          <a:p>
            <a:pPr lvl="1">
              <a:lnSpc>
                <a:spcPct val="100000"/>
              </a:lnSpc>
            </a:pPr>
            <a:r>
              <a:rPr lang="en-US" altLang="zh-CN" sz="2800" dirty="0"/>
              <a:t>802.15.1</a:t>
            </a:r>
            <a:r>
              <a:rPr lang="zh-CN" altLang="en-US" sz="2800" dirty="0"/>
              <a:t>基于</a:t>
            </a:r>
            <a:r>
              <a:rPr lang="en-US" altLang="zh-CN" sz="2800" dirty="0"/>
              <a:t>Bluetooth1.1</a:t>
            </a:r>
          </a:p>
          <a:p>
            <a:pPr lvl="1">
              <a:lnSpc>
                <a:spcPct val="100000"/>
              </a:lnSpc>
            </a:pPr>
            <a:r>
              <a:rPr lang="en-US" altLang="zh-CN" sz="2800" dirty="0"/>
              <a:t>802.15.1a</a:t>
            </a:r>
            <a:r>
              <a:rPr lang="zh-CN" altLang="en-US" sz="2800" dirty="0"/>
              <a:t>对应</a:t>
            </a:r>
            <a:r>
              <a:rPr lang="en-US" altLang="zh-CN" sz="2800" dirty="0"/>
              <a:t>Bluetooth1.2</a:t>
            </a:r>
          </a:p>
          <a:p>
            <a:pPr>
              <a:lnSpc>
                <a:spcPct val="100000"/>
              </a:lnSpc>
            </a:pPr>
            <a:r>
              <a:rPr lang="en-US" altLang="zh-CN" sz="3200" dirty="0"/>
              <a:t>802.15.2</a:t>
            </a:r>
            <a:r>
              <a:rPr lang="zh-CN" altLang="en-US" sz="3200" dirty="0"/>
              <a:t>：解决</a:t>
            </a:r>
            <a:r>
              <a:rPr lang="en-US" altLang="zh-CN" sz="3200" dirty="0"/>
              <a:t>WPAN</a:t>
            </a:r>
            <a:r>
              <a:rPr lang="zh-CN" altLang="en-US" sz="3200" dirty="0"/>
              <a:t>与</a:t>
            </a:r>
            <a:r>
              <a:rPr lang="en-US" altLang="zh-CN" sz="3200" dirty="0"/>
              <a:t>WLAN</a:t>
            </a:r>
            <a:r>
              <a:rPr lang="zh-CN" altLang="en-US" sz="3200" dirty="0"/>
              <a:t>共存问题</a:t>
            </a:r>
          </a:p>
          <a:p>
            <a:pPr>
              <a:lnSpc>
                <a:spcPct val="100000"/>
              </a:lnSpc>
            </a:pPr>
            <a:r>
              <a:rPr lang="en-US" altLang="zh-CN" sz="3200" dirty="0"/>
              <a:t>802.15.3</a:t>
            </a:r>
            <a:r>
              <a:rPr lang="zh-CN" altLang="en-US" sz="3200" dirty="0"/>
              <a:t>：</a:t>
            </a:r>
            <a:r>
              <a:rPr lang="en-US" altLang="zh-CN" sz="3200" dirty="0" err="1"/>
              <a:t>WiMedia</a:t>
            </a:r>
            <a:r>
              <a:rPr lang="zh-CN" altLang="en-US" sz="3200" dirty="0"/>
              <a:t>，</a:t>
            </a:r>
            <a:r>
              <a:rPr lang="en-US" altLang="zh-CN" sz="3200" dirty="0"/>
              <a:t>802.15.3a</a:t>
            </a:r>
            <a:r>
              <a:rPr lang="zh-CN" altLang="en-US" sz="3200" dirty="0"/>
              <a:t>物理层使用</a:t>
            </a:r>
            <a:r>
              <a:rPr lang="en-US" altLang="zh-CN" sz="3200" dirty="0"/>
              <a:t>UWB</a:t>
            </a:r>
            <a:r>
              <a:rPr lang="zh-CN" altLang="en-US" sz="3200" dirty="0"/>
              <a:t>的多频段</a:t>
            </a:r>
            <a:r>
              <a:rPr lang="en-US" altLang="zh-CN" sz="3200" dirty="0"/>
              <a:t>OFDM</a:t>
            </a:r>
            <a:r>
              <a:rPr lang="zh-CN" altLang="en-US" sz="3200" dirty="0"/>
              <a:t>，</a:t>
            </a:r>
            <a:r>
              <a:rPr lang="en-US" altLang="zh-CN" sz="3200" dirty="0"/>
              <a:t>480Mb/s</a:t>
            </a:r>
          </a:p>
          <a:p>
            <a:pPr>
              <a:lnSpc>
                <a:spcPct val="100000"/>
              </a:lnSpc>
            </a:pPr>
            <a:r>
              <a:rPr lang="en-US" altLang="zh-CN" sz="3200" dirty="0"/>
              <a:t>802.15.4</a:t>
            </a:r>
            <a:r>
              <a:rPr lang="zh-CN" altLang="en-US" sz="3200" dirty="0"/>
              <a:t>：</a:t>
            </a:r>
            <a:r>
              <a:rPr lang="en-US" altLang="zh-CN" sz="3200" dirty="0" err="1"/>
              <a:t>Zigbee</a:t>
            </a:r>
            <a:r>
              <a:rPr lang="zh-CN" altLang="en-US" sz="3200" dirty="0"/>
              <a:t>，是低功耗、低复杂性、低速率的</a:t>
            </a:r>
            <a:r>
              <a:rPr lang="en-US" altLang="zh-CN" sz="3200" dirty="0"/>
              <a:t>WPAN</a:t>
            </a:r>
            <a:r>
              <a:rPr lang="zh-CN" altLang="en-US" sz="3200" dirty="0"/>
              <a:t>标准 </a:t>
            </a:r>
          </a:p>
        </p:txBody>
      </p:sp>
    </p:spTree>
    <p:extLst>
      <p:ext uri="{BB962C8B-B14F-4D97-AF65-F5344CB8AC3E}">
        <p14:creationId xmlns:p14="http://schemas.microsoft.com/office/powerpoint/2010/main" val="1716170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30</a:t>
            </a:fld>
            <a:endParaRPr lang="zh-CN" altLang="en-US"/>
          </a:p>
        </p:txBody>
      </p:sp>
      <p:sp>
        <p:nvSpPr>
          <p:cNvPr id="6" name="矩形 5"/>
          <p:cNvSpPr/>
          <p:nvPr/>
        </p:nvSpPr>
        <p:spPr>
          <a:xfrm>
            <a:off x="8391477" y="1617771"/>
            <a:ext cx="3271134" cy="4401205"/>
          </a:xfrm>
          <a:prstGeom prst="rect">
            <a:avLst/>
          </a:prstGeom>
        </p:spPr>
        <p:txBody>
          <a:bodyPr wrap="square">
            <a:spAutoFit/>
          </a:bodyPr>
          <a:lstStyle/>
          <a:p>
            <a:r>
              <a:rPr lang="zh-CN" altLang="en-US" sz="3200" b="1" dirty="0"/>
              <a:t>经典蓝牙设备</a:t>
            </a:r>
            <a:endParaRPr lang="en-US" altLang="zh-CN" sz="3200" b="1" dirty="0"/>
          </a:p>
          <a:p>
            <a:endParaRPr lang="en-US" altLang="zh-CN" sz="3200" b="1" dirty="0"/>
          </a:p>
          <a:p>
            <a:r>
              <a:rPr lang="zh-CN" altLang="zh-CN" sz="3200" b="1" dirty="0"/>
              <a:t>低功耗设备</a:t>
            </a:r>
            <a:r>
              <a:rPr lang="zh-CN" altLang="en-US" sz="3200" b="1" dirty="0"/>
              <a:t>：</a:t>
            </a:r>
            <a:endParaRPr lang="en-US" altLang="zh-CN" sz="3200" b="1" dirty="0"/>
          </a:p>
          <a:p>
            <a:endParaRPr lang="en-US" altLang="zh-CN" sz="2800" dirty="0"/>
          </a:p>
          <a:p>
            <a:r>
              <a:rPr lang="zh-CN" altLang="zh-CN" sz="2800" b="1" dirty="0"/>
              <a:t>单模设备</a:t>
            </a:r>
            <a:endParaRPr lang="en-US" altLang="zh-CN" sz="2800" b="1" dirty="0"/>
          </a:p>
          <a:p>
            <a:r>
              <a:rPr lang="zh-CN" altLang="zh-CN" sz="2400" dirty="0">
                <a:solidFill>
                  <a:schemeClr val="tx1">
                    <a:lumMod val="50000"/>
                    <a:lumOff val="50000"/>
                  </a:schemeClr>
                </a:solidFill>
              </a:rPr>
              <a:t>只支持低功耗蓝牙</a:t>
            </a:r>
            <a:endParaRPr lang="en-US" altLang="zh-CN" sz="2400" dirty="0">
              <a:solidFill>
                <a:schemeClr val="tx1">
                  <a:lumMod val="50000"/>
                  <a:lumOff val="50000"/>
                </a:schemeClr>
              </a:solidFill>
            </a:endParaRPr>
          </a:p>
          <a:p>
            <a:endParaRPr lang="en-US" altLang="zh-CN" sz="2800" dirty="0"/>
          </a:p>
          <a:p>
            <a:r>
              <a:rPr lang="zh-CN" altLang="zh-CN" sz="2800" b="1" dirty="0"/>
              <a:t>双模设备</a:t>
            </a:r>
            <a:endParaRPr lang="en-US" altLang="zh-CN" sz="2800" b="1" dirty="0"/>
          </a:p>
          <a:p>
            <a:r>
              <a:rPr lang="zh-CN" altLang="zh-CN" sz="2400" dirty="0">
                <a:solidFill>
                  <a:schemeClr val="tx1">
                    <a:lumMod val="50000"/>
                    <a:lumOff val="50000"/>
                  </a:schemeClr>
                </a:solidFill>
              </a:rPr>
              <a:t>支持经典蓝牙</a:t>
            </a:r>
            <a:endParaRPr lang="en-US" altLang="zh-CN" sz="2400" dirty="0">
              <a:solidFill>
                <a:schemeClr val="tx1">
                  <a:lumMod val="50000"/>
                  <a:lumOff val="50000"/>
                </a:schemeClr>
              </a:solidFill>
            </a:endParaRPr>
          </a:p>
          <a:p>
            <a:r>
              <a:rPr lang="zh-CN" altLang="zh-CN" sz="2400" dirty="0">
                <a:solidFill>
                  <a:schemeClr val="tx1">
                    <a:lumMod val="50000"/>
                    <a:lumOff val="50000"/>
                  </a:schemeClr>
                </a:solidFill>
              </a:rPr>
              <a:t>又支持低功耗蓝牙</a:t>
            </a:r>
            <a:endParaRPr lang="zh-CN" altLang="en-US" sz="2400" b="1" dirty="0">
              <a:solidFill>
                <a:schemeClr val="tx1">
                  <a:lumMod val="50000"/>
                  <a:lumOff val="50000"/>
                </a:schemeClr>
              </a:solidFill>
            </a:endParaRPr>
          </a:p>
        </p:txBody>
      </p:sp>
      <p:grpSp>
        <p:nvGrpSpPr>
          <p:cNvPr id="3" name="组合 2"/>
          <p:cNvGrpSpPr/>
          <p:nvPr/>
        </p:nvGrpSpPr>
        <p:grpSpPr>
          <a:xfrm>
            <a:off x="834796" y="1000018"/>
            <a:ext cx="7154877" cy="5721457"/>
            <a:chOff x="1891862" y="536028"/>
            <a:chExt cx="7765583" cy="6032197"/>
          </a:xfrm>
        </p:grpSpPr>
        <p:sp>
          <p:nvSpPr>
            <p:cNvPr id="7" name="矩形 6"/>
            <p:cNvSpPr/>
            <p:nvPr/>
          </p:nvSpPr>
          <p:spPr>
            <a:xfrm>
              <a:off x="1891862" y="536028"/>
              <a:ext cx="5092262" cy="60321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微软雅黑" panose="020B0503020204020204" pitchFamily="34" charset="-122"/>
                <a:ea typeface="微软雅黑" panose="020B0503020204020204" pitchFamily="34" charset="-122"/>
              </a:endParaRPr>
            </a:p>
          </p:txBody>
        </p:sp>
        <p:sp>
          <p:nvSpPr>
            <p:cNvPr id="8" name="矩形 7"/>
            <p:cNvSpPr/>
            <p:nvPr/>
          </p:nvSpPr>
          <p:spPr>
            <a:xfrm>
              <a:off x="2144107" y="690629"/>
              <a:ext cx="4655935" cy="21524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蓝牙主机</a:t>
              </a:r>
              <a:r>
                <a:rPr lang="en-US" altLang="zh-CN" sz="2000" dirty="0">
                  <a:solidFill>
                    <a:schemeClr val="tx1"/>
                  </a:solidFill>
                  <a:latin typeface="微软雅黑" panose="020B0503020204020204" pitchFamily="34" charset="-122"/>
                  <a:ea typeface="微软雅黑" panose="020B0503020204020204" pitchFamily="34" charset="-122"/>
                </a:rPr>
                <a:t>Bluetooth Host</a:t>
              </a:r>
            </a:p>
            <a:p>
              <a:pPr algn="ct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2144109" y="3016310"/>
              <a:ext cx="4655935" cy="3423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蓝牙模块</a:t>
              </a:r>
              <a:r>
                <a:rPr lang="en-US" altLang="zh-CN" sz="2000" dirty="0">
                  <a:solidFill>
                    <a:schemeClr val="tx1"/>
                  </a:solidFill>
                  <a:latin typeface="微软雅黑" panose="020B0503020204020204" pitchFamily="34" charset="-122"/>
                  <a:ea typeface="微软雅黑" panose="020B0503020204020204" pitchFamily="34" charset="-122"/>
                </a:rPr>
                <a:t>Bluetooth Module</a:t>
              </a:r>
            </a:p>
            <a:p>
              <a:pPr algn="ct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656597" y="1115508"/>
              <a:ext cx="3811261" cy="452390"/>
            </a:xfrm>
            <a:prstGeom prst="roundRect">
              <a:avLst/>
            </a:prstGeom>
            <a:solidFill>
              <a:schemeClr val="accent1"/>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anose="020B0503020204020204" pitchFamily="34" charset="-122"/>
                  <a:ea typeface="微软雅黑" panose="020B0503020204020204" pitchFamily="34" charset="-122"/>
                </a:rPr>
                <a:t>应用程序 </a:t>
              </a:r>
              <a:r>
                <a:rPr lang="en-US" altLang="zh-CN" sz="2000" dirty="0">
                  <a:solidFill>
                    <a:schemeClr val="bg1"/>
                  </a:solidFill>
                  <a:latin typeface="微软雅黑" panose="020B0503020204020204" pitchFamily="34" charset="-122"/>
                  <a:ea typeface="微软雅黑" panose="020B0503020204020204" pitchFamily="34" charset="-122"/>
                </a:rPr>
                <a:t>Application</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2656596" y="1647020"/>
              <a:ext cx="3811261" cy="452390"/>
            </a:xfrm>
            <a:prstGeom prst="roundRect">
              <a:avLst/>
            </a:prstGeom>
            <a:solidFill>
              <a:schemeClr val="accent1"/>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anose="020B0503020204020204" pitchFamily="34" charset="-122"/>
                  <a:ea typeface="微软雅黑" panose="020B0503020204020204" pitchFamily="34" charset="-122"/>
                </a:rPr>
                <a:t>高层协议 </a:t>
              </a:r>
              <a:r>
                <a:rPr lang="en-US" altLang="zh-CN" sz="2000" dirty="0">
                  <a:solidFill>
                    <a:schemeClr val="bg1"/>
                  </a:solidFill>
                  <a:latin typeface="微软雅黑" panose="020B0503020204020204" pitchFamily="34" charset="-122"/>
                  <a:ea typeface="微软雅黑" panose="020B0503020204020204" pitchFamily="34" charset="-122"/>
                </a:rPr>
                <a:t>High Layer</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656596" y="2210829"/>
              <a:ext cx="3811261" cy="452390"/>
            </a:xfrm>
            <a:prstGeom prst="roundRect">
              <a:avLst/>
            </a:prstGeom>
            <a:solidFill>
              <a:schemeClr val="accent1"/>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anose="020B0503020204020204" pitchFamily="34" charset="-122"/>
                  <a:ea typeface="微软雅黑" panose="020B0503020204020204" pitchFamily="34" charset="-122"/>
                </a:rPr>
                <a:t>主机控制接口 </a:t>
              </a:r>
              <a:r>
                <a:rPr lang="en-US" altLang="zh-CN" sz="2000" dirty="0">
                  <a:solidFill>
                    <a:schemeClr val="bg1"/>
                  </a:solidFill>
                  <a:latin typeface="微软雅黑" panose="020B0503020204020204" pitchFamily="34" charset="-122"/>
                  <a:ea typeface="微软雅黑" panose="020B0503020204020204" pitchFamily="34" charset="-122"/>
                </a:rPr>
                <a:t>HCI</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2319599" y="3183835"/>
              <a:ext cx="2509979" cy="669433"/>
            </a:xfrm>
            <a:prstGeom prst="roundRect">
              <a:avLst/>
            </a:prstGeom>
            <a:solidFill>
              <a:schemeClr val="accent2"/>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anose="020B0503020204020204" pitchFamily="34" charset="-122"/>
                  <a:ea typeface="微软雅黑" panose="020B0503020204020204" pitchFamily="34" charset="-122"/>
                </a:rPr>
                <a:t>主机控制器</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r>
                <a:rPr lang="en-US" altLang="zh-CN" sz="2000" dirty="0">
                  <a:solidFill>
                    <a:schemeClr val="bg1"/>
                  </a:solidFill>
                  <a:latin typeface="微软雅黑" panose="020B0503020204020204" pitchFamily="34" charset="-122"/>
                  <a:ea typeface="微软雅黑" panose="020B0503020204020204" pitchFamily="34" charset="-122"/>
                </a:rPr>
                <a:t>Host Controller</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319598" y="3989627"/>
              <a:ext cx="2509979" cy="669433"/>
            </a:xfrm>
            <a:prstGeom prst="roundRect">
              <a:avLst/>
            </a:prstGeom>
            <a:solidFill>
              <a:schemeClr val="accent2"/>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anose="020B0503020204020204" pitchFamily="34" charset="-122"/>
                  <a:ea typeface="微软雅黑" panose="020B0503020204020204" pitchFamily="34" charset="-122"/>
                </a:rPr>
                <a:t>链路管理</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r>
                <a:rPr lang="en-US" altLang="zh-CN" sz="2000" dirty="0" err="1">
                  <a:solidFill>
                    <a:schemeClr val="bg1"/>
                  </a:solidFill>
                  <a:latin typeface="微软雅黑" panose="020B0503020204020204" pitchFamily="34" charset="-122"/>
                  <a:ea typeface="微软雅黑" panose="020B0503020204020204" pitchFamily="34" charset="-122"/>
                </a:rPr>
                <a:t>LinkManager</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2319598" y="4761423"/>
              <a:ext cx="4351658" cy="669433"/>
            </a:xfrm>
            <a:prstGeom prst="roundRect">
              <a:avLst/>
            </a:prstGeom>
            <a:solidFill>
              <a:schemeClr val="accent2"/>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anose="020B0503020204020204" pitchFamily="34" charset="-122"/>
                  <a:ea typeface="微软雅黑" panose="020B0503020204020204" pitchFamily="34" charset="-122"/>
                </a:rPr>
                <a:t>基带与链路控制</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r>
                <a:rPr lang="en-US" altLang="zh-CN" sz="2000" dirty="0">
                  <a:solidFill>
                    <a:schemeClr val="bg1"/>
                  </a:solidFill>
                  <a:latin typeface="微软雅黑" panose="020B0503020204020204" pitchFamily="34" charset="-122"/>
                  <a:ea typeface="微软雅黑" panose="020B0503020204020204" pitchFamily="34" charset="-122"/>
                </a:rPr>
                <a:t>Baseband &amp; Link Controller</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319598" y="5530042"/>
              <a:ext cx="4351658" cy="432877"/>
            </a:xfrm>
            <a:prstGeom prst="roundRect">
              <a:avLst/>
            </a:prstGeom>
            <a:solidFill>
              <a:schemeClr val="accent2"/>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anose="020B0503020204020204" pitchFamily="34" charset="-122"/>
                  <a:ea typeface="微软雅黑" panose="020B0503020204020204" pitchFamily="34" charset="-122"/>
                </a:rPr>
                <a:t>射频 </a:t>
              </a:r>
              <a:r>
                <a:rPr lang="en-US" altLang="zh-CN" sz="2000" dirty="0">
                  <a:solidFill>
                    <a:schemeClr val="bg1"/>
                  </a:solidFill>
                  <a:latin typeface="微软雅黑" panose="020B0503020204020204" pitchFamily="34" charset="-122"/>
                  <a:ea typeface="微软雅黑" panose="020B0503020204020204" pitchFamily="34" charset="-122"/>
                </a:rPr>
                <a:t>Radio</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4979311" y="3175090"/>
              <a:ext cx="1691945" cy="1404602"/>
            </a:xfrm>
            <a:prstGeom prst="roundRect">
              <a:avLst/>
            </a:prstGeom>
            <a:solidFill>
              <a:schemeClr val="accent2"/>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anose="020B0503020204020204" pitchFamily="34" charset="-122"/>
                  <a:ea typeface="微软雅黑" panose="020B0503020204020204" pitchFamily="34" charset="-122"/>
                </a:rPr>
                <a:t>蓝牙音频</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r>
                <a:rPr lang="en-US" altLang="zh-CN" sz="2000" dirty="0">
                  <a:solidFill>
                    <a:schemeClr val="bg1"/>
                  </a:solidFill>
                  <a:latin typeface="微软雅黑" panose="020B0503020204020204" pitchFamily="34" charset="-122"/>
                  <a:ea typeface="微软雅黑" panose="020B0503020204020204" pitchFamily="34" charset="-122"/>
                </a:rPr>
                <a:t>audio</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8" name="L 形 17"/>
            <p:cNvSpPr/>
            <p:nvPr/>
          </p:nvSpPr>
          <p:spPr>
            <a:xfrm flipH="1">
              <a:off x="6671256" y="4441777"/>
              <a:ext cx="1828800" cy="1352282"/>
            </a:xfrm>
            <a:prstGeom prst="corner">
              <a:avLst>
                <a:gd name="adj1" fmla="val 3333"/>
                <a:gd name="adj2" fmla="val 33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微软雅黑" panose="020B0503020204020204" pitchFamily="34" charset="-122"/>
                <a:ea typeface="微软雅黑" panose="020B0503020204020204" pitchFamily="34" charset="-122"/>
              </a:endParaRPr>
            </a:p>
          </p:txBody>
        </p:sp>
        <p:sp>
          <p:nvSpPr>
            <p:cNvPr id="19" name="梯形 18"/>
            <p:cNvSpPr/>
            <p:nvPr/>
          </p:nvSpPr>
          <p:spPr>
            <a:xfrm flipV="1">
              <a:off x="8206304" y="4108361"/>
              <a:ext cx="542614" cy="333416"/>
            </a:xfrm>
            <a:prstGeom prst="trapezoid">
              <a:avLst>
                <a:gd name="adj" fmla="val 7413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微软雅黑" panose="020B0503020204020204" pitchFamily="34" charset="-122"/>
                <a:ea typeface="微软雅黑" panose="020B0503020204020204" pitchFamily="34" charset="-122"/>
              </a:endParaRPr>
            </a:p>
          </p:txBody>
        </p:sp>
        <p:sp>
          <p:nvSpPr>
            <p:cNvPr id="20" name="KSO_Shape"/>
            <p:cNvSpPr/>
            <p:nvPr/>
          </p:nvSpPr>
          <p:spPr>
            <a:xfrm rot="16200000" flipV="1">
              <a:off x="8030094" y="2225917"/>
              <a:ext cx="895033" cy="2359669"/>
            </a:xfrm>
            <a:custGeom>
              <a:avLst/>
              <a:gdLst>
                <a:gd name="connsiteX0" fmla="*/ 1491342 w 1491342"/>
                <a:gd name="connsiteY0" fmla="*/ 0 h 2231572"/>
                <a:gd name="connsiteX1" fmla="*/ 32657 w 1491342"/>
                <a:gd name="connsiteY1" fmla="*/ 1143000 h 2231572"/>
                <a:gd name="connsiteX2" fmla="*/ 685800 w 1491342"/>
                <a:gd name="connsiteY2" fmla="*/ 1284515 h 2231572"/>
                <a:gd name="connsiteX3" fmla="*/ 0 w 1491342"/>
                <a:gd name="connsiteY3" fmla="*/ 2231572 h 2231572"/>
                <a:gd name="connsiteX4" fmla="*/ 1404257 w 1491342"/>
                <a:gd name="connsiteY4" fmla="*/ 1143000 h 2231572"/>
                <a:gd name="connsiteX5" fmla="*/ 794657 w 1491342"/>
                <a:gd name="connsiteY5" fmla="*/ 990600 h 2231572"/>
                <a:gd name="connsiteX6" fmla="*/ 1491342 w 1491342"/>
                <a:gd name="connsiteY6" fmla="*/ 0 h 223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1342" h="2231572">
                  <a:moveTo>
                    <a:pt x="1491342" y="0"/>
                  </a:moveTo>
                  <a:lnTo>
                    <a:pt x="32657" y="1143000"/>
                  </a:lnTo>
                  <a:lnTo>
                    <a:pt x="685800" y="1284515"/>
                  </a:lnTo>
                  <a:lnTo>
                    <a:pt x="0" y="2231572"/>
                  </a:lnTo>
                  <a:lnTo>
                    <a:pt x="1404257" y="1143000"/>
                  </a:lnTo>
                  <a:lnTo>
                    <a:pt x="794657" y="990600"/>
                  </a:lnTo>
                  <a:lnTo>
                    <a:pt x="1491342"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Tree>
    <p:extLst>
      <p:ext uri="{BB962C8B-B14F-4D97-AF65-F5344CB8AC3E}">
        <p14:creationId xmlns:p14="http://schemas.microsoft.com/office/powerpoint/2010/main" val="3498656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a:t>
            </a:r>
          </a:p>
        </p:txBody>
      </p:sp>
      <p:sp>
        <p:nvSpPr>
          <p:cNvPr id="3" name="矩形 2"/>
          <p:cNvSpPr/>
          <p:nvPr/>
        </p:nvSpPr>
        <p:spPr>
          <a:xfrm>
            <a:off x="3688443" y="1214382"/>
            <a:ext cx="5205160" cy="954107"/>
          </a:xfrm>
          <a:prstGeom prst="rect">
            <a:avLst/>
          </a:prstGeom>
        </p:spPr>
        <p:txBody>
          <a:bodyPr wrap="square">
            <a:spAutoFit/>
          </a:bodyPr>
          <a:lstStyle/>
          <a:p>
            <a:r>
              <a:rPr lang="zh-CN" altLang="en-US" sz="2800" b="1" dirty="0"/>
              <a:t>频段</a:t>
            </a:r>
            <a:endParaRPr lang="en-US" altLang="zh-CN" sz="2800" dirty="0"/>
          </a:p>
          <a:p>
            <a:r>
              <a:rPr lang="en-US" altLang="zh-CN" sz="2800" dirty="0">
                <a:solidFill>
                  <a:schemeClr val="tx1">
                    <a:lumMod val="50000"/>
                    <a:lumOff val="50000"/>
                  </a:schemeClr>
                </a:solidFill>
              </a:rPr>
              <a:t>2.4GHz</a:t>
            </a:r>
            <a:r>
              <a:rPr lang="zh-CN" altLang="en-US" sz="2800" dirty="0">
                <a:solidFill>
                  <a:schemeClr val="tx1">
                    <a:lumMod val="50000"/>
                    <a:lumOff val="50000"/>
                  </a:schemeClr>
                </a:solidFill>
              </a:rPr>
              <a:t>的工科医（</a:t>
            </a:r>
            <a:r>
              <a:rPr lang="en-US" altLang="zh-CN" sz="2800" dirty="0">
                <a:solidFill>
                  <a:schemeClr val="tx1">
                    <a:lumMod val="50000"/>
                    <a:lumOff val="50000"/>
                  </a:schemeClr>
                </a:solidFill>
              </a:rPr>
              <a:t>ISM</a:t>
            </a:r>
            <a:r>
              <a:rPr lang="zh-CN" altLang="en-US" sz="2800" dirty="0">
                <a:solidFill>
                  <a:schemeClr val="tx1">
                    <a:lumMod val="50000"/>
                    <a:lumOff val="50000"/>
                  </a:schemeClr>
                </a:solidFill>
              </a:rPr>
              <a:t>）频段</a:t>
            </a:r>
            <a:endParaRPr lang="en-US" altLang="zh-CN" sz="2800" dirty="0">
              <a:solidFill>
                <a:schemeClr val="tx1">
                  <a:lumMod val="50000"/>
                  <a:lumOff val="50000"/>
                </a:schemeClr>
              </a:solidFill>
            </a:endParaRPr>
          </a:p>
        </p:txBody>
      </p:sp>
      <p:sp>
        <p:nvSpPr>
          <p:cNvPr id="7" name="矩形 6"/>
          <p:cNvSpPr/>
          <p:nvPr/>
        </p:nvSpPr>
        <p:spPr>
          <a:xfrm>
            <a:off x="3688443" y="5247751"/>
            <a:ext cx="4057521" cy="954107"/>
          </a:xfrm>
          <a:prstGeom prst="rect">
            <a:avLst/>
          </a:prstGeom>
        </p:spPr>
        <p:txBody>
          <a:bodyPr wrap="none">
            <a:spAutoFit/>
          </a:bodyPr>
          <a:lstStyle/>
          <a:p>
            <a:r>
              <a:rPr lang="zh-CN" altLang="en-US" sz="2800" b="1" dirty="0"/>
              <a:t>速率</a:t>
            </a:r>
            <a:endParaRPr lang="en-US" altLang="zh-CN" sz="2800" b="1" dirty="0"/>
          </a:p>
          <a:p>
            <a:r>
              <a:rPr lang="en-US" altLang="zh-CN" sz="2800" dirty="0">
                <a:solidFill>
                  <a:schemeClr val="tx1">
                    <a:lumMod val="50000"/>
                    <a:lumOff val="50000"/>
                  </a:schemeClr>
                </a:solidFill>
              </a:rPr>
              <a:t>1Mb/s</a:t>
            </a:r>
            <a:r>
              <a:rPr lang="zh-CN" altLang="en-US" sz="2800" dirty="0">
                <a:solidFill>
                  <a:schemeClr val="tx1">
                    <a:lumMod val="50000"/>
                    <a:lumOff val="50000"/>
                  </a:schemeClr>
                </a:solidFill>
              </a:rPr>
              <a:t>（</a:t>
            </a:r>
            <a:r>
              <a:rPr lang="en-US" altLang="zh-CN" sz="2800" dirty="0">
                <a:solidFill>
                  <a:schemeClr val="tx1">
                    <a:lumMod val="50000"/>
                    <a:lumOff val="50000"/>
                  </a:schemeClr>
                </a:solidFill>
              </a:rPr>
              <a:t>V2.0</a:t>
            </a:r>
            <a:r>
              <a:rPr lang="zh-CN" altLang="en-US" sz="2800" dirty="0">
                <a:solidFill>
                  <a:schemeClr val="tx1">
                    <a:lumMod val="50000"/>
                    <a:lumOff val="50000"/>
                  </a:schemeClr>
                </a:solidFill>
              </a:rPr>
              <a:t>以上版本）</a:t>
            </a:r>
            <a:endParaRPr lang="en-US" altLang="zh-CN" sz="2800" dirty="0">
              <a:solidFill>
                <a:schemeClr val="tx1">
                  <a:lumMod val="50000"/>
                  <a:lumOff val="50000"/>
                </a:schemeClr>
              </a:solidFill>
            </a:endParaRPr>
          </a:p>
        </p:txBody>
      </p:sp>
      <p:sp>
        <p:nvSpPr>
          <p:cNvPr id="8" name="矩形 7"/>
          <p:cNvSpPr/>
          <p:nvPr/>
        </p:nvSpPr>
        <p:spPr>
          <a:xfrm>
            <a:off x="3688444" y="2626898"/>
            <a:ext cx="5104828" cy="954107"/>
          </a:xfrm>
          <a:prstGeom prst="rect">
            <a:avLst/>
          </a:prstGeom>
        </p:spPr>
        <p:txBody>
          <a:bodyPr wrap="square">
            <a:spAutoFit/>
          </a:bodyPr>
          <a:lstStyle/>
          <a:p>
            <a:r>
              <a:rPr lang="zh-CN" altLang="en-US" sz="2800" b="1" dirty="0"/>
              <a:t>载频</a:t>
            </a:r>
            <a:endParaRPr lang="en-US" altLang="zh-CN" sz="2800" b="1" dirty="0"/>
          </a:p>
          <a:p>
            <a:r>
              <a:rPr lang="en-US" altLang="zh-CN" sz="2800" dirty="0">
                <a:solidFill>
                  <a:schemeClr val="tx1">
                    <a:lumMod val="50000"/>
                    <a:lumOff val="50000"/>
                  </a:schemeClr>
                </a:solidFill>
              </a:rPr>
              <a:t>(2402+k)MHz</a:t>
            </a:r>
            <a:r>
              <a:rPr lang="zh-CN" altLang="en-US" sz="2800" dirty="0">
                <a:solidFill>
                  <a:schemeClr val="tx1">
                    <a:lumMod val="50000"/>
                    <a:lumOff val="50000"/>
                  </a:schemeClr>
                </a:solidFill>
              </a:rPr>
              <a:t>（</a:t>
            </a:r>
            <a:r>
              <a:rPr lang="en-US" altLang="zh-CN" sz="2800" dirty="0">
                <a:solidFill>
                  <a:schemeClr val="tx1">
                    <a:lumMod val="50000"/>
                    <a:lumOff val="50000"/>
                  </a:schemeClr>
                </a:solidFill>
              </a:rPr>
              <a:t>k=0,1,2,…,78</a:t>
            </a:r>
            <a:r>
              <a:rPr lang="zh-CN" altLang="en-US" sz="2800" dirty="0">
                <a:solidFill>
                  <a:schemeClr val="tx1">
                    <a:lumMod val="50000"/>
                    <a:lumOff val="50000"/>
                  </a:schemeClr>
                </a:solidFill>
              </a:rPr>
              <a:t>）</a:t>
            </a:r>
            <a:endParaRPr lang="en-US" altLang="zh-CN" sz="2800" dirty="0">
              <a:solidFill>
                <a:schemeClr val="tx1">
                  <a:lumMod val="50000"/>
                  <a:lumOff val="50000"/>
                </a:schemeClr>
              </a:solidFill>
            </a:endParaRPr>
          </a:p>
        </p:txBody>
      </p:sp>
      <p:sp>
        <p:nvSpPr>
          <p:cNvPr id="9" name="矩形 8"/>
          <p:cNvSpPr/>
          <p:nvPr/>
        </p:nvSpPr>
        <p:spPr>
          <a:xfrm>
            <a:off x="3717241" y="3851063"/>
            <a:ext cx="3796232" cy="954107"/>
          </a:xfrm>
          <a:prstGeom prst="rect">
            <a:avLst/>
          </a:prstGeom>
        </p:spPr>
        <p:txBody>
          <a:bodyPr wrap="none">
            <a:spAutoFit/>
          </a:bodyPr>
          <a:lstStyle/>
          <a:p>
            <a:r>
              <a:rPr lang="zh-CN" altLang="en-US" sz="2800" b="1" dirty="0"/>
              <a:t>收发</a:t>
            </a:r>
            <a:endParaRPr lang="en-US" altLang="zh-CN" sz="2800" b="1" dirty="0"/>
          </a:p>
          <a:p>
            <a:r>
              <a:rPr lang="zh-CN" altLang="en-US" sz="2800" dirty="0">
                <a:solidFill>
                  <a:schemeClr val="tx1">
                    <a:lumMod val="50000"/>
                    <a:lumOff val="50000"/>
                  </a:schemeClr>
                </a:solidFill>
              </a:rPr>
              <a:t>采用</a:t>
            </a:r>
            <a:r>
              <a:rPr lang="en-US" altLang="zh-CN" sz="2800" dirty="0">
                <a:solidFill>
                  <a:schemeClr val="tx1">
                    <a:lumMod val="50000"/>
                    <a:lumOff val="50000"/>
                  </a:schemeClr>
                </a:solidFill>
              </a:rPr>
              <a:t>TDD</a:t>
            </a:r>
            <a:r>
              <a:rPr lang="zh-CN" altLang="en-US" sz="2800" dirty="0">
                <a:solidFill>
                  <a:schemeClr val="tx1">
                    <a:lumMod val="50000"/>
                    <a:lumOff val="50000"/>
                  </a:schemeClr>
                </a:solidFill>
              </a:rPr>
              <a:t>时分双工方式</a:t>
            </a:r>
            <a:endParaRPr lang="en-US" altLang="zh-CN" sz="2800" dirty="0">
              <a:solidFill>
                <a:schemeClr val="tx1">
                  <a:lumMod val="50000"/>
                  <a:lumOff val="50000"/>
                </a:schemeClr>
              </a:solidFill>
            </a:endParaRPr>
          </a:p>
        </p:txBody>
      </p:sp>
      <p:grpSp>
        <p:nvGrpSpPr>
          <p:cNvPr id="4" name="组合 3"/>
          <p:cNvGrpSpPr/>
          <p:nvPr/>
        </p:nvGrpSpPr>
        <p:grpSpPr>
          <a:xfrm>
            <a:off x="2519855" y="1214382"/>
            <a:ext cx="849648" cy="849648"/>
            <a:chOff x="1887172" y="1523278"/>
            <a:chExt cx="1163033" cy="1163033"/>
          </a:xfrm>
        </p:grpSpPr>
        <p:sp>
          <p:nvSpPr>
            <p:cNvPr id="10" name="椭圆 9"/>
            <p:cNvSpPr/>
            <p:nvPr/>
          </p:nvSpPr>
          <p:spPr>
            <a:xfrm>
              <a:off x="1887172" y="1523278"/>
              <a:ext cx="1163033" cy="1163033"/>
            </a:xfrm>
            <a:prstGeom prst="ellipse">
              <a:avLst/>
            </a:prstGeom>
            <a:solidFill>
              <a:schemeClr val="accent1"/>
            </a:solidFill>
            <a:ln>
              <a:solidFill>
                <a:schemeClr val="accent1"/>
              </a:solidFill>
            </a:ln>
          </p:spPr>
          <p:txBody>
            <a:bodyPr wrap="square" rtlCol="0" anchor="ctr">
              <a:spAutoFit/>
            </a:bodyPr>
            <a:lstStyle/>
            <a:p>
              <a:pPr algn="ct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grpSp>
          <p:nvGrpSpPr>
            <p:cNvPr id="13" name="组合 12"/>
            <p:cNvGrpSpPr/>
            <p:nvPr/>
          </p:nvGrpSpPr>
          <p:grpSpPr>
            <a:xfrm>
              <a:off x="2004158" y="1825833"/>
              <a:ext cx="929061" cy="557922"/>
              <a:chOff x="4370388" y="1439863"/>
              <a:chExt cx="608012" cy="365125"/>
            </a:xfrm>
          </p:grpSpPr>
          <p:sp>
            <p:nvSpPr>
              <p:cNvPr id="14" name="Freeform 25"/>
              <p:cNvSpPr>
                <a:spLocks noEditPoints="1"/>
              </p:cNvSpPr>
              <p:nvPr/>
            </p:nvSpPr>
            <p:spPr bwMode="auto">
              <a:xfrm>
                <a:off x="4605338" y="1439863"/>
                <a:ext cx="373062" cy="365125"/>
              </a:xfrm>
              <a:custGeom>
                <a:avLst/>
                <a:gdLst>
                  <a:gd name="T0" fmla="*/ 117 w 117"/>
                  <a:gd name="T1" fmla="*/ 58 h 116"/>
                  <a:gd name="T2" fmla="*/ 101 w 117"/>
                  <a:gd name="T3" fmla="*/ 51 h 116"/>
                  <a:gd name="T4" fmla="*/ 106 w 117"/>
                  <a:gd name="T5" fmla="*/ 39 h 116"/>
                  <a:gd name="T6" fmla="*/ 99 w 117"/>
                  <a:gd name="T7" fmla="*/ 26 h 116"/>
                  <a:gd name="T8" fmla="*/ 86 w 117"/>
                  <a:gd name="T9" fmla="*/ 24 h 116"/>
                  <a:gd name="T10" fmla="*/ 87 w 117"/>
                  <a:gd name="T11" fmla="*/ 7 h 116"/>
                  <a:gd name="T12" fmla="*/ 74 w 117"/>
                  <a:gd name="T13" fmla="*/ 17 h 116"/>
                  <a:gd name="T14" fmla="*/ 65 w 117"/>
                  <a:gd name="T15" fmla="*/ 7 h 116"/>
                  <a:gd name="T16" fmla="*/ 51 w 117"/>
                  <a:gd name="T17" fmla="*/ 7 h 116"/>
                  <a:gd name="T18" fmla="*/ 43 w 117"/>
                  <a:gd name="T19" fmla="*/ 17 h 116"/>
                  <a:gd name="T20" fmla="*/ 29 w 117"/>
                  <a:gd name="T21" fmla="*/ 7 h 116"/>
                  <a:gd name="T22" fmla="*/ 30 w 117"/>
                  <a:gd name="T23" fmla="*/ 24 h 116"/>
                  <a:gd name="T24" fmla="*/ 18 w 117"/>
                  <a:gd name="T25" fmla="*/ 26 h 116"/>
                  <a:gd name="T26" fmla="*/ 10 w 117"/>
                  <a:gd name="T27" fmla="*/ 39 h 116"/>
                  <a:gd name="T28" fmla="*/ 15 w 117"/>
                  <a:gd name="T29" fmla="*/ 51 h 116"/>
                  <a:gd name="T30" fmla="*/ 0 w 117"/>
                  <a:gd name="T31" fmla="*/ 58 h 116"/>
                  <a:gd name="T32" fmla="*/ 15 w 117"/>
                  <a:gd name="T33" fmla="*/ 65 h 116"/>
                  <a:gd name="T34" fmla="*/ 10 w 117"/>
                  <a:gd name="T35" fmla="*/ 77 h 116"/>
                  <a:gd name="T36" fmla="*/ 18 w 117"/>
                  <a:gd name="T37" fmla="*/ 90 h 116"/>
                  <a:gd name="T38" fmla="*/ 30 w 117"/>
                  <a:gd name="T39" fmla="*/ 92 h 116"/>
                  <a:gd name="T40" fmla="*/ 29 w 117"/>
                  <a:gd name="T41" fmla="*/ 108 h 116"/>
                  <a:gd name="T42" fmla="*/ 43 w 117"/>
                  <a:gd name="T43" fmla="*/ 99 h 116"/>
                  <a:gd name="T44" fmla="*/ 51 w 117"/>
                  <a:gd name="T45" fmla="*/ 109 h 116"/>
                  <a:gd name="T46" fmla="*/ 65 w 117"/>
                  <a:gd name="T47" fmla="*/ 109 h 116"/>
                  <a:gd name="T48" fmla="*/ 74 w 117"/>
                  <a:gd name="T49" fmla="*/ 99 h 116"/>
                  <a:gd name="T50" fmla="*/ 87 w 117"/>
                  <a:gd name="T51" fmla="*/ 108 h 116"/>
                  <a:gd name="T52" fmla="*/ 86 w 117"/>
                  <a:gd name="T53" fmla="*/ 92 h 116"/>
                  <a:gd name="T54" fmla="*/ 99 w 117"/>
                  <a:gd name="T55" fmla="*/ 90 h 116"/>
                  <a:gd name="T56" fmla="*/ 106 w 117"/>
                  <a:gd name="T57" fmla="*/ 77 h 116"/>
                  <a:gd name="T58" fmla="*/ 101 w 117"/>
                  <a:gd name="T59" fmla="*/ 65 h 116"/>
                  <a:gd name="T60" fmla="*/ 58 w 117"/>
                  <a:gd name="T61" fmla="*/ 94 h 116"/>
                  <a:gd name="T62" fmla="*/ 58 w 117"/>
                  <a:gd name="T63" fmla="*/ 21 h 116"/>
                  <a:gd name="T64" fmla="*/ 58 w 117"/>
                  <a:gd name="T65" fmla="*/ 9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6">
                    <a:moveTo>
                      <a:pt x="109" y="65"/>
                    </a:moveTo>
                    <a:cubicBezTo>
                      <a:pt x="113" y="65"/>
                      <a:pt x="117" y="62"/>
                      <a:pt x="117" y="58"/>
                    </a:cubicBezTo>
                    <a:cubicBezTo>
                      <a:pt x="117" y="54"/>
                      <a:pt x="113" y="51"/>
                      <a:pt x="109" y="51"/>
                    </a:cubicBezTo>
                    <a:cubicBezTo>
                      <a:pt x="101" y="51"/>
                      <a:pt x="101" y="51"/>
                      <a:pt x="101" y="51"/>
                    </a:cubicBezTo>
                    <a:cubicBezTo>
                      <a:pt x="101" y="48"/>
                      <a:pt x="100" y="45"/>
                      <a:pt x="99" y="43"/>
                    </a:cubicBezTo>
                    <a:cubicBezTo>
                      <a:pt x="106" y="39"/>
                      <a:pt x="106" y="39"/>
                      <a:pt x="106" y="39"/>
                    </a:cubicBezTo>
                    <a:cubicBezTo>
                      <a:pt x="110" y="37"/>
                      <a:pt x="111" y="32"/>
                      <a:pt x="109" y="29"/>
                    </a:cubicBezTo>
                    <a:cubicBezTo>
                      <a:pt x="107" y="25"/>
                      <a:pt x="102" y="24"/>
                      <a:pt x="99" y="26"/>
                    </a:cubicBezTo>
                    <a:cubicBezTo>
                      <a:pt x="92" y="30"/>
                      <a:pt x="92" y="30"/>
                      <a:pt x="92" y="30"/>
                    </a:cubicBezTo>
                    <a:cubicBezTo>
                      <a:pt x="90" y="28"/>
                      <a:pt x="88" y="26"/>
                      <a:pt x="86" y="24"/>
                    </a:cubicBezTo>
                    <a:cubicBezTo>
                      <a:pt x="90" y="17"/>
                      <a:pt x="90" y="17"/>
                      <a:pt x="90" y="17"/>
                    </a:cubicBezTo>
                    <a:cubicBezTo>
                      <a:pt x="92" y="14"/>
                      <a:pt x="91" y="9"/>
                      <a:pt x="87" y="7"/>
                    </a:cubicBezTo>
                    <a:cubicBezTo>
                      <a:pt x="84" y="5"/>
                      <a:pt x="80" y="7"/>
                      <a:pt x="78" y="10"/>
                    </a:cubicBezTo>
                    <a:cubicBezTo>
                      <a:pt x="74" y="17"/>
                      <a:pt x="74" y="17"/>
                      <a:pt x="74" y="17"/>
                    </a:cubicBezTo>
                    <a:cubicBezTo>
                      <a:pt x="71" y="16"/>
                      <a:pt x="68" y="15"/>
                      <a:pt x="65" y="15"/>
                    </a:cubicBezTo>
                    <a:cubicBezTo>
                      <a:pt x="65" y="7"/>
                      <a:pt x="65" y="7"/>
                      <a:pt x="65" y="7"/>
                    </a:cubicBezTo>
                    <a:cubicBezTo>
                      <a:pt x="65" y="3"/>
                      <a:pt x="62" y="0"/>
                      <a:pt x="58" y="0"/>
                    </a:cubicBezTo>
                    <a:cubicBezTo>
                      <a:pt x="54" y="0"/>
                      <a:pt x="51" y="3"/>
                      <a:pt x="51" y="7"/>
                    </a:cubicBezTo>
                    <a:cubicBezTo>
                      <a:pt x="51" y="15"/>
                      <a:pt x="51" y="15"/>
                      <a:pt x="51" y="15"/>
                    </a:cubicBezTo>
                    <a:cubicBezTo>
                      <a:pt x="48" y="15"/>
                      <a:pt x="46" y="16"/>
                      <a:pt x="43" y="17"/>
                    </a:cubicBezTo>
                    <a:cubicBezTo>
                      <a:pt x="39" y="10"/>
                      <a:pt x="39" y="10"/>
                      <a:pt x="39" y="10"/>
                    </a:cubicBezTo>
                    <a:cubicBezTo>
                      <a:pt x="37" y="7"/>
                      <a:pt x="33" y="5"/>
                      <a:pt x="29" y="7"/>
                    </a:cubicBezTo>
                    <a:cubicBezTo>
                      <a:pt x="26" y="9"/>
                      <a:pt x="24" y="14"/>
                      <a:pt x="26" y="17"/>
                    </a:cubicBezTo>
                    <a:cubicBezTo>
                      <a:pt x="30" y="24"/>
                      <a:pt x="30" y="24"/>
                      <a:pt x="30" y="24"/>
                    </a:cubicBezTo>
                    <a:cubicBezTo>
                      <a:pt x="28" y="26"/>
                      <a:pt x="26" y="28"/>
                      <a:pt x="25" y="30"/>
                    </a:cubicBezTo>
                    <a:cubicBezTo>
                      <a:pt x="18" y="26"/>
                      <a:pt x="18" y="26"/>
                      <a:pt x="18" y="26"/>
                    </a:cubicBezTo>
                    <a:cubicBezTo>
                      <a:pt x="14" y="24"/>
                      <a:pt x="10" y="25"/>
                      <a:pt x="8" y="29"/>
                    </a:cubicBezTo>
                    <a:cubicBezTo>
                      <a:pt x="6" y="32"/>
                      <a:pt x="7" y="37"/>
                      <a:pt x="10" y="39"/>
                    </a:cubicBezTo>
                    <a:cubicBezTo>
                      <a:pt x="17" y="43"/>
                      <a:pt x="17" y="43"/>
                      <a:pt x="17" y="43"/>
                    </a:cubicBezTo>
                    <a:cubicBezTo>
                      <a:pt x="16" y="45"/>
                      <a:pt x="16" y="48"/>
                      <a:pt x="15" y="51"/>
                    </a:cubicBezTo>
                    <a:cubicBezTo>
                      <a:pt x="7" y="51"/>
                      <a:pt x="7" y="51"/>
                      <a:pt x="7" y="51"/>
                    </a:cubicBezTo>
                    <a:cubicBezTo>
                      <a:pt x="3" y="51"/>
                      <a:pt x="0" y="54"/>
                      <a:pt x="0" y="58"/>
                    </a:cubicBezTo>
                    <a:cubicBezTo>
                      <a:pt x="0" y="62"/>
                      <a:pt x="3" y="65"/>
                      <a:pt x="7" y="65"/>
                    </a:cubicBezTo>
                    <a:cubicBezTo>
                      <a:pt x="15" y="65"/>
                      <a:pt x="15" y="65"/>
                      <a:pt x="15" y="65"/>
                    </a:cubicBezTo>
                    <a:cubicBezTo>
                      <a:pt x="16" y="68"/>
                      <a:pt x="16" y="71"/>
                      <a:pt x="17" y="73"/>
                    </a:cubicBezTo>
                    <a:cubicBezTo>
                      <a:pt x="10" y="77"/>
                      <a:pt x="10" y="77"/>
                      <a:pt x="10" y="77"/>
                    </a:cubicBezTo>
                    <a:cubicBezTo>
                      <a:pt x="7" y="79"/>
                      <a:pt x="6" y="84"/>
                      <a:pt x="8" y="87"/>
                    </a:cubicBezTo>
                    <a:cubicBezTo>
                      <a:pt x="10" y="91"/>
                      <a:pt x="14" y="92"/>
                      <a:pt x="18" y="90"/>
                    </a:cubicBezTo>
                    <a:cubicBezTo>
                      <a:pt x="25" y="86"/>
                      <a:pt x="25" y="86"/>
                      <a:pt x="25" y="86"/>
                    </a:cubicBezTo>
                    <a:cubicBezTo>
                      <a:pt x="26" y="88"/>
                      <a:pt x="28" y="90"/>
                      <a:pt x="30" y="92"/>
                    </a:cubicBezTo>
                    <a:cubicBezTo>
                      <a:pt x="26" y="99"/>
                      <a:pt x="26" y="99"/>
                      <a:pt x="26" y="99"/>
                    </a:cubicBezTo>
                    <a:cubicBezTo>
                      <a:pt x="24" y="102"/>
                      <a:pt x="26" y="106"/>
                      <a:pt x="29" y="108"/>
                    </a:cubicBezTo>
                    <a:cubicBezTo>
                      <a:pt x="33" y="110"/>
                      <a:pt x="37" y="109"/>
                      <a:pt x="39" y="106"/>
                    </a:cubicBezTo>
                    <a:cubicBezTo>
                      <a:pt x="43" y="99"/>
                      <a:pt x="43" y="99"/>
                      <a:pt x="43" y="99"/>
                    </a:cubicBezTo>
                    <a:cubicBezTo>
                      <a:pt x="46" y="100"/>
                      <a:pt x="48" y="101"/>
                      <a:pt x="51" y="101"/>
                    </a:cubicBezTo>
                    <a:cubicBezTo>
                      <a:pt x="51" y="109"/>
                      <a:pt x="51" y="109"/>
                      <a:pt x="51" y="109"/>
                    </a:cubicBezTo>
                    <a:cubicBezTo>
                      <a:pt x="51" y="113"/>
                      <a:pt x="54" y="116"/>
                      <a:pt x="58" y="116"/>
                    </a:cubicBezTo>
                    <a:cubicBezTo>
                      <a:pt x="62" y="116"/>
                      <a:pt x="65" y="113"/>
                      <a:pt x="65" y="109"/>
                    </a:cubicBezTo>
                    <a:cubicBezTo>
                      <a:pt x="65" y="101"/>
                      <a:pt x="65" y="101"/>
                      <a:pt x="65" y="101"/>
                    </a:cubicBezTo>
                    <a:cubicBezTo>
                      <a:pt x="68" y="101"/>
                      <a:pt x="71" y="100"/>
                      <a:pt x="74" y="99"/>
                    </a:cubicBezTo>
                    <a:cubicBezTo>
                      <a:pt x="78" y="106"/>
                      <a:pt x="78" y="106"/>
                      <a:pt x="78" y="106"/>
                    </a:cubicBezTo>
                    <a:cubicBezTo>
                      <a:pt x="80" y="109"/>
                      <a:pt x="84" y="110"/>
                      <a:pt x="87" y="108"/>
                    </a:cubicBezTo>
                    <a:cubicBezTo>
                      <a:pt x="91" y="106"/>
                      <a:pt x="92" y="102"/>
                      <a:pt x="90" y="99"/>
                    </a:cubicBezTo>
                    <a:cubicBezTo>
                      <a:pt x="86" y="92"/>
                      <a:pt x="86" y="92"/>
                      <a:pt x="86" y="92"/>
                    </a:cubicBezTo>
                    <a:cubicBezTo>
                      <a:pt x="88" y="90"/>
                      <a:pt x="90" y="88"/>
                      <a:pt x="92" y="86"/>
                    </a:cubicBezTo>
                    <a:cubicBezTo>
                      <a:pt x="99" y="90"/>
                      <a:pt x="99" y="90"/>
                      <a:pt x="99" y="90"/>
                    </a:cubicBezTo>
                    <a:cubicBezTo>
                      <a:pt x="102" y="92"/>
                      <a:pt x="107" y="91"/>
                      <a:pt x="109" y="87"/>
                    </a:cubicBezTo>
                    <a:cubicBezTo>
                      <a:pt x="111" y="84"/>
                      <a:pt x="110" y="79"/>
                      <a:pt x="106" y="77"/>
                    </a:cubicBezTo>
                    <a:cubicBezTo>
                      <a:pt x="99" y="73"/>
                      <a:pt x="99" y="73"/>
                      <a:pt x="99" y="73"/>
                    </a:cubicBezTo>
                    <a:cubicBezTo>
                      <a:pt x="100" y="71"/>
                      <a:pt x="101" y="68"/>
                      <a:pt x="101" y="65"/>
                    </a:cubicBezTo>
                    <a:lnTo>
                      <a:pt x="109" y="65"/>
                    </a:lnTo>
                    <a:close/>
                    <a:moveTo>
                      <a:pt x="58" y="94"/>
                    </a:moveTo>
                    <a:cubicBezTo>
                      <a:pt x="38" y="94"/>
                      <a:pt x="22" y="78"/>
                      <a:pt x="22" y="58"/>
                    </a:cubicBezTo>
                    <a:cubicBezTo>
                      <a:pt x="22" y="38"/>
                      <a:pt x="38" y="21"/>
                      <a:pt x="58" y="21"/>
                    </a:cubicBezTo>
                    <a:cubicBezTo>
                      <a:pt x="78" y="21"/>
                      <a:pt x="95" y="38"/>
                      <a:pt x="95" y="58"/>
                    </a:cubicBezTo>
                    <a:cubicBezTo>
                      <a:pt x="95" y="78"/>
                      <a:pt x="78" y="94"/>
                      <a:pt x="58" y="9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26"/>
              <p:cNvSpPr>
                <a:spLocks noEditPoints="1"/>
              </p:cNvSpPr>
              <p:nvPr/>
            </p:nvSpPr>
            <p:spPr bwMode="auto">
              <a:xfrm>
                <a:off x="4370388" y="1552576"/>
                <a:ext cx="244475" cy="242888"/>
              </a:xfrm>
              <a:custGeom>
                <a:avLst/>
                <a:gdLst>
                  <a:gd name="T0" fmla="*/ 70 w 77"/>
                  <a:gd name="T1" fmla="*/ 31 h 77"/>
                  <a:gd name="T2" fmla="*/ 64 w 77"/>
                  <a:gd name="T3" fmla="*/ 31 h 77"/>
                  <a:gd name="T4" fmla="*/ 61 w 77"/>
                  <a:gd name="T5" fmla="*/ 26 h 77"/>
                  <a:gd name="T6" fmla="*/ 66 w 77"/>
                  <a:gd name="T7" fmla="*/ 21 h 77"/>
                  <a:gd name="T8" fmla="*/ 66 w 77"/>
                  <a:gd name="T9" fmla="*/ 11 h 77"/>
                  <a:gd name="T10" fmla="*/ 56 w 77"/>
                  <a:gd name="T11" fmla="*/ 11 h 77"/>
                  <a:gd name="T12" fmla="*/ 51 w 77"/>
                  <a:gd name="T13" fmla="*/ 16 h 77"/>
                  <a:gd name="T14" fmla="*/ 46 w 77"/>
                  <a:gd name="T15" fmla="*/ 14 h 77"/>
                  <a:gd name="T16" fmla="*/ 46 w 77"/>
                  <a:gd name="T17" fmla="*/ 7 h 77"/>
                  <a:gd name="T18" fmla="*/ 39 w 77"/>
                  <a:gd name="T19" fmla="*/ 0 h 77"/>
                  <a:gd name="T20" fmla="*/ 32 w 77"/>
                  <a:gd name="T21" fmla="*/ 7 h 77"/>
                  <a:gd name="T22" fmla="*/ 32 w 77"/>
                  <a:gd name="T23" fmla="*/ 14 h 77"/>
                  <a:gd name="T24" fmla="*/ 26 w 77"/>
                  <a:gd name="T25" fmla="*/ 16 h 77"/>
                  <a:gd name="T26" fmla="*/ 22 w 77"/>
                  <a:gd name="T27" fmla="*/ 11 h 77"/>
                  <a:gd name="T28" fmla="*/ 11 w 77"/>
                  <a:gd name="T29" fmla="*/ 11 h 77"/>
                  <a:gd name="T30" fmla="*/ 11 w 77"/>
                  <a:gd name="T31" fmla="*/ 21 h 77"/>
                  <a:gd name="T32" fmla="*/ 16 w 77"/>
                  <a:gd name="T33" fmla="*/ 26 h 77"/>
                  <a:gd name="T34" fmla="*/ 14 w 77"/>
                  <a:gd name="T35" fmla="*/ 31 h 77"/>
                  <a:gd name="T36" fmla="*/ 7 w 77"/>
                  <a:gd name="T37" fmla="*/ 31 h 77"/>
                  <a:gd name="T38" fmla="*/ 0 w 77"/>
                  <a:gd name="T39" fmla="*/ 38 h 77"/>
                  <a:gd name="T40" fmla="*/ 7 w 77"/>
                  <a:gd name="T41" fmla="*/ 46 h 77"/>
                  <a:gd name="T42" fmla="*/ 14 w 77"/>
                  <a:gd name="T43" fmla="*/ 46 h 77"/>
                  <a:gd name="T44" fmla="*/ 16 w 77"/>
                  <a:gd name="T45" fmla="*/ 51 h 77"/>
                  <a:gd name="T46" fmla="*/ 11 w 77"/>
                  <a:gd name="T47" fmla="*/ 56 h 77"/>
                  <a:gd name="T48" fmla="*/ 11 w 77"/>
                  <a:gd name="T49" fmla="*/ 66 h 77"/>
                  <a:gd name="T50" fmla="*/ 22 w 77"/>
                  <a:gd name="T51" fmla="*/ 66 h 77"/>
                  <a:gd name="T52" fmla="*/ 26 w 77"/>
                  <a:gd name="T53" fmla="*/ 61 h 77"/>
                  <a:gd name="T54" fmla="*/ 32 w 77"/>
                  <a:gd name="T55" fmla="*/ 63 h 77"/>
                  <a:gd name="T56" fmla="*/ 32 w 77"/>
                  <a:gd name="T57" fmla="*/ 70 h 77"/>
                  <a:gd name="T58" fmla="*/ 39 w 77"/>
                  <a:gd name="T59" fmla="*/ 77 h 77"/>
                  <a:gd name="T60" fmla="*/ 46 w 77"/>
                  <a:gd name="T61" fmla="*/ 70 h 77"/>
                  <a:gd name="T62" fmla="*/ 46 w 77"/>
                  <a:gd name="T63" fmla="*/ 63 h 77"/>
                  <a:gd name="T64" fmla="*/ 51 w 77"/>
                  <a:gd name="T65" fmla="*/ 61 h 77"/>
                  <a:gd name="T66" fmla="*/ 56 w 77"/>
                  <a:gd name="T67" fmla="*/ 66 h 77"/>
                  <a:gd name="T68" fmla="*/ 66 w 77"/>
                  <a:gd name="T69" fmla="*/ 66 h 77"/>
                  <a:gd name="T70" fmla="*/ 66 w 77"/>
                  <a:gd name="T71" fmla="*/ 56 h 77"/>
                  <a:gd name="T72" fmla="*/ 61 w 77"/>
                  <a:gd name="T73" fmla="*/ 51 h 77"/>
                  <a:gd name="T74" fmla="*/ 64 w 77"/>
                  <a:gd name="T75" fmla="*/ 46 h 77"/>
                  <a:gd name="T76" fmla="*/ 70 w 77"/>
                  <a:gd name="T77" fmla="*/ 46 h 77"/>
                  <a:gd name="T78" fmla="*/ 77 w 77"/>
                  <a:gd name="T79" fmla="*/ 38 h 77"/>
                  <a:gd name="T80" fmla="*/ 70 w 77"/>
                  <a:gd name="T81" fmla="*/ 31 h 77"/>
                  <a:gd name="T82" fmla="*/ 39 w 77"/>
                  <a:gd name="T83" fmla="*/ 57 h 77"/>
                  <a:gd name="T84" fmla="*/ 20 w 77"/>
                  <a:gd name="T85" fmla="*/ 38 h 77"/>
                  <a:gd name="T86" fmla="*/ 39 w 77"/>
                  <a:gd name="T87" fmla="*/ 20 h 77"/>
                  <a:gd name="T88" fmla="*/ 57 w 77"/>
                  <a:gd name="T89" fmla="*/ 38 h 77"/>
                  <a:gd name="T90" fmla="*/ 39 w 77"/>
                  <a:gd name="T91"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7" h="77">
                    <a:moveTo>
                      <a:pt x="70" y="31"/>
                    </a:moveTo>
                    <a:cubicBezTo>
                      <a:pt x="64" y="31"/>
                      <a:pt x="64" y="31"/>
                      <a:pt x="64" y="31"/>
                    </a:cubicBezTo>
                    <a:cubicBezTo>
                      <a:pt x="63" y="29"/>
                      <a:pt x="62" y="28"/>
                      <a:pt x="61" y="26"/>
                    </a:cubicBezTo>
                    <a:cubicBezTo>
                      <a:pt x="66" y="21"/>
                      <a:pt x="66" y="21"/>
                      <a:pt x="66" y="21"/>
                    </a:cubicBezTo>
                    <a:cubicBezTo>
                      <a:pt x="69" y="18"/>
                      <a:pt x="69" y="14"/>
                      <a:pt x="66" y="11"/>
                    </a:cubicBezTo>
                    <a:cubicBezTo>
                      <a:pt x="63" y="8"/>
                      <a:pt x="59" y="8"/>
                      <a:pt x="56" y="11"/>
                    </a:cubicBezTo>
                    <a:cubicBezTo>
                      <a:pt x="51" y="16"/>
                      <a:pt x="51" y="16"/>
                      <a:pt x="51" y="16"/>
                    </a:cubicBezTo>
                    <a:cubicBezTo>
                      <a:pt x="50" y="15"/>
                      <a:pt x="48" y="14"/>
                      <a:pt x="46" y="14"/>
                    </a:cubicBezTo>
                    <a:cubicBezTo>
                      <a:pt x="46" y="7"/>
                      <a:pt x="46" y="7"/>
                      <a:pt x="46" y="7"/>
                    </a:cubicBezTo>
                    <a:cubicBezTo>
                      <a:pt x="46" y="3"/>
                      <a:pt x="43" y="0"/>
                      <a:pt x="39" y="0"/>
                    </a:cubicBezTo>
                    <a:cubicBezTo>
                      <a:pt x="35" y="0"/>
                      <a:pt x="32" y="3"/>
                      <a:pt x="32" y="7"/>
                    </a:cubicBezTo>
                    <a:cubicBezTo>
                      <a:pt x="32" y="14"/>
                      <a:pt x="32" y="14"/>
                      <a:pt x="32" y="14"/>
                    </a:cubicBezTo>
                    <a:cubicBezTo>
                      <a:pt x="30" y="14"/>
                      <a:pt x="28" y="15"/>
                      <a:pt x="26" y="16"/>
                    </a:cubicBezTo>
                    <a:cubicBezTo>
                      <a:pt x="22" y="11"/>
                      <a:pt x="22" y="11"/>
                      <a:pt x="22" y="11"/>
                    </a:cubicBezTo>
                    <a:cubicBezTo>
                      <a:pt x="19" y="8"/>
                      <a:pt x="14" y="8"/>
                      <a:pt x="11" y="11"/>
                    </a:cubicBezTo>
                    <a:cubicBezTo>
                      <a:pt x="9" y="14"/>
                      <a:pt x="9" y="18"/>
                      <a:pt x="11" y="21"/>
                    </a:cubicBezTo>
                    <a:cubicBezTo>
                      <a:pt x="16" y="26"/>
                      <a:pt x="16" y="26"/>
                      <a:pt x="16" y="26"/>
                    </a:cubicBezTo>
                    <a:cubicBezTo>
                      <a:pt x="15" y="28"/>
                      <a:pt x="15" y="29"/>
                      <a:pt x="14" y="31"/>
                    </a:cubicBezTo>
                    <a:cubicBezTo>
                      <a:pt x="7" y="31"/>
                      <a:pt x="7" y="31"/>
                      <a:pt x="7" y="31"/>
                    </a:cubicBezTo>
                    <a:cubicBezTo>
                      <a:pt x="3" y="31"/>
                      <a:pt x="0" y="34"/>
                      <a:pt x="0" y="38"/>
                    </a:cubicBezTo>
                    <a:cubicBezTo>
                      <a:pt x="0" y="42"/>
                      <a:pt x="3" y="46"/>
                      <a:pt x="7" y="46"/>
                    </a:cubicBezTo>
                    <a:cubicBezTo>
                      <a:pt x="14" y="46"/>
                      <a:pt x="14" y="46"/>
                      <a:pt x="14" y="46"/>
                    </a:cubicBezTo>
                    <a:cubicBezTo>
                      <a:pt x="15" y="47"/>
                      <a:pt x="15" y="49"/>
                      <a:pt x="16" y="51"/>
                    </a:cubicBezTo>
                    <a:cubicBezTo>
                      <a:pt x="11" y="56"/>
                      <a:pt x="11" y="56"/>
                      <a:pt x="11" y="56"/>
                    </a:cubicBezTo>
                    <a:cubicBezTo>
                      <a:pt x="9" y="58"/>
                      <a:pt x="9" y="63"/>
                      <a:pt x="11" y="66"/>
                    </a:cubicBezTo>
                    <a:cubicBezTo>
                      <a:pt x="14" y="69"/>
                      <a:pt x="19" y="69"/>
                      <a:pt x="22" y="66"/>
                    </a:cubicBezTo>
                    <a:cubicBezTo>
                      <a:pt x="26" y="61"/>
                      <a:pt x="26" y="61"/>
                      <a:pt x="26" y="61"/>
                    </a:cubicBezTo>
                    <a:cubicBezTo>
                      <a:pt x="28" y="62"/>
                      <a:pt x="30" y="63"/>
                      <a:pt x="32" y="63"/>
                    </a:cubicBezTo>
                    <a:cubicBezTo>
                      <a:pt x="32" y="70"/>
                      <a:pt x="32" y="70"/>
                      <a:pt x="32" y="70"/>
                    </a:cubicBezTo>
                    <a:cubicBezTo>
                      <a:pt x="32" y="74"/>
                      <a:pt x="35" y="77"/>
                      <a:pt x="39" y="77"/>
                    </a:cubicBezTo>
                    <a:cubicBezTo>
                      <a:pt x="43" y="77"/>
                      <a:pt x="46" y="74"/>
                      <a:pt x="46" y="70"/>
                    </a:cubicBezTo>
                    <a:cubicBezTo>
                      <a:pt x="46" y="63"/>
                      <a:pt x="46" y="63"/>
                      <a:pt x="46" y="63"/>
                    </a:cubicBezTo>
                    <a:cubicBezTo>
                      <a:pt x="48" y="63"/>
                      <a:pt x="50" y="62"/>
                      <a:pt x="51" y="61"/>
                    </a:cubicBezTo>
                    <a:cubicBezTo>
                      <a:pt x="56" y="66"/>
                      <a:pt x="56" y="66"/>
                      <a:pt x="56" y="66"/>
                    </a:cubicBezTo>
                    <a:cubicBezTo>
                      <a:pt x="59" y="69"/>
                      <a:pt x="63" y="69"/>
                      <a:pt x="66" y="66"/>
                    </a:cubicBezTo>
                    <a:cubicBezTo>
                      <a:pt x="69" y="63"/>
                      <a:pt x="69" y="58"/>
                      <a:pt x="66" y="56"/>
                    </a:cubicBezTo>
                    <a:cubicBezTo>
                      <a:pt x="61" y="51"/>
                      <a:pt x="61" y="51"/>
                      <a:pt x="61" y="51"/>
                    </a:cubicBezTo>
                    <a:cubicBezTo>
                      <a:pt x="62" y="49"/>
                      <a:pt x="63" y="47"/>
                      <a:pt x="64" y="46"/>
                    </a:cubicBezTo>
                    <a:cubicBezTo>
                      <a:pt x="70" y="46"/>
                      <a:pt x="70" y="46"/>
                      <a:pt x="70" y="46"/>
                    </a:cubicBezTo>
                    <a:cubicBezTo>
                      <a:pt x="74" y="46"/>
                      <a:pt x="77" y="42"/>
                      <a:pt x="77" y="38"/>
                    </a:cubicBezTo>
                    <a:cubicBezTo>
                      <a:pt x="77" y="34"/>
                      <a:pt x="74" y="31"/>
                      <a:pt x="70" y="31"/>
                    </a:cubicBezTo>
                    <a:moveTo>
                      <a:pt x="39" y="57"/>
                    </a:moveTo>
                    <a:cubicBezTo>
                      <a:pt x="29" y="57"/>
                      <a:pt x="20" y="49"/>
                      <a:pt x="20" y="38"/>
                    </a:cubicBezTo>
                    <a:cubicBezTo>
                      <a:pt x="20" y="28"/>
                      <a:pt x="29" y="20"/>
                      <a:pt x="39" y="20"/>
                    </a:cubicBezTo>
                    <a:cubicBezTo>
                      <a:pt x="49" y="20"/>
                      <a:pt x="57" y="28"/>
                      <a:pt x="57" y="38"/>
                    </a:cubicBezTo>
                    <a:cubicBezTo>
                      <a:pt x="57" y="49"/>
                      <a:pt x="49" y="57"/>
                      <a:pt x="39" y="5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6" name="椭圆 15"/>
          <p:cNvSpPr/>
          <p:nvPr/>
        </p:nvSpPr>
        <p:spPr>
          <a:xfrm>
            <a:off x="2519855" y="2558838"/>
            <a:ext cx="849648" cy="849648"/>
          </a:xfrm>
          <a:prstGeom prst="ellipse">
            <a:avLst/>
          </a:prstGeom>
          <a:solidFill>
            <a:schemeClr val="accent1"/>
          </a:solidFill>
          <a:ln>
            <a:solidFill>
              <a:schemeClr val="accent1"/>
            </a:solidFill>
          </a:ln>
        </p:spPr>
        <p:txBody>
          <a:bodyPr wrap="square" rtlCol="0" anchor="ctr">
            <a:spAutoFit/>
          </a:bodyPr>
          <a:lstStyle/>
          <a:p>
            <a:pPr algn="ct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21" name="椭圆 20"/>
          <p:cNvSpPr/>
          <p:nvPr/>
        </p:nvSpPr>
        <p:spPr>
          <a:xfrm>
            <a:off x="2519855" y="3903294"/>
            <a:ext cx="849648" cy="849648"/>
          </a:xfrm>
          <a:prstGeom prst="ellipse">
            <a:avLst/>
          </a:prstGeom>
          <a:solidFill>
            <a:schemeClr val="accent1"/>
          </a:solidFill>
          <a:ln>
            <a:solidFill>
              <a:schemeClr val="accent1"/>
            </a:solidFill>
          </a:ln>
        </p:spPr>
        <p:txBody>
          <a:bodyPr wrap="square" rtlCol="0" anchor="ctr">
            <a:spAutoFit/>
          </a:bodyPr>
          <a:lstStyle/>
          <a:p>
            <a:pPr algn="ct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26" name="椭圆 25"/>
          <p:cNvSpPr/>
          <p:nvPr/>
        </p:nvSpPr>
        <p:spPr>
          <a:xfrm>
            <a:off x="2519855" y="5247751"/>
            <a:ext cx="849648" cy="849648"/>
          </a:xfrm>
          <a:prstGeom prst="ellipse">
            <a:avLst/>
          </a:prstGeom>
          <a:solidFill>
            <a:schemeClr val="accent1"/>
          </a:solidFill>
          <a:ln>
            <a:solidFill>
              <a:schemeClr val="accent1"/>
            </a:solidFill>
          </a:ln>
        </p:spPr>
        <p:txBody>
          <a:bodyPr wrap="square" rtlCol="0" anchor="ctr">
            <a:spAutoFit/>
          </a:bodyPr>
          <a:lstStyle/>
          <a:p>
            <a:pPr algn="ct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855" y="2572737"/>
            <a:ext cx="849648" cy="764185"/>
          </a:xfrm>
          <a:prstGeom prst="rect">
            <a:avLst/>
          </a:prstGeom>
        </p:spPr>
      </p:pic>
      <p:pic>
        <p:nvPicPr>
          <p:cNvPr id="5" name="图片 4"/>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563321" y="5167816"/>
            <a:ext cx="775784" cy="775784"/>
          </a:xfrm>
          <a:prstGeom prst="rect">
            <a:avLst/>
          </a:prstGeom>
        </p:spPr>
      </p:pic>
      <p:pic>
        <p:nvPicPr>
          <p:cNvPr id="6" name="图片 5"/>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27346" y="4004249"/>
            <a:ext cx="647733" cy="647733"/>
          </a:xfrm>
          <a:prstGeom prst="rect">
            <a:avLst/>
          </a:prstGeom>
        </p:spPr>
      </p:pic>
    </p:spTree>
    <p:extLst>
      <p:ext uri="{BB962C8B-B14F-4D97-AF65-F5344CB8AC3E}">
        <p14:creationId xmlns:p14="http://schemas.microsoft.com/office/powerpoint/2010/main" val="2885274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32</a:t>
            </a:fld>
            <a:endParaRPr lang="zh-CN" altLang="en-US"/>
          </a:p>
        </p:txBody>
      </p:sp>
      <p:sp>
        <p:nvSpPr>
          <p:cNvPr id="5" name="内容占位符 6"/>
          <p:cNvSpPr>
            <a:spLocks noGrp="1"/>
          </p:cNvSpPr>
          <p:nvPr>
            <p:ph idx="1"/>
          </p:nvPr>
        </p:nvSpPr>
        <p:spPr>
          <a:xfrm>
            <a:off x="1373926" y="1490883"/>
            <a:ext cx="3278906" cy="1938314"/>
          </a:xfrm>
        </p:spPr>
        <p:txBody>
          <a:bodyPr>
            <a:normAutofit/>
          </a:bodyPr>
          <a:lstStyle/>
          <a:p>
            <a:pPr marL="0" indent="0" algn="r">
              <a:buNone/>
            </a:pPr>
            <a:r>
              <a:rPr lang="zh-CN" altLang="en-US" sz="3200" b="1" dirty="0"/>
              <a:t>同频干扰</a:t>
            </a:r>
            <a:endParaRPr lang="en-US" altLang="zh-CN" sz="3200" b="1" dirty="0"/>
          </a:p>
          <a:p>
            <a:pPr marL="0" indent="0" algn="r">
              <a:lnSpc>
                <a:spcPct val="120000"/>
              </a:lnSpc>
              <a:buNone/>
            </a:pPr>
            <a:r>
              <a:rPr lang="zh-CN" altLang="en-US" dirty="0"/>
              <a:t>无用信号载频</a:t>
            </a:r>
            <a:endParaRPr lang="en-US" altLang="zh-CN" dirty="0"/>
          </a:p>
          <a:p>
            <a:pPr marL="0" indent="0" algn="r">
              <a:lnSpc>
                <a:spcPct val="120000"/>
              </a:lnSpc>
              <a:buNone/>
            </a:pPr>
            <a:r>
              <a:rPr lang="zh-CN" altLang="en-US" dirty="0"/>
              <a:t>有用信号载频相同</a:t>
            </a:r>
            <a:endParaRPr lang="en-US" altLang="zh-CN" dirty="0"/>
          </a:p>
        </p:txBody>
      </p:sp>
      <p:grpSp>
        <p:nvGrpSpPr>
          <p:cNvPr id="3" name="组合 2"/>
          <p:cNvGrpSpPr/>
          <p:nvPr/>
        </p:nvGrpSpPr>
        <p:grpSpPr>
          <a:xfrm>
            <a:off x="4687162" y="1728783"/>
            <a:ext cx="1574800" cy="1574800"/>
            <a:chOff x="1743434" y="3608911"/>
            <a:chExt cx="1574800" cy="1574800"/>
          </a:xfrm>
        </p:grpSpPr>
        <p:sp>
          <p:nvSpPr>
            <p:cNvPr id="6" name="Oval 25"/>
            <p:cNvSpPr>
              <a:spLocks noChangeArrowheads="1"/>
            </p:cNvSpPr>
            <p:nvPr/>
          </p:nvSpPr>
          <p:spPr bwMode="auto">
            <a:xfrm>
              <a:off x="1743434" y="3608911"/>
              <a:ext cx="1574800" cy="1574800"/>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7590" y="3703067"/>
              <a:ext cx="1386488" cy="1386488"/>
            </a:xfrm>
            <a:prstGeom prst="rect">
              <a:avLst/>
            </a:prstGeom>
            <a:effectLst>
              <a:outerShdw blurRad="50800" dist="38100" dir="2700000" algn="tl" rotWithShape="0">
                <a:prstClr val="black">
                  <a:alpha val="40000"/>
                </a:prstClr>
              </a:outerShdw>
            </a:effectLst>
          </p:spPr>
        </p:pic>
      </p:grpSp>
      <p:sp>
        <p:nvSpPr>
          <p:cNvPr id="8" name="矩形 7"/>
          <p:cNvSpPr/>
          <p:nvPr/>
        </p:nvSpPr>
        <p:spPr>
          <a:xfrm>
            <a:off x="7212311" y="3599943"/>
            <a:ext cx="3416320" cy="1797543"/>
          </a:xfrm>
          <a:prstGeom prst="rect">
            <a:avLst/>
          </a:prstGeom>
        </p:spPr>
        <p:txBody>
          <a:bodyPr wrap="none">
            <a:spAutoFit/>
          </a:bodyPr>
          <a:lstStyle/>
          <a:p>
            <a:pPr>
              <a:lnSpc>
                <a:spcPct val="130000"/>
              </a:lnSpc>
            </a:pPr>
            <a:r>
              <a:rPr lang="zh-CN" altLang="en-US" sz="3200" b="1" dirty="0">
                <a:latin typeface="Arial" panose="020B0604020202020204" pitchFamily="34" charset="0"/>
                <a:ea typeface="微软雅黑" panose="020B0503020204020204" pitchFamily="34" charset="-122"/>
                <a:cs typeface="Arial" panose="020B0604020202020204" pitchFamily="34" charset="0"/>
              </a:rPr>
              <a:t>鱼雷</a:t>
            </a:r>
            <a:endParaRPr lang="en-US" altLang="zh-CN" sz="3200" b="1" dirty="0">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防止信号干扰</a:t>
            </a:r>
            <a:endParaRPr lang="en-US" altLang="zh-CN" sz="2800" dirty="0">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确保鱼雷不偏离目标</a:t>
            </a:r>
            <a:endParaRPr lang="zh-CN" altLang="en-US" sz="3200" b="1" dirty="0">
              <a:latin typeface="Arial" panose="020B0604020202020204" pitchFamily="34" charset="0"/>
              <a:ea typeface="微软雅黑" panose="020B0503020204020204" pitchFamily="34" charset="-122"/>
              <a:cs typeface="Arial" panose="020B0604020202020204" pitchFamily="34" charset="0"/>
            </a:endParaRPr>
          </a:p>
        </p:txBody>
      </p:sp>
      <p:grpSp>
        <p:nvGrpSpPr>
          <p:cNvPr id="9" name="组合 8"/>
          <p:cNvGrpSpPr/>
          <p:nvPr/>
        </p:nvGrpSpPr>
        <p:grpSpPr>
          <a:xfrm>
            <a:off x="5380406" y="3599943"/>
            <a:ext cx="1574800" cy="1574800"/>
            <a:chOff x="1743434" y="3608911"/>
            <a:chExt cx="1574800" cy="1574800"/>
          </a:xfrm>
        </p:grpSpPr>
        <p:sp>
          <p:nvSpPr>
            <p:cNvPr id="10" name="Oval 25"/>
            <p:cNvSpPr>
              <a:spLocks noChangeArrowheads="1"/>
            </p:cNvSpPr>
            <p:nvPr/>
          </p:nvSpPr>
          <p:spPr bwMode="auto">
            <a:xfrm>
              <a:off x="1743434" y="3608911"/>
              <a:ext cx="1574800" cy="1574800"/>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7590" y="3703067"/>
              <a:ext cx="1386488" cy="1386488"/>
            </a:xfrm>
            <a:prstGeom prst="rect">
              <a:avLst/>
            </a:prstGeom>
            <a:effectLst>
              <a:outerShdw blurRad="50800" dist="38100" dir="2700000" algn="tl" rotWithShape="0">
                <a:prstClr val="black">
                  <a:alpha val="40000"/>
                </a:prstClr>
              </a:outerShdw>
            </a:effectLst>
          </p:spPr>
        </p:pic>
      </p:gr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55350" y="4224406"/>
            <a:ext cx="948684" cy="258188"/>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53743" y="4650172"/>
            <a:ext cx="673314" cy="183245"/>
          </a:xfrm>
          <a:prstGeom prst="rect">
            <a:avLst/>
          </a:prstGeom>
        </p:spPr>
      </p:pic>
      <p:pic>
        <p:nvPicPr>
          <p:cNvPr id="16" name="图片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9632" y="3897201"/>
            <a:ext cx="673314" cy="183245"/>
          </a:xfrm>
          <a:prstGeom prst="rect">
            <a:avLst/>
          </a:prstGeom>
        </p:spPr>
      </p:pic>
      <p:pic>
        <p:nvPicPr>
          <p:cNvPr id="17" name="图片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74258" y="2460040"/>
            <a:ext cx="865073" cy="652082"/>
          </a:xfrm>
          <a:prstGeom prst="rect">
            <a:avLst/>
          </a:prstGeom>
        </p:spPr>
      </p:pic>
      <p:pic>
        <p:nvPicPr>
          <p:cNvPr id="18" name="图片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51782" y="1917095"/>
            <a:ext cx="783042" cy="542945"/>
          </a:xfrm>
          <a:prstGeom prst="rect">
            <a:avLst/>
          </a:prstGeom>
        </p:spPr>
      </p:pic>
    </p:spTree>
    <p:extLst>
      <p:ext uri="{BB962C8B-B14F-4D97-AF65-F5344CB8AC3E}">
        <p14:creationId xmlns:p14="http://schemas.microsoft.com/office/powerpoint/2010/main" val="2587547338"/>
      </p:ext>
    </p:extLst>
  </p:cSld>
  <p:clrMapOvr>
    <a:masterClrMapping/>
  </p:clrMapOvr>
  <mc:AlternateContent xmlns:mc="http://schemas.openxmlformats.org/markup-compatibility/2006" xmlns:p14="http://schemas.microsoft.com/office/powerpoint/2010/main">
    <mc:Choice Requires="p14">
      <p:transition spd="slow" p14:dur="2000" advTm="1449"/>
    </mc:Choice>
    <mc:Fallback xmlns="">
      <p:transition spd="slow" advTm="1449"/>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958129" y="1014121"/>
            <a:ext cx="6484933" cy="545657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CN" sz="4400" b="1" dirty="0">
              <a:solidFill>
                <a:schemeClr val="accent2">
                  <a:lumMod val="60000"/>
                  <a:lumOff val="40000"/>
                </a:schemeClr>
              </a:solidFill>
            </a:endParaRPr>
          </a:p>
          <a:p>
            <a:pPr algn="ctr"/>
            <a:endParaRPr lang="en-US" altLang="zh-CN" sz="4400" b="1" dirty="0">
              <a:solidFill>
                <a:schemeClr val="accent2">
                  <a:lumMod val="60000"/>
                  <a:lumOff val="40000"/>
                </a:schemeClr>
              </a:solidFill>
            </a:endParaRPr>
          </a:p>
          <a:p>
            <a:pPr algn="ctr"/>
            <a:endParaRPr lang="en-US" altLang="zh-CN" sz="2800" b="1" dirty="0">
              <a:solidFill>
                <a:srgbClr val="C00000"/>
              </a:solidFill>
              <a:latin typeface="微软雅黑" panose="020B0503020204020204" pitchFamily="34" charset="-122"/>
              <a:ea typeface="微软雅黑" panose="020B0503020204020204" pitchFamily="34" charset="-122"/>
            </a:endParaRPr>
          </a:p>
          <a:p>
            <a:pPr algn="ctr"/>
            <a:endParaRPr lang="en-US" altLang="zh-CN" sz="2800" b="1" dirty="0">
              <a:solidFill>
                <a:srgbClr val="C00000"/>
              </a:solidFill>
              <a:latin typeface="微软雅黑" panose="020B0503020204020204" pitchFamily="34" charset="-122"/>
              <a:ea typeface="微软雅黑" panose="020B0503020204020204" pitchFamily="34" charset="-122"/>
            </a:endParaRPr>
          </a:p>
          <a:p>
            <a:pPr algn="ctr"/>
            <a:endParaRPr lang="en-US" altLang="zh-CN" sz="2800" b="1" dirty="0">
              <a:solidFill>
                <a:srgbClr val="C00000"/>
              </a:solidFill>
              <a:latin typeface="微软雅黑" panose="020B0503020204020204" pitchFamily="34" charset="-122"/>
              <a:ea typeface="微软雅黑" panose="020B0503020204020204" pitchFamily="34" charset="-122"/>
            </a:endParaRPr>
          </a:p>
          <a:p>
            <a:pPr algn="ctr"/>
            <a:endParaRPr lang="en-US" altLang="zh-CN" sz="2800" b="1" dirty="0">
              <a:solidFill>
                <a:srgbClr val="C00000"/>
              </a:solidFill>
              <a:latin typeface="微软雅黑" panose="020B0503020204020204" pitchFamily="34" charset="-122"/>
              <a:ea typeface="微软雅黑" panose="020B0503020204020204" pitchFamily="34" charset="-122"/>
            </a:endParaRPr>
          </a:p>
          <a:p>
            <a:pPr algn="ctr"/>
            <a:endParaRPr lang="en-US" altLang="zh-CN" sz="2800" b="1" dirty="0">
              <a:solidFill>
                <a:srgbClr val="C00000"/>
              </a:solidFill>
              <a:latin typeface="微软雅黑" panose="020B0503020204020204" pitchFamily="34" charset="-122"/>
              <a:ea typeface="微软雅黑" panose="020B0503020204020204" pitchFamily="34" charset="-122"/>
            </a:endParaRPr>
          </a:p>
          <a:p>
            <a:pPr algn="ctr"/>
            <a:endParaRPr lang="zh-CN" altLang="en-US" sz="2800" dirty="0">
              <a:solidFill>
                <a:srgbClr val="333A44"/>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normAutofit/>
          </a:bodyPr>
          <a:lstStyle/>
          <a:p>
            <a:r>
              <a:rPr lang="zh-CN" altLang="en-US" dirty="0"/>
              <a:t>海蒂</a:t>
            </a:r>
            <a:r>
              <a:rPr lang="en-US" altLang="zh-CN" dirty="0"/>
              <a:t>·</a:t>
            </a:r>
            <a:r>
              <a:rPr lang="zh-CN" altLang="en-US" dirty="0"/>
              <a:t>拉玛</a:t>
            </a:r>
            <a:endParaRPr lang="en-US" altLang="zh-CN" dirty="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418" y="1014122"/>
            <a:ext cx="4267711" cy="5456573"/>
          </a:xfrm>
          <a:prstGeom prst="rect">
            <a:avLst/>
          </a:prstGeom>
        </p:spPr>
      </p:pic>
      <p:sp>
        <p:nvSpPr>
          <p:cNvPr id="5" name="内容占位符 6"/>
          <p:cNvSpPr txBox="1">
            <a:spLocks/>
          </p:cNvSpPr>
          <p:nvPr/>
        </p:nvSpPr>
        <p:spPr>
          <a:xfrm>
            <a:off x="5948217" y="1838466"/>
            <a:ext cx="5350259" cy="3973611"/>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bg1"/>
                </a:solidFill>
              </a:rPr>
              <a:t>All creative people want to do the unexpected.</a:t>
            </a:r>
          </a:p>
          <a:p>
            <a:pPr marL="0" indent="0">
              <a:buNone/>
            </a:pPr>
            <a:endParaRPr lang="en-US" altLang="zh-CN" dirty="0">
              <a:solidFill>
                <a:schemeClr val="bg1"/>
              </a:solidFill>
            </a:endParaRPr>
          </a:p>
          <a:p>
            <a:pPr marL="0" indent="0">
              <a:buNone/>
            </a:pPr>
            <a:r>
              <a:rPr lang="zh-CN" altLang="zh-CN" dirty="0">
                <a:solidFill>
                  <a:schemeClr val="bg1"/>
                </a:solidFill>
              </a:rPr>
              <a:t>电影往往限于某一地区和时代，而技术是永恒的。</a:t>
            </a:r>
            <a:endParaRPr lang="en-US" altLang="zh-CN" dirty="0">
              <a:solidFill>
                <a:schemeClr val="bg1"/>
              </a:solidFill>
            </a:endParaRPr>
          </a:p>
          <a:p>
            <a:pPr marL="0" indent="0">
              <a:buNone/>
            </a:pPr>
            <a:endParaRPr lang="en-US" altLang="zh-CN" dirty="0">
              <a:solidFill>
                <a:schemeClr val="bg1"/>
              </a:solidFill>
            </a:endParaRPr>
          </a:p>
          <a:p>
            <a:pPr marL="0" indent="0">
              <a:buNone/>
            </a:pPr>
            <a:r>
              <a:rPr lang="en-US" altLang="zh-CN" b="1" dirty="0">
                <a:solidFill>
                  <a:schemeClr val="accent2"/>
                </a:solidFill>
              </a:rPr>
              <a:t>                              </a:t>
            </a:r>
            <a:r>
              <a:rPr lang="en-US" altLang="zh-CN" b="1" dirty="0" err="1">
                <a:solidFill>
                  <a:schemeClr val="accent2"/>
                </a:solidFill>
              </a:rPr>
              <a:t>Hedy</a:t>
            </a:r>
            <a:r>
              <a:rPr lang="en-US" altLang="zh-CN" b="1" dirty="0">
                <a:solidFill>
                  <a:schemeClr val="accent2"/>
                </a:solidFill>
              </a:rPr>
              <a:t> </a:t>
            </a:r>
            <a:r>
              <a:rPr lang="en-US" altLang="zh-CN" b="1" dirty="0" err="1">
                <a:solidFill>
                  <a:schemeClr val="accent2"/>
                </a:solidFill>
              </a:rPr>
              <a:t>Lamarr</a:t>
            </a:r>
            <a:r>
              <a:rPr lang="en-US" altLang="zh-CN" b="1" dirty="0">
                <a:solidFill>
                  <a:schemeClr val="accent2"/>
                </a:solidFill>
              </a:rPr>
              <a:t> </a:t>
            </a:r>
          </a:p>
        </p:txBody>
      </p:sp>
      <p:cxnSp>
        <p:nvCxnSpPr>
          <p:cNvPr id="4" name="直接连接符 3"/>
          <p:cNvCxnSpPr/>
          <p:nvPr/>
        </p:nvCxnSpPr>
        <p:spPr>
          <a:xfrm>
            <a:off x="5766954" y="2057400"/>
            <a:ext cx="0" cy="25209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1783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跳频技术</a:t>
            </a:r>
          </a:p>
        </p:txBody>
      </p:sp>
      <p:sp>
        <p:nvSpPr>
          <p:cNvPr id="3" name="内容占位符 2"/>
          <p:cNvSpPr>
            <a:spLocks noGrp="1"/>
          </p:cNvSpPr>
          <p:nvPr>
            <p:ph idx="1"/>
          </p:nvPr>
        </p:nvSpPr>
        <p:spPr>
          <a:xfrm>
            <a:off x="344774" y="4144833"/>
            <a:ext cx="6915369" cy="1501761"/>
          </a:xfrm>
        </p:spPr>
        <p:txBody>
          <a:bodyPr>
            <a:noAutofit/>
          </a:bodyPr>
          <a:lstStyle/>
          <a:p>
            <a:pPr marL="0" indent="0">
              <a:buNone/>
            </a:pPr>
            <a:r>
              <a:rPr lang="zh-CN" altLang="en-US" sz="3200" dirty="0"/>
              <a:t>钢琴键盘上每个音符的频率不相同</a:t>
            </a:r>
            <a:endParaRPr lang="en-US" altLang="zh-CN" sz="3200" dirty="0"/>
          </a:p>
          <a:p>
            <a:pPr marL="0" indent="0">
              <a:buNone/>
            </a:pPr>
            <a:r>
              <a:rPr lang="zh-CN" altLang="en-US" sz="3200" dirty="0"/>
              <a:t>高速跳频（</a:t>
            </a:r>
            <a:r>
              <a:rPr lang="en-US" altLang="zh-CN" sz="3200" dirty="0"/>
              <a:t>FH</a:t>
            </a:r>
            <a:r>
              <a:rPr lang="zh-CN" altLang="en-US" sz="3200" dirty="0"/>
              <a:t>，</a:t>
            </a:r>
            <a:r>
              <a:rPr lang="en-US" altLang="zh-CN" sz="3200" dirty="0"/>
              <a:t>Frequency Hopping</a:t>
            </a:r>
            <a:r>
              <a:rPr lang="zh-CN" altLang="en-US" sz="3200" dirty="0"/>
              <a:t>）</a:t>
            </a:r>
            <a:endParaRPr lang="en-US" altLang="zh-CN" sz="3200" dirty="0"/>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1600" t="1700" r="1890" b="79860"/>
          <a:stretch/>
        </p:blipFill>
        <p:spPr>
          <a:xfrm>
            <a:off x="477606" y="1484026"/>
            <a:ext cx="6782537" cy="1887346"/>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7972" y="4046036"/>
            <a:ext cx="3988812" cy="1600558"/>
          </a:xfrm>
          <a:prstGeom prst="rect">
            <a:avLst/>
          </a:prstGeom>
        </p:spPr>
      </p:pic>
      <p:sp>
        <p:nvSpPr>
          <p:cNvPr id="9" name="矩形 8"/>
          <p:cNvSpPr/>
          <p:nvPr/>
        </p:nvSpPr>
        <p:spPr>
          <a:xfrm>
            <a:off x="7697971" y="1857179"/>
            <a:ext cx="4139125" cy="1200329"/>
          </a:xfrm>
          <a:prstGeom prst="rect">
            <a:avLst/>
          </a:prstGeom>
        </p:spPr>
        <p:txBody>
          <a:bodyPr wrap="square">
            <a:spAutoFit/>
          </a:bodyPr>
          <a:lstStyle/>
          <a:p>
            <a:pPr marL="0" lvl="1"/>
            <a:r>
              <a:rPr lang="zh-CN" altLang="en-US" sz="3600" b="1" dirty="0">
                <a:solidFill>
                  <a:srgbClr val="C00000"/>
                </a:solidFill>
                <a:latin typeface="微软雅黑" panose="020B0503020204020204" pitchFamily="34" charset="-122"/>
                <a:ea typeface="微软雅黑" panose="020B0503020204020204" pitchFamily="34" charset="-122"/>
              </a:rPr>
              <a:t>明星海蒂</a:t>
            </a:r>
            <a:r>
              <a:rPr lang="en-US" altLang="zh-CN" sz="3600" b="1" dirty="0">
                <a:solidFill>
                  <a:srgbClr val="C00000"/>
                </a:solidFill>
                <a:latin typeface="微软雅黑" panose="020B0503020204020204" pitchFamily="34" charset="-122"/>
                <a:ea typeface="微软雅黑" panose="020B0503020204020204" pitchFamily="34" charset="-122"/>
              </a:rPr>
              <a:t>·</a:t>
            </a:r>
            <a:r>
              <a:rPr lang="zh-CN" altLang="en-US" sz="3600" b="1" dirty="0">
                <a:solidFill>
                  <a:srgbClr val="C00000"/>
                </a:solidFill>
                <a:latin typeface="微软雅黑" panose="020B0503020204020204" pitchFamily="34" charset="-122"/>
                <a:ea typeface="微软雅黑" panose="020B0503020204020204" pitchFamily="34" charset="-122"/>
              </a:rPr>
              <a:t>拉玛</a:t>
            </a:r>
            <a:endParaRPr lang="en-US" altLang="zh-CN" sz="3600" dirty="0">
              <a:latin typeface="微软雅黑" panose="020B0503020204020204" pitchFamily="34" charset="-122"/>
              <a:ea typeface="微软雅黑" panose="020B0503020204020204" pitchFamily="34" charset="-122"/>
            </a:endParaRPr>
          </a:p>
          <a:p>
            <a:pPr marL="0" lvl="1"/>
            <a:r>
              <a:rPr lang="zh-CN" altLang="en-US" sz="3600" dirty="0">
                <a:latin typeface="微软雅黑" panose="020B0503020204020204" pitchFamily="34" charset="-122"/>
                <a:ea typeface="微软雅黑" panose="020B0503020204020204" pitchFamily="34" charset="-122"/>
              </a:rPr>
              <a:t>音乐家</a:t>
            </a:r>
            <a:r>
              <a:rPr lang="zh-CN" altLang="en-US" sz="3600" b="1" dirty="0">
                <a:latin typeface="微软雅黑" panose="020B0503020204020204" pitchFamily="34" charset="-122"/>
                <a:ea typeface="微软雅黑" panose="020B0503020204020204" pitchFamily="34" charset="-122"/>
              </a:rPr>
              <a:t>乔治</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安太尔</a:t>
            </a:r>
            <a:endParaRPr lang="en-US" altLang="zh-CN" sz="3600" b="1"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7438947" y="3972393"/>
            <a:ext cx="0" cy="167420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438947" y="1777962"/>
            <a:ext cx="0" cy="1358764"/>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7253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9296" y="66932"/>
            <a:ext cx="10515600" cy="802063"/>
          </a:xfrm>
        </p:spPr>
        <p:txBody>
          <a:bodyPr/>
          <a:lstStyle/>
          <a:p>
            <a:r>
              <a:rPr lang="zh-CN" altLang="en-US" dirty="0"/>
              <a:t>工作方式</a:t>
            </a:r>
          </a:p>
        </p:txBody>
      </p:sp>
      <p:sp>
        <p:nvSpPr>
          <p:cNvPr id="3" name="内容占位符 2"/>
          <p:cNvSpPr>
            <a:spLocks noGrp="1"/>
          </p:cNvSpPr>
          <p:nvPr>
            <p:ph idx="1"/>
          </p:nvPr>
        </p:nvSpPr>
        <p:spPr>
          <a:xfrm>
            <a:off x="689296" y="1283475"/>
            <a:ext cx="1679532" cy="1088565"/>
          </a:xfrm>
        </p:spPr>
        <p:txBody>
          <a:bodyPr/>
          <a:lstStyle/>
          <a:p>
            <a:pPr marL="0" indent="0" algn="ctr">
              <a:lnSpc>
                <a:spcPct val="110000"/>
              </a:lnSpc>
              <a:buNone/>
            </a:pPr>
            <a:r>
              <a:rPr lang="zh-CN" altLang="en-US" sz="3200" b="1" dirty="0"/>
              <a:t>链路层</a:t>
            </a:r>
            <a:r>
              <a:rPr lang="zh-CN" altLang="en-US" b="1" dirty="0"/>
              <a:t>  </a:t>
            </a:r>
            <a:endParaRPr lang="en-US" altLang="zh-CN" b="1" dirty="0"/>
          </a:p>
          <a:p>
            <a:pPr marL="0" indent="0" algn="ctr">
              <a:lnSpc>
                <a:spcPct val="110000"/>
              </a:lnSpc>
              <a:buNone/>
            </a:pPr>
            <a:r>
              <a:rPr lang="zh-CN" altLang="en-US" sz="2400" dirty="0">
                <a:solidFill>
                  <a:schemeClr val="tx1">
                    <a:lumMod val="50000"/>
                    <a:lumOff val="50000"/>
                  </a:schemeClr>
                </a:solidFill>
              </a:rPr>
              <a:t>建立信道</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35</a:t>
            </a:fld>
            <a:endParaRPr lang="zh-CN" altLang="en-US"/>
          </a:p>
        </p:txBody>
      </p:sp>
      <p:sp>
        <p:nvSpPr>
          <p:cNvPr id="5" name="内容占位符 2"/>
          <p:cNvSpPr txBox="1">
            <a:spLocks/>
          </p:cNvSpPr>
          <p:nvPr/>
        </p:nvSpPr>
        <p:spPr>
          <a:xfrm>
            <a:off x="6685610" y="1678787"/>
            <a:ext cx="4533378" cy="1088565"/>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zh-CN" altLang="en-US" sz="3200" b="1" dirty="0"/>
              <a:t>广播</a:t>
            </a:r>
            <a:r>
              <a:rPr lang="zh-CN" altLang="en-US" b="1" dirty="0"/>
              <a:t>  </a:t>
            </a:r>
            <a:endParaRPr lang="en-US" altLang="zh-CN" b="1" dirty="0"/>
          </a:p>
          <a:p>
            <a:pPr marL="0" indent="0">
              <a:lnSpc>
                <a:spcPct val="110000"/>
              </a:lnSpc>
              <a:buFont typeface="Arial" panose="020B0604020202020204" pitchFamily="34" charset="0"/>
              <a:buNone/>
            </a:pPr>
            <a:r>
              <a:rPr lang="zh-CN" altLang="en-US" sz="2400" dirty="0">
                <a:solidFill>
                  <a:schemeClr val="tx1">
                    <a:lumMod val="50000"/>
                    <a:lumOff val="50000"/>
                  </a:schemeClr>
                </a:solidFill>
              </a:rPr>
              <a:t>告诉别人自己的存在</a:t>
            </a:r>
          </a:p>
        </p:txBody>
      </p:sp>
      <p:sp>
        <p:nvSpPr>
          <p:cNvPr id="6" name="内容占位符 2"/>
          <p:cNvSpPr txBox="1">
            <a:spLocks/>
          </p:cNvSpPr>
          <p:nvPr/>
        </p:nvSpPr>
        <p:spPr>
          <a:xfrm>
            <a:off x="6685610" y="2955184"/>
            <a:ext cx="4533378" cy="1088565"/>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zh-CN" altLang="en-US" sz="3200" b="1" dirty="0"/>
              <a:t>扫描</a:t>
            </a:r>
            <a:endParaRPr lang="en-US" altLang="zh-CN" b="1" dirty="0"/>
          </a:p>
          <a:p>
            <a:pPr marL="0" indent="0">
              <a:lnSpc>
                <a:spcPct val="110000"/>
              </a:lnSpc>
              <a:buFont typeface="Arial" panose="020B0604020202020204" pitchFamily="34" charset="0"/>
              <a:buNone/>
            </a:pPr>
            <a:r>
              <a:rPr lang="zh-CN" altLang="en-US" sz="2400" dirty="0">
                <a:solidFill>
                  <a:schemeClr val="tx1">
                    <a:lumMod val="50000"/>
                    <a:lumOff val="50000"/>
                  </a:schemeClr>
                </a:solidFill>
              </a:rPr>
              <a:t>收到广播，发起连接请求</a:t>
            </a:r>
          </a:p>
        </p:txBody>
      </p:sp>
      <p:sp>
        <p:nvSpPr>
          <p:cNvPr id="7" name="内容占位符 2"/>
          <p:cNvSpPr txBox="1">
            <a:spLocks/>
          </p:cNvSpPr>
          <p:nvPr/>
        </p:nvSpPr>
        <p:spPr>
          <a:xfrm>
            <a:off x="6646387" y="4231581"/>
            <a:ext cx="4533378" cy="1088565"/>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zh-CN" altLang="en-US" sz="3200" b="1" dirty="0"/>
              <a:t>建立</a:t>
            </a:r>
            <a:endParaRPr lang="en-US" altLang="zh-CN" b="1" dirty="0"/>
          </a:p>
          <a:p>
            <a:pPr marL="0" indent="0">
              <a:lnSpc>
                <a:spcPct val="110000"/>
              </a:lnSpc>
              <a:buFont typeface="Arial" panose="020B0604020202020204" pitchFamily="34" charset="0"/>
              <a:buNone/>
            </a:pPr>
            <a:r>
              <a:rPr lang="zh-CN" altLang="en-US" sz="2400" dirty="0">
                <a:solidFill>
                  <a:schemeClr val="tx1">
                    <a:lumMod val="50000"/>
                    <a:lumOff val="50000"/>
                  </a:schemeClr>
                </a:solidFill>
              </a:rPr>
              <a:t>用数据通道通信</a:t>
            </a:r>
          </a:p>
        </p:txBody>
      </p:sp>
      <p:cxnSp>
        <p:nvCxnSpPr>
          <p:cNvPr id="8" name="直接连接符 7"/>
          <p:cNvCxnSpPr/>
          <p:nvPr/>
        </p:nvCxnSpPr>
        <p:spPr>
          <a:xfrm flipV="1">
            <a:off x="811519" y="1264627"/>
            <a:ext cx="1432049" cy="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811519" y="2372040"/>
            <a:ext cx="1432049" cy="3236"/>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479" y="4118847"/>
            <a:ext cx="574324" cy="1048765"/>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9013" y="1678787"/>
            <a:ext cx="755257" cy="755257"/>
          </a:xfrm>
          <a:prstGeom prst="rect">
            <a:avLst/>
          </a:prstGeom>
        </p:spPr>
      </p:pic>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5367077" y="2318362"/>
            <a:ext cx="259128" cy="490492"/>
          </a:xfrm>
          <a:prstGeom prst="rect">
            <a:avLst/>
          </a:prstGeom>
        </p:spPr>
      </p:pic>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flipV="1">
            <a:off x="5367077" y="3689629"/>
            <a:ext cx="259128" cy="490492"/>
          </a:xfrm>
          <a:prstGeom prst="rect">
            <a:avLst/>
          </a:prstGeom>
        </p:spPr>
      </p:pic>
      <p:cxnSp>
        <p:nvCxnSpPr>
          <p:cNvPr id="17" name="直接连接符 16"/>
          <p:cNvCxnSpPr>
            <a:stCxn id="19" idx="3"/>
            <a:endCxn id="12" idx="1"/>
          </p:cNvCxnSpPr>
          <p:nvPr/>
        </p:nvCxnSpPr>
        <p:spPr>
          <a:xfrm>
            <a:off x="4096012" y="3633889"/>
            <a:ext cx="1113467" cy="1009341"/>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2" idx="3"/>
          </p:cNvCxnSpPr>
          <p:nvPr/>
        </p:nvCxnSpPr>
        <p:spPr>
          <a:xfrm flipV="1">
            <a:off x="4175232" y="4643229"/>
            <a:ext cx="1034246" cy="95741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3463257" y="3317512"/>
            <a:ext cx="632755" cy="632755"/>
          </a:xfrm>
          <a:prstGeom prst="rect">
            <a:avLst/>
          </a:prstGeom>
        </p:spPr>
      </p:pic>
      <p:sp>
        <p:nvSpPr>
          <p:cNvPr id="20" name="标题 1"/>
          <p:cNvSpPr txBox="1">
            <a:spLocks/>
          </p:cNvSpPr>
          <p:nvPr/>
        </p:nvSpPr>
        <p:spPr>
          <a:xfrm>
            <a:off x="3128791" y="4231581"/>
            <a:ext cx="1085667" cy="8020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stStyle>
          <a:p>
            <a:r>
              <a:rPr lang="en-US" altLang="zh-CN" dirty="0"/>
              <a:t>… …</a:t>
            </a:r>
            <a:endParaRPr lang="zh-CN" altLang="en-US" dirty="0"/>
          </a:p>
        </p:txBody>
      </p:sp>
      <p:sp>
        <p:nvSpPr>
          <p:cNvPr id="21" name="内容占位符 2"/>
          <p:cNvSpPr txBox="1">
            <a:spLocks/>
          </p:cNvSpPr>
          <p:nvPr/>
        </p:nvSpPr>
        <p:spPr>
          <a:xfrm>
            <a:off x="726653" y="4271105"/>
            <a:ext cx="2134697" cy="1088565"/>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Font typeface="Arial" panose="020B0604020202020204" pitchFamily="34" charset="0"/>
              <a:buNone/>
            </a:pPr>
            <a:r>
              <a:rPr lang="zh-CN" altLang="en-US" sz="3200" b="1" dirty="0"/>
              <a:t>主从设备</a:t>
            </a:r>
            <a:r>
              <a:rPr lang="zh-CN" altLang="en-US" b="1" dirty="0"/>
              <a:t>  </a:t>
            </a:r>
            <a:endParaRPr lang="en-US" altLang="zh-CN" b="1" dirty="0"/>
          </a:p>
          <a:p>
            <a:pPr marL="0" indent="0" algn="ctr">
              <a:lnSpc>
                <a:spcPct val="110000"/>
              </a:lnSpc>
              <a:buFont typeface="Arial" panose="020B0604020202020204" pitchFamily="34" charset="0"/>
              <a:buNone/>
            </a:pPr>
            <a:r>
              <a:rPr lang="zh-CN" altLang="en-US" sz="2400" dirty="0">
                <a:solidFill>
                  <a:schemeClr val="tx1">
                    <a:lumMod val="50000"/>
                    <a:lumOff val="50000"/>
                  </a:schemeClr>
                </a:solidFill>
              </a:rPr>
              <a:t>微微网</a:t>
            </a:r>
          </a:p>
        </p:txBody>
      </p:sp>
      <p:pic>
        <p:nvPicPr>
          <p:cNvPr id="22" name="图片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09168" y="5167612"/>
            <a:ext cx="866064" cy="866064"/>
          </a:xfrm>
          <a:prstGeom prst="rect">
            <a:avLst/>
          </a:prstGeom>
        </p:spPr>
      </p:pic>
    </p:spTree>
    <p:extLst>
      <p:ext uri="{BB962C8B-B14F-4D97-AF65-F5344CB8AC3E}">
        <p14:creationId xmlns:p14="http://schemas.microsoft.com/office/powerpoint/2010/main" val="1717648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Radio Frequency Identification(RFID)</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36</a:t>
            </a:fld>
            <a:endParaRPr lang="zh-CN" altLang="en-US"/>
          </a:p>
        </p:txBody>
      </p:sp>
      <p:sp>
        <p:nvSpPr>
          <p:cNvPr id="5" name="标题 1"/>
          <p:cNvSpPr txBox="1">
            <a:spLocks/>
          </p:cNvSpPr>
          <p:nvPr/>
        </p:nvSpPr>
        <p:spPr>
          <a:xfrm>
            <a:off x="3410672" y="1918049"/>
            <a:ext cx="885667" cy="740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stStyle>
          <a:p>
            <a:pPr algn="ctr"/>
            <a:r>
              <a:rPr lang="en-US" altLang="zh-CN" b="1" dirty="0"/>
              <a:t>RF</a:t>
            </a:r>
            <a:endParaRPr lang="zh-CN" altLang="en-US" b="1" dirty="0"/>
          </a:p>
        </p:txBody>
      </p:sp>
      <p:sp>
        <p:nvSpPr>
          <p:cNvPr id="6" name="标题 1"/>
          <p:cNvSpPr txBox="1">
            <a:spLocks/>
          </p:cNvSpPr>
          <p:nvPr/>
        </p:nvSpPr>
        <p:spPr>
          <a:xfrm>
            <a:off x="8855184" y="3347620"/>
            <a:ext cx="1007710" cy="8020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stStyle>
          <a:p>
            <a:r>
              <a:rPr lang="en-US" altLang="zh-CN" b="1" dirty="0"/>
              <a:t>ID</a:t>
            </a:r>
            <a:endParaRPr lang="zh-CN" altLang="en-US" b="1" dirty="0"/>
          </a:p>
        </p:txBody>
      </p:sp>
      <p:sp>
        <p:nvSpPr>
          <p:cNvPr id="3" name="矩形 2"/>
          <p:cNvSpPr/>
          <p:nvPr/>
        </p:nvSpPr>
        <p:spPr>
          <a:xfrm>
            <a:off x="1199610" y="2612755"/>
            <a:ext cx="3966159" cy="954107"/>
          </a:xfrm>
          <a:prstGeom prst="rect">
            <a:avLst/>
          </a:prstGeom>
        </p:spPr>
        <p:txBody>
          <a:bodyPr wrap="square">
            <a:spAutoFit/>
          </a:bodyPr>
          <a:lstStyle/>
          <a:p>
            <a:r>
              <a:rPr lang="zh-CN"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辐射到空间的电磁</a:t>
            </a:r>
            <a:r>
              <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频率</a:t>
            </a:r>
          </a:p>
          <a:p>
            <a:r>
              <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300KHz</a:t>
            </a:r>
            <a:r>
              <a:rPr lang="zh-CN"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300GHz</a:t>
            </a:r>
            <a:r>
              <a:rPr lang="zh-CN"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之间</a:t>
            </a:r>
            <a:endParaRPr lang="zh-CN" altLang="en-US"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Freeform 13"/>
          <p:cNvSpPr>
            <a:spLocks/>
          </p:cNvSpPr>
          <p:nvPr/>
        </p:nvSpPr>
        <p:spPr bwMode="auto">
          <a:xfrm>
            <a:off x="4296339" y="1490645"/>
            <a:ext cx="2792412" cy="1595438"/>
          </a:xfrm>
          <a:custGeom>
            <a:avLst/>
            <a:gdLst>
              <a:gd name="T0" fmla="*/ 53 w 63"/>
              <a:gd name="T1" fmla="*/ 30 h 36"/>
              <a:gd name="T2" fmla="*/ 60 w 63"/>
              <a:gd name="T3" fmla="*/ 31 h 36"/>
              <a:gd name="T4" fmla="*/ 63 w 63"/>
              <a:gd name="T5" fmla="*/ 18 h 36"/>
              <a:gd name="T6" fmla="*/ 47 w 63"/>
              <a:gd name="T7" fmla="*/ 0 h 36"/>
              <a:gd name="T8" fmla="*/ 0 w 63"/>
              <a:gd name="T9" fmla="*/ 18 h 36"/>
              <a:gd name="T10" fmla="*/ 39 w 63"/>
              <a:gd name="T11" fmla="*/ 36 h 36"/>
              <a:gd name="T12" fmla="*/ 53 w 63"/>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63" h="36">
                <a:moveTo>
                  <a:pt x="53" y="30"/>
                </a:moveTo>
                <a:cubicBezTo>
                  <a:pt x="55" y="30"/>
                  <a:pt x="58" y="30"/>
                  <a:pt x="60" y="31"/>
                </a:cubicBezTo>
                <a:cubicBezTo>
                  <a:pt x="62" y="28"/>
                  <a:pt x="63" y="24"/>
                  <a:pt x="63" y="18"/>
                </a:cubicBezTo>
                <a:cubicBezTo>
                  <a:pt x="63" y="6"/>
                  <a:pt x="58" y="0"/>
                  <a:pt x="47" y="0"/>
                </a:cubicBezTo>
                <a:cubicBezTo>
                  <a:pt x="30" y="0"/>
                  <a:pt x="6" y="14"/>
                  <a:pt x="0" y="18"/>
                </a:cubicBezTo>
                <a:cubicBezTo>
                  <a:pt x="5" y="22"/>
                  <a:pt x="23" y="32"/>
                  <a:pt x="39" y="36"/>
                </a:cubicBezTo>
                <a:cubicBezTo>
                  <a:pt x="43" y="31"/>
                  <a:pt x="48" y="30"/>
                  <a:pt x="53" y="30"/>
                </a:cubicBez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6"/>
          <p:cNvSpPr>
            <a:spLocks/>
          </p:cNvSpPr>
          <p:nvPr/>
        </p:nvSpPr>
        <p:spPr bwMode="auto">
          <a:xfrm>
            <a:off x="5988109" y="2946589"/>
            <a:ext cx="2792412" cy="1639888"/>
          </a:xfrm>
          <a:custGeom>
            <a:avLst/>
            <a:gdLst>
              <a:gd name="T0" fmla="*/ 22 w 63"/>
              <a:gd name="T1" fmla="*/ 1 h 37"/>
              <a:gd name="T2" fmla="*/ 16 w 63"/>
              <a:gd name="T3" fmla="*/ 0 h 37"/>
              <a:gd name="T4" fmla="*/ 5 w 63"/>
              <a:gd name="T5" fmla="*/ 4 h 37"/>
              <a:gd name="T6" fmla="*/ 0 w 63"/>
              <a:gd name="T7" fmla="*/ 18 h 37"/>
              <a:gd name="T8" fmla="*/ 5 w 63"/>
              <a:gd name="T9" fmla="*/ 33 h 37"/>
              <a:gd name="T10" fmla="*/ 16 w 63"/>
              <a:gd name="T11" fmla="*/ 37 h 37"/>
              <a:gd name="T12" fmla="*/ 16 w 63"/>
              <a:gd name="T13" fmla="*/ 37 h 37"/>
              <a:gd name="T14" fmla="*/ 63 w 63"/>
              <a:gd name="T15" fmla="*/ 18 h 37"/>
              <a:gd name="T16" fmla="*/ 22 w 63"/>
              <a:gd name="T17"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37">
                <a:moveTo>
                  <a:pt x="22" y="1"/>
                </a:moveTo>
                <a:cubicBezTo>
                  <a:pt x="20" y="0"/>
                  <a:pt x="18" y="0"/>
                  <a:pt x="16" y="0"/>
                </a:cubicBezTo>
                <a:cubicBezTo>
                  <a:pt x="11" y="0"/>
                  <a:pt x="8" y="1"/>
                  <a:pt x="5" y="4"/>
                </a:cubicBezTo>
                <a:cubicBezTo>
                  <a:pt x="2" y="7"/>
                  <a:pt x="0" y="12"/>
                  <a:pt x="0" y="18"/>
                </a:cubicBezTo>
                <a:cubicBezTo>
                  <a:pt x="0" y="25"/>
                  <a:pt x="2" y="30"/>
                  <a:pt x="5" y="33"/>
                </a:cubicBezTo>
                <a:cubicBezTo>
                  <a:pt x="7" y="36"/>
                  <a:pt x="11" y="37"/>
                  <a:pt x="16" y="37"/>
                </a:cubicBezTo>
                <a:cubicBezTo>
                  <a:pt x="16" y="37"/>
                  <a:pt x="16" y="37"/>
                  <a:pt x="16" y="37"/>
                </a:cubicBezTo>
                <a:cubicBezTo>
                  <a:pt x="33" y="37"/>
                  <a:pt x="57" y="22"/>
                  <a:pt x="63" y="18"/>
                </a:cubicBezTo>
                <a:cubicBezTo>
                  <a:pt x="58" y="15"/>
                  <a:pt x="38" y="3"/>
                  <a:pt x="22" y="1"/>
                </a:cubicBez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3260068" y="5462190"/>
            <a:ext cx="5827236" cy="707886"/>
          </a:xfrm>
          <a:prstGeom prst="rect">
            <a:avLst/>
          </a:prstGeom>
        </p:spPr>
        <p:txBody>
          <a:bodyPr wrap="none">
            <a:spAutoFit/>
          </a:bodyPr>
          <a:lstStyle/>
          <a:p>
            <a:r>
              <a:rPr lang="zh-CN" altLang="en-US" sz="4000" b="1" dirty="0">
                <a:latin typeface="Arial" panose="020B0604020202020204" pitchFamily="34" charset="0"/>
                <a:ea typeface="微软雅黑" panose="020B0503020204020204" pitchFamily="34" charset="-122"/>
                <a:cs typeface="Arial" panose="020B0604020202020204" pitchFamily="34" charset="0"/>
              </a:rPr>
              <a:t>非接触式的自动识别技术</a:t>
            </a:r>
            <a:endParaRPr lang="en-US" altLang="zh-CN" sz="4000" b="1" dirty="0">
              <a:latin typeface="Arial" panose="020B0604020202020204" pitchFamily="34" charset="0"/>
              <a:ea typeface="微软雅黑" panose="020B0503020204020204" pitchFamily="34" charset="-122"/>
              <a:cs typeface="Arial" panose="020B0604020202020204" pitchFamily="34" charset="0"/>
            </a:endParaRPr>
          </a:p>
        </p:txBody>
      </p:sp>
      <p:sp>
        <p:nvSpPr>
          <p:cNvPr id="12" name="矩形 11"/>
          <p:cNvSpPr/>
          <p:nvPr/>
        </p:nvSpPr>
        <p:spPr>
          <a:xfrm>
            <a:off x="8836068" y="4063257"/>
            <a:ext cx="1620957" cy="523220"/>
          </a:xfrm>
          <a:prstGeom prst="rect">
            <a:avLst/>
          </a:prstGeom>
        </p:spPr>
        <p:txBody>
          <a:bodyPr wrap="none">
            <a:spAutoFit/>
          </a:bodyPr>
          <a:lstStyle/>
          <a:p>
            <a:r>
              <a:rPr lang="zh-CN" altLang="en-US"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电子标签</a:t>
            </a:r>
            <a:endPar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102" y="3314673"/>
            <a:ext cx="1043213" cy="1043213"/>
          </a:xfrm>
          <a:prstGeom prst="rect">
            <a:avLst/>
          </a:prstGeom>
        </p:spPr>
      </p:pic>
      <p:pic>
        <p:nvPicPr>
          <p:cNvPr id="9" name="图片 8"/>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913498" y="1645769"/>
            <a:ext cx="1175253" cy="1175253"/>
          </a:xfrm>
          <a:prstGeom prst="rect">
            <a:avLst/>
          </a:prstGeom>
        </p:spPr>
      </p:pic>
    </p:spTree>
    <p:extLst>
      <p:ext uri="{BB962C8B-B14F-4D97-AF65-F5344CB8AC3E}">
        <p14:creationId xmlns:p14="http://schemas.microsoft.com/office/powerpoint/2010/main" val="2578366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8954219" y="1481068"/>
            <a:ext cx="2457308" cy="1173078"/>
          </a:xfrm>
          <a:prstGeom prst="rect">
            <a:avLst/>
          </a:prstGeom>
          <a:solidFill>
            <a:schemeClr val="accent1">
              <a:lumMod val="20000"/>
              <a:lumOff val="80000"/>
            </a:schemeClr>
          </a:solidFill>
          <a:ln>
            <a:solidFill>
              <a:schemeClr val="tx1"/>
            </a:solidFill>
          </a:ln>
        </p:spPr>
        <p:txBody>
          <a:bodyPr wrap="square" rtlCol="0" anchor="ctr">
            <a:noAutofit/>
          </a:bodyPr>
          <a:lstStyle/>
          <a:p>
            <a:pPr algn="ctr"/>
            <a:endPar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标题 1"/>
          <p:cNvSpPr>
            <a:spLocks noGrp="1"/>
          </p:cNvSpPr>
          <p:nvPr>
            <p:ph type="title"/>
          </p:nvPr>
        </p:nvSpPr>
        <p:spPr>
          <a:xfrm>
            <a:off x="895927" y="24944"/>
            <a:ext cx="4929994" cy="802063"/>
          </a:xfrm>
        </p:spPr>
        <p:txBody>
          <a:bodyPr/>
          <a:lstStyle/>
          <a:p>
            <a:r>
              <a:rPr lang="zh-CN" altLang="en-US" dirty="0"/>
              <a:t>系统结构</a:t>
            </a:r>
          </a:p>
        </p:txBody>
      </p:sp>
      <p:sp>
        <p:nvSpPr>
          <p:cNvPr id="3" name="矩形 2"/>
          <p:cNvSpPr/>
          <p:nvPr/>
        </p:nvSpPr>
        <p:spPr>
          <a:xfrm>
            <a:off x="9751518" y="2822839"/>
            <a:ext cx="902811" cy="523220"/>
          </a:xfrm>
          <a:prstGeom prst="rect">
            <a:avLst/>
          </a:prstGeom>
        </p:spPr>
        <p:txBody>
          <a:bodyPr wrap="none">
            <a:spAutoFit/>
          </a:bodyPr>
          <a:lstStyle/>
          <a:p>
            <a:r>
              <a:rPr lang="zh-CN" altLang="en-US" sz="2800" dirty="0"/>
              <a:t>标签</a:t>
            </a:r>
            <a:endParaRPr lang="en-US" altLang="zh-CN" sz="2800"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8894" y="4298761"/>
            <a:ext cx="2379461" cy="2025156"/>
          </a:xfrm>
          <a:prstGeom prst="rect">
            <a:avLst/>
          </a:prstGeom>
        </p:spPr>
      </p:pic>
      <p:cxnSp>
        <p:nvCxnSpPr>
          <p:cNvPr id="9" name="直接连接符 8"/>
          <p:cNvCxnSpPr>
            <a:endCxn id="4" idx="0"/>
          </p:cNvCxnSpPr>
          <p:nvPr/>
        </p:nvCxnSpPr>
        <p:spPr>
          <a:xfrm>
            <a:off x="3248625" y="3084449"/>
            <a:ext cx="0" cy="121431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17652" y="2481476"/>
            <a:ext cx="1261884" cy="523220"/>
          </a:xfrm>
          <a:prstGeom prst="rect">
            <a:avLst/>
          </a:prstGeom>
        </p:spPr>
        <p:txBody>
          <a:bodyPr wrap="none">
            <a:spAutoFit/>
          </a:bodyPr>
          <a:lstStyle/>
          <a:p>
            <a:r>
              <a:rPr lang="zh-CN" altLang="en-US" sz="2800" dirty="0"/>
              <a:t>解读器</a:t>
            </a:r>
          </a:p>
        </p:txBody>
      </p:sp>
      <p:pic>
        <p:nvPicPr>
          <p:cNvPr id="43010" name="Picture 2" descr="https://timgsa.baidu.com/timg?image&amp;quality=80&amp;size=b9999_10000&amp;sec=1504452688234&amp;di=efe22e82c1fb61245f7b27836bdfe99b&amp;imgtype=0&amp;src=http%3A%2F%2Fimages.cps.com.cn%2Fstatic%2Fupload%2F2014%2F0522%2F201405220413396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91769" y="1355321"/>
            <a:ext cx="1681508" cy="1681508"/>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肘形连接符 13"/>
          <p:cNvCxnSpPr/>
          <p:nvPr/>
        </p:nvCxnSpPr>
        <p:spPr>
          <a:xfrm>
            <a:off x="4230130" y="2374511"/>
            <a:ext cx="1595791" cy="332015"/>
          </a:xfrm>
          <a:prstGeom prst="bent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5"/>
          <a:stretch>
            <a:fillRect/>
          </a:stretch>
        </p:blipFill>
        <p:spPr>
          <a:xfrm>
            <a:off x="1896505" y="1705189"/>
            <a:ext cx="2333625" cy="1552575"/>
          </a:xfrm>
          <a:prstGeom prst="rect">
            <a:avLst/>
          </a:prstGeom>
        </p:spPr>
      </p:pic>
      <p:sp>
        <p:nvSpPr>
          <p:cNvPr id="20" name="矩形 19"/>
          <p:cNvSpPr/>
          <p:nvPr/>
        </p:nvSpPr>
        <p:spPr>
          <a:xfrm>
            <a:off x="5950467" y="2822839"/>
            <a:ext cx="902811" cy="523220"/>
          </a:xfrm>
          <a:prstGeom prst="rect">
            <a:avLst/>
          </a:prstGeom>
        </p:spPr>
        <p:txBody>
          <a:bodyPr wrap="none">
            <a:spAutoFit/>
          </a:bodyPr>
          <a:lstStyle/>
          <a:p>
            <a:r>
              <a:rPr lang="zh-CN" altLang="en-US" sz="2800" dirty="0"/>
              <a:t>天线</a:t>
            </a:r>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20329" y="1688305"/>
            <a:ext cx="725089" cy="725089"/>
          </a:xfrm>
          <a:prstGeom prst="rect">
            <a:avLst/>
          </a:prstGeom>
        </p:spPr>
      </p:pic>
      <p:pic>
        <p:nvPicPr>
          <p:cNvPr id="23" name="图片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4737138">
            <a:off x="6745425" y="1561804"/>
            <a:ext cx="1011607" cy="1011607"/>
          </a:xfrm>
          <a:prstGeom prst="rect">
            <a:avLst/>
          </a:prstGeom>
        </p:spPr>
      </p:pic>
      <p:pic>
        <p:nvPicPr>
          <p:cNvPr id="26" name="图片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862862" flipH="1">
            <a:off x="7956593" y="1561804"/>
            <a:ext cx="1011607" cy="1011607"/>
          </a:xfrm>
          <a:prstGeom prst="rect">
            <a:avLst/>
          </a:prstGeom>
        </p:spPr>
      </p:pic>
    </p:spTree>
    <p:extLst>
      <p:ext uri="{BB962C8B-B14F-4D97-AF65-F5344CB8AC3E}">
        <p14:creationId xmlns:p14="http://schemas.microsoft.com/office/powerpoint/2010/main" val="1669756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有无电源</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38</a:t>
            </a:fld>
            <a:endParaRPr lang="zh-CN" altLang="en-US" dirty="0"/>
          </a:p>
        </p:txBody>
      </p:sp>
      <p:sp>
        <p:nvSpPr>
          <p:cNvPr id="8" name="矩形 7"/>
          <p:cNvSpPr/>
          <p:nvPr/>
        </p:nvSpPr>
        <p:spPr>
          <a:xfrm>
            <a:off x="1562863" y="3867976"/>
            <a:ext cx="2237087" cy="523220"/>
          </a:xfrm>
          <a:prstGeom prst="rect">
            <a:avLst/>
          </a:prstGeom>
        </p:spPr>
        <p:txBody>
          <a:bodyPr wrap="none">
            <a:spAutoFit/>
          </a:bodyPr>
          <a:lstStyle/>
          <a:p>
            <a:pPr algn="ctr"/>
            <a:r>
              <a:rPr lang="en-US" altLang="zh-CN" sz="2800" b="1" dirty="0">
                <a:latin typeface="Arial" panose="020B0604020202020204" pitchFamily="34" charset="0"/>
                <a:ea typeface="微软雅黑" panose="020B0503020204020204" pitchFamily="34" charset="-122"/>
                <a:cs typeface="Arial" panose="020B0604020202020204" pitchFamily="34" charset="0"/>
              </a:rPr>
              <a:t>Passive Tag</a:t>
            </a:r>
          </a:p>
        </p:txBody>
      </p:sp>
      <p:sp>
        <p:nvSpPr>
          <p:cNvPr id="9" name="矩形 8"/>
          <p:cNvSpPr/>
          <p:nvPr/>
        </p:nvSpPr>
        <p:spPr>
          <a:xfrm>
            <a:off x="8196442" y="3867976"/>
            <a:ext cx="2076787" cy="523220"/>
          </a:xfrm>
          <a:prstGeom prst="rect">
            <a:avLst/>
          </a:prstGeom>
        </p:spPr>
        <p:txBody>
          <a:bodyPr wrap="none">
            <a:spAutoFit/>
          </a:bodyPr>
          <a:lstStyle/>
          <a:p>
            <a:pPr algn="ctr"/>
            <a:r>
              <a:rPr lang="en-US" altLang="zh-CN" sz="2800" b="1" dirty="0">
                <a:latin typeface="Arial" panose="020B0604020202020204" pitchFamily="34" charset="0"/>
                <a:ea typeface="微软雅黑" panose="020B0503020204020204" pitchFamily="34" charset="-122"/>
                <a:cs typeface="Arial" panose="020B0604020202020204" pitchFamily="34" charset="0"/>
              </a:rPr>
              <a:t>Active Tag </a:t>
            </a:r>
          </a:p>
        </p:txBody>
      </p:sp>
      <p:grpSp>
        <p:nvGrpSpPr>
          <p:cNvPr id="38" name="组合 37"/>
          <p:cNvGrpSpPr/>
          <p:nvPr/>
        </p:nvGrpSpPr>
        <p:grpSpPr>
          <a:xfrm>
            <a:off x="4618551" y="1400659"/>
            <a:ext cx="2679138" cy="2679138"/>
            <a:chOff x="4667801" y="1400659"/>
            <a:chExt cx="2679138" cy="2679138"/>
          </a:xfrm>
        </p:grpSpPr>
        <p:sp>
          <p:nvSpPr>
            <p:cNvPr id="10" name="Freeform 48"/>
            <p:cNvSpPr>
              <a:spLocks noEditPoints="1"/>
            </p:cNvSpPr>
            <p:nvPr/>
          </p:nvSpPr>
          <p:spPr bwMode="auto">
            <a:xfrm>
              <a:off x="4667801" y="1400659"/>
              <a:ext cx="2679138" cy="2679138"/>
            </a:xfrm>
            <a:custGeom>
              <a:avLst/>
              <a:gdLst>
                <a:gd name="T0" fmla="*/ 556 w 1252"/>
                <a:gd name="T1" fmla="*/ 1248 h 1252"/>
                <a:gd name="T2" fmla="*/ 375 w 1252"/>
                <a:gd name="T3" fmla="*/ 1200 h 1252"/>
                <a:gd name="T4" fmla="*/ 255 w 1252"/>
                <a:gd name="T5" fmla="*/ 1130 h 1252"/>
                <a:gd name="T6" fmla="*/ 122 w 1252"/>
                <a:gd name="T7" fmla="*/ 998 h 1252"/>
                <a:gd name="T8" fmla="*/ 52 w 1252"/>
                <a:gd name="T9" fmla="*/ 877 h 1252"/>
                <a:gd name="T10" fmla="*/ 4 w 1252"/>
                <a:gd name="T11" fmla="*/ 696 h 1252"/>
                <a:gd name="T12" fmla="*/ 4 w 1252"/>
                <a:gd name="T13" fmla="*/ 560 h 1252"/>
                <a:gd name="T14" fmla="*/ 137 w 1252"/>
                <a:gd name="T15" fmla="*/ 458 h 1252"/>
                <a:gd name="T16" fmla="*/ 120 w 1252"/>
                <a:gd name="T17" fmla="*/ 257 h 1252"/>
                <a:gd name="T18" fmla="*/ 287 w 1252"/>
                <a:gd name="T19" fmla="*/ 236 h 1252"/>
                <a:gd name="T20" fmla="*/ 372 w 1252"/>
                <a:gd name="T21" fmla="*/ 54 h 1252"/>
                <a:gd name="T22" fmla="*/ 528 w 1252"/>
                <a:gd name="T23" fmla="*/ 119 h 1252"/>
                <a:gd name="T24" fmla="*/ 626 w 1252"/>
                <a:gd name="T25" fmla="*/ 0 h 1252"/>
                <a:gd name="T26" fmla="*/ 724 w 1252"/>
                <a:gd name="T27" fmla="*/ 119 h 1252"/>
                <a:gd name="T28" fmla="*/ 879 w 1252"/>
                <a:gd name="T29" fmla="*/ 54 h 1252"/>
                <a:gd name="T30" fmla="*/ 965 w 1252"/>
                <a:gd name="T31" fmla="*/ 236 h 1252"/>
                <a:gd name="T32" fmla="*/ 1132 w 1252"/>
                <a:gd name="T33" fmla="*/ 257 h 1252"/>
                <a:gd name="T34" fmla="*/ 1115 w 1252"/>
                <a:gd name="T35" fmla="*/ 458 h 1252"/>
                <a:gd name="T36" fmla="*/ 1248 w 1252"/>
                <a:gd name="T37" fmla="*/ 560 h 1252"/>
                <a:gd name="T38" fmla="*/ 1248 w 1252"/>
                <a:gd name="T39" fmla="*/ 696 h 1252"/>
                <a:gd name="T40" fmla="*/ 1200 w 1252"/>
                <a:gd name="T41" fmla="*/ 877 h 1252"/>
                <a:gd name="T42" fmla="*/ 1130 w 1252"/>
                <a:gd name="T43" fmla="*/ 998 h 1252"/>
                <a:gd name="T44" fmla="*/ 997 w 1252"/>
                <a:gd name="T45" fmla="*/ 1130 h 1252"/>
                <a:gd name="T46" fmla="*/ 877 w 1252"/>
                <a:gd name="T47" fmla="*/ 1200 h 1252"/>
                <a:gd name="T48" fmla="*/ 696 w 1252"/>
                <a:gd name="T49" fmla="*/ 1248 h 1252"/>
                <a:gd name="T50" fmla="*/ 563 w 1252"/>
                <a:gd name="T51" fmla="*/ 1241 h 1252"/>
                <a:gd name="T52" fmla="*/ 717 w 1252"/>
                <a:gd name="T53" fmla="*/ 1126 h 1252"/>
                <a:gd name="T54" fmla="*/ 797 w 1252"/>
                <a:gd name="T55" fmla="*/ 1105 h 1252"/>
                <a:gd name="T56" fmla="*/ 955 w 1252"/>
                <a:gd name="T57" fmla="*/ 1014 h 1252"/>
                <a:gd name="T58" fmla="*/ 1013 w 1252"/>
                <a:gd name="T59" fmla="*/ 955 h 1252"/>
                <a:gd name="T60" fmla="*/ 1105 w 1252"/>
                <a:gd name="T61" fmla="*/ 797 h 1252"/>
                <a:gd name="T62" fmla="*/ 1126 w 1252"/>
                <a:gd name="T63" fmla="*/ 718 h 1252"/>
                <a:gd name="T64" fmla="*/ 1240 w 1252"/>
                <a:gd name="T65" fmla="*/ 563 h 1252"/>
                <a:gd name="T66" fmla="*/ 1106 w 1252"/>
                <a:gd name="T67" fmla="*/ 458 h 1252"/>
                <a:gd name="T68" fmla="*/ 1127 w 1252"/>
                <a:gd name="T69" fmla="*/ 265 h 1252"/>
                <a:gd name="T70" fmla="*/ 957 w 1252"/>
                <a:gd name="T71" fmla="*/ 241 h 1252"/>
                <a:gd name="T72" fmla="*/ 879 w 1252"/>
                <a:gd name="T73" fmla="*/ 63 h 1252"/>
                <a:gd name="T74" fmla="*/ 720 w 1252"/>
                <a:gd name="T75" fmla="*/ 127 h 1252"/>
                <a:gd name="T76" fmla="*/ 626 w 1252"/>
                <a:gd name="T77" fmla="*/ 9 h 1252"/>
                <a:gd name="T78" fmla="*/ 532 w 1252"/>
                <a:gd name="T79" fmla="*/ 127 h 1252"/>
                <a:gd name="T80" fmla="*/ 373 w 1252"/>
                <a:gd name="T81" fmla="*/ 63 h 1252"/>
                <a:gd name="T82" fmla="*/ 295 w 1252"/>
                <a:gd name="T83" fmla="*/ 241 h 1252"/>
                <a:gd name="T84" fmla="*/ 125 w 1252"/>
                <a:gd name="T85" fmla="*/ 265 h 1252"/>
                <a:gd name="T86" fmla="*/ 146 w 1252"/>
                <a:gd name="T87" fmla="*/ 458 h 1252"/>
                <a:gd name="T88" fmla="*/ 12 w 1252"/>
                <a:gd name="T89" fmla="*/ 563 h 1252"/>
                <a:gd name="T90" fmla="*/ 126 w 1252"/>
                <a:gd name="T91" fmla="*/ 718 h 1252"/>
                <a:gd name="T92" fmla="*/ 147 w 1252"/>
                <a:gd name="T93" fmla="*/ 797 h 1252"/>
                <a:gd name="T94" fmla="*/ 239 w 1252"/>
                <a:gd name="T95" fmla="*/ 955 h 1252"/>
                <a:gd name="T96" fmla="*/ 297 w 1252"/>
                <a:gd name="T97" fmla="*/ 1014 h 1252"/>
                <a:gd name="T98" fmla="*/ 455 w 1252"/>
                <a:gd name="T99" fmla="*/ 1105 h 1252"/>
                <a:gd name="T100" fmla="*/ 535 w 1252"/>
                <a:gd name="T101" fmla="*/ 1126 h 1252"/>
                <a:gd name="T102" fmla="*/ 288 w 1252"/>
                <a:gd name="T103" fmla="*/ 964 h 1252"/>
                <a:gd name="T104" fmla="*/ 626 w 1252"/>
                <a:gd name="T105" fmla="*/ 148 h 1252"/>
                <a:gd name="T106" fmla="*/ 964 w 1252"/>
                <a:gd name="T107" fmla="*/ 964 h 1252"/>
                <a:gd name="T108" fmla="*/ 157 w 1252"/>
                <a:gd name="T109" fmla="*/ 626 h 1252"/>
                <a:gd name="T110" fmla="*/ 626 w 1252"/>
                <a:gd name="T111" fmla="*/ 157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2" h="1252">
                  <a:moveTo>
                    <a:pt x="626" y="1252"/>
                  </a:moveTo>
                  <a:cubicBezTo>
                    <a:pt x="604" y="1252"/>
                    <a:pt x="581" y="1251"/>
                    <a:pt x="559" y="1249"/>
                  </a:cubicBezTo>
                  <a:cubicBezTo>
                    <a:pt x="556" y="1248"/>
                    <a:pt x="556" y="1248"/>
                    <a:pt x="556" y="1248"/>
                  </a:cubicBezTo>
                  <a:cubicBezTo>
                    <a:pt x="528" y="1134"/>
                    <a:pt x="528" y="1134"/>
                    <a:pt x="528" y="1134"/>
                  </a:cubicBezTo>
                  <a:cubicBezTo>
                    <a:pt x="504" y="1129"/>
                    <a:pt x="480" y="1123"/>
                    <a:pt x="458" y="1115"/>
                  </a:cubicBezTo>
                  <a:cubicBezTo>
                    <a:pt x="375" y="1200"/>
                    <a:pt x="375" y="1200"/>
                    <a:pt x="375" y="1200"/>
                  </a:cubicBezTo>
                  <a:cubicBezTo>
                    <a:pt x="372" y="1199"/>
                    <a:pt x="372" y="1199"/>
                    <a:pt x="372" y="1199"/>
                  </a:cubicBezTo>
                  <a:cubicBezTo>
                    <a:pt x="332" y="1181"/>
                    <a:pt x="293" y="1158"/>
                    <a:pt x="257" y="1132"/>
                  </a:cubicBezTo>
                  <a:cubicBezTo>
                    <a:pt x="255" y="1130"/>
                    <a:pt x="255" y="1130"/>
                    <a:pt x="255" y="1130"/>
                  </a:cubicBezTo>
                  <a:cubicBezTo>
                    <a:pt x="287" y="1016"/>
                    <a:pt x="287" y="1016"/>
                    <a:pt x="287" y="1016"/>
                  </a:cubicBezTo>
                  <a:cubicBezTo>
                    <a:pt x="269" y="1001"/>
                    <a:pt x="252" y="983"/>
                    <a:pt x="236" y="965"/>
                  </a:cubicBezTo>
                  <a:cubicBezTo>
                    <a:pt x="122" y="998"/>
                    <a:pt x="122" y="998"/>
                    <a:pt x="122" y="998"/>
                  </a:cubicBezTo>
                  <a:cubicBezTo>
                    <a:pt x="120" y="995"/>
                    <a:pt x="120" y="995"/>
                    <a:pt x="120" y="995"/>
                  </a:cubicBezTo>
                  <a:cubicBezTo>
                    <a:pt x="94" y="959"/>
                    <a:pt x="72" y="921"/>
                    <a:pt x="54" y="880"/>
                  </a:cubicBezTo>
                  <a:cubicBezTo>
                    <a:pt x="52" y="877"/>
                    <a:pt x="52" y="877"/>
                    <a:pt x="52" y="877"/>
                  </a:cubicBezTo>
                  <a:cubicBezTo>
                    <a:pt x="137" y="795"/>
                    <a:pt x="137" y="795"/>
                    <a:pt x="137" y="795"/>
                  </a:cubicBezTo>
                  <a:cubicBezTo>
                    <a:pt x="130" y="772"/>
                    <a:pt x="123" y="748"/>
                    <a:pt x="119" y="725"/>
                  </a:cubicBezTo>
                  <a:cubicBezTo>
                    <a:pt x="4" y="696"/>
                    <a:pt x="4" y="696"/>
                    <a:pt x="4" y="696"/>
                  </a:cubicBezTo>
                  <a:cubicBezTo>
                    <a:pt x="4" y="693"/>
                    <a:pt x="4" y="693"/>
                    <a:pt x="4" y="693"/>
                  </a:cubicBezTo>
                  <a:cubicBezTo>
                    <a:pt x="1" y="671"/>
                    <a:pt x="0" y="648"/>
                    <a:pt x="0" y="626"/>
                  </a:cubicBezTo>
                  <a:cubicBezTo>
                    <a:pt x="0" y="604"/>
                    <a:pt x="1" y="582"/>
                    <a:pt x="4" y="560"/>
                  </a:cubicBezTo>
                  <a:cubicBezTo>
                    <a:pt x="4" y="557"/>
                    <a:pt x="4" y="557"/>
                    <a:pt x="4" y="557"/>
                  </a:cubicBezTo>
                  <a:cubicBezTo>
                    <a:pt x="119" y="528"/>
                    <a:pt x="119" y="528"/>
                    <a:pt x="119" y="528"/>
                  </a:cubicBezTo>
                  <a:cubicBezTo>
                    <a:pt x="123" y="504"/>
                    <a:pt x="130" y="481"/>
                    <a:pt x="137" y="458"/>
                  </a:cubicBezTo>
                  <a:cubicBezTo>
                    <a:pt x="52" y="376"/>
                    <a:pt x="52" y="376"/>
                    <a:pt x="52" y="376"/>
                  </a:cubicBezTo>
                  <a:cubicBezTo>
                    <a:pt x="54" y="373"/>
                    <a:pt x="54" y="373"/>
                    <a:pt x="54" y="373"/>
                  </a:cubicBezTo>
                  <a:cubicBezTo>
                    <a:pt x="72" y="332"/>
                    <a:pt x="94" y="293"/>
                    <a:pt x="120" y="257"/>
                  </a:cubicBezTo>
                  <a:cubicBezTo>
                    <a:pt x="122" y="255"/>
                    <a:pt x="122" y="255"/>
                    <a:pt x="122" y="255"/>
                  </a:cubicBezTo>
                  <a:cubicBezTo>
                    <a:pt x="236" y="287"/>
                    <a:pt x="236" y="287"/>
                    <a:pt x="236" y="287"/>
                  </a:cubicBezTo>
                  <a:cubicBezTo>
                    <a:pt x="252" y="269"/>
                    <a:pt x="269" y="252"/>
                    <a:pt x="287" y="236"/>
                  </a:cubicBezTo>
                  <a:cubicBezTo>
                    <a:pt x="255" y="122"/>
                    <a:pt x="255" y="122"/>
                    <a:pt x="255" y="122"/>
                  </a:cubicBezTo>
                  <a:cubicBezTo>
                    <a:pt x="257" y="121"/>
                    <a:pt x="257" y="121"/>
                    <a:pt x="257" y="121"/>
                  </a:cubicBezTo>
                  <a:cubicBezTo>
                    <a:pt x="293" y="94"/>
                    <a:pt x="332" y="72"/>
                    <a:pt x="372" y="54"/>
                  </a:cubicBezTo>
                  <a:cubicBezTo>
                    <a:pt x="375" y="53"/>
                    <a:pt x="375" y="53"/>
                    <a:pt x="375" y="53"/>
                  </a:cubicBezTo>
                  <a:cubicBezTo>
                    <a:pt x="458" y="138"/>
                    <a:pt x="458" y="138"/>
                    <a:pt x="458" y="138"/>
                  </a:cubicBezTo>
                  <a:cubicBezTo>
                    <a:pt x="480" y="130"/>
                    <a:pt x="504" y="123"/>
                    <a:pt x="528" y="119"/>
                  </a:cubicBezTo>
                  <a:cubicBezTo>
                    <a:pt x="556" y="4"/>
                    <a:pt x="556" y="4"/>
                    <a:pt x="556" y="4"/>
                  </a:cubicBezTo>
                  <a:cubicBezTo>
                    <a:pt x="559" y="4"/>
                    <a:pt x="559" y="4"/>
                    <a:pt x="559" y="4"/>
                  </a:cubicBezTo>
                  <a:cubicBezTo>
                    <a:pt x="581" y="2"/>
                    <a:pt x="604" y="0"/>
                    <a:pt x="626" y="0"/>
                  </a:cubicBezTo>
                  <a:cubicBezTo>
                    <a:pt x="648" y="0"/>
                    <a:pt x="671" y="2"/>
                    <a:pt x="693" y="4"/>
                  </a:cubicBezTo>
                  <a:cubicBezTo>
                    <a:pt x="696" y="4"/>
                    <a:pt x="696" y="4"/>
                    <a:pt x="696" y="4"/>
                  </a:cubicBezTo>
                  <a:cubicBezTo>
                    <a:pt x="724" y="119"/>
                    <a:pt x="724" y="119"/>
                    <a:pt x="724" y="119"/>
                  </a:cubicBezTo>
                  <a:cubicBezTo>
                    <a:pt x="748" y="123"/>
                    <a:pt x="772" y="130"/>
                    <a:pt x="794" y="138"/>
                  </a:cubicBezTo>
                  <a:cubicBezTo>
                    <a:pt x="877" y="53"/>
                    <a:pt x="877" y="53"/>
                    <a:pt x="877" y="53"/>
                  </a:cubicBezTo>
                  <a:cubicBezTo>
                    <a:pt x="879" y="54"/>
                    <a:pt x="879" y="54"/>
                    <a:pt x="879" y="54"/>
                  </a:cubicBezTo>
                  <a:cubicBezTo>
                    <a:pt x="920" y="72"/>
                    <a:pt x="959" y="94"/>
                    <a:pt x="995" y="121"/>
                  </a:cubicBezTo>
                  <a:cubicBezTo>
                    <a:pt x="997" y="122"/>
                    <a:pt x="997" y="122"/>
                    <a:pt x="997" y="122"/>
                  </a:cubicBezTo>
                  <a:cubicBezTo>
                    <a:pt x="965" y="236"/>
                    <a:pt x="965" y="236"/>
                    <a:pt x="965" y="236"/>
                  </a:cubicBezTo>
                  <a:cubicBezTo>
                    <a:pt x="983" y="252"/>
                    <a:pt x="1000" y="269"/>
                    <a:pt x="1016" y="287"/>
                  </a:cubicBezTo>
                  <a:cubicBezTo>
                    <a:pt x="1130" y="255"/>
                    <a:pt x="1130" y="255"/>
                    <a:pt x="1130" y="255"/>
                  </a:cubicBezTo>
                  <a:cubicBezTo>
                    <a:pt x="1132" y="257"/>
                    <a:pt x="1132" y="257"/>
                    <a:pt x="1132" y="257"/>
                  </a:cubicBezTo>
                  <a:cubicBezTo>
                    <a:pt x="1158" y="293"/>
                    <a:pt x="1180" y="332"/>
                    <a:pt x="1198" y="373"/>
                  </a:cubicBezTo>
                  <a:cubicBezTo>
                    <a:pt x="1200" y="376"/>
                    <a:pt x="1200" y="376"/>
                    <a:pt x="1200" y="376"/>
                  </a:cubicBezTo>
                  <a:cubicBezTo>
                    <a:pt x="1115" y="458"/>
                    <a:pt x="1115" y="458"/>
                    <a:pt x="1115" y="458"/>
                  </a:cubicBezTo>
                  <a:cubicBezTo>
                    <a:pt x="1123" y="481"/>
                    <a:pt x="1129" y="504"/>
                    <a:pt x="1133" y="528"/>
                  </a:cubicBezTo>
                  <a:cubicBezTo>
                    <a:pt x="1248" y="557"/>
                    <a:pt x="1248" y="557"/>
                    <a:pt x="1248" y="557"/>
                  </a:cubicBezTo>
                  <a:cubicBezTo>
                    <a:pt x="1248" y="560"/>
                    <a:pt x="1248" y="560"/>
                    <a:pt x="1248" y="560"/>
                  </a:cubicBezTo>
                  <a:cubicBezTo>
                    <a:pt x="1251" y="582"/>
                    <a:pt x="1252" y="604"/>
                    <a:pt x="1252" y="626"/>
                  </a:cubicBezTo>
                  <a:cubicBezTo>
                    <a:pt x="1252" y="649"/>
                    <a:pt x="1251" y="671"/>
                    <a:pt x="1248" y="693"/>
                  </a:cubicBezTo>
                  <a:cubicBezTo>
                    <a:pt x="1248" y="696"/>
                    <a:pt x="1248" y="696"/>
                    <a:pt x="1248" y="696"/>
                  </a:cubicBezTo>
                  <a:cubicBezTo>
                    <a:pt x="1133" y="725"/>
                    <a:pt x="1133" y="725"/>
                    <a:pt x="1133" y="725"/>
                  </a:cubicBezTo>
                  <a:cubicBezTo>
                    <a:pt x="1129" y="748"/>
                    <a:pt x="1122" y="772"/>
                    <a:pt x="1115" y="795"/>
                  </a:cubicBezTo>
                  <a:cubicBezTo>
                    <a:pt x="1200" y="877"/>
                    <a:pt x="1200" y="877"/>
                    <a:pt x="1200" y="877"/>
                  </a:cubicBezTo>
                  <a:cubicBezTo>
                    <a:pt x="1198" y="880"/>
                    <a:pt x="1198" y="880"/>
                    <a:pt x="1198" y="880"/>
                  </a:cubicBezTo>
                  <a:cubicBezTo>
                    <a:pt x="1180" y="920"/>
                    <a:pt x="1158" y="959"/>
                    <a:pt x="1132" y="995"/>
                  </a:cubicBezTo>
                  <a:cubicBezTo>
                    <a:pt x="1130" y="998"/>
                    <a:pt x="1130" y="998"/>
                    <a:pt x="1130" y="998"/>
                  </a:cubicBezTo>
                  <a:cubicBezTo>
                    <a:pt x="1016" y="965"/>
                    <a:pt x="1016" y="965"/>
                    <a:pt x="1016" y="965"/>
                  </a:cubicBezTo>
                  <a:cubicBezTo>
                    <a:pt x="1000" y="983"/>
                    <a:pt x="983" y="1001"/>
                    <a:pt x="965" y="1016"/>
                  </a:cubicBezTo>
                  <a:cubicBezTo>
                    <a:pt x="997" y="1130"/>
                    <a:pt x="997" y="1130"/>
                    <a:pt x="997" y="1130"/>
                  </a:cubicBezTo>
                  <a:cubicBezTo>
                    <a:pt x="995" y="1132"/>
                    <a:pt x="995" y="1132"/>
                    <a:pt x="995" y="1132"/>
                  </a:cubicBezTo>
                  <a:cubicBezTo>
                    <a:pt x="959" y="1158"/>
                    <a:pt x="920" y="1181"/>
                    <a:pt x="879" y="1199"/>
                  </a:cubicBezTo>
                  <a:cubicBezTo>
                    <a:pt x="877" y="1200"/>
                    <a:pt x="877" y="1200"/>
                    <a:pt x="877" y="1200"/>
                  </a:cubicBezTo>
                  <a:cubicBezTo>
                    <a:pt x="794" y="1115"/>
                    <a:pt x="794" y="1115"/>
                    <a:pt x="794" y="1115"/>
                  </a:cubicBezTo>
                  <a:cubicBezTo>
                    <a:pt x="772" y="1123"/>
                    <a:pt x="748" y="1129"/>
                    <a:pt x="724" y="1134"/>
                  </a:cubicBezTo>
                  <a:cubicBezTo>
                    <a:pt x="696" y="1248"/>
                    <a:pt x="696" y="1248"/>
                    <a:pt x="696" y="1248"/>
                  </a:cubicBezTo>
                  <a:cubicBezTo>
                    <a:pt x="693" y="1249"/>
                    <a:pt x="693" y="1249"/>
                    <a:pt x="693" y="1249"/>
                  </a:cubicBezTo>
                  <a:cubicBezTo>
                    <a:pt x="671" y="1251"/>
                    <a:pt x="648" y="1252"/>
                    <a:pt x="626" y="1252"/>
                  </a:cubicBezTo>
                  <a:close/>
                  <a:moveTo>
                    <a:pt x="563" y="1241"/>
                  </a:moveTo>
                  <a:cubicBezTo>
                    <a:pt x="584" y="1243"/>
                    <a:pt x="605" y="1244"/>
                    <a:pt x="626" y="1244"/>
                  </a:cubicBezTo>
                  <a:cubicBezTo>
                    <a:pt x="647" y="1244"/>
                    <a:pt x="668" y="1243"/>
                    <a:pt x="689" y="1241"/>
                  </a:cubicBezTo>
                  <a:cubicBezTo>
                    <a:pt x="717" y="1126"/>
                    <a:pt x="717" y="1126"/>
                    <a:pt x="717" y="1126"/>
                  </a:cubicBezTo>
                  <a:cubicBezTo>
                    <a:pt x="720" y="1126"/>
                    <a:pt x="720" y="1126"/>
                    <a:pt x="720" y="1126"/>
                  </a:cubicBezTo>
                  <a:cubicBezTo>
                    <a:pt x="745" y="1121"/>
                    <a:pt x="770" y="1114"/>
                    <a:pt x="794" y="1106"/>
                  </a:cubicBezTo>
                  <a:cubicBezTo>
                    <a:pt x="797" y="1105"/>
                    <a:pt x="797" y="1105"/>
                    <a:pt x="797" y="1105"/>
                  </a:cubicBezTo>
                  <a:cubicBezTo>
                    <a:pt x="879" y="1190"/>
                    <a:pt x="879" y="1190"/>
                    <a:pt x="879" y="1190"/>
                  </a:cubicBezTo>
                  <a:cubicBezTo>
                    <a:pt x="917" y="1173"/>
                    <a:pt x="953" y="1151"/>
                    <a:pt x="988" y="1127"/>
                  </a:cubicBezTo>
                  <a:cubicBezTo>
                    <a:pt x="955" y="1014"/>
                    <a:pt x="955" y="1014"/>
                    <a:pt x="955" y="1014"/>
                  </a:cubicBezTo>
                  <a:cubicBezTo>
                    <a:pt x="957" y="1012"/>
                    <a:pt x="957" y="1012"/>
                    <a:pt x="957" y="1012"/>
                  </a:cubicBezTo>
                  <a:cubicBezTo>
                    <a:pt x="977" y="995"/>
                    <a:pt x="995" y="977"/>
                    <a:pt x="1011" y="958"/>
                  </a:cubicBezTo>
                  <a:cubicBezTo>
                    <a:pt x="1013" y="955"/>
                    <a:pt x="1013" y="955"/>
                    <a:pt x="1013" y="955"/>
                  </a:cubicBezTo>
                  <a:cubicBezTo>
                    <a:pt x="1127" y="988"/>
                    <a:pt x="1127" y="988"/>
                    <a:pt x="1127" y="988"/>
                  </a:cubicBezTo>
                  <a:cubicBezTo>
                    <a:pt x="1151" y="954"/>
                    <a:pt x="1172" y="917"/>
                    <a:pt x="1189" y="879"/>
                  </a:cubicBezTo>
                  <a:cubicBezTo>
                    <a:pt x="1105" y="797"/>
                    <a:pt x="1105" y="797"/>
                    <a:pt x="1105" y="797"/>
                  </a:cubicBezTo>
                  <a:cubicBezTo>
                    <a:pt x="1106" y="795"/>
                    <a:pt x="1106" y="795"/>
                    <a:pt x="1106" y="795"/>
                  </a:cubicBezTo>
                  <a:cubicBezTo>
                    <a:pt x="1114" y="771"/>
                    <a:pt x="1121" y="746"/>
                    <a:pt x="1125" y="720"/>
                  </a:cubicBezTo>
                  <a:cubicBezTo>
                    <a:pt x="1126" y="718"/>
                    <a:pt x="1126" y="718"/>
                    <a:pt x="1126" y="718"/>
                  </a:cubicBezTo>
                  <a:cubicBezTo>
                    <a:pt x="1240" y="689"/>
                    <a:pt x="1240" y="689"/>
                    <a:pt x="1240" y="689"/>
                  </a:cubicBezTo>
                  <a:cubicBezTo>
                    <a:pt x="1242" y="668"/>
                    <a:pt x="1243" y="647"/>
                    <a:pt x="1243" y="626"/>
                  </a:cubicBezTo>
                  <a:cubicBezTo>
                    <a:pt x="1243" y="605"/>
                    <a:pt x="1242" y="584"/>
                    <a:pt x="1240" y="563"/>
                  </a:cubicBezTo>
                  <a:cubicBezTo>
                    <a:pt x="1126" y="535"/>
                    <a:pt x="1126" y="535"/>
                    <a:pt x="1126" y="535"/>
                  </a:cubicBezTo>
                  <a:cubicBezTo>
                    <a:pt x="1125" y="532"/>
                    <a:pt x="1125" y="532"/>
                    <a:pt x="1125" y="532"/>
                  </a:cubicBezTo>
                  <a:cubicBezTo>
                    <a:pt x="1121" y="507"/>
                    <a:pt x="1114" y="482"/>
                    <a:pt x="1106" y="458"/>
                  </a:cubicBezTo>
                  <a:cubicBezTo>
                    <a:pt x="1105" y="455"/>
                    <a:pt x="1105" y="455"/>
                    <a:pt x="1105" y="455"/>
                  </a:cubicBezTo>
                  <a:cubicBezTo>
                    <a:pt x="1189" y="374"/>
                    <a:pt x="1189" y="374"/>
                    <a:pt x="1189" y="374"/>
                  </a:cubicBezTo>
                  <a:cubicBezTo>
                    <a:pt x="1172" y="335"/>
                    <a:pt x="1151" y="299"/>
                    <a:pt x="1127" y="265"/>
                  </a:cubicBezTo>
                  <a:cubicBezTo>
                    <a:pt x="1013" y="297"/>
                    <a:pt x="1013" y="297"/>
                    <a:pt x="1013" y="297"/>
                  </a:cubicBezTo>
                  <a:cubicBezTo>
                    <a:pt x="1011" y="295"/>
                    <a:pt x="1011" y="295"/>
                    <a:pt x="1011" y="295"/>
                  </a:cubicBezTo>
                  <a:cubicBezTo>
                    <a:pt x="995" y="276"/>
                    <a:pt x="977" y="257"/>
                    <a:pt x="957" y="241"/>
                  </a:cubicBezTo>
                  <a:cubicBezTo>
                    <a:pt x="955" y="239"/>
                    <a:pt x="955" y="239"/>
                    <a:pt x="955" y="239"/>
                  </a:cubicBezTo>
                  <a:cubicBezTo>
                    <a:pt x="988" y="126"/>
                    <a:pt x="988" y="126"/>
                    <a:pt x="988" y="126"/>
                  </a:cubicBezTo>
                  <a:cubicBezTo>
                    <a:pt x="953" y="101"/>
                    <a:pt x="917" y="80"/>
                    <a:pt x="879" y="63"/>
                  </a:cubicBezTo>
                  <a:cubicBezTo>
                    <a:pt x="797" y="148"/>
                    <a:pt x="797" y="148"/>
                    <a:pt x="797" y="148"/>
                  </a:cubicBezTo>
                  <a:cubicBezTo>
                    <a:pt x="794" y="147"/>
                    <a:pt x="794" y="147"/>
                    <a:pt x="794" y="147"/>
                  </a:cubicBezTo>
                  <a:cubicBezTo>
                    <a:pt x="770" y="138"/>
                    <a:pt x="745" y="131"/>
                    <a:pt x="720" y="127"/>
                  </a:cubicBezTo>
                  <a:cubicBezTo>
                    <a:pt x="717" y="126"/>
                    <a:pt x="717" y="126"/>
                    <a:pt x="717" y="126"/>
                  </a:cubicBezTo>
                  <a:cubicBezTo>
                    <a:pt x="689" y="12"/>
                    <a:pt x="689" y="12"/>
                    <a:pt x="689" y="12"/>
                  </a:cubicBezTo>
                  <a:cubicBezTo>
                    <a:pt x="668" y="10"/>
                    <a:pt x="647" y="9"/>
                    <a:pt x="626" y="9"/>
                  </a:cubicBezTo>
                  <a:cubicBezTo>
                    <a:pt x="605" y="9"/>
                    <a:pt x="584" y="10"/>
                    <a:pt x="563" y="12"/>
                  </a:cubicBezTo>
                  <a:cubicBezTo>
                    <a:pt x="535" y="126"/>
                    <a:pt x="535" y="126"/>
                    <a:pt x="535" y="126"/>
                  </a:cubicBezTo>
                  <a:cubicBezTo>
                    <a:pt x="532" y="127"/>
                    <a:pt x="532" y="127"/>
                    <a:pt x="532" y="127"/>
                  </a:cubicBezTo>
                  <a:cubicBezTo>
                    <a:pt x="507" y="131"/>
                    <a:pt x="482" y="138"/>
                    <a:pt x="458" y="147"/>
                  </a:cubicBezTo>
                  <a:cubicBezTo>
                    <a:pt x="455" y="148"/>
                    <a:pt x="455" y="148"/>
                    <a:pt x="455" y="148"/>
                  </a:cubicBezTo>
                  <a:cubicBezTo>
                    <a:pt x="373" y="63"/>
                    <a:pt x="373" y="63"/>
                    <a:pt x="373" y="63"/>
                  </a:cubicBezTo>
                  <a:cubicBezTo>
                    <a:pt x="335" y="80"/>
                    <a:pt x="298" y="101"/>
                    <a:pt x="264" y="126"/>
                  </a:cubicBezTo>
                  <a:cubicBezTo>
                    <a:pt x="297" y="239"/>
                    <a:pt x="297" y="239"/>
                    <a:pt x="297" y="239"/>
                  </a:cubicBezTo>
                  <a:cubicBezTo>
                    <a:pt x="295" y="241"/>
                    <a:pt x="295" y="241"/>
                    <a:pt x="295" y="241"/>
                  </a:cubicBezTo>
                  <a:cubicBezTo>
                    <a:pt x="275" y="257"/>
                    <a:pt x="257" y="276"/>
                    <a:pt x="241" y="295"/>
                  </a:cubicBezTo>
                  <a:cubicBezTo>
                    <a:pt x="239" y="297"/>
                    <a:pt x="239" y="297"/>
                    <a:pt x="239" y="297"/>
                  </a:cubicBezTo>
                  <a:cubicBezTo>
                    <a:pt x="125" y="265"/>
                    <a:pt x="125" y="265"/>
                    <a:pt x="125" y="265"/>
                  </a:cubicBezTo>
                  <a:cubicBezTo>
                    <a:pt x="101" y="299"/>
                    <a:pt x="80" y="335"/>
                    <a:pt x="63" y="374"/>
                  </a:cubicBezTo>
                  <a:cubicBezTo>
                    <a:pt x="147" y="455"/>
                    <a:pt x="147" y="455"/>
                    <a:pt x="147" y="455"/>
                  </a:cubicBezTo>
                  <a:cubicBezTo>
                    <a:pt x="146" y="458"/>
                    <a:pt x="146" y="458"/>
                    <a:pt x="146" y="458"/>
                  </a:cubicBezTo>
                  <a:cubicBezTo>
                    <a:pt x="138" y="482"/>
                    <a:pt x="131" y="507"/>
                    <a:pt x="127" y="532"/>
                  </a:cubicBezTo>
                  <a:cubicBezTo>
                    <a:pt x="126" y="535"/>
                    <a:pt x="126" y="535"/>
                    <a:pt x="126" y="535"/>
                  </a:cubicBezTo>
                  <a:cubicBezTo>
                    <a:pt x="12" y="563"/>
                    <a:pt x="12" y="563"/>
                    <a:pt x="12" y="563"/>
                  </a:cubicBezTo>
                  <a:cubicBezTo>
                    <a:pt x="10" y="584"/>
                    <a:pt x="9" y="606"/>
                    <a:pt x="9" y="626"/>
                  </a:cubicBezTo>
                  <a:cubicBezTo>
                    <a:pt x="9" y="647"/>
                    <a:pt x="10" y="668"/>
                    <a:pt x="12" y="689"/>
                  </a:cubicBezTo>
                  <a:cubicBezTo>
                    <a:pt x="126" y="718"/>
                    <a:pt x="126" y="718"/>
                    <a:pt x="126" y="718"/>
                  </a:cubicBezTo>
                  <a:cubicBezTo>
                    <a:pt x="127" y="720"/>
                    <a:pt x="127" y="720"/>
                    <a:pt x="127" y="720"/>
                  </a:cubicBezTo>
                  <a:cubicBezTo>
                    <a:pt x="131" y="746"/>
                    <a:pt x="138" y="771"/>
                    <a:pt x="146" y="795"/>
                  </a:cubicBezTo>
                  <a:cubicBezTo>
                    <a:pt x="147" y="797"/>
                    <a:pt x="147" y="797"/>
                    <a:pt x="147" y="797"/>
                  </a:cubicBezTo>
                  <a:cubicBezTo>
                    <a:pt x="63" y="879"/>
                    <a:pt x="63" y="879"/>
                    <a:pt x="63" y="879"/>
                  </a:cubicBezTo>
                  <a:cubicBezTo>
                    <a:pt x="80" y="917"/>
                    <a:pt x="101" y="954"/>
                    <a:pt x="125" y="988"/>
                  </a:cubicBezTo>
                  <a:cubicBezTo>
                    <a:pt x="239" y="955"/>
                    <a:pt x="239" y="955"/>
                    <a:pt x="239" y="955"/>
                  </a:cubicBezTo>
                  <a:cubicBezTo>
                    <a:pt x="241" y="958"/>
                    <a:pt x="241" y="958"/>
                    <a:pt x="241" y="958"/>
                  </a:cubicBezTo>
                  <a:cubicBezTo>
                    <a:pt x="257" y="977"/>
                    <a:pt x="275" y="995"/>
                    <a:pt x="295" y="1012"/>
                  </a:cubicBezTo>
                  <a:cubicBezTo>
                    <a:pt x="297" y="1014"/>
                    <a:pt x="297" y="1014"/>
                    <a:pt x="297" y="1014"/>
                  </a:cubicBezTo>
                  <a:cubicBezTo>
                    <a:pt x="264" y="1127"/>
                    <a:pt x="264" y="1127"/>
                    <a:pt x="264" y="1127"/>
                  </a:cubicBezTo>
                  <a:cubicBezTo>
                    <a:pt x="298" y="1151"/>
                    <a:pt x="335" y="1173"/>
                    <a:pt x="373" y="1190"/>
                  </a:cubicBezTo>
                  <a:cubicBezTo>
                    <a:pt x="455" y="1105"/>
                    <a:pt x="455" y="1105"/>
                    <a:pt x="455" y="1105"/>
                  </a:cubicBezTo>
                  <a:cubicBezTo>
                    <a:pt x="458" y="1106"/>
                    <a:pt x="458" y="1106"/>
                    <a:pt x="458" y="1106"/>
                  </a:cubicBezTo>
                  <a:cubicBezTo>
                    <a:pt x="482" y="1114"/>
                    <a:pt x="507" y="1121"/>
                    <a:pt x="532" y="1126"/>
                  </a:cubicBezTo>
                  <a:cubicBezTo>
                    <a:pt x="535" y="1126"/>
                    <a:pt x="535" y="1126"/>
                    <a:pt x="535" y="1126"/>
                  </a:cubicBezTo>
                  <a:lnTo>
                    <a:pt x="563" y="1241"/>
                  </a:lnTo>
                  <a:close/>
                  <a:moveTo>
                    <a:pt x="626" y="1104"/>
                  </a:moveTo>
                  <a:cubicBezTo>
                    <a:pt x="498" y="1104"/>
                    <a:pt x="378" y="1055"/>
                    <a:pt x="288" y="964"/>
                  </a:cubicBezTo>
                  <a:cubicBezTo>
                    <a:pt x="198" y="874"/>
                    <a:pt x="148" y="754"/>
                    <a:pt x="148" y="626"/>
                  </a:cubicBezTo>
                  <a:cubicBezTo>
                    <a:pt x="148" y="499"/>
                    <a:pt x="198" y="379"/>
                    <a:pt x="288" y="288"/>
                  </a:cubicBezTo>
                  <a:cubicBezTo>
                    <a:pt x="378" y="198"/>
                    <a:pt x="498" y="148"/>
                    <a:pt x="626" y="148"/>
                  </a:cubicBezTo>
                  <a:cubicBezTo>
                    <a:pt x="754" y="148"/>
                    <a:pt x="874" y="198"/>
                    <a:pt x="964" y="288"/>
                  </a:cubicBezTo>
                  <a:cubicBezTo>
                    <a:pt x="1054" y="379"/>
                    <a:pt x="1104" y="499"/>
                    <a:pt x="1104" y="626"/>
                  </a:cubicBezTo>
                  <a:cubicBezTo>
                    <a:pt x="1104" y="754"/>
                    <a:pt x="1054" y="874"/>
                    <a:pt x="964" y="964"/>
                  </a:cubicBezTo>
                  <a:cubicBezTo>
                    <a:pt x="874" y="1055"/>
                    <a:pt x="754" y="1104"/>
                    <a:pt x="626" y="1104"/>
                  </a:cubicBezTo>
                  <a:close/>
                  <a:moveTo>
                    <a:pt x="626" y="157"/>
                  </a:moveTo>
                  <a:cubicBezTo>
                    <a:pt x="367" y="157"/>
                    <a:pt x="157" y="367"/>
                    <a:pt x="157" y="626"/>
                  </a:cubicBezTo>
                  <a:cubicBezTo>
                    <a:pt x="157" y="885"/>
                    <a:pt x="367" y="1096"/>
                    <a:pt x="626" y="1096"/>
                  </a:cubicBezTo>
                  <a:cubicBezTo>
                    <a:pt x="885" y="1096"/>
                    <a:pt x="1095" y="885"/>
                    <a:pt x="1095" y="626"/>
                  </a:cubicBezTo>
                  <a:cubicBezTo>
                    <a:pt x="1095" y="367"/>
                    <a:pt x="885" y="157"/>
                    <a:pt x="626" y="15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7224" y="1797610"/>
              <a:ext cx="1905000" cy="1905000"/>
            </a:xfrm>
            <a:prstGeom prst="rect">
              <a:avLst/>
            </a:prstGeom>
          </p:spPr>
        </p:pic>
      </p:grpSp>
      <p:sp>
        <p:nvSpPr>
          <p:cNvPr id="12" name="矩形 11"/>
          <p:cNvSpPr/>
          <p:nvPr/>
        </p:nvSpPr>
        <p:spPr>
          <a:xfrm>
            <a:off x="1046760" y="4591051"/>
            <a:ext cx="3659944" cy="1421928"/>
          </a:xfrm>
          <a:prstGeom prst="rect">
            <a:avLst/>
          </a:prstGeom>
        </p:spPr>
        <p:txBody>
          <a:bodyPr wrap="square">
            <a:spAutoFit/>
          </a:bodyPr>
          <a:lstStyle/>
          <a:p>
            <a:pPr algn="ctr">
              <a:lnSpc>
                <a:spcPct val="120000"/>
              </a:lnSpc>
            </a:pPr>
            <a:r>
              <a:rPr lang="zh-CN" altLang="zh-CN" sz="2400" dirty="0">
                <a:latin typeface="微软雅黑" panose="020B0503020204020204" pitchFamily="34" charset="-122"/>
                <a:ea typeface="微软雅黑" panose="020B0503020204020204" pitchFamily="34" charset="-122"/>
              </a:rPr>
              <a:t>体积比较轻薄</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短小</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并且拥有相当长的使用年限，感应的距离较短</a:t>
            </a:r>
          </a:p>
        </p:txBody>
      </p:sp>
      <p:sp>
        <p:nvSpPr>
          <p:cNvPr id="13" name="矩形 12"/>
          <p:cNvSpPr/>
          <p:nvPr/>
        </p:nvSpPr>
        <p:spPr>
          <a:xfrm>
            <a:off x="7507653" y="4628626"/>
            <a:ext cx="3854369" cy="1421928"/>
          </a:xfrm>
          <a:prstGeom prst="rect">
            <a:avLst/>
          </a:prstGeom>
        </p:spPr>
        <p:txBody>
          <a:bodyPr wrap="square">
            <a:spAutoFit/>
          </a:bodyPr>
          <a:lstStyle/>
          <a:p>
            <a:pPr algn="ctr">
              <a:lnSpc>
                <a:spcPct val="120000"/>
              </a:lnSpc>
            </a:pPr>
            <a:r>
              <a:rPr lang="zh-CN" altLang="zh-CN" sz="2400" dirty="0">
                <a:latin typeface="微软雅黑" panose="020B0503020204020204" pitchFamily="34" charset="-122"/>
                <a:ea typeface="微软雅黑" panose="020B0503020204020204" pitchFamily="34" charset="-122"/>
              </a:rPr>
              <a:t>价格较高，因内建</a:t>
            </a:r>
            <a:r>
              <a:rPr lang="zh-CN" altLang="en-US" sz="2400" dirty="0">
                <a:latin typeface="微软雅黑" panose="020B0503020204020204" pitchFamily="34" charset="-122"/>
                <a:ea typeface="微软雅黑" panose="020B0503020204020204" pitchFamily="34" charset="-122"/>
              </a:rPr>
              <a:t>有</a:t>
            </a:r>
            <a:r>
              <a:rPr lang="zh-CN" altLang="zh-CN" sz="2400" dirty="0">
                <a:latin typeface="微软雅黑" panose="020B0503020204020204" pitchFamily="34" charset="-122"/>
                <a:ea typeface="微软雅黑" panose="020B0503020204020204" pitchFamily="34" charset="-122"/>
              </a:rPr>
              <a:t>电池，所以体积比</a:t>
            </a:r>
            <a:r>
              <a:rPr lang="en-US" altLang="zh-CN" sz="2400" dirty="0">
                <a:latin typeface="微软雅黑" panose="020B0503020204020204" pitchFamily="34" charset="-122"/>
                <a:ea typeface="微软雅黑" panose="020B0503020204020204" pitchFamily="34" charset="-122"/>
              </a:rPr>
              <a:t>Passive tag</a:t>
            </a:r>
            <a:r>
              <a:rPr lang="zh-CN" altLang="zh-CN" sz="2400" dirty="0">
                <a:latin typeface="微软雅黑" panose="020B0503020204020204" pitchFamily="34" charset="-122"/>
                <a:ea typeface="微软雅黑" panose="020B0503020204020204" pitchFamily="34" charset="-122"/>
              </a:rPr>
              <a:t>大，较长的感应距离 </a:t>
            </a:r>
            <a:endParaRPr lang="zh-CN" altLang="en-US" sz="2400" dirty="0">
              <a:latin typeface="微软雅黑" panose="020B0503020204020204" pitchFamily="34" charset="-122"/>
              <a:ea typeface="微软雅黑" panose="020B0503020204020204" pitchFamily="34" charset="-122"/>
            </a:endParaRPr>
          </a:p>
        </p:txBody>
      </p:sp>
      <p:grpSp>
        <p:nvGrpSpPr>
          <p:cNvPr id="37" name="组合 36"/>
          <p:cNvGrpSpPr/>
          <p:nvPr/>
        </p:nvGrpSpPr>
        <p:grpSpPr>
          <a:xfrm>
            <a:off x="8509471" y="2012555"/>
            <a:ext cx="1450728" cy="1475110"/>
            <a:chOff x="7617696" y="1392034"/>
            <a:chExt cx="1450728" cy="1475110"/>
          </a:xfrm>
        </p:grpSpPr>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7696" y="1392034"/>
              <a:ext cx="1450728" cy="1475110"/>
            </a:xfrm>
            <a:prstGeom prst="rect">
              <a:avLst/>
            </a:prstGeom>
            <a:effectLst>
              <a:outerShdw blurRad="50800" dist="38100" dir="8100000" algn="tr" rotWithShape="0">
                <a:prstClr val="black">
                  <a:alpha val="40000"/>
                </a:prstClr>
              </a:outerShdw>
            </a:effectLst>
          </p:spPr>
        </p:pic>
        <p:sp>
          <p:nvSpPr>
            <p:cNvPr id="16" name="矩形 15"/>
            <p:cNvSpPr/>
            <p:nvPr/>
          </p:nvSpPr>
          <p:spPr>
            <a:xfrm>
              <a:off x="7879932" y="2118605"/>
              <a:ext cx="954107" cy="400110"/>
            </a:xfrm>
            <a:prstGeom prst="rect">
              <a:avLst/>
            </a:prstGeom>
          </p:spPr>
          <p:txBody>
            <a:bodyPr wrap="none">
              <a:spAutoFit/>
            </a:bodyPr>
            <a:lstStyle/>
            <a:p>
              <a:pPr algn="ctr"/>
              <a:r>
                <a:rPr lang="zh-CN" altLang="zh-CN" sz="2000" b="1" dirty="0">
                  <a:latin typeface="微软雅黑" panose="020B0503020204020204" pitchFamily="34" charset="-122"/>
                  <a:ea typeface="微软雅黑" panose="020B0503020204020204" pitchFamily="34" charset="-122"/>
                  <a:cs typeface="Arial" panose="020B0604020202020204" pitchFamily="34" charset="0"/>
                </a:rPr>
                <a:t>主动式</a:t>
              </a:r>
              <a:endParaRPr lang="zh-CN" altLang="en-US" sz="2000" b="1"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17" name="图片 16"/>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59324" y="1609387"/>
              <a:ext cx="594605" cy="594605"/>
            </a:xfrm>
            <a:prstGeom prst="rect">
              <a:avLst/>
            </a:prstGeom>
          </p:spPr>
        </p:pic>
      </p:grpSp>
      <p:grpSp>
        <p:nvGrpSpPr>
          <p:cNvPr id="36" name="组合 35"/>
          <p:cNvGrpSpPr/>
          <p:nvPr/>
        </p:nvGrpSpPr>
        <p:grpSpPr>
          <a:xfrm>
            <a:off x="1956042" y="2012555"/>
            <a:ext cx="1450728" cy="1475110"/>
            <a:chOff x="2683395" y="1414797"/>
            <a:chExt cx="1450728" cy="1475110"/>
          </a:xfrm>
        </p:grpSpPr>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3395" y="1414797"/>
              <a:ext cx="1450728" cy="1475110"/>
            </a:xfrm>
            <a:prstGeom prst="rect">
              <a:avLst/>
            </a:prstGeom>
            <a:effectLst>
              <a:outerShdw blurRad="50800" dist="38100" dir="8100000" algn="tr" rotWithShape="0">
                <a:prstClr val="black">
                  <a:alpha val="40000"/>
                </a:prstClr>
              </a:outerShdw>
            </a:effectLst>
          </p:spPr>
        </p:pic>
        <p:sp>
          <p:nvSpPr>
            <p:cNvPr id="15" name="矩形 14"/>
            <p:cNvSpPr/>
            <p:nvPr/>
          </p:nvSpPr>
          <p:spPr>
            <a:xfrm>
              <a:off x="2879182" y="2151861"/>
              <a:ext cx="1031051" cy="400110"/>
            </a:xfrm>
            <a:prstGeom prst="rect">
              <a:avLst/>
            </a:prstGeom>
          </p:spPr>
          <p:txBody>
            <a:bodyPr wrap="none">
              <a:spAutoFit/>
            </a:bodyPr>
            <a:lstStyle/>
            <a:p>
              <a:pPr algn="ct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 </a:t>
              </a:r>
              <a:r>
                <a:rPr lang="zh-CN" altLang="zh-CN" sz="2000" b="1" dirty="0">
                  <a:latin typeface="微软雅黑" panose="020B0503020204020204" pitchFamily="34" charset="-122"/>
                  <a:ea typeface="微软雅黑" panose="020B0503020204020204" pitchFamily="34" charset="-122"/>
                  <a:cs typeface="Arial" panose="020B0604020202020204" pitchFamily="34" charset="0"/>
                </a:rPr>
                <a:t>被动式</a:t>
              </a:r>
              <a:endParaRPr lang="zh-CN" altLang="en-US" sz="2000" b="1"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35" name="图片 34"/>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148571" y="1669672"/>
              <a:ext cx="492272" cy="482620"/>
            </a:xfrm>
            <a:prstGeom prst="rect">
              <a:avLst/>
            </a:prstGeom>
          </p:spPr>
        </p:pic>
      </p:grpSp>
      <p:cxnSp>
        <p:nvCxnSpPr>
          <p:cNvPr id="41" name="直接连接符 40"/>
          <p:cNvCxnSpPr/>
          <p:nvPr/>
        </p:nvCxnSpPr>
        <p:spPr>
          <a:xfrm flipV="1">
            <a:off x="1684399" y="4422616"/>
            <a:ext cx="1363601" cy="1"/>
          </a:xfrm>
          <a:prstGeom prst="line">
            <a:avLst/>
          </a:prstGeom>
          <a:ln>
            <a:prstDash val="solid"/>
          </a:ln>
        </p:spPr>
        <p:style>
          <a:lnRef idx="3">
            <a:schemeClr val="dk1"/>
          </a:lnRef>
          <a:fillRef idx="0">
            <a:schemeClr val="dk1"/>
          </a:fillRef>
          <a:effectRef idx="2">
            <a:schemeClr val="dk1"/>
          </a:effectRef>
          <a:fontRef idx="minor">
            <a:schemeClr val="tx1"/>
          </a:fontRef>
        </p:style>
      </p:cxnSp>
      <p:cxnSp>
        <p:nvCxnSpPr>
          <p:cNvPr id="43" name="直接连接符 42"/>
          <p:cNvCxnSpPr/>
          <p:nvPr/>
        </p:nvCxnSpPr>
        <p:spPr>
          <a:xfrm flipV="1">
            <a:off x="8283734" y="4422618"/>
            <a:ext cx="1151103" cy="1"/>
          </a:xfrm>
          <a:prstGeom prst="line">
            <a:avLst/>
          </a:prstGeom>
          <a:ln>
            <a:prstDash val="soli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9327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417" y="126436"/>
            <a:ext cx="7793037" cy="652884"/>
          </a:xfrm>
        </p:spPr>
        <p:txBody>
          <a:bodyPr/>
          <a:lstStyle/>
          <a:p>
            <a:r>
              <a:rPr lang="en-US" altLang="zh-CN" dirty="0"/>
              <a:t>NFC</a:t>
            </a:r>
            <a:r>
              <a:rPr lang="zh-CN" altLang="en-US" dirty="0"/>
              <a:t>（近场通讯）</a:t>
            </a:r>
          </a:p>
        </p:txBody>
      </p:sp>
      <p:sp>
        <p:nvSpPr>
          <p:cNvPr id="3" name="内容占位符 2"/>
          <p:cNvSpPr>
            <a:spLocks noGrp="1"/>
          </p:cNvSpPr>
          <p:nvPr>
            <p:ph idx="1"/>
          </p:nvPr>
        </p:nvSpPr>
        <p:spPr>
          <a:xfrm>
            <a:off x="7365965" y="1815971"/>
            <a:ext cx="4551215" cy="4329996"/>
          </a:xfrm>
        </p:spPr>
        <p:txBody>
          <a:bodyPr>
            <a:normAutofit/>
          </a:bodyPr>
          <a:lstStyle/>
          <a:p>
            <a:pPr marL="0" indent="0">
              <a:spcBef>
                <a:spcPts val="1800"/>
              </a:spcBef>
              <a:buNone/>
            </a:pPr>
            <a:r>
              <a:rPr lang="en-US" altLang="zh-CN" sz="3200" dirty="0"/>
              <a:t>RFID</a:t>
            </a:r>
            <a:r>
              <a:rPr lang="zh-CN" altLang="en-US" sz="3200" dirty="0"/>
              <a:t>演变而来</a:t>
            </a:r>
            <a:endParaRPr lang="en-US" altLang="zh-CN" sz="3200" dirty="0"/>
          </a:p>
          <a:p>
            <a:pPr marL="0" indent="0">
              <a:spcBef>
                <a:spcPts val="1800"/>
              </a:spcBef>
              <a:buNone/>
            </a:pPr>
            <a:r>
              <a:rPr lang="zh-CN" altLang="zh-CN" sz="3200" dirty="0"/>
              <a:t>短距离的高频无线通信</a:t>
            </a:r>
            <a:endParaRPr lang="en-US" altLang="zh-CN" sz="3200" dirty="0"/>
          </a:p>
          <a:p>
            <a:pPr marL="0" indent="0">
              <a:spcBef>
                <a:spcPts val="1800"/>
              </a:spcBef>
              <a:buNone/>
            </a:pPr>
            <a:r>
              <a:rPr lang="zh-CN" altLang="zh-CN" sz="3200" dirty="0"/>
              <a:t>在</a:t>
            </a:r>
            <a:r>
              <a:rPr lang="en-US" altLang="zh-CN" sz="3200" dirty="0"/>
              <a:t>20cm</a:t>
            </a:r>
            <a:r>
              <a:rPr lang="zh-CN" altLang="zh-CN" sz="3200" dirty="0"/>
              <a:t>距离内</a:t>
            </a:r>
            <a:endParaRPr lang="en-US" altLang="zh-CN" sz="3200" dirty="0"/>
          </a:p>
          <a:p>
            <a:pPr marL="0" indent="0">
              <a:spcBef>
                <a:spcPts val="1800"/>
              </a:spcBef>
              <a:buNone/>
            </a:pPr>
            <a:r>
              <a:rPr lang="en-US" altLang="zh-CN" sz="3200" dirty="0"/>
              <a:t>13.56MHz</a:t>
            </a:r>
            <a:r>
              <a:rPr lang="zh-CN" altLang="zh-CN" sz="3200" dirty="0"/>
              <a:t>频率范围</a:t>
            </a:r>
            <a:endParaRPr lang="en-US" altLang="zh-CN" sz="3200" b="1" dirty="0">
              <a:solidFill>
                <a:srgbClr val="C00000"/>
              </a:solidFill>
            </a:endParaRPr>
          </a:p>
          <a:p>
            <a:pPr marL="0" indent="0">
              <a:spcBef>
                <a:spcPts val="1800"/>
              </a:spcBef>
              <a:buNone/>
            </a:pPr>
            <a:r>
              <a:rPr lang="zh-CN" altLang="zh-CN" sz="3200" dirty="0"/>
              <a:t>天然的安全性</a:t>
            </a:r>
            <a:endParaRPr lang="en-US" altLang="zh-CN" sz="3200" b="1" dirty="0">
              <a:solidFill>
                <a:srgbClr val="C00000"/>
              </a:solidFill>
            </a:endParaRPr>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17412" t="7510" r="6175"/>
          <a:stretch/>
        </p:blipFill>
        <p:spPr>
          <a:xfrm>
            <a:off x="289786" y="2013015"/>
            <a:ext cx="5726380" cy="4501624"/>
          </a:xfrm>
          <a:prstGeom prst="rect">
            <a:avLst/>
          </a:prstGeom>
        </p:spPr>
      </p:pic>
      <p:sp>
        <p:nvSpPr>
          <p:cNvPr id="5" name="矩形 4"/>
          <p:cNvSpPr/>
          <p:nvPr/>
        </p:nvSpPr>
        <p:spPr>
          <a:xfrm>
            <a:off x="437356" y="1231196"/>
            <a:ext cx="5376793" cy="584775"/>
          </a:xfrm>
          <a:prstGeom prst="rect">
            <a:avLst/>
          </a:prstGeom>
        </p:spPr>
        <p:txBody>
          <a:bodyPr wrap="none">
            <a:spAutoFit/>
          </a:bodyPr>
          <a:lstStyle/>
          <a:p>
            <a:pPr>
              <a:spcBef>
                <a:spcPts val="1200"/>
              </a:spcBef>
            </a:pPr>
            <a:r>
              <a:rPr lang="en-US" altLang="zh-CN" sz="3200" b="1" dirty="0">
                <a:latin typeface="Arial" panose="020B0604020202020204" pitchFamily="34" charset="0"/>
                <a:ea typeface="微软雅黑" panose="020B0503020204020204" pitchFamily="34" charset="-122"/>
                <a:cs typeface="Arial" panose="020B0604020202020204" pitchFamily="34" charset="0"/>
              </a:rPr>
              <a:t>Near Field Communication</a:t>
            </a:r>
          </a:p>
        </p:txBody>
      </p:sp>
      <p:sp>
        <p:nvSpPr>
          <p:cNvPr id="6" name="Oval 94"/>
          <p:cNvSpPr>
            <a:spLocks noChangeArrowheads="1"/>
          </p:cNvSpPr>
          <p:nvPr/>
        </p:nvSpPr>
        <p:spPr bwMode="auto">
          <a:xfrm>
            <a:off x="6580680" y="1815972"/>
            <a:ext cx="603741" cy="602480"/>
          </a:xfrm>
          <a:prstGeom prst="ellipse">
            <a:avLst/>
          </a:prstGeom>
          <a:solidFill>
            <a:srgbClr val="983D3D"/>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r>
              <a:rPr lang="en-US" altLang="zh-CN" sz="2400" dirty="0">
                <a:solidFill>
                  <a:schemeClr val="bg1"/>
                </a:solidFill>
                <a:latin typeface="Arial" panose="020B0604020202020204" pitchFamily="34" charset="0"/>
                <a:cs typeface="Arial" panose="020B0604020202020204" pitchFamily="34" charset="0"/>
              </a:rPr>
              <a:t>1</a:t>
            </a:r>
            <a:endParaRPr lang="zh-CN" altLang="en-US" sz="2400" dirty="0">
              <a:solidFill>
                <a:schemeClr val="bg1"/>
              </a:solidFill>
              <a:latin typeface="Arial" panose="020B0604020202020204" pitchFamily="34" charset="0"/>
              <a:cs typeface="Arial" panose="020B0604020202020204" pitchFamily="34" charset="0"/>
            </a:endParaRPr>
          </a:p>
        </p:txBody>
      </p:sp>
      <p:sp>
        <p:nvSpPr>
          <p:cNvPr id="8" name="Oval 94"/>
          <p:cNvSpPr>
            <a:spLocks noChangeArrowheads="1"/>
          </p:cNvSpPr>
          <p:nvPr/>
        </p:nvSpPr>
        <p:spPr bwMode="auto">
          <a:xfrm>
            <a:off x="6580680" y="2684143"/>
            <a:ext cx="603741" cy="602480"/>
          </a:xfrm>
          <a:prstGeom prst="ellipse">
            <a:avLst/>
          </a:prstGeom>
          <a:solidFill>
            <a:srgbClr val="983D3D"/>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r>
              <a:rPr lang="en-US" altLang="zh-CN" sz="2400" dirty="0">
                <a:solidFill>
                  <a:schemeClr val="bg1"/>
                </a:solidFill>
                <a:latin typeface="Arial" panose="020B0604020202020204" pitchFamily="34" charset="0"/>
                <a:cs typeface="Arial" panose="020B0604020202020204" pitchFamily="34" charset="0"/>
              </a:rPr>
              <a:t>2</a:t>
            </a:r>
            <a:endParaRPr lang="zh-CN" altLang="en-US" sz="2400" dirty="0">
              <a:solidFill>
                <a:schemeClr val="bg1"/>
              </a:solidFill>
              <a:latin typeface="Arial" panose="020B0604020202020204" pitchFamily="34" charset="0"/>
              <a:cs typeface="Arial" panose="020B0604020202020204" pitchFamily="34" charset="0"/>
            </a:endParaRPr>
          </a:p>
        </p:txBody>
      </p:sp>
      <p:sp>
        <p:nvSpPr>
          <p:cNvPr id="9" name="Oval 94"/>
          <p:cNvSpPr>
            <a:spLocks noChangeArrowheads="1"/>
          </p:cNvSpPr>
          <p:nvPr/>
        </p:nvSpPr>
        <p:spPr bwMode="auto">
          <a:xfrm>
            <a:off x="6580680" y="3552314"/>
            <a:ext cx="603741" cy="602480"/>
          </a:xfrm>
          <a:prstGeom prst="ellipse">
            <a:avLst/>
          </a:prstGeom>
          <a:solidFill>
            <a:srgbClr val="983D3D"/>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r>
              <a:rPr lang="en-US" altLang="zh-CN" sz="2400" dirty="0">
                <a:solidFill>
                  <a:schemeClr val="bg1"/>
                </a:solidFill>
                <a:latin typeface="Arial" panose="020B0604020202020204" pitchFamily="34" charset="0"/>
                <a:cs typeface="Arial" panose="020B0604020202020204" pitchFamily="34" charset="0"/>
              </a:rPr>
              <a:t>3</a:t>
            </a:r>
            <a:endParaRPr lang="zh-CN" altLang="en-US" sz="2400" dirty="0">
              <a:solidFill>
                <a:schemeClr val="bg1"/>
              </a:solidFill>
              <a:latin typeface="Arial" panose="020B0604020202020204" pitchFamily="34" charset="0"/>
              <a:cs typeface="Arial" panose="020B0604020202020204" pitchFamily="34" charset="0"/>
            </a:endParaRPr>
          </a:p>
        </p:txBody>
      </p:sp>
      <p:sp>
        <p:nvSpPr>
          <p:cNvPr id="10" name="Oval 94"/>
          <p:cNvSpPr>
            <a:spLocks noChangeArrowheads="1"/>
          </p:cNvSpPr>
          <p:nvPr/>
        </p:nvSpPr>
        <p:spPr bwMode="auto">
          <a:xfrm>
            <a:off x="6580680" y="4420485"/>
            <a:ext cx="603741" cy="602480"/>
          </a:xfrm>
          <a:prstGeom prst="ellipse">
            <a:avLst/>
          </a:prstGeom>
          <a:solidFill>
            <a:srgbClr val="983D3D"/>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r>
              <a:rPr lang="en-US" altLang="zh-CN" sz="2400" dirty="0">
                <a:solidFill>
                  <a:schemeClr val="bg1"/>
                </a:solidFill>
                <a:latin typeface="Arial" panose="020B0604020202020204" pitchFamily="34" charset="0"/>
                <a:cs typeface="Arial" panose="020B0604020202020204" pitchFamily="34" charset="0"/>
              </a:rPr>
              <a:t>4</a:t>
            </a:r>
            <a:endParaRPr lang="zh-CN" altLang="en-US" sz="2400" dirty="0">
              <a:solidFill>
                <a:schemeClr val="bg1"/>
              </a:solidFill>
              <a:latin typeface="Arial" panose="020B0604020202020204" pitchFamily="34" charset="0"/>
              <a:cs typeface="Arial" panose="020B0604020202020204" pitchFamily="34" charset="0"/>
            </a:endParaRPr>
          </a:p>
        </p:txBody>
      </p:sp>
      <p:sp>
        <p:nvSpPr>
          <p:cNvPr id="11" name="Oval 94"/>
          <p:cNvSpPr>
            <a:spLocks noChangeArrowheads="1"/>
          </p:cNvSpPr>
          <p:nvPr/>
        </p:nvSpPr>
        <p:spPr bwMode="auto">
          <a:xfrm>
            <a:off x="6580680" y="5288657"/>
            <a:ext cx="603741" cy="602480"/>
          </a:xfrm>
          <a:prstGeom prst="ellipse">
            <a:avLst/>
          </a:prstGeom>
          <a:solidFill>
            <a:srgbClr val="983D3D"/>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r>
              <a:rPr lang="en-US" altLang="zh-CN" sz="2400" dirty="0">
                <a:solidFill>
                  <a:schemeClr val="bg1"/>
                </a:solidFill>
                <a:latin typeface="Arial" panose="020B0604020202020204" pitchFamily="34" charset="0"/>
                <a:cs typeface="Arial" panose="020B0604020202020204" pitchFamily="34" charset="0"/>
              </a:rPr>
              <a:t>5</a:t>
            </a:r>
            <a:endParaRPr lang="zh-CN" alt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68861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2" name="Rectangle 62"/>
          <p:cNvSpPr>
            <a:spLocks noGrp="1" noChangeArrowheads="1"/>
          </p:cNvSpPr>
          <p:nvPr>
            <p:ph type="title"/>
          </p:nvPr>
        </p:nvSpPr>
        <p:spPr/>
        <p:txBody>
          <a:bodyPr/>
          <a:lstStyle/>
          <a:p>
            <a:r>
              <a:rPr lang="en-US" altLang="zh-CN"/>
              <a:t>WPAN</a:t>
            </a:r>
            <a:r>
              <a:rPr lang="zh-CN" altLang="en-US"/>
              <a:t>标准对比</a:t>
            </a:r>
          </a:p>
        </p:txBody>
      </p:sp>
      <p:graphicFrame>
        <p:nvGraphicFramePr>
          <p:cNvPr id="10357" name="Group 117"/>
          <p:cNvGraphicFramePr>
            <a:graphicFrameLocks noGrp="1"/>
          </p:cNvGraphicFramePr>
          <p:nvPr>
            <p:ph idx="1"/>
            <p:extLst>
              <p:ext uri="{D42A27DB-BD31-4B8C-83A1-F6EECF244321}">
                <p14:modId xmlns:p14="http://schemas.microsoft.com/office/powerpoint/2010/main" val="759843787"/>
              </p:ext>
            </p:extLst>
          </p:nvPr>
        </p:nvGraphicFramePr>
        <p:xfrm>
          <a:off x="1427234" y="1476186"/>
          <a:ext cx="9490974" cy="5566058"/>
        </p:xfrm>
        <a:graphic>
          <a:graphicData uri="http://schemas.openxmlformats.org/drawingml/2006/table">
            <a:tbl>
              <a:tblPr/>
              <a:tblGrid>
                <a:gridCol w="1897517">
                  <a:extLst>
                    <a:ext uri="{9D8B030D-6E8A-4147-A177-3AD203B41FA5}">
                      <a16:colId xmlns:a16="http://schemas.microsoft.com/office/drawing/2014/main" val="1534143785"/>
                    </a:ext>
                  </a:extLst>
                </a:gridCol>
                <a:gridCol w="1897517">
                  <a:extLst>
                    <a:ext uri="{9D8B030D-6E8A-4147-A177-3AD203B41FA5}">
                      <a16:colId xmlns:a16="http://schemas.microsoft.com/office/drawing/2014/main" val="3941915318"/>
                    </a:ext>
                  </a:extLst>
                </a:gridCol>
                <a:gridCol w="1900906">
                  <a:extLst>
                    <a:ext uri="{9D8B030D-6E8A-4147-A177-3AD203B41FA5}">
                      <a16:colId xmlns:a16="http://schemas.microsoft.com/office/drawing/2014/main" val="1620284998"/>
                    </a:ext>
                  </a:extLst>
                </a:gridCol>
                <a:gridCol w="1897517">
                  <a:extLst>
                    <a:ext uri="{9D8B030D-6E8A-4147-A177-3AD203B41FA5}">
                      <a16:colId xmlns:a16="http://schemas.microsoft.com/office/drawing/2014/main" val="2188293077"/>
                    </a:ext>
                  </a:extLst>
                </a:gridCol>
                <a:gridCol w="1897517">
                  <a:extLst>
                    <a:ext uri="{9D8B030D-6E8A-4147-A177-3AD203B41FA5}">
                      <a16:colId xmlns:a16="http://schemas.microsoft.com/office/drawing/2014/main" val="2390228828"/>
                    </a:ext>
                  </a:extLst>
                </a:gridCol>
              </a:tblGrid>
              <a:tr h="41832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蓝牙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UWB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Zigbee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RFID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4373695"/>
                  </a:ext>
                </a:extLst>
              </a:tr>
              <a:tr h="73207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发起时间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1998</a:t>
                      </a: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年初</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2002</a:t>
                      </a: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年</a:t>
                      </a: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月准许民用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2002</a:t>
                      </a: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年下半年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1970</a:t>
                      </a: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年代末开始民用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1489229"/>
                  </a:ext>
                </a:extLst>
              </a:tr>
              <a:tr h="58100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标准程度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IEEE803.15.1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IEEE803.15.3a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IEEE803.15.4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未统一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06246892"/>
                  </a:ext>
                </a:extLst>
              </a:tr>
              <a:tr h="58100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通信距离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1-10m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&lt;10m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10-75m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10cm-10m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64305342"/>
                  </a:ext>
                </a:extLst>
              </a:tr>
              <a:tr h="58100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传输速率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1Mb/s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几十</a:t>
                      </a: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几百</a:t>
                      </a: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Mb/s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20-250Kb/s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几</a:t>
                      </a: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K~</a:t>
                      </a: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几</a:t>
                      </a: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Mb/s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8972785"/>
                  </a:ext>
                </a:extLst>
              </a:tr>
              <a:tr h="58100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通信方式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载波调制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基带传输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载波调制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载波调制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9474902"/>
                  </a:ext>
                </a:extLst>
              </a:tr>
              <a:tr h="104581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使用频段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2.4GHz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3.1~10.6GHz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2.4GHz, 915M/868MHz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50-500KHz, 56MHz, 0.9-2.5GHz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2667067"/>
                  </a:ext>
                </a:extLst>
              </a:tr>
              <a:tr h="104581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典型应用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语音和数据传输，无线联网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数字家庭网络，超宽带视频传输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无线传感器网络，工业检测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门禁系统，物流管理，高速公路收费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5770264"/>
                  </a:ext>
                </a:extLst>
              </a:tr>
            </a:tbl>
          </a:graphicData>
        </a:graphic>
      </p:graphicFrame>
    </p:spTree>
    <p:extLst>
      <p:ext uri="{BB962C8B-B14F-4D97-AF65-F5344CB8AC3E}">
        <p14:creationId xmlns:p14="http://schemas.microsoft.com/office/powerpoint/2010/main" val="3303002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工作模式</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40</a:t>
            </a:fld>
            <a:endParaRPr lang="zh-CN" altLang="en-US"/>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10963" t="16089" r="13235" b="10784"/>
          <a:stretch/>
        </p:blipFill>
        <p:spPr>
          <a:xfrm>
            <a:off x="6185186" y="2459413"/>
            <a:ext cx="1309253" cy="1569027"/>
          </a:xfrm>
          <a:prstGeom prst="rect">
            <a:avLst/>
          </a:prstGeom>
        </p:spPr>
      </p:pic>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10963" t="16089" r="13235" b="10784"/>
          <a:stretch/>
        </p:blipFill>
        <p:spPr>
          <a:xfrm rot="2733870">
            <a:off x="4551049" y="2491632"/>
            <a:ext cx="1309253" cy="1569027"/>
          </a:xfrm>
          <a:prstGeom prst="rect">
            <a:avLst/>
          </a:prstGeom>
        </p:spPr>
      </p:pic>
      <p:sp>
        <p:nvSpPr>
          <p:cNvPr id="8" name="矩形 7"/>
          <p:cNvSpPr/>
          <p:nvPr/>
        </p:nvSpPr>
        <p:spPr>
          <a:xfrm>
            <a:off x="478011" y="2351242"/>
            <a:ext cx="3908770" cy="1261884"/>
          </a:xfrm>
          <a:prstGeom prst="rect">
            <a:avLst/>
          </a:prstGeom>
        </p:spPr>
        <p:txBody>
          <a:bodyPr wrap="square">
            <a:spAutoFit/>
          </a:bodyPr>
          <a:lstStyle/>
          <a:p>
            <a:pPr algn="ct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卡模式</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zh-CN" sz="2400" b="1"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sz="2400" b="1"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Card emulation</a:t>
            </a:r>
            <a:r>
              <a:rPr lang="zh-CN" altLang="zh-CN" sz="2400" b="1"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sz="2400" b="1"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a:p>
            <a:pPr algn="ctr"/>
            <a:r>
              <a:rPr lang="zh-CN"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采用</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RFID</a:t>
            </a:r>
            <a:r>
              <a:rPr lang="zh-CN"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技术的</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IC</a:t>
            </a:r>
            <a:r>
              <a:rPr lang="zh-CN"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卡</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7752381" y="2351242"/>
            <a:ext cx="3384799" cy="1261884"/>
          </a:xfrm>
          <a:prstGeom prst="rect">
            <a:avLst/>
          </a:prstGeom>
        </p:spPr>
        <p:txBody>
          <a:bodyPr wrap="square">
            <a:spAutoFit/>
          </a:bodyPr>
          <a:lstStyle/>
          <a:p>
            <a:pPr algn="ct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点对点模式</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zh-CN" sz="2400" b="1"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sz="2400" b="1"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P2P mode</a:t>
            </a:r>
            <a:r>
              <a:rPr lang="zh-CN" altLang="zh-CN" sz="2400" b="1"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sz="2400" b="1"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a:p>
            <a:pPr algn="ct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短距离</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数据</a:t>
            </a:r>
            <a:r>
              <a:rPr lang="zh-CN"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交换</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4117457" y="5094197"/>
            <a:ext cx="3661522" cy="1415772"/>
          </a:xfrm>
          <a:prstGeom prst="rect">
            <a:avLst/>
          </a:prstGeom>
        </p:spPr>
        <p:txBody>
          <a:bodyPr wrap="square">
            <a:spAutoFit/>
          </a:bodyPr>
          <a:lstStyle/>
          <a:p>
            <a:pPr indent="306070" algn="ctr">
              <a:spcBef>
                <a:spcPts val="600"/>
              </a:spcBef>
              <a:spcAft>
                <a:spcPts val="0"/>
              </a:spcAft>
            </a:pP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读卡器模式</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indent="306070" algn="ctr">
              <a:spcBef>
                <a:spcPts val="600"/>
              </a:spcBef>
              <a:spcAft>
                <a:spcPts val="0"/>
              </a:spcAft>
            </a:pPr>
            <a:r>
              <a:rPr lang="en-US" altLang="zh-CN" sz="2400" b="1"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(Reader/writer mode)</a:t>
            </a:r>
          </a:p>
          <a:p>
            <a:pPr indent="306070" algn="ctr">
              <a:spcBef>
                <a:spcPts val="600"/>
              </a:spcBef>
              <a:spcAft>
                <a:spcPts val="0"/>
              </a:spcAft>
            </a:pPr>
            <a:r>
              <a:rPr lang="zh-CN"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作为非接触读卡器</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使用</a:t>
            </a:r>
            <a:endParaRPr lang="zh-CN"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Oval 5"/>
          <p:cNvSpPr>
            <a:spLocks noChangeArrowheads="1"/>
          </p:cNvSpPr>
          <p:nvPr/>
        </p:nvSpPr>
        <p:spPr bwMode="auto">
          <a:xfrm>
            <a:off x="4386781" y="1406852"/>
            <a:ext cx="3338868" cy="3338868"/>
          </a:xfrm>
          <a:prstGeom prst="ellipse">
            <a:avLst/>
          </a:prstGeom>
          <a:noFill/>
          <a:ln w="127000">
            <a:solidFill>
              <a:schemeClr val="bg1">
                <a:lumMod val="65000"/>
              </a:schemeClr>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7686272">
            <a:off x="5376926" y="2068393"/>
            <a:ext cx="350779" cy="663974"/>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913728" flipH="1">
            <a:off x="6306709" y="2048703"/>
            <a:ext cx="350779" cy="663974"/>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1858" y="3704894"/>
            <a:ext cx="1236048" cy="892709"/>
          </a:xfrm>
          <a:prstGeom prst="rect">
            <a:avLst/>
          </a:prstGeom>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8905230" y="3798453"/>
            <a:ext cx="1079100" cy="705589"/>
          </a:xfrm>
          <a:prstGeom prst="rect">
            <a:avLst/>
          </a:prstGeom>
          <a:ln w="57150">
            <a:solidFill>
              <a:schemeClr val="tx1"/>
            </a:solidFill>
          </a:ln>
        </p:spPr>
      </p:pic>
      <p:cxnSp>
        <p:nvCxnSpPr>
          <p:cNvPr id="17" name="直接连接符 16"/>
          <p:cNvCxnSpPr/>
          <p:nvPr/>
        </p:nvCxnSpPr>
        <p:spPr>
          <a:xfrm>
            <a:off x="4117457" y="5094197"/>
            <a:ext cx="0" cy="1415772"/>
          </a:xfrm>
          <a:prstGeom prst="line">
            <a:avLst/>
          </a:prstGeom>
          <a:ln w="444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034137" y="5094197"/>
            <a:ext cx="0" cy="1415772"/>
          </a:xfrm>
          <a:prstGeom prst="line">
            <a:avLst/>
          </a:prstGeom>
          <a:ln w="444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0875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对比</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41</a:t>
            </a:fld>
            <a:endParaRPr lang="zh-CN" altLang="en-US"/>
          </a:p>
        </p:txBody>
      </p:sp>
      <p:cxnSp>
        <p:nvCxnSpPr>
          <p:cNvPr id="5" name="直接连接符 4"/>
          <p:cNvCxnSpPr/>
          <p:nvPr/>
        </p:nvCxnSpPr>
        <p:spPr>
          <a:xfrm>
            <a:off x="5862338" y="989351"/>
            <a:ext cx="0" cy="5868649"/>
          </a:xfrm>
          <a:prstGeom prst="line">
            <a:avLst/>
          </a:prstGeom>
          <a:ln w="9525">
            <a:solidFill>
              <a:srgbClr val="646464"/>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Freeform 65"/>
          <p:cNvSpPr>
            <a:spLocks/>
          </p:cNvSpPr>
          <p:nvPr/>
        </p:nvSpPr>
        <p:spPr bwMode="auto">
          <a:xfrm>
            <a:off x="1111123" y="2301165"/>
            <a:ext cx="3339644" cy="690472"/>
          </a:xfrm>
          <a:custGeom>
            <a:avLst/>
            <a:gdLst>
              <a:gd name="T0" fmla="*/ 32 w 2385"/>
              <a:gd name="T1" fmla="*/ 0 h 425"/>
              <a:gd name="T2" fmla="*/ 2385 w 2385"/>
              <a:gd name="T3" fmla="*/ 0 h 425"/>
              <a:gd name="T4" fmla="*/ 2385 w 2385"/>
              <a:gd name="T5" fmla="*/ 425 h 425"/>
              <a:gd name="T6" fmla="*/ 32 w 2385"/>
              <a:gd name="T7" fmla="*/ 425 h 425"/>
              <a:gd name="T8" fmla="*/ 0 w 2385"/>
              <a:gd name="T9" fmla="*/ 393 h 425"/>
              <a:gd name="T10" fmla="*/ 0 w 2385"/>
              <a:gd name="T11" fmla="*/ 32 h 425"/>
              <a:gd name="T12" fmla="*/ 32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32" y="0"/>
                </a:moveTo>
                <a:cubicBezTo>
                  <a:pt x="2385" y="0"/>
                  <a:pt x="2385" y="0"/>
                  <a:pt x="2385" y="0"/>
                </a:cubicBezTo>
                <a:cubicBezTo>
                  <a:pt x="2385" y="425"/>
                  <a:pt x="2385" y="425"/>
                  <a:pt x="2385" y="425"/>
                </a:cubicBezTo>
                <a:cubicBezTo>
                  <a:pt x="32" y="425"/>
                  <a:pt x="32" y="425"/>
                  <a:pt x="32" y="425"/>
                </a:cubicBezTo>
                <a:cubicBezTo>
                  <a:pt x="15" y="425"/>
                  <a:pt x="0" y="410"/>
                  <a:pt x="0" y="393"/>
                </a:cubicBezTo>
                <a:cubicBezTo>
                  <a:pt x="0" y="32"/>
                  <a:pt x="0" y="32"/>
                  <a:pt x="0" y="32"/>
                </a:cubicBezTo>
                <a:cubicBezTo>
                  <a:pt x="0" y="15"/>
                  <a:pt x="15" y="0"/>
                  <a:pt x="32" y="0"/>
                </a:cubicBezTo>
                <a:close/>
              </a:path>
            </a:pathLst>
          </a:custGeom>
          <a:solidFill>
            <a:schemeClr val="accent1"/>
          </a:solidFill>
          <a:ln>
            <a:noFill/>
          </a:ln>
          <a:extLst/>
        </p:spPr>
        <p:txBody>
          <a:bodyPr vert="horz" wrap="square" lIns="91440" tIns="45720" rIns="91440" bIns="45720" numCol="1" anchor="ctr" anchorCtr="0" compatLnSpc="1">
            <a:prstTxWarp prst="textNoShape">
              <a:avLst/>
            </a:prstTxWarp>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双方设备主从关系</a:t>
            </a:r>
          </a:p>
        </p:txBody>
      </p:sp>
      <p:sp>
        <p:nvSpPr>
          <p:cNvPr id="9" name="Freeform 65"/>
          <p:cNvSpPr>
            <a:spLocks/>
          </p:cNvSpPr>
          <p:nvPr/>
        </p:nvSpPr>
        <p:spPr bwMode="auto">
          <a:xfrm>
            <a:off x="1082251" y="1241695"/>
            <a:ext cx="3339644" cy="690472"/>
          </a:xfrm>
          <a:custGeom>
            <a:avLst/>
            <a:gdLst>
              <a:gd name="T0" fmla="*/ 32 w 2385"/>
              <a:gd name="T1" fmla="*/ 0 h 425"/>
              <a:gd name="T2" fmla="*/ 2385 w 2385"/>
              <a:gd name="T3" fmla="*/ 0 h 425"/>
              <a:gd name="T4" fmla="*/ 2385 w 2385"/>
              <a:gd name="T5" fmla="*/ 425 h 425"/>
              <a:gd name="T6" fmla="*/ 32 w 2385"/>
              <a:gd name="T7" fmla="*/ 425 h 425"/>
              <a:gd name="T8" fmla="*/ 0 w 2385"/>
              <a:gd name="T9" fmla="*/ 393 h 425"/>
              <a:gd name="T10" fmla="*/ 0 w 2385"/>
              <a:gd name="T11" fmla="*/ 32 h 425"/>
              <a:gd name="T12" fmla="*/ 32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32" y="0"/>
                </a:moveTo>
                <a:cubicBezTo>
                  <a:pt x="2385" y="0"/>
                  <a:pt x="2385" y="0"/>
                  <a:pt x="2385" y="0"/>
                </a:cubicBezTo>
                <a:cubicBezTo>
                  <a:pt x="2385" y="425"/>
                  <a:pt x="2385" y="425"/>
                  <a:pt x="2385" y="425"/>
                </a:cubicBezTo>
                <a:cubicBezTo>
                  <a:pt x="32" y="425"/>
                  <a:pt x="32" y="425"/>
                  <a:pt x="32" y="425"/>
                </a:cubicBezTo>
                <a:cubicBezTo>
                  <a:pt x="15" y="425"/>
                  <a:pt x="0" y="410"/>
                  <a:pt x="0" y="393"/>
                </a:cubicBezTo>
                <a:cubicBezTo>
                  <a:pt x="0" y="32"/>
                  <a:pt x="0" y="32"/>
                  <a:pt x="0" y="32"/>
                </a:cubicBezTo>
                <a:cubicBezTo>
                  <a:pt x="0" y="15"/>
                  <a:pt x="15" y="0"/>
                  <a:pt x="32" y="0"/>
                </a:cubicBezTo>
                <a:close/>
              </a:path>
            </a:pathLst>
          </a:custGeom>
          <a:noFill/>
          <a:ln>
            <a:noFill/>
          </a:ln>
          <a:extLst/>
        </p:spPr>
        <p:txBody>
          <a:bodyPr vert="horz" wrap="square" lIns="91440" tIns="45720" rIns="91440" bIns="45720" numCol="1" anchor="ctr" anchorCtr="0" compatLnSpc="1">
            <a:prstTxWarp prst="textNoShape">
              <a:avLst/>
            </a:prstTxWarp>
          </a:bodyPr>
          <a:lstStyle/>
          <a:p>
            <a:pPr algn="ctr"/>
            <a:r>
              <a:rPr lang="en-US" altLang="zh-CN" sz="4000" b="1" dirty="0">
                <a:latin typeface="Arial" panose="020B0604020202020204" pitchFamily="34" charset="0"/>
                <a:ea typeface="微软雅黑" panose="020B0503020204020204" pitchFamily="34" charset="-122"/>
                <a:cs typeface="Arial" panose="020B0604020202020204" pitchFamily="34" charset="0"/>
              </a:rPr>
              <a:t>RFID</a:t>
            </a:r>
            <a:endParaRPr lang="zh-CN" altLang="en-US" sz="4000" b="1" dirty="0">
              <a:latin typeface="Arial" panose="020B0604020202020204" pitchFamily="34" charset="0"/>
              <a:ea typeface="微软雅黑" panose="020B0503020204020204" pitchFamily="34" charset="-122"/>
              <a:cs typeface="Arial" panose="020B0604020202020204" pitchFamily="34" charset="0"/>
            </a:endParaRPr>
          </a:p>
        </p:txBody>
      </p:sp>
      <p:grpSp>
        <p:nvGrpSpPr>
          <p:cNvPr id="13" name="组合 12"/>
          <p:cNvGrpSpPr/>
          <p:nvPr/>
        </p:nvGrpSpPr>
        <p:grpSpPr>
          <a:xfrm>
            <a:off x="5409598" y="2301165"/>
            <a:ext cx="905480" cy="527121"/>
            <a:chOff x="6249700" y="1469318"/>
            <a:chExt cx="1469036" cy="852041"/>
          </a:xfrm>
        </p:grpSpPr>
        <p:sp>
          <p:nvSpPr>
            <p:cNvPr id="11" name="等腰三角形 10"/>
            <p:cNvSpPr/>
            <p:nvPr/>
          </p:nvSpPr>
          <p:spPr>
            <a:xfrm rot="16200000" flipH="1">
              <a:off x="6190938" y="1528080"/>
              <a:ext cx="852041" cy="734518"/>
            </a:xfrm>
            <a:prstGeom prst="triangle">
              <a:avLst/>
            </a:prstGeom>
            <a:ln>
              <a:solidFill>
                <a:schemeClr val="tx1">
                  <a:lumMod val="50000"/>
                  <a:lumOff val="50000"/>
                </a:schemeClr>
              </a:solidFill>
            </a:ln>
          </p:spPr>
          <p:txBody>
            <a:bodyPr wrap="none" rtlCol="0" anchor="ctr">
              <a:spAutoFit/>
            </a:bodyPr>
            <a:lstStyle/>
            <a:p>
              <a:pPr algn="ct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12" name="等腰三角形 11"/>
            <p:cNvSpPr/>
            <p:nvPr/>
          </p:nvSpPr>
          <p:spPr>
            <a:xfrm rot="5400000">
              <a:off x="6925456" y="1528080"/>
              <a:ext cx="852041" cy="734518"/>
            </a:xfrm>
            <a:prstGeom prst="triangle">
              <a:avLst/>
            </a:prstGeom>
            <a:ln>
              <a:solidFill>
                <a:schemeClr val="tx1">
                  <a:lumMod val="50000"/>
                  <a:lumOff val="50000"/>
                </a:schemeClr>
              </a:solidFill>
            </a:ln>
          </p:spPr>
          <p:txBody>
            <a:bodyPr wrap="none" rtlCol="0" anchor="ctr">
              <a:spAutoFit/>
            </a:bodyPr>
            <a:lstStyle/>
            <a:p>
              <a:pPr algn="ct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grpSp>
      <p:sp>
        <p:nvSpPr>
          <p:cNvPr id="14" name="矩形 13"/>
          <p:cNvSpPr/>
          <p:nvPr/>
        </p:nvSpPr>
        <p:spPr>
          <a:xfrm>
            <a:off x="5108766" y="2828287"/>
            <a:ext cx="1507144" cy="461665"/>
          </a:xfrm>
          <a:prstGeom prst="rect">
            <a:avLst/>
          </a:prstGeom>
        </p:spPr>
        <p:txBody>
          <a:bodyPr wrap="none">
            <a:spAutoFit/>
          </a:bodyPr>
          <a:lstStyle/>
          <a:p>
            <a:pPr algn="ctr"/>
            <a:r>
              <a:rPr lang="zh-CN" altLang="zh-CN" sz="2400" dirty="0">
                <a:latin typeface="微软雅黑" panose="020B0503020204020204" pitchFamily="34" charset="-122"/>
                <a:ea typeface="微软雅黑" panose="020B0503020204020204" pitchFamily="34" charset="-122"/>
              </a:rPr>
              <a:t>通信</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方式</a:t>
            </a:r>
            <a:endParaRPr lang="zh-CN" altLang="en-US" sz="2400" dirty="0">
              <a:latin typeface="微软雅黑" panose="020B0503020204020204" pitchFamily="34" charset="-122"/>
              <a:ea typeface="微软雅黑" panose="020B0503020204020204" pitchFamily="34" charset="-122"/>
            </a:endParaRPr>
          </a:p>
        </p:txBody>
      </p:sp>
      <p:sp>
        <p:nvSpPr>
          <p:cNvPr id="15" name="Freeform 65"/>
          <p:cNvSpPr>
            <a:spLocks/>
          </p:cNvSpPr>
          <p:nvPr/>
        </p:nvSpPr>
        <p:spPr bwMode="auto">
          <a:xfrm>
            <a:off x="7266280" y="1241695"/>
            <a:ext cx="3339644" cy="690472"/>
          </a:xfrm>
          <a:custGeom>
            <a:avLst/>
            <a:gdLst>
              <a:gd name="T0" fmla="*/ 32 w 2385"/>
              <a:gd name="T1" fmla="*/ 0 h 425"/>
              <a:gd name="T2" fmla="*/ 2385 w 2385"/>
              <a:gd name="T3" fmla="*/ 0 h 425"/>
              <a:gd name="T4" fmla="*/ 2385 w 2385"/>
              <a:gd name="T5" fmla="*/ 425 h 425"/>
              <a:gd name="T6" fmla="*/ 32 w 2385"/>
              <a:gd name="T7" fmla="*/ 425 h 425"/>
              <a:gd name="T8" fmla="*/ 0 w 2385"/>
              <a:gd name="T9" fmla="*/ 393 h 425"/>
              <a:gd name="T10" fmla="*/ 0 w 2385"/>
              <a:gd name="T11" fmla="*/ 32 h 425"/>
              <a:gd name="T12" fmla="*/ 32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32" y="0"/>
                </a:moveTo>
                <a:cubicBezTo>
                  <a:pt x="2385" y="0"/>
                  <a:pt x="2385" y="0"/>
                  <a:pt x="2385" y="0"/>
                </a:cubicBezTo>
                <a:cubicBezTo>
                  <a:pt x="2385" y="425"/>
                  <a:pt x="2385" y="425"/>
                  <a:pt x="2385" y="425"/>
                </a:cubicBezTo>
                <a:cubicBezTo>
                  <a:pt x="32" y="425"/>
                  <a:pt x="32" y="425"/>
                  <a:pt x="32" y="425"/>
                </a:cubicBezTo>
                <a:cubicBezTo>
                  <a:pt x="15" y="425"/>
                  <a:pt x="0" y="410"/>
                  <a:pt x="0" y="393"/>
                </a:cubicBezTo>
                <a:cubicBezTo>
                  <a:pt x="0" y="32"/>
                  <a:pt x="0" y="32"/>
                  <a:pt x="0" y="32"/>
                </a:cubicBezTo>
                <a:cubicBezTo>
                  <a:pt x="0" y="15"/>
                  <a:pt x="15" y="0"/>
                  <a:pt x="32" y="0"/>
                </a:cubicBezTo>
                <a:close/>
              </a:path>
            </a:pathLst>
          </a:custGeom>
          <a:noFill/>
          <a:ln>
            <a:noFill/>
          </a:ln>
          <a:extLst/>
        </p:spPr>
        <p:txBody>
          <a:bodyPr vert="horz" wrap="square" lIns="91440" tIns="45720" rIns="91440" bIns="45720" numCol="1" anchor="ctr" anchorCtr="0" compatLnSpc="1">
            <a:prstTxWarp prst="textNoShape">
              <a:avLst/>
            </a:prstTxWarp>
          </a:bodyPr>
          <a:lstStyle/>
          <a:p>
            <a:pPr algn="ctr"/>
            <a:r>
              <a:rPr lang="en-US" altLang="zh-CN" sz="4000" b="1" dirty="0">
                <a:latin typeface="Arial" panose="020B0604020202020204" pitchFamily="34" charset="0"/>
                <a:ea typeface="微软雅黑" panose="020B0503020204020204" pitchFamily="34" charset="-122"/>
                <a:cs typeface="Arial" panose="020B0604020202020204" pitchFamily="34" charset="0"/>
              </a:rPr>
              <a:t>NFC</a:t>
            </a:r>
            <a:endParaRPr lang="zh-CN" altLang="en-US" sz="4000" b="1" dirty="0">
              <a:latin typeface="Arial" panose="020B0604020202020204" pitchFamily="34" charset="0"/>
              <a:ea typeface="微软雅黑" panose="020B0503020204020204" pitchFamily="34" charset="-122"/>
              <a:cs typeface="Arial" panose="020B0604020202020204" pitchFamily="34" charset="0"/>
            </a:endParaRPr>
          </a:p>
        </p:txBody>
      </p:sp>
      <p:sp>
        <p:nvSpPr>
          <p:cNvPr id="16" name="Freeform 65"/>
          <p:cNvSpPr>
            <a:spLocks/>
          </p:cNvSpPr>
          <p:nvPr/>
        </p:nvSpPr>
        <p:spPr bwMode="auto">
          <a:xfrm>
            <a:off x="7281428" y="2301165"/>
            <a:ext cx="3339644" cy="690472"/>
          </a:xfrm>
          <a:custGeom>
            <a:avLst/>
            <a:gdLst>
              <a:gd name="T0" fmla="*/ 32 w 2385"/>
              <a:gd name="T1" fmla="*/ 0 h 425"/>
              <a:gd name="T2" fmla="*/ 2385 w 2385"/>
              <a:gd name="T3" fmla="*/ 0 h 425"/>
              <a:gd name="T4" fmla="*/ 2385 w 2385"/>
              <a:gd name="T5" fmla="*/ 425 h 425"/>
              <a:gd name="T6" fmla="*/ 32 w 2385"/>
              <a:gd name="T7" fmla="*/ 425 h 425"/>
              <a:gd name="T8" fmla="*/ 0 w 2385"/>
              <a:gd name="T9" fmla="*/ 393 h 425"/>
              <a:gd name="T10" fmla="*/ 0 w 2385"/>
              <a:gd name="T11" fmla="*/ 32 h 425"/>
              <a:gd name="T12" fmla="*/ 32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32" y="0"/>
                </a:moveTo>
                <a:cubicBezTo>
                  <a:pt x="2385" y="0"/>
                  <a:pt x="2385" y="0"/>
                  <a:pt x="2385" y="0"/>
                </a:cubicBezTo>
                <a:cubicBezTo>
                  <a:pt x="2385" y="425"/>
                  <a:pt x="2385" y="425"/>
                  <a:pt x="2385" y="425"/>
                </a:cubicBezTo>
                <a:cubicBezTo>
                  <a:pt x="32" y="425"/>
                  <a:pt x="32" y="425"/>
                  <a:pt x="32" y="425"/>
                </a:cubicBezTo>
                <a:cubicBezTo>
                  <a:pt x="15" y="425"/>
                  <a:pt x="0" y="410"/>
                  <a:pt x="0" y="393"/>
                </a:cubicBezTo>
                <a:cubicBezTo>
                  <a:pt x="0" y="32"/>
                  <a:pt x="0" y="32"/>
                  <a:pt x="0" y="32"/>
                </a:cubicBezTo>
                <a:cubicBezTo>
                  <a:pt x="0" y="15"/>
                  <a:pt x="15" y="0"/>
                  <a:pt x="32" y="0"/>
                </a:cubicBezTo>
                <a:close/>
              </a:path>
            </a:pathLst>
          </a:custGeom>
          <a:solidFill>
            <a:schemeClr val="accent1"/>
          </a:solidFill>
          <a:ln>
            <a:noFill/>
          </a:ln>
          <a:extLst/>
        </p:spPr>
        <p:txBody>
          <a:bodyPr vert="horz" wrap="square" lIns="91440" tIns="45720" rIns="91440" bIns="45720" numCol="1" anchor="ctr" anchorCtr="0" compatLnSpc="1">
            <a:prstTxWarp prst="textNoShape">
              <a:avLst/>
            </a:prstTxWarp>
          </a:bodyPr>
          <a:lstStyle/>
          <a:p>
            <a:pPr algn="ctr"/>
            <a:r>
              <a:rPr lang="zh-CN" altLang="zh-CN" sz="2800" dirty="0">
                <a:solidFill>
                  <a:schemeClr val="bg1"/>
                </a:solidFill>
                <a:latin typeface="微软雅黑" panose="020B0503020204020204" pitchFamily="34" charset="-122"/>
                <a:ea typeface="微软雅黑" panose="020B0503020204020204" pitchFamily="34" charset="-122"/>
              </a:rPr>
              <a:t>双向的识别和连接</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110" y="1157997"/>
            <a:ext cx="857869" cy="857869"/>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64026" y="1157997"/>
            <a:ext cx="857869" cy="857869"/>
          </a:xfrm>
          <a:prstGeom prst="rect">
            <a:avLst/>
          </a:prstGeom>
        </p:spPr>
      </p:pic>
      <p:sp>
        <p:nvSpPr>
          <p:cNvPr id="10" name="矩形 9"/>
          <p:cNvSpPr/>
          <p:nvPr/>
        </p:nvSpPr>
        <p:spPr>
          <a:xfrm>
            <a:off x="1074621" y="3658947"/>
            <a:ext cx="3376146" cy="461665"/>
          </a:xfrm>
          <a:prstGeom prst="rect">
            <a:avLst/>
          </a:prstGeom>
        </p:spPr>
        <p:txBody>
          <a:bodyPr wrap="square">
            <a:spAutoFit/>
          </a:bodyPr>
          <a:lstStyle/>
          <a:p>
            <a:pPr algn="r"/>
            <a:r>
              <a:rPr lang="zh-CN" altLang="en-US" sz="2400" dirty="0"/>
              <a:t>低频、高频、超高频</a:t>
            </a:r>
          </a:p>
        </p:txBody>
      </p:sp>
      <p:sp>
        <p:nvSpPr>
          <p:cNvPr id="20" name="矩形 19"/>
          <p:cNvSpPr/>
          <p:nvPr/>
        </p:nvSpPr>
        <p:spPr>
          <a:xfrm>
            <a:off x="7145862" y="3658947"/>
            <a:ext cx="2820003" cy="461665"/>
          </a:xfrm>
          <a:prstGeom prst="rect">
            <a:avLst/>
          </a:prstGeom>
        </p:spPr>
        <p:txBody>
          <a:bodyPr wrap="none">
            <a:spAutoFit/>
          </a:bodyPr>
          <a:lstStyle/>
          <a:p>
            <a:r>
              <a:rPr lang="zh-CN" altLang="en-US" sz="2400" dirty="0"/>
              <a:t>只是限于</a:t>
            </a:r>
            <a:r>
              <a:rPr lang="en-US" altLang="zh-CN" sz="2400" dirty="0"/>
              <a:t>13.56MHz</a:t>
            </a:r>
          </a:p>
        </p:txBody>
      </p:sp>
      <p:sp>
        <p:nvSpPr>
          <p:cNvPr id="21" name="矩形 20"/>
          <p:cNvSpPr/>
          <p:nvPr/>
        </p:nvSpPr>
        <p:spPr>
          <a:xfrm>
            <a:off x="5429569" y="3620048"/>
            <a:ext cx="891591"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频 段</a:t>
            </a:r>
          </a:p>
        </p:txBody>
      </p:sp>
      <p:sp>
        <p:nvSpPr>
          <p:cNvPr id="22" name="矩形 21"/>
          <p:cNvSpPr/>
          <p:nvPr/>
        </p:nvSpPr>
        <p:spPr>
          <a:xfrm>
            <a:off x="5423018" y="4411809"/>
            <a:ext cx="891591"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距 离</a:t>
            </a:r>
          </a:p>
        </p:txBody>
      </p:sp>
      <p:sp>
        <p:nvSpPr>
          <p:cNvPr id="23" name="矩形 22"/>
          <p:cNvSpPr/>
          <p:nvPr/>
        </p:nvSpPr>
        <p:spPr>
          <a:xfrm>
            <a:off x="7145862" y="4411809"/>
            <a:ext cx="1604927"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小于</a:t>
            </a:r>
            <a:r>
              <a:rPr lang="en-US" altLang="zh-CN" sz="2400" dirty="0">
                <a:latin typeface="微软雅黑" panose="020B0503020204020204" pitchFamily="34" charset="-122"/>
                <a:ea typeface="微软雅黑" panose="020B0503020204020204" pitchFamily="34" charset="-122"/>
              </a:rPr>
              <a:t>10cm</a:t>
            </a:r>
            <a:endParaRPr lang="zh-CN" altLang="en-US" sz="2400" dirty="0">
              <a:latin typeface="微软雅黑" panose="020B0503020204020204" pitchFamily="34" charset="-122"/>
              <a:ea typeface="微软雅黑" panose="020B0503020204020204" pitchFamily="34" charset="-122"/>
            </a:endParaRPr>
          </a:p>
        </p:txBody>
      </p:sp>
      <p:sp>
        <p:nvSpPr>
          <p:cNvPr id="24" name="矩形 23"/>
          <p:cNvSpPr/>
          <p:nvPr/>
        </p:nvSpPr>
        <p:spPr>
          <a:xfrm>
            <a:off x="2111665" y="4411809"/>
            <a:ext cx="2339102"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从几米到几十米</a:t>
            </a:r>
          </a:p>
        </p:txBody>
      </p:sp>
      <p:sp>
        <p:nvSpPr>
          <p:cNvPr id="25" name="矩形 24"/>
          <p:cNvSpPr/>
          <p:nvPr/>
        </p:nvSpPr>
        <p:spPr>
          <a:xfrm>
            <a:off x="5121794" y="5191572"/>
            <a:ext cx="1507144"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工作 模式</a:t>
            </a:r>
          </a:p>
        </p:txBody>
      </p:sp>
      <p:sp>
        <p:nvSpPr>
          <p:cNvPr id="26" name="矩形 25"/>
          <p:cNvSpPr/>
          <p:nvPr/>
        </p:nvSpPr>
        <p:spPr>
          <a:xfrm>
            <a:off x="5429569" y="5944810"/>
            <a:ext cx="891591"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应 用</a:t>
            </a:r>
          </a:p>
        </p:txBody>
      </p:sp>
      <p:sp>
        <p:nvSpPr>
          <p:cNvPr id="27" name="矩形 26"/>
          <p:cNvSpPr/>
          <p:nvPr/>
        </p:nvSpPr>
        <p:spPr>
          <a:xfrm>
            <a:off x="7145862" y="5191572"/>
            <a:ext cx="2646878"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整合进一块单芯片</a:t>
            </a:r>
          </a:p>
        </p:txBody>
      </p:sp>
      <p:sp>
        <p:nvSpPr>
          <p:cNvPr id="28" name="矩形 27"/>
          <p:cNvSpPr/>
          <p:nvPr/>
        </p:nvSpPr>
        <p:spPr>
          <a:xfrm>
            <a:off x="1496112" y="5191572"/>
            <a:ext cx="2954655"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有阅读器和标签组成</a:t>
            </a:r>
          </a:p>
        </p:txBody>
      </p:sp>
      <p:sp>
        <p:nvSpPr>
          <p:cNvPr id="29" name="矩形 28"/>
          <p:cNvSpPr/>
          <p:nvPr/>
        </p:nvSpPr>
        <p:spPr>
          <a:xfrm>
            <a:off x="265006" y="5944810"/>
            <a:ext cx="4185761"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生产、物流、跟踪、资产管理</a:t>
            </a:r>
          </a:p>
        </p:txBody>
      </p:sp>
      <p:sp>
        <p:nvSpPr>
          <p:cNvPr id="30" name="矩形 29"/>
          <p:cNvSpPr/>
          <p:nvPr/>
        </p:nvSpPr>
        <p:spPr>
          <a:xfrm>
            <a:off x="7145862" y="5944810"/>
            <a:ext cx="3262432"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门禁、公交、手机支付</a:t>
            </a:r>
          </a:p>
        </p:txBody>
      </p:sp>
    </p:spTree>
    <p:extLst>
      <p:ext uri="{BB962C8B-B14F-4D97-AF65-F5344CB8AC3E}">
        <p14:creationId xmlns:p14="http://schemas.microsoft.com/office/powerpoint/2010/main" val="1655457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NFC       vs.                 Bluetooth</a:t>
            </a:r>
            <a:endParaRPr lang="zh-CN" altLang="en-US" dirty="0"/>
          </a:p>
        </p:txBody>
      </p:sp>
      <p:sp>
        <p:nvSpPr>
          <p:cNvPr id="3" name="内容占位符 2"/>
          <p:cNvSpPr>
            <a:spLocks noGrp="1"/>
          </p:cNvSpPr>
          <p:nvPr>
            <p:ph idx="1"/>
          </p:nvPr>
        </p:nvSpPr>
        <p:spPr/>
        <p:txBody>
          <a:bodyPr>
            <a:normAutofit fontScale="92500"/>
          </a:bodyPr>
          <a:lstStyle/>
          <a:p>
            <a:r>
              <a:rPr lang="en-US" altLang="zh-CN" dirty="0"/>
              <a:t>NFC</a:t>
            </a:r>
            <a:r>
              <a:rPr lang="zh-CN" altLang="en-US" dirty="0"/>
              <a:t>不需要复杂的设置</a:t>
            </a:r>
            <a:endParaRPr lang="en-US" altLang="zh-CN" dirty="0"/>
          </a:p>
          <a:p>
            <a:r>
              <a:rPr lang="en-US" altLang="zh-CN" dirty="0"/>
              <a:t>NFC</a:t>
            </a:r>
            <a:r>
              <a:rPr lang="zh-CN" altLang="en-US" dirty="0"/>
              <a:t>可以简化蓝牙连接。</a:t>
            </a:r>
          </a:p>
          <a:p>
            <a:r>
              <a:rPr lang="en-US" altLang="zh-CN" dirty="0"/>
              <a:t>NFC</a:t>
            </a:r>
            <a:r>
              <a:rPr lang="zh-CN" altLang="en-US" dirty="0"/>
              <a:t>无法达到</a:t>
            </a:r>
            <a:r>
              <a:rPr lang="zh-CN" altLang="en-US" dirty="0">
                <a:hlinkClick r:id="rId2" tooltip="低功率蓝牙（页面不存在）"/>
              </a:rPr>
              <a:t>低功率蓝牙</a:t>
            </a:r>
            <a:r>
              <a:rPr lang="zh-CN" altLang="en-US" dirty="0"/>
              <a:t>（</a:t>
            </a:r>
            <a:r>
              <a:rPr lang="en-US" altLang="zh-CN" dirty="0"/>
              <a:t>Bluetooth Low Energy</a:t>
            </a:r>
            <a:r>
              <a:rPr lang="zh-CN" altLang="en-US" dirty="0"/>
              <a:t>）的传输速率</a:t>
            </a:r>
            <a:endParaRPr lang="en-US" altLang="zh-CN" dirty="0"/>
          </a:p>
          <a:p>
            <a:r>
              <a:rPr lang="en-US" altLang="zh-CN" dirty="0"/>
              <a:t>NFC</a:t>
            </a:r>
            <a:r>
              <a:rPr lang="zh-CN" altLang="en-US" dirty="0"/>
              <a:t>的最大数据传输量</a:t>
            </a:r>
            <a:r>
              <a:rPr lang="en-US" altLang="zh-CN" dirty="0"/>
              <a:t>424 </a:t>
            </a:r>
            <a:r>
              <a:rPr lang="en-US" altLang="zh-CN" dirty="0" err="1"/>
              <a:t>kbit</a:t>
            </a:r>
            <a:r>
              <a:rPr lang="en-US" altLang="zh-CN" dirty="0"/>
              <a:t>/s</a:t>
            </a:r>
            <a:r>
              <a:rPr lang="zh-CN" altLang="en-US" dirty="0"/>
              <a:t>远小于</a:t>
            </a:r>
            <a:r>
              <a:rPr lang="en-US" altLang="zh-CN" dirty="0"/>
              <a:t>Bluetooth V2.1</a:t>
            </a:r>
            <a:r>
              <a:rPr lang="zh-CN" altLang="en-US" dirty="0"/>
              <a:t>（</a:t>
            </a:r>
            <a:r>
              <a:rPr lang="en-US" altLang="zh-CN" dirty="0"/>
              <a:t>2.1 Mbit/s</a:t>
            </a:r>
            <a:r>
              <a:rPr lang="zh-CN" altLang="en-US" dirty="0"/>
              <a:t>）</a:t>
            </a:r>
            <a:endParaRPr lang="en-US" altLang="zh-CN" dirty="0"/>
          </a:p>
          <a:p>
            <a:r>
              <a:rPr lang="en-US" altLang="zh-CN" dirty="0"/>
              <a:t>NFC</a:t>
            </a:r>
            <a:r>
              <a:rPr lang="zh-CN" altLang="en-US" dirty="0"/>
              <a:t>兼容于现有的被动</a:t>
            </a:r>
            <a:r>
              <a:rPr lang="en-US" altLang="zh-CN" dirty="0"/>
              <a:t>RFID</a:t>
            </a:r>
            <a:r>
              <a:rPr lang="zh-CN" altLang="en-US" dirty="0"/>
              <a:t>（</a:t>
            </a:r>
            <a:r>
              <a:rPr lang="en-US" altLang="zh-CN" dirty="0"/>
              <a:t>13.56 MHz</a:t>
            </a:r>
            <a:r>
              <a:rPr lang="zh-CN" altLang="en-US" dirty="0"/>
              <a:t>）</a:t>
            </a:r>
            <a:endParaRPr lang="en-US" altLang="zh-CN" dirty="0"/>
          </a:p>
          <a:p>
            <a:r>
              <a:rPr lang="en-US" altLang="zh-CN" dirty="0"/>
              <a:t>NFC</a:t>
            </a:r>
            <a:r>
              <a:rPr lang="zh-CN" altLang="en-US" dirty="0"/>
              <a:t>的能量需求更低</a:t>
            </a:r>
            <a:endParaRPr lang="en-US" altLang="zh-CN" dirty="0"/>
          </a:p>
          <a:p>
            <a:r>
              <a:rPr lang="en-US" altLang="zh-CN" dirty="0"/>
              <a:t>NFC</a:t>
            </a:r>
            <a:r>
              <a:rPr lang="zh-CN" altLang="en-US" dirty="0"/>
              <a:t>一次只一个链接，拥有较高的保密性与安全性</a:t>
            </a:r>
            <a:endParaRPr lang="en-US" altLang="zh-CN" dirty="0"/>
          </a:p>
          <a:p>
            <a:r>
              <a:rPr lang="en-US" altLang="zh-CN" dirty="0"/>
              <a:t>NFC</a:t>
            </a:r>
            <a:r>
              <a:rPr lang="zh-CN" altLang="en-US" dirty="0"/>
              <a:t>的目标并非是取代蓝牙等其他无线技术，而是在不同的场合、不同的领域起到相互补充的作用。</a:t>
            </a:r>
          </a:p>
          <a:p>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42</a:t>
            </a:fld>
            <a:endParaRPr lang="zh-CN" altLang="en-US"/>
          </a:p>
        </p:txBody>
      </p:sp>
    </p:spTree>
    <p:extLst>
      <p:ext uri="{BB962C8B-B14F-4D97-AF65-F5344CB8AC3E}">
        <p14:creationId xmlns:p14="http://schemas.microsoft.com/office/powerpoint/2010/main" val="3898571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8B4F502-AEE6-4D70-927B-AC49763F54CA}" type="slidenum">
              <a:rPr lang="zh-CN" altLang="en-US" smtClean="0"/>
              <a:t>43</a:t>
            </a:fld>
            <a:endParaRPr lang="zh-CN" altLang="en-US"/>
          </a:p>
        </p:txBody>
      </p:sp>
      <p:pic>
        <p:nvPicPr>
          <p:cNvPr id="5" name="图片 4"/>
          <p:cNvPicPr>
            <a:picLocks noChangeAspect="1"/>
          </p:cNvPicPr>
          <p:nvPr/>
        </p:nvPicPr>
        <p:blipFill>
          <a:blip r:embed="rId3"/>
          <a:stretch>
            <a:fillRect/>
          </a:stretch>
        </p:blipFill>
        <p:spPr>
          <a:xfrm>
            <a:off x="908012" y="708660"/>
            <a:ext cx="9074188" cy="6012815"/>
          </a:xfrm>
          <a:prstGeom prst="rect">
            <a:avLst/>
          </a:prstGeom>
        </p:spPr>
      </p:pic>
    </p:spTree>
    <p:extLst>
      <p:ext uri="{BB962C8B-B14F-4D97-AF65-F5344CB8AC3E}">
        <p14:creationId xmlns:p14="http://schemas.microsoft.com/office/powerpoint/2010/main" val="2883137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a:t>IEEE 802.15</a:t>
            </a:r>
            <a:r>
              <a:rPr lang="zh-CN" altLang="en-US"/>
              <a:t>系列</a:t>
            </a: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0" y="1269242"/>
            <a:ext cx="10652300" cy="5588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455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个域网</a:t>
            </a:r>
            <a:endParaRPr lang="zh-CN" altLang="en-US" dirty="0"/>
          </a:p>
        </p:txBody>
      </p:sp>
      <p:sp>
        <p:nvSpPr>
          <p:cNvPr id="5" name="任意多边形 4"/>
          <p:cNvSpPr/>
          <p:nvPr/>
        </p:nvSpPr>
        <p:spPr>
          <a:xfrm>
            <a:off x="4096011" y="682107"/>
            <a:ext cx="5233266" cy="752458"/>
          </a:xfrm>
          <a:custGeom>
            <a:avLst/>
            <a:gdLst>
              <a:gd name="connsiteX0" fmla="*/ 0 w 1663685"/>
              <a:gd name="connsiteY0" fmla="*/ 0 h 752458"/>
              <a:gd name="connsiteX1" fmla="*/ 1663685 w 1663685"/>
              <a:gd name="connsiteY1" fmla="*/ 0 h 752458"/>
              <a:gd name="connsiteX2" fmla="*/ 1663685 w 1663685"/>
              <a:gd name="connsiteY2" fmla="*/ 752458 h 752458"/>
              <a:gd name="connsiteX3" fmla="*/ 0 w 1663685"/>
              <a:gd name="connsiteY3" fmla="*/ 752458 h 752458"/>
              <a:gd name="connsiteX4" fmla="*/ 0 w 1663685"/>
              <a:gd name="connsiteY4" fmla="*/ 0 h 75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685" h="752458">
                <a:moveTo>
                  <a:pt x="0" y="0"/>
                </a:moveTo>
                <a:lnTo>
                  <a:pt x="1663685" y="0"/>
                </a:lnTo>
                <a:lnTo>
                  <a:pt x="1663685" y="752458"/>
                </a:lnTo>
                <a:lnTo>
                  <a:pt x="0" y="75245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zh-CN" sz="2800" b="1" kern="1200" dirty="0">
                <a:latin typeface="+mn-ea"/>
              </a:rPr>
              <a:t>声波</a:t>
            </a:r>
          </a:p>
        </p:txBody>
      </p:sp>
      <p:sp>
        <p:nvSpPr>
          <p:cNvPr id="7" name="任意多边形 6"/>
          <p:cNvSpPr/>
          <p:nvPr/>
        </p:nvSpPr>
        <p:spPr>
          <a:xfrm>
            <a:off x="4096011" y="2495875"/>
            <a:ext cx="5233266" cy="752458"/>
          </a:xfrm>
          <a:custGeom>
            <a:avLst/>
            <a:gdLst>
              <a:gd name="connsiteX0" fmla="*/ 0 w 1663685"/>
              <a:gd name="connsiteY0" fmla="*/ 0 h 752458"/>
              <a:gd name="connsiteX1" fmla="*/ 1663685 w 1663685"/>
              <a:gd name="connsiteY1" fmla="*/ 0 h 752458"/>
              <a:gd name="connsiteX2" fmla="*/ 1663685 w 1663685"/>
              <a:gd name="connsiteY2" fmla="*/ 752458 h 752458"/>
              <a:gd name="connsiteX3" fmla="*/ 0 w 1663685"/>
              <a:gd name="connsiteY3" fmla="*/ 752458 h 752458"/>
              <a:gd name="connsiteX4" fmla="*/ 0 w 1663685"/>
              <a:gd name="connsiteY4" fmla="*/ 0 h 75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685" h="752458">
                <a:moveTo>
                  <a:pt x="0" y="0"/>
                </a:moveTo>
                <a:lnTo>
                  <a:pt x="1663685" y="0"/>
                </a:lnTo>
                <a:lnTo>
                  <a:pt x="1663685" y="752458"/>
                </a:lnTo>
                <a:lnTo>
                  <a:pt x="0" y="75245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zh-CN" sz="2800" b="1" kern="1200" dirty="0">
                <a:latin typeface="+mn-ea"/>
              </a:rPr>
              <a:t>蓝牙</a:t>
            </a:r>
          </a:p>
        </p:txBody>
      </p:sp>
      <p:sp>
        <p:nvSpPr>
          <p:cNvPr id="13" name="任意多边形 12"/>
          <p:cNvSpPr/>
          <p:nvPr/>
        </p:nvSpPr>
        <p:spPr>
          <a:xfrm>
            <a:off x="4096011" y="3362846"/>
            <a:ext cx="5233266" cy="752458"/>
          </a:xfrm>
          <a:custGeom>
            <a:avLst/>
            <a:gdLst>
              <a:gd name="connsiteX0" fmla="*/ 0 w 1663685"/>
              <a:gd name="connsiteY0" fmla="*/ 0 h 752458"/>
              <a:gd name="connsiteX1" fmla="*/ 1663685 w 1663685"/>
              <a:gd name="connsiteY1" fmla="*/ 0 h 752458"/>
              <a:gd name="connsiteX2" fmla="*/ 1663685 w 1663685"/>
              <a:gd name="connsiteY2" fmla="*/ 752458 h 752458"/>
              <a:gd name="connsiteX3" fmla="*/ 0 w 1663685"/>
              <a:gd name="connsiteY3" fmla="*/ 752458 h 752458"/>
              <a:gd name="connsiteX4" fmla="*/ 0 w 1663685"/>
              <a:gd name="connsiteY4" fmla="*/ 0 h 75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685" h="752458">
                <a:moveTo>
                  <a:pt x="0" y="0"/>
                </a:moveTo>
                <a:lnTo>
                  <a:pt x="1663685" y="0"/>
                </a:lnTo>
                <a:lnTo>
                  <a:pt x="1663685" y="752458"/>
                </a:lnTo>
                <a:lnTo>
                  <a:pt x="0" y="75245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2800" b="1" kern="1200" dirty="0">
                <a:latin typeface="+mn-ea"/>
              </a:rPr>
              <a:t>RFID</a:t>
            </a:r>
            <a:endParaRPr lang="zh-CN" sz="2800" b="1" kern="1200" dirty="0">
              <a:latin typeface="+mn-ea"/>
            </a:endParaRPr>
          </a:p>
        </p:txBody>
      </p:sp>
      <p:sp>
        <p:nvSpPr>
          <p:cNvPr id="15" name="任意多边形 14"/>
          <p:cNvSpPr/>
          <p:nvPr/>
        </p:nvSpPr>
        <p:spPr>
          <a:xfrm>
            <a:off x="4096011" y="4298535"/>
            <a:ext cx="5233266" cy="752458"/>
          </a:xfrm>
          <a:custGeom>
            <a:avLst/>
            <a:gdLst>
              <a:gd name="connsiteX0" fmla="*/ 0 w 1663685"/>
              <a:gd name="connsiteY0" fmla="*/ 0 h 752458"/>
              <a:gd name="connsiteX1" fmla="*/ 1663685 w 1663685"/>
              <a:gd name="connsiteY1" fmla="*/ 0 h 752458"/>
              <a:gd name="connsiteX2" fmla="*/ 1663685 w 1663685"/>
              <a:gd name="connsiteY2" fmla="*/ 752458 h 752458"/>
              <a:gd name="connsiteX3" fmla="*/ 0 w 1663685"/>
              <a:gd name="connsiteY3" fmla="*/ 752458 h 752458"/>
              <a:gd name="connsiteX4" fmla="*/ 0 w 1663685"/>
              <a:gd name="connsiteY4" fmla="*/ 0 h 75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685" h="752458">
                <a:moveTo>
                  <a:pt x="0" y="0"/>
                </a:moveTo>
                <a:lnTo>
                  <a:pt x="1663685" y="0"/>
                </a:lnTo>
                <a:lnTo>
                  <a:pt x="1663685" y="752458"/>
                </a:lnTo>
                <a:lnTo>
                  <a:pt x="0" y="75245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2800" b="1" kern="1200">
                <a:latin typeface="+mn-ea"/>
              </a:rPr>
              <a:t>NFC</a:t>
            </a:r>
            <a:endParaRPr lang="zh-CN" sz="2800" b="1" kern="1200">
              <a:latin typeface="+mn-ea"/>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665" y="2434722"/>
            <a:ext cx="612511" cy="813611"/>
          </a:xfrm>
          <a:prstGeom prst="rect">
            <a:avLst/>
          </a:prstGeom>
        </p:spPr>
      </p:pic>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6683" y="4298535"/>
            <a:ext cx="725089" cy="725089"/>
          </a:xfrm>
          <a:prstGeom prst="rect">
            <a:avLst/>
          </a:prstGeom>
        </p:spPr>
      </p:pic>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3279" y="3362846"/>
            <a:ext cx="725089" cy="725089"/>
          </a:xfrm>
          <a:prstGeom prst="rect">
            <a:avLst/>
          </a:prstGeom>
        </p:spPr>
      </p:pic>
      <p:pic>
        <p:nvPicPr>
          <p:cNvPr id="22" name="图片 21"/>
          <p:cNvPicPr>
            <a:picLocks noChangeAspect="1"/>
          </p:cNvPicPr>
          <p:nvPr/>
        </p:nvPicPr>
        <p:blipFill rotWithShape="1">
          <a:blip r:embed="rId5" cstate="print">
            <a:extLst>
              <a:ext uri="{28A0092B-C50C-407E-A947-70E740481C1C}">
                <a14:useLocalDpi xmlns:a14="http://schemas.microsoft.com/office/drawing/2010/main" val="0"/>
              </a:ext>
            </a:extLst>
          </a:blip>
          <a:srcRect r="61925"/>
          <a:stretch/>
        </p:blipFill>
        <p:spPr>
          <a:xfrm>
            <a:off x="3026377" y="552294"/>
            <a:ext cx="725089" cy="952176"/>
          </a:xfrm>
          <a:prstGeom prst="rect">
            <a:avLst/>
          </a:prstGeom>
        </p:spPr>
      </p:pic>
      <p:sp>
        <p:nvSpPr>
          <p:cNvPr id="16" name="任意多边形 15"/>
          <p:cNvSpPr/>
          <p:nvPr/>
        </p:nvSpPr>
        <p:spPr>
          <a:xfrm>
            <a:off x="4096011" y="1560186"/>
            <a:ext cx="5233266" cy="752458"/>
          </a:xfrm>
          <a:custGeom>
            <a:avLst/>
            <a:gdLst>
              <a:gd name="connsiteX0" fmla="*/ 0 w 1663685"/>
              <a:gd name="connsiteY0" fmla="*/ 0 h 752458"/>
              <a:gd name="connsiteX1" fmla="*/ 1663685 w 1663685"/>
              <a:gd name="connsiteY1" fmla="*/ 0 h 752458"/>
              <a:gd name="connsiteX2" fmla="*/ 1663685 w 1663685"/>
              <a:gd name="connsiteY2" fmla="*/ 752458 h 752458"/>
              <a:gd name="connsiteX3" fmla="*/ 0 w 1663685"/>
              <a:gd name="connsiteY3" fmla="*/ 752458 h 752458"/>
              <a:gd name="connsiteX4" fmla="*/ 0 w 1663685"/>
              <a:gd name="connsiteY4" fmla="*/ 0 h 75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685" h="752458">
                <a:moveTo>
                  <a:pt x="0" y="0"/>
                </a:moveTo>
                <a:lnTo>
                  <a:pt x="1663685" y="0"/>
                </a:lnTo>
                <a:lnTo>
                  <a:pt x="1663685" y="752458"/>
                </a:lnTo>
                <a:lnTo>
                  <a:pt x="0" y="75245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zh-CN" altLang="en-US" sz="2800" b="1" kern="1200" dirty="0">
                <a:latin typeface="+mn-ea"/>
              </a:rPr>
              <a:t>红外</a:t>
            </a:r>
            <a:endParaRPr lang="zh-CN" sz="2800" b="1" kern="1200" dirty="0">
              <a:latin typeface="+mn-ea"/>
            </a:endParaRPr>
          </a:p>
        </p:txBody>
      </p:sp>
      <p:pic>
        <p:nvPicPr>
          <p:cNvPr id="4" name="图片 3"/>
          <p:cNvPicPr>
            <a:picLocks noChangeAspect="1"/>
          </p:cNvPicPr>
          <p:nvPr/>
        </p:nvPicPr>
        <p:blipFill>
          <a:blip r:embed="rId6"/>
          <a:stretch>
            <a:fillRect/>
          </a:stretch>
        </p:blipFill>
        <p:spPr>
          <a:xfrm>
            <a:off x="3203279" y="1626128"/>
            <a:ext cx="371284" cy="679371"/>
          </a:xfrm>
          <a:prstGeom prst="rect">
            <a:avLst/>
          </a:prstGeom>
        </p:spPr>
      </p:pic>
    </p:spTree>
    <p:extLst>
      <p:ext uri="{BB962C8B-B14F-4D97-AF65-F5344CB8AC3E}">
        <p14:creationId xmlns:p14="http://schemas.microsoft.com/office/powerpoint/2010/main" val="15145149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声波</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7</a:t>
            </a:fld>
            <a:endParaRPr lang="zh-CN" altLang="en-US"/>
          </a:p>
        </p:txBody>
      </p:sp>
      <p:sp>
        <p:nvSpPr>
          <p:cNvPr id="3" name="矩形 2"/>
          <p:cNvSpPr/>
          <p:nvPr/>
        </p:nvSpPr>
        <p:spPr>
          <a:xfrm>
            <a:off x="1229037" y="1859435"/>
            <a:ext cx="9499600" cy="2160591"/>
          </a:xfrm>
          <a:prstGeom prst="rect">
            <a:avLst/>
          </a:prstGeom>
          <a:ln>
            <a:solidFill>
              <a:schemeClr val="accent1"/>
            </a:solidFill>
          </a:ln>
        </p:spPr>
        <p:txBody>
          <a:bodyPr wrap="square">
            <a:spAutoFit/>
          </a:bodyPr>
          <a:lstStyle/>
          <a:p>
            <a:pPr algn="ctr">
              <a:lnSpc>
                <a:spcPct val="120000"/>
              </a:lnSpc>
            </a:pP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低于</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20Hz</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的声波为</a:t>
            </a: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次声波</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20000"/>
              </a:lnSpc>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20Hz~20kHz</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的声波称为</a:t>
            </a:r>
            <a:r>
              <a:rPr lang="zh-CN" altLang="zh-CN" sz="28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可听波</a:t>
            </a:r>
            <a:endParaRPr lang="en-US" altLang="zh-CN" sz="28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20000"/>
              </a:lnSpc>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20kHz~1GHz</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的声波称为</a:t>
            </a: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超声波</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20000"/>
              </a:lnSpc>
            </a:pP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大于</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1GHz</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的声波称为</a:t>
            </a: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特超声或微波超声</a:t>
            </a:r>
            <a:endParaRPr lang="zh-CN" altLang="en-US" sz="2800" b="1" dirty="0">
              <a:latin typeface="微软雅黑" panose="020B0503020204020204" pitchFamily="34" charset="-122"/>
              <a:ea typeface="微软雅黑" panose="020B0503020204020204" pitchFamily="34" charset="-122"/>
            </a:endParaRPr>
          </a:p>
        </p:txBody>
      </p:sp>
      <p:sp>
        <p:nvSpPr>
          <p:cNvPr id="5" name="矩形 4"/>
          <p:cNvSpPr/>
          <p:nvPr/>
        </p:nvSpPr>
        <p:spPr>
          <a:xfrm>
            <a:off x="6844654" y="4512406"/>
            <a:ext cx="3883983" cy="1643527"/>
          </a:xfrm>
          <a:prstGeom prst="rect">
            <a:avLst/>
          </a:prstGeom>
        </p:spPr>
        <p:txBody>
          <a:bodyPr wrap="square">
            <a:spAutoFit/>
          </a:bodyPr>
          <a:lstStyle/>
          <a:p>
            <a:pPr>
              <a:lnSpc>
                <a:spcPct val="120000"/>
              </a:lnSpc>
            </a:pP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频率的</a:t>
            </a: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高低</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音调高低</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20000"/>
              </a:lnSpc>
            </a:pP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频率高的</a:t>
            </a: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音调</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就高</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20000"/>
              </a:lnSpc>
            </a:pP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女高音的可达</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1200</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赫兹</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1229037" y="4512406"/>
            <a:ext cx="4556991" cy="1643527"/>
          </a:xfrm>
          <a:prstGeom prst="rect">
            <a:avLst/>
          </a:prstGeom>
        </p:spPr>
        <p:txBody>
          <a:bodyPr wrap="square">
            <a:spAutoFit/>
          </a:bodyPr>
          <a:lstStyle/>
          <a:p>
            <a:pPr>
              <a:lnSpc>
                <a:spcPct val="120000"/>
              </a:lnSpc>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200</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赫兹以下的</a:t>
            </a: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低频音</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20000"/>
              </a:lnSpc>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200-6000</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赫兹的</a:t>
            </a: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中频音</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20000"/>
              </a:lnSpc>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6000</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赫兹以上的</a:t>
            </a: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高频音</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p:cNvSpPr txBox="1">
            <a:spLocks/>
          </p:cNvSpPr>
          <p:nvPr/>
        </p:nvSpPr>
        <p:spPr>
          <a:xfrm>
            <a:off x="5122718" y="964105"/>
            <a:ext cx="1468582" cy="8020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stStyle>
          <a:p>
            <a:pPr algn="ctr"/>
            <a:r>
              <a:rPr lang="zh-CN" altLang="en-US" b="1" dirty="0"/>
              <a:t>频率</a:t>
            </a:r>
          </a:p>
        </p:txBody>
      </p:sp>
    </p:spTree>
    <p:extLst>
      <p:ext uri="{BB962C8B-B14F-4D97-AF65-F5344CB8AC3E}">
        <p14:creationId xmlns:p14="http://schemas.microsoft.com/office/powerpoint/2010/main" val="19821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声波通信</a:t>
            </a:r>
          </a:p>
        </p:txBody>
      </p:sp>
      <p:sp>
        <p:nvSpPr>
          <p:cNvPr id="3" name="内容占位符 2"/>
          <p:cNvSpPr>
            <a:spLocks noGrp="1"/>
          </p:cNvSpPr>
          <p:nvPr>
            <p:ph idx="1"/>
          </p:nvPr>
        </p:nvSpPr>
        <p:spPr>
          <a:xfrm>
            <a:off x="1449703" y="2481366"/>
            <a:ext cx="6097391" cy="2702099"/>
          </a:xfrm>
        </p:spPr>
        <p:txBody>
          <a:bodyPr>
            <a:noAutofit/>
          </a:bodyPr>
          <a:lstStyle/>
          <a:p>
            <a:pPr marL="0" lvl="1" indent="0">
              <a:spcBef>
                <a:spcPts val="1200"/>
              </a:spcBef>
              <a:buNone/>
            </a:pPr>
            <a:r>
              <a:rPr lang="zh-CN" altLang="en-US" sz="2800" dirty="0"/>
              <a:t>用</a:t>
            </a:r>
            <a:r>
              <a:rPr lang="zh-CN" altLang="en-US" sz="2800" b="1" dirty="0"/>
              <a:t>单频率</a:t>
            </a:r>
            <a:r>
              <a:rPr lang="zh-CN" altLang="en-US" sz="2800" dirty="0"/>
              <a:t>声音信号对数据进行编码</a:t>
            </a:r>
            <a:endParaRPr lang="en-US" altLang="zh-CN" sz="2800" dirty="0"/>
          </a:p>
          <a:p>
            <a:pPr marL="0" lvl="1" indent="0">
              <a:spcBef>
                <a:spcPts val="1200"/>
              </a:spcBef>
              <a:buNone/>
            </a:pPr>
            <a:r>
              <a:rPr lang="zh-CN" altLang="en-US" sz="2800" b="1" dirty="0"/>
              <a:t>播放</a:t>
            </a:r>
            <a:r>
              <a:rPr lang="zh-CN" altLang="en-US" sz="2800" dirty="0"/>
              <a:t>这些单频率声音</a:t>
            </a:r>
            <a:endParaRPr lang="en-US" altLang="zh-CN" sz="2800" dirty="0"/>
          </a:p>
          <a:p>
            <a:pPr marL="0" lvl="1" indent="0">
              <a:spcBef>
                <a:spcPts val="1200"/>
              </a:spcBef>
              <a:buNone/>
            </a:pPr>
            <a:r>
              <a:rPr lang="zh-CN" altLang="en-US" sz="2800" dirty="0"/>
              <a:t>接收方在收到声音后，</a:t>
            </a:r>
            <a:r>
              <a:rPr lang="zh-CN" altLang="en-US" sz="2800" b="1" dirty="0"/>
              <a:t>识别</a:t>
            </a:r>
            <a:r>
              <a:rPr lang="zh-CN" altLang="en-US" sz="2800" dirty="0"/>
              <a:t>出频率</a:t>
            </a:r>
            <a:endParaRPr lang="en-US" altLang="zh-CN" sz="2800" dirty="0"/>
          </a:p>
          <a:p>
            <a:pPr marL="0" lvl="1" indent="0">
              <a:spcBef>
                <a:spcPts val="1200"/>
              </a:spcBef>
              <a:buNone/>
            </a:pPr>
            <a:r>
              <a:rPr lang="zh-CN" altLang="en-US" sz="2800" dirty="0"/>
              <a:t>根据频率</a:t>
            </a:r>
            <a:r>
              <a:rPr lang="zh-CN" altLang="en-US" sz="2800" b="1" dirty="0"/>
              <a:t>解码</a:t>
            </a:r>
            <a:r>
              <a:rPr lang="zh-CN" altLang="en-US" sz="2800" dirty="0"/>
              <a:t>出数据</a:t>
            </a:r>
            <a:endParaRPr lang="en-US" altLang="zh-CN" sz="2800" dirty="0"/>
          </a:p>
        </p:txBody>
      </p:sp>
      <p:pic>
        <p:nvPicPr>
          <p:cNvPr id="8" name="图片 7"/>
          <p:cNvPicPr>
            <a:picLocks noChangeAspect="1"/>
          </p:cNvPicPr>
          <p:nvPr/>
        </p:nvPicPr>
        <p:blipFill>
          <a:blip r:embed="rId2"/>
          <a:stretch>
            <a:fillRect/>
          </a:stretch>
        </p:blipFill>
        <p:spPr>
          <a:xfrm>
            <a:off x="7653401" y="1157690"/>
            <a:ext cx="3402303" cy="5319563"/>
          </a:xfrm>
          <a:prstGeom prst="rect">
            <a:avLst/>
          </a:prstGeom>
        </p:spPr>
      </p:pic>
      <p:sp>
        <p:nvSpPr>
          <p:cNvPr id="5" name="矩形 4"/>
          <p:cNvSpPr/>
          <p:nvPr/>
        </p:nvSpPr>
        <p:spPr>
          <a:xfrm>
            <a:off x="690418" y="1367913"/>
            <a:ext cx="1107996" cy="646331"/>
          </a:xfrm>
          <a:prstGeom prst="rect">
            <a:avLst/>
          </a:prstGeom>
        </p:spPr>
        <p:txBody>
          <a:bodyPr wrap="none">
            <a:spAutoFit/>
          </a:bodyPr>
          <a:lstStyle/>
          <a:p>
            <a:r>
              <a:rPr lang="zh-CN" altLang="en-US" sz="3600" b="1" dirty="0">
                <a:latin typeface="微软雅黑" panose="020B0503020204020204" pitchFamily="34" charset="-122"/>
                <a:ea typeface="微软雅黑" panose="020B0503020204020204" pitchFamily="34" charset="-122"/>
              </a:rPr>
              <a:t>原理</a:t>
            </a:r>
            <a:endParaRPr lang="en-US" altLang="zh-CN" sz="3600" b="1" dirty="0">
              <a:latin typeface="微软雅黑" panose="020B0503020204020204" pitchFamily="34" charset="-122"/>
              <a:ea typeface="微软雅黑" panose="020B0503020204020204" pitchFamily="34" charset="-122"/>
            </a:endParaRPr>
          </a:p>
        </p:txBody>
      </p:sp>
      <p:sp>
        <p:nvSpPr>
          <p:cNvPr id="6" name="矩形 5"/>
          <p:cNvSpPr/>
          <p:nvPr/>
        </p:nvSpPr>
        <p:spPr>
          <a:xfrm>
            <a:off x="803229" y="2626241"/>
            <a:ext cx="441187" cy="420633"/>
          </a:xfrm>
          <a:prstGeom prst="rect">
            <a:avLst/>
          </a:prstGeom>
          <a:noFill/>
          <a:ln w="19050">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solidFill>
                  <a:srgbClr val="4F81BD"/>
                </a:solidFill>
                <a:latin typeface="微软雅黑" panose="020B0503020204020204" pitchFamily="34" charset="-122"/>
                <a:ea typeface="微软雅黑" panose="020B0503020204020204" pitchFamily="34" charset="-122"/>
              </a:rPr>
              <a:t>1</a:t>
            </a:r>
            <a:endParaRPr lang="zh-CN" altLang="en-US" sz="2400" dirty="0">
              <a:solidFill>
                <a:srgbClr val="4F81BD"/>
              </a:solidFill>
              <a:latin typeface="微软雅黑" panose="020B0503020204020204" pitchFamily="34" charset="-122"/>
              <a:ea typeface="微软雅黑" panose="020B0503020204020204" pitchFamily="34" charset="-122"/>
            </a:endParaRPr>
          </a:p>
        </p:txBody>
      </p:sp>
      <p:sp>
        <p:nvSpPr>
          <p:cNvPr id="7" name="矩形 6"/>
          <p:cNvSpPr/>
          <p:nvPr/>
        </p:nvSpPr>
        <p:spPr>
          <a:xfrm>
            <a:off x="803229" y="4025583"/>
            <a:ext cx="441187" cy="420633"/>
          </a:xfrm>
          <a:prstGeom prst="rect">
            <a:avLst/>
          </a:prstGeom>
          <a:noFill/>
          <a:ln w="19050">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solidFill>
                  <a:srgbClr val="4F81BD"/>
                </a:solidFill>
                <a:latin typeface="微软雅黑" panose="020B0503020204020204" pitchFamily="34" charset="-122"/>
                <a:ea typeface="微软雅黑" panose="020B0503020204020204" pitchFamily="34" charset="-122"/>
              </a:rPr>
              <a:t>3</a:t>
            </a:r>
            <a:endParaRPr lang="zh-CN" altLang="en-US" sz="2400" dirty="0">
              <a:solidFill>
                <a:srgbClr val="4F81BD"/>
              </a:solidFill>
              <a:latin typeface="微软雅黑" panose="020B0503020204020204" pitchFamily="34" charset="-122"/>
              <a:ea typeface="微软雅黑" panose="020B0503020204020204" pitchFamily="34" charset="-122"/>
            </a:endParaRPr>
          </a:p>
        </p:txBody>
      </p:sp>
      <p:sp>
        <p:nvSpPr>
          <p:cNvPr id="9" name="矩形 8"/>
          <p:cNvSpPr/>
          <p:nvPr/>
        </p:nvSpPr>
        <p:spPr>
          <a:xfrm>
            <a:off x="803229" y="3325912"/>
            <a:ext cx="441187" cy="420633"/>
          </a:xfrm>
          <a:prstGeom prst="rect">
            <a:avLst/>
          </a:prstGeom>
          <a:noFill/>
          <a:ln w="19050">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solidFill>
                  <a:srgbClr val="4F81BD"/>
                </a:solidFill>
                <a:latin typeface="微软雅黑" panose="020B0503020204020204" pitchFamily="34" charset="-122"/>
                <a:ea typeface="微软雅黑" panose="020B0503020204020204" pitchFamily="34" charset="-122"/>
              </a:rPr>
              <a:t>2</a:t>
            </a:r>
            <a:endParaRPr lang="zh-CN" altLang="en-US" sz="2400" dirty="0">
              <a:solidFill>
                <a:srgbClr val="4F81BD"/>
              </a:solidFill>
              <a:latin typeface="微软雅黑" panose="020B0503020204020204" pitchFamily="34" charset="-122"/>
              <a:ea typeface="微软雅黑" panose="020B0503020204020204" pitchFamily="34" charset="-122"/>
            </a:endParaRPr>
          </a:p>
        </p:txBody>
      </p:sp>
      <p:sp>
        <p:nvSpPr>
          <p:cNvPr id="12" name="矩形 11"/>
          <p:cNvSpPr/>
          <p:nvPr/>
        </p:nvSpPr>
        <p:spPr>
          <a:xfrm>
            <a:off x="803229" y="4725254"/>
            <a:ext cx="441187" cy="420633"/>
          </a:xfrm>
          <a:prstGeom prst="rect">
            <a:avLst/>
          </a:prstGeom>
          <a:noFill/>
          <a:ln w="19050">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solidFill>
                  <a:srgbClr val="4F81BD"/>
                </a:solidFill>
                <a:latin typeface="微软雅黑" panose="020B0503020204020204" pitchFamily="34" charset="-122"/>
                <a:ea typeface="微软雅黑" panose="020B0503020204020204" pitchFamily="34" charset="-122"/>
              </a:rPr>
              <a:t>4</a:t>
            </a:r>
            <a:endParaRPr lang="zh-CN" altLang="en-US" sz="2400" dirty="0">
              <a:solidFill>
                <a:srgbClr val="4F81B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337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框架</a:t>
            </a:r>
          </a:p>
        </p:txBody>
      </p:sp>
      <p:sp>
        <p:nvSpPr>
          <p:cNvPr id="3" name="内容占位符 2"/>
          <p:cNvSpPr>
            <a:spLocks noGrp="1"/>
          </p:cNvSpPr>
          <p:nvPr>
            <p:ph idx="1"/>
          </p:nvPr>
        </p:nvSpPr>
        <p:spPr>
          <a:xfrm>
            <a:off x="1553750" y="1536372"/>
            <a:ext cx="1244599" cy="2028152"/>
          </a:xfrm>
        </p:spPr>
        <p:txBody>
          <a:bodyPr>
            <a:noAutofit/>
          </a:bodyPr>
          <a:lstStyle/>
          <a:p>
            <a:pPr marL="0" indent="0">
              <a:buNone/>
            </a:pPr>
            <a:r>
              <a:rPr lang="zh-CN" altLang="en-US" sz="3200" dirty="0"/>
              <a:t>软件</a:t>
            </a:r>
            <a:endParaRPr lang="en-US" altLang="zh-CN" sz="3200" dirty="0"/>
          </a:p>
          <a:p>
            <a:pPr marL="0" indent="0">
              <a:buNone/>
            </a:pPr>
            <a:r>
              <a:rPr lang="zh-CN" altLang="en-US" sz="3200" dirty="0"/>
              <a:t>编码</a:t>
            </a:r>
            <a:endParaRPr lang="en-US" altLang="zh-CN" sz="3200" dirty="0"/>
          </a:p>
          <a:p>
            <a:pPr marL="0" indent="0">
              <a:buNone/>
            </a:pPr>
            <a:r>
              <a:rPr lang="zh-CN" altLang="en-US" sz="3200" dirty="0"/>
              <a:t>解码</a:t>
            </a:r>
            <a:endParaRPr lang="en-US" altLang="zh-CN" sz="3200" dirty="0"/>
          </a:p>
          <a:p>
            <a:endParaRPr lang="zh-CN" altLang="en-US" sz="3200"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9</a:t>
            </a:fld>
            <a:endParaRPr lang="zh-CN" altLang="en-US"/>
          </a:p>
        </p:txBody>
      </p:sp>
      <p:sp>
        <p:nvSpPr>
          <p:cNvPr id="5" name="矩形 4"/>
          <p:cNvSpPr/>
          <p:nvPr/>
        </p:nvSpPr>
        <p:spPr>
          <a:xfrm>
            <a:off x="7575623" y="1536372"/>
            <a:ext cx="3643745" cy="2028152"/>
          </a:xfrm>
          <a:prstGeom prst="rect">
            <a:avLst/>
          </a:prstGeom>
        </p:spPr>
        <p:txBody>
          <a:bodyPr wrap="square">
            <a:spAutoFit/>
          </a:bodyPr>
          <a:lstStyle/>
          <a:p>
            <a:pPr indent="266700" algn="just">
              <a:lnSpc>
                <a:spcPct val="130000"/>
              </a:lnSpc>
              <a:spcAft>
                <a:spcPts val="0"/>
              </a:spcAft>
            </a:pPr>
            <a:r>
              <a:rPr lang="zh-CN" altLang="en-US" sz="3200" dirty="0">
                <a:latin typeface="Arial" panose="020B0604020202020204" pitchFamily="34" charset="0"/>
                <a:ea typeface="微软雅黑" panose="020B0503020204020204" pitchFamily="34" charset="-122"/>
                <a:cs typeface="Arial" panose="020B0604020202020204" pitchFamily="34" charset="0"/>
              </a:rPr>
              <a:t>硬件</a:t>
            </a:r>
            <a:endParaRPr lang="en-US" altLang="zh-CN" sz="3200" dirty="0">
              <a:latin typeface="Arial" panose="020B0604020202020204" pitchFamily="34" charset="0"/>
              <a:ea typeface="微软雅黑" panose="020B0503020204020204" pitchFamily="34" charset="-122"/>
              <a:cs typeface="Arial" panose="020B0604020202020204" pitchFamily="34" charset="0"/>
            </a:endParaRPr>
          </a:p>
          <a:p>
            <a:pPr indent="266700" algn="just">
              <a:lnSpc>
                <a:spcPct val="130000"/>
              </a:lnSpc>
              <a:spcAft>
                <a:spcPts val="0"/>
              </a:spcAft>
            </a:pPr>
            <a:r>
              <a:rPr lang="zh-CN" altLang="zh-CN" sz="3200" dirty="0">
                <a:latin typeface="Arial" panose="020B0604020202020204" pitchFamily="34" charset="0"/>
                <a:ea typeface="微软雅黑" panose="020B0503020204020204" pitchFamily="34" charset="-122"/>
                <a:cs typeface="Arial" panose="020B0604020202020204" pitchFamily="34" charset="0"/>
              </a:rPr>
              <a:t>发送：扬声器</a:t>
            </a:r>
          </a:p>
          <a:p>
            <a:pPr indent="266700" algn="just">
              <a:lnSpc>
                <a:spcPct val="130000"/>
              </a:lnSpc>
              <a:spcAft>
                <a:spcPts val="0"/>
              </a:spcAft>
            </a:pPr>
            <a:r>
              <a:rPr lang="zh-CN" altLang="zh-CN" sz="3200" dirty="0">
                <a:latin typeface="Arial" panose="020B0604020202020204" pitchFamily="34" charset="0"/>
                <a:ea typeface="微软雅黑" panose="020B0503020204020204" pitchFamily="34" charset="-122"/>
                <a:cs typeface="Arial" panose="020B0604020202020204" pitchFamily="34" charset="0"/>
              </a:rPr>
              <a:t>接收：录音设备</a:t>
            </a:r>
          </a:p>
        </p:txBody>
      </p:sp>
      <p:sp>
        <p:nvSpPr>
          <p:cNvPr id="6" name="矩形 5"/>
          <p:cNvSpPr/>
          <p:nvPr/>
        </p:nvSpPr>
        <p:spPr>
          <a:xfrm>
            <a:off x="3121535" y="3927930"/>
            <a:ext cx="5184085" cy="1384995"/>
          </a:xfrm>
          <a:prstGeom prst="rect">
            <a:avLst/>
          </a:prstGeom>
        </p:spPr>
        <p:txBody>
          <a:bodyPr wrap="square">
            <a:spAutoFit/>
          </a:bodyPr>
          <a:lstStyle/>
          <a:p>
            <a:pPr algn="ctr"/>
            <a:r>
              <a:rPr lang="en-US" altLang="zh-CN" sz="2800" dirty="0">
                <a:solidFill>
                  <a:srgbClr val="333333"/>
                </a:solidFill>
                <a:latin typeface="微软雅黑" panose="020B0503020204020204" pitchFamily="34" charset="-122"/>
                <a:ea typeface="微软雅黑" panose="020B0503020204020204" pitchFamily="34" charset="-122"/>
              </a:rPr>
              <a:t>1500HZ</a:t>
            </a:r>
            <a:r>
              <a:rPr lang="zh-CN" altLang="zh-CN" sz="28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的正弦波对应数字</a:t>
            </a:r>
            <a:r>
              <a:rPr lang="en-US" altLang="zh-CN" sz="28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800" dirty="0">
                <a:solidFill>
                  <a:srgbClr val="333333"/>
                </a:solidFill>
                <a:latin typeface="微软雅黑" panose="020B0503020204020204" pitchFamily="34" charset="-122"/>
                <a:ea typeface="微软雅黑" panose="020B0503020204020204" pitchFamily="34" charset="-122"/>
              </a:rPr>
              <a:t>1</a:t>
            </a:r>
            <a:endParaRPr lang="en-US" altLang="zh-CN" sz="28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a:p>
            <a:pPr algn="ctr"/>
            <a:r>
              <a:rPr lang="en-US" altLang="zh-CN" sz="2800" dirty="0">
                <a:solidFill>
                  <a:srgbClr val="333333"/>
                </a:solidFill>
                <a:latin typeface="微软雅黑" panose="020B0503020204020204" pitchFamily="34" charset="-122"/>
                <a:ea typeface="微软雅黑" panose="020B0503020204020204" pitchFamily="34" charset="-122"/>
              </a:rPr>
              <a:t>1600HZ</a:t>
            </a:r>
            <a:r>
              <a:rPr lang="zh-CN" altLang="zh-CN" sz="28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的正弦波对应数字</a:t>
            </a:r>
            <a:r>
              <a:rPr lang="en-US" altLang="zh-CN" sz="28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800" dirty="0">
                <a:solidFill>
                  <a:srgbClr val="333333"/>
                </a:solidFill>
                <a:latin typeface="微软雅黑" panose="020B0503020204020204" pitchFamily="34" charset="-122"/>
                <a:ea typeface="微软雅黑" panose="020B0503020204020204" pitchFamily="34" charset="-122"/>
              </a:rPr>
              <a:t>2</a:t>
            </a:r>
            <a:endParaRPr lang="en-US" altLang="zh-CN" sz="28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a:p>
            <a:pPr algn="ctr"/>
            <a:r>
              <a:rPr lang="en-US" altLang="zh-CN" sz="2800" dirty="0">
                <a:solidFill>
                  <a:srgbClr val="333333"/>
                </a:solidFill>
                <a:latin typeface="微软雅黑" panose="020B0503020204020204" pitchFamily="34" charset="-122"/>
                <a:ea typeface="微软雅黑" panose="020B0503020204020204" pitchFamily="34" charset="-122"/>
              </a:rPr>
              <a:t>1700HZ</a:t>
            </a:r>
            <a:r>
              <a:rPr lang="zh-CN" altLang="zh-CN" sz="28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的正弦波对应数字</a:t>
            </a:r>
            <a:r>
              <a:rPr lang="en-US" altLang="zh-CN" sz="28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800" dirty="0">
                <a:solidFill>
                  <a:srgbClr val="333333"/>
                </a:solidFill>
                <a:latin typeface="微软雅黑" panose="020B0503020204020204" pitchFamily="34" charset="-122"/>
                <a:ea typeface="微软雅黑" panose="020B0503020204020204" pitchFamily="34" charset="-122"/>
              </a:rPr>
              <a:t>3</a:t>
            </a:r>
            <a:endParaRPr lang="zh-CN" altLang="en-US" sz="2800" dirty="0">
              <a:latin typeface="微软雅黑" panose="020B0503020204020204" pitchFamily="34" charset="-122"/>
              <a:ea typeface="微软雅黑" panose="020B0503020204020204" pitchFamily="34" charset="-122"/>
            </a:endParaRPr>
          </a:p>
        </p:txBody>
      </p:sp>
      <p:sp>
        <p:nvSpPr>
          <p:cNvPr id="7" name="矩形 6"/>
          <p:cNvSpPr/>
          <p:nvPr/>
        </p:nvSpPr>
        <p:spPr>
          <a:xfrm>
            <a:off x="943155" y="5608517"/>
            <a:ext cx="9549409" cy="523220"/>
          </a:xfrm>
          <a:prstGeom prst="rect">
            <a:avLst/>
          </a:prstGeom>
        </p:spPr>
        <p:txBody>
          <a:bodyPr wrap="none">
            <a:spAutoFit/>
          </a:bodyPr>
          <a:lstStyle/>
          <a:p>
            <a:r>
              <a:rPr lang="zh-CN" altLang="zh-CN" sz="28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数字串</a:t>
            </a:r>
            <a:r>
              <a:rPr lang="en-US" altLang="zh-CN" sz="2800" b="1" dirty="0">
                <a:solidFill>
                  <a:srgbClr val="333333"/>
                </a:solidFill>
                <a:latin typeface="微软雅黑" panose="020B0503020204020204" pitchFamily="34" charset="-122"/>
                <a:ea typeface="微软雅黑" panose="020B0503020204020204" pitchFamily="34" charset="-122"/>
              </a:rPr>
              <a:t>1132</a:t>
            </a:r>
            <a:r>
              <a:rPr lang="zh-CN" altLang="zh-CN" sz="28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就对应</a:t>
            </a:r>
            <a:r>
              <a:rPr lang="en-US" altLang="zh-CN" sz="2800" dirty="0">
                <a:solidFill>
                  <a:srgbClr val="333333"/>
                </a:solidFill>
                <a:latin typeface="微软雅黑" panose="020B0503020204020204" pitchFamily="34" charset="-122"/>
                <a:ea typeface="微软雅黑" panose="020B0503020204020204" pitchFamily="34" charset="-122"/>
              </a:rPr>
              <a:t>4</a:t>
            </a:r>
            <a:r>
              <a:rPr lang="zh-CN" altLang="zh-CN" sz="28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段正弦波，规定每段正弦波持续</a:t>
            </a:r>
            <a:r>
              <a:rPr lang="en-US" altLang="zh-CN" sz="2800" dirty="0">
                <a:solidFill>
                  <a:srgbClr val="333333"/>
                </a:solidFill>
                <a:latin typeface="微软雅黑" panose="020B0503020204020204" pitchFamily="34" charset="-122"/>
                <a:ea typeface="微软雅黑" panose="020B0503020204020204" pitchFamily="34" charset="-122"/>
              </a:rPr>
              <a:t>100ms</a:t>
            </a:r>
            <a:endParaRPr lang="zh-CN" altLang="en-US" sz="2800" dirty="0">
              <a:latin typeface="微软雅黑" panose="020B0503020204020204" pitchFamily="34" charset="-122"/>
              <a:ea typeface="微软雅黑" panose="020B0503020204020204" pitchFamily="34" charset="-122"/>
            </a:endParaRPr>
          </a:p>
        </p:txBody>
      </p:sp>
      <p:sp>
        <p:nvSpPr>
          <p:cNvPr id="8" name="矩形 7"/>
          <p:cNvSpPr/>
          <p:nvPr/>
        </p:nvSpPr>
        <p:spPr>
          <a:xfrm>
            <a:off x="3234326" y="1536372"/>
            <a:ext cx="4105089" cy="584775"/>
          </a:xfrm>
          <a:prstGeom prst="rect">
            <a:avLst/>
          </a:prstGeom>
        </p:spPr>
        <p:txBody>
          <a:bodyPr wrap="square">
            <a:spAutoFit/>
          </a:bodyPr>
          <a:lstStyle/>
          <a:p>
            <a:pPr indent="266700" algn="ctr">
              <a:spcBef>
                <a:spcPts val="600"/>
              </a:spcBef>
              <a:spcAft>
                <a:spcPts val="0"/>
              </a:spcAft>
            </a:pPr>
            <a:r>
              <a:rPr lang="zh-CN" altLang="zh-CN" sz="3200" b="1" dirty="0">
                <a:latin typeface="Arial" panose="020B0604020202020204" pitchFamily="34" charset="0"/>
                <a:ea typeface="微软雅黑" panose="020B0503020204020204" pitchFamily="34" charset="-122"/>
                <a:cs typeface="Arial" panose="020B0604020202020204" pitchFamily="34" charset="0"/>
              </a:rPr>
              <a:t>载体：声波</a:t>
            </a:r>
          </a:p>
        </p:txBody>
      </p:sp>
      <p:sp>
        <p:nvSpPr>
          <p:cNvPr id="9" name="内容占位符 2"/>
          <p:cNvSpPr txBox="1">
            <a:spLocks/>
          </p:cNvSpPr>
          <p:nvPr/>
        </p:nvSpPr>
        <p:spPr>
          <a:xfrm>
            <a:off x="1553750" y="4224543"/>
            <a:ext cx="1105123" cy="835253"/>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3200" b="1" dirty="0"/>
              <a:t>码本</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4326" y="2368140"/>
            <a:ext cx="4105089" cy="1196384"/>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86397" y="2085128"/>
            <a:ext cx="791007" cy="791007"/>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0418" y="2230792"/>
            <a:ext cx="645343" cy="645343"/>
          </a:xfrm>
          <a:prstGeom prst="rect">
            <a:avLst/>
          </a:prstGeom>
        </p:spPr>
      </p:pic>
    </p:spTree>
    <p:extLst>
      <p:ext uri="{BB962C8B-B14F-4D97-AF65-F5344CB8AC3E}">
        <p14:creationId xmlns:p14="http://schemas.microsoft.com/office/powerpoint/2010/main" val="3636031245"/>
      </p:ext>
    </p:extLst>
  </p:cSld>
  <p:clrMapOvr>
    <a:masterClrMapping/>
  </p:clrMapOvr>
</p:sld>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spPr>
      <a:bodyPr wrap="square" rtlCol="0" anchor="ctr">
        <a:noAutofit/>
      </a:bodyPr>
      <a:lstStyle>
        <a:defPPr algn="ctr">
          <a:defRPr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defRPr>
        </a:defPPr>
      </a:lstStyle>
    </a:spDef>
    <a:txDef>
      <a:spPr/>
      <a:bodyPr vert="horz" lIns="91440" tIns="45720" rIns="91440" bIns="45720" rtlCol="0">
        <a:spAutoFit/>
      </a:bodyPr>
      <a:lstStyle>
        <a:defPPr marL="0" indent="0" algn="ctr">
          <a:buFont typeface="Arial" panose="020B0604020202020204" pitchFamily="34" charset="0"/>
          <a:buNone/>
          <a:defRPr sz="2800" dirty="0">
            <a:latin typeface="微软雅黑" panose="020B0503020204020204" pitchFamily="34" charset="-122"/>
            <a:ea typeface="微软雅黑" panose="020B0503020204020204" pitchFamily="34" charset="-122"/>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13485</TotalTime>
  <Words>5658</Words>
  <Application>Microsoft Macintosh PowerPoint</Application>
  <PresentationFormat>宽屏</PresentationFormat>
  <Paragraphs>516</Paragraphs>
  <Slides>43</Slides>
  <Notes>23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43</vt:i4>
      </vt:variant>
    </vt:vector>
  </HeadingPairs>
  <TitlesOfParts>
    <vt:vector size="55" baseType="lpstr">
      <vt:lpstr>等线</vt:lpstr>
      <vt:lpstr>宋体</vt:lpstr>
      <vt:lpstr>微软雅黑</vt:lpstr>
      <vt:lpstr>Aharoni</vt:lpstr>
      <vt:lpstr>Arial</vt:lpstr>
      <vt:lpstr>Arial</vt:lpstr>
      <vt:lpstr>Calibri</vt:lpstr>
      <vt:lpstr>Impact</vt:lpstr>
      <vt:lpstr>Tahoma</vt:lpstr>
      <vt:lpstr>Times New Roman</vt:lpstr>
      <vt:lpstr>Wingdings</vt:lpstr>
      <vt:lpstr>Office 主题​​</vt:lpstr>
      <vt:lpstr>PowerPoint 演示文稿</vt:lpstr>
      <vt:lpstr>无线个域网</vt:lpstr>
      <vt:lpstr>无线个域网标准</vt:lpstr>
      <vt:lpstr>WPAN标准对比</vt:lpstr>
      <vt:lpstr>IEEE 802.15系列</vt:lpstr>
      <vt:lpstr>个域网</vt:lpstr>
      <vt:lpstr>声波</vt:lpstr>
      <vt:lpstr>声波通信</vt:lpstr>
      <vt:lpstr>框架</vt:lpstr>
      <vt:lpstr>声波支付</vt:lpstr>
      <vt:lpstr>应用</vt:lpstr>
      <vt:lpstr>问题</vt:lpstr>
      <vt:lpstr>红外线</vt:lpstr>
      <vt:lpstr>基本原理</vt:lpstr>
      <vt:lpstr>技术特点</vt:lpstr>
      <vt:lpstr>应用</vt:lpstr>
      <vt:lpstr>Bluetooth</vt:lpstr>
      <vt:lpstr>蓝牙的历史</vt:lpstr>
      <vt:lpstr>为什么叫Bluetooth</vt:lpstr>
      <vt:lpstr>蓝牙</vt:lpstr>
      <vt:lpstr>Bluetooth的应用</vt:lpstr>
      <vt:lpstr>连接计算机以及其他外部设备</vt:lpstr>
      <vt:lpstr>支持自组织网络</vt:lpstr>
      <vt:lpstr>充当访问Internet的接入点</vt:lpstr>
      <vt:lpstr>构建家庭网络</vt:lpstr>
      <vt:lpstr>运动中的连接</vt:lpstr>
      <vt:lpstr>蓝牙应用实例</vt:lpstr>
      <vt:lpstr>蓝牙系统</vt:lpstr>
      <vt:lpstr>蓝牙模块</vt:lpstr>
      <vt:lpstr>结构</vt:lpstr>
      <vt:lpstr>技术</vt:lpstr>
      <vt:lpstr>问题</vt:lpstr>
      <vt:lpstr>海蒂·拉玛</vt:lpstr>
      <vt:lpstr>跳频技术</vt:lpstr>
      <vt:lpstr>工作方式</vt:lpstr>
      <vt:lpstr>Radio Frequency Identification(RFID)</vt:lpstr>
      <vt:lpstr>系统结构</vt:lpstr>
      <vt:lpstr>有无电源</vt:lpstr>
      <vt:lpstr>NFC（近场通讯）</vt:lpstr>
      <vt:lpstr>工作模式</vt:lpstr>
      <vt:lpstr>对比</vt:lpstr>
      <vt:lpstr>NFC       vs.                 Bluetooth</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zdy cn</dc:creator>
  <cp:lastModifiedBy>Xu Felix</cp:lastModifiedBy>
  <cp:revision>1172</cp:revision>
  <dcterms:created xsi:type="dcterms:W3CDTF">2016-12-23T00:50:08Z</dcterms:created>
  <dcterms:modified xsi:type="dcterms:W3CDTF">2019-09-10T05:42:55Z</dcterms:modified>
</cp:coreProperties>
</file>