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976" r:id="rId3"/>
    <p:sldId id="977" r:id="rId4"/>
    <p:sldId id="450" r:id="rId5"/>
    <p:sldId id="454" r:id="rId6"/>
    <p:sldId id="934" r:id="rId7"/>
    <p:sldId id="933" r:id="rId8"/>
    <p:sldId id="802" r:id="rId9"/>
    <p:sldId id="957" r:id="rId10"/>
    <p:sldId id="805" r:id="rId11"/>
    <p:sldId id="980" r:id="rId12"/>
    <p:sldId id="451" r:id="rId13"/>
    <p:sldId id="453" r:id="rId14"/>
    <p:sldId id="951" r:id="rId15"/>
    <p:sldId id="952" r:id="rId16"/>
    <p:sldId id="953" r:id="rId17"/>
    <p:sldId id="954" r:id="rId18"/>
    <p:sldId id="979" r:id="rId19"/>
    <p:sldId id="955" r:id="rId20"/>
    <p:sldId id="956" r:id="rId21"/>
    <p:sldId id="978" r:id="rId22"/>
    <p:sldId id="695" r:id="rId23"/>
    <p:sldId id="503" r:id="rId24"/>
    <p:sldId id="696" r:id="rId25"/>
    <p:sldId id="697" r:id="rId26"/>
    <p:sldId id="698" r:id="rId27"/>
    <p:sldId id="701" r:id="rId28"/>
    <p:sldId id="702" r:id="rId29"/>
    <p:sldId id="703" r:id="rId30"/>
    <p:sldId id="676" r:id="rId31"/>
    <p:sldId id="505" r:id="rId32"/>
    <p:sldId id="705" r:id="rId33"/>
    <p:sldId id="706" r:id="rId34"/>
    <p:sldId id="908" r:id="rId35"/>
    <p:sldId id="714" r:id="rId36"/>
    <p:sldId id="909" r:id="rId37"/>
    <p:sldId id="712" r:id="rId38"/>
    <p:sldId id="715" r:id="rId39"/>
    <p:sldId id="708" r:id="rId40"/>
    <p:sldId id="716" r:id="rId41"/>
    <p:sldId id="910" r:id="rId42"/>
    <p:sldId id="717" r:id="rId43"/>
    <p:sldId id="707" r:id="rId44"/>
    <p:sldId id="718" r:id="rId45"/>
    <p:sldId id="520" r:id="rId46"/>
    <p:sldId id="521" r:id="rId47"/>
    <p:sldId id="850" r:id="rId48"/>
    <p:sldId id="851" r:id="rId49"/>
    <p:sldId id="852" r:id="rId50"/>
    <p:sldId id="936" r:id="rId51"/>
    <p:sldId id="853" r:id="rId52"/>
    <p:sldId id="522" r:id="rId53"/>
    <p:sldId id="911" r:id="rId54"/>
    <p:sldId id="460" r:id="rId55"/>
    <p:sldId id="656" r:id="rId56"/>
    <p:sldId id="658" r:id="rId57"/>
    <p:sldId id="657" r:id="rId58"/>
    <p:sldId id="659" r:id="rId59"/>
    <p:sldId id="912" r:id="rId60"/>
    <p:sldId id="463" r:id="rId61"/>
    <p:sldId id="660" r:id="rId62"/>
    <p:sldId id="661" r:id="rId63"/>
    <p:sldId id="913" r:id="rId64"/>
    <p:sldId id="981" r:id="rId65"/>
    <p:sldId id="662" r:id="rId66"/>
    <p:sldId id="666" r:id="rId67"/>
    <p:sldId id="855" r:id="rId68"/>
    <p:sldId id="856" r:id="rId69"/>
    <p:sldId id="668" r:id="rId70"/>
    <p:sldId id="914" r:id="rId71"/>
    <p:sldId id="667" r:id="rId72"/>
    <p:sldId id="289" r:id="rId73"/>
    <p:sldId id="663" r:id="rId74"/>
    <p:sldId id="860" r:id="rId75"/>
    <p:sldId id="665" r:id="rId76"/>
    <p:sldId id="937" r:id="rId77"/>
    <p:sldId id="664" r:id="rId78"/>
    <p:sldId id="938" r:id="rId79"/>
    <p:sldId id="290" r:id="rId80"/>
    <p:sldId id="669" r:id="rId81"/>
    <p:sldId id="670" r:id="rId82"/>
    <p:sldId id="854"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CD0F92E-07D0-45A0-80A0-3BF549689798}">
          <p14:sldIdLst>
            <p14:sldId id="256"/>
            <p14:sldId id="976"/>
            <p14:sldId id="977"/>
          </p14:sldIdLst>
        </p14:section>
        <p14:section name="目录" id="{9F41A1C2-3EA9-4A08-83F9-BC41F325B388}">
          <p14:sldIdLst/>
        </p14:section>
        <p14:section name="Environment" id="{BC4738C5-0DCD-403B-A2AB-FBAB28394C28}">
          <p14:sldIdLst/>
        </p14:section>
        <p14:section name="Activity" id="{F3153485-3F3A-492A-B71D-955D99E65270}">
          <p14:sldIdLst/>
        </p14:section>
        <p14:section name="Activity LifeCycle" id="{FBDD0590-C00F-4F75-8750-BE71605E0C92}">
          <p14:sldIdLst/>
        </p14:section>
        <p14:section name="Event" id="{FA0C1DE5-263A-4CE0-9785-664D5C34AE10}">
          <p14:sldIdLst/>
        </p14:section>
        <p14:section name="View" id="{7CA0658B-F43D-4D8D-8210-BD08A3BACD5B}">
          <p14:sldIdLst/>
        </p14:section>
        <p14:section name="Layout" id="{CB9AAFDE-C652-4966-8194-0A4CFC39B8EB}">
          <p14:sldIdLst/>
        </p14:section>
        <p14:section name="ListView" id="{15B6F6D4-48C0-43B5-9E9D-20D5D6C4FDDC}">
          <p14:sldIdLst/>
        </p14:section>
        <p14:section name="RecyclerView" id="{8048AE3F-E05F-4724-92AA-5B20690A2A52}">
          <p14:sldIdLst/>
        </p14:section>
        <p14:section name="Fragment" id="{8FDF2798-6745-4262-B9D5-073356429D82}">
          <p14:sldIdLst>
            <p14:sldId id="450"/>
            <p14:sldId id="454"/>
            <p14:sldId id="934"/>
            <p14:sldId id="933"/>
            <p14:sldId id="802"/>
            <p14:sldId id="957"/>
            <p14:sldId id="805"/>
            <p14:sldId id="980"/>
            <p14:sldId id="451"/>
            <p14:sldId id="453"/>
            <p14:sldId id="951"/>
            <p14:sldId id="952"/>
            <p14:sldId id="953"/>
            <p14:sldId id="954"/>
            <p14:sldId id="979"/>
            <p14:sldId id="955"/>
            <p14:sldId id="956"/>
            <p14:sldId id="978"/>
          </p14:sldIdLst>
        </p14:section>
        <p14:section name="ViewPager" id="{37A54A76-3582-4303-B1BD-475C80C6F4EA}">
          <p14:sldIdLst/>
        </p14:section>
        <p14:section name="Tab" id="{DDA39B05-9A53-4DCA-A5D5-88E43687FBA8}">
          <p14:sldIdLst/>
        </p14:section>
        <p14:section name="Intent" id="{77BF19A5-0B0A-4D28-87D7-723778F387D0}">
          <p14:sldIdLst>
            <p14:sldId id="695"/>
            <p14:sldId id="503"/>
            <p14:sldId id="696"/>
            <p14:sldId id="697"/>
            <p14:sldId id="698"/>
            <p14:sldId id="701"/>
            <p14:sldId id="702"/>
            <p14:sldId id="703"/>
            <p14:sldId id="676"/>
            <p14:sldId id="505"/>
            <p14:sldId id="705"/>
            <p14:sldId id="706"/>
            <p14:sldId id="908"/>
            <p14:sldId id="714"/>
            <p14:sldId id="909"/>
            <p14:sldId id="712"/>
            <p14:sldId id="715"/>
            <p14:sldId id="708"/>
            <p14:sldId id="716"/>
            <p14:sldId id="910"/>
            <p14:sldId id="717"/>
            <p14:sldId id="707"/>
            <p14:sldId id="718"/>
            <p14:sldId id="520"/>
            <p14:sldId id="521"/>
            <p14:sldId id="850"/>
            <p14:sldId id="851"/>
            <p14:sldId id="852"/>
            <p14:sldId id="936"/>
            <p14:sldId id="853"/>
            <p14:sldId id="522"/>
            <p14:sldId id="911"/>
          </p14:sldIdLst>
        </p14:section>
        <p14:section name="Resource" id="{87526F52-7C41-4514-A8FA-39A0A6F02237}">
          <p14:sldIdLst>
            <p14:sldId id="460"/>
            <p14:sldId id="656"/>
            <p14:sldId id="658"/>
            <p14:sldId id="657"/>
            <p14:sldId id="659"/>
            <p14:sldId id="912"/>
            <p14:sldId id="463"/>
            <p14:sldId id="660"/>
            <p14:sldId id="661"/>
            <p14:sldId id="913"/>
            <p14:sldId id="981"/>
            <p14:sldId id="662"/>
            <p14:sldId id="666"/>
            <p14:sldId id="855"/>
            <p14:sldId id="856"/>
            <p14:sldId id="668"/>
            <p14:sldId id="914"/>
            <p14:sldId id="667"/>
          </p14:sldIdLst>
        </p14:section>
        <p14:section name="Drawable" id="{13B9E28C-DE3C-4E8A-BDF3-2D939362EF5E}">
          <p14:sldIdLst>
            <p14:sldId id="289"/>
            <p14:sldId id="663"/>
            <p14:sldId id="860"/>
            <p14:sldId id="665"/>
            <p14:sldId id="937"/>
            <p14:sldId id="664"/>
            <p14:sldId id="938"/>
          </p14:sldIdLst>
        </p14:section>
        <p14:section name="Assets" id="{8464355F-2C38-43E4-B6AB-5FB8E696D674}">
          <p14:sldIdLst>
            <p14:sldId id="290"/>
            <p14:sldId id="669"/>
            <p14:sldId id="670"/>
            <p14:sldId id="854"/>
          </p14:sldIdLst>
        </p14:section>
        <p14:section name="Files" id="{3C40D9F6-DE36-4096-9C4E-36CCDDEF795D}">
          <p14:sldIdLst/>
        </p14:section>
        <p14:section name="SharedPreference" id="{79B36644-0C39-4921-8DC6-D2E5CC6548B0}">
          <p14:sldIdLst/>
        </p14:section>
        <p14:section name="SQLite" id="{DEE15127-B135-45E0-90F6-31795BA39055}">
          <p14:sldIdLst/>
        </p14:section>
        <p14:section name="ContentProvider" id="{1DEB6940-9E39-4EF1-B472-B8C009BA3F88}">
          <p14:sldIdLst/>
        </p14:section>
        <p14:section name="DataParse" id="{69020D97-47BC-417E-988F-E248D8C8428E}">
          <p14:sldIdLst/>
        </p14:section>
        <p14:section name="BroadcastReceiver" id="{3612E65A-8DF4-43B0-8AED-85ECE69278DE}">
          <p14:sldIdLst/>
        </p14:section>
        <p14:section name="Notification" id="{883C8E78-29B0-4858-B2EA-44B46FF5E8E6}">
          <p14:sldIdLst/>
        </p14:section>
        <p14:section name="Thread" id="{8AE03440-D5B3-4A97-8882-0B34669DC2FB}">
          <p14:sldIdLst/>
        </p14:section>
        <p14:section name="Handler" id="{0A6CD13E-B979-4E7A-BD56-6DF2A618875F}">
          <p14:sldIdLst/>
        </p14:section>
        <p14:section name="AsyncTask" id="{1D017FBC-ACA9-45EA-830B-98F2F1F9FDFE}">
          <p14:sldIdLst/>
        </p14:section>
        <p14:section name="Service" id="{CF4AD60C-29DC-4DC4-861F-F3994EE6B146}">
          <p14:sldIdLst/>
        </p14:section>
        <p14:section name="IntentService" id="{76DF71BA-62B1-4D11-9033-23D143782638}">
          <p14:sldIdLst/>
        </p14:section>
        <p14:section name="Material Design" id="{B99365D4-60C5-4633-8B88-722D26B590A6}">
          <p14:sldIdLst/>
        </p14:section>
        <p14:section name="Perception" id="{A8A2576A-DAAB-44EB-AA90-6611E575E15B}">
          <p14:sldIdLst/>
        </p14:section>
        <p14:section name="Framework" id="{2304988E-3B0A-4641-95A2-2DF41CD6E088}">
          <p14:sldIdLst/>
        </p14:section>
        <p14:section name="定制视图" id="{0174C23E-D124-4952-9D2F-34144317F603}">
          <p14:sldIdLst/>
        </p14:section>
        <p14:section name="动画" id="{41BA1570-B581-461A-802E-BFA5AEB263F5}">
          <p14:sldIdLst/>
        </p14:section>
        <p14:section name="双缓冲" id="{86B8F1BA-7634-4E3F-9E6D-1790171BAD8D}">
          <p14:sldIdLst/>
        </p14:section>
        <p14:section name="传感器" id="{A63EC59C-B991-4EB9-91DC-E96250DEE139}">
          <p14:sldIdLst/>
        </p14:section>
        <p14:section name="IPC-Binder" id="{54EA6BF6-8F04-41A8-8C3F-6BFDBA3BD1D4}">
          <p14:sldIdLst/>
        </p14:section>
        <p14:section name="AIDL" id="{B272A78C-ADDD-4095-AA87-D9C74EA504D2}">
          <p14:sldIdLst/>
        </p14:section>
        <p14:section name="Bundler" id="{9435CCE1-857F-4729-BAC5-7C070DAE7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C"/>
    <a:srgbClr val="F2F2F2"/>
    <a:srgbClr val="FAFAFA"/>
    <a:srgbClr val="B6B6B6"/>
    <a:srgbClr val="F5F5F5"/>
    <a:srgbClr val="989898"/>
    <a:srgbClr val="FFFFFF"/>
    <a:srgbClr val="E6E6E6"/>
    <a:srgbClr val="0000FF"/>
    <a:srgbClr val="214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3" autoAdjust="0"/>
    <p:restoredTop sz="85298" autoAdjust="0"/>
  </p:normalViewPr>
  <p:slideViewPr>
    <p:cSldViewPr snapToGrid="0">
      <p:cViewPr varScale="1">
        <p:scale>
          <a:sx n="109" d="100"/>
          <a:sy n="109" d="100"/>
        </p:scale>
        <p:origin x="904" y="176"/>
      </p:cViewPr>
      <p:guideLst/>
    </p:cSldViewPr>
  </p:slideViewPr>
  <p:outlineViewPr>
    <p:cViewPr>
      <p:scale>
        <a:sx n="50" d="100"/>
        <a:sy n="50" d="100"/>
      </p:scale>
      <p:origin x="0" y="-118808"/>
    </p:cViewPr>
  </p:outlineViewPr>
  <p:notesTextViewPr>
    <p:cViewPr>
      <p:scale>
        <a:sx n="150" d="100"/>
        <a:sy n="150" d="100"/>
      </p:scale>
      <p:origin x="0" y="0"/>
    </p:cViewPr>
  </p:notesTextViewPr>
  <p:sorterViewPr>
    <p:cViewPr>
      <p:scale>
        <a:sx n="75" d="100"/>
        <a:sy n="75" d="100"/>
      </p:scale>
      <p:origin x="0" y="-18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C19D-7747-4054-95CF-C668225E05E3}"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76A9-7AC7-469C-99F7-1CB70429BA05}" type="slidenum">
              <a:rPr lang="zh-CN" altLang="en-US" smtClean="0"/>
              <a:t>‹#›</a:t>
            </a:fld>
            <a:endParaRPr lang="zh-CN" altLang="en-US"/>
          </a:p>
        </p:txBody>
      </p:sp>
    </p:spTree>
    <p:extLst>
      <p:ext uri="{BB962C8B-B14F-4D97-AF65-F5344CB8AC3E}">
        <p14:creationId xmlns:p14="http://schemas.microsoft.com/office/powerpoint/2010/main" val="83939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学时</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1</a:t>
            </a:fld>
            <a:endParaRPr lang="zh-CN" altLang="en-US"/>
          </a:p>
        </p:txBody>
      </p:sp>
    </p:spTree>
    <p:extLst>
      <p:ext uri="{BB962C8B-B14F-4D97-AF65-F5344CB8AC3E}">
        <p14:creationId xmlns:p14="http://schemas.microsoft.com/office/powerpoint/2010/main" val="146351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接着在 </a:t>
            </a:r>
            <a:r>
              <a:rPr lang="en-US" altLang="zh-CN" sz="1200" b="0" i="0" kern="1200" dirty="0">
                <a:solidFill>
                  <a:schemeClr val="tx1"/>
                </a:solidFill>
                <a:effectLst/>
                <a:latin typeface="+mn-lt"/>
                <a:ea typeface="+mn-ea"/>
                <a:cs typeface="+mn-cs"/>
              </a:rPr>
              <a:t>res</a:t>
            </a:r>
            <a:r>
              <a:rPr lang="zh-CN" altLang="en-US" sz="1200" b="0" i="0" kern="1200" dirty="0">
                <a:solidFill>
                  <a:schemeClr val="tx1"/>
                </a:solidFill>
                <a:effectLst/>
                <a:latin typeface="+mn-lt"/>
                <a:ea typeface="+mn-ea"/>
                <a:cs typeface="+mn-cs"/>
              </a:rPr>
              <a:t>目录下新建 </a:t>
            </a:r>
            <a:r>
              <a:rPr lang="en-US" altLang="zh-CN" sz="1200" b="0" i="0" kern="1200" dirty="0">
                <a:solidFill>
                  <a:schemeClr val="tx1"/>
                </a:solidFill>
                <a:effectLst/>
                <a:latin typeface="+mn-lt"/>
                <a:ea typeface="+mn-ea"/>
                <a:cs typeface="+mn-cs"/>
              </a:rPr>
              <a:t>layout-large </a:t>
            </a:r>
            <a:r>
              <a:rPr lang="zh-CN" altLang="en-US" sz="1200" b="0" i="0" kern="1200" dirty="0">
                <a:solidFill>
                  <a:schemeClr val="tx1"/>
                </a:solidFill>
                <a:effectLst/>
                <a:latin typeface="+mn-lt"/>
                <a:ea typeface="+mn-ea"/>
                <a:cs typeface="+mn-cs"/>
              </a:rPr>
              <a:t>文件夹，在这个文件夹下新建一个布局，也叫做 </a:t>
            </a:r>
            <a:r>
              <a:rPr lang="en-US" altLang="zh-CN" sz="1200" b="0" i="0" kern="1200" dirty="0">
                <a:solidFill>
                  <a:schemeClr val="tx1"/>
                </a:solidFill>
                <a:effectLst/>
                <a:latin typeface="+mn-lt"/>
                <a:ea typeface="+mn-ea"/>
                <a:cs typeface="+mn-cs"/>
              </a:rPr>
              <a:t>activity_main.xml</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large </a:t>
            </a:r>
            <a:r>
              <a:rPr lang="zh-CN" altLang="en-US" sz="1200" b="0" i="0" kern="1200" dirty="0">
                <a:solidFill>
                  <a:schemeClr val="tx1"/>
                </a:solidFill>
                <a:effectLst/>
                <a:latin typeface="+mn-lt"/>
                <a:ea typeface="+mn-ea"/>
                <a:cs typeface="+mn-cs"/>
              </a:rPr>
              <a:t>就是一个限定符，那些屏幕被认为是 </a:t>
            </a:r>
            <a:r>
              <a:rPr lang="en-US" altLang="zh-CN" sz="1200" b="0" i="0" kern="1200" dirty="0">
                <a:solidFill>
                  <a:schemeClr val="tx1"/>
                </a:solidFill>
                <a:effectLst/>
                <a:latin typeface="+mn-lt"/>
                <a:ea typeface="+mn-ea"/>
                <a:cs typeface="+mn-cs"/>
              </a:rPr>
              <a:t>large </a:t>
            </a:r>
            <a:r>
              <a:rPr lang="zh-CN" altLang="en-US" sz="1200" b="0" i="0" kern="1200" dirty="0">
                <a:solidFill>
                  <a:schemeClr val="tx1"/>
                </a:solidFill>
                <a:effectLst/>
                <a:latin typeface="+mn-lt"/>
                <a:ea typeface="+mn-ea"/>
                <a:cs typeface="+mn-cs"/>
              </a:rPr>
              <a:t>的设备就会自动加载 </a:t>
            </a:r>
            <a:r>
              <a:rPr lang="en-US" altLang="zh-CN" sz="1200" b="0" i="0" kern="1200" dirty="0">
                <a:solidFill>
                  <a:schemeClr val="tx1"/>
                </a:solidFill>
                <a:effectLst/>
                <a:latin typeface="+mn-lt"/>
                <a:ea typeface="+mn-ea"/>
                <a:cs typeface="+mn-cs"/>
              </a:rPr>
              <a:t>layout-large </a:t>
            </a:r>
            <a:r>
              <a:rPr lang="zh-CN" altLang="en-US" sz="1200" b="0" i="0" kern="1200" dirty="0">
                <a:solidFill>
                  <a:schemeClr val="tx1"/>
                </a:solidFill>
                <a:effectLst/>
                <a:latin typeface="+mn-lt"/>
                <a:ea typeface="+mn-ea"/>
                <a:cs typeface="+mn-cs"/>
              </a:rPr>
              <a:t>文件夹下的布局，而小屏幕的设备则还是会加载</a:t>
            </a:r>
            <a:r>
              <a:rPr lang="en-US" altLang="zh-CN" sz="1200" b="0" i="0" kern="1200" dirty="0">
                <a:solidFill>
                  <a:schemeClr val="tx1"/>
                </a:solidFill>
                <a:effectLst/>
                <a:latin typeface="+mn-lt"/>
                <a:ea typeface="+mn-ea"/>
                <a:cs typeface="+mn-cs"/>
              </a:rPr>
              <a:t>layout </a:t>
            </a:r>
            <a:r>
              <a:rPr lang="zh-CN" altLang="en-US" sz="1200" b="0" i="0" kern="1200" dirty="0">
                <a:solidFill>
                  <a:schemeClr val="tx1"/>
                </a:solidFill>
                <a:effectLst/>
                <a:latin typeface="+mn-lt"/>
                <a:ea typeface="+mn-ea"/>
                <a:cs typeface="+mn-cs"/>
              </a:rPr>
              <a:t>文件夹下的布局。</a:t>
            </a:r>
            <a:r>
              <a:rPr lang="zh-CN" altLang="en-US" dirty="0"/>
              <a:t> </a:t>
            </a:r>
            <a:br>
              <a:rPr lang="zh-CN" altLang="en-US" dirty="0"/>
            </a:b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16</a:t>
            </a:fld>
            <a:endParaRPr lang="zh-CN" altLang="en-US"/>
          </a:p>
        </p:txBody>
      </p:sp>
    </p:spTree>
    <p:extLst>
      <p:ext uri="{BB962C8B-B14F-4D97-AF65-F5344CB8AC3E}">
        <p14:creationId xmlns:p14="http://schemas.microsoft.com/office/powerpoint/2010/main" val="4077241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19</a:t>
            </a:fld>
            <a:endParaRPr lang="zh-CN" altLang="en-US"/>
          </a:p>
        </p:txBody>
      </p:sp>
    </p:spTree>
    <p:extLst>
      <p:ext uri="{BB962C8B-B14F-4D97-AF65-F5344CB8AC3E}">
        <p14:creationId xmlns:p14="http://schemas.microsoft.com/office/powerpoint/2010/main" val="118916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dirty="0"/>
              <a:t> </a:t>
            </a:r>
            <a:br>
              <a:rPr lang="zh-CN" altLang="en-US" dirty="0"/>
            </a:br>
            <a:br>
              <a:rPr lang="en-US" altLang="zh-CN" dirty="0"/>
            </a:br>
            <a:r>
              <a:rPr lang="en-US" altLang="zh-CN" dirty="0"/>
              <a:t> </a:t>
            </a:r>
            <a:br>
              <a:rPr lang="en-US" altLang="zh-CN"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20</a:t>
            </a:fld>
            <a:endParaRPr lang="zh-CN" altLang="en-US"/>
          </a:p>
        </p:txBody>
      </p:sp>
    </p:spTree>
    <p:extLst>
      <p:ext uri="{BB962C8B-B14F-4D97-AF65-F5344CB8AC3E}">
        <p14:creationId xmlns:p14="http://schemas.microsoft.com/office/powerpoint/2010/main" val="40291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Activity</a:t>
            </a:r>
            <a:r>
              <a:rPr lang="zh-CN" altLang="en-US" dirty="0"/>
              <a:t>代表一个用户界面</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22</a:t>
            </a:fld>
            <a:endParaRPr lang="zh-CN" altLang="en-US"/>
          </a:p>
        </p:txBody>
      </p:sp>
    </p:spTree>
    <p:extLst>
      <p:ext uri="{BB962C8B-B14F-4D97-AF65-F5344CB8AC3E}">
        <p14:creationId xmlns:p14="http://schemas.microsoft.com/office/powerpoint/2010/main" val="1148091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运行时绑定（</a:t>
            </a:r>
            <a:r>
              <a:rPr lang="en-US" altLang="zh-CN" dirty="0"/>
              <a:t>run-time binding</a:t>
            </a:r>
            <a:r>
              <a:rPr lang="zh-CN" altLang="zh-CN" dirty="0"/>
              <a:t>）机制</a:t>
            </a:r>
            <a:r>
              <a:rPr lang="zh-CN" altLang="en-US" dirty="0"/>
              <a:t>，</a:t>
            </a:r>
            <a:r>
              <a:rPr lang="zh-CN" altLang="zh-CN" b="1" dirty="0">
                <a:solidFill>
                  <a:srgbClr val="C00000"/>
                </a:solidFill>
                <a:effectLst>
                  <a:outerShdw blurRad="38100" dist="38100" dir="2700000" algn="tl">
                    <a:srgbClr val="000000">
                      <a:alpha val="43137"/>
                    </a:srgbClr>
                  </a:outerShdw>
                </a:effectLst>
              </a:rPr>
              <a:t>实现者</a:t>
            </a:r>
            <a:r>
              <a:rPr lang="zh-CN" altLang="zh-CN" dirty="0"/>
              <a:t>和</a:t>
            </a:r>
            <a:r>
              <a:rPr lang="zh-CN" altLang="zh-CN" b="1" dirty="0">
                <a:solidFill>
                  <a:srgbClr val="C00000"/>
                </a:solidFill>
                <a:effectLst>
                  <a:outerShdw blurRad="38100" dist="38100" dir="2700000" algn="tl">
                    <a:srgbClr val="000000">
                      <a:alpha val="43137"/>
                    </a:srgbClr>
                  </a:outerShdw>
                </a:effectLst>
              </a:rPr>
              <a:t>调用者</a:t>
            </a:r>
            <a:r>
              <a:rPr lang="zh-CN" altLang="zh-CN" dirty="0"/>
              <a:t>完全解耦</a:t>
            </a:r>
            <a:endParaRPr lang="en-US" altLang="zh-CN" dirty="0"/>
          </a:p>
          <a:p>
            <a:endParaRPr lang="en-US" altLang="zh-CN" dirty="0"/>
          </a:p>
          <a:p>
            <a:r>
              <a:rPr lang="zh-CN" altLang="en-US" sz="1200" b="0" i="0" kern="1200" dirty="0">
                <a:solidFill>
                  <a:schemeClr val="tx1"/>
                </a:solidFill>
                <a:effectLst/>
                <a:latin typeface="+mn-lt"/>
                <a:ea typeface="+mn-ea"/>
                <a:cs typeface="+mn-cs"/>
              </a:rPr>
              <a:t>各组件之间进行交互的一种重要方式，它不仅可以指明当前组件想要执行的动作，还可以在不同组件之间传递数据。</a:t>
            </a:r>
            <a:r>
              <a:rPr lang="zh-CN" altLang="en-US" dirty="0"/>
              <a:t> </a:t>
            </a:r>
            <a:br>
              <a:rPr lang="zh-CN" altLang="en-US"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不仅可用于应用程序之间，也可用于应用程序内部的</a:t>
            </a:r>
            <a:r>
              <a:rPr lang="en-US" altLang="zh-CN" sz="1200" b="0" i="0" kern="1200" dirty="0">
                <a:solidFill>
                  <a:schemeClr val="tx1"/>
                </a:solidFill>
                <a:effectLst/>
                <a:latin typeface="+mn-lt"/>
                <a:ea typeface="+mn-ea"/>
                <a:cs typeface="+mn-cs"/>
              </a:rPr>
              <a:t>activity, service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broadcast receiver</a:t>
            </a:r>
            <a:r>
              <a:rPr lang="zh-CN" altLang="en-US" sz="1200" b="0" i="0" kern="1200" dirty="0">
                <a:solidFill>
                  <a:schemeClr val="tx1"/>
                </a:solidFill>
                <a:effectLst/>
                <a:latin typeface="+mn-lt"/>
                <a:ea typeface="+mn-ea"/>
                <a:cs typeface="+mn-cs"/>
              </a:rPr>
              <a:t>之间的交互。</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是一种运行时绑定（</a:t>
            </a:r>
            <a:r>
              <a:rPr lang="en-US" altLang="zh-CN" sz="1200" b="0" i="0" kern="1200" dirty="0">
                <a:solidFill>
                  <a:schemeClr val="tx1"/>
                </a:solidFill>
                <a:effectLst/>
                <a:latin typeface="+mn-lt"/>
                <a:ea typeface="+mn-ea"/>
                <a:cs typeface="+mn-cs"/>
              </a:rPr>
              <a:t>runtime binding)</a:t>
            </a:r>
            <a:r>
              <a:rPr lang="zh-CN" altLang="en-US" sz="1200" b="0" i="0" kern="1200" dirty="0">
                <a:solidFill>
                  <a:schemeClr val="tx1"/>
                </a:solidFill>
                <a:effectLst/>
                <a:latin typeface="+mn-lt"/>
                <a:ea typeface="+mn-ea"/>
                <a:cs typeface="+mn-cs"/>
              </a:rPr>
              <a:t>机制，它能在程序运行的过程中连接两个不同的组件。通过</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，你的程序可以向</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表达某种请求或者意愿，</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会根据意愿的内容选择适当的组件来响应。</a:t>
            </a:r>
            <a:endParaRPr lang="en-US" altLang="zh-CN" sz="1200" b="0" i="0"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7CA63A9-EACA-4958-8D3F-677D88A7377D}" type="slidenum">
              <a:rPr lang="zh-CN" altLang="en-US" smtClean="0"/>
              <a:t>23</a:t>
            </a:fld>
            <a:endParaRPr lang="zh-CN" altLang="en-US"/>
          </a:p>
        </p:txBody>
      </p:sp>
    </p:spTree>
    <p:extLst>
      <p:ext uri="{BB962C8B-B14F-4D97-AF65-F5344CB8AC3E}">
        <p14:creationId xmlns:p14="http://schemas.microsoft.com/office/powerpoint/2010/main" val="2947714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Intent </a:t>
            </a:r>
            <a:r>
              <a:rPr lang="en-US" altLang="zh-CN" sz="1200" b="1" kern="1200" dirty="0" err="1">
                <a:solidFill>
                  <a:schemeClr val="tx1"/>
                </a:solidFill>
                <a:effectLst/>
                <a:latin typeface="+mn-lt"/>
                <a:ea typeface="+mn-ea"/>
                <a:cs typeface="+mn-cs"/>
              </a:rPr>
              <a:t>intent</a:t>
            </a:r>
            <a:r>
              <a:rPr lang="en-US" altLang="zh-CN" sz="1200" b="1" kern="1200" dirty="0">
                <a:solidFill>
                  <a:schemeClr val="tx1"/>
                </a:solidFill>
                <a:effectLst/>
                <a:latin typeface="+mn-lt"/>
                <a:ea typeface="+mn-ea"/>
                <a:cs typeface="+mn-cs"/>
              </a:rPr>
              <a:t> = new Intent(); </a:t>
            </a:r>
          </a:p>
          <a:p>
            <a:r>
              <a:rPr lang="en-US" altLang="zh-CN" sz="1200" b="1" kern="1200" dirty="0" err="1">
                <a:solidFill>
                  <a:schemeClr val="tx1"/>
                </a:solidFill>
                <a:effectLst/>
                <a:latin typeface="+mn-lt"/>
                <a:ea typeface="+mn-ea"/>
                <a:cs typeface="+mn-cs"/>
              </a:rPr>
              <a:t>intent.setClass</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MainActivity.this</a:t>
            </a: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SecondActivity.class</a:t>
            </a:r>
            <a:r>
              <a:rPr lang="en-US" altLang="zh-CN" sz="1200" b="1" kern="1200" dirty="0">
                <a:solidFill>
                  <a:schemeClr val="tx1"/>
                </a:solidFill>
                <a:effectLst/>
                <a:latin typeface="+mn-lt"/>
                <a:ea typeface="+mn-ea"/>
                <a:cs typeface="+mn-cs"/>
              </a:rPr>
              <a:t>); </a:t>
            </a:r>
          </a:p>
          <a:p>
            <a:r>
              <a:rPr lang="en-US" altLang="zh-CN" sz="1200" b="1" kern="1200" dirty="0" err="1">
                <a:solidFill>
                  <a:schemeClr val="tx1"/>
                </a:solidFill>
                <a:effectLst/>
                <a:latin typeface="+mn-lt"/>
                <a:ea typeface="+mn-ea"/>
                <a:cs typeface="+mn-cs"/>
              </a:rPr>
              <a:t>startActivity</a:t>
            </a:r>
            <a:r>
              <a:rPr lang="en-US" altLang="zh-CN" sz="1200" b="1" kern="1200" dirty="0">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a:t>
            </a:r>
            <a:endParaRPr lang="zh-CN" altLang="en-US" dirty="0"/>
          </a:p>
          <a:p>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setClass</a:t>
            </a:r>
            <a:r>
              <a:rPr lang="zh-CN" altLang="en-US" sz="1200" b="1" kern="1200" dirty="0">
                <a:solidFill>
                  <a:schemeClr val="tx1"/>
                </a:solidFill>
                <a:effectLst/>
                <a:latin typeface="+mn-lt"/>
                <a:ea typeface="+mn-ea"/>
                <a:cs typeface="+mn-cs"/>
              </a:rPr>
              <a:t>函数的第一个参数是一个</a:t>
            </a:r>
            <a:r>
              <a:rPr lang="en-US" altLang="zh-CN" sz="1200" b="1" kern="1200" dirty="0">
                <a:solidFill>
                  <a:schemeClr val="tx1"/>
                </a:solidFill>
                <a:effectLst/>
                <a:latin typeface="+mn-lt"/>
                <a:ea typeface="+mn-ea"/>
                <a:cs typeface="+mn-cs"/>
              </a:rPr>
              <a:t>Context</a:t>
            </a:r>
            <a:r>
              <a:rPr lang="zh-CN" altLang="en-US" sz="1200" b="1" kern="1200" dirty="0">
                <a:solidFill>
                  <a:schemeClr val="tx1"/>
                </a:solidFill>
                <a:effectLst/>
                <a:latin typeface="+mn-lt"/>
                <a:ea typeface="+mn-ea"/>
                <a:cs typeface="+mn-cs"/>
              </a:rPr>
              <a:t>对象 </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//Context</a:t>
            </a:r>
            <a:r>
              <a:rPr lang="zh-CN" altLang="en-US" sz="1200" b="1" kern="1200" dirty="0">
                <a:solidFill>
                  <a:schemeClr val="tx1"/>
                </a:solidFill>
                <a:effectLst/>
                <a:latin typeface="+mn-lt"/>
                <a:ea typeface="+mn-ea"/>
                <a:cs typeface="+mn-cs"/>
              </a:rPr>
              <a:t>是一个类，</a:t>
            </a:r>
            <a:r>
              <a:rPr lang="en-US" altLang="zh-CN" sz="1200" b="1" kern="1200" dirty="0">
                <a:solidFill>
                  <a:schemeClr val="tx1"/>
                </a:solidFill>
                <a:effectLst/>
                <a:latin typeface="+mn-lt"/>
                <a:ea typeface="+mn-ea"/>
                <a:cs typeface="+mn-cs"/>
              </a:rPr>
              <a:t>Activity</a:t>
            </a:r>
            <a:r>
              <a:rPr lang="zh-CN" altLang="en-US" sz="1200" b="1" kern="1200" dirty="0">
                <a:solidFill>
                  <a:schemeClr val="tx1"/>
                </a:solidFill>
                <a:effectLst/>
                <a:latin typeface="+mn-lt"/>
                <a:ea typeface="+mn-ea"/>
                <a:cs typeface="+mn-cs"/>
              </a:rPr>
              <a:t>是</a:t>
            </a:r>
            <a:r>
              <a:rPr lang="en-US" altLang="zh-CN" sz="1200" b="1" kern="1200" dirty="0">
                <a:solidFill>
                  <a:schemeClr val="tx1"/>
                </a:solidFill>
                <a:effectLst/>
                <a:latin typeface="+mn-lt"/>
                <a:ea typeface="+mn-ea"/>
                <a:cs typeface="+mn-cs"/>
              </a:rPr>
              <a:t>Context</a:t>
            </a:r>
            <a:r>
              <a:rPr lang="zh-CN" altLang="en-US" sz="1200" b="1" kern="1200" dirty="0">
                <a:solidFill>
                  <a:schemeClr val="tx1"/>
                </a:solidFill>
                <a:effectLst/>
                <a:latin typeface="+mn-lt"/>
                <a:ea typeface="+mn-ea"/>
                <a:cs typeface="+mn-cs"/>
              </a:rPr>
              <a:t>类的子类，也就是说，所有的</a:t>
            </a:r>
            <a:r>
              <a:rPr lang="en-US" altLang="zh-CN" sz="1200" b="1" kern="1200" dirty="0">
                <a:solidFill>
                  <a:schemeClr val="tx1"/>
                </a:solidFill>
                <a:effectLst/>
                <a:latin typeface="+mn-lt"/>
                <a:ea typeface="+mn-ea"/>
                <a:cs typeface="+mn-cs"/>
              </a:rPr>
              <a:t>Activity</a:t>
            </a:r>
            <a:r>
              <a:rPr lang="zh-CN" altLang="en-US" sz="1200" b="1" kern="1200" dirty="0">
                <a:solidFill>
                  <a:schemeClr val="tx1"/>
                </a:solidFill>
                <a:effectLst/>
                <a:latin typeface="+mn-lt"/>
                <a:ea typeface="+mn-ea"/>
                <a:cs typeface="+mn-cs"/>
              </a:rPr>
              <a:t>对象，都可以向上转型为</a:t>
            </a:r>
            <a:r>
              <a:rPr lang="en-US" altLang="zh-CN" sz="1200" b="1" kern="1200" dirty="0">
                <a:solidFill>
                  <a:schemeClr val="tx1"/>
                </a:solidFill>
                <a:effectLst/>
                <a:latin typeface="+mn-lt"/>
                <a:ea typeface="+mn-ea"/>
                <a:cs typeface="+mn-cs"/>
              </a:rPr>
              <a:t>Context</a:t>
            </a:r>
            <a:r>
              <a:rPr lang="zh-CN" altLang="en-US" sz="1200" b="1" kern="1200" dirty="0">
                <a:solidFill>
                  <a:schemeClr val="tx1"/>
                </a:solidFill>
                <a:effectLst/>
                <a:latin typeface="+mn-lt"/>
                <a:ea typeface="+mn-ea"/>
                <a:cs typeface="+mn-cs"/>
              </a:rPr>
              <a:t>对象</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setClass</a:t>
            </a:r>
            <a:r>
              <a:rPr lang="zh-CN" altLang="en-US" sz="1200" b="1" kern="1200" dirty="0">
                <a:solidFill>
                  <a:schemeClr val="tx1"/>
                </a:solidFill>
                <a:effectLst/>
                <a:latin typeface="+mn-lt"/>
                <a:ea typeface="+mn-ea"/>
                <a:cs typeface="+mn-cs"/>
              </a:rPr>
              <a:t>函数的第二个参数是一个</a:t>
            </a:r>
            <a:r>
              <a:rPr lang="en-US" altLang="zh-CN" sz="1200" b="1" kern="1200" dirty="0">
                <a:solidFill>
                  <a:schemeClr val="tx1"/>
                </a:solidFill>
                <a:effectLst/>
                <a:latin typeface="+mn-lt"/>
                <a:ea typeface="+mn-ea"/>
                <a:cs typeface="+mn-cs"/>
              </a:rPr>
              <a:t>Class</a:t>
            </a:r>
            <a:r>
              <a:rPr lang="zh-CN" altLang="en-US" sz="1200" b="1" kern="1200" dirty="0">
                <a:solidFill>
                  <a:schemeClr val="tx1"/>
                </a:solidFill>
                <a:effectLst/>
                <a:latin typeface="+mn-lt"/>
                <a:ea typeface="+mn-ea"/>
                <a:cs typeface="+mn-cs"/>
              </a:rPr>
              <a:t>对象，在当前场景下，应该传入需要被启动的</a:t>
            </a:r>
            <a:r>
              <a:rPr lang="en-US" altLang="zh-CN" sz="1200" b="1" kern="1200" dirty="0">
                <a:solidFill>
                  <a:schemeClr val="tx1"/>
                </a:solidFill>
                <a:effectLst/>
                <a:latin typeface="+mn-lt"/>
                <a:ea typeface="+mn-ea"/>
                <a:cs typeface="+mn-cs"/>
              </a:rPr>
              <a:t>Activity</a:t>
            </a:r>
            <a:r>
              <a:rPr lang="zh-CN" altLang="en-US" sz="1200" b="1" kern="1200" dirty="0">
                <a:solidFill>
                  <a:schemeClr val="tx1"/>
                </a:solidFill>
                <a:effectLst/>
                <a:latin typeface="+mn-lt"/>
                <a:ea typeface="+mn-ea"/>
                <a:cs typeface="+mn-cs"/>
              </a:rPr>
              <a:t>类的</a:t>
            </a:r>
            <a:r>
              <a:rPr lang="en-US" altLang="zh-CN" sz="1200" b="1" kern="1200" dirty="0">
                <a:solidFill>
                  <a:schemeClr val="tx1"/>
                </a:solidFill>
                <a:effectLst/>
                <a:latin typeface="+mn-lt"/>
                <a:ea typeface="+mn-ea"/>
                <a:cs typeface="+mn-cs"/>
              </a:rPr>
              <a:t>class</a:t>
            </a:r>
            <a:r>
              <a:rPr lang="zh-CN" altLang="en-US" sz="1200" b="1" kern="1200" dirty="0">
                <a:solidFill>
                  <a:schemeClr val="tx1"/>
                </a:solidFill>
                <a:effectLst/>
                <a:latin typeface="+mn-lt"/>
                <a:ea typeface="+mn-ea"/>
                <a:cs typeface="+mn-cs"/>
              </a:rPr>
              <a:t>对象</a:t>
            </a:r>
            <a:endParaRPr lang="en-US" altLang="zh-CN" sz="1200" b="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26</a:t>
            </a:fld>
            <a:endParaRPr lang="zh-CN" altLang="en-US"/>
          </a:p>
        </p:txBody>
      </p:sp>
    </p:spTree>
    <p:extLst>
      <p:ext uri="{BB962C8B-B14F-4D97-AF65-F5344CB8AC3E}">
        <p14:creationId xmlns:p14="http://schemas.microsoft.com/office/powerpoint/2010/main" val="2538028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第一个参数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要求提供一个启动活动的上下文，第二个参数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则是指定想要启动的目标活动，通过这个构造函数就可以构建出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的“意图”。</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按下 </a:t>
            </a:r>
            <a:r>
              <a:rPr lang="en-US" altLang="zh-CN" sz="1200" b="0" i="0" kern="1200" dirty="0">
                <a:solidFill>
                  <a:schemeClr val="tx1"/>
                </a:solidFill>
                <a:effectLst/>
                <a:latin typeface="+mn-lt"/>
                <a:ea typeface="+mn-ea"/>
                <a:cs typeface="+mn-cs"/>
              </a:rPr>
              <a:t>Back </a:t>
            </a:r>
            <a:r>
              <a:rPr lang="zh-CN" altLang="en-US" sz="1200" b="0" i="0" kern="1200" dirty="0">
                <a:solidFill>
                  <a:schemeClr val="tx1"/>
                </a:solidFill>
                <a:effectLst/>
                <a:latin typeface="+mn-lt"/>
                <a:ea typeface="+mn-ea"/>
                <a:cs typeface="+mn-cs"/>
              </a:rPr>
              <a:t>键就可以销毁当前活动，从而回到上一个活动了。</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27</a:t>
            </a:fld>
            <a:endParaRPr lang="zh-CN" altLang="en-US"/>
          </a:p>
        </p:txBody>
      </p:sp>
    </p:spTree>
    <p:extLst>
      <p:ext uri="{BB962C8B-B14F-4D97-AF65-F5344CB8AC3E}">
        <p14:creationId xmlns:p14="http://schemas.microsoft.com/office/powerpoint/2010/main" val="2098439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官方建议。</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28</a:t>
            </a:fld>
            <a:endParaRPr lang="zh-CN" altLang="en-US"/>
          </a:p>
        </p:txBody>
      </p:sp>
    </p:spTree>
    <p:extLst>
      <p:ext uri="{BB962C8B-B14F-4D97-AF65-F5344CB8AC3E}">
        <p14:creationId xmlns:p14="http://schemas.microsoft.com/office/powerpoint/2010/main" val="3494614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中，并没有指定具体哪一个</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，只是指定了一个</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的常量（名称）。</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29</a:t>
            </a:fld>
            <a:endParaRPr lang="zh-CN" altLang="en-US"/>
          </a:p>
        </p:txBody>
      </p:sp>
    </p:spTree>
    <p:extLst>
      <p:ext uri="{BB962C8B-B14F-4D97-AF65-F5344CB8AC3E}">
        <p14:creationId xmlns:p14="http://schemas.microsoft.com/office/powerpoint/2010/main" val="94983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200" dirty="0"/>
              <a:t>两个</a:t>
            </a:r>
            <a:r>
              <a:rPr lang="en-US" altLang="zh-CN" kern="1200" dirty="0"/>
              <a:t>activity</a:t>
            </a:r>
            <a:r>
              <a:rPr lang="zh-CN" altLang="zh-CN" kern="1200" dirty="0"/>
              <a:t>保存在</a:t>
            </a:r>
            <a:r>
              <a:rPr lang="zh-CN" altLang="zh-CN" b="1" kern="1200" dirty="0">
                <a:solidFill>
                  <a:srgbClr val="FF0000"/>
                </a:solidFill>
                <a:effectLst>
                  <a:outerShdw blurRad="38100" dist="38100" dir="2700000" algn="tl">
                    <a:srgbClr val="000000">
                      <a:alpha val="43137"/>
                    </a:srgbClr>
                  </a:outerShdw>
                </a:effectLst>
              </a:rPr>
              <a:t>同一个任务</a:t>
            </a:r>
            <a:r>
              <a:rPr lang="zh-CN" altLang="zh-CN" kern="1200" dirty="0"/>
              <a:t>中来实现</a:t>
            </a:r>
            <a:endParaRPr lang="zh-CN" altLang="en-US" dirty="0"/>
          </a:p>
          <a:p>
            <a:endParaRPr lang="zh-CN" altLang="en-US"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30</a:t>
            </a:fld>
            <a:endParaRPr lang="zh-CN" altLang="en-US"/>
          </a:p>
        </p:txBody>
      </p:sp>
    </p:spTree>
    <p:extLst>
      <p:ext uri="{BB962C8B-B14F-4D97-AF65-F5344CB8AC3E}">
        <p14:creationId xmlns:p14="http://schemas.microsoft.com/office/powerpoint/2010/main" val="16774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嵌入在活动当中的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片段，它能让程序更加合理和充分地利用大屏幕的空间，因而在平板上应用的非常广泛。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包含布局，有自己的生命周期。可以将碎片理解成一个迷你型的活动。</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a:t>
            </a:fld>
            <a:endParaRPr lang="zh-CN" altLang="en-US"/>
          </a:p>
        </p:txBody>
      </p:sp>
    </p:spTree>
    <p:extLst>
      <p:ext uri="{BB962C8B-B14F-4D97-AF65-F5344CB8AC3E}">
        <p14:creationId xmlns:p14="http://schemas.microsoft.com/office/powerpoint/2010/main" val="373550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Activity</a:t>
            </a:r>
            <a:r>
              <a:rPr lang="zh-CN" altLang="zh-CN" dirty="0"/>
              <a:t>希望打开网页浏览器查看某一网页的内容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是 </a:t>
            </a:r>
            <a:r>
              <a:rPr lang="en-US" altLang="zh-CN" sz="1200" b="0" i="0" kern="1200" dirty="0" err="1">
                <a:solidFill>
                  <a:schemeClr val="tx1"/>
                </a:solidFill>
                <a:effectLst/>
                <a:latin typeface="+mn-lt"/>
                <a:ea typeface="+mn-ea"/>
                <a:cs typeface="+mn-cs"/>
              </a:rPr>
              <a:t>Intent.ACTION_VIEW</a:t>
            </a:r>
            <a:r>
              <a:rPr lang="zh-CN" altLang="en-US" sz="1200" b="0" i="0" kern="1200" dirty="0">
                <a:solidFill>
                  <a:schemeClr val="tx1"/>
                </a:solidFill>
                <a:effectLst/>
                <a:latin typeface="+mn-lt"/>
                <a:ea typeface="+mn-ea"/>
                <a:cs typeface="+mn-cs"/>
              </a:rPr>
              <a:t>，这是一个 </a:t>
            </a:r>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系统内置的动作，其常量值为</a:t>
            </a:r>
            <a:r>
              <a:rPr lang="en-US" altLang="zh-CN" sz="1200" b="0" i="0" kern="1200" dirty="0" err="1">
                <a:solidFill>
                  <a:schemeClr val="tx1"/>
                </a:solidFill>
                <a:effectLst/>
                <a:latin typeface="+mn-lt"/>
                <a:ea typeface="+mn-ea"/>
                <a:cs typeface="+mn-cs"/>
              </a:rPr>
              <a:t>android.intent.action.VIEW</a:t>
            </a:r>
            <a:r>
              <a:rPr lang="zh-CN" altLang="en-US" sz="1200" b="0" i="0" kern="1200" dirty="0">
                <a:solidFill>
                  <a:schemeClr val="tx1"/>
                </a:solidFill>
                <a:effectLst/>
                <a:latin typeface="+mn-lt"/>
                <a:ea typeface="+mn-ea"/>
                <a:cs typeface="+mn-cs"/>
              </a:rPr>
              <a:t>。然后通过 </a:t>
            </a:r>
            <a:r>
              <a:rPr lang="en-US" altLang="zh-CN" sz="1200" b="0" i="0" kern="1200" dirty="0" err="1">
                <a:solidFill>
                  <a:schemeClr val="tx1"/>
                </a:solidFill>
                <a:effectLst/>
                <a:latin typeface="+mn-lt"/>
                <a:ea typeface="+mn-ea"/>
                <a:cs typeface="+mn-cs"/>
              </a:rPr>
              <a:t>Uri.parse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方法，将一个网址字符串解析成一个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对象，再调用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setData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方法将这个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对象传递进去。</a:t>
            </a:r>
            <a:r>
              <a:rPr lang="zh-CN" altLang="en-US" dirty="0"/>
              <a:t> </a:t>
            </a:r>
            <a:br>
              <a:rPr lang="zh-CN" altLang="en-US" dirty="0"/>
            </a:b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31</a:t>
            </a:fld>
            <a:endParaRPr lang="zh-CN" altLang="en-US"/>
          </a:p>
        </p:txBody>
      </p:sp>
    </p:spTree>
    <p:extLst>
      <p:ext uri="{BB962C8B-B14F-4D97-AF65-F5344CB8AC3E}">
        <p14:creationId xmlns:p14="http://schemas.microsoft.com/office/powerpoint/2010/main" val="3533957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mn-lt"/>
                <a:ea typeface="+mn-ea"/>
                <a:cs typeface="+mn-cs"/>
              </a:rPr>
              <a:t>程序向</a:t>
            </a:r>
            <a:r>
              <a:rPr lang="en-US" altLang="zh-CN" sz="1200" dirty="0">
                <a:latin typeface="+mn-lt"/>
                <a:ea typeface="+mn-ea"/>
                <a:cs typeface="+mn-cs"/>
              </a:rPr>
              <a:t>Android</a:t>
            </a:r>
            <a:r>
              <a:rPr lang="zh-CN" altLang="en-US" sz="1200" dirty="0">
                <a:latin typeface="+mn-lt"/>
                <a:ea typeface="+mn-ea"/>
                <a:cs typeface="+mn-cs"/>
              </a:rPr>
              <a:t>发送</a:t>
            </a:r>
            <a:r>
              <a:rPr lang="en-US" altLang="zh-CN" sz="1200" dirty="0">
                <a:latin typeface="+mn-lt"/>
                <a:ea typeface="+mn-ea"/>
                <a:cs typeface="+mn-cs"/>
              </a:rPr>
              <a:t>Intent</a:t>
            </a:r>
            <a:r>
              <a:rPr lang="zh-CN" altLang="en-US" sz="1200" dirty="0">
                <a:latin typeface="+mn-lt"/>
                <a:ea typeface="+mn-ea"/>
                <a:cs typeface="+mn-cs"/>
              </a:rPr>
              <a:t>，</a:t>
            </a:r>
            <a:r>
              <a:rPr lang="en-US" altLang="zh-CN" sz="1200" dirty="0">
                <a:latin typeface="+mn-lt"/>
                <a:ea typeface="+mn-ea"/>
                <a:cs typeface="+mn-cs"/>
              </a:rPr>
              <a:t>Android</a:t>
            </a:r>
            <a:r>
              <a:rPr lang="zh-CN" altLang="zh-CN" sz="1200" dirty="0">
                <a:latin typeface="+mn-lt"/>
                <a:ea typeface="+mn-ea"/>
                <a:cs typeface="+mn-cs"/>
              </a:rPr>
              <a:t>根据</a:t>
            </a:r>
            <a:r>
              <a:rPr lang="en-US" altLang="zh-CN" sz="1200" dirty="0">
                <a:latin typeface="+mn-lt"/>
                <a:ea typeface="+mn-ea"/>
                <a:cs typeface="+mn-cs"/>
              </a:rPr>
              <a:t>Intent</a:t>
            </a:r>
            <a:r>
              <a:rPr lang="zh-CN" altLang="zh-CN" sz="1200" dirty="0">
                <a:latin typeface="+mn-lt"/>
                <a:ea typeface="+mn-ea"/>
                <a:cs typeface="+mn-cs"/>
              </a:rPr>
              <a:t>的内容选择适当的组件来完成请求</a:t>
            </a:r>
            <a:endParaRPr lang="en-US" altLang="zh-CN" sz="1200" dirty="0">
              <a:latin typeface="+mn-lt"/>
              <a:ea typeface="+mn-ea"/>
              <a:cs typeface="+mn-cs"/>
            </a:endParaRPr>
          </a:p>
          <a:p>
            <a:endParaRPr lang="zh-CN" altLang="en-US" dirty="0"/>
          </a:p>
          <a:p>
            <a:pPr marL="0" lvl="1"/>
            <a:r>
              <a:rPr lang="zh-CN" altLang="en-US" sz="1200" b="0" i="0" kern="1200" dirty="0">
                <a:solidFill>
                  <a:schemeClr val="tx1"/>
                </a:solidFill>
                <a:effectLst/>
                <a:latin typeface="+mn-lt"/>
                <a:ea typeface="+mn-ea"/>
                <a:cs typeface="+mn-cs"/>
              </a:rPr>
              <a:t>如果有多个组件匹配成功，就会以对话框列表的方式让用户进行选择。</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32</a:t>
            </a:fld>
            <a:endParaRPr lang="zh-CN" altLang="en-US"/>
          </a:p>
        </p:txBody>
      </p:sp>
    </p:spTree>
    <p:extLst>
      <p:ext uri="{BB962C8B-B14F-4D97-AF65-F5344CB8AC3E}">
        <p14:creationId xmlns:p14="http://schemas.microsoft.com/office/powerpoint/2010/main" val="2571778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intent-filter</a:t>
            </a:r>
            <a:r>
              <a:rPr lang="zh-CN" altLang="en-US" b="1" dirty="0"/>
              <a:t>匹配优先级 </a:t>
            </a:r>
            <a:r>
              <a:rPr lang="en-US" altLang="zh-CN" dirty="0"/>
              <a:t>action-&gt;data-&gt;category</a:t>
            </a:r>
            <a:endParaRPr lang="zh-CN" altLang="en-US" dirty="0"/>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33</a:t>
            </a:fld>
            <a:endParaRPr lang="zh-CN" altLang="en-US"/>
          </a:p>
        </p:txBody>
      </p:sp>
    </p:spTree>
    <p:extLst>
      <p:ext uri="{BB962C8B-B14F-4D97-AF65-F5344CB8AC3E}">
        <p14:creationId xmlns:p14="http://schemas.microsoft.com/office/powerpoint/2010/main" val="1874618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ea typeface="微软雅黑" panose="020B0503020204020204" pitchFamily="34" charset="-122"/>
                <a:cs typeface="Arial" panose="020B0604020202020204" pitchFamily="34" charset="0"/>
              </a:rPr>
              <a:t>component(</a:t>
            </a:r>
            <a:r>
              <a:rPr lang="zh-CN" altLang="en-US" sz="1200" dirty="0">
                <a:latin typeface="Arial" panose="020B0604020202020204" pitchFamily="34" charset="0"/>
                <a:ea typeface="微软雅黑" panose="020B0503020204020204" pitchFamily="34" charset="-122"/>
                <a:cs typeface="Arial" panose="020B0604020202020204" pitchFamily="34" charset="0"/>
              </a:rPr>
              <a:t>组件</a:t>
            </a:r>
            <a:r>
              <a:rPr lang="en-US" altLang="zh-CN" sz="1200" dirty="0">
                <a:latin typeface="Arial" panose="020B0604020202020204" pitchFamily="34" charset="0"/>
                <a:ea typeface="微软雅黑" panose="020B0503020204020204" pitchFamily="34" charset="-122"/>
                <a:cs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Arial" panose="020B0604020202020204" pitchFamily="34" charset="0"/>
              </a:rPr>
              <a:t>：目的组件</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extras</a:t>
            </a:r>
            <a:r>
              <a:rPr lang="zh-CN" altLang="en-US" sz="1200" b="0" i="0" kern="1200" dirty="0">
                <a:solidFill>
                  <a:schemeClr val="tx1"/>
                </a:solidFill>
                <a:effectLst/>
                <a:latin typeface="+mn-lt"/>
                <a:ea typeface="+mn-ea"/>
                <a:cs typeface="+mn-cs"/>
              </a:rPr>
              <a:t>可以为组件提供扩展信息，比如，如果要执行“发送电子邮件”这个动作，可以将电子邮件的标题、正文等保存在</a:t>
            </a:r>
            <a:r>
              <a:rPr lang="en-US" altLang="zh-CN" sz="1200" b="0" i="0" kern="1200" dirty="0">
                <a:solidFill>
                  <a:schemeClr val="tx1"/>
                </a:solidFill>
                <a:effectLst/>
                <a:latin typeface="+mn-lt"/>
                <a:ea typeface="+mn-ea"/>
                <a:cs typeface="+mn-cs"/>
              </a:rPr>
              <a:t>extras</a:t>
            </a:r>
            <a:r>
              <a:rPr lang="zh-CN" altLang="en-US" sz="1200" b="0" i="0" kern="1200" dirty="0">
                <a:solidFill>
                  <a:schemeClr val="tx1"/>
                </a:solidFill>
                <a:effectLst/>
                <a:latin typeface="+mn-lt"/>
                <a:ea typeface="+mn-ea"/>
                <a:cs typeface="+mn-cs"/>
              </a:rPr>
              <a:t>里，传给电子邮件发送组件。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Flags</a:t>
            </a:r>
            <a:r>
              <a:rPr lang="zh-CN" altLang="en-US" sz="1200" b="1" i="0" kern="1200" dirty="0">
                <a:solidFill>
                  <a:schemeClr val="tx1"/>
                </a:solidFill>
                <a:effectLst/>
                <a:latin typeface="+mn-lt"/>
                <a:ea typeface="+mn-ea"/>
                <a:cs typeface="+mn-cs"/>
              </a:rPr>
              <a:t>（标志位）：期望这个意图的运行模式</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一个程序启动后系统会为这个程序分配一个</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供其使用，另外同一个</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里面可以拥有不同应用程序的</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。那么，同一个程序能不能拥有多个</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？这就涉及到加载</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的启动模式，这个需要单独讲一下。</a:t>
            </a:r>
          </a:p>
          <a:p>
            <a:r>
              <a:rPr lang="zh-CN" altLang="en-US" sz="1200" b="0" i="0" kern="1200" dirty="0">
                <a:solidFill>
                  <a:schemeClr val="tx1"/>
                </a:solidFill>
                <a:effectLst/>
                <a:latin typeface="+mn-lt"/>
                <a:ea typeface="+mn-ea"/>
                <a:cs typeface="+mn-cs"/>
              </a:rPr>
              <a:t>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中一组逻辑上在一起的</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被叫做</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new Intent(</a:t>
            </a:r>
            <a:r>
              <a:rPr lang="en-US" altLang="zh-CN" sz="1200" kern="1200" dirty="0" err="1">
                <a:solidFill>
                  <a:schemeClr val="tx1"/>
                </a:solidFill>
                <a:effectLst/>
                <a:latin typeface="+mn-lt"/>
                <a:ea typeface="+mn-ea"/>
                <a:cs typeface="+mn-cs"/>
              </a:rPr>
              <a:t>MainActivity.this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SecondActivity.class</a:t>
            </a:r>
            <a:r>
              <a:rPr lang="en-US" altLang="zh-CN" sz="1200" kern="1200" dirty="0">
                <a:solidFill>
                  <a:schemeClr val="tx1"/>
                </a:solidFill>
                <a:effectLst/>
                <a:latin typeface="+mn-lt"/>
                <a:ea typeface="+mn-ea"/>
                <a:cs typeface="+mn-cs"/>
              </a:rPr>
              <a:t>); </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相当于</a:t>
            </a:r>
            <a:r>
              <a:rPr lang="en-US" altLang="zh-CN" sz="1200" b="1" kern="1200" dirty="0" err="1">
                <a:solidFill>
                  <a:schemeClr val="tx1"/>
                </a:solidFill>
                <a:effectLst/>
                <a:latin typeface="+mn-lt"/>
                <a:ea typeface="+mn-ea"/>
                <a:cs typeface="+mn-cs"/>
              </a:rPr>
              <a:t>singleTask</a:t>
            </a:r>
            <a:r>
              <a:rPr lang="en-US" altLang="zh-CN" sz="1200" b="1" kern="1200" dirty="0">
                <a:solidFill>
                  <a:schemeClr val="tx1"/>
                </a:solidFill>
                <a:effectLst/>
                <a:latin typeface="+mn-lt"/>
                <a:ea typeface="+mn-ea"/>
                <a:cs typeface="+mn-cs"/>
              </a:rPr>
              <a:t> </a:t>
            </a:r>
          </a:p>
          <a:p>
            <a:r>
              <a:rPr lang="en-US" altLang="zh-CN" sz="1200" b="1" kern="1200" dirty="0" err="1">
                <a:solidFill>
                  <a:schemeClr val="tx1"/>
                </a:solidFill>
                <a:effectLst/>
                <a:latin typeface="+mn-lt"/>
                <a:ea typeface="+mn-ea"/>
                <a:cs typeface="+mn-cs"/>
              </a:rPr>
              <a:t>intent.setFlags</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Intent.FLAG_ACTIVITY_NEW_TASK</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startActivity</a:t>
            </a:r>
            <a:r>
              <a:rPr lang="en-US" altLang="zh-CN" sz="1200" kern="1200" dirty="0">
                <a:solidFill>
                  <a:schemeClr val="tx1"/>
                </a:solidFill>
                <a:effectLst/>
                <a:latin typeface="+mn-lt"/>
                <a:ea typeface="+mn-ea"/>
                <a:cs typeface="+mn-cs"/>
              </a:rPr>
              <a:t>(intent);</a:t>
            </a:r>
          </a:p>
          <a:p>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new Intent(</a:t>
            </a:r>
            <a:r>
              <a:rPr lang="en-US" altLang="zh-CN" sz="1200" kern="1200" dirty="0" err="1">
                <a:solidFill>
                  <a:schemeClr val="tx1"/>
                </a:solidFill>
                <a:effectLst/>
                <a:latin typeface="+mn-lt"/>
                <a:ea typeface="+mn-ea"/>
                <a:cs typeface="+mn-cs"/>
              </a:rPr>
              <a:t>MainActivity.this,SecondActivity.class</a:t>
            </a:r>
            <a:r>
              <a:rPr lang="en-US" altLang="zh-CN" sz="1200" kern="1200" dirty="0">
                <a:solidFill>
                  <a:schemeClr val="tx1"/>
                </a:solidFill>
                <a:effectLst/>
                <a:latin typeface="+mn-lt"/>
                <a:ea typeface="+mn-ea"/>
                <a:cs typeface="+mn-cs"/>
              </a:rPr>
              <a:t>); </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相当于</a:t>
            </a:r>
            <a:r>
              <a:rPr lang="en-US" altLang="zh-CN" sz="1200" b="1" kern="1200" dirty="0" err="1">
                <a:solidFill>
                  <a:schemeClr val="tx1"/>
                </a:solidFill>
                <a:effectLst/>
                <a:latin typeface="+mn-lt"/>
                <a:ea typeface="+mn-ea"/>
                <a:cs typeface="+mn-cs"/>
              </a:rPr>
              <a:t>singleTop</a:t>
            </a:r>
            <a:r>
              <a:rPr lang="en-US" altLang="zh-CN" sz="1200" b="1" kern="1200" dirty="0">
                <a:solidFill>
                  <a:schemeClr val="tx1"/>
                </a:solidFill>
                <a:effectLst/>
                <a:latin typeface="+mn-lt"/>
                <a:ea typeface="+mn-ea"/>
                <a:cs typeface="+mn-cs"/>
              </a:rPr>
              <a:t> </a:t>
            </a:r>
          </a:p>
          <a:p>
            <a:r>
              <a:rPr lang="en-US" altLang="zh-CN" sz="1200" b="1" kern="1200" dirty="0" err="1">
                <a:solidFill>
                  <a:schemeClr val="tx1"/>
                </a:solidFill>
                <a:effectLst/>
                <a:latin typeface="+mn-lt"/>
                <a:ea typeface="+mn-ea"/>
                <a:cs typeface="+mn-cs"/>
              </a:rPr>
              <a:t>intent.setFlags</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Intent.FLAG_ACTIVITY_CLEAR_TOP</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startActivity</a:t>
            </a:r>
            <a:r>
              <a:rPr lang="en-US" altLang="zh-CN" sz="1200" kern="1200" dirty="0">
                <a:solidFill>
                  <a:schemeClr val="tx1"/>
                </a:solidFill>
                <a:effectLst/>
                <a:latin typeface="+mn-lt"/>
                <a:ea typeface="+mn-ea"/>
                <a:cs typeface="+mn-cs"/>
              </a:rPr>
              <a:t>(intent);</a:t>
            </a: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34</a:t>
            </a:fld>
            <a:endParaRPr lang="zh-CN" altLang="en-US"/>
          </a:p>
        </p:txBody>
      </p:sp>
    </p:spTree>
    <p:extLst>
      <p:ext uri="{BB962C8B-B14F-4D97-AF65-F5344CB8AC3E}">
        <p14:creationId xmlns:p14="http://schemas.microsoft.com/office/powerpoint/2010/main" val="3421393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//设置动作（实际action属性就是一个字符串标记而已）</a:t>
            </a:r>
            <a:endParaRPr kumimoji="0" lang="en-US" altLang="zh-CN"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endParaRPr lang="en-US" altLang="zh-CN" dirty="0"/>
          </a:p>
          <a:p>
            <a:r>
              <a:rPr lang="zh-CN" altLang="en-US" sz="1200" b="0" i="0" kern="1200" dirty="0">
                <a:solidFill>
                  <a:schemeClr val="tx1"/>
                </a:solidFill>
                <a:effectLst/>
                <a:latin typeface="+mn-lt"/>
                <a:ea typeface="+mn-ea"/>
                <a:cs typeface="+mn-cs"/>
              </a:rPr>
              <a:t>我想“做”三个俯卧撑；我要“写” 一封情书，等等。在</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就是描述做、写等动作的，当你指明了一个</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，执行者就会依照这个动作的指示，接受相关输入，表现对应行为，产生符合的输出。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类似于相亲时，我要求对方有哪些条件，然后对方这个</a:t>
            </a:r>
            <a:r>
              <a:rPr lang="en-US" altLang="zh-CN" sz="1200" b="0" i="0" kern="1200" dirty="0" err="1">
                <a:solidFill>
                  <a:schemeClr val="tx1"/>
                </a:solidFill>
                <a:effectLst/>
                <a:latin typeface="+mn-lt"/>
                <a:ea typeface="+mn-ea"/>
                <a:cs typeface="+mn-cs"/>
              </a:rPr>
              <a:t>SecondActicity</a:t>
            </a:r>
            <a:r>
              <a:rPr lang="zh-CN" altLang="en-US" sz="1200" b="0" i="0" kern="1200" dirty="0">
                <a:solidFill>
                  <a:schemeClr val="tx1"/>
                </a:solidFill>
                <a:effectLst/>
                <a:latin typeface="+mn-lt"/>
                <a:ea typeface="+mn-ea"/>
                <a:cs typeface="+mn-cs"/>
              </a:rPr>
              <a:t>恰巧满足了这个条件。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err="1"/>
              <a:t>android.intent.action.MAIN</a:t>
            </a:r>
            <a:endParaRPr lang="en-US" altLang="zh-CN" dirty="0"/>
          </a:p>
          <a:p>
            <a:pPr lvl="1"/>
            <a:r>
              <a:rPr lang="zh-CN" altLang="en-US" dirty="0"/>
              <a:t>决定一个应用程序最先启动那个组件</a:t>
            </a:r>
            <a:endParaRPr lang="en-US" altLang="zh-CN" dirty="0"/>
          </a:p>
          <a:p>
            <a:r>
              <a:rPr lang="en-US" altLang="zh-CN" dirty="0" err="1"/>
              <a:t>android.intent.category.LAUNCHER</a:t>
            </a:r>
            <a:endParaRPr lang="en-US" altLang="zh-CN" dirty="0"/>
          </a:p>
          <a:p>
            <a:pPr lvl="1"/>
            <a:r>
              <a:rPr lang="zh-CN" altLang="en-US" dirty="0"/>
              <a:t>决定应用程序是否显示在程序列表里（是否在桌面上显示一个图标）</a:t>
            </a:r>
            <a:endParaRPr lang="en-US" altLang="zh-CN" dirty="0"/>
          </a:p>
          <a:p>
            <a:r>
              <a:rPr lang="zh-CN" altLang="en-US" dirty="0"/>
              <a:t>两个组件</a:t>
            </a:r>
            <a:r>
              <a:rPr lang="en-US" altLang="zh-CN" dirty="0"/>
              <a:t>intent-filter</a:t>
            </a:r>
            <a:r>
              <a:rPr lang="zh-CN" altLang="en-US" dirty="0"/>
              <a:t>都添加了这两个属性</a:t>
            </a:r>
            <a:endParaRPr lang="en-US" altLang="zh-CN" dirty="0"/>
          </a:p>
          <a:p>
            <a:pPr lvl="1"/>
            <a:r>
              <a:rPr lang="zh-CN" altLang="en-US" dirty="0"/>
              <a:t>应用会显示两个图标， 写在前面的组件先运行</a:t>
            </a:r>
            <a:endParaRPr lang="en-US" altLang="zh-CN" dirty="0"/>
          </a:p>
          <a:p>
            <a:pPr lvl="1"/>
            <a:endParaRPr lang="en-US" altLang="zh-CN" dirty="0"/>
          </a:p>
          <a:p>
            <a:r>
              <a:rPr lang="en-US" altLang="zh-CN" b="1" dirty="0"/>
              <a:t>Intent</a:t>
            </a:r>
            <a:r>
              <a:rPr lang="zh-CN" altLang="en-US" b="1" dirty="0"/>
              <a:t>中必须存在</a:t>
            </a:r>
            <a:r>
              <a:rPr lang="en-US" altLang="zh-CN" b="1" dirty="0"/>
              <a:t>action</a:t>
            </a:r>
            <a:r>
              <a:rPr lang="zh-CN" altLang="en-US" b="1" dirty="0"/>
              <a:t>，这一点和</a:t>
            </a:r>
            <a:r>
              <a:rPr lang="en-US" altLang="zh-CN" b="1" dirty="0"/>
              <a:t>category</a:t>
            </a:r>
            <a:r>
              <a:rPr lang="zh-CN" altLang="en-US" b="1" dirty="0"/>
              <a:t>不同</a:t>
            </a:r>
            <a:r>
              <a:rPr lang="zh-CN" altLang="en-US" dirty="0"/>
              <a:t>；</a:t>
            </a:r>
          </a:p>
          <a:p>
            <a:r>
              <a:rPr lang="en-US" altLang="zh-CN" b="1" dirty="0"/>
              <a:t>action</a:t>
            </a:r>
            <a:r>
              <a:rPr lang="zh-CN" altLang="en-US" b="1" dirty="0"/>
              <a:t>的字符串严格区分大小写，</a:t>
            </a:r>
            <a:r>
              <a:rPr lang="en-US" altLang="zh-CN" b="1" dirty="0"/>
              <a:t>intent</a:t>
            </a:r>
            <a:r>
              <a:rPr lang="zh-CN" altLang="en-US" b="1" dirty="0"/>
              <a:t>中的</a:t>
            </a:r>
            <a:r>
              <a:rPr lang="en-US" altLang="zh-CN" b="1" dirty="0"/>
              <a:t>action</a:t>
            </a:r>
            <a:r>
              <a:rPr lang="zh-CN" altLang="en-US" b="1" dirty="0"/>
              <a:t>必须和过滤规则中的</a:t>
            </a:r>
            <a:r>
              <a:rPr lang="en-US" altLang="zh-CN" b="1" dirty="0"/>
              <a:t>action</a:t>
            </a:r>
            <a:r>
              <a:rPr lang="zh-CN" altLang="en-US" b="1" dirty="0"/>
              <a:t>完全一致才能匹配成功</a:t>
            </a:r>
            <a:r>
              <a:rPr lang="zh-CN" altLang="en-US" dirty="0"/>
              <a:t>；</a:t>
            </a:r>
          </a:p>
          <a:p>
            <a:r>
              <a:rPr lang="zh-CN" altLang="en-US" b="1" dirty="0"/>
              <a:t>匹配规则中可以同时有多个</a:t>
            </a:r>
            <a:r>
              <a:rPr lang="en-US" altLang="zh-CN" b="1" dirty="0"/>
              <a:t>action</a:t>
            </a:r>
            <a:r>
              <a:rPr lang="zh-CN" altLang="en-US" b="1" dirty="0"/>
              <a:t>，但是</a:t>
            </a:r>
            <a:r>
              <a:rPr lang="en-US" altLang="zh-CN" b="1" dirty="0"/>
              <a:t>Intent</a:t>
            </a:r>
            <a:r>
              <a:rPr lang="zh-CN" altLang="en-US" b="1" dirty="0"/>
              <a:t>中的</a:t>
            </a:r>
            <a:r>
              <a:rPr lang="en-US" altLang="zh-CN" b="1" dirty="0"/>
              <a:t>action</a:t>
            </a:r>
            <a:r>
              <a:rPr lang="zh-CN" altLang="en-US" b="1" dirty="0"/>
              <a:t>只需与其中之一相同即可匹配成功</a:t>
            </a:r>
            <a:r>
              <a:rPr lang="zh-CN" altLang="en-US" dirty="0"/>
              <a:t>；</a:t>
            </a:r>
            <a:r>
              <a:rPr lang="zh-CN" altLang="en-US" sz="1200" b="0" i="0" kern="1200" dirty="0">
                <a:solidFill>
                  <a:schemeClr val="tx1"/>
                </a:solidFill>
                <a:effectLst/>
                <a:latin typeface="+mn-lt"/>
                <a:ea typeface="+mn-ea"/>
                <a:cs typeface="+mn-cs"/>
              </a:rPr>
              <a:t> </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35</a:t>
            </a:fld>
            <a:endParaRPr lang="zh-CN" altLang="en-US"/>
          </a:p>
        </p:txBody>
      </p:sp>
    </p:spTree>
    <p:extLst>
      <p:ext uri="{BB962C8B-B14F-4D97-AF65-F5344CB8AC3E}">
        <p14:creationId xmlns:p14="http://schemas.microsoft.com/office/powerpoint/2010/main" val="3496934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（类似于相亲时，给对方提了很多要求）。操作</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的时候，如果没有类别，须加上默认类别。</a:t>
            </a:r>
            <a:endParaRPr lang="en-US" altLang="zh-CN" sz="1200" b="0" i="0"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&lt;category&gt;</a:t>
            </a:r>
            <a:r>
              <a:rPr lang="zh-CN" altLang="en-US" sz="1200" b="0" i="0" kern="1200" dirty="0">
                <a:solidFill>
                  <a:schemeClr val="tx1"/>
                </a:solidFill>
                <a:effectLst/>
                <a:latin typeface="+mn-lt"/>
                <a:ea typeface="+mn-ea"/>
                <a:cs typeface="+mn-cs"/>
              </a:rPr>
              <a:t>标签则包含了一些附加信息，更精确地指明了当前的活动能够响应的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中还可能带有的 </a:t>
            </a:r>
            <a:r>
              <a:rPr lang="en-US" altLang="zh-CN" sz="1200" b="0" i="0" kern="1200" dirty="0">
                <a:solidFill>
                  <a:schemeClr val="tx1"/>
                </a:solidFill>
                <a:effectLst/>
                <a:latin typeface="+mn-lt"/>
                <a:ea typeface="+mn-ea"/>
                <a:cs typeface="+mn-cs"/>
              </a:rPr>
              <a:t>category</a:t>
            </a:r>
            <a:r>
              <a:rPr lang="zh-CN" altLang="en-US" sz="1200" b="0" i="0" kern="1200" dirty="0">
                <a:solidFill>
                  <a:schemeClr val="tx1"/>
                </a:solidFill>
                <a:effectLst/>
                <a:latin typeface="+mn-lt"/>
                <a:ea typeface="+mn-ea"/>
                <a:cs typeface="+mn-cs"/>
              </a:rPr>
              <a:t>。只有</a:t>
            </a:r>
            <a:r>
              <a:rPr lang="en-US" altLang="zh-CN" sz="1200" b="0" i="0" kern="1200" dirty="0">
                <a:solidFill>
                  <a:schemeClr val="tx1"/>
                </a:solidFill>
                <a:effectLst/>
                <a:latin typeface="+mn-lt"/>
                <a:ea typeface="+mn-ea"/>
                <a:cs typeface="+mn-cs"/>
              </a:rPr>
              <a:t>&lt;action&gt;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&lt;category&gt;</a:t>
            </a:r>
            <a:r>
              <a:rPr lang="zh-CN" altLang="en-US" sz="1200" b="0" i="0" kern="1200" dirty="0">
                <a:solidFill>
                  <a:schemeClr val="tx1"/>
                </a:solidFill>
                <a:effectLst/>
                <a:latin typeface="+mn-lt"/>
                <a:ea typeface="+mn-ea"/>
                <a:cs typeface="+mn-cs"/>
              </a:rPr>
              <a:t>中的内容同时能够匹配上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中指定的 </a:t>
            </a: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category </a:t>
            </a:r>
            <a:r>
              <a:rPr lang="zh-CN" altLang="en-US" sz="1200" b="0" i="0" kern="1200" dirty="0">
                <a:solidFill>
                  <a:schemeClr val="tx1"/>
                </a:solidFill>
                <a:effectLst/>
                <a:latin typeface="+mn-lt"/>
                <a:ea typeface="+mn-ea"/>
                <a:cs typeface="+mn-cs"/>
              </a:rPr>
              <a:t>时，这个活动才能响应该 </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。如果使用的是</a:t>
            </a:r>
            <a:r>
              <a:rPr lang="en-US" altLang="zh-CN" sz="1200" b="0" i="0" kern="1200" dirty="0">
                <a:solidFill>
                  <a:schemeClr val="tx1"/>
                </a:solidFill>
                <a:effectLst/>
                <a:latin typeface="+mn-lt"/>
                <a:ea typeface="+mn-ea"/>
                <a:cs typeface="+mn-cs"/>
              </a:rPr>
              <a:t>DEFAULT</a:t>
            </a:r>
            <a:r>
              <a:rPr lang="zh-CN" altLang="en-US" sz="1200" b="0" i="0" kern="1200" dirty="0">
                <a:solidFill>
                  <a:schemeClr val="tx1"/>
                </a:solidFill>
                <a:effectLst/>
                <a:latin typeface="+mn-lt"/>
                <a:ea typeface="+mn-ea"/>
                <a:cs typeface="+mn-cs"/>
              </a:rPr>
              <a:t>这种默认的</a:t>
            </a:r>
            <a:r>
              <a:rPr lang="en-US" altLang="zh-CN" sz="1200" b="0" i="0" kern="1200" dirty="0">
                <a:solidFill>
                  <a:schemeClr val="tx1"/>
                </a:solidFill>
                <a:effectLst/>
                <a:latin typeface="+mn-lt"/>
                <a:ea typeface="+mn-ea"/>
                <a:cs typeface="+mn-cs"/>
              </a:rPr>
              <a:t>category</a:t>
            </a:r>
            <a:r>
              <a:rPr lang="zh-CN" altLang="en-US" sz="1200" b="0" i="0" kern="1200" dirty="0">
                <a:solidFill>
                  <a:schemeClr val="tx1"/>
                </a:solidFill>
                <a:effectLst/>
                <a:latin typeface="+mn-lt"/>
                <a:ea typeface="+mn-ea"/>
                <a:cs typeface="+mn-cs"/>
              </a:rPr>
              <a:t>，在稍后调用</a:t>
            </a:r>
            <a:r>
              <a:rPr lang="en-US" altLang="zh-CN" sz="1200" b="0" i="0" kern="1200" dirty="0" err="1">
                <a:solidFill>
                  <a:schemeClr val="tx1"/>
                </a:solidFill>
                <a:effectLst/>
                <a:latin typeface="+mn-lt"/>
                <a:ea typeface="+mn-ea"/>
                <a:cs typeface="+mn-cs"/>
              </a:rPr>
              <a:t>startActivity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方法的时候会自动将这个</a:t>
            </a:r>
            <a:r>
              <a:rPr lang="en-US" altLang="zh-CN" sz="1200" b="0" i="0" kern="1200" dirty="0">
                <a:solidFill>
                  <a:schemeClr val="tx1"/>
                </a:solidFill>
                <a:effectLst/>
                <a:latin typeface="+mn-lt"/>
                <a:ea typeface="+mn-ea"/>
                <a:cs typeface="+mn-cs"/>
              </a:rPr>
              <a:t>category</a:t>
            </a:r>
            <a:r>
              <a:rPr lang="zh-CN" altLang="en-US" sz="1200" b="0" i="0" kern="1200" dirty="0">
                <a:solidFill>
                  <a:schemeClr val="tx1"/>
                </a:solidFill>
                <a:effectLst/>
                <a:latin typeface="+mn-lt"/>
                <a:ea typeface="+mn-ea"/>
                <a:cs typeface="+mn-cs"/>
              </a:rPr>
              <a:t>添加到</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36</a:t>
            </a:fld>
            <a:endParaRPr lang="zh-CN" altLang="en-US"/>
          </a:p>
        </p:txBody>
      </p:sp>
    </p:spTree>
    <p:extLst>
      <p:ext uri="{BB962C8B-B14F-4D97-AF65-F5344CB8AC3E}">
        <p14:creationId xmlns:p14="http://schemas.microsoft.com/office/powerpoint/2010/main" val="3488322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中增加了一个</a:t>
            </a:r>
            <a:r>
              <a:rPr lang="en-US" altLang="zh-CN" sz="1200" b="0" i="0" kern="1200" dirty="0">
                <a:solidFill>
                  <a:schemeClr val="tx1"/>
                </a:solidFill>
                <a:effectLst/>
                <a:latin typeface="+mn-lt"/>
                <a:ea typeface="+mn-ea"/>
                <a:cs typeface="+mn-cs"/>
              </a:rPr>
              <a:t>category</a:t>
            </a:r>
            <a:r>
              <a:rPr lang="zh-CN" altLang="en-US" sz="1200" b="0" i="0" kern="1200" dirty="0">
                <a:solidFill>
                  <a:schemeClr val="tx1"/>
                </a:solidFill>
                <a:effectLst/>
                <a:latin typeface="+mn-lt"/>
                <a:ea typeface="+mn-ea"/>
                <a:cs typeface="+mn-cs"/>
              </a:rPr>
              <a:t>，那么我们要在清单文件中去声明这个</a:t>
            </a:r>
            <a:r>
              <a:rPr lang="en-US" altLang="zh-CN" sz="1200" b="0" i="0" kern="1200" dirty="0">
                <a:solidFill>
                  <a:schemeClr val="tx1"/>
                </a:solidFill>
                <a:effectLst/>
                <a:latin typeface="+mn-lt"/>
                <a:ea typeface="+mn-ea"/>
                <a:cs typeface="+mn-cs"/>
              </a:rPr>
              <a:t>category</a:t>
            </a:r>
            <a:r>
              <a:rPr lang="zh-CN" altLang="en-US" sz="1200" b="0" i="0" kern="1200" dirty="0">
                <a:solidFill>
                  <a:schemeClr val="tx1"/>
                </a:solidFill>
                <a:effectLst/>
                <a:latin typeface="+mn-lt"/>
                <a:ea typeface="+mn-ea"/>
                <a:cs typeface="+mn-cs"/>
              </a:rPr>
              <a:t>，不然程序将无法运行。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t>匹配规则中必须添加“</a:t>
            </a:r>
            <a:r>
              <a:rPr lang="en-US" altLang="zh-CN" b="1" dirty="0" err="1"/>
              <a:t>android.intent.category.DEFAULT</a:t>
            </a:r>
            <a:r>
              <a:rPr lang="en-US" altLang="zh-CN" b="1" dirty="0"/>
              <a:t>”</a:t>
            </a:r>
            <a:r>
              <a:rPr lang="zh-CN" altLang="en-US" b="1" dirty="0"/>
              <a:t>这个过滤条件；</a:t>
            </a:r>
            <a:endParaRPr lang="zh-CN" altLang="en-US" dirty="0"/>
          </a:p>
          <a:p>
            <a:r>
              <a:rPr lang="en-US" altLang="zh-CN" b="1" dirty="0"/>
              <a:t>Intent</a:t>
            </a:r>
            <a:r>
              <a:rPr lang="zh-CN" altLang="en-US" b="1" dirty="0"/>
              <a:t>中可以不设置</a:t>
            </a:r>
            <a:r>
              <a:rPr lang="en-US" altLang="zh-CN" b="1" dirty="0"/>
              <a:t>category</a:t>
            </a:r>
            <a:r>
              <a:rPr lang="zh-CN" altLang="en-US" b="1" dirty="0"/>
              <a:t>，这个时候你在使用</a:t>
            </a:r>
            <a:r>
              <a:rPr lang="en-US" altLang="zh-CN" b="1" dirty="0" err="1"/>
              <a:t>startActivity</a:t>
            </a:r>
            <a:r>
              <a:rPr lang="zh-CN" altLang="en-US" b="1" dirty="0"/>
              <a:t>或者</a:t>
            </a:r>
            <a:r>
              <a:rPr lang="en-US" altLang="zh-CN" b="1" dirty="0" err="1"/>
              <a:t>startActivityForResult</a:t>
            </a:r>
            <a:r>
              <a:rPr lang="zh-CN" altLang="en-US" b="1" dirty="0"/>
              <a:t>的时候，</a:t>
            </a:r>
            <a:br>
              <a:rPr lang="zh-CN" altLang="en-US" b="1" dirty="0"/>
            </a:br>
            <a:r>
              <a:rPr lang="zh-CN" altLang="en-US" b="1" dirty="0"/>
              <a:t>其实系统自动会为你添加</a:t>
            </a:r>
            <a:r>
              <a:rPr lang="en-US" altLang="zh-CN" b="1" dirty="0"/>
              <a:t>1</a:t>
            </a:r>
            <a:r>
              <a:rPr lang="zh-CN" altLang="en-US" b="1" dirty="0"/>
              <a:t>中的那个默认</a:t>
            </a:r>
            <a:r>
              <a:rPr lang="en-US" altLang="zh-CN" b="1" dirty="0"/>
              <a:t>category</a:t>
            </a:r>
            <a:r>
              <a:rPr lang="zh-CN" altLang="en-US" b="1" dirty="0"/>
              <a:t>；</a:t>
            </a:r>
            <a:endParaRPr lang="en-US" altLang="zh-CN" dirty="0"/>
          </a:p>
          <a:p>
            <a:r>
              <a:rPr lang="en-US" altLang="zh-CN" b="1" dirty="0"/>
              <a:t>Intent</a:t>
            </a:r>
            <a:r>
              <a:rPr lang="zh-CN" altLang="en-US" b="1" dirty="0"/>
              <a:t>中可以同时设置多个</a:t>
            </a:r>
            <a:r>
              <a:rPr lang="en-US" altLang="zh-CN" b="1" dirty="0"/>
              <a:t>category</a:t>
            </a:r>
            <a:r>
              <a:rPr lang="zh-CN" altLang="en-US" b="1" dirty="0"/>
              <a:t>，一旦设置多个</a:t>
            </a:r>
            <a:r>
              <a:rPr lang="en-US" altLang="zh-CN" b="1" dirty="0" err="1"/>
              <a:t>catrgory</a:t>
            </a:r>
            <a:r>
              <a:rPr lang="zh-CN" altLang="en-US" b="1" dirty="0"/>
              <a:t>，</a:t>
            </a:r>
            <a:br>
              <a:rPr lang="zh-CN" altLang="en-US" b="1" dirty="0"/>
            </a:br>
            <a:r>
              <a:rPr lang="zh-CN" altLang="en-US" b="1" dirty="0"/>
              <a:t>那么每个</a:t>
            </a:r>
            <a:r>
              <a:rPr lang="en-US" altLang="zh-CN" b="1" dirty="0"/>
              <a:t>category</a:t>
            </a:r>
            <a:r>
              <a:rPr lang="zh-CN" altLang="en-US" b="1" dirty="0"/>
              <a:t>都必须能够和过滤条件中的某个</a:t>
            </a:r>
            <a:r>
              <a:rPr lang="en-US" altLang="zh-CN" b="1" dirty="0"/>
              <a:t>category</a:t>
            </a:r>
            <a:r>
              <a:rPr lang="zh-CN" altLang="en-US" b="1" dirty="0"/>
              <a:t>匹配成功</a:t>
            </a:r>
            <a:r>
              <a:rPr lang="en-US" altLang="zh-CN" b="1" dirty="0"/>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37</a:t>
            </a:fld>
            <a:endParaRPr lang="zh-CN" altLang="en-US"/>
          </a:p>
        </p:txBody>
      </p:sp>
    </p:spTree>
    <p:extLst>
      <p:ext uri="{BB962C8B-B14F-4D97-AF65-F5344CB8AC3E}">
        <p14:creationId xmlns:p14="http://schemas.microsoft.com/office/powerpoint/2010/main" val="3261389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zh-CN" altLang="en-US" sz="1200" b="0" i="0" kern="1200" dirty="0">
                <a:solidFill>
                  <a:schemeClr val="tx1"/>
                </a:solidFill>
                <a:effectLst/>
                <a:latin typeface="+mn-lt"/>
                <a:ea typeface="+mn-ea"/>
                <a:cs typeface="+mn-cs"/>
              </a:rPr>
              <a:t>指定了这个属性以后，</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的其它所有属性都是可选的。</a:t>
            </a:r>
            <a:endParaRPr lang="en-US" altLang="zh-CN" sz="1200" b="0" i="0" kern="1200" dirty="0">
              <a:solidFill>
                <a:schemeClr val="tx1"/>
              </a:solidFill>
              <a:effectLst/>
              <a:latin typeface="+mn-lt"/>
              <a:ea typeface="+mn-ea"/>
              <a:cs typeface="+mn-cs"/>
            </a:endParaRPr>
          </a:p>
          <a:p>
            <a:pPr marL="0" lvl="1"/>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38</a:t>
            </a:fld>
            <a:endParaRPr lang="zh-CN" altLang="en-US"/>
          </a:p>
        </p:txBody>
      </p:sp>
    </p:spTree>
    <p:extLst>
      <p:ext uri="{BB962C8B-B14F-4D97-AF65-F5344CB8AC3E}">
        <p14:creationId xmlns:p14="http://schemas.microsoft.com/office/powerpoint/2010/main" val="3396327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Intent data=new Intent(</a:t>
            </a:r>
            <a:r>
              <a:rPr lang="en-US" altLang="zh-CN" dirty="0" err="1"/>
              <a:t>Intent.ACTION_SENDTO</a:t>
            </a:r>
            <a:r>
              <a:rPr lang="en-US" altLang="zh-CN" dirty="0"/>
              <a:t>); </a:t>
            </a:r>
            <a:br>
              <a:rPr lang="en-US" altLang="zh-CN" dirty="0"/>
            </a:br>
            <a:r>
              <a:rPr lang="en-US" altLang="zh-CN" dirty="0" err="1"/>
              <a:t>data.setData</a:t>
            </a:r>
            <a:r>
              <a:rPr lang="en-US" altLang="zh-CN" dirty="0"/>
              <a:t>(</a:t>
            </a:r>
            <a:r>
              <a:rPr lang="en-US" altLang="zh-CN" dirty="0" err="1"/>
              <a:t>Uri.parse</a:t>
            </a:r>
            <a:r>
              <a:rPr lang="en-US" altLang="zh-CN" dirty="0"/>
              <a:t>("mailto:way.ping.li@gmail.com")); </a:t>
            </a:r>
            <a:br>
              <a:rPr lang="en-US" altLang="zh-CN" dirty="0"/>
            </a:br>
            <a:r>
              <a:rPr lang="en-US" altLang="zh-CN" dirty="0" err="1"/>
              <a:t>data.putExtra</a:t>
            </a:r>
            <a:r>
              <a:rPr lang="en-US" altLang="zh-CN" dirty="0"/>
              <a:t>(</a:t>
            </a:r>
            <a:r>
              <a:rPr lang="en-US" altLang="zh-CN" dirty="0" err="1"/>
              <a:t>Intent.EXTRA_SUBJECT</a:t>
            </a:r>
            <a:r>
              <a:rPr lang="en-US" altLang="zh-CN" dirty="0"/>
              <a:t>, "</a:t>
            </a:r>
            <a:r>
              <a:rPr lang="zh-CN" altLang="en-US" dirty="0"/>
              <a:t>标题</a:t>
            </a:r>
            <a:r>
              <a:rPr lang="en-US" altLang="zh-CN" dirty="0"/>
              <a:t>"); </a:t>
            </a:r>
            <a:br>
              <a:rPr lang="en-US" altLang="zh-CN" dirty="0"/>
            </a:br>
            <a:r>
              <a:rPr lang="en-US" altLang="zh-CN" dirty="0" err="1"/>
              <a:t>data.putExtra</a:t>
            </a:r>
            <a:r>
              <a:rPr lang="en-US" altLang="zh-CN" dirty="0"/>
              <a:t>(</a:t>
            </a:r>
            <a:r>
              <a:rPr lang="en-US" altLang="zh-CN" dirty="0" err="1"/>
              <a:t>Intent.EXTRA_TEXT</a:t>
            </a:r>
            <a:r>
              <a:rPr lang="en-US" altLang="zh-CN" dirty="0"/>
              <a:t>, "</a:t>
            </a:r>
            <a:r>
              <a:rPr lang="zh-CN" altLang="en-US" dirty="0"/>
              <a:t>这是内容</a:t>
            </a:r>
            <a:r>
              <a:rPr lang="en-US" altLang="zh-CN" dirty="0"/>
              <a:t>"); </a:t>
            </a:r>
            <a:br>
              <a:rPr lang="en-US" altLang="zh-CN" dirty="0"/>
            </a:br>
            <a:r>
              <a:rPr lang="en-US" altLang="zh-CN" dirty="0" err="1"/>
              <a:t>startActivity</a:t>
            </a:r>
            <a:r>
              <a:rPr lang="en-US" altLang="zh-CN" dirty="0"/>
              <a:t>(data); </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只有</a:t>
            </a:r>
            <a:r>
              <a:rPr lang="en-US" altLang="zh-CN" sz="1200" b="0" i="0" kern="1200" dirty="0">
                <a:solidFill>
                  <a:schemeClr val="tx1"/>
                </a:solidFill>
                <a:effectLst/>
                <a:latin typeface="+mn-lt"/>
                <a:ea typeface="+mn-ea"/>
                <a:cs typeface="+mn-cs"/>
              </a:rPr>
              <a:t>&lt;data&gt;</a:t>
            </a:r>
            <a:r>
              <a:rPr lang="zh-CN" altLang="en-US" sz="1200" b="0" i="0" kern="1200" dirty="0">
                <a:solidFill>
                  <a:schemeClr val="tx1"/>
                </a:solidFill>
                <a:effectLst/>
                <a:latin typeface="+mn-lt"/>
                <a:ea typeface="+mn-ea"/>
                <a:cs typeface="+mn-cs"/>
              </a:rPr>
              <a:t>标签中指定的内容和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中携带的 </a:t>
            </a:r>
            <a:r>
              <a:rPr lang="en-US" altLang="zh-CN" sz="1200" b="0" i="0" kern="1200" dirty="0">
                <a:solidFill>
                  <a:schemeClr val="tx1"/>
                </a:solidFill>
                <a:effectLst/>
                <a:latin typeface="+mn-lt"/>
                <a:ea typeface="+mn-ea"/>
                <a:cs typeface="+mn-cs"/>
              </a:rPr>
              <a:t>Data </a:t>
            </a:r>
            <a:r>
              <a:rPr lang="zh-CN" altLang="en-US" sz="1200" b="0" i="0" kern="1200" dirty="0">
                <a:solidFill>
                  <a:schemeClr val="tx1"/>
                </a:solidFill>
                <a:effectLst/>
                <a:latin typeface="+mn-lt"/>
                <a:ea typeface="+mn-ea"/>
                <a:cs typeface="+mn-cs"/>
              </a:rPr>
              <a:t>完全一致时，当前活动才能够响应该 </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要访问的数据，多个组件匹配成功显示优先级高的； 相同显示列表。</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en-US" altLang="zh-CN" b="1" dirty="0"/>
              <a:t>Intent</a:t>
            </a:r>
            <a:r>
              <a:rPr lang="zh-CN" altLang="en-US" b="1" dirty="0"/>
              <a:t>中必须有</a:t>
            </a:r>
            <a:r>
              <a:rPr lang="en-US" altLang="zh-CN" b="1" dirty="0"/>
              <a:t>data</a:t>
            </a:r>
            <a:r>
              <a:rPr lang="zh-CN" altLang="en-US" b="1" dirty="0"/>
              <a:t>数据</a:t>
            </a:r>
            <a:r>
              <a:rPr lang="zh-CN" altLang="en-US" dirty="0"/>
              <a:t>；</a:t>
            </a:r>
          </a:p>
          <a:p>
            <a:r>
              <a:rPr lang="en-US" altLang="zh-CN" b="1" dirty="0"/>
              <a:t>Intent</a:t>
            </a:r>
            <a:r>
              <a:rPr lang="zh-CN" altLang="en-US" b="1" dirty="0"/>
              <a:t>中的</a:t>
            </a:r>
            <a:r>
              <a:rPr lang="en-US" altLang="zh-CN" b="1" dirty="0"/>
              <a:t>data</a:t>
            </a:r>
            <a:r>
              <a:rPr lang="zh-CN" altLang="en-US" b="1" dirty="0"/>
              <a:t>必须和过滤规则中的某一个</a:t>
            </a:r>
            <a:r>
              <a:rPr lang="en-US" altLang="zh-CN" b="1" dirty="0"/>
              <a:t>data</a:t>
            </a:r>
            <a:r>
              <a:rPr lang="zh-CN" altLang="en-US" b="1" dirty="0"/>
              <a:t>完全匹配</a:t>
            </a:r>
            <a:r>
              <a:rPr lang="zh-CN" altLang="en-US" dirty="0"/>
              <a:t>；</a:t>
            </a:r>
          </a:p>
          <a:p>
            <a:r>
              <a:rPr lang="zh-CN" altLang="en-US" b="1" dirty="0"/>
              <a:t>过滤规则中可以有多个</a:t>
            </a:r>
            <a:r>
              <a:rPr lang="en-US" altLang="zh-CN" b="1" dirty="0"/>
              <a:t>data</a:t>
            </a:r>
            <a:r>
              <a:rPr lang="zh-CN" altLang="en-US" b="1" dirty="0"/>
              <a:t>存在，但是</a:t>
            </a:r>
            <a:r>
              <a:rPr lang="en-US" altLang="zh-CN" b="1" dirty="0"/>
              <a:t>Intent</a:t>
            </a:r>
            <a:r>
              <a:rPr lang="zh-CN" altLang="en-US" b="1" dirty="0"/>
              <a:t>中的</a:t>
            </a:r>
            <a:r>
              <a:rPr lang="en-US" altLang="zh-CN" b="1" dirty="0"/>
              <a:t>data</a:t>
            </a:r>
            <a:r>
              <a:rPr lang="zh-CN" altLang="en-US" b="1" dirty="0"/>
              <a:t>只需匹配其中的任意一个</a:t>
            </a:r>
            <a:r>
              <a:rPr lang="en-US" altLang="zh-CN" b="1" dirty="0"/>
              <a:t>data</a:t>
            </a:r>
            <a:r>
              <a:rPr lang="zh-CN" altLang="en-US" b="1" dirty="0"/>
              <a:t>即可</a:t>
            </a:r>
            <a:r>
              <a:rPr lang="zh-CN" altLang="en-US" dirty="0"/>
              <a:t>；</a:t>
            </a:r>
          </a:p>
          <a:p>
            <a:r>
              <a:rPr lang="zh-CN" altLang="en-US" b="1" dirty="0"/>
              <a:t>过滤规则中可以没有指定</a:t>
            </a:r>
            <a:r>
              <a:rPr lang="en-US" altLang="zh-CN" b="1" dirty="0"/>
              <a:t>URI</a:t>
            </a:r>
            <a:r>
              <a:rPr lang="zh-CN" altLang="en-US" b="1" dirty="0"/>
              <a:t>，但是系统会赋予其默认值：</a:t>
            </a:r>
            <a:r>
              <a:rPr lang="en-US" altLang="zh-CN" b="1" dirty="0"/>
              <a:t>content</a:t>
            </a:r>
            <a:r>
              <a:rPr lang="zh-CN" altLang="en-US" b="1" dirty="0"/>
              <a:t>和</a:t>
            </a:r>
            <a:r>
              <a:rPr lang="en-US" altLang="zh-CN" b="1" dirty="0"/>
              <a:t>file</a:t>
            </a:r>
            <a:r>
              <a:rPr lang="zh-CN" altLang="en-US" b="1" dirty="0"/>
              <a:t>，这一点在</a:t>
            </a:r>
            <a:r>
              <a:rPr lang="en-US" altLang="zh-CN" b="1" dirty="0"/>
              <a:t>Intent</a:t>
            </a:r>
            <a:r>
              <a:rPr lang="zh-CN" altLang="en-US" b="1" dirty="0"/>
              <a:t>中需要注意</a:t>
            </a:r>
            <a:r>
              <a:rPr lang="zh-CN" altLang="en-US" dirty="0"/>
              <a:t>；</a:t>
            </a:r>
          </a:p>
          <a:p>
            <a:r>
              <a:rPr lang="zh-CN" altLang="en-US" b="1" dirty="0"/>
              <a:t>为</a:t>
            </a:r>
            <a:r>
              <a:rPr lang="en-US" altLang="zh-CN" b="1" dirty="0"/>
              <a:t>Intent</a:t>
            </a:r>
            <a:r>
              <a:rPr lang="zh-CN" altLang="en-US" b="1" dirty="0"/>
              <a:t>设定</a:t>
            </a:r>
            <a:r>
              <a:rPr lang="en-US" altLang="zh-CN" b="1" dirty="0"/>
              <a:t>data</a:t>
            </a:r>
            <a:r>
              <a:rPr lang="zh-CN" altLang="en-US" b="1" dirty="0"/>
              <a:t>的时候必须要调用</a:t>
            </a:r>
            <a:r>
              <a:rPr lang="en-US" altLang="zh-CN" b="1" dirty="0" err="1"/>
              <a:t>setDataAndType</a:t>
            </a:r>
            <a:r>
              <a:rPr lang="zh-CN" altLang="en-US" b="1" dirty="0"/>
              <a:t>（）方法，而不能先</a:t>
            </a:r>
            <a:r>
              <a:rPr lang="en-US" altLang="zh-CN" b="1" dirty="0" err="1"/>
              <a:t>setData</a:t>
            </a:r>
            <a:r>
              <a:rPr lang="zh-CN" altLang="en-US" b="1" dirty="0"/>
              <a:t>再</a:t>
            </a:r>
            <a:r>
              <a:rPr lang="en-US" altLang="zh-CN" b="1" dirty="0" err="1"/>
              <a:t>setType</a:t>
            </a:r>
            <a:r>
              <a:rPr lang="zh-CN" altLang="en-US" b="1" dirty="0"/>
              <a:t>，因为这两个方法是互斥的，都会清除对方的值</a:t>
            </a:r>
            <a:r>
              <a:rPr lang="zh-CN" altLang="en-US" dirty="0"/>
              <a:t>；</a:t>
            </a:r>
          </a:p>
          <a:p>
            <a:r>
              <a:rPr lang="zh-CN" altLang="en-US" b="1" dirty="0"/>
              <a:t>在匹配规则中，</a:t>
            </a:r>
            <a:r>
              <a:rPr lang="en-US" altLang="zh-CN" b="1" dirty="0"/>
              <a:t>data</a:t>
            </a:r>
            <a:r>
              <a:rPr lang="zh-CN" altLang="en-US" b="1" dirty="0"/>
              <a:t>的</a:t>
            </a:r>
            <a:r>
              <a:rPr lang="en-US" altLang="zh-CN" b="1" dirty="0"/>
              <a:t>scheme</a:t>
            </a:r>
            <a:r>
              <a:rPr lang="zh-CN" altLang="en-US" b="1" dirty="0"/>
              <a:t>，</a:t>
            </a:r>
            <a:r>
              <a:rPr lang="en-US" altLang="zh-CN" b="1" dirty="0"/>
              <a:t>host</a:t>
            </a:r>
            <a:r>
              <a:rPr lang="zh-CN" altLang="en-US" b="1" dirty="0"/>
              <a:t>，</a:t>
            </a:r>
            <a:r>
              <a:rPr lang="en-US" altLang="zh-CN" b="1" dirty="0"/>
              <a:t>port</a:t>
            </a:r>
            <a:r>
              <a:rPr lang="zh-CN" altLang="en-US" b="1" dirty="0"/>
              <a:t>，</a:t>
            </a:r>
            <a:r>
              <a:rPr lang="en-US" altLang="zh-CN" b="1" dirty="0"/>
              <a:t>path</a:t>
            </a:r>
            <a:r>
              <a:rPr lang="zh-CN" altLang="en-US" b="1" dirty="0"/>
              <a:t>等属性可以写在同一个</a:t>
            </a:r>
            <a:r>
              <a:rPr lang="en-US" altLang="zh-CN" b="1" dirty="0"/>
              <a:t>&lt; /&gt;</a:t>
            </a:r>
            <a:r>
              <a:rPr lang="zh-CN" altLang="en-US" b="1" dirty="0"/>
              <a:t>中，也可以分开单独写，其功效是一样的</a:t>
            </a:r>
            <a:r>
              <a:rPr lang="zh-CN" altLang="en-US" dirty="0"/>
              <a:t>；</a:t>
            </a:r>
          </a:p>
          <a:p>
            <a:br>
              <a:rPr lang="zh-CN" altLang="en-US" dirty="0"/>
            </a:b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匹配成功的组件有多个时，显示优先级高的组件，如果优先级相同，显示列表让用户自己选择优先级从</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至</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，并且其中一个必须为负的才有效。系统默认的浏览器并没有做出优先级声明，其优先级默认为正数。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增加一行代码，通过来</a:t>
            </a:r>
            <a:r>
              <a:rPr lang="en-US" altLang="zh-CN" sz="1200" b="0" i="0" kern="1200" dirty="0" err="1">
                <a:solidFill>
                  <a:schemeClr val="tx1"/>
                </a:solidFill>
                <a:effectLst/>
                <a:latin typeface="+mn-lt"/>
                <a:ea typeface="+mn-ea"/>
                <a:cs typeface="+mn-cs"/>
              </a:rPr>
              <a:t>android:priority</a:t>
            </a:r>
            <a:r>
              <a:rPr lang="zh-CN" altLang="en-US" sz="1200" b="0" i="0" kern="1200" dirty="0">
                <a:solidFill>
                  <a:schemeClr val="tx1"/>
                </a:solidFill>
                <a:effectLst/>
                <a:latin typeface="+mn-lt"/>
                <a:ea typeface="+mn-ea"/>
                <a:cs typeface="+mn-cs"/>
              </a:rPr>
              <a:t>设置优先级</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&lt;activity 2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SecondActivity</a:t>
            </a:r>
            <a:r>
              <a:rPr lang="en-US" altLang="zh-CN" sz="1200" kern="1200" dirty="0">
                <a:solidFill>
                  <a:schemeClr val="tx1"/>
                </a:solidFill>
                <a:effectLst/>
                <a:latin typeface="+mn-lt"/>
                <a:ea typeface="+mn-ea"/>
                <a:cs typeface="+mn-cs"/>
              </a:rPr>
              <a:t>"&gt; </a:t>
            </a:r>
          </a:p>
          <a:p>
            <a:r>
              <a:rPr lang="en-US" altLang="zh-CN" sz="1200" kern="1200" dirty="0">
                <a:solidFill>
                  <a:schemeClr val="tx1"/>
                </a:solidFill>
                <a:effectLst/>
                <a:latin typeface="+mn-lt"/>
                <a:ea typeface="+mn-ea"/>
                <a:cs typeface="+mn-cs"/>
              </a:rPr>
              <a:t>&lt;intent-filter </a:t>
            </a:r>
            <a:r>
              <a:rPr lang="en-US" altLang="zh-CN" sz="1200" b="1" kern="1200" dirty="0" err="1">
                <a:solidFill>
                  <a:schemeClr val="tx1"/>
                </a:solidFill>
                <a:effectLst/>
                <a:latin typeface="+mn-lt"/>
                <a:ea typeface="+mn-ea"/>
                <a:cs typeface="+mn-cs"/>
              </a:rPr>
              <a:t>android:priority</a:t>
            </a:r>
            <a:r>
              <a:rPr lang="en-US" altLang="zh-CN" sz="1200" b="1" kern="12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&gt; </a:t>
            </a:r>
          </a:p>
          <a:p>
            <a:r>
              <a:rPr lang="en-US" altLang="zh-CN" sz="1200" kern="1200" dirty="0">
                <a:solidFill>
                  <a:schemeClr val="tx1"/>
                </a:solidFill>
                <a:effectLst/>
                <a:latin typeface="+mn-lt"/>
                <a:ea typeface="+mn-ea"/>
                <a:cs typeface="+mn-cs"/>
              </a:rPr>
              <a:t>&lt;action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android.intent.action.VIEW</a:t>
            </a:r>
            <a:r>
              <a:rPr lang="en-US" altLang="zh-CN" sz="1200" kern="1200" dirty="0">
                <a:solidFill>
                  <a:schemeClr val="tx1"/>
                </a:solidFill>
                <a:effectLst/>
                <a:latin typeface="+mn-lt"/>
                <a:ea typeface="+mn-ea"/>
                <a:cs typeface="+mn-cs"/>
              </a:rPr>
              <a:t>" /&gt; </a:t>
            </a:r>
          </a:p>
          <a:p>
            <a:r>
              <a:rPr lang="en-US" altLang="zh-CN" sz="1200" kern="1200" dirty="0">
                <a:solidFill>
                  <a:schemeClr val="tx1"/>
                </a:solidFill>
                <a:effectLst/>
                <a:latin typeface="+mn-lt"/>
                <a:ea typeface="+mn-ea"/>
                <a:cs typeface="+mn-cs"/>
              </a:rPr>
              <a:t>&lt;category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android.intent.category.DEFAULT</a:t>
            </a:r>
            <a:r>
              <a:rPr lang="en-US" altLang="zh-CN" sz="1200" kern="1200" dirty="0">
                <a:solidFill>
                  <a:schemeClr val="tx1"/>
                </a:solidFill>
                <a:effectLst/>
                <a:latin typeface="+mn-lt"/>
                <a:ea typeface="+mn-ea"/>
                <a:cs typeface="+mn-cs"/>
              </a:rPr>
              <a:t>" /&gt; </a:t>
            </a:r>
          </a:p>
          <a:p>
            <a:r>
              <a:rPr lang="en-US" altLang="zh-CN" sz="1200" kern="1200" dirty="0">
                <a:solidFill>
                  <a:schemeClr val="tx1"/>
                </a:solidFill>
                <a:effectLst/>
                <a:latin typeface="+mn-lt"/>
                <a:ea typeface="+mn-ea"/>
                <a:cs typeface="+mn-cs"/>
              </a:rPr>
              <a:t>&lt;data </a:t>
            </a:r>
            <a:r>
              <a:rPr lang="en-US" altLang="zh-CN" sz="1200" kern="1200" dirty="0" err="1">
                <a:solidFill>
                  <a:schemeClr val="tx1"/>
                </a:solidFill>
                <a:effectLst/>
                <a:latin typeface="+mn-lt"/>
                <a:ea typeface="+mn-ea"/>
                <a:cs typeface="+mn-cs"/>
              </a:rPr>
              <a:t>android:scheme</a:t>
            </a:r>
            <a:r>
              <a:rPr lang="en-US" altLang="zh-CN" sz="1200" kern="1200" dirty="0">
                <a:solidFill>
                  <a:schemeClr val="tx1"/>
                </a:solidFill>
                <a:effectLst/>
                <a:latin typeface="+mn-lt"/>
                <a:ea typeface="+mn-ea"/>
                <a:cs typeface="+mn-cs"/>
              </a:rPr>
              <a:t>="http" </a:t>
            </a:r>
            <a:r>
              <a:rPr lang="en-US" altLang="zh-CN" sz="1200" kern="1200" dirty="0" err="1">
                <a:solidFill>
                  <a:schemeClr val="tx1"/>
                </a:solidFill>
                <a:effectLst/>
                <a:latin typeface="+mn-lt"/>
                <a:ea typeface="+mn-ea"/>
                <a:cs typeface="+mn-cs"/>
              </a:rPr>
              <a:t>android:host</a:t>
            </a:r>
            <a:r>
              <a:rPr lang="en-US" altLang="zh-CN" sz="1200" kern="1200" dirty="0">
                <a:solidFill>
                  <a:schemeClr val="tx1"/>
                </a:solidFill>
                <a:effectLst/>
                <a:latin typeface="+mn-lt"/>
                <a:ea typeface="+mn-ea"/>
                <a:cs typeface="+mn-cs"/>
              </a:rPr>
              <a:t>="www.baidu.com"/&gt; </a:t>
            </a:r>
          </a:p>
          <a:p>
            <a:r>
              <a:rPr lang="en-US" altLang="zh-CN" sz="1200" kern="1200" dirty="0">
                <a:solidFill>
                  <a:schemeClr val="tx1"/>
                </a:solidFill>
                <a:effectLst/>
                <a:latin typeface="+mn-lt"/>
                <a:ea typeface="+mn-ea"/>
                <a:cs typeface="+mn-cs"/>
              </a:rPr>
              <a:t>&lt;/intent-filter&gt; </a:t>
            </a:r>
          </a:p>
          <a:p>
            <a:r>
              <a:rPr lang="en-US" altLang="zh-CN" sz="1200" kern="1200" dirty="0">
                <a:solidFill>
                  <a:schemeClr val="tx1"/>
                </a:solidFill>
                <a:effectLst/>
                <a:latin typeface="+mn-lt"/>
                <a:ea typeface="+mn-ea"/>
                <a:cs typeface="+mn-cs"/>
              </a:rPr>
              <a:t>&lt;/activity&gt;</a:t>
            </a: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39</a:t>
            </a:fld>
            <a:endParaRPr lang="zh-CN" altLang="en-US"/>
          </a:p>
        </p:txBody>
      </p:sp>
    </p:spTree>
    <p:extLst>
      <p:ext uri="{BB962C8B-B14F-4D97-AF65-F5344CB8AC3E}">
        <p14:creationId xmlns:p14="http://schemas.microsoft.com/office/powerpoint/2010/main" val="1104299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&lt;data&gt;</a:t>
            </a:r>
            <a:r>
              <a:rPr lang="zh-CN" altLang="en-US" dirty="0"/>
              <a:t>元素中通过一些属性来设置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协议部分</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部分。</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主机名如 </a:t>
            </a:r>
            <a:r>
              <a:rPr lang="en-US" altLang="zh-CN" sz="1200" b="0" i="0" kern="1200" dirty="0">
                <a:solidFill>
                  <a:schemeClr val="tx1"/>
                </a:solidFill>
                <a:effectLst/>
                <a:latin typeface="+mn-lt"/>
                <a:ea typeface="+mn-ea"/>
                <a:cs typeface="+mn-cs"/>
              </a:rPr>
              <a:t>www.baidu.com </a:t>
            </a:r>
            <a:r>
              <a:rPr lang="zh-CN" altLang="en-US" sz="1200" b="0" i="0" kern="1200" dirty="0">
                <a:solidFill>
                  <a:schemeClr val="tx1"/>
                </a:solidFill>
                <a:effectLst/>
                <a:latin typeface="+mn-lt"/>
                <a:ea typeface="+mn-ea"/>
                <a:cs typeface="+mn-cs"/>
              </a:rPr>
              <a:t>部分。</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数据的端口部分一般紧随在主机名之后。</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主机名和端口之后的部分，如一段网址中跟在域名之后的内容。</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定可以处理的数据类型，允许使用通配符的方式进行指定。</a:t>
            </a:r>
            <a:r>
              <a:rPr lang="zh-CN" altLang="en-US" dirty="0"/>
              <a:t> </a:t>
            </a:r>
            <a:endParaRPr lang="en-US" altLang="zh-CN" dirty="0"/>
          </a:p>
          <a:p>
            <a:pPr marL="228600" indent="-228600">
              <a:buAutoNum type="arabicPeriod"/>
            </a:pPr>
            <a:endParaRPr lang="en-US" altLang="zh-CN" dirty="0"/>
          </a:p>
          <a:p>
            <a:r>
              <a:rPr lang="en-US" altLang="zh-CN" sz="1200" b="0" i="0" kern="1200" dirty="0" err="1">
                <a:solidFill>
                  <a:schemeClr val="tx1"/>
                </a:solidFill>
                <a:effectLst/>
                <a:latin typeface="+mn-lt"/>
                <a:ea typeface="+mn-ea"/>
                <a:cs typeface="+mn-cs"/>
              </a:rPr>
              <a:t>mimeType</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image/</a:t>
            </a:r>
            <a:r>
              <a:rPr lang="en-US" altLang="zh-CN" sz="1200" b="0" i="0" kern="1200" dirty="0" err="1">
                <a:solidFill>
                  <a:schemeClr val="tx1"/>
                </a:solidFill>
                <a:effectLst/>
                <a:latin typeface="+mn-lt"/>
                <a:ea typeface="+mn-ea"/>
                <a:cs typeface="+mn-cs"/>
              </a:rPr>
              <a:t>ipeg,video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等媒体类型</a:t>
            </a:r>
          </a:p>
          <a:p>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信息量相对大一点，其结构一般为：</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&lt;scheme&gt;://&lt;host&gt;:&lt;port&gt;/[&lt;path&gt;|&lt;</a:t>
            </a:r>
            <a:r>
              <a:rPr lang="en-US" altLang="zh-CN" sz="1200" b="0" i="0" kern="1200" dirty="0" err="1">
                <a:solidFill>
                  <a:schemeClr val="tx1"/>
                </a:solidFill>
                <a:effectLst/>
                <a:latin typeface="+mn-lt"/>
                <a:ea typeface="+mn-ea"/>
                <a:cs typeface="+mn-cs"/>
              </a:rPr>
              <a:t>pathPrefix</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pathPattern</a:t>
            </a:r>
            <a:r>
              <a:rPr lang="en-US" altLang="zh-CN" sz="1200" b="0" i="0" kern="1200" dirty="0">
                <a:solidFill>
                  <a:schemeClr val="tx1"/>
                </a:solidFill>
                <a:effectLst/>
                <a:latin typeface="+mn-lt"/>
                <a:ea typeface="+mn-ea"/>
                <a:cs typeface="+mn-cs"/>
              </a:rPr>
              <a:t>&gt;&gt;]</a:t>
            </a:r>
          </a:p>
          <a:p>
            <a:endParaRPr lang="en-US" altLang="zh-CN" sz="1200" b="0" i="0" kern="1200" dirty="0">
              <a:solidFill>
                <a:schemeClr val="tx1"/>
              </a:solidFill>
              <a:effectLst/>
              <a:latin typeface="+mn-lt"/>
              <a:ea typeface="+mn-ea"/>
              <a:cs typeface="+mn-cs"/>
            </a:endParaRPr>
          </a:p>
          <a:p>
            <a:r>
              <a:rPr lang="en-US" altLang="zh-CN" dirty="0"/>
              <a:t>scheme</a:t>
            </a:r>
            <a:r>
              <a:rPr lang="zh-CN" altLang="en-US" dirty="0"/>
              <a:t>：整个</a:t>
            </a:r>
            <a:r>
              <a:rPr lang="en-US" altLang="zh-CN" dirty="0"/>
              <a:t>URI</a:t>
            </a:r>
            <a:r>
              <a:rPr lang="zh-CN" altLang="en-US" dirty="0"/>
              <a:t>的模式，如常见的</a:t>
            </a:r>
            <a:r>
              <a:rPr lang="en-US" altLang="zh-CN" dirty="0"/>
              <a:t>http</a:t>
            </a:r>
            <a:r>
              <a:rPr lang="zh-CN" altLang="en-US" dirty="0"/>
              <a:t>，</a:t>
            </a:r>
            <a:r>
              <a:rPr lang="en-US" altLang="zh-CN" dirty="0"/>
              <a:t>file</a:t>
            </a:r>
            <a:r>
              <a:rPr lang="zh-CN" altLang="en-US" dirty="0"/>
              <a:t>等，注意如果</a:t>
            </a:r>
            <a:r>
              <a:rPr lang="en-US" altLang="zh-CN" dirty="0"/>
              <a:t>URI</a:t>
            </a:r>
            <a:r>
              <a:rPr lang="zh-CN" altLang="en-US" dirty="0"/>
              <a:t>中没有指定的</a:t>
            </a:r>
            <a:r>
              <a:rPr lang="en-US" altLang="zh-CN" dirty="0"/>
              <a:t>scheme</a:t>
            </a:r>
            <a:r>
              <a:rPr lang="zh-CN" altLang="en-US" dirty="0"/>
              <a:t>，那么整个</a:t>
            </a:r>
            <a:r>
              <a:rPr lang="en-US" altLang="zh-CN" dirty="0" err="1"/>
              <a:t>uri</a:t>
            </a:r>
            <a:r>
              <a:rPr lang="zh-CN" altLang="en-US" dirty="0"/>
              <a:t>无效 </a:t>
            </a:r>
            <a:r>
              <a:rPr lang="en-US" altLang="zh-CN" dirty="0"/>
              <a:t>host</a:t>
            </a:r>
            <a:r>
              <a:rPr lang="zh-CN" altLang="en-US" dirty="0"/>
              <a:t>：</a:t>
            </a:r>
            <a:r>
              <a:rPr lang="en-US" altLang="zh-CN" dirty="0"/>
              <a:t>URI</a:t>
            </a:r>
            <a:r>
              <a:rPr lang="zh-CN" altLang="en-US" dirty="0"/>
              <a:t>的域名，比如我们常见的</a:t>
            </a:r>
            <a:r>
              <a:rPr lang="en-US" altLang="zh-CN" dirty="0"/>
              <a:t>www.mi.com,www.baidu.com</a:t>
            </a:r>
            <a:r>
              <a:rPr lang="zh-CN" altLang="en-US" dirty="0"/>
              <a:t>，与</a:t>
            </a:r>
            <a:r>
              <a:rPr lang="en-US" altLang="zh-CN" dirty="0"/>
              <a:t>scheme</a:t>
            </a:r>
            <a:r>
              <a:rPr lang="zh-CN" altLang="en-US" dirty="0"/>
              <a:t>一样，一旦没有</a:t>
            </a:r>
            <a:r>
              <a:rPr lang="en-US" altLang="zh-CN" dirty="0"/>
              <a:t>host</a:t>
            </a:r>
            <a:r>
              <a:rPr lang="zh-CN" altLang="en-US" dirty="0"/>
              <a:t>那么整个</a:t>
            </a:r>
            <a:r>
              <a:rPr lang="en-US" altLang="zh-CN" dirty="0"/>
              <a:t>URI</a:t>
            </a:r>
            <a:r>
              <a:rPr lang="zh-CN" altLang="en-US" dirty="0"/>
              <a:t>也毫无意义； </a:t>
            </a:r>
            <a:r>
              <a:rPr lang="en-US" altLang="zh-CN" dirty="0"/>
              <a:t>port</a:t>
            </a:r>
            <a:r>
              <a:rPr lang="zh-CN" altLang="en-US" dirty="0"/>
              <a:t>：端口号，比如</a:t>
            </a:r>
            <a:r>
              <a:rPr lang="en-US" altLang="zh-CN" dirty="0"/>
              <a:t>80</a:t>
            </a:r>
            <a:r>
              <a:rPr lang="zh-CN" altLang="en-US" dirty="0"/>
              <a:t>，很容易理解，只有在</a:t>
            </a:r>
            <a:r>
              <a:rPr lang="en-US" altLang="zh-CN" dirty="0"/>
              <a:t>URI</a:t>
            </a:r>
            <a:r>
              <a:rPr lang="zh-CN" altLang="en-US" dirty="0"/>
              <a:t>中指定了</a:t>
            </a:r>
            <a:r>
              <a:rPr lang="en-US" altLang="zh-CN" dirty="0"/>
              <a:t>scheme</a:t>
            </a:r>
            <a:r>
              <a:rPr lang="zh-CN" altLang="en-US" dirty="0"/>
              <a:t>和</a:t>
            </a:r>
            <a:r>
              <a:rPr lang="en-US" altLang="zh-CN" dirty="0"/>
              <a:t>host</a:t>
            </a:r>
            <a:r>
              <a:rPr lang="zh-CN" altLang="en-US" dirty="0"/>
              <a:t>之后端口号才是有意义的； </a:t>
            </a:r>
            <a:r>
              <a:rPr lang="en-US" altLang="zh-CN" dirty="0"/>
              <a:t>path</a:t>
            </a:r>
            <a:r>
              <a:rPr lang="zh-CN" altLang="en-US" dirty="0"/>
              <a:t>，</a:t>
            </a:r>
            <a:r>
              <a:rPr lang="en-US" altLang="zh-CN" dirty="0" err="1"/>
              <a:t>pathPattern</a:t>
            </a:r>
            <a:r>
              <a:rPr lang="zh-CN" altLang="en-US" dirty="0"/>
              <a:t>，</a:t>
            </a:r>
            <a:r>
              <a:rPr lang="en-US" altLang="zh-CN" dirty="0" err="1"/>
              <a:t>pathPrefix</a:t>
            </a:r>
            <a:r>
              <a:rPr lang="zh-CN" altLang="en-US" dirty="0"/>
              <a:t>包含路径信息，</a:t>
            </a:r>
            <a:r>
              <a:rPr lang="en-US" altLang="zh-CN" dirty="0"/>
              <a:t>path</a:t>
            </a:r>
            <a:r>
              <a:rPr lang="zh-CN" altLang="en-US" dirty="0"/>
              <a:t>表示完整的路径，</a:t>
            </a:r>
            <a:r>
              <a:rPr lang="en-US" altLang="zh-CN" dirty="0" err="1"/>
              <a:t>pathPattern</a:t>
            </a:r>
            <a:r>
              <a:rPr lang="zh-CN" altLang="en-US" dirty="0"/>
              <a:t>在此基础上可以包含通配符，</a:t>
            </a:r>
            <a:r>
              <a:rPr lang="en-US" altLang="zh-CN" dirty="0" err="1"/>
              <a:t>pathPrefix</a:t>
            </a:r>
            <a:r>
              <a:rPr lang="zh-CN" altLang="en-US" dirty="0"/>
              <a:t>表示路径的前缀信息；</a:t>
            </a:r>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40</a:t>
            </a:fld>
            <a:endParaRPr lang="zh-CN" altLang="en-US"/>
          </a:p>
        </p:txBody>
      </p:sp>
    </p:spTree>
    <p:extLst>
      <p:ext uri="{BB962C8B-B14F-4D97-AF65-F5344CB8AC3E}">
        <p14:creationId xmlns:p14="http://schemas.microsoft.com/office/powerpoint/2010/main" val="250265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dirty="0"/>
              <a:t>步骤：</a:t>
            </a:r>
          </a:p>
          <a:p>
            <a:pPr marL="0" indent="0">
              <a:buNone/>
            </a:pPr>
            <a:r>
              <a:rPr lang="en-US" altLang="zh-CN" dirty="0"/>
              <a:t>1</a:t>
            </a:r>
            <a:r>
              <a:rPr lang="zh-CN" altLang="zh-CN" dirty="0"/>
              <a:t>、继承</a:t>
            </a:r>
            <a:r>
              <a:rPr lang="en-US" altLang="zh-CN" dirty="0"/>
              <a:t>Fragment</a:t>
            </a:r>
            <a:r>
              <a:rPr lang="zh-CN" altLang="zh-CN" dirty="0"/>
              <a:t>，重写</a:t>
            </a:r>
            <a:r>
              <a:rPr lang="en-US" altLang="zh-CN" dirty="0" err="1"/>
              <a:t>onCreateView</a:t>
            </a:r>
            <a:r>
              <a:rPr lang="zh-CN" altLang="zh-CN" dirty="0"/>
              <a:t>决定</a:t>
            </a:r>
            <a:r>
              <a:rPr lang="en-US" altLang="zh-CN" dirty="0" err="1"/>
              <a:t>Fragemnt</a:t>
            </a:r>
            <a:r>
              <a:rPr lang="zh-CN" altLang="zh-CN" dirty="0"/>
              <a:t>的布局</a:t>
            </a:r>
          </a:p>
          <a:p>
            <a:pPr marL="0" indent="0">
              <a:buNone/>
            </a:pPr>
            <a:r>
              <a:rPr lang="en-US" altLang="zh-CN" dirty="0"/>
              <a:t>2</a:t>
            </a:r>
            <a:r>
              <a:rPr lang="zh-CN" altLang="zh-CN" dirty="0"/>
              <a:t>、在</a:t>
            </a:r>
            <a:r>
              <a:rPr lang="en-US" altLang="zh-CN" dirty="0"/>
              <a:t>Activity</a:t>
            </a:r>
            <a:r>
              <a:rPr lang="zh-CN" altLang="zh-CN" dirty="0"/>
              <a:t>中声明此</a:t>
            </a:r>
            <a:r>
              <a:rPr lang="en-US" altLang="zh-CN" dirty="0"/>
              <a:t>Fragment</a:t>
            </a:r>
            <a:r>
              <a:rPr lang="zh-CN" altLang="zh-CN" dirty="0"/>
              <a:t>，就当和普通的</a:t>
            </a:r>
            <a:r>
              <a:rPr lang="en-US" altLang="zh-CN" dirty="0"/>
              <a:t>View</a:t>
            </a:r>
            <a:r>
              <a:rPr lang="zh-CN" altLang="zh-CN" dirty="0"/>
              <a:t>一样</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5</a:t>
            </a:fld>
            <a:endParaRPr lang="zh-CN" altLang="en-US"/>
          </a:p>
        </p:txBody>
      </p:sp>
    </p:spTree>
    <p:extLst>
      <p:ext uri="{BB962C8B-B14F-4D97-AF65-F5344CB8AC3E}">
        <p14:creationId xmlns:p14="http://schemas.microsoft.com/office/powerpoint/2010/main" val="1674933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err="1">
                <a:solidFill>
                  <a:schemeClr val="tx1"/>
                </a:solidFill>
                <a:effectLst/>
                <a:latin typeface="+mn-lt"/>
                <a:ea typeface="+mn-ea"/>
                <a:cs typeface="+mn-cs"/>
              </a:rPr>
              <a:t>WebActivity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&lt;intent-filter&gt; </a:t>
            </a:r>
            <a:r>
              <a:rPr lang="zh-CN" altLang="en-US" sz="1200" b="0" i="0" kern="1200" dirty="0">
                <a:solidFill>
                  <a:schemeClr val="tx1"/>
                </a:solidFill>
                <a:effectLst/>
                <a:latin typeface="+mn-lt"/>
                <a:ea typeface="+mn-ea"/>
                <a:cs typeface="+mn-cs"/>
              </a:rPr>
              <a:t>中配置了当前活动能够响应的 </a:t>
            </a: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Intent.ACTION_VIEW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的常量值，而 </a:t>
            </a:r>
            <a:r>
              <a:rPr lang="en-US" altLang="zh-CN" sz="1200" b="0" i="0" kern="1200" dirty="0">
                <a:solidFill>
                  <a:schemeClr val="tx1"/>
                </a:solidFill>
                <a:effectLst/>
                <a:latin typeface="+mn-lt"/>
                <a:ea typeface="+mn-ea"/>
                <a:cs typeface="+mn-cs"/>
              </a:rPr>
              <a:t>category </a:t>
            </a:r>
            <a:r>
              <a:rPr lang="zh-CN" altLang="en-US" sz="1200" b="0" i="0" kern="1200" dirty="0">
                <a:solidFill>
                  <a:schemeClr val="tx1"/>
                </a:solidFill>
                <a:effectLst/>
                <a:latin typeface="+mn-lt"/>
                <a:ea typeface="+mn-ea"/>
                <a:cs typeface="+mn-cs"/>
              </a:rPr>
              <a:t>则毫无疑问指定了默认的 </a:t>
            </a:r>
            <a:r>
              <a:rPr lang="en-US" altLang="zh-CN" sz="1200" b="0" i="0" kern="1200" dirty="0">
                <a:solidFill>
                  <a:schemeClr val="tx1"/>
                </a:solidFill>
                <a:effectLst/>
                <a:latin typeface="+mn-lt"/>
                <a:ea typeface="+mn-ea"/>
                <a:cs typeface="+mn-cs"/>
              </a:rPr>
              <a:t>category </a:t>
            </a:r>
            <a:r>
              <a:rPr lang="zh-CN" altLang="en-US" sz="1200" b="0" i="0" kern="1200" dirty="0">
                <a:solidFill>
                  <a:schemeClr val="tx1"/>
                </a:solidFill>
                <a:effectLst/>
                <a:latin typeface="+mn-lt"/>
                <a:ea typeface="+mn-ea"/>
                <a:cs typeface="+mn-cs"/>
              </a:rPr>
              <a:t>值，另外在</a:t>
            </a:r>
            <a:r>
              <a:rPr lang="en-US" altLang="zh-CN" sz="1200" b="0" i="0" kern="1200" dirty="0">
                <a:solidFill>
                  <a:schemeClr val="tx1"/>
                </a:solidFill>
                <a:effectLst/>
                <a:latin typeface="+mn-lt"/>
                <a:ea typeface="+mn-ea"/>
                <a:cs typeface="+mn-cs"/>
              </a:rPr>
              <a:t>&lt;data&gt;</a:t>
            </a:r>
            <a:r>
              <a:rPr lang="zh-CN" altLang="en-US" sz="1200" b="0" i="0" kern="1200" dirty="0">
                <a:solidFill>
                  <a:schemeClr val="tx1"/>
                </a:solidFill>
                <a:effectLst/>
                <a:latin typeface="+mn-lt"/>
                <a:ea typeface="+mn-ea"/>
                <a:cs typeface="+mn-cs"/>
              </a:rPr>
              <a:t>标签中我们通过 </a:t>
            </a:r>
            <a:r>
              <a:rPr lang="en-US" altLang="zh-CN" sz="1200" b="0" i="0" kern="1200" dirty="0" err="1">
                <a:solidFill>
                  <a:schemeClr val="tx1"/>
                </a:solidFill>
                <a:effectLst/>
                <a:latin typeface="+mn-lt"/>
                <a:ea typeface="+mn-ea"/>
                <a:cs typeface="+mn-cs"/>
              </a:rPr>
              <a:t>android:scheme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指定了数据的协议必须是 </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协议，这样 </a:t>
            </a:r>
            <a:r>
              <a:rPr lang="en-US" altLang="zh-CN" sz="1200" b="0" i="0" kern="1200" dirty="0" err="1">
                <a:solidFill>
                  <a:schemeClr val="tx1"/>
                </a:solidFill>
                <a:effectLst/>
                <a:latin typeface="+mn-lt"/>
                <a:ea typeface="+mn-ea"/>
                <a:cs typeface="+mn-cs"/>
              </a:rPr>
              <a:t>WebActivity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应该就和浏览器一样，能够响应一个打开网页的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了。</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可以响应打开网页的</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的，但实际上这个活动并没有加载并显示网页的功能，所以在真正的项目中尽量不要去做这种有可能误导用户的行为，不然会让用户对应用产生负面的印象。</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41</a:t>
            </a:fld>
            <a:endParaRPr lang="zh-CN" altLang="en-US"/>
          </a:p>
        </p:txBody>
      </p:sp>
    </p:spTree>
    <p:extLst>
      <p:ext uri="{BB962C8B-B14F-4D97-AF65-F5344CB8AC3E}">
        <p14:creationId xmlns:p14="http://schemas.microsoft.com/office/powerpoint/2010/main" val="2756562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典型的</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格式</a:t>
            </a:r>
            <a:r>
              <a:rPr lang="en-US" altLang="zh-CN" sz="1200" b="0" i="0" kern="1200" dirty="0">
                <a:solidFill>
                  <a:schemeClr val="tx1"/>
                </a:solidFill>
                <a:effectLst/>
                <a:latin typeface="+mn-lt"/>
                <a:ea typeface="+mn-ea"/>
                <a:cs typeface="+mn-cs"/>
              </a:rPr>
              <a:t>scheme://host:port/path</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http://www.google.com</a:t>
            </a:r>
            <a:r>
              <a:rPr lang="zh-CN" altLang="en-US" sz="1200" b="0" i="0" kern="1200">
                <a:solidFill>
                  <a:schemeClr val="tx1"/>
                </a:solidFill>
                <a:effectLst/>
                <a:latin typeface="+mn-lt"/>
                <a:ea typeface="+mn-ea"/>
                <a:cs typeface="+mn-cs"/>
              </a:rPr>
              <a:t>。</a:t>
            </a:r>
            <a:endParaRPr lang="zh-CN" altLang="en-US"/>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42</a:t>
            </a:fld>
            <a:endParaRPr lang="zh-CN" altLang="en-US"/>
          </a:p>
        </p:txBody>
      </p:sp>
    </p:spTree>
    <p:extLst>
      <p:ext uri="{BB962C8B-B14F-4D97-AF65-F5344CB8AC3E}">
        <p14:creationId xmlns:p14="http://schemas.microsoft.com/office/powerpoint/2010/main" val="206663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否则</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系统将会根据</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属性值来分析数据的类型，所以无需指定</a:t>
            </a:r>
            <a:r>
              <a:rPr lang="en-US" altLang="zh-CN" sz="1200" b="0" i="0"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属性。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属性一般只需要一个，通过</a:t>
            </a:r>
            <a:r>
              <a:rPr lang="en-US" altLang="zh-CN" sz="1200" b="0" i="0" kern="1200" dirty="0" err="1">
                <a:solidFill>
                  <a:schemeClr val="tx1"/>
                </a:solidFill>
                <a:effectLst/>
                <a:latin typeface="+mn-lt"/>
                <a:ea typeface="+mn-ea"/>
                <a:cs typeface="+mn-cs"/>
              </a:rPr>
              <a:t>setData</a:t>
            </a:r>
            <a:r>
              <a:rPr lang="zh-CN" altLang="en-US" sz="1200" b="0" i="0" kern="1200" dirty="0">
                <a:solidFill>
                  <a:schemeClr val="tx1"/>
                </a:solidFill>
                <a:effectLst/>
                <a:latin typeface="+mn-lt"/>
                <a:ea typeface="+mn-ea"/>
                <a:cs typeface="+mn-cs"/>
              </a:rPr>
              <a:t>方法会把</a:t>
            </a:r>
            <a:r>
              <a:rPr lang="en-US" altLang="zh-CN" sz="1200" b="0" i="0"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属性设置为</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，相反设置</a:t>
            </a:r>
            <a:r>
              <a:rPr lang="en-US" altLang="zh-CN" sz="1200" b="0" i="0" kern="1200" dirty="0" err="1">
                <a:solidFill>
                  <a:schemeClr val="tx1"/>
                </a:solidFill>
                <a:effectLst/>
                <a:latin typeface="+mn-lt"/>
                <a:ea typeface="+mn-ea"/>
                <a:cs typeface="+mn-cs"/>
              </a:rPr>
              <a:t>setType</a:t>
            </a:r>
            <a:r>
              <a:rPr lang="zh-CN" altLang="en-US" sz="1200" b="0" i="0" kern="1200" dirty="0">
                <a:solidFill>
                  <a:schemeClr val="tx1"/>
                </a:solidFill>
                <a:effectLst/>
                <a:latin typeface="+mn-lt"/>
                <a:ea typeface="+mn-ea"/>
                <a:cs typeface="+mn-cs"/>
              </a:rPr>
              <a:t>方法会把</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设置为</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，如果想要两个属性同时设置，要使用</a:t>
            </a:r>
            <a:r>
              <a:rPr lang="en-US" altLang="zh-CN" sz="1200" b="0" i="0" kern="1200" dirty="0" err="1">
                <a:solidFill>
                  <a:schemeClr val="tx1"/>
                </a:solidFill>
                <a:effectLst/>
                <a:latin typeface="+mn-lt"/>
                <a:ea typeface="+mn-ea"/>
                <a:cs typeface="+mn-cs"/>
              </a:rPr>
              <a:t>Intent.setDataAndType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43</a:t>
            </a:fld>
            <a:endParaRPr lang="zh-CN" altLang="en-US"/>
          </a:p>
        </p:txBody>
      </p:sp>
    </p:spTree>
    <p:extLst>
      <p:ext uri="{BB962C8B-B14F-4D97-AF65-F5344CB8AC3E}">
        <p14:creationId xmlns:p14="http://schemas.microsoft.com/office/powerpoint/2010/main" val="344709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t>
            </a:r>
            <a:r>
              <a:rPr lang="zh-CN" altLang="en-US" sz="1200" dirty="0"/>
              <a:t>方法：</a:t>
            </a:r>
            <a:r>
              <a:rPr lang="en-US" altLang="zh-CN" sz="1200" dirty="0"/>
              <a:t>Intent </a:t>
            </a:r>
            <a:r>
              <a:rPr lang="en-US" altLang="zh-CN" sz="1200" dirty="0" err="1"/>
              <a:t>android.content.Intent.setDataAndType</a:t>
            </a:r>
            <a:r>
              <a:rPr lang="en-US" altLang="zh-CN" sz="1200" dirty="0"/>
              <a:t>(Uri data, String type) </a:t>
            </a:r>
          </a:p>
          <a:p>
            <a:endParaRPr lang="en-US" altLang="zh-CN" sz="1200" dirty="0"/>
          </a:p>
          <a:p>
            <a:r>
              <a:rPr lang="en-US" altLang="zh-CN" sz="1200" b="0" i="0"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属性用于明确指定</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属性的数据类型；</a:t>
            </a:r>
            <a:br>
              <a:rPr lang="zh-CN" altLang="en-US" dirty="0"/>
            </a:br>
            <a:r>
              <a:rPr lang="zh-CN" altLang="en-US" sz="1200" b="0" i="0" kern="1200" dirty="0">
                <a:solidFill>
                  <a:schemeClr val="tx1"/>
                </a:solidFill>
                <a:effectLst/>
                <a:latin typeface="+mn-lt"/>
                <a:ea typeface="+mn-ea"/>
                <a:cs typeface="+mn-cs"/>
              </a:rPr>
              <a:t>如： </a:t>
            </a:r>
            <a:r>
              <a:rPr lang="en-US" altLang="zh-CN" sz="1200" b="0" i="0" kern="1200" dirty="0" err="1">
                <a:solidFill>
                  <a:schemeClr val="tx1"/>
                </a:solidFill>
                <a:effectLst/>
                <a:latin typeface="+mn-lt"/>
                <a:ea typeface="+mn-ea"/>
                <a:cs typeface="+mn-cs"/>
              </a:rPr>
              <a:t>android:mimeType</a:t>
            </a:r>
            <a:r>
              <a:rPr lang="en-US" altLang="zh-CN" sz="1200" b="0" i="0" kern="1200" dirty="0">
                <a:solidFill>
                  <a:schemeClr val="tx1"/>
                </a:solidFill>
                <a:effectLst/>
                <a:latin typeface="+mn-lt"/>
                <a:ea typeface="+mn-ea"/>
                <a:cs typeface="+mn-cs"/>
              </a:rPr>
              <a:t>="video/mpeg" </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android:mimeType</a:t>
            </a:r>
            <a:r>
              <a:rPr lang="en-US" altLang="zh-CN" sz="1200" b="0" i="0" kern="1200" dirty="0">
                <a:solidFill>
                  <a:schemeClr val="tx1"/>
                </a:solidFill>
                <a:effectLst/>
                <a:latin typeface="+mn-lt"/>
                <a:ea typeface="+mn-ea"/>
                <a:cs typeface="+mn-cs"/>
              </a:rPr>
              <a:t>="image/*" </a:t>
            </a:r>
            <a:r>
              <a:rPr lang="zh-CN" altLang="en-US" sz="1200" b="0" i="0" kern="1200" dirty="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44</a:t>
            </a:fld>
            <a:endParaRPr lang="zh-CN" altLang="en-US"/>
          </a:p>
        </p:txBody>
      </p:sp>
    </p:spTree>
    <p:extLst>
      <p:ext uri="{BB962C8B-B14F-4D97-AF65-F5344CB8AC3E}">
        <p14:creationId xmlns:p14="http://schemas.microsoft.com/office/powerpoint/2010/main" val="8527779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Intent</a:t>
            </a:r>
            <a:r>
              <a:rPr lang="zh-CN" altLang="en-US" dirty="0"/>
              <a:t>为参数调用</a:t>
            </a:r>
            <a:r>
              <a:rPr lang="en-US" altLang="zh-CN" dirty="0" err="1"/>
              <a:t>startActivity</a:t>
            </a:r>
            <a:r>
              <a:rPr lang="en-US" altLang="zh-CN" dirty="0"/>
              <a:t>()</a:t>
            </a:r>
            <a:r>
              <a:rPr lang="zh-CN" altLang="en-US" dirty="0"/>
              <a:t>，传递一些必要的数据给</a:t>
            </a:r>
            <a:r>
              <a:rPr lang="en-US" altLang="zh-CN" dirty="0"/>
              <a:t>Activity</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45</a:t>
            </a:fld>
            <a:endParaRPr lang="zh-CN" altLang="en-US"/>
          </a:p>
        </p:txBody>
      </p:sp>
    </p:spTree>
    <p:extLst>
      <p:ext uri="{BB962C8B-B14F-4D97-AF65-F5344CB8AC3E}">
        <p14:creationId xmlns:p14="http://schemas.microsoft.com/office/powerpoint/2010/main" val="1249789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返回上一个活动只需要按一下 </a:t>
            </a:r>
            <a:r>
              <a:rPr lang="en-US" altLang="zh-CN" sz="1200" b="0" i="0" kern="1200" dirty="0">
                <a:solidFill>
                  <a:schemeClr val="tx1"/>
                </a:solidFill>
                <a:effectLst/>
                <a:latin typeface="+mn-lt"/>
                <a:ea typeface="+mn-ea"/>
                <a:cs typeface="+mn-cs"/>
              </a:rPr>
              <a:t>Back </a:t>
            </a:r>
            <a:r>
              <a:rPr lang="zh-CN" altLang="en-US" sz="1200" b="0" i="0" kern="1200" dirty="0">
                <a:solidFill>
                  <a:schemeClr val="tx1"/>
                </a:solidFill>
                <a:effectLst/>
                <a:latin typeface="+mn-lt"/>
                <a:ea typeface="+mn-ea"/>
                <a:cs typeface="+mn-cs"/>
              </a:rPr>
              <a:t>键就可以了，并没有一个用于启动活动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来传递数据。</a:t>
            </a:r>
            <a:endParaRPr lang="en-US" altLang="zh-CN" dirty="0"/>
          </a:p>
          <a:p>
            <a:r>
              <a:rPr lang="en-US" altLang="zh-CN" sz="1200" b="0" i="0" kern="1200" dirty="0" err="1">
                <a:solidFill>
                  <a:schemeClr val="tx1"/>
                </a:solidFill>
                <a:effectLst/>
                <a:latin typeface="+mn-lt"/>
                <a:ea typeface="+mn-ea"/>
                <a:cs typeface="+mn-cs"/>
              </a:rPr>
              <a:t>startActivityForResult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方法期望在活动销毁的时候能够返回一个结果给上一个活动。</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46</a:t>
            </a:fld>
            <a:endParaRPr lang="zh-CN" altLang="en-US"/>
          </a:p>
        </p:txBody>
      </p:sp>
    </p:spTree>
    <p:extLst>
      <p:ext uri="{BB962C8B-B14F-4D97-AF65-F5344CB8AC3E}">
        <p14:creationId xmlns:p14="http://schemas.microsoft.com/office/powerpoint/2010/main" val="4270191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47</a:t>
            </a:fld>
            <a:endParaRPr lang="zh-CN" altLang="en-US"/>
          </a:p>
        </p:txBody>
      </p:sp>
    </p:spTree>
    <p:extLst>
      <p:ext uri="{BB962C8B-B14F-4D97-AF65-F5344CB8AC3E}">
        <p14:creationId xmlns:p14="http://schemas.microsoft.com/office/powerpoint/2010/main" val="43676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序列化后的对象可以在网络上进行传输，也可以存储到本地。至于序列化的方法也很简单，只需要让一个类去实现 </a:t>
            </a:r>
            <a:r>
              <a:rPr lang="en-US" altLang="zh-CN" sz="1200" b="0" i="0" kern="1200" dirty="0">
                <a:solidFill>
                  <a:schemeClr val="tx1"/>
                </a:solidFill>
                <a:effectLst/>
                <a:latin typeface="+mn-lt"/>
                <a:ea typeface="+mn-ea"/>
                <a:cs typeface="+mn-cs"/>
              </a:rPr>
              <a:t>Serializable </a:t>
            </a:r>
            <a:r>
              <a:rPr lang="zh-CN" altLang="en-US" sz="1200" b="0" i="0" kern="1200" dirty="0">
                <a:solidFill>
                  <a:schemeClr val="tx1"/>
                </a:solidFill>
                <a:effectLst/>
                <a:latin typeface="+mn-lt"/>
                <a:ea typeface="+mn-ea"/>
                <a:cs typeface="+mn-cs"/>
              </a:rPr>
              <a:t>这个接口就可以了。</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序列化 </a:t>
            </a:r>
            <a:r>
              <a:rPr lang="en-US" altLang="zh-CN" sz="1200" b="0" i="0" kern="1200" dirty="0">
                <a:solidFill>
                  <a:schemeClr val="tx1"/>
                </a:solidFill>
                <a:effectLst/>
                <a:latin typeface="+mn-lt"/>
                <a:ea typeface="+mn-ea"/>
                <a:cs typeface="+mn-cs"/>
              </a:rPr>
              <a:t>(Serialization)</a:t>
            </a:r>
            <a:r>
              <a:rPr lang="zh-CN" altLang="en-US" sz="1200" b="0" i="0" kern="1200" dirty="0">
                <a:solidFill>
                  <a:schemeClr val="tx1"/>
                </a:solidFill>
                <a:effectLst/>
                <a:latin typeface="+mn-lt"/>
                <a:ea typeface="+mn-ea"/>
                <a:cs typeface="+mn-cs"/>
              </a:rPr>
              <a:t>将对象的状态信息转换为可以存储或传输的形式的过程。在序列化期间，对象将其当前状态写入到临时或持久性存储区。以后，可以通过从存储区中读取或反序列化对象的状态，重新创建该对象。</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48</a:t>
            </a:fld>
            <a:endParaRPr lang="zh-CN" altLang="en-US"/>
          </a:p>
        </p:txBody>
      </p:sp>
    </p:spTree>
    <p:extLst>
      <p:ext uri="{BB962C8B-B14F-4D97-AF65-F5344CB8AC3E}">
        <p14:creationId xmlns:p14="http://schemas.microsoft.com/office/powerpoint/2010/main" val="1827504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接下来在 </a:t>
            </a:r>
            <a:r>
              <a:rPr lang="en-US" altLang="zh-CN" sz="1200" b="0" i="0" kern="1200" dirty="0" err="1">
                <a:solidFill>
                  <a:schemeClr val="tx1"/>
                </a:solidFill>
                <a:effectLst/>
                <a:latin typeface="+mn-lt"/>
                <a:ea typeface="+mn-ea"/>
                <a:cs typeface="+mn-cs"/>
              </a:rPr>
              <a:t>SecondActivity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中获取这个对象也很简单，写法如下：</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Person </a:t>
            </a:r>
            <a:r>
              <a:rPr lang="en-US" altLang="zh-CN" sz="1200" b="1" i="0" kern="1200" dirty="0" err="1">
                <a:solidFill>
                  <a:schemeClr val="tx1"/>
                </a:solidFill>
                <a:effectLst/>
                <a:latin typeface="+mn-lt"/>
                <a:ea typeface="+mn-ea"/>
                <a:cs typeface="+mn-cs"/>
              </a:rPr>
              <a:t>person</a:t>
            </a:r>
            <a:r>
              <a:rPr lang="en-US" altLang="zh-CN" sz="1200" b="1" i="0" kern="1200" dirty="0">
                <a:solidFill>
                  <a:schemeClr val="tx1"/>
                </a:solidFill>
                <a:effectLst/>
                <a:latin typeface="+mn-lt"/>
                <a:ea typeface="+mn-ea"/>
                <a:cs typeface="+mn-cs"/>
              </a:rPr>
              <a:t> = (Person) </a:t>
            </a:r>
            <a:r>
              <a:rPr lang="en-US" altLang="zh-CN" sz="1200" b="1" i="0" kern="1200" dirty="0" err="1">
                <a:solidFill>
                  <a:schemeClr val="tx1"/>
                </a:solidFill>
                <a:effectLst/>
                <a:latin typeface="+mn-lt"/>
                <a:ea typeface="+mn-ea"/>
                <a:cs typeface="+mn-cs"/>
              </a:rPr>
              <a:t>getIntent</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getSerializableExtra</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person_data</a:t>
            </a:r>
            <a:r>
              <a:rPr lang="en-US" altLang="zh-CN" sz="1200" b="1" i="0" kern="1200" dirty="0">
                <a:solidFill>
                  <a:schemeClr val="tx1"/>
                </a:solidFill>
                <a:effectLst/>
                <a:latin typeface="+mn-lt"/>
                <a:ea typeface="+mn-ea"/>
                <a:cs typeface="+mn-cs"/>
              </a:rPr>
              <a:t>");</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49</a:t>
            </a:fld>
            <a:endParaRPr lang="zh-CN" altLang="en-US"/>
          </a:p>
        </p:txBody>
      </p:sp>
    </p:spTree>
    <p:extLst>
      <p:ext uri="{BB962C8B-B14F-4D97-AF65-F5344CB8AC3E}">
        <p14:creationId xmlns:p14="http://schemas.microsoft.com/office/powerpoint/2010/main" val="1961791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类去实现了</a:t>
            </a:r>
            <a:r>
              <a:rPr lang="en-US" altLang="zh-CN" sz="1200" b="0" i="0" kern="1200" dirty="0" err="1">
                <a:solidFill>
                  <a:schemeClr val="tx1"/>
                </a:solidFill>
                <a:effectLst/>
                <a:latin typeface="+mn-lt"/>
                <a:ea typeface="+mn-ea"/>
                <a:cs typeface="+mn-cs"/>
              </a:rPr>
              <a:t>Parcelable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接口，这样就必须重写 </a:t>
            </a:r>
            <a:r>
              <a:rPr lang="en-US" altLang="zh-CN" sz="1200" b="0" i="0" kern="1200" dirty="0" err="1">
                <a:solidFill>
                  <a:schemeClr val="tx1"/>
                </a:solidFill>
                <a:effectLst/>
                <a:latin typeface="+mn-lt"/>
                <a:ea typeface="+mn-ea"/>
                <a:cs typeface="+mn-cs"/>
              </a:rPr>
              <a:t>describeContents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writeToParcel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这两个方法。其中</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describeContents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方法直接返回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就可以了，而 </a:t>
            </a:r>
            <a:r>
              <a:rPr lang="en-US" altLang="zh-CN" sz="1200" b="0" i="0" kern="1200" dirty="0" err="1">
                <a:solidFill>
                  <a:schemeClr val="tx1"/>
                </a:solidFill>
                <a:effectLst/>
                <a:latin typeface="+mn-lt"/>
                <a:ea typeface="+mn-ea"/>
                <a:cs typeface="+mn-cs"/>
              </a:rPr>
              <a:t>writeToParcel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方法中我们需要调用 </a:t>
            </a:r>
            <a:r>
              <a:rPr lang="en-US" altLang="zh-CN" sz="1200" b="0" i="0" kern="1200" dirty="0">
                <a:solidFill>
                  <a:schemeClr val="tx1"/>
                </a:solidFill>
                <a:effectLst/>
                <a:latin typeface="+mn-lt"/>
                <a:ea typeface="+mn-ea"/>
                <a:cs typeface="+mn-cs"/>
              </a:rPr>
              <a:t>Parcel</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writeXxx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类中的字段一一写出。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注意字符串型数据就调用 </a:t>
            </a:r>
            <a:r>
              <a:rPr lang="en-US" altLang="zh-CN" sz="1200" b="0" i="0" kern="1200" dirty="0" err="1">
                <a:solidFill>
                  <a:schemeClr val="tx1"/>
                </a:solidFill>
                <a:effectLst/>
                <a:latin typeface="+mn-lt"/>
                <a:ea typeface="+mn-ea"/>
                <a:cs typeface="+mn-cs"/>
              </a:rPr>
              <a:t>writeString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方法，整型数据就调用 </a:t>
            </a:r>
            <a:r>
              <a:rPr lang="en-US" altLang="zh-CN" sz="1200" b="0" i="0" kern="1200" dirty="0" err="1">
                <a:solidFill>
                  <a:schemeClr val="tx1"/>
                </a:solidFill>
                <a:effectLst/>
                <a:latin typeface="+mn-lt"/>
                <a:ea typeface="+mn-ea"/>
                <a:cs typeface="+mn-cs"/>
              </a:rPr>
              <a:t>writeInt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方法，以此类推。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除此之外，我们还必须在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类中提供一个名为 </a:t>
            </a:r>
            <a:r>
              <a:rPr lang="en-US" altLang="zh-CN" sz="1200" b="0" i="0" kern="1200" dirty="0">
                <a:solidFill>
                  <a:schemeClr val="tx1"/>
                </a:solidFill>
                <a:effectLst/>
                <a:latin typeface="+mn-lt"/>
                <a:ea typeface="+mn-ea"/>
                <a:cs typeface="+mn-cs"/>
              </a:rPr>
              <a:t>CREATOR </a:t>
            </a:r>
            <a:r>
              <a:rPr lang="zh-CN" altLang="en-US" sz="1200" b="0" i="0" kern="1200" dirty="0">
                <a:solidFill>
                  <a:schemeClr val="tx1"/>
                </a:solidFill>
                <a:effectLst/>
                <a:latin typeface="+mn-lt"/>
                <a:ea typeface="+mn-ea"/>
                <a:cs typeface="+mn-cs"/>
              </a:rPr>
              <a:t>的常量，这里创建了</a:t>
            </a:r>
            <a:r>
              <a:rPr lang="en-US" altLang="zh-CN" sz="1200" b="0" i="0" kern="1200" dirty="0" err="1">
                <a:solidFill>
                  <a:schemeClr val="tx1"/>
                </a:solidFill>
                <a:effectLst/>
                <a:latin typeface="+mn-lt"/>
                <a:ea typeface="+mn-ea"/>
                <a:cs typeface="+mn-cs"/>
              </a:rPr>
              <a:t>Parcelable.Creator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接口的一个实现，并将泛型指定为 </a:t>
            </a:r>
            <a:r>
              <a:rPr lang="en-US" altLang="zh-CN" sz="1200" b="0" i="0" kern="1200" dirty="0">
                <a:solidFill>
                  <a:schemeClr val="tx1"/>
                </a:solidFill>
                <a:effectLst/>
                <a:latin typeface="+mn-lt"/>
                <a:ea typeface="+mn-ea"/>
                <a:cs typeface="+mn-cs"/>
              </a:rPr>
              <a:t>Person</a:t>
            </a:r>
            <a:r>
              <a:rPr lang="zh-CN" altLang="en-US" sz="1200" b="0" i="0" kern="1200" dirty="0">
                <a:solidFill>
                  <a:schemeClr val="tx1"/>
                </a:solidFill>
                <a:effectLst/>
                <a:latin typeface="+mn-lt"/>
                <a:ea typeface="+mn-ea"/>
                <a:cs typeface="+mn-cs"/>
              </a:rPr>
              <a:t>。接着需要重写 </a:t>
            </a:r>
            <a:r>
              <a:rPr lang="en-US" altLang="zh-CN" sz="1200" b="0" i="0" kern="1200" dirty="0" err="1">
                <a:solidFill>
                  <a:schemeClr val="tx1"/>
                </a:solidFill>
                <a:effectLst/>
                <a:latin typeface="+mn-lt"/>
                <a:ea typeface="+mn-ea"/>
                <a:cs typeface="+mn-cs"/>
              </a:rPr>
              <a:t>createFromParcel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newArray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这两个方法，在 </a:t>
            </a:r>
            <a:r>
              <a:rPr lang="en-US" altLang="zh-CN" sz="1200" b="0" i="0" kern="1200" dirty="0" err="1">
                <a:solidFill>
                  <a:schemeClr val="tx1"/>
                </a:solidFill>
                <a:effectLst/>
                <a:latin typeface="+mn-lt"/>
                <a:ea typeface="+mn-ea"/>
                <a:cs typeface="+mn-cs"/>
              </a:rPr>
              <a:t>createFromParcel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方法中我们要去读取刚才写出的 </a:t>
            </a:r>
            <a:r>
              <a:rPr lang="en-US" altLang="zh-CN" sz="1200" b="0" i="0" kern="1200" dirty="0">
                <a:solidFill>
                  <a:schemeClr val="tx1"/>
                </a:solidFill>
                <a:effectLst/>
                <a:latin typeface="+mn-lt"/>
                <a:ea typeface="+mn-ea"/>
                <a:cs typeface="+mn-cs"/>
              </a:rPr>
              <a:t>name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age</a:t>
            </a:r>
            <a:r>
              <a:rPr lang="zh-CN" altLang="en-US" sz="1200" b="0" i="0" kern="1200" dirty="0">
                <a:solidFill>
                  <a:schemeClr val="tx1"/>
                </a:solidFill>
                <a:effectLst/>
                <a:latin typeface="+mn-lt"/>
                <a:ea typeface="+mn-ea"/>
                <a:cs typeface="+mn-cs"/>
              </a:rPr>
              <a:t>字段，并创建一个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对象进行返回，其中 </a:t>
            </a:r>
            <a:r>
              <a:rPr lang="en-US" altLang="zh-CN" sz="1200" b="0" i="0" kern="1200" dirty="0">
                <a:solidFill>
                  <a:schemeClr val="tx1"/>
                </a:solidFill>
                <a:effectLst/>
                <a:latin typeface="+mn-lt"/>
                <a:ea typeface="+mn-ea"/>
                <a:cs typeface="+mn-cs"/>
              </a:rPr>
              <a:t>name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age </a:t>
            </a:r>
            <a:r>
              <a:rPr lang="zh-CN" altLang="en-US" sz="1200" b="0" i="0" kern="1200" dirty="0">
                <a:solidFill>
                  <a:schemeClr val="tx1"/>
                </a:solidFill>
                <a:effectLst/>
                <a:latin typeface="+mn-lt"/>
                <a:ea typeface="+mn-ea"/>
                <a:cs typeface="+mn-cs"/>
              </a:rPr>
              <a:t>都是调用 </a:t>
            </a:r>
            <a:r>
              <a:rPr lang="en-US" altLang="zh-CN" sz="1200" b="0" i="0" kern="1200" dirty="0">
                <a:solidFill>
                  <a:schemeClr val="tx1"/>
                </a:solidFill>
                <a:effectLst/>
                <a:latin typeface="+mn-lt"/>
                <a:ea typeface="+mn-ea"/>
                <a:cs typeface="+mn-cs"/>
              </a:rPr>
              <a:t>Parcel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readXxx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方法读取到的，注意这里读取的顺序一定要和刚才写出的顺序完全相同。而 </a:t>
            </a:r>
            <a:r>
              <a:rPr lang="en-US" altLang="zh-CN" sz="1200" b="0" i="0" kern="1200" dirty="0" err="1">
                <a:solidFill>
                  <a:schemeClr val="tx1"/>
                </a:solidFill>
                <a:effectLst/>
                <a:latin typeface="+mn-lt"/>
                <a:ea typeface="+mn-ea"/>
                <a:cs typeface="+mn-cs"/>
              </a:rPr>
              <a:t>newArray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实现就简单多了，只需要 </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出一个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数组，并使用方法中传入的 </a:t>
            </a:r>
            <a:r>
              <a:rPr lang="en-US" altLang="zh-CN" sz="1200" b="0" i="0" kern="1200" dirty="0">
                <a:solidFill>
                  <a:schemeClr val="tx1"/>
                </a:solidFill>
                <a:effectLst/>
                <a:latin typeface="+mn-lt"/>
                <a:ea typeface="+mn-ea"/>
                <a:cs typeface="+mn-cs"/>
              </a:rPr>
              <a:t>size </a:t>
            </a:r>
            <a:r>
              <a:rPr lang="zh-CN" altLang="en-US" sz="1200" b="0" i="0" kern="1200" dirty="0">
                <a:solidFill>
                  <a:schemeClr val="tx1"/>
                </a:solidFill>
                <a:effectLst/>
                <a:latin typeface="+mn-lt"/>
                <a:ea typeface="+mn-ea"/>
                <a:cs typeface="+mn-cs"/>
              </a:rPr>
              <a:t>作为数组大小就可以了。</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接下来在 </a:t>
            </a:r>
            <a:r>
              <a:rPr lang="en-US" altLang="zh-CN" sz="1200" b="0" i="0" kern="1200" dirty="0" err="1">
                <a:solidFill>
                  <a:schemeClr val="tx1"/>
                </a:solidFill>
                <a:effectLst/>
                <a:latin typeface="+mn-lt"/>
                <a:ea typeface="+mn-ea"/>
                <a:cs typeface="+mn-cs"/>
              </a:rPr>
              <a:t>FirstActivity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中我们仍然可以使用相同的代码来传递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对象，只不过在</a:t>
            </a:r>
            <a:r>
              <a:rPr lang="en-US" altLang="zh-CN" sz="1200" b="0" i="0" kern="1200" dirty="0" err="1">
                <a:solidFill>
                  <a:schemeClr val="tx1"/>
                </a:solidFill>
                <a:effectLst/>
                <a:latin typeface="+mn-lt"/>
                <a:ea typeface="+mn-ea"/>
                <a:cs typeface="+mn-cs"/>
              </a:rPr>
              <a:t>SecondActivity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中获取对象的时候需要稍加改动，如下所示：</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Person </a:t>
            </a:r>
            <a:r>
              <a:rPr lang="en-US" altLang="zh-CN" sz="1200" b="1" i="0" kern="1200" dirty="0" err="1">
                <a:solidFill>
                  <a:schemeClr val="tx1"/>
                </a:solidFill>
                <a:effectLst/>
                <a:latin typeface="+mn-lt"/>
                <a:ea typeface="+mn-ea"/>
                <a:cs typeface="+mn-cs"/>
              </a:rPr>
              <a:t>person</a:t>
            </a:r>
            <a:r>
              <a:rPr lang="en-US" altLang="zh-CN" sz="1200" b="1" i="0" kern="1200" dirty="0">
                <a:solidFill>
                  <a:schemeClr val="tx1"/>
                </a:solidFill>
                <a:effectLst/>
                <a:latin typeface="+mn-lt"/>
                <a:ea typeface="+mn-ea"/>
                <a:cs typeface="+mn-cs"/>
              </a:rPr>
              <a:t> = (Person) </a:t>
            </a:r>
            <a:r>
              <a:rPr lang="en-US" altLang="zh-CN" sz="1200" b="1" i="0" kern="1200" dirty="0" err="1">
                <a:solidFill>
                  <a:schemeClr val="tx1"/>
                </a:solidFill>
                <a:effectLst/>
                <a:latin typeface="+mn-lt"/>
                <a:ea typeface="+mn-ea"/>
                <a:cs typeface="+mn-cs"/>
              </a:rPr>
              <a:t>getIntent</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getParcelableExtra</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person_data</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注意这里不再是调用 </a:t>
            </a:r>
            <a:r>
              <a:rPr lang="en-US" altLang="zh-CN" sz="1200" b="0" i="0" kern="1200" dirty="0" err="1">
                <a:solidFill>
                  <a:schemeClr val="tx1"/>
                </a:solidFill>
                <a:effectLst/>
                <a:latin typeface="+mn-lt"/>
                <a:ea typeface="+mn-ea"/>
                <a:cs typeface="+mn-cs"/>
              </a:rPr>
              <a:t>getSerializableExtra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方法，而是调用 </a:t>
            </a:r>
            <a:r>
              <a:rPr lang="en-US" altLang="zh-CN" sz="1200" b="0" i="0" kern="1200" dirty="0" err="1">
                <a:solidFill>
                  <a:schemeClr val="tx1"/>
                </a:solidFill>
                <a:effectLst/>
                <a:latin typeface="+mn-lt"/>
                <a:ea typeface="+mn-ea"/>
                <a:cs typeface="+mn-cs"/>
              </a:rPr>
              <a:t>getParcelableExtra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方法来获取传递过来的对象了，其他的地方都完全相同。</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的方式较为简单，但由于会把整个对象进行序列化，因此效率方面会比 </a:t>
            </a:r>
            <a:r>
              <a:rPr lang="en-US" altLang="zh-CN" sz="1200" b="0" i="0" kern="1200" dirty="0" err="1">
                <a:solidFill>
                  <a:schemeClr val="tx1"/>
                </a:solidFill>
                <a:effectLst/>
                <a:latin typeface="+mn-lt"/>
                <a:ea typeface="+mn-ea"/>
                <a:cs typeface="+mn-cs"/>
              </a:rPr>
              <a:t>Parcelable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方式低一些，所以在通常情况下还是更加推荐使用 </a:t>
            </a:r>
            <a:r>
              <a:rPr lang="en-US" altLang="zh-CN" sz="1200" b="0" i="0" kern="1200" dirty="0" err="1">
                <a:solidFill>
                  <a:schemeClr val="tx1"/>
                </a:solidFill>
                <a:effectLst/>
                <a:latin typeface="+mn-lt"/>
                <a:ea typeface="+mn-ea"/>
                <a:cs typeface="+mn-cs"/>
              </a:rPr>
              <a:t>Parcelable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的方式来实现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传递对象的功能。</a:t>
            </a:r>
            <a:r>
              <a:rPr lang="zh-CN" altLang="en-US" dirty="0"/>
              <a:t> </a:t>
            </a:r>
            <a:br>
              <a:rPr lang="zh-CN" altLang="en-US" dirty="0"/>
            </a:br>
            <a:br>
              <a:rPr lang="en-US" altLang="zh-CN"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50</a:t>
            </a:fld>
            <a:endParaRPr lang="zh-CN" altLang="en-US"/>
          </a:p>
        </p:txBody>
      </p:sp>
    </p:spTree>
    <p:extLst>
      <p:ext uri="{BB962C8B-B14F-4D97-AF65-F5344CB8AC3E}">
        <p14:creationId xmlns:p14="http://schemas.microsoft.com/office/powerpoint/2010/main" val="416352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void </a:t>
            </a:r>
            <a:r>
              <a:rPr lang="en-US" altLang="zh-CN" sz="1200" b="1" i="0" kern="1200" dirty="0" err="1">
                <a:solidFill>
                  <a:schemeClr val="tx1"/>
                </a:solidFill>
                <a:effectLst/>
                <a:latin typeface="+mn-lt"/>
                <a:ea typeface="+mn-ea"/>
                <a:cs typeface="+mn-cs"/>
              </a:rPr>
              <a:t>onClick</a:t>
            </a:r>
            <a:r>
              <a:rPr lang="en-US" altLang="zh-CN" sz="1200" b="1" i="0" kern="1200" dirty="0">
                <a:solidFill>
                  <a:schemeClr val="tx1"/>
                </a:solidFill>
                <a:effectLst/>
                <a:latin typeface="+mn-lt"/>
                <a:ea typeface="+mn-ea"/>
                <a:cs typeface="+mn-cs"/>
              </a:rPr>
              <a:t>(View v) {</a:t>
            </a:r>
            <a:r>
              <a:rPr lang="en-US" altLang="zh-CN" dirty="0"/>
              <a:t> </a:t>
            </a:r>
            <a:br>
              <a:rPr lang="en-US" altLang="zh-CN" dirty="0"/>
            </a:b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a:t>
            </a:fld>
            <a:endParaRPr lang="zh-CN" altLang="en-US"/>
          </a:p>
        </p:txBody>
      </p:sp>
    </p:spTree>
    <p:extLst>
      <p:ext uri="{BB962C8B-B14F-4D97-AF65-F5344CB8AC3E}">
        <p14:creationId xmlns:p14="http://schemas.microsoft.com/office/powerpoint/2010/main" val="4164546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必须重写 </a:t>
            </a:r>
            <a:r>
              <a:rPr lang="en-US" altLang="zh-CN" sz="1200" b="0" i="0" kern="1200" dirty="0" err="1">
                <a:solidFill>
                  <a:schemeClr val="tx1"/>
                </a:solidFill>
                <a:effectLst/>
                <a:latin typeface="+mn-lt"/>
                <a:ea typeface="+mn-ea"/>
                <a:cs typeface="+mn-cs"/>
              </a:rPr>
              <a:t>describeContents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writeToParcel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这两个方法。其中</a:t>
            </a:r>
            <a:r>
              <a:rPr lang="en-US" altLang="zh-CN" sz="1200" b="0" i="0" kern="1200" dirty="0" err="1">
                <a:solidFill>
                  <a:schemeClr val="tx1"/>
                </a:solidFill>
                <a:effectLst/>
                <a:latin typeface="+mn-lt"/>
                <a:ea typeface="+mn-ea"/>
                <a:cs typeface="+mn-cs"/>
              </a:rPr>
              <a:t>describeContents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方法直接返回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就可以了，而 </a:t>
            </a:r>
            <a:r>
              <a:rPr lang="en-US" altLang="zh-CN" sz="1200" b="0" i="0" kern="1200" dirty="0" err="1">
                <a:solidFill>
                  <a:schemeClr val="tx1"/>
                </a:solidFill>
                <a:effectLst/>
                <a:latin typeface="+mn-lt"/>
                <a:ea typeface="+mn-ea"/>
                <a:cs typeface="+mn-cs"/>
              </a:rPr>
              <a:t>writeToParcel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方法中我们需要调用 </a:t>
            </a:r>
            <a:r>
              <a:rPr lang="en-US" altLang="zh-CN" sz="1200" b="0" i="0" kern="1200" dirty="0">
                <a:solidFill>
                  <a:schemeClr val="tx1"/>
                </a:solidFill>
                <a:effectLst/>
                <a:latin typeface="+mn-lt"/>
                <a:ea typeface="+mn-ea"/>
                <a:cs typeface="+mn-cs"/>
              </a:rPr>
              <a:t>Parcel</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writeXxx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类中的字段一一写出。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注意字符串型数据就调用 </a:t>
            </a:r>
            <a:r>
              <a:rPr lang="en-US" altLang="zh-CN" sz="1200" b="0" i="0" kern="1200" dirty="0" err="1">
                <a:solidFill>
                  <a:schemeClr val="tx1"/>
                </a:solidFill>
                <a:effectLst/>
                <a:latin typeface="+mn-lt"/>
                <a:ea typeface="+mn-ea"/>
                <a:cs typeface="+mn-cs"/>
              </a:rPr>
              <a:t>writeString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方法，整型数据就调用 </a:t>
            </a:r>
            <a:r>
              <a:rPr lang="en-US" altLang="zh-CN" sz="1200" b="0" i="0" kern="1200" dirty="0" err="1">
                <a:solidFill>
                  <a:schemeClr val="tx1"/>
                </a:solidFill>
                <a:effectLst/>
                <a:latin typeface="+mn-lt"/>
                <a:ea typeface="+mn-ea"/>
                <a:cs typeface="+mn-cs"/>
              </a:rPr>
              <a:t>writeInt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方法，以此类推。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除此之外，我们还必须在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类中提供一个名为 </a:t>
            </a:r>
            <a:r>
              <a:rPr lang="en-US" altLang="zh-CN" sz="1200" b="0" i="0" kern="1200" dirty="0">
                <a:solidFill>
                  <a:schemeClr val="tx1"/>
                </a:solidFill>
                <a:effectLst/>
                <a:latin typeface="+mn-lt"/>
                <a:ea typeface="+mn-ea"/>
                <a:cs typeface="+mn-cs"/>
              </a:rPr>
              <a:t>CREATOR </a:t>
            </a:r>
            <a:r>
              <a:rPr lang="zh-CN" altLang="en-US" sz="1200" b="0" i="0" kern="1200" dirty="0">
                <a:solidFill>
                  <a:schemeClr val="tx1"/>
                </a:solidFill>
                <a:effectLst/>
                <a:latin typeface="+mn-lt"/>
                <a:ea typeface="+mn-ea"/>
                <a:cs typeface="+mn-cs"/>
              </a:rPr>
              <a:t>的常量，这里创建了</a:t>
            </a:r>
            <a:r>
              <a:rPr lang="en-US" altLang="zh-CN" sz="1200" b="0" i="0" kern="1200" dirty="0" err="1">
                <a:solidFill>
                  <a:schemeClr val="tx1"/>
                </a:solidFill>
                <a:effectLst/>
                <a:latin typeface="+mn-lt"/>
                <a:ea typeface="+mn-ea"/>
                <a:cs typeface="+mn-cs"/>
              </a:rPr>
              <a:t>Parcelable.Creator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接口的一个实现，并将泛型指定为 </a:t>
            </a:r>
            <a:r>
              <a:rPr lang="en-US" altLang="zh-CN" sz="1200" b="0" i="0" kern="1200" dirty="0">
                <a:solidFill>
                  <a:schemeClr val="tx1"/>
                </a:solidFill>
                <a:effectLst/>
                <a:latin typeface="+mn-lt"/>
                <a:ea typeface="+mn-ea"/>
                <a:cs typeface="+mn-cs"/>
              </a:rPr>
              <a:t>Person</a:t>
            </a:r>
            <a:r>
              <a:rPr lang="zh-CN" altLang="en-US" sz="1200" b="0" i="0" kern="1200" dirty="0">
                <a:solidFill>
                  <a:schemeClr val="tx1"/>
                </a:solidFill>
                <a:effectLst/>
                <a:latin typeface="+mn-lt"/>
                <a:ea typeface="+mn-ea"/>
                <a:cs typeface="+mn-cs"/>
              </a:rPr>
              <a:t>。接着需要重写 </a:t>
            </a:r>
            <a:r>
              <a:rPr lang="en-US" altLang="zh-CN" sz="1200" b="0" i="0" kern="1200" dirty="0" err="1">
                <a:solidFill>
                  <a:schemeClr val="tx1"/>
                </a:solidFill>
                <a:effectLst/>
                <a:latin typeface="+mn-lt"/>
                <a:ea typeface="+mn-ea"/>
                <a:cs typeface="+mn-cs"/>
              </a:rPr>
              <a:t>createFromParcel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newArray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这两个方法，在 </a:t>
            </a:r>
            <a:r>
              <a:rPr lang="en-US" altLang="zh-CN" sz="1200" b="0" i="0" kern="1200" dirty="0" err="1">
                <a:solidFill>
                  <a:schemeClr val="tx1"/>
                </a:solidFill>
                <a:effectLst/>
                <a:latin typeface="+mn-lt"/>
                <a:ea typeface="+mn-ea"/>
                <a:cs typeface="+mn-cs"/>
              </a:rPr>
              <a:t>createFromParcel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方法中我们要去读取刚才写出的 </a:t>
            </a:r>
            <a:r>
              <a:rPr lang="en-US" altLang="zh-CN" sz="1200" b="0" i="0" kern="1200" dirty="0">
                <a:solidFill>
                  <a:schemeClr val="tx1"/>
                </a:solidFill>
                <a:effectLst/>
                <a:latin typeface="+mn-lt"/>
                <a:ea typeface="+mn-ea"/>
                <a:cs typeface="+mn-cs"/>
              </a:rPr>
              <a:t>name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age</a:t>
            </a:r>
            <a:r>
              <a:rPr lang="zh-CN" altLang="en-US" sz="1200" b="0" i="0" kern="1200" dirty="0">
                <a:solidFill>
                  <a:schemeClr val="tx1"/>
                </a:solidFill>
                <a:effectLst/>
                <a:latin typeface="+mn-lt"/>
                <a:ea typeface="+mn-ea"/>
                <a:cs typeface="+mn-cs"/>
              </a:rPr>
              <a:t>字段，并创建一个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对象进行返回，其中 </a:t>
            </a:r>
            <a:r>
              <a:rPr lang="en-US" altLang="zh-CN" sz="1200" b="0" i="0" kern="1200" dirty="0">
                <a:solidFill>
                  <a:schemeClr val="tx1"/>
                </a:solidFill>
                <a:effectLst/>
                <a:latin typeface="+mn-lt"/>
                <a:ea typeface="+mn-ea"/>
                <a:cs typeface="+mn-cs"/>
              </a:rPr>
              <a:t>name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age </a:t>
            </a:r>
            <a:r>
              <a:rPr lang="zh-CN" altLang="en-US" sz="1200" b="0" i="0" kern="1200" dirty="0">
                <a:solidFill>
                  <a:schemeClr val="tx1"/>
                </a:solidFill>
                <a:effectLst/>
                <a:latin typeface="+mn-lt"/>
                <a:ea typeface="+mn-ea"/>
                <a:cs typeface="+mn-cs"/>
              </a:rPr>
              <a:t>都是调用 </a:t>
            </a:r>
            <a:r>
              <a:rPr lang="en-US" altLang="zh-CN" sz="1200" b="0" i="0" kern="1200" dirty="0">
                <a:solidFill>
                  <a:schemeClr val="tx1"/>
                </a:solidFill>
                <a:effectLst/>
                <a:latin typeface="+mn-lt"/>
                <a:ea typeface="+mn-ea"/>
                <a:cs typeface="+mn-cs"/>
              </a:rPr>
              <a:t>Parcel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readXxx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方法读取到的，注意这里读取的顺序一定要和刚才写出的顺序完全相同。而 </a:t>
            </a:r>
            <a:r>
              <a:rPr lang="en-US" altLang="zh-CN" sz="1200" b="0" i="0" kern="1200" dirty="0" err="1">
                <a:solidFill>
                  <a:schemeClr val="tx1"/>
                </a:solidFill>
                <a:effectLst/>
                <a:latin typeface="+mn-lt"/>
                <a:ea typeface="+mn-ea"/>
                <a:cs typeface="+mn-cs"/>
              </a:rPr>
              <a:t>newArray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实现就简单多了，只需要 </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出一个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数组，并使用方法中传入的 </a:t>
            </a:r>
            <a:r>
              <a:rPr lang="en-US" altLang="zh-CN" sz="1200" b="0" i="0" kern="1200" dirty="0">
                <a:solidFill>
                  <a:schemeClr val="tx1"/>
                </a:solidFill>
                <a:effectLst/>
                <a:latin typeface="+mn-lt"/>
                <a:ea typeface="+mn-ea"/>
                <a:cs typeface="+mn-cs"/>
              </a:rPr>
              <a:t>size </a:t>
            </a:r>
            <a:r>
              <a:rPr lang="zh-CN" altLang="en-US" sz="1200" b="0" i="0" kern="1200" dirty="0">
                <a:solidFill>
                  <a:schemeClr val="tx1"/>
                </a:solidFill>
                <a:effectLst/>
                <a:latin typeface="+mn-lt"/>
                <a:ea typeface="+mn-ea"/>
                <a:cs typeface="+mn-cs"/>
              </a:rPr>
              <a:t>作为数组大小就可以了。</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接下来在 </a:t>
            </a:r>
            <a:r>
              <a:rPr lang="en-US" altLang="zh-CN" sz="1200" b="0" i="0" kern="1200" dirty="0" err="1">
                <a:solidFill>
                  <a:schemeClr val="tx1"/>
                </a:solidFill>
                <a:effectLst/>
                <a:latin typeface="+mn-lt"/>
                <a:ea typeface="+mn-ea"/>
                <a:cs typeface="+mn-cs"/>
              </a:rPr>
              <a:t>FirstActivity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中我们仍然可以使用相同的代码来传递 </a:t>
            </a:r>
            <a:r>
              <a:rPr lang="en-US" altLang="zh-CN" sz="1200" b="0" i="0" kern="1200" dirty="0">
                <a:solidFill>
                  <a:schemeClr val="tx1"/>
                </a:solidFill>
                <a:effectLst/>
                <a:latin typeface="+mn-lt"/>
                <a:ea typeface="+mn-ea"/>
                <a:cs typeface="+mn-cs"/>
              </a:rPr>
              <a:t>Person </a:t>
            </a:r>
            <a:r>
              <a:rPr lang="zh-CN" altLang="en-US" sz="1200" b="0" i="0" kern="1200" dirty="0">
                <a:solidFill>
                  <a:schemeClr val="tx1"/>
                </a:solidFill>
                <a:effectLst/>
                <a:latin typeface="+mn-lt"/>
                <a:ea typeface="+mn-ea"/>
                <a:cs typeface="+mn-cs"/>
              </a:rPr>
              <a:t>对象，只不过在</a:t>
            </a:r>
            <a:r>
              <a:rPr lang="en-US" altLang="zh-CN" sz="1200" b="0" i="0" kern="1200" dirty="0" err="1">
                <a:solidFill>
                  <a:schemeClr val="tx1"/>
                </a:solidFill>
                <a:effectLst/>
                <a:latin typeface="+mn-lt"/>
                <a:ea typeface="+mn-ea"/>
                <a:cs typeface="+mn-cs"/>
              </a:rPr>
              <a:t>SecondActivity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中获取对象的时候需要稍加改动，如下所示：</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Person </a:t>
            </a:r>
            <a:r>
              <a:rPr lang="en-US" altLang="zh-CN" sz="1200" b="1" i="0" kern="1200" dirty="0" err="1">
                <a:solidFill>
                  <a:schemeClr val="tx1"/>
                </a:solidFill>
                <a:effectLst/>
                <a:latin typeface="+mn-lt"/>
                <a:ea typeface="+mn-ea"/>
                <a:cs typeface="+mn-cs"/>
              </a:rPr>
              <a:t>person</a:t>
            </a:r>
            <a:r>
              <a:rPr lang="en-US" altLang="zh-CN" sz="1200" b="1" i="0" kern="1200" dirty="0">
                <a:solidFill>
                  <a:schemeClr val="tx1"/>
                </a:solidFill>
                <a:effectLst/>
                <a:latin typeface="+mn-lt"/>
                <a:ea typeface="+mn-ea"/>
                <a:cs typeface="+mn-cs"/>
              </a:rPr>
              <a:t> = (Person) </a:t>
            </a:r>
            <a:r>
              <a:rPr lang="en-US" altLang="zh-CN" sz="1200" b="1" i="0" kern="1200" dirty="0" err="1">
                <a:solidFill>
                  <a:schemeClr val="tx1"/>
                </a:solidFill>
                <a:effectLst/>
                <a:latin typeface="+mn-lt"/>
                <a:ea typeface="+mn-ea"/>
                <a:cs typeface="+mn-cs"/>
              </a:rPr>
              <a:t>getIntent</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getParcelableExtra</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person_data</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注意这里不再是调用 </a:t>
            </a:r>
            <a:r>
              <a:rPr lang="en-US" altLang="zh-CN" sz="1200" b="0" i="0" kern="1200" dirty="0" err="1">
                <a:solidFill>
                  <a:schemeClr val="tx1"/>
                </a:solidFill>
                <a:effectLst/>
                <a:latin typeface="+mn-lt"/>
                <a:ea typeface="+mn-ea"/>
                <a:cs typeface="+mn-cs"/>
              </a:rPr>
              <a:t>getSerializableExtra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方法，而是调用 </a:t>
            </a:r>
            <a:r>
              <a:rPr lang="en-US" altLang="zh-CN" sz="1200" b="0" i="0" kern="1200" dirty="0" err="1">
                <a:solidFill>
                  <a:schemeClr val="tx1"/>
                </a:solidFill>
                <a:effectLst/>
                <a:latin typeface="+mn-lt"/>
                <a:ea typeface="+mn-ea"/>
                <a:cs typeface="+mn-cs"/>
              </a:rPr>
              <a:t>getParcelableExtra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方法来获取传递过来的对象了，其他的地方都完全相同。</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的方式较为简单，但由于会把整个对象进行序列化，因此效率方面会比 </a:t>
            </a:r>
            <a:r>
              <a:rPr lang="en-US" altLang="zh-CN" sz="1200" b="0" i="0" kern="1200" dirty="0" err="1">
                <a:solidFill>
                  <a:schemeClr val="tx1"/>
                </a:solidFill>
                <a:effectLst/>
                <a:latin typeface="+mn-lt"/>
                <a:ea typeface="+mn-ea"/>
                <a:cs typeface="+mn-cs"/>
              </a:rPr>
              <a:t>Parcelable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方式低一些，所以在通常情况下还是更加推荐使用 </a:t>
            </a:r>
            <a:r>
              <a:rPr lang="en-US" altLang="zh-CN" sz="1200" b="0" i="0" kern="1200" dirty="0" err="1">
                <a:solidFill>
                  <a:schemeClr val="tx1"/>
                </a:solidFill>
                <a:effectLst/>
                <a:latin typeface="+mn-lt"/>
                <a:ea typeface="+mn-ea"/>
                <a:cs typeface="+mn-cs"/>
              </a:rPr>
              <a:t>Parcelable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的方式来实现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传递对象的功能。</a:t>
            </a:r>
            <a:r>
              <a:rPr lang="zh-CN" altLang="en-US" dirty="0"/>
              <a:t> </a:t>
            </a:r>
            <a:br>
              <a:rPr lang="zh-CN" altLang="en-US" dirty="0"/>
            </a:br>
            <a:br>
              <a:rPr lang="en-US" altLang="zh-CN"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51</a:t>
            </a:fld>
            <a:endParaRPr lang="zh-CN" altLang="en-US"/>
          </a:p>
        </p:txBody>
      </p:sp>
    </p:spTree>
    <p:extLst>
      <p:ext uri="{BB962C8B-B14F-4D97-AF65-F5344CB8AC3E}">
        <p14:creationId xmlns:p14="http://schemas.microsoft.com/office/powerpoint/2010/main" val="2939337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 </a:t>
            </a:r>
            <a:r>
              <a:rPr lang="en-US" altLang="zh-CN" sz="1200" b="0" i="0" kern="1200" dirty="0" err="1">
                <a:solidFill>
                  <a:schemeClr val="tx1"/>
                </a:solidFill>
                <a:effectLst/>
                <a:latin typeface="+mn-lt"/>
                <a:ea typeface="+mn-ea"/>
                <a:cs typeface="+mn-cs"/>
              </a:rPr>
              <a:t>Activity.setResult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，传入一个</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来从</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中返回结果。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对象传给 </a:t>
            </a:r>
            <a:r>
              <a:rPr lang="en-US" altLang="zh-CN" sz="1200" b="0" i="0" kern="1200" dirty="0" err="1">
                <a:solidFill>
                  <a:schemeClr val="tx1"/>
                </a:solidFill>
                <a:effectLst/>
                <a:latin typeface="+mn-lt"/>
                <a:ea typeface="+mn-ea"/>
                <a:cs typeface="+mn-cs"/>
              </a:rPr>
              <a:t>Context.sendBroadcast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Context.sendOrderedBroadcast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Context.sendStickyBroadcast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等广播方法，则它们被传给 </a:t>
            </a:r>
            <a:r>
              <a:rPr lang="en-US" altLang="zh-CN" sz="1200" b="0" i="0" kern="1200" dirty="0">
                <a:solidFill>
                  <a:schemeClr val="tx1"/>
                </a:solidFill>
                <a:effectLst/>
                <a:latin typeface="+mn-lt"/>
                <a:ea typeface="+mn-ea"/>
                <a:cs typeface="+mn-cs"/>
              </a:rPr>
              <a:t>broadcast receiver</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53</a:t>
            </a:fld>
            <a:endParaRPr lang="zh-CN" altLang="en-US"/>
          </a:p>
        </p:txBody>
      </p:sp>
    </p:spTree>
    <p:extLst>
      <p:ext uri="{BB962C8B-B14F-4D97-AF65-F5344CB8AC3E}">
        <p14:creationId xmlns:p14="http://schemas.microsoft.com/office/powerpoint/2010/main" val="3677166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54</a:t>
            </a:fld>
            <a:endParaRPr lang="zh-CN" altLang="en-US"/>
          </a:p>
        </p:txBody>
      </p:sp>
    </p:spTree>
    <p:extLst>
      <p:ext uri="{BB962C8B-B14F-4D97-AF65-F5344CB8AC3E}">
        <p14:creationId xmlns:p14="http://schemas.microsoft.com/office/powerpoint/2010/main" val="1016129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57</a:t>
            </a:fld>
            <a:endParaRPr lang="zh-CN" altLang="en-US"/>
          </a:p>
        </p:txBody>
      </p:sp>
    </p:spTree>
    <p:extLst>
      <p:ext uri="{BB962C8B-B14F-4D97-AF65-F5344CB8AC3E}">
        <p14:creationId xmlns:p14="http://schemas.microsoft.com/office/powerpoint/2010/main" val="260384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59</a:t>
            </a:fld>
            <a:endParaRPr lang="zh-CN" altLang="en-US"/>
          </a:p>
        </p:txBody>
      </p:sp>
    </p:spTree>
    <p:extLst>
      <p:ext uri="{BB962C8B-B14F-4D97-AF65-F5344CB8AC3E}">
        <p14:creationId xmlns:p14="http://schemas.microsoft.com/office/powerpoint/2010/main" val="2437101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61</a:t>
            </a:fld>
            <a:endParaRPr lang="zh-CN" altLang="en-US"/>
          </a:p>
        </p:txBody>
      </p:sp>
    </p:spTree>
    <p:extLst>
      <p:ext uri="{BB962C8B-B14F-4D97-AF65-F5344CB8AC3E}">
        <p14:creationId xmlns:p14="http://schemas.microsoft.com/office/powerpoint/2010/main" val="1835118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63</a:t>
            </a:fld>
            <a:endParaRPr lang="zh-CN" altLang="en-US"/>
          </a:p>
        </p:txBody>
      </p:sp>
    </p:spTree>
    <p:extLst>
      <p:ext uri="{BB962C8B-B14F-4D97-AF65-F5344CB8AC3E}">
        <p14:creationId xmlns:p14="http://schemas.microsoft.com/office/powerpoint/2010/main" val="1809098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添加样式</a:t>
            </a:r>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66</a:t>
            </a:fld>
            <a:endParaRPr lang="zh-CN" altLang="en-US"/>
          </a:p>
        </p:txBody>
      </p:sp>
    </p:spTree>
    <p:extLst>
      <p:ext uri="{BB962C8B-B14F-4D97-AF65-F5344CB8AC3E}">
        <p14:creationId xmlns:p14="http://schemas.microsoft.com/office/powerpoint/2010/main" val="418319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67</a:t>
            </a:fld>
            <a:endParaRPr lang="zh-CN" altLang="en-US"/>
          </a:p>
        </p:txBody>
      </p:sp>
    </p:spTree>
    <p:extLst>
      <p:ext uri="{BB962C8B-B14F-4D97-AF65-F5344CB8AC3E}">
        <p14:creationId xmlns:p14="http://schemas.microsoft.com/office/powerpoint/2010/main" val="2991280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68</a:t>
            </a:fld>
            <a:endParaRPr lang="zh-CN" altLang="en-US"/>
          </a:p>
        </p:txBody>
      </p:sp>
    </p:spTree>
    <p:extLst>
      <p:ext uri="{BB962C8B-B14F-4D97-AF65-F5344CB8AC3E}">
        <p14:creationId xmlns:p14="http://schemas.microsoft.com/office/powerpoint/2010/main" val="384507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通过点击按钮添加了一个碎片之后，这时按下 </a:t>
            </a:r>
            <a:r>
              <a:rPr lang="en-US" altLang="zh-CN" dirty="0"/>
              <a:t>Back </a:t>
            </a:r>
            <a:r>
              <a:rPr lang="zh-CN" altLang="en-US" dirty="0"/>
              <a:t>键程序就会直接退出。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模仿类似于返回栈的效果，按下 </a:t>
            </a:r>
            <a:r>
              <a:rPr lang="en-US" altLang="zh-CN" dirty="0"/>
              <a:t>Back </a:t>
            </a:r>
            <a:r>
              <a:rPr lang="zh-CN" altLang="en-US" dirty="0"/>
              <a:t>键可以回到上一个碎片，该如何实现呢？</a:t>
            </a:r>
            <a:r>
              <a:rPr lang="en-US" altLang="zh-CN" dirty="0" err="1"/>
              <a:t>FragmentTransaction</a:t>
            </a:r>
            <a:r>
              <a:rPr lang="en-US" altLang="zh-CN" dirty="0"/>
              <a:t> </a:t>
            </a:r>
            <a:r>
              <a:rPr lang="zh-CN" altLang="en-US" dirty="0"/>
              <a:t>中提供了一个 </a:t>
            </a:r>
            <a:r>
              <a:rPr lang="en-US" altLang="zh-CN" dirty="0" err="1"/>
              <a:t>addToBackStack</a:t>
            </a:r>
            <a:r>
              <a:rPr lang="en-US" altLang="zh-CN" dirty="0"/>
              <a:t>()</a:t>
            </a:r>
            <a:r>
              <a:rPr lang="zh-CN" altLang="en-US" dirty="0"/>
              <a:t>方法，可以用于将一个事务添加到返回栈中。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err="1">
                <a:solidFill>
                  <a:schemeClr val="tx1"/>
                </a:solidFill>
                <a:effectLst/>
                <a:latin typeface="+mn-lt"/>
                <a:ea typeface="+mn-ea"/>
                <a:cs typeface="+mn-cs"/>
              </a:rPr>
              <a:t>AnotherRightFragment</a:t>
            </a:r>
            <a:r>
              <a:rPr lang="en-US" altLang="zh-CN" sz="1200" b="1" i="0" kern="1200" dirty="0">
                <a:solidFill>
                  <a:schemeClr val="tx1"/>
                </a:solidFill>
                <a:effectLst/>
                <a:latin typeface="+mn-lt"/>
                <a:ea typeface="+mn-ea"/>
                <a:cs typeface="+mn-cs"/>
              </a:rPr>
              <a:t> fragment = new </a:t>
            </a:r>
            <a:r>
              <a:rPr lang="en-US" altLang="zh-CN" sz="1200" b="1" i="0" kern="1200" dirty="0" err="1">
                <a:solidFill>
                  <a:schemeClr val="tx1"/>
                </a:solidFill>
                <a:effectLst/>
                <a:latin typeface="+mn-lt"/>
                <a:ea typeface="+mn-ea"/>
                <a:cs typeface="+mn-cs"/>
              </a:rPr>
              <a:t>AnotherRightFragment</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FragmentManager</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fragmentManager</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getFragmentManager</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FragmentTransaction</a:t>
            </a:r>
            <a:r>
              <a:rPr lang="en-US" altLang="zh-CN" sz="1200" b="1" i="0" kern="1200" dirty="0">
                <a:solidFill>
                  <a:schemeClr val="tx1"/>
                </a:solidFill>
                <a:effectLst/>
                <a:latin typeface="+mn-lt"/>
                <a:ea typeface="+mn-ea"/>
                <a:cs typeface="+mn-cs"/>
              </a:rPr>
              <a:t> transaction = </a:t>
            </a:r>
            <a:r>
              <a:rPr lang="en-US" altLang="zh-CN" sz="1200" b="1" i="0" kern="1200" dirty="0" err="1">
                <a:solidFill>
                  <a:schemeClr val="tx1"/>
                </a:solidFill>
                <a:effectLst/>
                <a:latin typeface="+mn-lt"/>
                <a:ea typeface="+mn-ea"/>
                <a:cs typeface="+mn-cs"/>
              </a:rPr>
              <a:t>fragmentManager</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beginTransaction</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transaction.replace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R.id.right_layout</a:t>
            </a:r>
            <a:r>
              <a:rPr lang="en-US" altLang="zh-CN" sz="1200" b="1" i="0" kern="1200" dirty="0">
                <a:solidFill>
                  <a:schemeClr val="tx1"/>
                </a:solidFill>
                <a:effectLst/>
                <a:latin typeface="+mn-lt"/>
                <a:ea typeface="+mn-ea"/>
                <a:cs typeface="+mn-cs"/>
              </a:rPr>
              <a:t>, fragment);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transaction.addToBackStack</a:t>
            </a:r>
            <a:r>
              <a:rPr lang="en-US" altLang="zh-CN" sz="1200" b="1" i="0" kern="1200" dirty="0">
                <a:solidFill>
                  <a:schemeClr val="tx1"/>
                </a:solidFill>
                <a:effectLst/>
                <a:latin typeface="+mn-lt"/>
                <a:ea typeface="+mn-ea"/>
                <a:cs typeface="+mn-cs"/>
              </a:rPr>
              <a:t>(null);</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transaction.commit</a:t>
            </a:r>
            <a:r>
              <a:rPr lang="en-US" altLang="zh-CN" sz="1200" b="1" i="0" kern="1200" dirty="0">
                <a:solidFill>
                  <a:schemeClr val="tx1"/>
                </a:solidFill>
                <a:effectLst/>
                <a:latin typeface="+mn-lt"/>
                <a:ea typeface="+mn-ea"/>
                <a:cs typeface="+mn-cs"/>
              </a:rPr>
              <a:t>();</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a:t>
            </a:fld>
            <a:endParaRPr lang="zh-CN" altLang="en-US"/>
          </a:p>
        </p:txBody>
      </p:sp>
    </p:spTree>
    <p:extLst>
      <p:ext uri="{BB962C8B-B14F-4D97-AF65-F5344CB8AC3E}">
        <p14:creationId xmlns:p14="http://schemas.microsoft.com/office/powerpoint/2010/main" val="3165495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主题看作样式的进化加强版。主题属性能引用颜色这样的外部资源，也能引用其他样式。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69</a:t>
            </a:fld>
            <a:endParaRPr lang="zh-CN" altLang="en-US"/>
          </a:p>
        </p:txBody>
      </p:sp>
    </p:spTree>
    <p:extLst>
      <p:ext uri="{BB962C8B-B14F-4D97-AF65-F5344CB8AC3E}">
        <p14:creationId xmlns:p14="http://schemas.microsoft.com/office/powerpoint/2010/main" val="3776665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要查看</a:t>
            </a:r>
            <a:r>
              <a:rPr lang="en-US" altLang="zh-CN"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主题定义，只要按住</a:t>
            </a:r>
            <a:r>
              <a:rPr lang="en-US" altLang="zh-CN" sz="1200" b="0" i="0" kern="1200" dirty="0">
                <a:solidFill>
                  <a:schemeClr val="tx1"/>
                </a:solidFill>
                <a:effectLst/>
                <a:latin typeface="+mn-lt"/>
                <a:ea typeface="+mn-ea"/>
                <a:cs typeface="+mn-cs"/>
              </a:rPr>
              <a:t>Command</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系统是</a:t>
            </a:r>
            <a:r>
              <a:rPr lang="en-US" altLang="zh-CN" sz="1200" b="0" i="0" kern="1200" dirty="0">
                <a:solidFill>
                  <a:schemeClr val="tx1"/>
                </a:solidFill>
                <a:effectLst/>
                <a:latin typeface="+mn-lt"/>
                <a:ea typeface="+mn-ea"/>
                <a:cs typeface="+mn-cs"/>
              </a:rPr>
              <a:t>Ctrl</a:t>
            </a:r>
            <a:r>
              <a:rPr lang="zh-CN" altLang="en-US" sz="1200" b="0" i="0" kern="1200" dirty="0">
                <a:solidFill>
                  <a:schemeClr val="tx1"/>
                </a:solidFill>
                <a:effectLst/>
                <a:latin typeface="+mn-lt"/>
                <a:ea typeface="+mn-ea"/>
                <a:cs typeface="+mn-cs"/>
              </a:rPr>
              <a:t>键），点击</a:t>
            </a:r>
            <a:r>
              <a:rPr lang="en-US" altLang="zh-CN" sz="1200" b="0" i="0" kern="1200" dirty="0">
                <a:solidFill>
                  <a:schemeClr val="tx1"/>
                </a:solidFill>
                <a:effectLst/>
                <a:latin typeface="+mn-lt"/>
                <a:ea typeface="+mn-ea"/>
                <a:cs typeface="+mn-cs"/>
              </a:rPr>
              <a:t>@style/</a:t>
            </a:r>
            <a:r>
              <a:rPr lang="en-US" altLang="zh-CN"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Android Studio</a:t>
            </a:r>
            <a:r>
              <a:rPr lang="zh-CN" altLang="en-US" sz="1200" b="0" i="0" kern="1200" dirty="0">
                <a:solidFill>
                  <a:schemeClr val="tx1"/>
                </a:solidFill>
                <a:effectLst/>
                <a:latin typeface="+mn-lt"/>
                <a:ea typeface="+mn-ea"/>
                <a:cs typeface="+mn-cs"/>
              </a:rPr>
              <a:t>就会自动打开</a:t>
            </a:r>
            <a:r>
              <a:rPr lang="en-US" altLang="zh-CN" sz="1200" b="0" i="0" kern="1200" dirty="0">
                <a:solidFill>
                  <a:schemeClr val="tx1"/>
                </a:solidFill>
                <a:effectLst/>
                <a:latin typeface="+mn-lt"/>
                <a:ea typeface="+mn-ea"/>
                <a:cs typeface="+mn-cs"/>
              </a:rPr>
              <a:t>res/values/styles.xml</a:t>
            </a:r>
            <a:r>
              <a:rPr lang="zh-CN" altLang="en-US" sz="1200" b="0" i="0" kern="1200" dirty="0">
                <a:solidFill>
                  <a:schemeClr val="tx1"/>
                </a:solidFill>
                <a:effectLst/>
                <a:latin typeface="+mn-lt"/>
                <a:ea typeface="+mn-ea"/>
                <a:cs typeface="+mn-cs"/>
              </a:rPr>
              <a:t>文件</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70</a:t>
            </a:fld>
            <a:endParaRPr lang="zh-CN" altLang="en-US"/>
          </a:p>
        </p:txBody>
      </p:sp>
    </p:spTree>
    <p:extLst>
      <p:ext uri="{BB962C8B-B14F-4D97-AF65-F5344CB8AC3E}">
        <p14:creationId xmlns:p14="http://schemas.microsoft.com/office/powerpoint/2010/main" val="15444561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要查看</a:t>
            </a:r>
            <a:r>
              <a:rPr lang="en-US" altLang="zh-CN"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主题定义，只要按住</a:t>
            </a:r>
            <a:r>
              <a:rPr lang="en-US" altLang="zh-CN" sz="1200" b="0" i="0" kern="1200" dirty="0">
                <a:solidFill>
                  <a:schemeClr val="tx1"/>
                </a:solidFill>
                <a:effectLst/>
                <a:latin typeface="+mn-lt"/>
                <a:ea typeface="+mn-ea"/>
                <a:cs typeface="+mn-cs"/>
              </a:rPr>
              <a:t>Command</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系统是</a:t>
            </a:r>
            <a:r>
              <a:rPr lang="en-US" altLang="zh-CN" sz="1200" b="0" i="0" kern="1200" dirty="0">
                <a:solidFill>
                  <a:schemeClr val="tx1"/>
                </a:solidFill>
                <a:effectLst/>
                <a:latin typeface="+mn-lt"/>
                <a:ea typeface="+mn-ea"/>
                <a:cs typeface="+mn-cs"/>
              </a:rPr>
              <a:t>Ctrl</a:t>
            </a:r>
            <a:r>
              <a:rPr lang="zh-CN" altLang="en-US" sz="1200" b="0" i="0" kern="1200" dirty="0">
                <a:solidFill>
                  <a:schemeClr val="tx1"/>
                </a:solidFill>
                <a:effectLst/>
                <a:latin typeface="+mn-lt"/>
                <a:ea typeface="+mn-ea"/>
                <a:cs typeface="+mn-cs"/>
              </a:rPr>
              <a:t>键），点击</a:t>
            </a:r>
            <a:r>
              <a:rPr lang="en-US" altLang="zh-CN" sz="1200" b="0" i="0" kern="1200" dirty="0">
                <a:solidFill>
                  <a:schemeClr val="tx1"/>
                </a:solidFill>
                <a:effectLst/>
                <a:latin typeface="+mn-lt"/>
                <a:ea typeface="+mn-ea"/>
                <a:cs typeface="+mn-cs"/>
              </a:rPr>
              <a:t>@style/</a:t>
            </a:r>
            <a:r>
              <a:rPr lang="en-US" altLang="zh-CN"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Android Studio</a:t>
            </a:r>
            <a:r>
              <a:rPr lang="zh-CN" altLang="en-US" sz="1200" b="0" i="0" kern="1200" dirty="0">
                <a:solidFill>
                  <a:schemeClr val="tx1"/>
                </a:solidFill>
                <a:effectLst/>
                <a:latin typeface="+mn-lt"/>
                <a:ea typeface="+mn-ea"/>
                <a:cs typeface="+mn-cs"/>
              </a:rPr>
              <a:t>就会自动打开</a:t>
            </a:r>
            <a:r>
              <a:rPr lang="en-US" altLang="zh-CN" sz="1200" b="0" i="0" kern="1200" dirty="0">
                <a:solidFill>
                  <a:schemeClr val="tx1"/>
                </a:solidFill>
                <a:effectLst/>
                <a:latin typeface="+mn-lt"/>
                <a:ea typeface="+mn-ea"/>
                <a:cs typeface="+mn-cs"/>
              </a:rPr>
              <a:t>res/values/styles.xml</a:t>
            </a:r>
            <a:r>
              <a:rPr lang="zh-CN" altLang="en-US" sz="1200" b="0" i="0" kern="1200" dirty="0">
                <a:solidFill>
                  <a:schemeClr val="tx1"/>
                </a:solidFill>
                <a:effectLst/>
                <a:latin typeface="+mn-lt"/>
                <a:ea typeface="+mn-ea"/>
                <a:cs typeface="+mn-cs"/>
              </a:rPr>
              <a:t>文件</a:t>
            </a:r>
            <a:r>
              <a:rPr lang="zh-CN" altLang="en-US" dirty="0"/>
              <a:t> </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 工具栏会以主题的</a:t>
            </a:r>
            <a:r>
              <a:rPr lang="en-US" altLang="zh-CN" sz="1200" b="0" i="0" kern="1200" dirty="0" err="1">
                <a:solidFill>
                  <a:schemeClr val="tx1"/>
                </a:solidFill>
                <a:effectLst/>
                <a:latin typeface="+mn-lt"/>
                <a:ea typeface="+mn-ea"/>
                <a:cs typeface="+mn-cs"/>
              </a:rPr>
              <a:t>colorPrimary</a:t>
            </a:r>
            <a:r>
              <a:rPr lang="zh-CN" altLang="en-US" sz="1200" b="0" i="0" kern="1200" dirty="0">
                <a:solidFill>
                  <a:schemeClr val="tx1"/>
                </a:solidFill>
                <a:effectLst/>
                <a:latin typeface="+mn-lt"/>
                <a:ea typeface="+mn-ea"/>
                <a:cs typeface="+mn-cs"/>
              </a:rPr>
              <a:t>属性设置自己的背景色。</a:t>
            </a:r>
            <a:br>
              <a:rPr lang="zh-CN" altLang="en-US"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现在继承</a:t>
            </a:r>
            <a:r>
              <a:rPr lang="en-US" altLang="zh-CN" sz="1200" b="0" i="0" kern="1200" dirty="0" err="1">
                <a:solidFill>
                  <a:schemeClr val="tx1"/>
                </a:solidFill>
                <a:effectLst/>
                <a:latin typeface="+mn-lt"/>
                <a:ea typeface="+mn-ea"/>
                <a:cs typeface="+mn-cs"/>
              </a:rPr>
              <a:t>Theme.AppCompat.Light.DarkActionBar</a:t>
            </a:r>
            <a:r>
              <a:rPr lang="zh-CN" altLang="en-US" sz="1200" b="0" i="0" kern="1200" dirty="0">
                <a:solidFill>
                  <a:schemeClr val="tx1"/>
                </a:solidFill>
                <a:effectLst/>
                <a:latin typeface="+mn-lt"/>
                <a:ea typeface="+mn-ea"/>
                <a:cs typeface="+mn-cs"/>
              </a:rPr>
              <a:t>的全部属性。如有需要，可以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添加自己的属性值，或是覆盖父主题的某些属性值。</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AppCompat</a:t>
            </a:r>
            <a:r>
              <a:rPr lang="zh-CN" altLang="en-US" sz="1200" b="0" i="0" kern="1200" dirty="0">
                <a:solidFill>
                  <a:schemeClr val="tx1"/>
                </a:solidFill>
                <a:effectLst/>
                <a:latin typeface="+mn-lt"/>
                <a:ea typeface="+mn-ea"/>
                <a:cs typeface="+mn-cs"/>
              </a:rPr>
              <a:t>库自带三大主题：</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Theme.AppCompat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深色主题</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Theme.AppCompat.Light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浅色主题</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使用这三个主题属性，应用界面能获得显著改观。 </a:t>
            </a:r>
            <a:r>
              <a:rPr lang="en-US" altLang="zh-CN" sz="1200" b="0" i="0" kern="1200" dirty="0" err="1">
                <a:solidFill>
                  <a:schemeClr val="tx1"/>
                </a:solidFill>
                <a:effectLst/>
                <a:latin typeface="+mn-lt"/>
                <a:ea typeface="+mn-ea"/>
                <a:cs typeface="+mn-cs"/>
              </a:rPr>
              <a:t>colorPrimary</a:t>
            </a:r>
            <a:r>
              <a:rPr lang="zh-CN" altLang="en-US" sz="1200" b="0" i="0" kern="1200" dirty="0">
                <a:solidFill>
                  <a:schemeClr val="tx1"/>
                </a:solidFill>
                <a:effectLst/>
                <a:latin typeface="+mn-lt"/>
                <a:ea typeface="+mn-ea"/>
                <a:cs typeface="+mn-cs"/>
              </a:rPr>
              <a:t>属性主要用来设置工具栏背景色。由于应用名称是显示在工具栏上的， </a:t>
            </a:r>
            <a:r>
              <a:rPr lang="en-US" altLang="zh-CN" sz="1200" b="0" i="0" kern="1200" dirty="0" err="1">
                <a:solidFill>
                  <a:schemeClr val="tx1"/>
                </a:solidFill>
                <a:effectLst/>
                <a:latin typeface="+mn-lt"/>
                <a:ea typeface="+mn-ea"/>
                <a:cs typeface="+mn-cs"/>
              </a:rPr>
              <a:t>colorPrimary</a:t>
            </a:r>
            <a:r>
              <a:rPr lang="zh-CN" altLang="en-US" sz="1200" b="0" i="0" kern="1200" dirty="0">
                <a:solidFill>
                  <a:schemeClr val="tx1"/>
                </a:solidFill>
                <a:effectLst/>
                <a:latin typeface="+mn-lt"/>
                <a:ea typeface="+mn-ea"/>
                <a:cs typeface="+mn-cs"/>
              </a:rPr>
              <a:t>也可以称为应用品牌色。</a:t>
            </a:r>
            <a:r>
              <a:rPr lang="en-US" altLang="zh-CN" sz="1200" b="0" i="0" kern="1200" dirty="0" err="1">
                <a:solidFill>
                  <a:schemeClr val="tx1"/>
                </a:solidFill>
                <a:effectLst/>
                <a:latin typeface="+mn-lt"/>
                <a:ea typeface="+mn-ea"/>
                <a:cs typeface="+mn-cs"/>
              </a:rPr>
              <a:t>colorPrimaryDark</a:t>
            </a:r>
            <a:r>
              <a:rPr lang="zh-CN" altLang="en-US" sz="1200" b="0" i="0" kern="1200" dirty="0">
                <a:solidFill>
                  <a:schemeClr val="tx1"/>
                </a:solidFill>
                <a:effectLst/>
                <a:latin typeface="+mn-lt"/>
                <a:ea typeface="+mn-ea"/>
                <a:cs typeface="+mn-cs"/>
              </a:rPr>
              <a:t>用于屏幕顶部的状态栏。从名字可以看出，它是深色版</a:t>
            </a:r>
            <a:r>
              <a:rPr lang="en-US" altLang="zh-CN" sz="1200" b="0" i="0" kern="1200" dirty="0" err="1">
                <a:solidFill>
                  <a:schemeClr val="tx1"/>
                </a:solidFill>
                <a:effectLst/>
                <a:latin typeface="+mn-lt"/>
                <a:ea typeface="+mn-ea"/>
                <a:cs typeface="+mn-cs"/>
              </a:rPr>
              <a:t>colorPrimary</a:t>
            </a:r>
            <a:r>
              <a:rPr lang="zh-CN" altLang="en-US" sz="1200" b="0" i="0" kern="1200" dirty="0">
                <a:solidFill>
                  <a:schemeClr val="tx1"/>
                </a:solidFill>
                <a:effectLst/>
                <a:latin typeface="+mn-lt"/>
                <a:ea typeface="+mn-ea"/>
                <a:cs typeface="+mn-cs"/>
              </a:rPr>
              <a:t>。注意，只有</a:t>
            </a:r>
            <a:r>
              <a:rPr lang="en-US" altLang="zh-CN" sz="1200" b="0" i="0" kern="1200" dirty="0">
                <a:solidFill>
                  <a:schemeClr val="tx1"/>
                </a:solidFill>
                <a:effectLst/>
                <a:latin typeface="+mn-lt"/>
                <a:ea typeface="+mn-ea"/>
                <a:cs typeface="+mn-cs"/>
              </a:rPr>
              <a:t>Lollipop</a:t>
            </a:r>
            <a:r>
              <a:rPr lang="zh-CN" altLang="en-US" sz="1200" b="0" i="0" kern="1200" dirty="0">
                <a:solidFill>
                  <a:schemeClr val="tx1"/>
                </a:solidFill>
                <a:effectLst/>
                <a:latin typeface="+mn-lt"/>
                <a:ea typeface="+mn-ea"/>
                <a:cs typeface="+mn-cs"/>
              </a:rPr>
              <a:t>以后的系统支持状态栏主题色。对于之前的系统，无论指定什么主题色，状态栏都是不变的黑底色。</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a:t>
            </a:r>
            <a:r>
              <a:rPr lang="en-US" altLang="zh-CN" sz="1200" b="0" i="0" kern="1200" dirty="0" err="1">
                <a:solidFill>
                  <a:schemeClr val="tx1"/>
                </a:solidFill>
                <a:effectLst/>
                <a:latin typeface="+mn-lt"/>
                <a:ea typeface="+mn-ea"/>
                <a:cs typeface="+mn-cs"/>
              </a:rPr>
              <a:t>colorAccent</a:t>
            </a:r>
            <a:r>
              <a:rPr lang="zh-CN" altLang="en-US" sz="1200" b="0" i="0" kern="1200" dirty="0">
                <a:solidFill>
                  <a:schemeClr val="tx1"/>
                </a:solidFill>
                <a:effectLst/>
                <a:latin typeface="+mn-lt"/>
                <a:ea typeface="+mn-ea"/>
                <a:cs typeface="+mn-cs"/>
              </a:rPr>
              <a:t>设置为灰色的。这个主题色应该和</a:t>
            </a:r>
            <a:r>
              <a:rPr lang="en-US" altLang="zh-CN" sz="1200" b="0" i="0" kern="1200" dirty="0" err="1">
                <a:solidFill>
                  <a:schemeClr val="tx1"/>
                </a:solidFill>
                <a:effectLst/>
                <a:latin typeface="+mn-lt"/>
                <a:ea typeface="+mn-ea"/>
                <a:cs typeface="+mn-cs"/>
              </a:rPr>
              <a:t>colorPrimary</a:t>
            </a:r>
            <a:r>
              <a:rPr lang="zh-CN" altLang="en-US" sz="1200" b="0" i="0" kern="1200" dirty="0">
                <a:solidFill>
                  <a:schemeClr val="tx1"/>
                </a:solidFill>
                <a:effectLst/>
                <a:latin typeface="+mn-lt"/>
                <a:ea typeface="+mn-ea"/>
                <a:cs typeface="+mn-cs"/>
              </a:rPr>
              <a:t>形成反差效果，主要用于给</a:t>
            </a:r>
            <a:r>
              <a:rPr lang="en-US" altLang="zh-CN" sz="1200" b="0" i="0" kern="1200" dirty="0" err="1">
                <a:solidFill>
                  <a:schemeClr val="tx1"/>
                </a:solidFill>
                <a:effectLst/>
                <a:latin typeface="+mn-lt"/>
                <a:ea typeface="+mn-ea"/>
                <a:cs typeface="+mn-cs"/>
              </a:rPr>
              <a:t>EditText</a:t>
            </a:r>
            <a:r>
              <a:rPr lang="zh-CN" altLang="en-US" sz="1200" b="0" i="0" kern="1200" dirty="0">
                <a:solidFill>
                  <a:schemeClr val="tx1"/>
                </a:solidFill>
                <a:effectLst/>
                <a:latin typeface="+mn-lt"/>
                <a:ea typeface="+mn-ea"/>
                <a:cs typeface="+mn-cs"/>
              </a:rPr>
              <a:t>这样的组件着色。按钮组件不支持着色。既然要搭配使用它们，继承自父主题的默认</a:t>
            </a:r>
            <a:r>
              <a:rPr lang="en-US" altLang="zh-CN" sz="1200" b="0" i="0" kern="1200" dirty="0" err="1">
                <a:solidFill>
                  <a:schemeClr val="tx1"/>
                </a:solidFill>
                <a:effectLst/>
                <a:latin typeface="+mn-lt"/>
                <a:ea typeface="+mn-ea"/>
                <a:cs typeface="+mn-cs"/>
              </a:rPr>
              <a:t>colorAccent</a:t>
            </a:r>
            <a:r>
              <a:rPr lang="zh-CN" altLang="en-US" sz="1200" b="0" i="0" kern="1200" dirty="0">
                <a:solidFill>
                  <a:schemeClr val="tx1"/>
                </a:solidFill>
                <a:effectLst/>
                <a:latin typeface="+mn-lt"/>
                <a:ea typeface="+mn-ea"/>
                <a:cs typeface="+mn-cs"/>
              </a:rPr>
              <a:t>可能会和指定的其他两种主题色冲突，这一点要注意。</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71</a:t>
            </a:fld>
            <a:endParaRPr lang="zh-CN" altLang="en-US"/>
          </a:p>
        </p:txBody>
      </p:sp>
    </p:spTree>
    <p:extLst>
      <p:ext uri="{BB962C8B-B14F-4D97-AF65-F5344CB8AC3E}">
        <p14:creationId xmlns:p14="http://schemas.microsoft.com/office/powerpoint/2010/main" val="822295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比如抽象图形、</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类的子类、位图图像等，封装图片的</a:t>
            </a:r>
            <a:r>
              <a:rPr lang="en-US" altLang="zh-CN" sz="1200" b="0" i="0" kern="1200" dirty="0" err="1">
                <a:solidFill>
                  <a:schemeClr val="tx1"/>
                </a:solidFill>
                <a:effectLst/>
                <a:latin typeface="+mn-lt"/>
                <a:ea typeface="+mn-ea"/>
                <a:cs typeface="+mn-cs"/>
              </a:rPr>
              <a:t>BitmapDrawable</a:t>
            </a:r>
            <a:r>
              <a:rPr lang="zh-CN" altLang="en-US" sz="1200" b="0" i="0" kern="1200" dirty="0">
                <a:solidFill>
                  <a:schemeClr val="tx1"/>
                </a:solidFill>
                <a:effectLst/>
                <a:latin typeface="+mn-lt"/>
                <a:ea typeface="+mn-ea"/>
                <a:cs typeface="+mn-cs"/>
              </a:rPr>
              <a:t>就是一种</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a:t>
            </a:r>
            <a:r>
              <a:rPr lang="en-US" altLang="zh-CN" dirty="0"/>
              <a:t>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state list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shape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layer list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。这三个</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都定义在</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文件中，可以归为一类，统称为</a:t>
            </a:r>
            <a:r>
              <a:rPr lang="en-US" altLang="zh-CN" sz="1200" b="0" i="0" kern="1200" dirty="0">
                <a:solidFill>
                  <a:schemeClr val="tx1"/>
                </a:solidFill>
                <a:effectLst/>
                <a:latin typeface="+mn-lt"/>
                <a:ea typeface="+mn-ea"/>
                <a:cs typeface="+mn-cs"/>
              </a:rPr>
              <a:t>XML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72</a:t>
            </a:fld>
            <a:endParaRPr lang="zh-CN" altLang="en-US"/>
          </a:p>
        </p:txBody>
      </p:sp>
    </p:spTree>
    <p:extLst>
      <p:ext uri="{BB962C8B-B14F-4D97-AF65-F5344CB8AC3E}">
        <p14:creationId xmlns:p14="http://schemas.microsoft.com/office/powerpoint/2010/main" val="33912754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XML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无需考虑创建特定像素密度目录，直接把它放入默认的</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文件夹就可以了。</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可使用</a:t>
            </a:r>
            <a:r>
              <a:rPr lang="en-US" altLang="zh-CN" sz="1200" b="0" i="0" kern="1200" dirty="0">
                <a:solidFill>
                  <a:schemeClr val="tx1"/>
                </a:solidFill>
                <a:effectLst/>
                <a:latin typeface="+mn-lt"/>
                <a:ea typeface="+mn-ea"/>
                <a:cs typeface="+mn-cs"/>
              </a:rPr>
              <a:t>shape </a:t>
            </a:r>
            <a:r>
              <a:rPr lang="en-US" altLang="zh-CN" sz="1200" b="0" i="0" kern="1200" dirty="0" err="1">
                <a:solidFill>
                  <a:schemeClr val="tx1"/>
                </a:solidFill>
                <a:effectLst/>
                <a:latin typeface="+mn-lt"/>
                <a:ea typeface="+mn-ea"/>
                <a:cs typeface="+mn-cs"/>
              </a:rPr>
              <a:t>drawable</a:t>
            </a:r>
            <a:r>
              <a:rPr lang="zh-CN" altLang="en-US" sz="1200" b="0" i="0" kern="1200" dirty="0">
                <a:solidFill>
                  <a:schemeClr val="tx1"/>
                </a:solidFill>
                <a:effectLst/>
                <a:latin typeface="+mn-lt"/>
                <a:ea typeface="+mn-ea"/>
                <a:cs typeface="+mn-cs"/>
              </a:rPr>
              <a:t>定制其他各种图形，如长方形、线条以及梯形等。</a:t>
            </a:r>
            <a:r>
              <a:rPr lang="zh-CN" altLang="en-US" dirty="0"/>
              <a:t>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73</a:t>
            </a:fld>
            <a:endParaRPr lang="zh-CN" altLang="en-US"/>
          </a:p>
        </p:txBody>
      </p:sp>
    </p:spTree>
    <p:extLst>
      <p:ext uri="{BB962C8B-B14F-4D97-AF65-F5344CB8AC3E}">
        <p14:creationId xmlns:p14="http://schemas.microsoft.com/office/powerpoint/2010/main" val="35886827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res/values/styles.xml</a:t>
            </a:r>
            <a:r>
              <a:rPr lang="zh-CN" altLang="en-US" dirty="0"/>
              <a:t>）</a:t>
            </a:r>
            <a:r>
              <a:rPr lang="en-US" altLang="zh-CN" dirty="0"/>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&lt;resources&gt;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&lt;style name="</a:t>
            </a:r>
            <a:r>
              <a:rPr lang="en-US" altLang="zh-CN" sz="1200" b="0" i="0" kern="1200" dirty="0" err="1">
                <a:solidFill>
                  <a:schemeClr val="tx1"/>
                </a:solidFill>
                <a:effectLst/>
                <a:latin typeface="+mn-lt"/>
                <a:ea typeface="+mn-ea"/>
                <a:cs typeface="+mn-cs"/>
              </a:rPr>
              <a:t>AppTheme</a:t>
            </a:r>
            <a:r>
              <a:rPr lang="en-US" altLang="zh-CN" sz="1200" b="0" i="0" kern="1200" dirty="0">
                <a:solidFill>
                  <a:schemeClr val="tx1"/>
                </a:solidFill>
                <a:effectLst/>
                <a:latin typeface="+mn-lt"/>
                <a:ea typeface="+mn-ea"/>
                <a:cs typeface="+mn-cs"/>
              </a:rPr>
              <a:t>" parent="</a:t>
            </a:r>
            <a:r>
              <a:rPr lang="en-US" altLang="zh-CN" sz="1200" b="0" i="0" kern="1200" dirty="0" err="1">
                <a:solidFill>
                  <a:schemeClr val="tx1"/>
                </a:solidFill>
                <a:effectLst/>
                <a:latin typeface="+mn-lt"/>
                <a:ea typeface="+mn-ea"/>
                <a:cs typeface="+mn-cs"/>
              </a:rPr>
              <a:t>Theme.AppCompat</a:t>
            </a:r>
            <a:r>
              <a:rPr lang="en-US" altLang="zh-CN" sz="1200" b="0" i="0" kern="1200" dirty="0">
                <a:solidFill>
                  <a:schemeClr val="tx1"/>
                </a:solidFill>
                <a:effectLst/>
                <a:latin typeface="+mn-lt"/>
                <a:ea typeface="+mn-ea"/>
                <a:cs typeface="+mn-cs"/>
              </a:rPr>
              <a:t>"&gt;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&lt;/style&gt;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&lt;style name="</a:t>
            </a:r>
            <a:r>
              <a:rPr lang="en-US" altLang="zh-CN" sz="1200" b="0" i="0" kern="1200" dirty="0" err="1">
                <a:solidFill>
                  <a:schemeClr val="tx1"/>
                </a:solidFill>
                <a:effectLst/>
                <a:latin typeface="+mn-lt"/>
                <a:ea typeface="+mn-ea"/>
                <a:cs typeface="+mn-cs"/>
              </a:rPr>
              <a:t>BeatBoxButton</a:t>
            </a:r>
            <a:r>
              <a:rPr lang="en-US" altLang="zh-CN" sz="1200" b="0" i="0" kern="1200" dirty="0">
                <a:solidFill>
                  <a:schemeClr val="tx1"/>
                </a:solidFill>
                <a:effectLst/>
                <a:latin typeface="+mn-lt"/>
                <a:ea typeface="+mn-ea"/>
                <a:cs typeface="+mn-cs"/>
              </a:rPr>
              <a:t>" parent="</a:t>
            </a:r>
            <a:r>
              <a:rPr lang="en-US" altLang="zh-CN" sz="1200" b="0" i="0" kern="1200" dirty="0" err="1">
                <a:solidFill>
                  <a:schemeClr val="tx1"/>
                </a:solidFill>
                <a:effectLst/>
                <a:latin typeface="+mn-lt"/>
                <a:ea typeface="+mn-ea"/>
                <a:cs typeface="+mn-cs"/>
              </a:rPr>
              <a:t>android:style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Widget.Holo.Button</a:t>
            </a:r>
            <a:r>
              <a:rPr lang="en-US" altLang="zh-CN" sz="1200" b="0" i="0" kern="1200" dirty="0">
                <a:solidFill>
                  <a:schemeClr val="tx1"/>
                </a:solidFill>
                <a:effectLst/>
                <a:latin typeface="+mn-lt"/>
                <a:ea typeface="+mn-ea"/>
                <a:cs typeface="+mn-cs"/>
              </a:rPr>
              <a:t>"&gt;</a:t>
            </a:r>
            <a:br>
              <a:rPr lang="en-US" altLang="zh-CN"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&lt;item name="</a:t>
            </a:r>
            <a:r>
              <a:rPr lang="en-US" altLang="zh-CN" sz="1200" b="1" i="0" kern="1200" dirty="0" err="1">
                <a:solidFill>
                  <a:schemeClr val="tx1"/>
                </a:solidFill>
                <a:effectLst/>
                <a:latin typeface="+mn-lt"/>
                <a:ea typeface="+mn-ea"/>
                <a:cs typeface="+mn-cs"/>
              </a:rPr>
              <a:t>android:background</a:t>
            </a:r>
            <a:r>
              <a:rPr lang="en-US" altLang="zh-CN" sz="1200" b="1" i="0" kern="1200" dirty="0">
                <a:solidFill>
                  <a:schemeClr val="tx1"/>
                </a:solidFill>
                <a:effectLst/>
                <a:latin typeface="+mn-lt"/>
                <a:ea typeface="+mn-ea"/>
                <a:cs typeface="+mn-cs"/>
              </a:rPr>
              <a:t>"&gt;@color/</a:t>
            </a:r>
            <a:r>
              <a:rPr lang="en-US" altLang="zh-CN" sz="1200" b="1" i="0" kern="1200" dirty="0" err="1">
                <a:solidFill>
                  <a:schemeClr val="tx1"/>
                </a:solidFill>
                <a:effectLst/>
                <a:latin typeface="+mn-lt"/>
                <a:ea typeface="+mn-ea"/>
                <a:cs typeface="+mn-cs"/>
              </a:rPr>
              <a:t>dark_blue</a:t>
            </a:r>
            <a:r>
              <a:rPr lang="en-US" altLang="zh-CN" sz="1200" b="1" i="0" kern="1200" dirty="0">
                <a:solidFill>
                  <a:schemeClr val="tx1"/>
                </a:solidFill>
                <a:effectLst/>
                <a:latin typeface="+mn-lt"/>
                <a:ea typeface="+mn-ea"/>
                <a:cs typeface="+mn-cs"/>
              </a:rPr>
              <a:t>&lt;/item&gt;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&lt;item name="</a:t>
            </a:r>
            <a:r>
              <a:rPr lang="en-US" altLang="zh-CN" sz="1200" b="1" i="0" kern="1200" dirty="0" err="1">
                <a:solidFill>
                  <a:schemeClr val="tx1"/>
                </a:solidFill>
                <a:effectLst/>
                <a:latin typeface="+mn-lt"/>
                <a:ea typeface="+mn-ea"/>
                <a:cs typeface="+mn-cs"/>
              </a:rPr>
              <a:t>android:background</a:t>
            </a:r>
            <a:r>
              <a:rPr lang="en-US" altLang="zh-CN" sz="1200" b="1" i="0" kern="1200" dirty="0">
                <a:solidFill>
                  <a:schemeClr val="tx1"/>
                </a:solidFill>
                <a:effectLst/>
                <a:latin typeface="+mn-lt"/>
                <a:ea typeface="+mn-ea"/>
                <a:cs typeface="+mn-cs"/>
              </a:rPr>
              <a:t>"&gt;@</a:t>
            </a:r>
            <a:r>
              <a:rPr lang="en-US" altLang="zh-CN" sz="1200" b="1" i="0" kern="1200" dirty="0" err="1">
                <a:solidFill>
                  <a:schemeClr val="tx1"/>
                </a:solidFill>
                <a:effectLst/>
                <a:latin typeface="+mn-lt"/>
                <a:ea typeface="+mn-ea"/>
                <a:cs typeface="+mn-cs"/>
              </a:rPr>
              <a:t>drawable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button_beat_box_normal</a:t>
            </a:r>
            <a:r>
              <a:rPr lang="en-US" altLang="zh-CN" sz="1200" b="1" i="0" kern="1200" dirty="0">
                <a:solidFill>
                  <a:schemeClr val="tx1"/>
                </a:solidFill>
                <a:effectLst/>
                <a:latin typeface="+mn-lt"/>
                <a:ea typeface="+mn-ea"/>
                <a:cs typeface="+mn-cs"/>
              </a:rPr>
              <a:t>&lt;/item&gt;</a:t>
            </a:r>
            <a:br>
              <a:rPr lang="en-US" altLang="zh-CN" sz="1200" b="1"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&lt;/style&gt;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&lt;/resources&gt;</a:t>
            </a:r>
            <a:r>
              <a:rPr lang="en-US" altLang="zh-CN" dirty="0"/>
              <a:t> </a:t>
            </a:r>
            <a:br>
              <a:rPr lang="en-US" altLang="zh-CN" dirty="0"/>
            </a:br>
            <a:br>
              <a:rPr lang="zh-CN" altLang="en-US" dirty="0"/>
            </a:br>
            <a:br>
              <a:rPr lang="zh-CN" altLang="en-US" dirty="0"/>
            </a:b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74</a:t>
            </a:fld>
            <a:endParaRPr lang="zh-CN" altLang="en-US"/>
          </a:p>
        </p:txBody>
      </p:sp>
    </p:spTree>
    <p:extLst>
      <p:ext uri="{BB962C8B-B14F-4D97-AF65-F5344CB8AC3E}">
        <p14:creationId xmlns:p14="http://schemas.microsoft.com/office/powerpoint/2010/main" val="15445023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&lt;selector&gt;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顾名思义就是选择器，所以使用</a:t>
            </a:r>
            <a:r>
              <a:rPr lang="en-US" altLang="zh-CN" sz="1200" b="0" i="0" kern="1200" dirty="0">
                <a:solidFill>
                  <a:schemeClr val="tx1"/>
                </a:solidFill>
                <a:effectLst/>
                <a:latin typeface="+mn-lt"/>
                <a:ea typeface="+mn-ea"/>
                <a:cs typeface="+mn-cs"/>
              </a:rPr>
              <a:t>Selector</a:t>
            </a:r>
            <a:r>
              <a:rPr lang="zh-CN" altLang="en-US" sz="1200" b="0" i="0" kern="1200" dirty="0">
                <a:solidFill>
                  <a:schemeClr val="tx1"/>
                </a:solidFill>
                <a:effectLst/>
                <a:latin typeface="+mn-lt"/>
                <a:ea typeface="+mn-ea"/>
                <a:cs typeface="+mn-cs"/>
              </a:rPr>
              <a:t>设置的是跟状态有关的效果，比如点击时，获取焦点时，选中时等所展现的控件效果。</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75</a:t>
            </a:fld>
            <a:endParaRPr lang="zh-CN" altLang="en-US"/>
          </a:p>
        </p:txBody>
      </p:sp>
    </p:spTree>
    <p:extLst>
      <p:ext uri="{BB962C8B-B14F-4D97-AF65-F5344CB8AC3E}">
        <p14:creationId xmlns:p14="http://schemas.microsoft.com/office/powerpoint/2010/main" val="972967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77</a:t>
            </a:fld>
            <a:endParaRPr lang="zh-CN" altLang="en-US"/>
          </a:p>
        </p:txBody>
      </p:sp>
    </p:spTree>
    <p:extLst>
      <p:ext uri="{BB962C8B-B14F-4D97-AF65-F5344CB8AC3E}">
        <p14:creationId xmlns:p14="http://schemas.microsoft.com/office/powerpoint/2010/main" val="12297948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资源系统（</a:t>
            </a:r>
            <a:r>
              <a:rPr lang="en-US" altLang="zh-CN" sz="1200" b="0" i="0" kern="1200" dirty="0">
                <a:solidFill>
                  <a:schemeClr val="tx1"/>
                </a:solidFill>
                <a:effectLst/>
                <a:latin typeface="+mn-lt"/>
                <a:ea typeface="+mn-ea"/>
                <a:cs typeface="+mn-cs"/>
              </a:rPr>
              <a:t>resources system</a:t>
            </a:r>
            <a:r>
              <a:rPr lang="zh-CN" altLang="en-US" sz="1200" b="0" i="0" kern="1200" dirty="0">
                <a:solidFill>
                  <a:schemeClr val="tx1"/>
                </a:solidFill>
                <a:effectLst/>
                <a:latin typeface="+mn-lt"/>
                <a:ea typeface="+mn-ea"/>
                <a:cs typeface="+mn-cs"/>
              </a:rPr>
              <a:t>）可以用来打包应用所需的图片、 </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文件以及其他非</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资源。另一种资源打包方式： </a:t>
            </a:r>
            <a:r>
              <a:rPr lang="en-US" altLang="zh-CN" sz="1200" b="0" i="0" kern="1200" dirty="0">
                <a:solidFill>
                  <a:schemeClr val="tx1"/>
                </a:solidFill>
                <a:effectLst/>
                <a:latin typeface="+mn-lt"/>
                <a:ea typeface="+mn-ea"/>
                <a:cs typeface="+mn-cs"/>
              </a:rPr>
              <a:t>assets</a:t>
            </a:r>
            <a:r>
              <a:rPr lang="zh-CN" altLang="en-US" sz="1200" b="0" i="0" kern="1200" dirty="0">
                <a:solidFill>
                  <a:schemeClr val="tx1"/>
                </a:solidFill>
                <a:effectLst/>
                <a:latin typeface="+mn-lt"/>
                <a:ea typeface="+mn-ea"/>
                <a:cs typeface="+mn-cs"/>
              </a:rPr>
              <a:t>。</a:t>
            </a:r>
            <a:r>
              <a:rPr lang="en-US" altLang="zh-CN" dirty="0"/>
              <a:t> </a:t>
            </a:r>
          </a:p>
          <a:p>
            <a:endParaRPr lang="en-US" altLang="zh-CN" dirty="0"/>
          </a:p>
          <a:p>
            <a:r>
              <a:rPr lang="en-US" altLang="zh-CN" sz="1200" b="0" i="0" kern="1200" dirty="0">
                <a:solidFill>
                  <a:schemeClr val="tx1"/>
                </a:solidFill>
                <a:effectLst/>
                <a:latin typeface="+mn-lt"/>
                <a:ea typeface="+mn-ea"/>
                <a:cs typeface="+mn-cs"/>
              </a:rPr>
              <a:t>resources</a:t>
            </a:r>
            <a:r>
              <a:rPr lang="zh-CN" altLang="en-US" sz="1200" b="0" i="0" kern="1200" dirty="0">
                <a:solidFill>
                  <a:schemeClr val="tx1"/>
                </a:solidFill>
                <a:effectLst/>
                <a:latin typeface="+mn-lt"/>
                <a:ea typeface="+mn-ea"/>
                <a:cs typeface="+mn-cs"/>
              </a:rPr>
              <a:t>资源可以存储声音文件。比如在</a:t>
            </a:r>
            <a:r>
              <a:rPr lang="en-US" altLang="zh-CN" sz="1200" b="0" i="0" kern="1200" dirty="0">
                <a:solidFill>
                  <a:schemeClr val="tx1"/>
                </a:solidFill>
                <a:effectLst/>
                <a:latin typeface="+mn-lt"/>
                <a:ea typeface="+mn-ea"/>
                <a:cs typeface="+mn-cs"/>
              </a:rPr>
              <a:t>res/raw</a:t>
            </a:r>
            <a:r>
              <a:rPr lang="zh-CN" altLang="en-US" sz="1200" b="0" i="0" kern="1200" dirty="0">
                <a:solidFill>
                  <a:schemeClr val="tx1"/>
                </a:solidFill>
                <a:effectLst/>
                <a:latin typeface="+mn-lt"/>
                <a:ea typeface="+mn-ea"/>
                <a:cs typeface="+mn-cs"/>
              </a:rPr>
              <a:t>目录保存</a:t>
            </a:r>
            <a:r>
              <a:rPr lang="en-US" altLang="zh-CN" sz="1200" b="0" i="0" kern="1200" dirty="0">
                <a:solidFill>
                  <a:schemeClr val="tx1"/>
                </a:solidFill>
                <a:effectLst/>
                <a:latin typeface="+mn-lt"/>
                <a:ea typeface="+mn-ea"/>
                <a:cs typeface="+mn-cs"/>
              </a:rPr>
              <a:t>79_long_scream.wav</a:t>
            </a:r>
            <a:r>
              <a:rPr lang="zh-CN" altLang="en-US" sz="1200" b="0" i="0" kern="1200" dirty="0">
                <a:solidFill>
                  <a:schemeClr val="tx1"/>
                </a:solidFill>
                <a:effectLst/>
                <a:latin typeface="+mn-lt"/>
                <a:ea typeface="+mn-ea"/>
                <a:cs typeface="+mn-cs"/>
              </a:rPr>
              <a:t>这样的文件，就可以使用</a:t>
            </a:r>
            <a:r>
              <a:rPr lang="en-US" altLang="zh-CN" sz="1200" b="0" i="0" kern="1200" dirty="0">
                <a:solidFill>
                  <a:schemeClr val="tx1"/>
                </a:solidFill>
                <a:effectLst/>
                <a:latin typeface="+mn-lt"/>
                <a:ea typeface="+mn-ea"/>
                <a:cs typeface="+mn-cs"/>
              </a:rPr>
              <a:t>.raw.79_long_scream</a:t>
            </a:r>
            <a:r>
              <a:rPr lang="zh-CN" altLang="en-US" sz="1200" b="0" i="0" kern="1200" dirty="0">
                <a:solidFill>
                  <a:schemeClr val="tx1"/>
                </a:solidFill>
                <a:effectLst/>
                <a:latin typeface="+mn-lt"/>
                <a:ea typeface="+mn-ea"/>
                <a:cs typeface="+mn-cs"/>
              </a:rPr>
              <a:t>这样的</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获取到它。将类似的声音文件存储为资源后，就可以按特定的方式使用它们了。例如，可以根据设备的不同方位、语言以及系统版本调用不同的声音资源。</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不过</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多个不同声音文件的处理。如果使用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资源系统一个个去处理，效率会有多低。要是能把这些文件全放在一个目录里随应用打包就好了。</a:t>
            </a:r>
            <a:r>
              <a:rPr lang="en-US" altLang="zh-CN" sz="1200" b="0" i="0" kern="1200" dirty="0">
                <a:solidFill>
                  <a:schemeClr val="tx1"/>
                </a:solidFill>
                <a:effectLst/>
                <a:latin typeface="+mn-lt"/>
                <a:ea typeface="+mn-ea"/>
                <a:cs typeface="+mn-cs"/>
              </a:rPr>
              <a:t>assets</a:t>
            </a:r>
            <a:r>
              <a:rPr lang="zh-CN" altLang="en-US" sz="1200" b="0" i="0" kern="1200" dirty="0">
                <a:solidFill>
                  <a:schemeClr val="tx1"/>
                </a:solidFill>
                <a:effectLst/>
                <a:latin typeface="+mn-lt"/>
                <a:ea typeface="+mn-ea"/>
                <a:cs typeface="+mn-cs"/>
              </a:rPr>
              <a:t>可以被看作随应用打包的微型文件系统，支持任意层次的文件目录结构。因为这个优点，类似游戏这样需要加载大量图片和声音资源的应用通常都会使用它。</a:t>
            </a:r>
            <a:r>
              <a:rPr lang="zh-CN" altLang="en-US" dirty="0"/>
              <a:t> </a:t>
            </a:r>
            <a:endParaRPr lang="en-US" altLang="zh-CN" dirty="0"/>
          </a:p>
          <a:p>
            <a:endParaRPr lang="en-US" altLang="zh-CN" dirty="0"/>
          </a:p>
          <a:p>
            <a:pPr>
              <a:lnSpc>
                <a:spcPct val="120000"/>
              </a:lnSpc>
              <a:spcBef>
                <a:spcPts val="600"/>
              </a:spcBef>
            </a:pPr>
            <a:r>
              <a:rPr lang="en-US" altLang="zh-CN" sz="1200" dirty="0">
                <a:latin typeface="Arial" panose="020B0604020202020204" pitchFamily="34" charset="0"/>
                <a:ea typeface="微软雅黑" panose="020B0503020204020204" pitchFamily="34" charset="-122"/>
                <a:cs typeface="Arial" panose="020B0604020202020204" pitchFamily="34" charset="0"/>
              </a:rPr>
              <a:t>res/layout/main.xml</a:t>
            </a:r>
            <a:r>
              <a:rPr lang="zh-CN" altLang="en-US" sz="1200" dirty="0">
                <a:latin typeface="Arial" panose="020B0604020202020204" pitchFamily="34" charset="0"/>
                <a:ea typeface="微软雅黑" panose="020B0503020204020204" pitchFamily="34" charset="-122"/>
                <a:cs typeface="Arial" panose="020B0604020202020204" pitchFamily="34" charset="0"/>
              </a:rPr>
              <a:t>是布局文件资源</a:t>
            </a:r>
          </a:p>
          <a:p>
            <a:pPr>
              <a:lnSpc>
                <a:spcPct val="120000"/>
              </a:lnSpc>
              <a:spcBef>
                <a:spcPts val="600"/>
              </a:spcBef>
            </a:pPr>
            <a:r>
              <a:rPr lang="zh-CN" altLang="en-US" sz="1200" dirty="0">
                <a:latin typeface="Arial" panose="020B0604020202020204" pitchFamily="34" charset="0"/>
                <a:ea typeface="微软雅黑" panose="020B0503020204020204" pitchFamily="34" charset="-122"/>
                <a:cs typeface="Arial" panose="020B0604020202020204" pitchFamily="34" charset="0"/>
              </a:rPr>
              <a:t>在</a:t>
            </a:r>
            <a:r>
              <a:rPr lang="en-US" altLang="zh-CN" sz="1200" dirty="0" err="1">
                <a:latin typeface="Arial" panose="020B0604020202020204" pitchFamily="34" charset="0"/>
                <a:ea typeface="微软雅黑" panose="020B0503020204020204" pitchFamily="34" charset="-122"/>
                <a:cs typeface="Arial" panose="020B0604020202020204" pitchFamily="34" charset="0"/>
              </a:rPr>
              <a:t>R.layout</a:t>
            </a:r>
            <a:r>
              <a:rPr lang="zh-CN" altLang="en-US" sz="1200" dirty="0">
                <a:latin typeface="Arial" panose="020B0604020202020204" pitchFamily="34" charset="0"/>
                <a:ea typeface="微软雅黑" panose="020B0503020204020204" pitchFamily="34" charset="-122"/>
                <a:cs typeface="Arial" panose="020B0604020202020204" pitchFamily="34" charset="0"/>
              </a:rPr>
              <a:t>类中生成一个名为</a:t>
            </a:r>
            <a:r>
              <a:rPr lang="en-US" altLang="zh-CN" sz="1200" dirty="0">
                <a:latin typeface="Arial" panose="020B0604020202020204" pitchFamily="34" charset="0"/>
                <a:ea typeface="微软雅黑" panose="020B0503020204020204" pitchFamily="34" charset="-122"/>
                <a:cs typeface="Arial" panose="020B0604020202020204" pitchFamily="34" charset="0"/>
              </a:rPr>
              <a:t>main</a:t>
            </a:r>
            <a:r>
              <a:rPr lang="zh-CN" altLang="en-US" sz="1200" dirty="0">
                <a:latin typeface="Arial" panose="020B0604020202020204" pitchFamily="34" charset="0"/>
                <a:ea typeface="微软雅黑" panose="020B0503020204020204" pitchFamily="34" charset="-122"/>
                <a:cs typeface="Arial" panose="020B0604020202020204" pitchFamily="34" charset="0"/>
              </a:rPr>
              <a:t>的变量</a:t>
            </a:r>
          </a:p>
          <a:p>
            <a:pPr>
              <a:lnSpc>
                <a:spcPct val="120000"/>
              </a:lnSpc>
              <a:spcBef>
                <a:spcPts val="600"/>
              </a:spcBef>
            </a:pPr>
            <a:r>
              <a:rPr lang="zh-CN" altLang="en-US" sz="1200" dirty="0">
                <a:latin typeface="Arial" panose="020B0604020202020204" pitchFamily="34" charset="0"/>
                <a:ea typeface="微软雅黑" panose="020B0503020204020204" pitchFamily="34" charset="-122"/>
                <a:cs typeface="Arial" panose="020B0604020202020204" pitchFamily="34" charset="0"/>
              </a:rPr>
              <a:t>使用</a:t>
            </a:r>
            <a:r>
              <a:rPr lang="en-US" altLang="zh-CN" sz="1200" dirty="0" err="1">
                <a:latin typeface="Arial" panose="020B0604020202020204" pitchFamily="34" charset="0"/>
                <a:ea typeface="微软雅黑" panose="020B0503020204020204" pitchFamily="34" charset="-122"/>
                <a:cs typeface="Arial" panose="020B0604020202020204" pitchFamily="34" charset="0"/>
              </a:rPr>
              <a:t>R.layout.main</a:t>
            </a:r>
            <a:r>
              <a:rPr lang="zh-CN" altLang="en-US" sz="1200" dirty="0">
                <a:latin typeface="Arial" panose="020B0604020202020204" pitchFamily="34" charset="0"/>
                <a:ea typeface="微软雅黑" panose="020B0503020204020204" pitchFamily="34" charset="-122"/>
                <a:cs typeface="Arial" panose="020B0604020202020204" pitchFamily="34" charset="0"/>
              </a:rPr>
              <a:t>来引用</a:t>
            </a:r>
            <a:r>
              <a:rPr lang="en-US" altLang="zh-CN" sz="1200" dirty="0">
                <a:latin typeface="Arial" panose="020B0604020202020204" pitchFamily="34" charset="0"/>
                <a:ea typeface="微软雅黑" panose="020B0503020204020204" pitchFamily="34" charset="-122"/>
                <a:cs typeface="Arial" panose="020B0604020202020204" pitchFamily="34" charset="0"/>
              </a:rPr>
              <a:t>main.xml</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p>
            <a:br>
              <a:rPr lang="zh-CN" altLang="en-US" dirty="0"/>
            </a:br>
            <a:br>
              <a:rPr lang="zh-CN" altLang="en-US"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79</a:t>
            </a:fld>
            <a:endParaRPr lang="zh-CN" altLang="en-US"/>
          </a:p>
        </p:txBody>
      </p:sp>
    </p:spTree>
    <p:extLst>
      <p:ext uri="{BB962C8B-B14F-4D97-AF65-F5344CB8AC3E}">
        <p14:creationId xmlns:p14="http://schemas.microsoft.com/office/powerpoint/2010/main" val="3048983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右键单击</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模块，选择</a:t>
            </a:r>
            <a:r>
              <a:rPr lang="en-US" altLang="zh-CN" sz="1200" b="0" i="0" kern="1200" dirty="0">
                <a:solidFill>
                  <a:schemeClr val="tx1"/>
                </a:solidFill>
                <a:effectLst/>
                <a:latin typeface="+mn-lt"/>
                <a:ea typeface="+mn-ea"/>
                <a:cs typeface="+mn-cs"/>
              </a:rPr>
              <a:t>New → Folder → Assets Folder</a:t>
            </a:r>
            <a:r>
              <a:rPr lang="zh-CN" altLang="en-US" sz="1200" b="0" i="0" kern="1200" dirty="0">
                <a:solidFill>
                  <a:schemeClr val="tx1"/>
                </a:solidFill>
                <a:effectLst/>
                <a:latin typeface="+mn-lt"/>
                <a:ea typeface="+mn-ea"/>
                <a:cs typeface="+mn-cs"/>
              </a:rPr>
              <a:t>菜单项。清除</a:t>
            </a:r>
            <a:r>
              <a:rPr lang="en-US" altLang="zh-CN" sz="1200" b="0" i="0" kern="1200" dirty="0">
                <a:solidFill>
                  <a:schemeClr val="tx1"/>
                </a:solidFill>
                <a:effectLst/>
                <a:latin typeface="+mn-lt"/>
                <a:ea typeface="+mn-ea"/>
                <a:cs typeface="+mn-cs"/>
              </a:rPr>
              <a:t>Change Folder Location</a:t>
            </a:r>
            <a:r>
              <a:rPr lang="zh-CN" altLang="en-US" sz="1200" b="0" i="0" kern="1200" dirty="0">
                <a:solidFill>
                  <a:schemeClr val="tx1"/>
                </a:solidFill>
                <a:effectLst/>
                <a:latin typeface="+mn-lt"/>
                <a:ea typeface="+mn-ea"/>
                <a:cs typeface="+mn-cs"/>
              </a:rPr>
              <a:t>选项，保持</a:t>
            </a:r>
            <a:r>
              <a:rPr lang="en-US" altLang="zh-CN" sz="1200" b="0" i="0" kern="1200" dirty="0">
                <a:solidFill>
                  <a:schemeClr val="tx1"/>
                </a:solidFill>
                <a:effectLst/>
                <a:latin typeface="+mn-lt"/>
                <a:ea typeface="+mn-ea"/>
                <a:cs typeface="+mn-cs"/>
              </a:rPr>
              <a:t>Target Source Set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main</a:t>
            </a:r>
            <a:r>
              <a:rPr lang="zh-CN" altLang="en-US" sz="1200" b="0" i="0" kern="1200" dirty="0">
                <a:solidFill>
                  <a:schemeClr val="tx1"/>
                </a:solidFill>
                <a:effectLst/>
                <a:latin typeface="+mn-lt"/>
                <a:ea typeface="+mn-ea"/>
                <a:cs typeface="+mn-cs"/>
              </a:rPr>
              <a:t>选项不变，单击</a:t>
            </a:r>
            <a:r>
              <a:rPr lang="en-US" altLang="zh-CN" sz="1200" b="0" i="0" kern="1200" dirty="0">
                <a:solidFill>
                  <a:schemeClr val="tx1"/>
                </a:solidFill>
                <a:effectLst/>
                <a:latin typeface="+mn-lt"/>
                <a:ea typeface="+mn-ea"/>
                <a:cs typeface="+mn-cs"/>
              </a:rPr>
              <a:t>Finish</a:t>
            </a:r>
            <a:r>
              <a:rPr lang="zh-CN" altLang="en-US" sz="1200" b="0" i="0" kern="1200" dirty="0">
                <a:solidFill>
                  <a:schemeClr val="tx1"/>
                </a:solidFill>
                <a:effectLst/>
                <a:latin typeface="+mn-lt"/>
                <a:ea typeface="+mn-ea"/>
                <a:cs typeface="+mn-cs"/>
              </a:rPr>
              <a:t>按钮完成。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 网 站 </a:t>
            </a:r>
            <a:r>
              <a:rPr lang="en-US" altLang="zh-CN" sz="1200" b="0" i="0" kern="1200" dirty="0">
                <a:solidFill>
                  <a:schemeClr val="tx1"/>
                </a:solidFill>
                <a:effectLst/>
                <a:latin typeface="+mn-lt"/>
                <a:ea typeface="+mn-ea"/>
                <a:cs typeface="+mn-cs"/>
              </a:rPr>
              <a:t>www.freesound.org </a:t>
            </a:r>
            <a:r>
              <a:rPr lang="zh-CN" altLang="en-US" sz="1200" b="0" i="0" kern="1200" dirty="0">
                <a:solidFill>
                  <a:schemeClr val="tx1"/>
                </a:solidFill>
                <a:effectLst/>
                <a:latin typeface="+mn-lt"/>
                <a:ea typeface="+mn-ea"/>
                <a:cs typeface="+mn-cs"/>
              </a:rPr>
              <a:t>找 用 到</a:t>
            </a:r>
            <a:r>
              <a:rPr lang="en-US" altLang="zh-CN" sz="1200" b="0" i="0" kern="1200" dirty="0">
                <a:solidFill>
                  <a:schemeClr val="tx1"/>
                </a:solidFill>
                <a:effectLst/>
                <a:latin typeface="+mn-lt"/>
                <a:ea typeface="+mn-ea"/>
                <a:cs typeface="+mn-cs"/>
              </a:rPr>
              <a:t>www.freesound.org </a:t>
            </a:r>
            <a:r>
              <a:rPr lang="zh-CN" altLang="en-US" sz="1200" b="0" i="0" kern="1200" dirty="0">
                <a:solidFill>
                  <a:schemeClr val="tx1"/>
                </a:solidFill>
                <a:effectLst/>
                <a:latin typeface="+mn-lt"/>
                <a:ea typeface="+mn-ea"/>
                <a:cs typeface="+mn-cs"/>
              </a:rPr>
              <a:t>网 站 用 户 </a:t>
            </a:r>
            <a:r>
              <a:rPr lang="en-US" altLang="zh-CN" sz="1200" b="0" i="0" kern="1200" dirty="0" err="1">
                <a:solidFill>
                  <a:schemeClr val="tx1"/>
                </a:solidFill>
                <a:effectLst/>
                <a:latin typeface="+mn-lt"/>
                <a:ea typeface="+mn-ea"/>
                <a:cs typeface="+mn-cs"/>
              </a:rPr>
              <a:t>plagasul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基 于 创 作 共 用 许 可 发 布 的 一 套 声 音 文 件 （ 网 址 为</a:t>
            </a:r>
            <a:r>
              <a:rPr lang="en-US" altLang="zh-CN" sz="1200" b="0" i="0" kern="1200" dirty="0">
                <a:solidFill>
                  <a:schemeClr val="tx1"/>
                </a:solidFill>
                <a:effectLst/>
                <a:latin typeface="+mn-lt"/>
                <a:ea typeface="+mn-ea"/>
                <a:cs typeface="+mn-cs"/>
              </a:rPr>
              <a:t>www.freesound.org/people/plagasul/packs/3/</a:t>
            </a:r>
            <a:r>
              <a:rPr lang="zh-CN" altLang="en-US" sz="1200" b="0" i="0" kern="1200" dirty="0">
                <a:solidFill>
                  <a:schemeClr val="tx1"/>
                </a:solidFill>
                <a:effectLst/>
                <a:latin typeface="+mn-lt"/>
                <a:ea typeface="+mn-ea"/>
                <a:cs typeface="+mn-cs"/>
              </a:rPr>
              <a:t>）。请访问以下地址获取这套文件的压缩包：</a:t>
            </a:r>
            <a:r>
              <a:rPr lang="en-US" altLang="zh-CN" sz="1200" b="0" i="0" kern="1200" dirty="0">
                <a:solidFill>
                  <a:schemeClr val="tx1"/>
                </a:solidFill>
                <a:effectLst/>
                <a:latin typeface="+mn-lt"/>
                <a:ea typeface="+mn-ea"/>
                <a:cs typeface="+mn-cs"/>
              </a:rPr>
              <a:t>https://www.bignerdranch.com/solutions/sample_sounds.zip</a:t>
            </a:r>
            <a:r>
              <a:rPr lang="zh-CN" altLang="en-US" sz="1200" b="0" i="0" kern="1200" dirty="0">
                <a:solidFill>
                  <a:schemeClr val="tx1"/>
                </a:solidFill>
                <a:effectLst/>
                <a:latin typeface="+mn-lt"/>
                <a:ea typeface="+mn-ea"/>
                <a:cs typeface="+mn-cs"/>
              </a:rPr>
              <a:t>下载并解压缩文件至</a:t>
            </a:r>
            <a:r>
              <a:rPr lang="en-US" altLang="zh-CN" sz="1200" b="0" i="0" kern="1200" dirty="0">
                <a:solidFill>
                  <a:schemeClr val="tx1"/>
                </a:solidFill>
                <a:effectLst/>
                <a:latin typeface="+mn-lt"/>
                <a:ea typeface="+mn-ea"/>
                <a:cs typeface="+mn-cs"/>
              </a:rPr>
              <a:t>assets/</a:t>
            </a:r>
            <a:r>
              <a:rPr lang="en-US" altLang="zh-CN" sz="1200" b="0" i="0" kern="1200" dirty="0" err="1">
                <a:solidFill>
                  <a:schemeClr val="tx1"/>
                </a:solidFill>
                <a:effectLst/>
                <a:latin typeface="+mn-lt"/>
                <a:ea typeface="+mn-ea"/>
                <a:cs typeface="+mn-cs"/>
              </a:rPr>
              <a:t>sample_sounds</a:t>
            </a:r>
            <a:r>
              <a:rPr lang="zh-CN" altLang="en-US" sz="1200" b="0" i="0" kern="1200" dirty="0">
                <a:solidFill>
                  <a:schemeClr val="tx1"/>
                </a:solidFill>
                <a:effectLst/>
                <a:latin typeface="+mn-lt"/>
                <a:ea typeface="+mn-ea"/>
                <a:cs typeface="+mn-cs"/>
              </a:rPr>
              <a:t>目录</a:t>
            </a:r>
            <a:r>
              <a:rPr lang="zh-CN" altLang="en-US" dirty="0"/>
              <a:t> </a:t>
            </a:r>
            <a:br>
              <a:rPr lang="zh-CN" altLang="en-US" dirty="0"/>
            </a:b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80</a:t>
            </a:fld>
            <a:endParaRPr lang="zh-CN" altLang="en-US"/>
          </a:p>
        </p:txBody>
      </p:sp>
    </p:spTree>
    <p:extLst>
      <p:ext uri="{BB962C8B-B14F-4D97-AF65-F5344CB8AC3E}">
        <p14:creationId xmlns:p14="http://schemas.microsoft.com/office/powerpoint/2010/main" val="10863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另外</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10</a:t>
            </a:fld>
            <a:endParaRPr lang="zh-CN" altLang="en-US"/>
          </a:p>
        </p:txBody>
      </p:sp>
    </p:spTree>
    <p:extLst>
      <p:ext uri="{BB962C8B-B14F-4D97-AF65-F5344CB8AC3E}">
        <p14:creationId xmlns:p14="http://schemas.microsoft.com/office/powerpoint/2010/main" val="11503039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public </a:t>
            </a:r>
            <a:r>
              <a:rPr lang="en-US" altLang="zh-CN" sz="1200" b="0" i="0" kern="1200" dirty="0" err="1">
                <a:solidFill>
                  <a:schemeClr val="tx1"/>
                </a:solidFill>
                <a:effectLst/>
                <a:latin typeface="+mn-lt"/>
                <a:ea typeface="+mn-ea"/>
                <a:cs typeface="+mn-cs"/>
              </a:rPr>
              <a:t>BeatBox</a:t>
            </a:r>
            <a:r>
              <a:rPr lang="en-US" altLang="zh-CN" sz="1200" b="0" i="0" kern="1200" dirty="0">
                <a:solidFill>
                  <a:schemeClr val="tx1"/>
                </a:solidFill>
                <a:effectLst/>
                <a:latin typeface="+mn-lt"/>
                <a:ea typeface="+mn-ea"/>
                <a:cs typeface="+mn-cs"/>
              </a:rPr>
              <a:t>(Context context)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mAssets</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context.getAssets</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loadSounds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private void </a:t>
            </a:r>
            <a:r>
              <a:rPr lang="en-US" altLang="zh-CN" sz="1200" b="1" i="0" kern="1200" dirty="0" err="1">
                <a:solidFill>
                  <a:schemeClr val="tx1"/>
                </a:solidFill>
                <a:effectLst/>
                <a:latin typeface="+mn-lt"/>
                <a:ea typeface="+mn-ea"/>
                <a:cs typeface="+mn-cs"/>
              </a:rPr>
              <a:t>loadSounds</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String[] </a:t>
            </a:r>
            <a:r>
              <a:rPr lang="en-US" altLang="zh-CN" sz="1200" b="1" i="0" kern="1200" dirty="0" err="1">
                <a:solidFill>
                  <a:schemeClr val="tx1"/>
                </a:solidFill>
                <a:effectLst/>
                <a:latin typeface="+mn-lt"/>
                <a:ea typeface="+mn-ea"/>
                <a:cs typeface="+mn-cs"/>
              </a:rPr>
              <a:t>soundNames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try {</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soundNames</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mAssets.list</a:t>
            </a:r>
            <a:r>
              <a:rPr lang="en-US" altLang="zh-CN" sz="1200" b="1" i="0" kern="1200" dirty="0">
                <a:solidFill>
                  <a:schemeClr val="tx1"/>
                </a:solidFill>
                <a:effectLst/>
                <a:latin typeface="+mn-lt"/>
                <a:ea typeface="+mn-ea"/>
                <a:cs typeface="+mn-cs"/>
              </a:rPr>
              <a:t>(SOUNDS_FOLDER);</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Log.i</a:t>
            </a:r>
            <a:r>
              <a:rPr lang="en-US" altLang="zh-CN" sz="1200" b="1" i="0" kern="1200" dirty="0">
                <a:solidFill>
                  <a:schemeClr val="tx1"/>
                </a:solidFill>
                <a:effectLst/>
                <a:latin typeface="+mn-lt"/>
                <a:ea typeface="+mn-ea"/>
                <a:cs typeface="+mn-cs"/>
              </a:rPr>
              <a:t>(TAG, "Found " + </a:t>
            </a:r>
            <a:r>
              <a:rPr lang="en-US" altLang="zh-CN" sz="1200" b="1" i="0" kern="1200" dirty="0" err="1">
                <a:solidFill>
                  <a:schemeClr val="tx1"/>
                </a:solidFill>
                <a:effectLst/>
                <a:latin typeface="+mn-lt"/>
                <a:ea typeface="+mn-ea"/>
                <a:cs typeface="+mn-cs"/>
              </a:rPr>
              <a:t>soundNames.length</a:t>
            </a:r>
            <a:r>
              <a:rPr lang="en-US" altLang="zh-CN" sz="1200" b="1" i="0" kern="1200" dirty="0">
                <a:solidFill>
                  <a:schemeClr val="tx1"/>
                </a:solidFill>
                <a:effectLst/>
                <a:latin typeface="+mn-lt"/>
                <a:ea typeface="+mn-ea"/>
                <a:cs typeface="+mn-cs"/>
              </a:rPr>
              <a:t> + " sounds");</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catch (</a:t>
            </a:r>
            <a:r>
              <a:rPr lang="en-US" altLang="zh-CN" sz="1200" b="1" i="0" kern="1200" dirty="0" err="1">
                <a:solidFill>
                  <a:schemeClr val="tx1"/>
                </a:solidFill>
                <a:effectLst/>
                <a:latin typeface="+mn-lt"/>
                <a:ea typeface="+mn-ea"/>
                <a:cs typeface="+mn-cs"/>
              </a:rPr>
              <a:t>IOException</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ioe</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Log.e</a:t>
            </a:r>
            <a:r>
              <a:rPr lang="en-US" altLang="zh-CN" sz="1200" b="1" i="0" kern="1200" dirty="0">
                <a:solidFill>
                  <a:schemeClr val="tx1"/>
                </a:solidFill>
                <a:effectLst/>
                <a:latin typeface="+mn-lt"/>
                <a:ea typeface="+mn-ea"/>
                <a:cs typeface="+mn-cs"/>
              </a:rPr>
              <a:t>(TAG, "Could not list assets", </a:t>
            </a:r>
            <a:r>
              <a:rPr lang="en-US" altLang="zh-CN" sz="1200" b="1" i="0" kern="1200" dirty="0" err="1">
                <a:solidFill>
                  <a:schemeClr val="tx1"/>
                </a:solidFill>
                <a:effectLst/>
                <a:latin typeface="+mn-lt"/>
                <a:ea typeface="+mn-ea"/>
                <a:cs typeface="+mn-cs"/>
              </a:rPr>
              <a:t>ioe</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81</a:t>
            </a:fld>
            <a:endParaRPr lang="zh-CN" altLang="en-US"/>
          </a:p>
        </p:txBody>
      </p:sp>
    </p:spTree>
    <p:extLst>
      <p:ext uri="{BB962C8B-B14F-4D97-AF65-F5344CB8AC3E}">
        <p14:creationId xmlns:p14="http://schemas.microsoft.com/office/powerpoint/2010/main" val="41539858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Sound</a:t>
            </a:r>
            <a:r>
              <a:rPr lang="zh-CN" altLang="en-US" sz="1200" b="0" i="0" kern="1200" dirty="0">
                <a:solidFill>
                  <a:schemeClr val="tx1"/>
                </a:solidFill>
                <a:effectLst/>
                <a:latin typeface="+mn-lt"/>
                <a:ea typeface="+mn-ea"/>
                <a:cs typeface="+mn-cs"/>
              </a:rPr>
              <a:t>对象定义了</a:t>
            </a:r>
            <a:r>
              <a:rPr lang="en-US" altLang="zh-CN" sz="1200" b="0" i="0" kern="1200" dirty="0">
                <a:solidFill>
                  <a:schemeClr val="tx1"/>
                </a:solidFill>
                <a:effectLst/>
                <a:latin typeface="+mn-lt"/>
                <a:ea typeface="+mn-ea"/>
                <a:cs typeface="+mn-cs"/>
              </a:rPr>
              <a:t>assets</a:t>
            </a:r>
            <a:r>
              <a:rPr lang="zh-CN" altLang="en-US" sz="1200" b="0" i="0" kern="1200" dirty="0">
                <a:solidFill>
                  <a:schemeClr val="tx1"/>
                </a:solidFill>
                <a:effectLst/>
                <a:latin typeface="+mn-lt"/>
                <a:ea typeface="+mn-ea"/>
                <a:cs typeface="+mn-cs"/>
              </a:rPr>
              <a:t>文件路径。尝试使用</a:t>
            </a:r>
            <a:r>
              <a:rPr lang="en-US" altLang="zh-CN" sz="1200" b="0" i="0" kern="1200" dirty="0">
                <a:solidFill>
                  <a:schemeClr val="tx1"/>
                </a:solidFill>
                <a:effectLst/>
                <a:latin typeface="+mn-lt"/>
                <a:ea typeface="+mn-ea"/>
                <a:cs typeface="+mn-cs"/>
              </a:rPr>
              <a:t>File</a:t>
            </a:r>
            <a:r>
              <a:rPr lang="zh-CN" altLang="en-US" sz="1200" b="0" i="0" kern="1200" dirty="0">
                <a:solidFill>
                  <a:schemeClr val="tx1"/>
                </a:solidFill>
                <a:effectLst/>
                <a:latin typeface="+mn-lt"/>
                <a:ea typeface="+mn-ea"/>
                <a:cs typeface="+mn-cs"/>
              </a:rPr>
              <a:t>对象打开资源文件是行不通的；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正确的方式是使用</a:t>
            </a:r>
            <a:r>
              <a:rPr lang="en-US" altLang="zh-CN" sz="1200" b="0" i="0" kern="1200" dirty="0" err="1">
                <a:solidFill>
                  <a:schemeClr val="tx1"/>
                </a:solidFill>
                <a:effectLst/>
                <a:latin typeface="+mn-lt"/>
                <a:ea typeface="+mn-ea"/>
                <a:cs typeface="+mn-cs"/>
              </a:rPr>
              <a:t>AssetManager</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String </a:t>
            </a:r>
            <a:r>
              <a:rPr lang="en-US" altLang="zh-CN" sz="1200" b="0" i="0" kern="1200" dirty="0" err="1">
                <a:solidFill>
                  <a:schemeClr val="tx1"/>
                </a:solidFill>
                <a:effectLst/>
                <a:latin typeface="+mn-lt"/>
                <a:ea typeface="+mn-ea"/>
                <a:cs typeface="+mn-cs"/>
              </a:rPr>
              <a:t>assetPath</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sound.getAssetPath</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InputStream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soundData</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mAssets.open</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assetPath</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这样才能得到标准的</a:t>
            </a:r>
            <a:r>
              <a:rPr lang="en-US" altLang="zh-CN" sz="1200" b="0" i="0" kern="1200" dirty="0" err="1">
                <a:solidFill>
                  <a:schemeClr val="tx1"/>
                </a:solidFill>
                <a:effectLst/>
                <a:latin typeface="+mn-lt"/>
                <a:ea typeface="+mn-ea"/>
                <a:cs typeface="+mn-cs"/>
              </a:rPr>
              <a:t>InputStream</a:t>
            </a:r>
            <a:r>
              <a:rPr lang="zh-CN" altLang="en-US" sz="1200" b="0" i="0" kern="1200" dirty="0">
                <a:solidFill>
                  <a:schemeClr val="tx1"/>
                </a:solidFill>
                <a:effectLst/>
                <a:latin typeface="+mn-lt"/>
                <a:ea typeface="+mn-ea"/>
                <a:cs typeface="+mn-cs"/>
              </a:rPr>
              <a:t>数据流。</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82</a:t>
            </a:fld>
            <a:endParaRPr lang="zh-CN" altLang="en-US"/>
          </a:p>
        </p:txBody>
      </p:sp>
    </p:spTree>
    <p:extLst>
      <p:ext uri="{BB962C8B-B14F-4D97-AF65-F5344CB8AC3E}">
        <p14:creationId xmlns:p14="http://schemas.microsoft.com/office/powerpoint/2010/main" val="26557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运行状态：当一个碎片是可见的，并且它所关联的活动正处于运行状态时，该碎片也处于运行状态。</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暂停状态：当一个活动进入暂停状态时（由于另一个未占满屏幕的活动被添加到了栈顶），与它相关联的可见碎片就会进入到暂停状态。</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停止状态</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当一个活动进入停止状态时，与它相关联的碎片就会进入到停止状态。或者通过调用 </a:t>
            </a:r>
            <a:r>
              <a:rPr lang="en-US" altLang="zh-CN" sz="1200" b="0" i="0" kern="1200" dirty="0" err="1">
                <a:solidFill>
                  <a:schemeClr val="tx1"/>
                </a:solidFill>
                <a:effectLst/>
                <a:latin typeface="+mn-lt"/>
                <a:ea typeface="+mn-ea"/>
                <a:cs typeface="+mn-cs"/>
              </a:rPr>
              <a:t>FragmentTransaction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remove()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replace()</a:t>
            </a:r>
            <a:r>
              <a:rPr lang="zh-CN" altLang="en-US" sz="1200" b="0" i="0" kern="1200" dirty="0">
                <a:solidFill>
                  <a:schemeClr val="tx1"/>
                </a:solidFill>
                <a:effectLst/>
                <a:latin typeface="+mn-lt"/>
                <a:ea typeface="+mn-ea"/>
                <a:cs typeface="+mn-cs"/>
              </a:rPr>
              <a:t>方法将碎片从活动中移除，但有在事务提交之前调用 </a:t>
            </a:r>
            <a:r>
              <a:rPr lang="en-US" altLang="zh-CN" sz="1200" b="0" i="0" kern="1200" dirty="0" err="1">
                <a:solidFill>
                  <a:schemeClr val="tx1"/>
                </a:solidFill>
                <a:effectLst/>
                <a:latin typeface="+mn-lt"/>
                <a:ea typeface="+mn-ea"/>
                <a:cs typeface="+mn-cs"/>
              </a:rPr>
              <a:t>addToBackStack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方法，这时的碎片也会进入到停止状态。总的来说，进入停止状态的碎片对用户来说是完全不可见的，有可能会被系统回收。</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销毁状态</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碎片总是依附于活动而存在的，因此当活动被销毁时，与它相关联的碎片就会进入到销毁状态。或者通过调用 </a:t>
            </a:r>
            <a:r>
              <a:rPr lang="en-US" altLang="zh-CN" sz="1200" b="0" i="0" kern="1200" dirty="0" err="1">
                <a:solidFill>
                  <a:schemeClr val="tx1"/>
                </a:solidFill>
                <a:effectLst/>
                <a:latin typeface="+mn-lt"/>
                <a:ea typeface="+mn-ea"/>
                <a:cs typeface="+mn-cs"/>
              </a:rPr>
              <a:t>FragmentTransaction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remove()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replace()</a:t>
            </a:r>
            <a:r>
              <a:rPr lang="zh-CN" altLang="en-US" sz="1200" b="0" i="0" kern="1200" dirty="0">
                <a:solidFill>
                  <a:schemeClr val="tx1"/>
                </a:solidFill>
                <a:effectLst/>
                <a:latin typeface="+mn-lt"/>
                <a:ea typeface="+mn-ea"/>
                <a:cs typeface="+mn-cs"/>
              </a:rPr>
              <a:t>方法将碎片从活动中移除，但在事务提交之前并没有调用 </a:t>
            </a:r>
            <a:r>
              <a:rPr lang="en-US" altLang="zh-CN" sz="1200" b="0" i="0" kern="1200" dirty="0" err="1">
                <a:solidFill>
                  <a:schemeClr val="tx1"/>
                </a:solidFill>
                <a:effectLst/>
                <a:latin typeface="+mn-lt"/>
                <a:ea typeface="+mn-ea"/>
                <a:cs typeface="+mn-cs"/>
              </a:rPr>
              <a:t>addToBackStack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方法，这时的碎片也会进入到销毁状态。</a:t>
            </a:r>
            <a:r>
              <a:rPr lang="zh-CN" altLang="en-US" dirty="0"/>
              <a:t> </a:t>
            </a:r>
            <a:endParaRPr lang="en-US" altLang="zh-CN" dirty="0"/>
          </a:p>
          <a:p>
            <a:endParaRPr lang="en-US" altLang="zh-CN" dirty="0"/>
          </a:p>
          <a:p>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onAttach</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当碎片和活动建立关联的时候调用。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en-US" altLang="zh-CN" sz="1200" b="0" i="0" kern="1200" dirty="0" err="1">
                <a:solidFill>
                  <a:schemeClr val="tx1"/>
                </a:solidFill>
                <a:effectLst/>
                <a:latin typeface="+mn-lt"/>
                <a:ea typeface="+mn-ea"/>
                <a:cs typeface="+mn-cs"/>
              </a:rPr>
              <a:t>onCreateView</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为碎片创建视图（加载布局）时调用。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r>
              <a:rPr lang="en-US" altLang="zh-CN" sz="1200" b="0" i="0" kern="1200" dirty="0" err="1">
                <a:solidFill>
                  <a:schemeClr val="tx1"/>
                </a:solidFill>
                <a:effectLst/>
                <a:latin typeface="+mn-lt"/>
                <a:ea typeface="+mn-ea"/>
                <a:cs typeface="+mn-cs"/>
              </a:rPr>
              <a:t>onActivityCreated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确保与碎片相关联的活动一定已经创建完毕的时候调用。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r>
              <a:rPr lang="en-US" altLang="zh-CN" sz="1200" b="0" i="0" kern="1200" dirty="0" err="1">
                <a:solidFill>
                  <a:schemeClr val="tx1"/>
                </a:solidFill>
                <a:effectLst/>
                <a:latin typeface="+mn-lt"/>
                <a:ea typeface="+mn-ea"/>
                <a:cs typeface="+mn-cs"/>
              </a:rPr>
              <a:t>onDestroyView</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当与碎片关联的视图被移除的时候调用。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5. </a:t>
            </a:r>
            <a:r>
              <a:rPr lang="en-US" altLang="zh-CN" sz="1200" b="0" i="0" kern="1200" dirty="0" err="1">
                <a:solidFill>
                  <a:schemeClr val="tx1"/>
                </a:solidFill>
                <a:effectLst/>
                <a:latin typeface="+mn-lt"/>
                <a:ea typeface="+mn-ea"/>
                <a:cs typeface="+mn-cs"/>
              </a:rPr>
              <a:t>onDetach</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当碎片和活动解除关联的时候调用。</a:t>
            </a:r>
            <a:r>
              <a:rPr lang="zh-CN" altLang="en-US" dirty="0"/>
              <a:t> </a:t>
            </a: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12</a:t>
            </a:fld>
            <a:endParaRPr lang="zh-CN" altLang="en-US"/>
          </a:p>
        </p:txBody>
      </p:sp>
    </p:spTree>
    <p:extLst>
      <p:ext uri="{BB962C8B-B14F-4D97-AF65-F5344CB8AC3E}">
        <p14:creationId xmlns:p14="http://schemas.microsoft.com/office/powerpoint/2010/main" val="33825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如果。平板电脑的屏幕足够大，完全可以同时显示下两页的内容，但手机的屏幕一次就只能显示一页的内容。运行时判断程序应该是使用双页模式还是单页模式呢？这就需要借助限定符（</a:t>
            </a:r>
            <a:r>
              <a:rPr lang="en-US" altLang="zh-CN" sz="1200" b="0" i="0" kern="1200" dirty="0">
                <a:solidFill>
                  <a:schemeClr val="tx1"/>
                </a:solidFill>
                <a:effectLst/>
                <a:latin typeface="+mn-lt"/>
                <a:ea typeface="+mn-ea"/>
                <a:cs typeface="+mn-cs"/>
              </a:rPr>
              <a:t>Qualifiers</a:t>
            </a:r>
            <a:r>
              <a:rPr lang="zh-CN" altLang="en-US" sz="1200" b="0" i="0" kern="1200" dirty="0">
                <a:solidFill>
                  <a:schemeClr val="tx1"/>
                </a:solidFill>
                <a:effectLst/>
                <a:latin typeface="+mn-lt"/>
                <a:ea typeface="+mn-ea"/>
                <a:cs typeface="+mn-cs"/>
              </a:rPr>
              <a:t>）来实现了。</a:t>
            </a:r>
            <a:r>
              <a:rPr lang="zh-CN" altLang="en-US" dirty="0"/>
              <a:t> </a:t>
            </a: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14</a:t>
            </a:fld>
            <a:endParaRPr lang="zh-CN" altLang="en-US"/>
          </a:p>
        </p:txBody>
      </p:sp>
    </p:spTree>
    <p:extLst>
      <p:ext uri="{BB962C8B-B14F-4D97-AF65-F5344CB8AC3E}">
        <p14:creationId xmlns:p14="http://schemas.microsoft.com/office/powerpoint/2010/main" val="259871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layout/</a:t>
            </a:r>
            <a:r>
              <a:rPr lang="en-US" altLang="zh-CN" sz="1200" b="0" i="0" kern="1200" dirty="0" err="1">
                <a:solidFill>
                  <a:schemeClr val="tx1"/>
                </a:solidFill>
                <a:effectLst/>
                <a:latin typeface="+mn-lt"/>
                <a:ea typeface="+mn-ea"/>
                <a:cs typeface="+mn-cs"/>
              </a:rPr>
              <a:t>activity_main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布局只包含了一个碎片，即单页模式</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15</a:t>
            </a:fld>
            <a:endParaRPr lang="zh-CN" altLang="en-US"/>
          </a:p>
        </p:txBody>
      </p:sp>
    </p:spTree>
    <p:extLst>
      <p:ext uri="{BB962C8B-B14F-4D97-AF65-F5344CB8AC3E}">
        <p14:creationId xmlns:p14="http://schemas.microsoft.com/office/powerpoint/2010/main" val="425985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67452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927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3081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0418" y="66588"/>
            <a:ext cx="10515600" cy="802063"/>
          </a:xfrm>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838200" y="1040860"/>
            <a:ext cx="10515600" cy="513610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
        <p:nvSpPr>
          <p:cNvPr id="7" name="矩形 6"/>
          <p:cNvSpPr/>
          <p:nvPr userDrawn="1"/>
        </p:nvSpPr>
        <p:spPr>
          <a:xfrm>
            <a:off x="406399" y="0"/>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矩形 7"/>
          <p:cNvSpPr/>
          <p:nvPr userDrawn="1"/>
        </p:nvSpPr>
        <p:spPr>
          <a:xfrm>
            <a:off x="514925" y="-1"/>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0" name="直接连接符 9"/>
          <p:cNvCxnSpPr/>
          <p:nvPr userDrawn="1"/>
        </p:nvCxnSpPr>
        <p:spPr>
          <a:xfrm flipV="1">
            <a:off x="670754" y="845344"/>
            <a:ext cx="4777546" cy="3644"/>
          </a:xfrm>
          <a:prstGeom prst="line">
            <a:avLst/>
          </a:prstGeom>
          <a:ln w="12700">
            <a:solidFill>
              <a:schemeClr val="accent1">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2" name="矩形 11"/>
          <p:cNvSpPr/>
          <p:nvPr userDrawn="1"/>
        </p:nvSpPr>
        <p:spPr>
          <a:xfrm>
            <a:off x="1165955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矩形 14"/>
          <p:cNvSpPr/>
          <p:nvPr userDrawn="1"/>
        </p:nvSpPr>
        <p:spPr>
          <a:xfrm>
            <a:off x="1172346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359214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64186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879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2833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6724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08985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505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81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21709"/>
            <a:ext cx="10515600" cy="8020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54545"/>
            <a:ext cx="10515600" cy="50224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DCD69422-E893-4DDB-9A7E-F86CEABEE12D}" type="datetimeFigureOut">
              <a:rPr lang="zh-CN" altLang="en-US" smtClean="0"/>
              <a:pPr/>
              <a:t>2019/10/22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38B4F502-AEE6-4D70-927B-AC49763F54CA}" type="slidenum">
              <a:rPr lang="zh-CN" altLang="en-US" smtClean="0"/>
              <a:pPr/>
              <a:t>‹#›</a:t>
            </a:fld>
            <a:endParaRPr lang="zh-CN" altLang="en-US"/>
          </a:p>
        </p:txBody>
      </p:sp>
      <p:sp>
        <p:nvSpPr>
          <p:cNvPr id="8" name="文本框 7"/>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userDrawn="1"/>
        </p:nvPicPr>
        <p:blipFill rotWithShape="1">
          <a:blip r:embed="rId1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56408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emas.android.com/apk/res/androi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31.png"/><Relationship Id="rId4" Type="http://schemas.openxmlformats.org/officeDocument/2006/relationships/tags" Target="../tags/tag16.xml"/><Relationship Id="rId9"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32.png"/><Relationship Id="rId4"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041179" y="5257800"/>
            <a:ext cx="42231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PA_标题 1"/>
          <p:cNvSpPr>
            <a:spLocks noGrp="1"/>
          </p:cNvSpPr>
          <p:nvPr>
            <p:ph type="ctrTitle"/>
            <p:custDataLst>
              <p:tags r:id="rId1"/>
            </p:custDataLst>
          </p:nvPr>
        </p:nvSpPr>
        <p:spPr>
          <a:xfrm>
            <a:off x="6607067" y="2983776"/>
            <a:ext cx="5091404" cy="904352"/>
          </a:xfrm>
        </p:spPr>
        <p:txBody>
          <a:bodyPr>
            <a:normAutofit/>
          </a:bodyPr>
          <a:lstStyle/>
          <a:p>
            <a:r>
              <a:rPr lang="zh-CN" altLang="en-US" sz="5400" b="1" dirty="0"/>
              <a:t>移动应用开发</a:t>
            </a:r>
          </a:p>
        </p:txBody>
      </p:sp>
      <p:sp>
        <p:nvSpPr>
          <p:cNvPr id="3" name="PA_副标题 2"/>
          <p:cNvSpPr>
            <a:spLocks noGrp="1"/>
          </p:cNvSpPr>
          <p:nvPr>
            <p:ph type="subTitle" idx="1"/>
            <p:custDataLst>
              <p:tags r:id="rId2"/>
            </p:custDataLst>
          </p:nvPr>
        </p:nvSpPr>
        <p:spPr>
          <a:xfrm>
            <a:off x="8872694" y="5017701"/>
            <a:ext cx="1788313" cy="480198"/>
          </a:xfrm>
          <a:solidFill>
            <a:srgbClr val="FFFFFF"/>
          </a:solidFill>
        </p:spPr>
        <p:txBody>
          <a:bodyPr>
            <a:normAutofit/>
          </a:bodyPr>
          <a:lstStyle/>
          <a:p>
            <a:r>
              <a:rPr lang="en-US" altLang="zh-CN" sz="2000" dirty="0"/>
              <a:t>Android</a:t>
            </a:r>
            <a:r>
              <a:rPr lang="zh-CN" altLang="en-US" sz="2000" dirty="0"/>
              <a:t>开发</a:t>
            </a:r>
            <a:endParaRPr lang="en-US" altLang="zh-CN" sz="2000" dirty="0"/>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12263"/>
            <a:ext cx="6396052" cy="4247378"/>
          </a:xfrm>
          <a:prstGeom prst="rect">
            <a:avLst/>
          </a:prstGeom>
        </p:spPr>
      </p:pic>
      <p:pic>
        <p:nvPicPr>
          <p:cNvPr id="1026" name="Picture 2" descr="https://timgsa.baidu.com/timg?image&amp;quality=80&amp;size=b9999_10000&amp;sec=1494498818323&amp;di=f227893f50360881a7f41bf1995b37ab&amp;imgtype=0&amp;src=http%3A%2F%2Fi3.hexunimg.cn%2F2012-10-16%2F146810004.gif"/>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31" r="20358"/>
          <a:stretch/>
        </p:blipFill>
        <p:spPr bwMode="auto">
          <a:xfrm>
            <a:off x="11333372" y="4926203"/>
            <a:ext cx="465325" cy="60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689283"/>
      </p:ext>
    </p:extLst>
  </p:cSld>
  <p:clrMapOvr>
    <a:masterClrMapping/>
  </p:clrMapOvr>
  <mc:AlternateContent xmlns:mc="http://schemas.openxmlformats.org/markup-compatibility/2006" xmlns:p14="http://schemas.microsoft.com/office/powerpoint/2010/main">
    <mc:Choice Requires="p14">
      <p:transition spd="slow" p14:dur="2000" advTm="6077"/>
    </mc:Choice>
    <mc:Fallback xmlns="">
      <p:transition spd="slow" advTm="60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
            </a:r>
            <a:r>
              <a:rPr lang="zh-CN" altLang="en-US" dirty="0"/>
              <a:t>与</a:t>
            </a:r>
            <a:r>
              <a:rPr lang="en-US" altLang="zh-CN" dirty="0"/>
              <a:t>Activity</a:t>
            </a:r>
            <a:r>
              <a:rPr lang="zh-CN" altLang="en-US" dirty="0"/>
              <a:t>通信</a:t>
            </a:r>
          </a:p>
        </p:txBody>
      </p:sp>
      <p:sp>
        <p:nvSpPr>
          <p:cNvPr id="3" name="内容占位符 2"/>
          <p:cNvSpPr>
            <a:spLocks noGrp="1"/>
          </p:cNvSpPr>
          <p:nvPr>
            <p:ph idx="1"/>
          </p:nvPr>
        </p:nvSpPr>
        <p:spPr>
          <a:xfrm>
            <a:off x="1099457" y="1746615"/>
            <a:ext cx="4435929" cy="559471"/>
          </a:xfrm>
        </p:spPr>
        <p:txBody>
          <a:bodyPr>
            <a:normAutofit/>
          </a:bodyPr>
          <a:lstStyle/>
          <a:p>
            <a:pPr marL="0" indent="0">
              <a:buNone/>
            </a:pPr>
            <a:r>
              <a:rPr lang="zh-CN" altLang="en-US" sz="2400" dirty="0">
                <a:solidFill>
                  <a:schemeClr val="tx1">
                    <a:lumMod val="50000"/>
                    <a:lumOff val="50000"/>
                  </a:schemeClr>
                </a:solidFill>
              </a:rPr>
              <a:t>从布局文件中获取碎片的实例</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10</a:t>
            </a:fld>
            <a:endParaRPr lang="zh-CN" altLang="en-US"/>
          </a:p>
        </p:txBody>
      </p:sp>
      <p:sp>
        <p:nvSpPr>
          <p:cNvPr id="5" name="矩形 4"/>
          <p:cNvSpPr/>
          <p:nvPr/>
        </p:nvSpPr>
        <p:spPr>
          <a:xfrm>
            <a:off x="1099457" y="1175409"/>
            <a:ext cx="4174671"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活动调用碎片里的方法</a:t>
            </a:r>
          </a:p>
        </p:txBody>
      </p:sp>
      <p:sp>
        <p:nvSpPr>
          <p:cNvPr id="6" name="矩形 5"/>
          <p:cNvSpPr/>
          <p:nvPr/>
        </p:nvSpPr>
        <p:spPr>
          <a:xfrm>
            <a:off x="1099457" y="2416896"/>
            <a:ext cx="10282382" cy="1040285"/>
          </a:xfrm>
          <a:prstGeom prst="rect">
            <a:avLst/>
          </a:prstGeom>
          <a:noFill/>
        </p:spPr>
        <p:txBody>
          <a:bodyPr vert="horz" wrap="square" rtlCol="0">
            <a:spAutoFit/>
          </a:bodyPr>
          <a:lstStyle/>
          <a:p>
            <a:pPr>
              <a:lnSpc>
                <a:spcPct val="110000"/>
              </a:lnSpc>
            </a:pP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Fragment </a:t>
            </a:r>
            <a:r>
              <a:rPr lang="en-US" altLang="zh-CN" sz="2800" b="1"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mFragment</a:t>
            </a: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 = (Fragment) </a:t>
            </a:r>
            <a:r>
              <a:rPr lang="en-US" altLang="zh-CN" sz="2800" b="1"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getFragmentManager</a:t>
            </a: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b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b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r>
              <a:rPr lang="en-US" altLang="zh-CN" sz="2800" b="1"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findFragmentById</a:t>
            </a: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en-US" altLang="zh-CN" sz="2800" b="1"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R.id.right_fragment</a:t>
            </a: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1099457" y="4101469"/>
            <a:ext cx="5807529" cy="676360"/>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碎片调用活动里的方法</a:t>
            </a:r>
          </a:p>
        </p:txBody>
      </p:sp>
      <p:sp>
        <p:nvSpPr>
          <p:cNvPr id="8" name="矩形 7"/>
          <p:cNvSpPr/>
          <p:nvPr/>
        </p:nvSpPr>
        <p:spPr>
          <a:xfrm>
            <a:off x="1143000" y="4711637"/>
            <a:ext cx="8839200" cy="636694"/>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调用 </a:t>
            </a:r>
            <a:r>
              <a:rPr lang="en-US" altLang="zh-CN" sz="24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getActivity</a:t>
            </a: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方法</a:t>
            </a:r>
          </a:p>
        </p:txBody>
      </p:sp>
      <p:sp>
        <p:nvSpPr>
          <p:cNvPr id="9" name="矩形 8"/>
          <p:cNvSpPr/>
          <p:nvPr/>
        </p:nvSpPr>
        <p:spPr>
          <a:xfrm>
            <a:off x="1099457" y="5491733"/>
            <a:ext cx="9508671" cy="523220"/>
          </a:xfrm>
          <a:prstGeom prst="rect">
            <a:avLst/>
          </a:prstGeom>
        </p:spPr>
        <p:txBody>
          <a:bodyPr wrap="square">
            <a:spAutoFit/>
          </a:bodyPr>
          <a:lstStyle/>
          <a:p>
            <a:r>
              <a:rPr lang="en-US" altLang="zh-CN" sz="2800" b="1" dirty="0" err="1">
                <a:solidFill>
                  <a:schemeClr val="accent2"/>
                </a:solidFill>
              </a:rPr>
              <a:t>MainActivity</a:t>
            </a:r>
            <a:r>
              <a:rPr lang="en-US" altLang="zh-CN" sz="2800" b="1" dirty="0">
                <a:solidFill>
                  <a:schemeClr val="accent2"/>
                </a:solidFill>
              </a:rPr>
              <a:t> activity = (</a:t>
            </a:r>
            <a:r>
              <a:rPr lang="en-US" altLang="zh-CN" sz="2800" b="1" dirty="0" err="1">
                <a:solidFill>
                  <a:schemeClr val="accent2"/>
                </a:solidFill>
              </a:rPr>
              <a:t>MainActivity</a:t>
            </a:r>
            <a:r>
              <a:rPr lang="en-US" altLang="zh-CN" sz="2800" b="1" dirty="0">
                <a:solidFill>
                  <a:schemeClr val="accent2"/>
                </a:solidFill>
              </a:rPr>
              <a:t>) </a:t>
            </a:r>
            <a:r>
              <a:rPr lang="en-US" altLang="zh-CN" sz="2800" b="1" dirty="0" err="1">
                <a:solidFill>
                  <a:schemeClr val="accent2"/>
                </a:solidFill>
              </a:rPr>
              <a:t>getActivity</a:t>
            </a:r>
            <a:r>
              <a:rPr lang="en-US" altLang="zh-CN" sz="2800" b="1" dirty="0">
                <a:solidFill>
                  <a:schemeClr val="accent2"/>
                </a:solidFill>
              </a:rPr>
              <a:t>();</a:t>
            </a:r>
            <a:endParaRPr lang="zh-CN" altLang="en-US" sz="2800" dirty="0">
              <a:solidFill>
                <a:schemeClr val="accent2"/>
              </a:solidFill>
            </a:endParaRPr>
          </a:p>
        </p:txBody>
      </p:sp>
      <p:cxnSp>
        <p:nvCxnSpPr>
          <p:cNvPr id="10" name="直接箭头连接符 9"/>
          <p:cNvCxnSpPr/>
          <p:nvPr/>
        </p:nvCxnSpPr>
        <p:spPr>
          <a:xfrm flipH="1" flipV="1">
            <a:off x="1213756" y="4698963"/>
            <a:ext cx="1408620"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213756" y="1741718"/>
            <a:ext cx="1408620"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4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当碎片中需要使用 </a:t>
            </a:r>
            <a:r>
              <a:rPr lang="en-US" altLang="zh-CN" dirty="0"/>
              <a:t>Context </a:t>
            </a:r>
            <a:r>
              <a:rPr lang="zh-CN" altLang="en-US" dirty="0"/>
              <a:t>对象时，也可以使用 </a:t>
            </a:r>
            <a:r>
              <a:rPr lang="en-US" altLang="zh-CN" dirty="0" err="1"/>
              <a:t>getActivity</a:t>
            </a:r>
            <a:r>
              <a:rPr lang="en-US" altLang="zh-CN" dirty="0"/>
              <a:t>()</a:t>
            </a:r>
            <a:r>
              <a:rPr lang="zh-CN" altLang="en-US" dirty="0"/>
              <a:t>方法，因为获取到的活动本身就是一个 </a:t>
            </a:r>
            <a:r>
              <a:rPr lang="en-US" altLang="zh-CN" dirty="0"/>
              <a:t>Context</a:t>
            </a:r>
            <a:r>
              <a:rPr lang="zh-CN" altLang="en-US" dirty="0"/>
              <a:t>对象。</a:t>
            </a:r>
            <a:endParaRPr lang="en-US" altLang="zh-CN" dirty="0"/>
          </a:p>
          <a:p>
            <a:br>
              <a:rPr lang="zh-CN" altLang="en-US" dirty="0"/>
            </a:br>
            <a:r>
              <a:rPr lang="zh-CN" altLang="en-US" dirty="0"/>
              <a:t>碎片和碎片之间进行通信：</a:t>
            </a:r>
            <a:br>
              <a:rPr lang="zh-CN" altLang="en-US" dirty="0"/>
            </a:br>
            <a:r>
              <a:rPr lang="zh-CN" altLang="en-US" dirty="0"/>
              <a:t>基本思路非常简单，首先在一个碎片中可以得到与它相关联的活动，然后再通过这个活动去获取另外一个碎片的实例，这样也就实现了不同碎片之间的通信功能。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11</a:t>
            </a:fld>
            <a:endParaRPr lang="zh-CN" altLang="en-US"/>
          </a:p>
        </p:txBody>
      </p:sp>
    </p:spTree>
    <p:extLst>
      <p:ext uri="{BB962C8B-B14F-4D97-AF65-F5344CB8AC3E}">
        <p14:creationId xmlns:p14="http://schemas.microsoft.com/office/powerpoint/2010/main" val="375812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生命周期</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12</a:t>
            </a:fld>
            <a:r>
              <a:rPr lang="en-US" altLang="zh-CN"/>
              <a:t>-246</a:t>
            </a:r>
            <a:endParaRPr lang="en-US" altLang="zh-CN" dirty="0"/>
          </a:p>
        </p:txBody>
      </p:sp>
      <p:grpSp>
        <p:nvGrpSpPr>
          <p:cNvPr id="8" name="组合 7"/>
          <p:cNvGrpSpPr/>
          <p:nvPr/>
        </p:nvGrpSpPr>
        <p:grpSpPr>
          <a:xfrm>
            <a:off x="2462362" y="1849065"/>
            <a:ext cx="2855220" cy="4153830"/>
            <a:chOff x="623691" y="810596"/>
            <a:chExt cx="3024190" cy="5704453"/>
          </a:xfrm>
        </p:grpSpPr>
        <p:cxnSp>
          <p:nvCxnSpPr>
            <p:cNvPr id="9" name="直接箭头连接符 8"/>
            <p:cNvCxnSpPr>
              <a:endCxn id="14" idx="0"/>
            </p:cNvCxnSpPr>
            <p:nvPr/>
          </p:nvCxnSpPr>
          <p:spPr>
            <a:xfrm>
              <a:off x="2135786" y="1546404"/>
              <a:ext cx="0" cy="50635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4" idx="2"/>
              <a:endCxn id="15" idx="0"/>
            </p:cNvCxnSpPr>
            <p:nvPr/>
          </p:nvCxnSpPr>
          <p:spPr>
            <a:xfrm>
              <a:off x="2135786" y="2788565"/>
              <a:ext cx="0" cy="50635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5" idx="2"/>
              <a:endCxn id="16" idx="0"/>
            </p:cNvCxnSpPr>
            <p:nvPr/>
          </p:nvCxnSpPr>
          <p:spPr>
            <a:xfrm>
              <a:off x="2135786" y="4030726"/>
              <a:ext cx="0" cy="50635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6" idx="2"/>
              <a:endCxn id="17" idx="0"/>
            </p:cNvCxnSpPr>
            <p:nvPr/>
          </p:nvCxnSpPr>
          <p:spPr>
            <a:xfrm>
              <a:off x="2135786" y="5272887"/>
              <a:ext cx="0" cy="50635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23691" y="810596"/>
              <a:ext cx="3024190" cy="735808"/>
            </a:xfrm>
            <a:prstGeom prst="rect">
              <a:avLst/>
            </a:prstGeom>
            <a:noFill/>
            <a:ln w="28575">
              <a:solidFill>
                <a:schemeClr val="tx1"/>
              </a:solidFill>
            </a:ln>
            <a:effectLst/>
          </p:spPr>
          <p:txBody>
            <a:bodyPr wrap="none" rtlCol="0" anchor="ctr">
              <a:noAutofit/>
            </a:bodyPr>
            <a:lstStyle/>
            <a:p>
              <a:pPr algn="ctr"/>
              <a:r>
                <a:rPr lang="en-US" altLang="zh-CN" sz="2400" dirty="0" err="1"/>
                <a:t>onAttach</a:t>
              </a:r>
              <a:r>
                <a:rPr lang="en-US" altLang="zh-CN" sz="2400" dirty="0"/>
                <a:t>()</a:t>
              </a:r>
              <a:endParaRPr lang="zh-CN" altLang="en-US" sz="2400" dirty="0"/>
            </a:p>
          </p:txBody>
        </p:sp>
        <p:sp>
          <p:nvSpPr>
            <p:cNvPr id="14" name="矩形 13"/>
            <p:cNvSpPr/>
            <p:nvPr/>
          </p:nvSpPr>
          <p:spPr>
            <a:xfrm>
              <a:off x="623691" y="2052757"/>
              <a:ext cx="3024190" cy="735808"/>
            </a:xfrm>
            <a:prstGeom prst="rect">
              <a:avLst/>
            </a:prstGeom>
            <a:noFill/>
            <a:ln w="28575">
              <a:solidFill>
                <a:schemeClr val="tx1"/>
              </a:solidFill>
            </a:ln>
            <a:effectLst/>
          </p:spPr>
          <p:txBody>
            <a:bodyPr wrap="none" rtlCol="0" anchor="ctr">
              <a:noAutofit/>
            </a:bodyPr>
            <a:lstStyle/>
            <a:p>
              <a:pPr algn="ctr"/>
              <a:r>
                <a:rPr lang="en-US" altLang="zh-CN" sz="2400" dirty="0" err="1"/>
                <a:t>onCreate</a:t>
              </a:r>
              <a:r>
                <a:rPr lang="en-US" altLang="zh-CN" sz="2400" dirty="0"/>
                <a:t>()</a:t>
              </a:r>
              <a:endParaRPr lang="zh-CN" altLang="en-US" sz="2400" dirty="0"/>
            </a:p>
          </p:txBody>
        </p:sp>
        <p:sp>
          <p:nvSpPr>
            <p:cNvPr id="15" name="矩形 14"/>
            <p:cNvSpPr/>
            <p:nvPr/>
          </p:nvSpPr>
          <p:spPr>
            <a:xfrm>
              <a:off x="623691" y="3294918"/>
              <a:ext cx="3024190" cy="735808"/>
            </a:xfrm>
            <a:prstGeom prst="rect">
              <a:avLst/>
            </a:prstGeom>
            <a:noFill/>
            <a:ln w="28575">
              <a:solidFill>
                <a:schemeClr val="tx1"/>
              </a:solidFill>
            </a:ln>
            <a:effectLst/>
          </p:spPr>
          <p:txBody>
            <a:bodyPr wrap="none" rtlCol="0" anchor="ctr">
              <a:noAutofit/>
            </a:bodyPr>
            <a:lstStyle/>
            <a:p>
              <a:pPr algn="ctr"/>
              <a:r>
                <a:rPr lang="en-US" altLang="zh-CN" sz="2400" dirty="0" err="1"/>
                <a:t>onCreateView</a:t>
              </a:r>
              <a:r>
                <a:rPr lang="en-US" altLang="zh-CN" sz="2400" dirty="0"/>
                <a:t>()</a:t>
              </a:r>
              <a:endParaRPr lang="zh-CN" altLang="en-US" sz="2400" dirty="0"/>
            </a:p>
          </p:txBody>
        </p:sp>
        <p:sp>
          <p:nvSpPr>
            <p:cNvPr id="16" name="矩形 15"/>
            <p:cNvSpPr/>
            <p:nvPr/>
          </p:nvSpPr>
          <p:spPr>
            <a:xfrm>
              <a:off x="623691" y="4537079"/>
              <a:ext cx="3024190" cy="735808"/>
            </a:xfrm>
            <a:prstGeom prst="rect">
              <a:avLst/>
            </a:prstGeom>
            <a:noFill/>
            <a:ln w="28575">
              <a:solidFill>
                <a:schemeClr val="tx1"/>
              </a:solidFill>
            </a:ln>
            <a:effectLst/>
          </p:spPr>
          <p:txBody>
            <a:bodyPr wrap="none" rtlCol="0" anchor="ctr">
              <a:noAutofit/>
            </a:bodyPr>
            <a:lstStyle/>
            <a:p>
              <a:pPr algn="ctr"/>
              <a:r>
                <a:rPr lang="en-US" altLang="zh-CN" sz="2400" dirty="0" err="1"/>
                <a:t>onActivityCreated</a:t>
              </a:r>
              <a:r>
                <a:rPr lang="en-US" altLang="zh-CN" sz="2400" dirty="0"/>
                <a:t>()</a:t>
              </a:r>
              <a:endParaRPr lang="zh-CN" altLang="en-US" sz="2400" dirty="0"/>
            </a:p>
          </p:txBody>
        </p:sp>
        <p:sp>
          <p:nvSpPr>
            <p:cNvPr id="17" name="矩形 16"/>
            <p:cNvSpPr/>
            <p:nvPr/>
          </p:nvSpPr>
          <p:spPr>
            <a:xfrm>
              <a:off x="623691" y="5779241"/>
              <a:ext cx="3024190" cy="735808"/>
            </a:xfrm>
            <a:prstGeom prst="rect">
              <a:avLst/>
            </a:prstGeom>
            <a:noFill/>
            <a:ln w="28575">
              <a:solidFill>
                <a:schemeClr val="tx1"/>
              </a:solidFill>
            </a:ln>
            <a:effectLst/>
          </p:spPr>
          <p:txBody>
            <a:bodyPr wrap="none" rtlCol="0" anchor="ctr">
              <a:noAutofit/>
            </a:bodyPr>
            <a:lstStyle/>
            <a:p>
              <a:pPr algn="ctr"/>
              <a:r>
                <a:rPr lang="en-US" altLang="zh-CN" sz="2400" dirty="0" err="1"/>
                <a:t>onStart</a:t>
              </a:r>
              <a:r>
                <a:rPr lang="en-US" altLang="zh-CN" sz="2400" dirty="0"/>
                <a:t>()</a:t>
              </a:r>
              <a:endParaRPr lang="zh-CN" altLang="en-US" sz="2400" dirty="0"/>
            </a:p>
          </p:txBody>
        </p:sp>
      </p:grpSp>
      <p:cxnSp>
        <p:nvCxnSpPr>
          <p:cNvPr id="18" name="直接箭头连接符 17"/>
          <p:cNvCxnSpPr/>
          <p:nvPr/>
        </p:nvCxnSpPr>
        <p:spPr>
          <a:xfrm flipH="1">
            <a:off x="881744" y="5267540"/>
            <a:ext cx="4805871" cy="0"/>
          </a:xfrm>
          <a:prstGeom prst="straightConnector1">
            <a:avLst/>
          </a:prstGeom>
          <a:ln w="28575">
            <a:solidFill>
              <a:srgbClr val="C0C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323959" y="2020898"/>
            <a:ext cx="2855220" cy="4414062"/>
            <a:chOff x="6820615" y="315197"/>
            <a:chExt cx="3024190" cy="5956814"/>
          </a:xfrm>
        </p:grpSpPr>
        <p:cxnSp>
          <p:nvCxnSpPr>
            <p:cNvPr id="20" name="直接箭头连接符 19"/>
            <p:cNvCxnSpPr>
              <a:stCxn id="30" idx="2"/>
              <a:endCxn id="29" idx="0"/>
            </p:cNvCxnSpPr>
            <p:nvPr/>
          </p:nvCxnSpPr>
          <p:spPr>
            <a:xfrm>
              <a:off x="8332710" y="5213900"/>
              <a:ext cx="0" cy="3918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8" idx="2"/>
              <a:endCxn id="30" idx="0"/>
            </p:cNvCxnSpPr>
            <p:nvPr/>
          </p:nvCxnSpPr>
          <p:spPr>
            <a:xfrm>
              <a:off x="8332710" y="4155787"/>
              <a:ext cx="0" cy="39186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6" idx="0"/>
            </p:cNvCxnSpPr>
            <p:nvPr/>
          </p:nvCxnSpPr>
          <p:spPr>
            <a:xfrm>
              <a:off x="8332710" y="981448"/>
              <a:ext cx="0" cy="39186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6" idx="2"/>
              <a:endCxn id="27" idx="0"/>
            </p:cNvCxnSpPr>
            <p:nvPr/>
          </p:nvCxnSpPr>
          <p:spPr>
            <a:xfrm>
              <a:off x="8332710" y="2039561"/>
              <a:ext cx="0" cy="39186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7" idx="2"/>
              <a:endCxn id="28" idx="0"/>
            </p:cNvCxnSpPr>
            <p:nvPr/>
          </p:nvCxnSpPr>
          <p:spPr>
            <a:xfrm>
              <a:off x="8332710" y="3097674"/>
              <a:ext cx="0" cy="39186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820615" y="315197"/>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onResume</a:t>
              </a:r>
              <a:r>
                <a:rPr lang="en-US" altLang="zh-CN" sz="2400" dirty="0"/>
                <a:t>()</a:t>
              </a:r>
              <a:endParaRPr lang="zh-CN" altLang="en-US" sz="2400" dirty="0"/>
            </a:p>
          </p:txBody>
        </p:sp>
        <p:sp>
          <p:nvSpPr>
            <p:cNvPr id="26" name="矩形 25"/>
            <p:cNvSpPr/>
            <p:nvPr/>
          </p:nvSpPr>
          <p:spPr>
            <a:xfrm>
              <a:off x="6820615" y="1373310"/>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onPause</a:t>
              </a:r>
              <a:r>
                <a:rPr lang="en-US" altLang="zh-CN" sz="2400" dirty="0"/>
                <a:t>()</a:t>
              </a:r>
              <a:endParaRPr lang="zh-CN" altLang="en-US" sz="2400" dirty="0"/>
            </a:p>
          </p:txBody>
        </p:sp>
        <p:sp>
          <p:nvSpPr>
            <p:cNvPr id="27" name="矩形 26"/>
            <p:cNvSpPr/>
            <p:nvPr/>
          </p:nvSpPr>
          <p:spPr>
            <a:xfrm>
              <a:off x="6820615" y="2431423"/>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onStop</a:t>
              </a:r>
              <a:r>
                <a:rPr lang="en-US" altLang="zh-CN" sz="2400" dirty="0"/>
                <a:t>()</a:t>
              </a:r>
              <a:endParaRPr lang="zh-CN" altLang="en-US" sz="2400" dirty="0"/>
            </a:p>
          </p:txBody>
        </p:sp>
        <p:sp>
          <p:nvSpPr>
            <p:cNvPr id="28" name="矩形 27"/>
            <p:cNvSpPr/>
            <p:nvPr/>
          </p:nvSpPr>
          <p:spPr>
            <a:xfrm>
              <a:off x="6820615" y="3489536"/>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onDestroyView</a:t>
              </a:r>
              <a:r>
                <a:rPr lang="en-US" altLang="zh-CN" sz="2400" dirty="0"/>
                <a:t>()</a:t>
              </a:r>
              <a:endParaRPr lang="zh-CN" altLang="en-US" sz="2400" dirty="0"/>
            </a:p>
          </p:txBody>
        </p:sp>
        <p:sp>
          <p:nvSpPr>
            <p:cNvPr id="29" name="矩形 28"/>
            <p:cNvSpPr/>
            <p:nvPr/>
          </p:nvSpPr>
          <p:spPr>
            <a:xfrm>
              <a:off x="6820615" y="5605760"/>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onDetach</a:t>
              </a:r>
              <a:r>
                <a:rPr lang="en-US" altLang="zh-CN" sz="2400" dirty="0"/>
                <a:t>()</a:t>
              </a:r>
              <a:endParaRPr lang="zh-CN" altLang="en-US" sz="2400" dirty="0"/>
            </a:p>
          </p:txBody>
        </p:sp>
        <p:sp>
          <p:nvSpPr>
            <p:cNvPr id="30" name="矩形 29"/>
            <p:cNvSpPr/>
            <p:nvPr/>
          </p:nvSpPr>
          <p:spPr>
            <a:xfrm>
              <a:off x="6820615" y="4547649"/>
              <a:ext cx="3024190" cy="666251"/>
            </a:xfrm>
            <a:prstGeom prst="rect">
              <a:avLst/>
            </a:prstGeom>
            <a:noFill/>
            <a:ln w="28575">
              <a:solidFill>
                <a:schemeClr val="tx1"/>
              </a:solidFill>
            </a:ln>
            <a:effectLst/>
          </p:spPr>
          <p:txBody>
            <a:bodyPr wrap="none" rtlCol="0" anchor="ctr">
              <a:noAutofit/>
            </a:bodyPr>
            <a:lstStyle/>
            <a:p>
              <a:pPr algn="ctr"/>
              <a:r>
                <a:rPr lang="en-US" altLang="zh-CN" sz="2400" dirty="0" err="1"/>
                <a:t>onDestroy</a:t>
              </a:r>
              <a:r>
                <a:rPr lang="en-US" altLang="zh-CN" sz="2400" dirty="0"/>
                <a:t>()</a:t>
              </a:r>
              <a:endParaRPr lang="zh-CN" altLang="en-US" sz="2400" dirty="0"/>
            </a:p>
          </p:txBody>
        </p:sp>
      </p:grpSp>
      <p:cxnSp>
        <p:nvCxnSpPr>
          <p:cNvPr id="31" name="直接箭头连接符 30"/>
          <p:cNvCxnSpPr/>
          <p:nvPr/>
        </p:nvCxnSpPr>
        <p:spPr>
          <a:xfrm flipH="1">
            <a:off x="881744" y="6153207"/>
            <a:ext cx="4805871" cy="0"/>
          </a:xfrm>
          <a:prstGeom prst="straightConnector1">
            <a:avLst/>
          </a:prstGeom>
          <a:ln w="28575">
            <a:solidFill>
              <a:srgbClr val="C0C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881744" y="1667484"/>
            <a:ext cx="4805871" cy="0"/>
          </a:xfrm>
          <a:prstGeom prst="straightConnector1">
            <a:avLst/>
          </a:prstGeom>
          <a:ln w="28575">
            <a:solidFill>
              <a:srgbClr val="C0C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759658" y="4215132"/>
            <a:ext cx="5049636" cy="0"/>
          </a:xfrm>
          <a:prstGeom prst="straightConnector1">
            <a:avLst/>
          </a:prstGeom>
          <a:ln w="28575">
            <a:solidFill>
              <a:srgbClr val="C0C0C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759659" y="2625306"/>
            <a:ext cx="5049636" cy="0"/>
          </a:xfrm>
          <a:prstGeom prst="straightConnector1">
            <a:avLst/>
          </a:prstGeom>
          <a:ln w="28575">
            <a:solidFill>
              <a:srgbClr val="C0C0C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90418" y="1900007"/>
            <a:ext cx="1520758" cy="498598"/>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Created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6" name="文本框 35"/>
          <p:cNvSpPr txBox="1"/>
          <p:nvPr/>
        </p:nvSpPr>
        <p:spPr>
          <a:xfrm>
            <a:off x="971833" y="5467099"/>
            <a:ext cx="1213362" cy="417211"/>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Started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10221173" y="2045051"/>
            <a:ext cx="1588122" cy="445392"/>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Resumed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8" name="文本框 37"/>
          <p:cNvSpPr txBox="1"/>
          <p:nvPr/>
        </p:nvSpPr>
        <p:spPr>
          <a:xfrm>
            <a:off x="10221173" y="2873639"/>
            <a:ext cx="1588122" cy="445392"/>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Paused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38"/>
          <p:cNvSpPr txBox="1"/>
          <p:nvPr/>
        </p:nvSpPr>
        <p:spPr>
          <a:xfrm>
            <a:off x="10221173" y="3613198"/>
            <a:ext cx="1588122" cy="417211"/>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Stopped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40" name="文本框 39"/>
          <p:cNvSpPr txBox="1"/>
          <p:nvPr/>
        </p:nvSpPr>
        <p:spPr>
          <a:xfrm>
            <a:off x="10221173" y="4421424"/>
            <a:ext cx="1588122" cy="445392"/>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Destroyed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1" name="直接箭头连接符 40"/>
          <p:cNvCxnSpPr/>
          <p:nvPr/>
        </p:nvCxnSpPr>
        <p:spPr>
          <a:xfrm flipH="1">
            <a:off x="6759659" y="3419195"/>
            <a:ext cx="5049636" cy="0"/>
          </a:xfrm>
          <a:prstGeom prst="straightConnector1">
            <a:avLst/>
          </a:prstGeom>
          <a:ln w="28575">
            <a:solidFill>
              <a:srgbClr val="C0C0C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17" idx="2"/>
            <a:endCxn id="25" idx="0"/>
          </p:cNvCxnSpPr>
          <p:nvPr/>
        </p:nvCxnSpPr>
        <p:spPr>
          <a:xfrm rot="5400000" flipH="1" flipV="1">
            <a:off x="4329772" y="1581098"/>
            <a:ext cx="3981997" cy="4861596"/>
          </a:xfrm>
          <a:prstGeom prst="bentConnector5">
            <a:avLst>
              <a:gd name="adj1" fmla="val -11195"/>
              <a:gd name="adj2" fmla="val 50000"/>
              <a:gd name="adj3" fmla="val 10946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283291" y="1066359"/>
            <a:ext cx="1213362" cy="419502"/>
          </a:xfrm>
          <a:prstGeom prst="rect">
            <a:avLst/>
          </a:prstGeom>
          <a:noFill/>
        </p:spPr>
        <p:txBody>
          <a:bodyPr wrap="square" rtlCol="0">
            <a:sp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回调</a:t>
            </a:r>
          </a:p>
        </p:txBody>
      </p:sp>
      <p:sp>
        <p:nvSpPr>
          <p:cNvPr id="44" name="文本框 43"/>
          <p:cNvSpPr txBox="1"/>
          <p:nvPr/>
        </p:nvSpPr>
        <p:spPr>
          <a:xfrm>
            <a:off x="997814" y="1066359"/>
            <a:ext cx="1213362" cy="419502"/>
          </a:xfrm>
          <a:prstGeom prst="rect">
            <a:avLst/>
          </a:prstGeom>
          <a:noFill/>
        </p:spPr>
        <p:txBody>
          <a:bodyPr wrap="square" rtlCol="0">
            <a:sp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状态</a:t>
            </a:r>
          </a:p>
        </p:txBody>
      </p:sp>
      <p:sp>
        <p:nvSpPr>
          <p:cNvPr id="45" name="文本框 44"/>
          <p:cNvSpPr txBox="1"/>
          <p:nvPr/>
        </p:nvSpPr>
        <p:spPr>
          <a:xfrm>
            <a:off x="8003919" y="1066359"/>
            <a:ext cx="1213362" cy="419502"/>
          </a:xfrm>
          <a:prstGeom prst="rect">
            <a:avLst/>
          </a:prstGeom>
          <a:noFill/>
        </p:spPr>
        <p:txBody>
          <a:bodyPr wrap="square" rtlCol="0">
            <a:sp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回调</a:t>
            </a:r>
          </a:p>
        </p:txBody>
      </p:sp>
      <p:sp>
        <p:nvSpPr>
          <p:cNvPr id="46" name="文本框 45"/>
          <p:cNvSpPr txBox="1"/>
          <p:nvPr/>
        </p:nvSpPr>
        <p:spPr>
          <a:xfrm>
            <a:off x="10289396" y="1066359"/>
            <a:ext cx="1213362" cy="419502"/>
          </a:xfrm>
          <a:prstGeom prst="rect">
            <a:avLst/>
          </a:prstGeom>
          <a:noFill/>
        </p:spPr>
        <p:txBody>
          <a:bodyPr wrap="square" rtlCol="0">
            <a:sp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状态</a:t>
            </a:r>
          </a:p>
        </p:txBody>
      </p:sp>
    </p:spTree>
    <p:extLst>
      <p:ext uri="{BB962C8B-B14F-4D97-AF65-F5344CB8AC3E}">
        <p14:creationId xmlns:p14="http://schemas.microsoft.com/office/powerpoint/2010/main" val="156306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内容占位符 2"/>
          <p:cNvSpPr>
            <a:spLocks noGrp="1"/>
          </p:cNvSpPr>
          <p:nvPr>
            <p:ph idx="1"/>
          </p:nvPr>
        </p:nvSpPr>
        <p:spPr>
          <a:xfrm>
            <a:off x="3433618" y="3793817"/>
            <a:ext cx="8159668" cy="2386859"/>
          </a:xfrm>
        </p:spPr>
        <p:txBody>
          <a:bodyPr>
            <a:noAutofit/>
          </a:bodyPr>
          <a:lstStyle/>
          <a:p>
            <a:pPr marL="0" indent="0">
              <a:buNone/>
            </a:pPr>
            <a:r>
              <a:rPr lang="zh-CN" altLang="zh-CN" sz="3200" dirty="0"/>
              <a:t>生命周期受所在的</a:t>
            </a:r>
            <a:r>
              <a:rPr lang="en-US" altLang="zh-CN" sz="3200" dirty="0"/>
              <a:t>Activity</a:t>
            </a:r>
            <a:r>
              <a:rPr lang="zh-CN" altLang="zh-CN" sz="3200" dirty="0"/>
              <a:t>的影响</a:t>
            </a:r>
            <a:endParaRPr lang="en-US" altLang="zh-CN" sz="3200" dirty="0"/>
          </a:p>
          <a:p>
            <a:pPr lvl="1"/>
            <a:r>
              <a:rPr lang="en-US" altLang="zh-CN" sz="2800" dirty="0"/>
              <a:t>Activity</a:t>
            </a:r>
            <a:r>
              <a:rPr lang="zh-CN" altLang="zh-CN" sz="2800" b="1" dirty="0"/>
              <a:t>运行</a:t>
            </a:r>
            <a:r>
              <a:rPr lang="zh-CN" altLang="zh-CN" sz="2800" dirty="0"/>
              <a:t>，可单独地操作每个</a:t>
            </a:r>
            <a:r>
              <a:rPr lang="en-US" altLang="zh-CN" sz="2800" dirty="0"/>
              <a:t>Fragment</a:t>
            </a:r>
          </a:p>
          <a:p>
            <a:pPr lvl="1"/>
            <a:r>
              <a:rPr lang="en-US" altLang="zh-CN" sz="2800" dirty="0"/>
              <a:t>Activity</a:t>
            </a:r>
            <a:r>
              <a:rPr lang="zh-CN" altLang="zh-CN" sz="2800" b="1" dirty="0"/>
              <a:t>暂停</a:t>
            </a:r>
            <a:r>
              <a:rPr lang="zh-CN" altLang="zh-CN" sz="2800" dirty="0"/>
              <a:t>，拥有的所有</a:t>
            </a:r>
            <a:r>
              <a:rPr lang="en-US" altLang="zh-CN" sz="2800" dirty="0"/>
              <a:t>Fragments</a:t>
            </a:r>
            <a:r>
              <a:rPr lang="zh-CN" altLang="zh-CN" sz="2800" dirty="0"/>
              <a:t>都暂停</a:t>
            </a:r>
            <a:endParaRPr lang="en-US" altLang="zh-CN" sz="2800" dirty="0"/>
          </a:p>
          <a:p>
            <a:pPr lvl="1"/>
            <a:r>
              <a:rPr lang="en-US" altLang="zh-CN" sz="2800" dirty="0"/>
              <a:t>Activity</a:t>
            </a:r>
            <a:r>
              <a:rPr lang="zh-CN" altLang="zh-CN" sz="2800" b="1" dirty="0"/>
              <a:t>销毁</a:t>
            </a:r>
            <a:r>
              <a:rPr lang="zh-CN" altLang="zh-CN" sz="2800" dirty="0"/>
              <a:t>，拥有的所有</a:t>
            </a:r>
            <a:r>
              <a:rPr lang="en-US" altLang="zh-CN" sz="2800" dirty="0"/>
              <a:t>Fragments</a:t>
            </a:r>
            <a:r>
              <a:rPr lang="zh-CN" altLang="zh-CN" sz="2800" dirty="0"/>
              <a:t>都被销毁</a:t>
            </a:r>
            <a:endParaRPr lang="zh-CN" altLang="en-US" sz="2800"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13</a:t>
            </a:fld>
            <a:r>
              <a:rPr lang="en-US" altLang="zh-CN"/>
              <a:t>-246</a:t>
            </a:r>
            <a:endParaRPr lang="en-US" altLang="zh-CN" dirty="0"/>
          </a:p>
        </p:txBody>
      </p:sp>
      <p:sp>
        <p:nvSpPr>
          <p:cNvPr id="4" name="矩形 3"/>
          <p:cNvSpPr/>
          <p:nvPr/>
        </p:nvSpPr>
        <p:spPr>
          <a:xfrm>
            <a:off x="3581400" y="1684978"/>
            <a:ext cx="7035123" cy="698385"/>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zh-CN" sz="3200" dirty="0">
                <a:latin typeface="Arial" panose="020B0604020202020204" pitchFamily="34" charset="0"/>
                <a:ea typeface="微软雅黑" panose="020B0503020204020204" pitchFamily="34" charset="-122"/>
                <a:cs typeface="Arial" panose="020B0604020202020204" pitchFamily="34" charset="0"/>
              </a:rPr>
              <a:t>不能独立存在，必须嵌入到</a:t>
            </a:r>
            <a:r>
              <a:rPr lang="en-US" altLang="zh-CN" sz="3200" dirty="0">
                <a:latin typeface="Arial" panose="020B0604020202020204" pitchFamily="34" charset="0"/>
                <a:ea typeface="微软雅黑" panose="020B0503020204020204" pitchFamily="34" charset="-122"/>
                <a:cs typeface="Arial" panose="020B0604020202020204" pitchFamily="34" charset="0"/>
              </a:rPr>
              <a:t>Activity</a:t>
            </a:r>
            <a:r>
              <a:rPr lang="zh-CN" altLang="zh-CN" sz="3200" dirty="0">
                <a:latin typeface="Arial" panose="020B0604020202020204" pitchFamily="34" charset="0"/>
                <a:ea typeface="微软雅黑" panose="020B0503020204020204" pitchFamily="34" charset="-122"/>
                <a:cs typeface="Arial" panose="020B0604020202020204" pitchFamily="34" charset="0"/>
              </a:rPr>
              <a:t>中</a:t>
            </a:r>
            <a:endParaRPr lang="en-US" altLang="zh-CN" sz="3200" dirty="0">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656" y="1144417"/>
            <a:ext cx="1779509" cy="177950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957" y="3915415"/>
            <a:ext cx="2143661" cy="2143661"/>
          </a:xfrm>
          <a:prstGeom prst="rect">
            <a:avLst/>
          </a:prstGeom>
        </p:spPr>
      </p:pic>
    </p:spTree>
    <p:extLst>
      <p:ext uri="{BB962C8B-B14F-4D97-AF65-F5344CB8AC3E}">
        <p14:creationId xmlns:p14="http://schemas.microsoft.com/office/powerpoint/2010/main" val="128609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单</a:t>
            </a:r>
            <a:r>
              <a:rPr lang="en-US" altLang="zh-CN" dirty="0"/>
              <a:t>/</a:t>
            </a:r>
            <a:r>
              <a:rPr lang="zh-CN" altLang="en-US" dirty="0"/>
              <a:t>双页根据屏幕分辨率切换</a:t>
            </a:r>
          </a:p>
        </p:txBody>
      </p:sp>
      <p:grpSp>
        <p:nvGrpSpPr>
          <p:cNvPr id="27" name="组合 26"/>
          <p:cNvGrpSpPr/>
          <p:nvPr/>
        </p:nvGrpSpPr>
        <p:grpSpPr>
          <a:xfrm>
            <a:off x="860541" y="5063436"/>
            <a:ext cx="6351181" cy="1000276"/>
            <a:chOff x="690418" y="5157358"/>
            <a:chExt cx="6351181" cy="1000276"/>
          </a:xfrm>
        </p:grpSpPr>
        <p:sp>
          <p:nvSpPr>
            <p:cNvPr id="23" name="矩形 22"/>
            <p:cNvSpPr/>
            <p:nvPr/>
          </p:nvSpPr>
          <p:spPr>
            <a:xfrm>
              <a:off x="690418" y="5157358"/>
              <a:ext cx="6351181" cy="978729"/>
            </a:xfrm>
            <a:prstGeom prst="rect">
              <a:avLst/>
            </a:prstGeom>
          </p:spPr>
          <p:txBody>
            <a:bodyPr wrap="square">
              <a:spAutoFit/>
            </a:bodyPr>
            <a:lstStyle/>
            <a:p>
              <a:pPr>
                <a:lnSpc>
                  <a:spcPct val="120000"/>
                </a:lnSpc>
              </a:pPr>
              <a:r>
                <a:rPr lang="zh-CN" altLang="en-US" sz="2400" dirty="0"/>
                <a:t>程序能够根据设备的分辨率或屏幕大小在运行时来决定加载哪个布局</a:t>
              </a:r>
            </a:p>
          </p:txBody>
        </p:sp>
        <p:cxnSp>
          <p:nvCxnSpPr>
            <p:cNvPr id="25" name="直接箭头连接符 24"/>
            <p:cNvCxnSpPr/>
            <p:nvPr/>
          </p:nvCxnSpPr>
          <p:spPr>
            <a:xfrm flipH="1">
              <a:off x="738265" y="6157634"/>
              <a:ext cx="6172899"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3"/>
          <a:stretch>
            <a:fillRect/>
          </a:stretch>
        </p:blipFill>
        <p:spPr>
          <a:xfrm>
            <a:off x="1590279" y="890197"/>
            <a:ext cx="4171424" cy="3966273"/>
          </a:xfrm>
          <a:prstGeom prst="rect">
            <a:avLst/>
          </a:prstGeom>
        </p:spPr>
      </p:pic>
    </p:spTree>
    <p:extLst>
      <p:ext uri="{BB962C8B-B14F-4D97-AF65-F5344CB8AC3E}">
        <p14:creationId xmlns:p14="http://schemas.microsoft.com/office/powerpoint/2010/main" val="78744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单页布局</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15</a:t>
            </a:fld>
            <a:endParaRPr lang="zh-CN" altLang="en-US"/>
          </a:p>
        </p:txBody>
      </p:sp>
      <p:sp>
        <p:nvSpPr>
          <p:cNvPr id="3" name="Rectangle 1"/>
          <p:cNvSpPr>
            <a:spLocks noChangeArrowheads="1"/>
          </p:cNvSpPr>
          <p:nvPr/>
        </p:nvSpPr>
        <p:spPr bwMode="auto">
          <a:xfrm>
            <a:off x="365953" y="1393606"/>
            <a:ext cx="9531777"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"horizontal"</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fragment</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"@+id/left_fragment"</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"tutorail.xuyi.pers.fragmenttest.LeftFragment"</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80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05735" y="522227"/>
            <a:ext cx="7685117"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"horizontal"</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fragment</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"@+id/left_fragment"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"tutorail.xuyi.pers.fragmenttest.LeftFragment"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fragment</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"@+id/right_fragment"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"tutorail.xuyi.pers.fragmenttest.RightFragment"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"3"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r>
              <a:rPr lang="zh-CN" altLang="en-US" dirty="0"/>
              <a:t>双页布局</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16</a:t>
            </a:fld>
            <a:endParaRPr lang="zh-CN" altLang="en-US"/>
          </a:p>
        </p:txBody>
      </p:sp>
      <p:cxnSp>
        <p:nvCxnSpPr>
          <p:cNvPr id="7" name="直接箭头连接符 6"/>
          <p:cNvCxnSpPr/>
          <p:nvPr/>
        </p:nvCxnSpPr>
        <p:spPr>
          <a:xfrm flipH="1">
            <a:off x="2377011" y="2532150"/>
            <a:ext cx="7466222" cy="3244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603451" y="4293924"/>
            <a:ext cx="8316128" cy="0"/>
          </a:xfrm>
          <a:prstGeom prst="straightConnector1">
            <a:avLst/>
          </a:prstGeom>
          <a:ln w="571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创建平板模拟器</a:t>
            </a:r>
          </a:p>
        </p:txBody>
      </p:sp>
      <p:pic>
        <p:nvPicPr>
          <p:cNvPr id="2" name="图片 1"/>
          <p:cNvPicPr>
            <a:picLocks noChangeAspect="1"/>
          </p:cNvPicPr>
          <p:nvPr/>
        </p:nvPicPr>
        <p:blipFill rotWithShape="1">
          <a:blip r:embed="rId2"/>
          <a:srcRect l="351" t="5383" b="1262"/>
          <a:stretch/>
        </p:blipFill>
        <p:spPr>
          <a:xfrm>
            <a:off x="690418" y="1224154"/>
            <a:ext cx="7341621" cy="493430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607" y="1205463"/>
            <a:ext cx="7286625" cy="4953000"/>
          </a:xfrm>
          <a:prstGeom prst="roundRect">
            <a:avLst>
              <a:gd name="adj" fmla="val 5825"/>
            </a:avLst>
          </a:prstGeom>
        </p:spPr>
      </p:pic>
    </p:spTree>
    <p:extLst>
      <p:ext uri="{BB962C8B-B14F-4D97-AF65-F5344CB8AC3E}">
        <p14:creationId xmlns:p14="http://schemas.microsoft.com/office/powerpoint/2010/main" val="327207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不同模拟器上的运行效果</a:t>
            </a:r>
          </a:p>
        </p:txBody>
      </p:sp>
      <p:pic>
        <p:nvPicPr>
          <p:cNvPr id="5" name="内容占位符 4"/>
          <p:cNvPicPr>
            <a:picLocks noGrp="1" noChangeAspect="1"/>
          </p:cNvPicPr>
          <p:nvPr>
            <p:ph idx="1"/>
          </p:nvPr>
        </p:nvPicPr>
        <p:blipFill>
          <a:blip r:embed="rId2"/>
          <a:stretch>
            <a:fillRect/>
          </a:stretch>
        </p:blipFill>
        <p:spPr>
          <a:xfrm>
            <a:off x="307801" y="868651"/>
            <a:ext cx="2963340" cy="5135563"/>
          </a:xfrm>
          <a:prstGeom prst="rect">
            <a:avLst/>
          </a:prstGeom>
        </p:spPr>
      </p:pic>
      <p:sp>
        <p:nvSpPr>
          <p:cNvPr id="4" name="灯片编号占位符 3"/>
          <p:cNvSpPr>
            <a:spLocks noGrp="1"/>
          </p:cNvSpPr>
          <p:nvPr>
            <p:ph type="sldNum" sz="quarter" idx="12"/>
          </p:nvPr>
        </p:nvSpPr>
        <p:spPr/>
        <p:txBody>
          <a:bodyPr/>
          <a:lstStyle/>
          <a:p>
            <a:fld id="{38B4F502-AEE6-4D70-927B-AC49763F54CA}" type="slidenum">
              <a:rPr lang="zh-CN" altLang="en-US" smtClean="0"/>
              <a:t>18</a:t>
            </a:fld>
            <a:endParaRPr lang="zh-CN" altLang="en-US"/>
          </a:p>
        </p:txBody>
      </p:sp>
      <p:pic>
        <p:nvPicPr>
          <p:cNvPr id="6" name="图片 5"/>
          <p:cNvPicPr>
            <a:picLocks noChangeAspect="1"/>
          </p:cNvPicPr>
          <p:nvPr/>
        </p:nvPicPr>
        <p:blipFill>
          <a:blip r:embed="rId3"/>
          <a:stretch>
            <a:fillRect/>
          </a:stretch>
        </p:blipFill>
        <p:spPr>
          <a:xfrm>
            <a:off x="3377620" y="747252"/>
            <a:ext cx="8657064" cy="6606006"/>
          </a:xfrm>
          <a:prstGeom prst="rect">
            <a:avLst/>
          </a:prstGeom>
        </p:spPr>
      </p:pic>
    </p:spTree>
    <p:extLst>
      <p:ext uri="{BB962C8B-B14F-4D97-AF65-F5344CB8AC3E}">
        <p14:creationId xmlns:p14="http://schemas.microsoft.com/office/powerpoint/2010/main" val="2465798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屏幕</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19</a:t>
            </a:fld>
            <a:endParaRPr lang="zh-CN" altLang="en-US"/>
          </a:p>
        </p:txBody>
      </p:sp>
      <p:graphicFrame>
        <p:nvGraphicFramePr>
          <p:cNvPr id="3" name="表格 2"/>
          <p:cNvGraphicFramePr>
            <a:graphicFrameLocks noGrp="1"/>
          </p:cNvGraphicFramePr>
          <p:nvPr>
            <p:extLst/>
          </p:nvPr>
        </p:nvGraphicFramePr>
        <p:xfrm>
          <a:off x="1236264" y="1097900"/>
          <a:ext cx="9969754" cy="5417203"/>
        </p:xfrm>
        <a:graphic>
          <a:graphicData uri="http://schemas.openxmlformats.org/drawingml/2006/table">
            <a:tbl>
              <a:tblPr firstRow="1" bandRow="1">
                <a:tableStyleId>{2D5ABB26-0587-4C30-8999-92F81FD0307C}</a:tableStyleId>
              </a:tblPr>
              <a:tblGrid>
                <a:gridCol w="1424468">
                  <a:extLst>
                    <a:ext uri="{9D8B030D-6E8A-4147-A177-3AD203B41FA5}">
                      <a16:colId xmlns:a16="http://schemas.microsoft.com/office/drawing/2014/main" val="2941917904"/>
                    </a:ext>
                  </a:extLst>
                </a:gridCol>
                <a:gridCol w="1322615">
                  <a:extLst>
                    <a:ext uri="{9D8B030D-6E8A-4147-A177-3AD203B41FA5}">
                      <a16:colId xmlns:a16="http://schemas.microsoft.com/office/drawing/2014/main" val="734445200"/>
                    </a:ext>
                  </a:extLst>
                </a:gridCol>
                <a:gridCol w="7222671">
                  <a:extLst>
                    <a:ext uri="{9D8B030D-6E8A-4147-A177-3AD203B41FA5}">
                      <a16:colId xmlns:a16="http://schemas.microsoft.com/office/drawing/2014/main" val="1195376005"/>
                    </a:ext>
                  </a:extLst>
                </a:gridCol>
              </a:tblGrid>
              <a:tr h="492473">
                <a:tc>
                  <a:txBody>
                    <a:bodyPr/>
                    <a:lstStyle/>
                    <a:p>
                      <a:pPr algn="ctr"/>
                      <a:r>
                        <a:rPr lang="zh-CN" altLang="en-US" sz="2400" kern="1200" dirty="0">
                          <a:effectLst/>
                        </a:rPr>
                        <a:t>屏幕特征 </a:t>
                      </a:r>
                      <a:endParaRPr lang="zh-CN" altLang="en-US" sz="2400" dirty="0"/>
                    </a:p>
                  </a:txBody>
                  <a:tcPr/>
                </a:tc>
                <a:tc>
                  <a:txBody>
                    <a:bodyPr/>
                    <a:lstStyle/>
                    <a:p>
                      <a:pPr algn="ctr"/>
                      <a:r>
                        <a:rPr lang="zh-CN" altLang="en-US" sz="2400" kern="1200" dirty="0">
                          <a:effectLst/>
                        </a:rPr>
                        <a:t>限定符</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effectLst/>
                        </a:rPr>
                        <a:t>描述</a:t>
                      </a:r>
                      <a:endParaRPr lang="en-US" altLang="zh-CN"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250748753"/>
                  </a:ext>
                </a:extLst>
              </a:tr>
              <a:tr h="492473">
                <a:tc rowSpan="4">
                  <a:txBody>
                    <a:bodyPr/>
                    <a:lstStyle/>
                    <a:p>
                      <a:pPr algn="ctr"/>
                      <a:r>
                        <a:rPr lang="zh-CN" altLang="en-US" sz="2400" kern="1200" dirty="0">
                          <a:effectLst/>
                        </a:rPr>
                        <a:t>大小</a:t>
                      </a:r>
                      <a:endParaRPr lang="zh-CN" altLang="en-US" sz="2400" dirty="0"/>
                    </a:p>
                  </a:txBody>
                  <a:tcPr/>
                </a:tc>
                <a:tc>
                  <a:txBody>
                    <a:bodyPr/>
                    <a:lstStyle/>
                    <a:p>
                      <a:pPr algn="ctr"/>
                      <a:r>
                        <a:rPr lang="en-US" altLang="zh-CN" sz="2400" kern="1200" dirty="0">
                          <a:effectLst/>
                        </a:rPr>
                        <a:t>small</a:t>
                      </a:r>
                      <a:endParaRPr lang="zh-CN" altLang="en-US" sz="2400" dirty="0"/>
                    </a:p>
                  </a:txBody>
                  <a:tcPr/>
                </a:tc>
                <a:tc>
                  <a:txBody>
                    <a:bodyPr/>
                    <a:lstStyle/>
                    <a:p>
                      <a:r>
                        <a:rPr lang="zh-CN" altLang="en-US" sz="2400" kern="1200" dirty="0">
                          <a:effectLst/>
                        </a:rPr>
                        <a:t>提供给</a:t>
                      </a:r>
                      <a:r>
                        <a:rPr lang="zh-CN" altLang="en-US" sz="2400" b="1" kern="1200" dirty="0">
                          <a:solidFill>
                            <a:schemeClr val="accent2"/>
                          </a:solidFill>
                          <a:effectLst/>
                        </a:rPr>
                        <a:t>小</a:t>
                      </a:r>
                      <a:r>
                        <a:rPr lang="zh-CN" altLang="en-US" sz="2400" kern="1200" dirty="0">
                          <a:effectLst/>
                        </a:rPr>
                        <a:t>屏幕设备的资源</a:t>
                      </a:r>
                      <a:endParaRPr lang="zh-CN" altLang="en-US" sz="2400" dirty="0"/>
                    </a:p>
                  </a:txBody>
                  <a:tcPr/>
                </a:tc>
                <a:extLst>
                  <a:ext uri="{0D108BD9-81ED-4DB2-BD59-A6C34878D82A}">
                    <a16:rowId xmlns:a16="http://schemas.microsoft.com/office/drawing/2014/main" val="816494568"/>
                  </a:ext>
                </a:extLst>
              </a:tr>
              <a:tr h="492473">
                <a:tc vMerge="1">
                  <a:txBody>
                    <a:bodyPr/>
                    <a:lstStyle/>
                    <a:p>
                      <a:endParaRPr lang="zh-CN" altLang="en-US" sz="2400"/>
                    </a:p>
                  </a:txBody>
                  <a:tcPr/>
                </a:tc>
                <a:tc>
                  <a:txBody>
                    <a:bodyPr/>
                    <a:lstStyle/>
                    <a:p>
                      <a:pPr algn="ctr"/>
                      <a:r>
                        <a:rPr lang="en-US" altLang="zh-CN" sz="2400" kern="1200" dirty="0">
                          <a:effectLst/>
                        </a:rPr>
                        <a:t>normal</a:t>
                      </a:r>
                      <a:endParaRPr lang="zh-CN" altLang="en-US" sz="2400" dirty="0"/>
                    </a:p>
                  </a:txBody>
                  <a:tcPr/>
                </a:tc>
                <a:tc>
                  <a:txBody>
                    <a:bodyPr/>
                    <a:lstStyle/>
                    <a:p>
                      <a:r>
                        <a:rPr lang="zh-CN" altLang="en-US" sz="2400" kern="1200" dirty="0">
                          <a:effectLst/>
                        </a:rPr>
                        <a:t>提供给</a:t>
                      </a:r>
                      <a:r>
                        <a:rPr lang="zh-CN" altLang="en-US" sz="2400" b="1" kern="1200" dirty="0">
                          <a:solidFill>
                            <a:schemeClr val="accent2"/>
                          </a:solidFill>
                          <a:effectLst/>
                          <a:latin typeface="+mn-lt"/>
                          <a:ea typeface="+mn-ea"/>
                          <a:cs typeface="+mn-cs"/>
                        </a:rPr>
                        <a:t>中</a:t>
                      </a:r>
                      <a:r>
                        <a:rPr lang="zh-CN" altLang="en-US" sz="2400" kern="1200" dirty="0">
                          <a:effectLst/>
                        </a:rPr>
                        <a:t>等屏幕设备的资源</a:t>
                      </a:r>
                      <a:endParaRPr lang="zh-CN" altLang="en-US" sz="2400" dirty="0"/>
                    </a:p>
                  </a:txBody>
                  <a:tcPr/>
                </a:tc>
                <a:extLst>
                  <a:ext uri="{0D108BD9-81ED-4DB2-BD59-A6C34878D82A}">
                    <a16:rowId xmlns:a16="http://schemas.microsoft.com/office/drawing/2014/main" val="1713239103"/>
                  </a:ext>
                </a:extLst>
              </a:tr>
              <a:tr h="492473">
                <a:tc vMerge="1">
                  <a:txBody>
                    <a:bodyPr/>
                    <a:lstStyle/>
                    <a:p>
                      <a:endParaRPr lang="zh-CN" altLang="en-US" sz="2400"/>
                    </a:p>
                  </a:txBody>
                  <a:tcPr/>
                </a:tc>
                <a:tc>
                  <a:txBody>
                    <a:bodyPr/>
                    <a:lstStyle/>
                    <a:p>
                      <a:pPr algn="ctr"/>
                      <a:r>
                        <a:rPr lang="en-US" altLang="zh-CN" sz="2400" kern="1200" dirty="0">
                          <a:effectLst/>
                        </a:rPr>
                        <a:t>large</a:t>
                      </a:r>
                      <a:endParaRPr lang="zh-CN" altLang="en-US" sz="2400" dirty="0"/>
                    </a:p>
                  </a:txBody>
                  <a:tcPr/>
                </a:tc>
                <a:tc>
                  <a:txBody>
                    <a:bodyPr/>
                    <a:lstStyle/>
                    <a:p>
                      <a:r>
                        <a:rPr lang="zh-CN" altLang="en-US" sz="2400" kern="1200" dirty="0">
                          <a:effectLst/>
                        </a:rPr>
                        <a:t>提供给</a:t>
                      </a:r>
                      <a:r>
                        <a:rPr lang="zh-CN" altLang="en-US" sz="2400" b="1" kern="1200" dirty="0">
                          <a:solidFill>
                            <a:schemeClr val="accent2"/>
                          </a:solidFill>
                          <a:effectLst/>
                          <a:latin typeface="+mn-lt"/>
                          <a:ea typeface="+mn-ea"/>
                          <a:cs typeface="+mn-cs"/>
                        </a:rPr>
                        <a:t>大</a:t>
                      </a:r>
                      <a:r>
                        <a:rPr lang="zh-CN" altLang="en-US" sz="2400" kern="1200" dirty="0">
                          <a:effectLst/>
                        </a:rPr>
                        <a:t>屏幕设备的资源</a:t>
                      </a:r>
                      <a:endParaRPr lang="zh-CN" altLang="en-US" sz="2400" dirty="0"/>
                    </a:p>
                  </a:txBody>
                  <a:tcPr/>
                </a:tc>
                <a:extLst>
                  <a:ext uri="{0D108BD9-81ED-4DB2-BD59-A6C34878D82A}">
                    <a16:rowId xmlns:a16="http://schemas.microsoft.com/office/drawing/2014/main" val="433854824"/>
                  </a:ext>
                </a:extLst>
              </a:tr>
              <a:tr h="492473">
                <a:tc vMerge="1">
                  <a:txBody>
                    <a:bodyPr/>
                    <a:lstStyle/>
                    <a:p>
                      <a:endParaRPr lang="zh-CN" altLang="en-US" sz="2400"/>
                    </a:p>
                  </a:txBody>
                  <a:tcPr/>
                </a:tc>
                <a:tc>
                  <a:txBody>
                    <a:bodyPr/>
                    <a:lstStyle/>
                    <a:p>
                      <a:pPr algn="ctr"/>
                      <a:r>
                        <a:rPr lang="en-US" altLang="zh-CN" sz="2400" kern="1200" dirty="0" err="1">
                          <a:effectLst/>
                        </a:rPr>
                        <a:t>xlarge</a:t>
                      </a:r>
                      <a:endParaRPr lang="zh-CN" altLang="en-US" sz="2400" dirty="0"/>
                    </a:p>
                  </a:txBody>
                  <a:tcPr/>
                </a:tc>
                <a:tc>
                  <a:txBody>
                    <a:bodyPr/>
                    <a:lstStyle/>
                    <a:p>
                      <a:r>
                        <a:rPr lang="zh-CN" altLang="en-US" sz="2400" kern="1200" dirty="0">
                          <a:effectLst/>
                        </a:rPr>
                        <a:t>提供给</a:t>
                      </a:r>
                      <a:r>
                        <a:rPr lang="zh-CN" altLang="en-US" sz="2400" b="1" kern="1200" dirty="0">
                          <a:solidFill>
                            <a:schemeClr val="accent2"/>
                          </a:solidFill>
                          <a:effectLst/>
                          <a:latin typeface="+mn-lt"/>
                          <a:ea typeface="+mn-ea"/>
                          <a:cs typeface="+mn-cs"/>
                        </a:rPr>
                        <a:t>超大</a:t>
                      </a:r>
                      <a:r>
                        <a:rPr lang="zh-CN" altLang="en-US" sz="2400" kern="1200" dirty="0">
                          <a:effectLst/>
                        </a:rPr>
                        <a:t>屏幕设备的资源分辨率</a:t>
                      </a:r>
                      <a:endParaRPr lang="zh-CN" altLang="en-US" sz="2400" dirty="0"/>
                    </a:p>
                  </a:txBody>
                  <a:tcPr/>
                </a:tc>
                <a:extLst>
                  <a:ext uri="{0D108BD9-81ED-4DB2-BD59-A6C34878D82A}">
                    <a16:rowId xmlns:a16="http://schemas.microsoft.com/office/drawing/2014/main" val="2765132099"/>
                  </a:ext>
                </a:extLst>
              </a:tr>
              <a:tr h="492473">
                <a:tc rowSpan="4">
                  <a:txBody>
                    <a:bodyPr/>
                    <a:lstStyle/>
                    <a:p>
                      <a:pPr algn="ctr"/>
                      <a:r>
                        <a:rPr lang="zh-CN" altLang="en-US" sz="2400" kern="1200" dirty="0">
                          <a:effectLst/>
                        </a:rPr>
                        <a:t>分辨率</a:t>
                      </a:r>
                      <a:endParaRPr lang="zh-CN" altLang="en-US" sz="2400" dirty="0"/>
                    </a:p>
                  </a:txBody>
                  <a:tcPr/>
                </a:tc>
                <a:tc>
                  <a:txBody>
                    <a:bodyPr/>
                    <a:lstStyle/>
                    <a:p>
                      <a:pPr algn="ctr"/>
                      <a:r>
                        <a:rPr lang="en-US" altLang="zh-CN" sz="2400" kern="1200" dirty="0" err="1">
                          <a:effectLst/>
                        </a:rPr>
                        <a:t>ldpi</a:t>
                      </a:r>
                      <a:endParaRPr lang="zh-CN" altLang="en-US" sz="2400" dirty="0"/>
                    </a:p>
                  </a:txBody>
                  <a:tcPr/>
                </a:tc>
                <a:tc>
                  <a:txBody>
                    <a:bodyPr/>
                    <a:lstStyle/>
                    <a:p>
                      <a:r>
                        <a:rPr lang="zh-CN" altLang="en-US" sz="2400" kern="1200" dirty="0">
                          <a:effectLst/>
                        </a:rPr>
                        <a:t>提供给</a:t>
                      </a:r>
                      <a:r>
                        <a:rPr lang="zh-CN" altLang="en-US" sz="2400" b="1" kern="1200" dirty="0">
                          <a:solidFill>
                            <a:schemeClr val="accent1"/>
                          </a:solidFill>
                          <a:effectLst/>
                        </a:rPr>
                        <a:t>低</a:t>
                      </a:r>
                      <a:r>
                        <a:rPr lang="zh-CN" altLang="en-US" sz="2400" kern="1200" dirty="0">
                          <a:effectLst/>
                        </a:rPr>
                        <a:t>分辨率设备的资源（</a:t>
                      </a:r>
                      <a:r>
                        <a:rPr lang="en-US" altLang="zh-CN" sz="2400" kern="1200" dirty="0">
                          <a:effectLst/>
                        </a:rPr>
                        <a:t>120dpi </a:t>
                      </a:r>
                      <a:r>
                        <a:rPr lang="zh-CN" altLang="en-US" sz="2400" kern="1200" dirty="0">
                          <a:effectLst/>
                        </a:rPr>
                        <a:t>以下）</a:t>
                      </a:r>
                      <a:endParaRPr lang="zh-CN" altLang="en-US" sz="2400" dirty="0"/>
                    </a:p>
                  </a:txBody>
                  <a:tcPr/>
                </a:tc>
                <a:extLst>
                  <a:ext uri="{0D108BD9-81ED-4DB2-BD59-A6C34878D82A}">
                    <a16:rowId xmlns:a16="http://schemas.microsoft.com/office/drawing/2014/main" val="2867094944"/>
                  </a:ext>
                </a:extLst>
              </a:tr>
              <a:tr h="492473">
                <a:tc vMerge="1">
                  <a:txBody>
                    <a:bodyPr/>
                    <a:lstStyle/>
                    <a:p>
                      <a:endParaRPr lang="zh-CN" altLang="en-US" sz="2400"/>
                    </a:p>
                  </a:txBody>
                  <a:tcPr/>
                </a:tc>
                <a:tc>
                  <a:txBody>
                    <a:bodyPr/>
                    <a:lstStyle/>
                    <a:p>
                      <a:pPr algn="ctr"/>
                      <a:r>
                        <a:rPr lang="en-US" altLang="zh-CN" sz="2400" kern="1200" dirty="0" err="1">
                          <a:effectLst/>
                        </a:rPr>
                        <a:t>mdpi</a:t>
                      </a:r>
                      <a:endParaRPr lang="zh-CN" altLang="en-US" sz="2400" dirty="0"/>
                    </a:p>
                  </a:txBody>
                  <a:tcPr/>
                </a:tc>
                <a:tc>
                  <a:txBody>
                    <a:bodyPr/>
                    <a:lstStyle/>
                    <a:p>
                      <a:r>
                        <a:rPr lang="zh-CN" altLang="en-US" sz="2400" kern="1200" dirty="0">
                          <a:effectLst/>
                        </a:rPr>
                        <a:t>提供给</a:t>
                      </a:r>
                      <a:r>
                        <a:rPr lang="zh-CN" altLang="en-US" sz="2400" b="1" kern="1200" dirty="0">
                          <a:solidFill>
                            <a:schemeClr val="accent1"/>
                          </a:solidFill>
                          <a:effectLst/>
                          <a:latin typeface="+mn-lt"/>
                          <a:ea typeface="+mn-ea"/>
                          <a:cs typeface="+mn-cs"/>
                        </a:rPr>
                        <a:t>中</a:t>
                      </a:r>
                      <a:r>
                        <a:rPr lang="zh-CN" altLang="en-US" sz="2400" kern="1200" dirty="0">
                          <a:effectLst/>
                        </a:rPr>
                        <a:t>等分辨率设备的资源（</a:t>
                      </a:r>
                      <a:r>
                        <a:rPr lang="en-US" altLang="zh-CN" sz="2400" kern="1200" dirty="0">
                          <a:effectLst/>
                        </a:rPr>
                        <a:t>120dpi </a:t>
                      </a:r>
                      <a:r>
                        <a:rPr lang="zh-CN" altLang="en-US" sz="2400" kern="1200" dirty="0">
                          <a:effectLst/>
                        </a:rPr>
                        <a:t>到 </a:t>
                      </a:r>
                      <a:r>
                        <a:rPr lang="en-US" altLang="zh-CN" sz="2400" kern="1200" dirty="0">
                          <a:effectLst/>
                        </a:rPr>
                        <a:t>160dpi</a:t>
                      </a:r>
                      <a:r>
                        <a:rPr lang="zh-CN" altLang="en-US" sz="2400" kern="1200" dirty="0">
                          <a:effectLst/>
                        </a:rPr>
                        <a:t>）</a:t>
                      </a:r>
                      <a:endParaRPr lang="zh-CN" altLang="en-US" sz="2400" dirty="0"/>
                    </a:p>
                  </a:txBody>
                  <a:tcPr/>
                </a:tc>
                <a:extLst>
                  <a:ext uri="{0D108BD9-81ED-4DB2-BD59-A6C34878D82A}">
                    <a16:rowId xmlns:a16="http://schemas.microsoft.com/office/drawing/2014/main" val="2191880108"/>
                  </a:ext>
                </a:extLst>
              </a:tr>
              <a:tr h="492473">
                <a:tc vMerge="1">
                  <a:txBody>
                    <a:bodyPr/>
                    <a:lstStyle/>
                    <a:p>
                      <a:endParaRPr lang="zh-CN" altLang="en-US" sz="2400"/>
                    </a:p>
                  </a:txBody>
                  <a:tcPr/>
                </a:tc>
                <a:tc>
                  <a:txBody>
                    <a:bodyPr/>
                    <a:lstStyle/>
                    <a:p>
                      <a:pPr algn="ctr"/>
                      <a:r>
                        <a:rPr lang="en-US" altLang="zh-CN" sz="2400" kern="1200" dirty="0" err="1">
                          <a:effectLst/>
                        </a:rPr>
                        <a:t>hdpi</a:t>
                      </a:r>
                      <a:endParaRPr lang="zh-CN" altLang="en-US" sz="2400" dirty="0"/>
                    </a:p>
                  </a:txBody>
                  <a:tcPr/>
                </a:tc>
                <a:tc>
                  <a:txBody>
                    <a:bodyPr/>
                    <a:lstStyle/>
                    <a:p>
                      <a:r>
                        <a:rPr lang="zh-CN" altLang="en-US" sz="2400" kern="1200" dirty="0">
                          <a:effectLst/>
                        </a:rPr>
                        <a:t>提供给</a:t>
                      </a:r>
                      <a:r>
                        <a:rPr lang="zh-CN" altLang="en-US" sz="2400" b="1" kern="1200" dirty="0">
                          <a:solidFill>
                            <a:schemeClr val="accent1"/>
                          </a:solidFill>
                          <a:effectLst/>
                          <a:latin typeface="+mn-lt"/>
                          <a:ea typeface="+mn-ea"/>
                          <a:cs typeface="+mn-cs"/>
                        </a:rPr>
                        <a:t>高</a:t>
                      </a:r>
                      <a:r>
                        <a:rPr lang="zh-CN" altLang="en-US" sz="2400" kern="1200" dirty="0">
                          <a:effectLst/>
                        </a:rPr>
                        <a:t>分辨率设备的资源（</a:t>
                      </a:r>
                      <a:r>
                        <a:rPr lang="en-US" altLang="zh-CN" sz="2400" kern="1200" dirty="0">
                          <a:effectLst/>
                        </a:rPr>
                        <a:t>160dpi </a:t>
                      </a:r>
                      <a:r>
                        <a:rPr lang="zh-CN" altLang="en-US" sz="2400" kern="1200" dirty="0">
                          <a:effectLst/>
                        </a:rPr>
                        <a:t>到 </a:t>
                      </a:r>
                      <a:r>
                        <a:rPr lang="en-US" altLang="zh-CN" sz="2400" kern="1200" dirty="0">
                          <a:effectLst/>
                        </a:rPr>
                        <a:t>240dpi</a:t>
                      </a:r>
                      <a:r>
                        <a:rPr lang="zh-CN" altLang="en-US" sz="2400" kern="1200" dirty="0">
                          <a:effectLst/>
                        </a:rPr>
                        <a:t>）</a:t>
                      </a:r>
                      <a:endParaRPr lang="zh-CN" altLang="en-US" sz="2400" dirty="0"/>
                    </a:p>
                  </a:txBody>
                  <a:tcPr/>
                </a:tc>
                <a:extLst>
                  <a:ext uri="{0D108BD9-81ED-4DB2-BD59-A6C34878D82A}">
                    <a16:rowId xmlns:a16="http://schemas.microsoft.com/office/drawing/2014/main" val="1906370647"/>
                  </a:ext>
                </a:extLst>
              </a:tr>
              <a:tr h="492473">
                <a:tc vMerge="1">
                  <a:txBody>
                    <a:bodyPr/>
                    <a:lstStyle/>
                    <a:p>
                      <a:endParaRPr lang="zh-CN" altLang="en-US" sz="2400"/>
                    </a:p>
                  </a:txBody>
                  <a:tcPr/>
                </a:tc>
                <a:tc>
                  <a:txBody>
                    <a:bodyPr/>
                    <a:lstStyle/>
                    <a:p>
                      <a:pPr algn="ctr"/>
                      <a:r>
                        <a:rPr lang="en-US" altLang="zh-CN" sz="2400" kern="1200" dirty="0" err="1">
                          <a:effectLst/>
                        </a:rPr>
                        <a:t>xhdpi</a:t>
                      </a:r>
                      <a:r>
                        <a:rPr lang="en-US" altLang="zh-CN" sz="2400" kern="1200" dirty="0">
                          <a:effectLst/>
                        </a:rPr>
                        <a:t> </a:t>
                      </a:r>
                      <a:endParaRPr lang="zh-CN" altLang="en-US" sz="2400" dirty="0"/>
                    </a:p>
                  </a:txBody>
                  <a:tcPr/>
                </a:tc>
                <a:tc>
                  <a:txBody>
                    <a:bodyPr/>
                    <a:lstStyle/>
                    <a:p>
                      <a:r>
                        <a:rPr lang="zh-CN" altLang="en-US" sz="2400" kern="1200" dirty="0">
                          <a:effectLst/>
                        </a:rPr>
                        <a:t>提供给</a:t>
                      </a:r>
                      <a:r>
                        <a:rPr lang="zh-CN" altLang="en-US" sz="2400" b="1" kern="1200" dirty="0">
                          <a:solidFill>
                            <a:schemeClr val="accent1"/>
                          </a:solidFill>
                          <a:effectLst/>
                          <a:latin typeface="+mn-lt"/>
                          <a:ea typeface="+mn-ea"/>
                          <a:cs typeface="+mn-cs"/>
                        </a:rPr>
                        <a:t>超高</a:t>
                      </a:r>
                      <a:r>
                        <a:rPr lang="zh-CN" altLang="en-US" sz="2400" kern="1200" dirty="0">
                          <a:effectLst/>
                        </a:rPr>
                        <a:t>分辨率设备的资源（</a:t>
                      </a:r>
                      <a:r>
                        <a:rPr lang="en-US" altLang="zh-CN" sz="2400" kern="1200" dirty="0">
                          <a:effectLst/>
                        </a:rPr>
                        <a:t>240dpi </a:t>
                      </a:r>
                      <a:r>
                        <a:rPr lang="zh-CN" altLang="en-US" sz="2400" kern="1200" dirty="0">
                          <a:effectLst/>
                        </a:rPr>
                        <a:t>到 </a:t>
                      </a:r>
                      <a:r>
                        <a:rPr lang="en-US" altLang="zh-CN" sz="2400" kern="1200" dirty="0">
                          <a:effectLst/>
                        </a:rPr>
                        <a:t>320dpi</a:t>
                      </a:r>
                      <a:r>
                        <a:rPr lang="zh-CN" altLang="en-US" sz="2400" kern="1200" dirty="0">
                          <a:effectLst/>
                        </a:rPr>
                        <a:t>）</a:t>
                      </a:r>
                      <a:endParaRPr lang="zh-CN" altLang="en-US" sz="2400" dirty="0"/>
                    </a:p>
                  </a:txBody>
                  <a:tcPr/>
                </a:tc>
                <a:extLst>
                  <a:ext uri="{0D108BD9-81ED-4DB2-BD59-A6C34878D82A}">
                    <a16:rowId xmlns:a16="http://schemas.microsoft.com/office/drawing/2014/main" val="1759946347"/>
                  </a:ext>
                </a:extLst>
              </a:tr>
              <a:tr h="492473">
                <a:tc rowSpan="2">
                  <a:txBody>
                    <a:bodyPr/>
                    <a:lstStyle/>
                    <a:p>
                      <a:pPr algn="ctr"/>
                      <a:r>
                        <a:rPr lang="zh-CN" altLang="en-US" sz="2400" kern="1200" dirty="0">
                          <a:effectLst/>
                        </a:rPr>
                        <a:t>方向</a:t>
                      </a:r>
                      <a:endParaRPr lang="zh-CN" altLang="en-US" sz="2400" dirty="0"/>
                    </a:p>
                  </a:txBody>
                  <a:tcPr/>
                </a:tc>
                <a:tc>
                  <a:txBody>
                    <a:bodyPr/>
                    <a:lstStyle/>
                    <a:p>
                      <a:pPr algn="ctr"/>
                      <a:r>
                        <a:rPr lang="en-US" altLang="zh-CN" sz="2400" kern="1200" dirty="0">
                          <a:effectLst/>
                        </a:rPr>
                        <a:t>land</a:t>
                      </a:r>
                      <a:endParaRPr lang="zh-CN" altLang="en-US" sz="2400" dirty="0"/>
                    </a:p>
                  </a:txBody>
                  <a:tcPr/>
                </a:tc>
                <a:tc>
                  <a:txBody>
                    <a:bodyPr/>
                    <a:lstStyle/>
                    <a:p>
                      <a:r>
                        <a:rPr lang="zh-CN" altLang="en-US" sz="2400" kern="1200" dirty="0">
                          <a:effectLst/>
                        </a:rPr>
                        <a:t>提供给</a:t>
                      </a:r>
                      <a:r>
                        <a:rPr lang="zh-CN" altLang="en-US" sz="2400" b="1" kern="1200" dirty="0">
                          <a:solidFill>
                            <a:schemeClr val="accent3"/>
                          </a:solidFill>
                          <a:effectLst/>
                        </a:rPr>
                        <a:t>横屏</a:t>
                      </a:r>
                      <a:r>
                        <a:rPr lang="zh-CN" altLang="en-US" sz="2400" kern="1200" dirty="0">
                          <a:effectLst/>
                        </a:rPr>
                        <a:t>设备的资源</a:t>
                      </a:r>
                      <a:endParaRPr lang="zh-CN" altLang="en-US" sz="2400" dirty="0"/>
                    </a:p>
                  </a:txBody>
                  <a:tcPr/>
                </a:tc>
                <a:extLst>
                  <a:ext uri="{0D108BD9-81ED-4DB2-BD59-A6C34878D82A}">
                    <a16:rowId xmlns:a16="http://schemas.microsoft.com/office/drawing/2014/main" val="1074901371"/>
                  </a:ext>
                </a:extLst>
              </a:tr>
              <a:tr h="492473">
                <a:tc vMerge="1">
                  <a:txBody>
                    <a:bodyPr/>
                    <a:lstStyle/>
                    <a:p>
                      <a:endParaRPr lang="zh-CN" altLang="en-US" sz="2400"/>
                    </a:p>
                  </a:txBody>
                  <a:tcPr/>
                </a:tc>
                <a:tc>
                  <a:txBody>
                    <a:bodyPr/>
                    <a:lstStyle/>
                    <a:p>
                      <a:pPr algn="ctr"/>
                      <a:r>
                        <a:rPr lang="en-US" altLang="zh-CN" sz="2400" kern="1200" dirty="0">
                          <a:effectLst/>
                        </a:rPr>
                        <a:t>port</a:t>
                      </a:r>
                      <a:endParaRPr lang="zh-CN" altLang="en-US" sz="2400" dirty="0"/>
                    </a:p>
                  </a:txBody>
                  <a:tcPr/>
                </a:tc>
                <a:tc>
                  <a:txBody>
                    <a:bodyPr/>
                    <a:lstStyle/>
                    <a:p>
                      <a:r>
                        <a:rPr lang="zh-CN" altLang="en-US" sz="2400" kern="1200" dirty="0">
                          <a:effectLst/>
                        </a:rPr>
                        <a:t>提供给</a:t>
                      </a:r>
                      <a:r>
                        <a:rPr lang="zh-CN" altLang="en-US" sz="2400" b="1" kern="1200" dirty="0">
                          <a:solidFill>
                            <a:schemeClr val="accent3"/>
                          </a:solidFill>
                          <a:effectLst/>
                        </a:rPr>
                        <a:t>竖屏</a:t>
                      </a:r>
                      <a:r>
                        <a:rPr lang="zh-CN" altLang="en-US" sz="2400" kern="1200" dirty="0">
                          <a:effectLst/>
                        </a:rPr>
                        <a:t>设备的资源</a:t>
                      </a:r>
                      <a:endParaRPr lang="zh-CN" altLang="en-US" sz="2400" dirty="0"/>
                    </a:p>
                  </a:txBody>
                  <a:tcPr/>
                </a:tc>
                <a:extLst>
                  <a:ext uri="{0D108BD9-81ED-4DB2-BD59-A6C34878D82A}">
                    <a16:rowId xmlns:a16="http://schemas.microsoft.com/office/drawing/2014/main" val="1226917812"/>
                  </a:ext>
                </a:extLst>
              </a:tr>
            </a:tbl>
          </a:graphicData>
        </a:graphic>
      </p:graphicFrame>
      <p:cxnSp>
        <p:nvCxnSpPr>
          <p:cNvPr id="7" name="直接箭头连接符 6"/>
          <p:cNvCxnSpPr/>
          <p:nvPr/>
        </p:nvCxnSpPr>
        <p:spPr>
          <a:xfrm flipH="1">
            <a:off x="1236264" y="1574006"/>
            <a:ext cx="9969754"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323350" y="3577687"/>
            <a:ext cx="9969754"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236264" y="5536405"/>
            <a:ext cx="9969754"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236264" y="6515102"/>
            <a:ext cx="9969754"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8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
            </a:r>
            <a:r>
              <a:rPr lang="zh-CN" altLang="en-US" dirty="0"/>
              <a:t>（碎片）</a:t>
            </a:r>
          </a:p>
        </p:txBody>
      </p:sp>
      <p:sp>
        <p:nvSpPr>
          <p:cNvPr id="3" name="内容占位符 2"/>
          <p:cNvSpPr>
            <a:spLocks noGrp="1"/>
          </p:cNvSpPr>
          <p:nvPr>
            <p:ph idx="1"/>
          </p:nvPr>
        </p:nvSpPr>
        <p:spPr/>
        <p:txBody>
          <a:bodyPr/>
          <a:lstStyle/>
          <a:p>
            <a:r>
              <a:rPr lang="zh-CN" altLang="en-US" dirty="0"/>
              <a:t>碎片（</a:t>
            </a:r>
            <a:r>
              <a:rPr lang="en-US" altLang="zh-CN" dirty="0"/>
              <a:t>Fragment</a:t>
            </a:r>
            <a:r>
              <a:rPr lang="zh-CN" altLang="en-US" dirty="0"/>
              <a:t>）是一种可以嵌入在活动当中的</a:t>
            </a:r>
            <a:r>
              <a:rPr lang="en-US" altLang="zh-CN" dirty="0"/>
              <a:t>UI</a:t>
            </a:r>
            <a:r>
              <a:rPr lang="zh-CN" altLang="en-US" dirty="0"/>
              <a:t>片段，它能让程序更加合理和充分地利用大屏幕的空间，因而在平板上应用得非常广泛。</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a:t>
            </a:fld>
            <a:endParaRPr lang="zh-CN" altLang="en-US"/>
          </a:p>
        </p:txBody>
      </p:sp>
      <p:pic>
        <p:nvPicPr>
          <p:cNvPr id="5" name="图片 4"/>
          <p:cNvPicPr>
            <a:picLocks noChangeAspect="1"/>
          </p:cNvPicPr>
          <p:nvPr/>
        </p:nvPicPr>
        <p:blipFill>
          <a:blip r:embed="rId2"/>
          <a:stretch>
            <a:fillRect/>
          </a:stretch>
        </p:blipFill>
        <p:spPr>
          <a:xfrm>
            <a:off x="2102229" y="2755850"/>
            <a:ext cx="7691977" cy="2661331"/>
          </a:xfrm>
          <a:prstGeom prst="rect">
            <a:avLst/>
          </a:prstGeom>
        </p:spPr>
      </p:pic>
    </p:spTree>
    <p:extLst>
      <p:ext uri="{BB962C8B-B14F-4D97-AF65-F5344CB8AC3E}">
        <p14:creationId xmlns:p14="http://schemas.microsoft.com/office/powerpoint/2010/main" val="141215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限定最小宽度</a:t>
            </a:r>
          </a:p>
        </p:txBody>
      </p:sp>
      <p:sp>
        <p:nvSpPr>
          <p:cNvPr id="3" name="内容占位符 2"/>
          <p:cNvSpPr>
            <a:spLocks noGrp="1"/>
          </p:cNvSpPr>
          <p:nvPr>
            <p:ph idx="1"/>
          </p:nvPr>
        </p:nvSpPr>
        <p:spPr>
          <a:xfrm>
            <a:off x="0" y="1371988"/>
            <a:ext cx="5372100" cy="689968"/>
          </a:xfrm>
          <a:solidFill>
            <a:schemeClr val="accent1"/>
          </a:solidFill>
        </p:spPr>
        <p:txBody>
          <a:bodyPr>
            <a:normAutofit/>
          </a:bodyPr>
          <a:lstStyle/>
          <a:p>
            <a:pPr marL="0" indent="0" algn="ctr">
              <a:buNone/>
            </a:pPr>
            <a:r>
              <a:rPr lang="en-US" altLang="zh-CN" b="1" dirty="0">
                <a:solidFill>
                  <a:schemeClr val="bg1"/>
                </a:solidFill>
              </a:rPr>
              <a:t>Large </a:t>
            </a:r>
            <a:r>
              <a:rPr lang="zh-CN" altLang="en-US" b="1" dirty="0">
                <a:solidFill>
                  <a:schemeClr val="bg1"/>
                </a:solidFill>
              </a:rPr>
              <a:t>是指多大？</a:t>
            </a:r>
            <a:endParaRPr lang="en-US" altLang="zh-CN" b="1" dirty="0">
              <a:solidFill>
                <a:schemeClr val="bg1"/>
              </a:solidFill>
            </a:endParaRP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20</a:t>
            </a:fld>
            <a:endParaRPr lang="zh-CN" altLang="en-US"/>
          </a:p>
        </p:txBody>
      </p:sp>
      <p:sp>
        <p:nvSpPr>
          <p:cNvPr id="5" name="矩形 4"/>
          <p:cNvSpPr/>
          <p:nvPr/>
        </p:nvSpPr>
        <p:spPr>
          <a:xfrm>
            <a:off x="2900217" y="2533651"/>
            <a:ext cx="6096000" cy="1157368"/>
          </a:xfrm>
          <a:prstGeom prst="rect">
            <a:avLst/>
          </a:prstGeom>
        </p:spPr>
        <p:txBody>
          <a:bodyPr vert="horz" lIns="91440" tIns="45720" rIns="91440" bIns="45720" rtlCol="0">
            <a:noAutofit/>
          </a:bodyPr>
          <a:lstStyle/>
          <a:p>
            <a:pPr algn="ctr">
              <a:lnSpc>
                <a:spcPct val="130000"/>
              </a:lnSpc>
              <a:buFont typeface="Arial" panose="020B0604020202020204" pitchFamily="34" charset="0"/>
              <a:buNone/>
            </a:pPr>
            <a:r>
              <a:rPr lang="zh-CN" altLang="en-US" sz="3200" dirty="0">
                <a:latin typeface="Arial" panose="020B0604020202020204" pitchFamily="34" charset="0"/>
                <a:ea typeface="微软雅黑" panose="020B0503020204020204" pitchFamily="34" charset="-122"/>
                <a:cs typeface="Arial" panose="020B0604020202020204" pitchFamily="34" charset="0"/>
              </a:rPr>
              <a:t>使用最小宽度限定符</a:t>
            </a:r>
            <a:br>
              <a:rPr lang="zh-CN" altLang="en-US" sz="3200" dirty="0">
                <a:latin typeface="Arial" panose="020B0604020202020204" pitchFamily="34" charset="0"/>
                <a:ea typeface="微软雅黑" panose="020B0503020204020204" pitchFamily="34" charset="-122"/>
                <a:cs typeface="Arial" panose="020B0604020202020204" pitchFamily="34" charset="0"/>
              </a:rPr>
            </a:br>
            <a:r>
              <a:rPr lang="zh-CN" altLang="en-US" sz="3200" dirty="0">
                <a:latin typeface="Arial" panose="020B0604020202020204" pitchFamily="34" charset="0"/>
                <a:ea typeface="微软雅黑" panose="020B0503020204020204" pitchFamily="34" charset="-122"/>
                <a:cs typeface="Arial" panose="020B0604020202020204" pitchFamily="34" charset="0"/>
              </a:rPr>
              <a:t>（</a:t>
            </a:r>
            <a:r>
              <a:rPr lang="en-US" altLang="zh-CN" sz="3200" dirty="0">
                <a:latin typeface="Arial" panose="020B0604020202020204" pitchFamily="34" charset="0"/>
                <a:ea typeface="微软雅黑" panose="020B0503020204020204" pitchFamily="34" charset="-122"/>
                <a:cs typeface="Arial" panose="020B0604020202020204" pitchFamily="34" charset="0"/>
              </a:rPr>
              <a:t>Smallest-width Qualifier</a:t>
            </a:r>
            <a:r>
              <a:rPr lang="zh-CN" altLang="en-US" sz="3200" dirty="0">
                <a:latin typeface="Arial" panose="020B0604020202020204" pitchFamily="34" charset="0"/>
                <a:ea typeface="微软雅黑" panose="020B0503020204020204" pitchFamily="34" charset="-122"/>
                <a:cs typeface="Arial" panose="020B0604020202020204" pitchFamily="34" charset="0"/>
              </a:rPr>
              <a: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p>
        </p:txBody>
      </p:sp>
      <p:sp>
        <p:nvSpPr>
          <p:cNvPr id="6" name="矩形 5"/>
          <p:cNvSpPr/>
          <p:nvPr/>
        </p:nvSpPr>
        <p:spPr>
          <a:xfrm>
            <a:off x="1319068" y="4005676"/>
            <a:ext cx="9258299" cy="2401142"/>
          </a:xfrm>
          <a:prstGeom prst="rect">
            <a:avLst/>
          </a:prstGeom>
        </p:spPr>
        <p:txBody>
          <a:bodyPr vert="horz" lIns="91440" tIns="45720" rIns="91440" bIns="45720" rtlCol="0">
            <a:noAutofit/>
          </a:bodyPr>
          <a:lstStyle/>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对屏幕的宽度指定一个最小值（以 </a:t>
            </a:r>
            <a:r>
              <a:rPr lang="en-US" altLang="zh-CN" sz="2800" dirty="0" err="1">
                <a:latin typeface="Arial" panose="020B0604020202020204" pitchFamily="34" charset="0"/>
                <a:ea typeface="微软雅黑" panose="020B0503020204020204" pitchFamily="34" charset="-122"/>
                <a:cs typeface="Arial" panose="020B0604020202020204" pitchFamily="34" charset="0"/>
              </a:rPr>
              <a:t>dp</a:t>
            </a: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为单位），然后以这个最小值为临界点</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屏幕宽度大于这个值的设备就加载一个布局，屏幕宽度小于这个值的设备就加载另一个布局 </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7" name="直接箭头连接符 6"/>
          <p:cNvCxnSpPr/>
          <p:nvPr/>
        </p:nvCxnSpPr>
        <p:spPr>
          <a:xfrm flipH="1">
            <a:off x="1286410" y="4019284"/>
            <a:ext cx="910025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30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例如：</a:t>
            </a:r>
          </a:p>
        </p:txBody>
      </p:sp>
      <p:sp>
        <p:nvSpPr>
          <p:cNvPr id="3" name="内容占位符 2"/>
          <p:cNvSpPr>
            <a:spLocks noGrp="1"/>
          </p:cNvSpPr>
          <p:nvPr>
            <p:ph idx="1"/>
          </p:nvPr>
        </p:nvSpPr>
        <p:spPr/>
        <p:txBody>
          <a:bodyPr/>
          <a:lstStyle/>
          <a:p>
            <a:pPr marL="0" lvl="0" indent="0">
              <a:lnSpc>
                <a:spcPct val="100000"/>
              </a:lnSpc>
              <a:buNone/>
              <a:defRPr/>
            </a:pPr>
            <a:r>
              <a:rPr lang="zh-CN" altLang="en-US" dirty="0"/>
              <a:t>在 </a:t>
            </a:r>
            <a:r>
              <a:rPr lang="en-US" altLang="zh-CN" dirty="0"/>
              <a:t>res </a:t>
            </a:r>
            <a:r>
              <a:rPr lang="zh-CN" altLang="en-US" dirty="0"/>
              <a:t>目录下新建 </a:t>
            </a:r>
            <a:r>
              <a:rPr lang="en-US" altLang="zh-CN" dirty="0"/>
              <a:t>layout-sw600dp </a:t>
            </a:r>
            <a:r>
              <a:rPr lang="zh-CN" altLang="en-US" dirty="0"/>
              <a:t>文件夹，然后在这个文件夹下新建 </a:t>
            </a:r>
            <a:r>
              <a:rPr lang="en-US" altLang="zh-CN" dirty="0"/>
              <a:t>activity_main.xml</a:t>
            </a:r>
            <a:r>
              <a:rPr lang="zh-CN" altLang="en-US" dirty="0"/>
              <a:t>布局</a:t>
            </a:r>
            <a:endParaRPr lang="en-US" altLang="zh-CN" dirty="0"/>
          </a:p>
          <a:p>
            <a:pPr marL="0" lvl="0" indent="0">
              <a:lnSpc>
                <a:spcPct val="100000"/>
              </a:lnSpc>
              <a:buNone/>
              <a:defRPr/>
            </a:pPr>
            <a:endParaRPr lang="en-US" altLang="zh-CN" dirty="0"/>
          </a:p>
          <a:p>
            <a:pPr marL="0" lvl="0" indent="0">
              <a:lnSpc>
                <a:spcPct val="100000"/>
              </a:lnSpc>
              <a:buNone/>
              <a:defRPr/>
            </a:pPr>
            <a:r>
              <a:rPr lang="zh-CN" altLang="en-US" dirty="0"/>
              <a:t>当程序运行在屏幕宽度大于 </a:t>
            </a:r>
            <a:r>
              <a:rPr lang="en-US" altLang="zh-CN" dirty="0"/>
              <a:t>600dp </a:t>
            </a:r>
            <a:r>
              <a:rPr lang="zh-CN" altLang="en-US" dirty="0"/>
              <a:t>的设备上时，会加载 </a:t>
            </a:r>
            <a:r>
              <a:rPr lang="en-US" altLang="zh-CN" dirty="0"/>
              <a:t>layout-sw600dp/ </a:t>
            </a:r>
            <a:r>
              <a:rPr lang="en-US" altLang="zh-CN" dirty="0" err="1"/>
              <a:t>activity_main</a:t>
            </a:r>
            <a:r>
              <a:rPr lang="en-US" altLang="zh-CN" dirty="0"/>
              <a:t> </a:t>
            </a:r>
            <a:r>
              <a:rPr lang="zh-CN" altLang="en-US" dirty="0"/>
              <a:t>布局，当程序运行在屏幕宽度小于 </a:t>
            </a:r>
            <a:r>
              <a:rPr lang="en-US" altLang="zh-CN" dirty="0"/>
              <a:t>600dp </a:t>
            </a:r>
            <a:r>
              <a:rPr lang="zh-CN" altLang="en-US" dirty="0"/>
              <a:t>的设备上时，则仍然加载默认的</a:t>
            </a:r>
            <a:r>
              <a:rPr lang="en-US" altLang="zh-CN" dirty="0"/>
              <a:t>layout/</a:t>
            </a:r>
            <a:r>
              <a:rPr lang="en-US" altLang="zh-CN" dirty="0" err="1"/>
              <a:t>activity_main</a:t>
            </a:r>
            <a:r>
              <a:rPr lang="en-US" altLang="zh-CN" dirty="0"/>
              <a:t> </a:t>
            </a:r>
            <a:r>
              <a:rPr lang="zh-CN" altLang="en-US" dirty="0"/>
              <a:t>布局。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21</a:t>
            </a:fld>
            <a:endParaRPr lang="zh-CN" altLang="en-US"/>
          </a:p>
        </p:txBody>
      </p:sp>
    </p:spTree>
    <p:extLst>
      <p:ext uri="{BB962C8B-B14F-4D97-AF65-F5344CB8AC3E}">
        <p14:creationId xmlns:p14="http://schemas.microsoft.com/office/powerpoint/2010/main" val="117120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312365" y="858646"/>
            <a:ext cx="3128891" cy="5063421"/>
            <a:chOff x="3764479" y="858646"/>
            <a:chExt cx="3128891" cy="5063421"/>
          </a:xfrm>
        </p:grpSpPr>
        <p:pic>
          <p:nvPicPr>
            <p:cNvPr id="10" name="图片 9"/>
            <p:cNvPicPr>
              <a:picLocks noChangeAspect="1"/>
            </p:cNvPicPr>
            <p:nvPr/>
          </p:nvPicPr>
          <p:blipFill>
            <a:blip r:embed="rId3"/>
            <a:stretch>
              <a:fillRect/>
            </a:stretch>
          </p:blipFill>
          <p:spPr>
            <a:xfrm>
              <a:off x="3764479" y="858646"/>
              <a:ext cx="3117792" cy="5063421"/>
            </a:xfrm>
            <a:prstGeom prst="rect">
              <a:avLst/>
            </a:prstGeom>
            <a:effectLst/>
          </p:spPr>
        </p:pic>
        <p:pic>
          <p:nvPicPr>
            <p:cNvPr id="11" name="图片 10"/>
            <p:cNvPicPr>
              <a:picLocks noChangeAspect="1"/>
            </p:cNvPicPr>
            <p:nvPr/>
          </p:nvPicPr>
          <p:blipFill rotWithShape="1">
            <a:blip r:embed="rId4"/>
            <a:srcRect l="1803" t="17396" r="1743" b="21702"/>
            <a:stretch/>
          </p:blipFill>
          <p:spPr>
            <a:xfrm>
              <a:off x="3775578" y="1532034"/>
              <a:ext cx="3117792" cy="3954366"/>
            </a:xfrm>
            <a:prstGeom prst="rect">
              <a:avLst/>
            </a:prstGeom>
            <a:ln>
              <a:noFill/>
            </a:ln>
            <a:effectLst/>
          </p:spPr>
        </p:pic>
      </p:grpSp>
      <p:sp>
        <p:nvSpPr>
          <p:cNvPr id="4" name="灯片编号占位符 3"/>
          <p:cNvSpPr>
            <a:spLocks noGrp="1"/>
          </p:cNvSpPr>
          <p:nvPr>
            <p:ph type="sldNum" sz="quarter" idx="12"/>
          </p:nvPr>
        </p:nvSpPr>
        <p:spPr/>
        <p:txBody>
          <a:bodyPr/>
          <a:lstStyle/>
          <a:p>
            <a:fld id="{38B4F502-AEE6-4D70-927B-AC49763F54CA}" type="slidenum">
              <a:rPr lang="zh-CN" altLang="en-US" smtClean="0"/>
              <a:t>22</a:t>
            </a:fld>
            <a:endParaRPr lang="zh-CN" altLang="en-US"/>
          </a:p>
        </p:txBody>
      </p:sp>
      <p:sp>
        <p:nvSpPr>
          <p:cNvPr id="5" name="标题 6"/>
          <p:cNvSpPr txBox="1">
            <a:spLocks/>
          </p:cNvSpPr>
          <p:nvPr/>
        </p:nvSpPr>
        <p:spPr>
          <a:xfrm>
            <a:off x="4835702" y="2114931"/>
            <a:ext cx="6300723" cy="1894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pPr algn="ctr"/>
            <a:r>
              <a:rPr lang="zh-CN" altLang="en-US" sz="5400" b="1" dirty="0"/>
              <a:t>打开新的</a:t>
            </a:r>
            <a:r>
              <a:rPr lang="en-US" altLang="zh-CN" sz="5400" b="1" dirty="0"/>
              <a:t>Activity</a:t>
            </a:r>
          </a:p>
        </p:txBody>
      </p:sp>
      <p:sp>
        <p:nvSpPr>
          <p:cNvPr id="8" name="矩形 7"/>
          <p:cNvSpPr/>
          <p:nvPr/>
        </p:nvSpPr>
        <p:spPr>
          <a:xfrm>
            <a:off x="5410570" y="4289920"/>
            <a:ext cx="5314275" cy="707886"/>
          </a:xfrm>
          <a:prstGeom prst="rect">
            <a:avLst/>
          </a:prstGeom>
        </p:spPr>
        <p:txBody>
          <a:bodyPr wrap="none">
            <a:spAutoFit/>
          </a:bodyPr>
          <a:lstStyle/>
          <a:p>
            <a:r>
              <a:rPr lang="zh-CN" altLang="en-US" sz="4000" b="1" dirty="0"/>
              <a:t>如何交互？如何通信？</a:t>
            </a:r>
          </a:p>
        </p:txBody>
      </p:sp>
      <p:cxnSp>
        <p:nvCxnSpPr>
          <p:cNvPr id="9" name="直接箭头连接符 8"/>
          <p:cNvCxnSpPr/>
          <p:nvPr/>
        </p:nvCxnSpPr>
        <p:spPr>
          <a:xfrm flipH="1">
            <a:off x="5328925" y="4207045"/>
            <a:ext cx="5314275" cy="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1312365" y="858646"/>
            <a:ext cx="3117792" cy="5063421"/>
          </a:xfrm>
          <a:prstGeom prst="rect">
            <a:avLst/>
          </a:prstGeom>
          <a:effectLst/>
        </p:spPr>
      </p:pic>
    </p:spTree>
    <p:extLst>
      <p:ext uri="{BB962C8B-B14F-4D97-AF65-F5344CB8AC3E}">
        <p14:creationId xmlns:p14="http://schemas.microsoft.com/office/powerpoint/2010/main" val="121182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Intent</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23</a:t>
            </a:fld>
            <a:r>
              <a:rPr lang="en-US" altLang="zh-CN"/>
              <a:t>-246</a:t>
            </a:r>
            <a:endParaRPr lang="en-US" altLang="zh-CN" dirty="0"/>
          </a:p>
        </p:txBody>
      </p:sp>
      <p:sp>
        <p:nvSpPr>
          <p:cNvPr id="4" name="矩形 3"/>
          <p:cNvSpPr/>
          <p:nvPr/>
        </p:nvSpPr>
        <p:spPr>
          <a:xfrm>
            <a:off x="1596540" y="4933290"/>
            <a:ext cx="9084128" cy="1081963"/>
          </a:xfrm>
          <a:prstGeom prst="rect">
            <a:avLst/>
          </a:prstGeom>
        </p:spPr>
        <p:txBody>
          <a:bodyPr wrap="square">
            <a:spAutoFit/>
          </a:bodyPr>
          <a:lstStyle/>
          <a:p>
            <a:pPr>
              <a:lnSpc>
                <a:spcPct val="120000"/>
              </a:lnSpc>
            </a:pPr>
            <a:r>
              <a:rPr lang="en-US" altLang="zh-CN" sz="2800" dirty="0"/>
              <a:t>Intent</a:t>
            </a:r>
            <a:r>
              <a:rPr lang="zh-CN" altLang="zh-CN" sz="2800" dirty="0"/>
              <a:t>是一个动作的完整描述，包含了动作的产生组件、接收组件和传递的数据信息</a:t>
            </a:r>
            <a:endParaRPr lang="en-US" altLang="zh-CN" sz="2800" dirty="0"/>
          </a:p>
        </p:txBody>
      </p:sp>
      <p:sp>
        <p:nvSpPr>
          <p:cNvPr id="5" name="矩形 4"/>
          <p:cNvSpPr/>
          <p:nvPr/>
        </p:nvSpPr>
        <p:spPr>
          <a:xfrm>
            <a:off x="1533689" y="3559656"/>
            <a:ext cx="4134465" cy="523220"/>
          </a:xfrm>
          <a:prstGeom prst="rect">
            <a:avLst/>
          </a:prstGeom>
        </p:spPr>
        <p:txBody>
          <a:bodyPr wrap="square">
            <a:spAutoFit/>
          </a:bodyPr>
          <a:lstStyle/>
          <a:p>
            <a:r>
              <a:rPr lang="zh-CN" altLang="zh-CN" sz="2800" dirty="0"/>
              <a:t>协助应用间的交互与通讯</a:t>
            </a:r>
            <a:endParaRPr lang="en-US" altLang="zh-CN" sz="2800" dirty="0"/>
          </a:p>
        </p:txBody>
      </p:sp>
      <p:sp>
        <p:nvSpPr>
          <p:cNvPr id="7" name="矩形 6"/>
          <p:cNvSpPr/>
          <p:nvPr/>
        </p:nvSpPr>
        <p:spPr>
          <a:xfrm>
            <a:off x="6392802" y="3559656"/>
            <a:ext cx="4287866" cy="523220"/>
          </a:xfrm>
          <a:prstGeom prst="rect">
            <a:avLst/>
          </a:prstGeom>
        </p:spPr>
        <p:txBody>
          <a:bodyPr wrap="square">
            <a:spAutoFit/>
          </a:bodyPr>
          <a:lstStyle/>
          <a:p>
            <a:r>
              <a:rPr lang="zh-CN" altLang="zh-CN" sz="2800" dirty="0"/>
              <a:t>程序运行中连接两个组件</a:t>
            </a:r>
            <a:endParaRPr lang="en-US" altLang="zh-CN" sz="28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162" y="1223984"/>
            <a:ext cx="2305520" cy="2305520"/>
          </a:xfrm>
          <a:prstGeom prst="rect">
            <a:avLst/>
          </a:prstGeom>
        </p:spPr>
      </p:pic>
      <p:cxnSp>
        <p:nvCxnSpPr>
          <p:cNvPr id="9" name="直接箭头连接符 8"/>
          <p:cNvCxnSpPr/>
          <p:nvPr/>
        </p:nvCxnSpPr>
        <p:spPr>
          <a:xfrm flipH="1">
            <a:off x="1596541" y="4913515"/>
            <a:ext cx="8706789"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271" y="1292489"/>
            <a:ext cx="2237015" cy="2237015"/>
          </a:xfrm>
          <a:prstGeom prst="rect">
            <a:avLst/>
          </a:prstGeom>
        </p:spPr>
      </p:pic>
    </p:spTree>
    <p:extLst>
      <p:ext uri="{BB962C8B-B14F-4D97-AF65-F5344CB8AC3E}">
        <p14:creationId xmlns:p14="http://schemas.microsoft.com/office/powerpoint/2010/main" val="3139956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打开答案 </a:t>
            </a:r>
            <a:r>
              <a:rPr lang="en-US" altLang="zh-CN" dirty="0"/>
              <a:t>Activity</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24</a:t>
            </a:fld>
            <a:r>
              <a:rPr lang="en-US" altLang="zh-CN"/>
              <a:t>-246</a:t>
            </a:r>
            <a:endParaRPr lang="en-US" altLang="zh-CN" dirty="0"/>
          </a:p>
        </p:txBody>
      </p:sp>
      <p:pic>
        <p:nvPicPr>
          <p:cNvPr id="4" name="图片 3"/>
          <p:cNvPicPr>
            <a:picLocks noChangeAspect="1"/>
          </p:cNvPicPr>
          <p:nvPr/>
        </p:nvPicPr>
        <p:blipFill>
          <a:blip r:embed="rId2"/>
          <a:stretch>
            <a:fillRect/>
          </a:stretch>
        </p:blipFill>
        <p:spPr>
          <a:xfrm>
            <a:off x="690418" y="1308814"/>
            <a:ext cx="3117792" cy="5063421"/>
          </a:xfrm>
          <a:prstGeom prst="rect">
            <a:avLst/>
          </a:prstGeom>
        </p:spPr>
      </p:pic>
      <p:sp>
        <p:nvSpPr>
          <p:cNvPr id="7" name="Rectangle 1"/>
          <p:cNvSpPr>
            <a:spLocks noChangeArrowheads="1"/>
          </p:cNvSpPr>
          <p:nvPr/>
        </p:nvSpPr>
        <p:spPr bwMode="auto">
          <a:xfrm>
            <a:off x="4261137" y="1842067"/>
            <a:ext cx="7345017" cy="452431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LinearLayout</a:t>
            </a:r>
            <a:r>
              <a:rPr kumimoji="0" lang="en-US" altLang="zh-CN" sz="2400" b="1" i="0" u="none" strike="noStrike" cap="none" normalizeH="0" baseline="0" dirty="0">
                <a:ln>
                  <a:noFill/>
                </a:ln>
                <a:solidFill>
                  <a:srgbClr val="00008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80"/>
                </a:solidFill>
                <a:latin typeface="Consolas" panose="020B0609020204030204" pitchFamily="49" charset="0"/>
              </a:rPr>
              <a:t>	</a:t>
            </a:r>
            <a:r>
              <a:rPr kumimoji="0" lang="en-US" altLang="zh-CN" sz="2400" b="1" i="0" u="none" strike="noStrike" cap="none" normalizeH="0" baseline="0" dirty="0">
                <a:ln>
                  <a:noFill/>
                </a:ln>
                <a:solidFill>
                  <a:srgbClr val="000080"/>
                </a:solidFill>
                <a:effectLst/>
                <a:latin typeface="Consolas" panose="020B0609020204030204" pitchFamily="49" charset="0"/>
              </a:rPr>
              <a:t>…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"@+id/activity_answer"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:layout_width=</a:t>
            </a:r>
            <a:r>
              <a:rPr kumimoji="0" lang="zh-CN" altLang="zh-CN" sz="2400" b="1" i="0" u="none" strike="noStrike" cap="none" normalizeH="0" baseline="0" dirty="0">
                <a:ln>
                  <a:noFill/>
                </a:ln>
                <a:solidFill>
                  <a:srgbClr val="008000"/>
                </a:solidFill>
                <a:effectLst/>
                <a:latin typeface="Consolas" panose="020B0609020204030204" pitchFamily="49" charset="0"/>
              </a:rPr>
              <a:t>"match_parent"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:layout_height=</a:t>
            </a:r>
            <a:r>
              <a:rPr kumimoji="0" lang="zh-CN" altLang="zh-CN" sz="2400" b="1" i="0" u="none" strike="noStrike" cap="none" normalizeH="0" baseline="0" dirty="0">
                <a:ln>
                  <a:noFill/>
                </a:ln>
                <a:solidFill>
                  <a:srgbClr val="008000"/>
                </a:solidFill>
                <a:effectLst/>
                <a:latin typeface="Consolas" panose="020B0609020204030204" pitchFamily="49" charset="0"/>
              </a:rPr>
              <a:t>"match_parent“</a:t>
            </a:r>
            <a:endParaRPr kumimoji="0" lang="en-US" altLang="zh-CN" sz="2400" b="1"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solidFill>
                <a:srgbClr val="008000"/>
              </a:solidFill>
              <a:latin typeface="Consolas" panose="020B0609020204030204" pitchFamily="49" charset="0"/>
            </a:endParaRPr>
          </a:p>
          <a:p>
            <a:pPr eaLnBrk="0" fontAlgn="base" hangingPunct="0">
              <a:spcBef>
                <a:spcPct val="0"/>
              </a:spcBef>
              <a:spcAft>
                <a:spcPct val="0"/>
              </a:spcAft>
            </a:pPr>
            <a:r>
              <a:rPr lang="zh-CN" altLang="zh-CN" sz="2400"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TextView</a:t>
            </a:r>
            <a:br>
              <a:rPr lang="zh-CN" altLang="zh-CN" sz="2400" b="1" dirty="0">
                <a:solidFill>
                  <a:srgbClr val="000080"/>
                </a:solidFill>
                <a:latin typeface="Consolas" panose="020B0609020204030204" pitchFamily="49" charset="0"/>
              </a:rPr>
            </a:br>
            <a:r>
              <a:rPr lang="zh-CN" altLang="zh-CN" sz="2400" b="1" dirty="0">
                <a:solidFill>
                  <a:srgbClr val="00008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:id=</a:t>
            </a:r>
            <a:r>
              <a:rPr lang="zh-CN" altLang="zh-CN" sz="2400" b="1" dirty="0">
                <a:solidFill>
                  <a:srgbClr val="008000"/>
                </a:solidFill>
                <a:latin typeface="Consolas" panose="020B0609020204030204" pitchFamily="49" charset="0"/>
              </a:rPr>
              <a:t>"@+id/check_warning"</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:layout_width=</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:layout_height=</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en-US"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:text=</a:t>
            </a:r>
            <a:r>
              <a:rPr lang="zh-CN" altLang="zh-CN" sz="2400" b="1" dirty="0">
                <a:solidFill>
                  <a:srgbClr val="008000"/>
                </a:solidFill>
                <a:latin typeface="Consolas" panose="020B0609020204030204" pitchFamily="49" charset="0"/>
              </a:rPr>
              <a:t>"@string/warning_text"</a:t>
            </a:r>
            <a:r>
              <a:rPr lang="zh-CN" altLang="zh-CN" sz="2400" dirty="0">
                <a:solidFill>
                  <a:srgbClr val="000000"/>
                </a:solidFill>
                <a:latin typeface="Consolas" panose="020B0609020204030204" pitchFamily="49" charset="0"/>
              </a:rPr>
              <a:t>/&gt;</a:t>
            </a:r>
            <a:endParaRPr lang="zh-CN"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4261137" y="1188043"/>
            <a:ext cx="3571648" cy="584775"/>
          </a:xfrm>
          <a:prstGeom prst="rect">
            <a:avLst/>
          </a:prstGeom>
        </p:spPr>
        <p:txBody>
          <a:bodyPr wrap="square">
            <a:spAutoFit/>
          </a:bodyPr>
          <a:lstStyle/>
          <a:p>
            <a:r>
              <a:rPr lang="en-US" altLang="zh-CN" sz="3200" dirty="0" err="1"/>
              <a:t>answer_layout</a:t>
            </a:r>
            <a:endParaRPr lang="zh-CN" altLang="en-US" sz="3200" dirty="0"/>
          </a:p>
        </p:txBody>
      </p:sp>
    </p:spTree>
    <p:extLst>
      <p:ext uri="{BB962C8B-B14F-4D97-AF65-F5344CB8AC3E}">
        <p14:creationId xmlns:p14="http://schemas.microsoft.com/office/powerpoint/2010/main" val="2390443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新的</a:t>
            </a:r>
            <a:r>
              <a:rPr lang="en-US" altLang="zh-CN" dirty="0"/>
              <a:t>Activity</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25</a:t>
            </a:fld>
            <a:r>
              <a:rPr lang="en-US" altLang="zh-CN"/>
              <a:t>-246</a:t>
            </a:r>
            <a:endParaRPr lang="en-US" altLang="zh-CN" dirty="0"/>
          </a:p>
        </p:txBody>
      </p:sp>
      <p:sp>
        <p:nvSpPr>
          <p:cNvPr id="9" name="Rectangle 1"/>
          <p:cNvSpPr>
            <a:spLocks noChangeArrowheads="1"/>
          </p:cNvSpPr>
          <p:nvPr/>
        </p:nvSpPr>
        <p:spPr bwMode="auto">
          <a:xfrm>
            <a:off x="329549" y="2157401"/>
            <a:ext cx="11237337" cy="40195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800" b="1" i="0" u="none" strike="noStrike" cap="none" normalizeH="0" baseline="0" dirty="0">
                <a:ln>
                  <a:noFill/>
                </a:ln>
                <a:solidFill>
                  <a:srgbClr val="000080"/>
                </a:solidFill>
                <a:effectLst/>
                <a:latin typeface="Consolas" panose="020B0609020204030204" pitchFamily="49" charset="0"/>
              </a:rPr>
              <a:t>public class </a:t>
            </a:r>
            <a:r>
              <a:rPr kumimoji="0" lang="zh-CN" altLang="zh-CN" sz="2800" b="0" i="0" u="none" strike="noStrike" cap="none" normalizeH="0" baseline="0" dirty="0">
                <a:ln>
                  <a:noFill/>
                </a:ln>
                <a:solidFill>
                  <a:srgbClr val="000000"/>
                </a:solidFill>
                <a:effectLst/>
                <a:latin typeface="Consolas" panose="020B0609020204030204" pitchFamily="49" charset="0"/>
              </a:rPr>
              <a:t>AnswerActivity </a:t>
            </a:r>
            <a:r>
              <a:rPr kumimoji="0" lang="zh-CN" altLang="zh-CN" sz="2800" b="1" i="0" u="none" strike="noStrike" cap="none" normalizeH="0" baseline="0" dirty="0">
                <a:ln>
                  <a:noFill/>
                </a:ln>
                <a:solidFill>
                  <a:srgbClr val="000080"/>
                </a:solidFill>
                <a:effectLst/>
                <a:latin typeface="Consolas" panose="020B0609020204030204" pitchFamily="49" charset="0"/>
              </a:rPr>
              <a:t>extends </a:t>
            </a:r>
            <a:r>
              <a:rPr kumimoji="0" lang="zh-CN" altLang="zh-CN" sz="2800" b="0" i="0" u="none" strike="noStrike" cap="none" normalizeH="0" baseline="0" dirty="0">
                <a:ln>
                  <a:noFill/>
                </a:ln>
                <a:solidFill>
                  <a:srgbClr val="000000"/>
                </a:solidFill>
                <a:effectLst/>
                <a:latin typeface="Consolas" panose="020B0609020204030204" pitchFamily="49" charset="0"/>
              </a:rPr>
              <a:t>AppCompatActivity {</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lvl="0" eaLnBrk="0" fontAlgn="base" hangingPunct="0">
              <a:lnSpc>
                <a:spcPct val="120000"/>
              </a:lnSpc>
              <a:spcBef>
                <a:spcPts val="600"/>
              </a:spcBef>
              <a:spcAft>
                <a:spcPct val="0"/>
              </a:spcAft>
            </a:pPr>
            <a:r>
              <a:rPr lang="en-US" altLang="zh-CN" sz="2800" dirty="0">
                <a:solidFill>
                  <a:srgbClr val="808000"/>
                </a:solidFill>
                <a:latin typeface="Consolas" panose="020B0609020204030204" pitchFamily="49" charset="0"/>
              </a:rPr>
              <a:t>    </a:t>
            </a:r>
            <a:r>
              <a:rPr lang="zh-CN" altLang="zh-CN" sz="2800" dirty="0">
                <a:solidFill>
                  <a:srgbClr val="808000"/>
                </a:solidFill>
                <a:latin typeface="Consolas" panose="020B0609020204030204" pitchFamily="49" charset="0"/>
              </a:rPr>
              <a:t>@Override</a:t>
            </a:r>
            <a:br>
              <a:rPr lang="zh-CN" altLang="zh-CN" sz="2800" dirty="0">
                <a:solidFill>
                  <a:srgbClr val="808000"/>
                </a:solidFill>
                <a:latin typeface="Consolas" panose="020B0609020204030204" pitchFamily="49" charset="0"/>
              </a:rPr>
            </a:br>
            <a:r>
              <a:rPr lang="en-US" altLang="zh-CN" sz="2800" dirty="0">
                <a:solidFill>
                  <a:srgbClr val="808000"/>
                </a:solidFill>
                <a:latin typeface="Consolas" panose="020B0609020204030204" pitchFamily="49" charset="0"/>
              </a:rPr>
              <a:t>    </a:t>
            </a:r>
            <a:r>
              <a:rPr lang="zh-CN" altLang="zh-CN" sz="2800" b="1" dirty="0">
                <a:solidFill>
                  <a:srgbClr val="000080"/>
                </a:solidFill>
                <a:latin typeface="Consolas" panose="020B0609020204030204" pitchFamily="49" charset="0"/>
              </a:rPr>
              <a:t>protected void </a:t>
            </a:r>
            <a:r>
              <a:rPr lang="zh-CN" altLang="zh-CN" sz="2800" dirty="0">
                <a:solidFill>
                  <a:srgbClr val="000000"/>
                </a:solidFill>
                <a:latin typeface="Consolas" panose="020B0609020204030204" pitchFamily="49" charset="0"/>
              </a:rPr>
              <a:t>onCreate(Bundle savedInstanceState)</a:t>
            </a: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    </a:t>
            </a:r>
            <a:r>
              <a:rPr lang="en-US" altLang="zh-CN" sz="2800" dirty="0">
                <a:solidFill>
                  <a:srgbClr val="000000"/>
                </a:solidFill>
                <a:latin typeface="Consolas" panose="020B0609020204030204" pitchFamily="49" charset="0"/>
              </a:rPr>
              <a:t>    </a:t>
            </a:r>
            <a:r>
              <a:rPr lang="zh-CN" altLang="zh-CN" sz="2800" b="1" dirty="0">
                <a:solidFill>
                  <a:srgbClr val="000080"/>
                </a:solidFill>
                <a:latin typeface="Consolas" panose="020B0609020204030204" pitchFamily="49" charset="0"/>
              </a:rPr>
              <a:t>super</a:t>
            </a:r>
            <a:r>
              <a:rPr lang="zh-CN" altLang="zh-CN" sz="2800" dirty="0">
                <a:solidFill>
                  <a:srgbClr val="000000"/>
                </a:solidFill>
                <a:latin typeface="Consolas" panose="020B0609020204030204" pitchFamily="49" charset="0"/>
              </a:rPr>
              <a:t>.onCreate(savedInstanceState);</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setContentView(R.layout.</a:t>
            </a:r>
            <a:r>
              <a:rPr lang="zh-CN" altLang="zh-CN" sz="2800" b="1" i="1" dirty="0">
                <a:solidFill>
                  <a:srgbClr val="660E7A"/>
                </a:solidFill>
                <a:latin typeface="Consolas" panose="020B0609020204030204" pitchFamily="49" charset="0"/>
              </a:rPr>
              <a:t>activity_answer</a:t>
            </a:r>
            <a:r>
              <a:rPr lang="zh-CN" altLang="zh-CN"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a:p>
            <a:pPr lvl="0" eaLnBrk="0" fontAlgn="base" hangingPunct="0">
              <a:lnSpc>
                <a:spcPct val="120000"/>
              </a:lnSpc>
              <a:spcBef>
                <a:spcPts val="600"/>
              </a:spcBef>
              <a:spcAft>
                <a:spcPct val="0"/>
              </a:spcAft>
            </a:pPr>
            <a:r>
              <a:rPr kumimoji="0" lang="en-US" altLang="zh-CN" sz="2800" b="0" i="0" u="none" strike="noStrike" cap="none" normalizeH="0" baseline="0" dirty="0">
                <a:ln>
                  <a:noFill/>
                </a:ln>
                <a:solidFill>
                  <a:srgbClr val="000000"/>
                </a:solidFill>
                <a:effectLst/>
                <a:latin typeface="Consolas" panose="020B0609020204030204" pitchFamily="49" charset="0"/>
              </a:rPr>
              <a:t>   }</a:t>
            </a:r>
          </a:p>
          <a:p>
            <a:pPr lvl="0"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grpSp>
        <p:nvGrpSpPr>
          <p:cNvPr id="22" name="组合 21"/>
          <p:cNvGrpSpPr/>
          <p:nvPr/>
        </p:nvGrpSpPr>
        <p:grpSpPr>
          <a:xfrm>
            <a:off x="3013940" y="1698878"/>
            <a:ext cx="5134636" cy="558271"/>
            <a:chOff x="3071813" y="1040860"/>
            <a:chExt cx="5957916" cy="558271"/>
          </a:xfrm>
        </p:grpSpPr>
        <p:cxnSp>
          <p:nvCxnSpPr>
            <p:cNvPr id="14" name="直接连接符 13"/>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014913" y="1040860"/>
              <a:ext cx="401481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4567037" y="1078213"/>
            <a:ext cx="3703037" cy="634020"/>
          </a:xfrm>
          <a:prstGeom prst="rect">
            <a:avLst/>
          </a:prstGeom>
          <a:noFill/>
        </p:spPr>
        <p:txBody>
          <a:bodyPr wrap="square" rtlCol="0">
            <a:spAutoFit/>
          </a:bodyPr>
          <a:lstStyle/>
          <a:p>
            <a:pPr algn="ctr">
              <a:lnSpc>
                <a:spcPct val="110000"/>
              </a:lnSpc>
            </a:pPr>
            <a:r>
              <a:rPr lang="en-US" altLang="zh-CN" sz="3200" b="1" dirty="0" err="1">
                <a:latin typeface="Arial" panose="020B0604020202020204" pitchFamily="34" charset="0"/>
                <a:ea typeface="微软雅黑" panose="020B0503020204020204" pitchFamily="34" charset="-122"/>
                <a:cs typeface="Arial" panose="020B0604020202020204" pitchFamily="34" charset="0"/>
              </a:rPr>
              <a:t>QuizActivity</a:t>
            </a:r>
            <a:r>
              <a:rPr lang="zh-CN" altLang="en-US" sz="3200" b="1" dirty="0">
                <a:latin typeface="Arial" panose="020B0604020202020204" pitchFamily="34" charset="0"/>
                <a:ea typeface="微软雅黑" panose="020B0503020204020204" pitchFamily="34" charset="-122"/>
                <a:cs typeface="Arial" panose="020B0604020202020204" pitchFamily="34" charset="0"/>
              </a:rPr>
              <a:t>启动</a:t>
            </a:r>
          </a:p>
        </p:txBody>
      </p:sp>
    </p:spTree>
    <p:extLst>
      <p:ext uri="{BB962C8B-B14F-4D97-AF65-F5344CB8AC3E}">
        <p14:creationId xmlns:p14="http://schemas.microsoft.com/office/powerpoint/2010/main" val="31388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a:t>
            </a:r>
            <a:r>
              <a:rPr lang="en-US" altLang="zh-CN" dirty="0" err="1"/>
              <a:t>AnswerActivity</a:t>
            </a:r>
            <a:endParaRPr lang="zh-CN" altLang="en-US" dirty="0"/>
          </a:p>
        </p:txBody>
      </p:sp>
      <p:sp>
        <p:nvSpPr>
          <p:cNvPr id="5" name="灯片编号占位符 4"/>
          <p:cNvSpPr>
            <a:spLocks noGrp="1"/>
          </p:cNvSpPr>
          <p:nvPr>
            <p:ph type="sldNum" sz="quarter" idx="12"/>
          </p:nvPr>
        </p:nvSpPr>
        <p:spPr/>
        <p:txBody>
          <a:bodyPr/>
          <a:lstStyle/>
          <a:p>
            <a:pPr>
              <a:defRPr/>
            </a:pPr>
            <a:fld id="{2B1AB1B9-56BA-487F-9EEF-275D6FD877A4}" type="slidenum">
              <a:rPr lang="en-US" altLang="zh-CN" smtClean="0"/>
              <a:pPr>
                <a:defRPr/>
              </a:pPr>
              <a:t>26</a:t>
            </a:fld>
            <a:r>
              <a:rPr lang="en-US" altLang="zh-CN"/>
              <a:t>-246</a:t>
            </a:r>
            <a:endParaRPr lang="en-US" altLang="zh-CN" dirty="0"/>
          </a:p>
        </p:txBody>
      </p:sp>
      <p:sp>
        <p:nvSpPr>
          <p:cNvPr id="3" name="Rectangle 1"/>
          <p:cNvSpPr>
            <a:spLocks noChangeArrowheads="1"/>
          </p:cNvSpPr>
          <p:nvPr/>
        </p:nvSpPr>
        <p:spPr bwMode="auto">
          <a:xfrm>
            <a:off x="690418" y="1184062"/>
            <a:ext cx="1101104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800" b="1" i="0" u="none" strike="noStrike" cap="none" normalizeH="0" baseline="0" dirty="0">
                <a:ln>
                  <a:noFill/>
                </a:ln>
                <a:solidFill>
                  <a:srgbClr val="660E7A"/>
                </a:solidFill>
                <a:effectLst/>
                <a:latin typeface="Consolas" panose="020B0609020204030204" pitchFamily="49" charset="0"/>
              </a:rPr>
              <a:t>checkAnswerBtn</a:t>
            </a:r>
            <a:r>
              <a:rPr kumimoji="0" lang="zh-CN" altLang="zh-CN" sz="2800" b="0" i="0" u="none" strike="noStrike" cap="none" normalizeH="0" baseline="0" dirty="0">
                <a:ln>
                  <a:noFill/>
                </a:ln>
                <a:solidFill>
                  <a:srgbClr val="000000"/>
                </a:solidFill>
                <a:effectLst/>
                <a:latin typeface="Consolas" panose="020B0609020204030204" pitchFamily="49" charset="0"/>
              </a:rPr>
              <a:t>.setOnClickListener(</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zh-CN" sz="2800" b="1" i="0" u="none" strike="noStrike" cap="none" normalizeH="0" dirty="0">
                <a:ln>
                  <a:noFill/>
                </a:ln>
                <a:solidFill>
                  <a:srgbClr val="000080"/>
                </a:solidFill>
                <a:effectLst/>
                <a:latin typeface="Consolas" panose="020B0609020204030204" pitchFamily="49" charset="0"/>
              </a:rPr>
              <a:t>           </a:t>
            </a:r>
            <a:r>
              <a:rPr kumimoji="0" lang="zh-CN" altLang="zh-CN" sz="2800" b="1" i="0" u="none" strike="noStrike" cap="none" normalizeH="0" baseline="0" dirty="0">
                <a:ln>
                  <a:noFill/>
                </a:ln>
                <a:solidFill>
                  <a:srgbClr val="000080"/>
                </a:solidFill>
                <a:effectLst/>
                <a:latin typeface="Consolas" panose="020B0609020204030204" pitchFamily="49" charset="0"/>
              </a:rPr>
              <a:t>new </a:t>
            </a:r>
            <a:r>
              <a:rPr kumimoji="0" lang="zh-CN" altLang="zh-CN" sz="2800" b="0" i="0" u="none" strike="noStrike" cap="none" normalizeH="0" baseline="0" dirty="0">
                <a:ln>
                  <a:noFill/>
                </a:ln>
                <a:solidFill>
                  <a:srgbClr val="000000"/>
                </a:solidFill>
                <a:effectLst/>
                <a:latin typeface="Consolas" panose="020B0609020204030204" pitchFamily="49" charset="0"/>
              </a:rPr>
              <a:t>View.OnClickListener() {</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a:t>
            </a:r>
            <a:r>
              <a:rPr kumimoji="0" lang="zh-CN" altLang="zh-CN" sz="2800" b="0" i="0" u="none" strike="noStrike" cap="none" normalizeH="0" baseline="0" dirty="0">
                <a:ln>
                  <a:noFill/>
                </a:ln>
                <a:solidFill>
                  <a:srgbClr val="808000"/>
                </a:solidFill>
                <a:effectLst/>
                <a:latin typeface="Consolas" panose="020B0609020204030204" pitchFamily="49" charset="0"/>
              </a:rPr>
              <a:t>@Override</a:t>
            </a:r>
            <a:br>
              <a:rPr kumimoji="0" lang="zh-CN" altLang="zh-CN" sz="2800" b="0" i="0" u="none" strike="noStrike" cap="none" normalizeH="0" baseline="0" dirty="0">
                <a:ln>
                  <a:noFill/>
                </a:ln>
                <a:solidFill>
                  <a:srgbClr val="808000"/>
                </a:solidFill>
                <a:effectLst/>
                <a:latin typeface="Consolas" panose="020B0609020204030204" pitchFamily="49" charset="0"/>
              </a:rPr>
            </a:br>
            <a:r>
              <a:rPr kumimoji="0" lang="zh-CN" altLang="zh-CN" sz="2800" b="0" i="0" u="none" strike="noStrike" cap="none" normalizeH="0" baseline="0" dirty="0">
                <a:ln>
                  <a:noFill/>
                </a:ln>
                <a:solidFill>
                  <a:srgbClr val="808000"/>
                </a:solidFill>
                <a:effectLst/>
                <a:latin typeface="Consolas" panose="020B0609020204030204" pitchFamily="49" charset="0"/>
              </a:rPr>
              <a:t>    </a:t>
            </a:r>
            <a:r>
              <a:rPr kumimoji="0" lang="zh-CN" altLang="zh-CN" sz="2800" b="1" i="0" u="none" strike="noStrike" cap="none" normalizeH="0" baseline="0" dirty="0">
                <a:ln>
                  <a:noFill/>
                </a:ln>
                <a:solidFill>
                  <a:srgbClr val="000080"/>
                </a:solidFill>
                <a:effectLst/>
                <a:latin typeface="Consolas" panose="020B0609020204030204" pitchFamily="49" charset="0"/>
              </a:rPr>
              <a:t>public void </a:t>
            </a:r>
            <a:r>
              <a:rPr kumimoji="0" lang="zh-CN" altLang="zh-CN" sz="2800" b="0" i="0" u="none" strike="noStrike" cap="none" normalizeH="0" baseline="0" dirty="0">
                <a:ln>
                  <a:noFill/>
                </a:ln>
                <a:solidFill>
                  <a:srgbClr val="000000"/>
                </a:solidFill>
                <a:effectLst/>
                <a:latin typeface="Consolas" panose="020B0609020204030204" pitchFamily="49" charset="0"/>
              </a:rPr>
              <a:t>onClick(View v) {</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Intent i = </a:t>
            </a:r>
            <a:r>
              <a:rPr lang="zh-CN" altLang="zh-CN" sz="2800" b="1" dirty="0">
                <a:solidFill>
                  <a:srgbClr val="000080"/>
                </a:solidFill>
                <a:latin typeface="Consolas" panose="020B0609020204030204" pitchFamily="49" charset="0"/>
              </a:rPr>
              <a:t>new </a:t>
            </a:r>
            <a:r>
              <a:rPr lang="zh-CN" altLang="zh-CN" sz="2800" dirty="0">
                <a:solidFill>
                  <a:srgbClr val="000000"/>
                </a:solidFill>
                <a:latin typeface="Consolas" panose="020B0609020204030204" pitchFamily="49" charset="0"/>
              </a:rPr>
              <a:t>Intent(QuizActivity.</a:t>
            </a:r>
            <a:r>
              <a:rPr lang="zh-CN" altLang="zh-CN" sz="2800" b="1" dirty="0">
                <a:solidFill>
                  <a:srgbClr val="000080"/>
                </a:solidFill>
                <a:latin typeface="Consolas" panose="020B0609020204030204" pitchFamily="49" charset="0"/>
              </a:rPr>
              <a:t>this</a:t>
            </a:r>
            <a:r>
              <a:rPr lang="zh-CN" altLang="zh-CN" sz="2800" dirty="0">
                <a:solidFill>
                  <a:srgbClr val="000000"/>
                </a:solidFill>
                <a:latin typeface="Consolas" panose="020B0609020204030204" pitchFamily="49" charset="0"/>
              </a:rPr>
              <a:t>, </a:t>
            </a:r>
            <a:endParaRPr lang="en-US" altLang="zh-CN" sz="2800" dirty="0">
              <a:solidFill>
                <a:srgbClr val="000000"/>
              </a:solidFill>
              <a:latin typeface="Consolas" panose="020B0609020204030204" pitchFamily="49" charset="0"/>
            </a:endParaRPr>
          </a:p>
          <a:p>
            <a:pPr eaLnBrk="0" fontAlgn="base" hangingPunct="0">
              <a:spcBef>
                <a:spcPct val="0"/>
              </a:spcBef>
              <a:spcAft>
                <a:spcPct val="0"/>
              </a:spcAft>
            </a:pP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AnswerActivity.</a:t>
            </a:r>
            <a:r>
              <a:rPr lang="zh-CN" altLang="zh-CN" sz="2800" b="1" dirty="0">
                <a:solidFill>
                  <a:srgbClr val="000080"/>
                </a:solidFill>
                <a:latin typeface="Consolas" panose="020B0609020204030204" pitchFamily="49" charset="0"/>
              </a:rPr>
              <a:t>class</a:t>
            </a:r>
            <a:r>
              <a:rPr lang="zh-CN" altLang="zh-CN" sz="2800" dirty="0">
                <a:solidFill>
                  <a:srgbClr val="000000"/>
                </a:solidFill>
                <a:latin typeface="Consolas" panose="020B0609020204030204" pitchFamily="49" charset="0"/>
              </a:rPr>
              <a:t>);</a:t>
            </a:r>
            <a:endParaRPr lang="zh-CN" altLang="zh-CN"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        </a:t>
            </a:r>
            <a:r>
              <a:rPr kumimoji="0" lang="en-US" altLang="zh-CN" sz="2800" b="0" i="0" u="none" strike="noStrike" cap="none" normalizeH="0" baseline="0" dirty="0">
                <a:ln>
                  <a:noFill/>
                </a:ln>
                <a:solidFill>
                  <a:srgbClr val="000000"/>
                </a:solidFill>
                <a:effectLst/>
                <a:latin typeface="Consolas" panose="020B0609020204030204" pitchFamily="49" charset="0"/>
              </a:rPr>
              <a:t> </a:t>
            </a:r>
            <a:r>
              <a:rPr kumimoji="0" lang="zh-CN" altLang="zh-CN" sz="2800" b="1" i="0" u="none" strike="noStrike" cap="none" normalizeH="0" baseline="0" dirty="0">
                <a:ln>
                  <a:noFill/>
                </a:ln>
                <a:solidFill>
                  <a:schemeClr val="accent2"/>
                </a:solidFill>
                <a:effectLst/>
                <a:latin typeface="Consolas" panose="020B0609020204030204" pitchFamily="49" charset="0"/>
              </a:rPr>
              <a:t>startActivity(i);</a:t>
            </a:r>
            <a:br>
              <a:rPr kumimoji="0" lang="zh-CN" altLang="zh-CN" sz="2800" b="1" i="0" u="none" strike="noStrike" cap="none" normalizeH="0" baseline="0" dirty="0">
                <a:ln>
                  <a:noFill/>
                </a:ln>
                <a:solidFill>
                  <a:srgbClr val="000000"/>
                </a:solidFill>
                <a:effectLst/>
                <a:latin typeface="Consolas" panose="020B0609020204030204" pitchFamily="49" charset="0"/>
              </a:rPr>
            </a:br>
            <a:r>
              <a:rPr lang="en-US" altLang="zh-CN" sz="2800" dirty="0">
                <a:solidFill>
                  <a:srgbClr val="000000"/>
                </a:solidFill>
                <a:latin typeface="Consolas" panose="020B0609020204030204" pitchFamily="49" charset="0"/>
              </a:rPr>
              <a:t>    </a:t>
            </a:r>
            <a:r>
              <a:rPr kumimoji="0" lang="zh-CN" altLang="zh-CN" sz="2800" b="0" i="0" u="none" strike="noStrike" cap="none" normalizeH="0" baseline="0" dirty="0">
                <a:ln>
                  <a:noFill/>
                </a:ln>
                <a:solidFill>
                  <a:srgbClr val="000000"/>
                </a:solidFill>
                <a:effectLst/>
                <a:latin typeface="Consolas" panose="020B0609020204030204" pitchFamily="49" charset="0"/>
              </a:rPr>
              <a: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609724" y="5637133"/>
            <a:ext cx="892016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activity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".AnswerActivity" </a:t>
            </a:r>
            <a:r>
              <a:rPr kumimoji="0" lang="zh-CN" altLang="zh-CN" sz="2800" b="0" i="0" u="none" strike="noStrike" cap="none" normalizeH="0" baseline="0" dirty="0">
                <a:ln>
                  <a:noFill/>
                </a:ln>
                <a:solidFill>
                  <a:srgbClr val="000000"/>
                </a:solidFill>
                <a:effectLst/>
                <a:latin typeface="Consolas" panose="020B0609020204030204" pitchFamily="49" charset="0"/>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grpSp>
        <p:nvGrpSpPr>
          <p:cNvPr id="14" name="组合 13"/>
          <p:cNvGrpSpPr/>
          <p:nvPr/>
        </p:nvGrpSpPr>
        <p:grpSpPr>
          <a:xfrm>
            <a:off x="1609724" y="5519003"/>
            <a:ext cx="8705852" cy="823912"/>
            <a:chOff x="1238249" y="5715000"/>
            <a:chExt cx="8391526" cy="823912"/>
          </a:xfrm>
        </p:grpSpPr>
        <p:cxnSp>
          <p:nvCxnSpPr>
            <p:cNvPr id="12" name="直接连接符 11"/>
            <p:cNvCxnSpPr/>
            <p:nvPr/>
          </p:nvCxnSpPr>
          <p:spPr>
            <a:xfrm>
              <a:off x="1238249" y="5715000"/>
              <a:ext cx="8391526"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38249" y="6538912"/>
              <a:ext cx="8391526"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7038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显式 </a:t>
            </a:r>
            <a:r>
              <a:rPr lang="en-US" altLang="zh-CN" dirty="0"/>
              <a:t>Intent</a:t>
            </a:r>
            <a:endParaRPr lang="zh-CN" altLang="en-US" dirty="0"/>
          </a:p>
        </p:txBody>
      </p:sp>
      <p:sp>
        <p:nvSpPr>
          <p:cNvPr id="6" name="内容占位符 2"/>
          <p:cNvSpPr>
            <a:spLocks noGrp="1"/>
          </p:cNvSpPr>
          <p:nvPr>
            <p:ph idx="1"/>
          </p:nvPr>
        </p:nvSpPr>
        <p:spPr>
          <a:xfrm>
            <a:off x="1454613" y="5641572"/>
            <a:ext cx="8759063" cy="690219"/>
          </a:xfrm>
        </p:spPr>
        <p:txBody>
          <a:bodyPr>
            <a:normAutofit/>
          </a:bodyPr>
          <a:lstStyle/>
          <a:p>
            <a:pPr marL="0" indent="0" algn="ctr">
              <a:buNone/>
            </a:pPr>
            <a:r>
              <a:rPr lang="zh-CN" altLang="en-US" dirty="0"/>
              <a:t>使用全类名启动一个组件，启动组件在自己的</a:t>
            </a:r>
            <a:r>
              <a:rPr lang="en-US" altLang="zh-CN" dirty="0"/>
              <a:t>app</a:t>
            </a:r>
            <a:r>
              <a:rPr lang="zh-CN" altLang="en-US" dirty="0"/>
              <a:t>中</a:t>
            </a:r>
            <a:endParaRPr lang="en-US" altLang="zh-CN" dirty="0"/>
          </a:p>
        </p:txBody>
      </p:sp>
      <p:sp>
        <p:nvSpPr>
          <p:cNvPr id="8" name="灯片编号占位符 7"/>
          <p:cNvSpPr>
            <a:spLocks noGrp="1"/>
          </p:cNvSpPr>
          <p:nvPr>
            <p:ph type="sldNum" sz="quarter" idx="12"/>
          </p:nvPr>
        </p:nvSpPr>
        <p:spPr/>
        <p:txBody>
          <a:bodyPr/>
          <a:lstStyle/>
          <a:p>
            <a:pPr>
              <a:defRPr/>
            </a:pPr>
            <a:fld id="{2B1AB1B9-56BA-487F-9EEF-275D6FD877A4}" type="slidenum">
              <a:rPr lang="en-US" altLang="zh-CN" smtClean="0"/>
              <a:pPr>
                <a:defRPr/>
              </a:pPr>
              <a:t>27</a:t>
            </a:fld>
            <a:r>
              <a:rPr lang="en-US" altLang="zh-CN"/>
              <a:t>-246</a:t>
            </a:r>
            <a:endParaRPr lang="en-US" altLang="zh-CN" dirty="0"/>
          </a:p>
        </p:txBody>
      </p:sp>
      <p:sp>
        <p:nvSpPr>
          <p:cNvPr id="3" name="矩形 2"/>
          <p:cNvSpPr/>
          <p:nvPr/>
        </p:nvSpPr>
        <p:spPr>
          <a:xfrm>
            <a:off x="1311218" y="1440022"/>
            <a:ext cx="8107680" cy="523220"/>
          </a:xfrm>
          <a:prstGeom prst="rect">
            <a:avLst/>
          </a:prstGeom>
        </p:spPr>
        <p:txBody>
          <a:bodyPr wrap="square">
            <a:spAutoFit/>
          </a:bodyPr>
          <a:lstStyle/>
          <a:p>
            <a:r>
              <a:rPr lang="en-US" altLang="zh-CN" sz="2800" b="1" dirty="0"/>
              <a:t>Intent(Context </a:t>
            </a:r>
            <a:r>
              <a:rPr lang="en-US" altLang="zh-CN" sz="2800" b="1" dirty="0" err="1"/>
              <a:t>packageContext</a:t>
            </a:r>
            <a:r>
              <a:rPr lang="en-US" altLang="zh-CN" sz="2800" b="1" dirty="0"/>
              <a:t>, Class&lt;?&gt; </a:t>
            </a:r>
            <a:r>
              <a:rPr lang="en-US" altLang="zh-CN" sz="2800" b="1" dirty="0" err="1"/>
              <a:t>cls</a:t>
            </a:r>
            <a:r>
              <a:rPr lang="en-US" altLang="zh-CN" sz="2800" b="1" dirty="0"/>
              <a:t>)</a:t>
            </a:r>
            <a:endParaRPr lang="zh-CN" altLang="en-US" sz="2800" b="1" dirty="0"/>
          </a:p>
        </p:txBody>
      </p:sp>
      <p:sp>
        <p:nvSpPr>
          <p:cNvPr id="7" name="矩形 6"/>
          <p:cNvSpPr/>
          <p:nvPr/>
        </p:nvSpPr>
        <p:spPr>
          <a:xfrm>
            <a:off x="1311218" y="2357076"/>
            <a:ext cx="9230262" cy="1384995"/>
          </a:xfrm>
          <a:prstGeom prst="rect">
            <a:avLst/>
          </a:prstGeom>
        </p:spPr>
        <p:txBody>
          <a:bodyPr wrap="square">
            <a:spAutoFit/>
          </a:bodyPr>
          <a:lstStyle/>
          <a:p>
            <a:pPr eaLnBrk="0" fontAlgn="base" hangingPunct="0">
              <a:spcBef>
                <a:spcPct val="0"/>
              </a:spcBef>
              <a:spcAft>
                <a:spcPct val="0"/>
              </a:spcAft>
            </a:pPr>
            <a:r>
              <a:rPr lang="zh-CN" altLang="zh-CN" sz="2800" dirty="0">
                <a:solidFill>
                  <a:srgbClr val="000000"/>
                </a:solidFill>
                <a:latin typeface="Consolas" panose="020B0609020204030204" pitchFamily="49" charset="0"/>
              </a:rPr>
              <a:t>Intent i = </a:t>
            </a:r>
            <a:r>
              <a:rPr lang="zh-CN" altLang="zh-CN" sz="2800" b="1" dirty="0">
                <a:solidFill>
                  <a:srgbClr val="000080"/>
                </a:solidFill>
                <a:latin typeface="Consolas" panose="020B0609020204030204" pitchFamily="49" charset="0"/>
              </a:rPr>
              <a:t>new </a:t>
            </a:r>
            <a:r>
              <a:rPr lang="zh-CN" altLang="zh-CN" sz="2800" dirty="0">
                <a:solidFill>
                  <a:srgbClr val="000000"/>
                </a:solidFill>
                <a:latin typeface="Consolas" panose="020B0609020204030204" pitchFamily="49" charset="0"/>
              </a:rPr>
              <a:t>Intent(QuizActivity.</a:t>
            </a:r>
            <a:r>
              <a:rPr lang="zh-CN" altLang="zh-CN" sz="2800" b="1" dirty="0">
                <a:solidFill>
                  <a:srgbClr val="000080"/>
                </a:solidFill>
                <a:latin typeface="Consolas" panose="020B0609020204030204" pitchFamily="49" charset="0"/>
              </a:rPr>
              <a:t>this</a:t>
            </a:r>
            <a:r>
              <a:rPr lang="zh-CN" altLang="zh-CN"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a:p>
            <a:pPr eaLnBrk="0" fontAlgn="base" hangingPunct="0">
              <a:spcBef>
                <a:spcPct val="0"/>
              </a:spcBef>
              <a:spcAft>
                <a:spcPct val="0"/>
              </a:spcAft>
            </a:pP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AnswerActivity.</a:t>
            </a:r>
            <a:r>
              <a:rPr lang="zh-CN" altLang="zh-CN" sz="2800" b="1" dirty="0">
                <a:solidFill>
                  <a:srgbClr val="000080"/>
                </a:solidFill>
                <a:latin typeface="Consolas" panose="020B0609020204030204" pitchFamily="49" charset="0"/>
              </a:rPr>
              <a:t>class</a:t>
            </a:r>
            <a:r>
              <a:rPr lang="zh-CN" altLang="zh-CN" sz="2800" dirty="0">
                <a:solidFill>
                  <a:srgbClr val="000000"/>
                </a:solidFill>
                <a:latin typeface="Consolas" panose="020B0609020204030204" pitchFamily="49" charset="0"/>
              </a:rPr>
              <a:t>);</a:t>
            </a:r>
            <a:endParaRPr lang="zh-CN" altLang="zh-CN" sz="3200" dirty="0">
              <a:latin typeface="Arial" panose="020B0604020202020204" pitchFamily="34" charset="0"/>
            </a:endParaRPr>
          </a:p>
          <a:p>
            <a:pPr lvl="0" eaLnBrk="0" fontAlgn="base" hangingPunct="0">
              <a:spcBef>
                <a:spcPct val="0"/>
              </a:spcBef>
              <a:spcAft>
                <a:spcPct val="0"/>
              </a:spcAft>
            </a:pPr>
            <a:r>
              <a:rPr lang="zh-CN" altLang="zh-CN" sz="2800" b="1" dirty="0">
                <a:solidFill>
                  <a:schemeClr val="accent2"/>
                </a:solidFill>
                <a:latin typeface="Consolas" panose="020B0609020204030204" pitchFamily="49" charset="0"/>
              </a:rPr>
              <a:t>startActivity(i);</a:t>
            </a:r>
            <a:endParaRPr lang="zh-CN" altLang="en-US" sz="2800" dirty="0"/>
          </a:p>
        </p:txBody>
      </p:sp>
      <p:sp>
        <p:nvSpPr>
          <p:cNvPr id="9" name="Rectangle 1"/>
          <p:cNvSpPr>
            <a:spLocks noChangeArrowheads="1"/>
          </p:cNvSpPr>
          <p:nvPr/>
        </p:nvSpPr>
        <p:spPr bwMode="auto">
          <a:xfrm>
            <a:off x="1454613" y="4120782"/>
            <a:ext cx="8759063" cy="138499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activity </a:t>
            </a:r>
            <a:br>
              <a:rPr kumimoji="0" lang="zh-CN" altLang="zh-CN" sz="2800" b="1" i="0" u="none" strike="noStrike" cap="none" normalizeH="0" baseline="0" dirty="0">
                <a:ln>
                  <a:noFill/>
                </a:ln>
                <a:solidFill>
                  <a:srgbClr val="000080"/>
                </a:solidFill>
                <a:effectLst/>
                <a:latin typeface="Consolas" panose="020B0609020204030204" pitchFamily="49" charset="0"/>
              </a:rPr>
            </a:br>
            <a:r>
              <a:rPr kumimoji="0" lang="zh-CN" altLang="zh-CN" sz="2800" b="1" i="0" u="none" strike="noStrike" cap="none" normalizeH="0" baseline="0" dirty="0">
                <a:ln>
                  <a:noFill/>
                </a:ln>
                <a:solidFill>
                  <a:srgbClr val="00008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".AnswerActivity" </a:t>
            </a:r>
            <a:br>
              <a:rPr kumimoji="0" lang="zh-CN" altLang="zh-CN" sz="2800" b="1" i="0" u="none" strike="noStrike" cap="none" normalizeH="0" baseline="0" dirty="0">
                <a:ln>
                  <a:noFill/>
                </a:ln>
                <a:solidFill>
                  <a:srgbClr val="008000"/>
                </a:solidFill>
                <a:effectLst/>
                <a:latin typeface="Consolas" panose="020B0609020204030204" pitchFamily="49" charset="0"/>
              </a:rPr>
            </a:br>
            <a:r>
              <a:rPr kumimoji="0" lang="zh-CN" altLang="zh-CN" sz="2800" b="1" i="0" u="none" strike="noStrike" cap="none" normalizeH="0" baseline="0" dirty="0">
                <a:ln>
                  <a:noFill/>
                </a:ln>
                <a:solidFill>
                  <a:srgbClr val="00800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:launchMode=</a:t>
            </a:r>
            <a:r>
              <a:rPr kumimoji="0" lang="zh-CN" altLang="zh-CN" sz="2800" b="1" i="0" u="none" strike="noStrike" cap="none" normalizeH="0" baseline="0" dirty="0">
                <a:ln>
                  <a:noFill/>
                </a:ln>
                <a:solidFill>
                  <a:srgbClr val="008000"/>
                </a:solidFill>
                <a:effectLst/>
                <a:latin typeface="Consolas" panose="020B0609020204030204" pitchFamily="49" charset="0"/>
              </a:rPr>
              <a:t>"standard"</a:t>
            </a:r>
            <a:r>
              <a:rPr kumimoji="0" lang="zh-CN" altLang="zh-CN" sz="2800" b="0" i="0" u="none" strike="noStrike" cap="none" normalizeH="0" baseline="0" dirty="0">
                <a:ln>
                  <a:noFill/>
                </a:ln>
                <a:solidFill>
                  <a:srgbClr val="000000"/>
                </a:solidFill>
                <a:effectLst/>
                <a:latin typeface="Consolas" panose="020B0609020204030204" pitchFamily="49" charset="0"/>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44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隐式</a:t>
            </a:r>
            <a:r>
              <a:rPr lang="en-US" altLang="zh-CN" dirty="0"/>
              <a:t> Intent</a:t>
            </a:r>
            <a:endParaRPr lang="zh-CN" altLang="en-US" dirty="0"/>
          </a:p>
        </p:txBody>
      </p:sp>
      <p:sp>
        <p:nvSpPr>
          <p:cNvPr id="3" name="内容占位符 2"/>
          <p:cNvSpPr>
            <a:spLocks noGrp="1"/>
          </p:cNvSpPr>
          <p:nvPr>
            <p:ph idx="1"/>
          </p:nvPr>
        </p:nvSpPr>
        <p:spPr>
          <a:xfrm>
            <a:off x="4832767" y="1656439"/>
            <a:ext cx="6269736" cy="2415228"/>
          </a:xfrm>
        </p:spPr>
        <p:txBody>
          <a:bodyPr/>
          <a:lstStyle/>
          <a:p>
            <a:pPr marL="0" indent="0">
              <a:buNone/>
            </a:pPr>
            <a:r>
              <a:rPr lang="zh-CN" altLang="en-US" dirty="0"/>
              <a:t>不用类名</a:t>
            </a:r>
            <a:endParaRPr lang="en-US" altLang="zh-CN" dirty="0"/>
          </a:p>
          <a:p>
            <a:pPr marL="0" indent="0">
              <a:buNone/>
            </a:pPr>
            <a:r>
              <a:rPr lang="zh-CN" altLang="en-US" dirty="0"/>
              <a:t>通过</a:t>
            </a:r>
            <a:r>
              <a:rPr lang="en-US" altLang="zh-CN" b="1" dirty="0">
                <a:solidFill>
                  <a:schemeClr val="accent2"/>
                </a:solidFill>
              </a:rPr>
              <a:t>action</a:t>
            </a:r>
            <a:r>
              <a:rPr lang="zh-CN" altLang="en-US" dirty="0"/>
              <a:t>去启动</a:t>
            </a:r>
            <a:endParaRPr lang="en-US" altLang="zh-CN" dirty="0"/>
          </a:p>
          <a:p>
            <a:pPr marL="0" indent="0">
              <a:buNone/>
            </a:pPr>
            <a:r>
              <a:rPr lang="zh-CN" altLang="en-US" dirty="0"/>
              <a:t>启动的组件允许来自于另一个</a:t>
            </a:r>
            <a:r>
              <a:rPr lang="en-US" altLang="zh-CN" dirty="0"/>
              <a:t>app</a:t>
            </a:r>
          </a:p>
          <a:p>
            <a:pPr marL="0" indent="0">
              <a:buNone/>
            </a:pPr>
            <a:r>
              <a:rPr lang="zh-CN" altLang="en-US" dirty="0"/>
              <a:t>需要</a:t>
            </a:r>
            <a:r>
              <a:rPr lang="en-US" altLang="zh-CN" b="1" dirty="0">
                <a:solidFill>
                  <a:schemeClr val="accent2"/>
                </a:solidFill>
              </a:rPr>
              <a:t>Intent</a:t>
            </a:r>
            <a:r>
              <a:rPr lang="zh-CN" altLang="en-US" b="1" dirty="0">
                <a:solidFill>
                  <a:schemeClr val="accent2"/>
                </a:solidFill>
              </a:rPr>
              <a:t>过滤器</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28</a:t>
            </a:fld>
            <a:r>
              <a:rPr lang="en-US" altLang="zh-CN"/>
              <a:t>-246</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781" y="1656439"/>
            <a:ext cx="2415228" cy="2415228"/>
          </a:xfrm>
          <a:prstGeom prst="rect">
            <a:avLst/>
          </a:prstGeom>
        </p:spPr>
      </p:pic>
      <p:sp>
        <p:nvSpPr>
          <p:cNvPr id="7" name="矩形 6"/>
          <p:cNvSpPr/>
          <p:nvPr/>
        </p:nvSpPr>
        <p:spPr>
          <a:xfrm>
            <a:off x="1374063" y="4425749"/>
            <a:ext cx="9458864" cy="1599027"/>
          </a:xfrm>
          <a:prstGeom prst="rect">
            <a:avLst/>
          </a:prstGeom>
        </p:spPr>
        <p:txBody>
          <a:bodyPr wrap="square">
            <a:spAutoFit/>
          </a:bodyPr>
          <a:lstStyle/>
          <a:p>
            <a:pPr>
              <a:lnSpc>
                <a:spcPct val="120000"/>
              </a:lnSpc>
            </a:pPr>
            <a:r>
              <a:rPr lang="zh-CN" altLang="en-US" sz="2800" dirty="0"/>
              <a:t>不明确指出要启动哪一个活动，而是指定了一系列抽象的 </a:t>
            </a:r>
            <a:r>
              <a:rPr lang="en-US" altLang="zh-CN" sz="2800" dirty="0"/>
              <a:t>action </a:t>
            </a:r>
            <a:r>
              <a:rPr lang="zh-CN" altLang="en-US" sz="2800" dirty="0"/>
              <a:t>和 </a:t>
            </a:r>
            <a:r>
              <a:rPr lang="en-US" altLang="zh-CN" sz="2800" dirty="0"/>
              <a:t>category </a:t>
            </a:r>
            <a:r>
              <a:rPr lang="zh-CN" altLang="en-US" sz="2800" dirty="0"/>
              <a:t>等信息，交由系统去分析 </a:t>
            </a:r>
            <a:r>
              <a:rPr lang="en-US" altLang="zh-CN" sz="2800" dirty="0"/>
              <a:t>Intent</a:t>
            </a:r>
            <a:r>
              <a:rPr lang="zh-CN" altLang="en-US" sz="2800" dirty="0"/>
              <a:t>，找出合适的活动去启动。 </a:t>
            </a:r>
            <a:endParaRPr lang="en-US" altLang="zh-CN" sz="2800" dirty="0"/>
          </a:p>
        </p:txBody>
      </p:sp>
      <p:sp>
        <p:nvSpPr>
          <p:cNvPr id="8" name="矩形 7"/>
          <p:cNvSpPr/>
          <p:nvPr/>
        </p:nvSpPr>
        <p:spPr>
          <a:xfrm>
            <a:off x="4469622" y="1805090"/>
            <a:ext cx="240402" cy="2042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12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 </a:t>
            </a:r>
            <a:r>
              <a:rPr lang="en-US" altLang="zh-CN" dirty="0"/>
              <a:t>Action</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29</a:t>
            </a:fld>
            <a:endParaRPr lang="zh-CN" altLang="en-US"/>
          </a:p>
        </p:txBody>
      </p:sp>
      <p:sp>
        <p:nvSpPr>
          <p:cNvPr id="5" name="矩形 4"/>
          <p:cNvSpPr/>
          <p:nvPr/>
        </p:nvSpPr>
        <p:spPr>
          <a:xfrm>
            <a:off x="649621" y="1136059"/>
            <a:ext cx="10627094" cy="3539430"/>
          </a:xfrm>
          <a:prstGeom prst="rect">
            <a:avLst/>
          </a:prstGeom>
        </p:spPr>
        <p:txBody>
          <a:bodyPr wrap="square">
            <a:spAutoFit/>
          </a:bodyPr>
          <a:lstStyle/>
          <a:p>
            <a:r>
              <a:rPr lang="en-US" altLang="zh-CN" sz="2800" dirty="0">
                <a:solidFill>
                  <a:srgbClr val="000000"/>
                </a:solidFill>
              </a:rPr>
              <a:t>&lt;activity </a:t>
            </a:r>
            <a:r>
              <a:rPr lang="en-US" altLang="zh-CN" sz="2800" dirty="0" err="1">
                <a:solidFill>
                  <a:srgbClr val="000000"/>
                </a:solidFill>
              </a:rPr>
              <a:t>android:name</a:t>
            </a:r>
            <a:r>
              <a:rPr lang="en-US" altLang="zh-CN" sz="2800" dirty="0">
                <a:solidFill>
                  <a:srgbClr val="000000"/>
                </a:solidFill>
              </a:rPr>
              <a:t>="</a:t>
            </a:r>
            <a:r>
              <a:rPr lang="en-US" altLang="zh-CN" sz="2800" b="1" dirty="0">
                <a:solidFill>
                  <a:schemeClr val="accent2"/>
                </a:solidFill>
              </a:rPr>
              <a:t>.</a:t>
            </a:r>
            <a:r>
              <a:rPr lang="en-US" altLang="zh-CN" sz="2800" b="1" dirty="0" err="1">
                <a:solidFill>
                  <a:schemeClr val="accent2"/>
                </a:solidFill>
              </a:rPr>
              <a:t>MyActivity</a:t>
            </a:r>
            <a:r>
              <a:rPr lang="en-US" altLang="zh-CN" sz="2800" dirty="0">
                <a:solidFill>
                  <a:srgbClr val="000000"/>
                </a:solidFill>
              </a:rPr>
              <a:t>" &gt;</a:t>
            </a:r>
            <a:br>
              <a:rPr lang="en-US" altLang="zh-CN" sz="2800" dirty="0">
                <a:solidFill>
                  <a:srgbClr val="000000"/>
                </a:solidFill>
              </a:rPr>
            </a:br>
            <a:r>
              <a:rPr lang="en-US" altLang="zh-CN" sz="2800" dirty="0">
                <a:solidFill>
                  <a:srgbClr val="000000"/>
                </a:solidFill>
              </a:rPr>
              <a:t>    </a:t>
            </a:r>
            <a:r>
              <a:rPr lang="en-US" altLang="zh-CN" sz="2800" b="1" dirty="0">
                <a:solidFill>
                  <a:srgbClr val="000000"/>
                </a:solidFill>
              </a:rPr>
              <a:t>&lt;intent-filter&gt;</a:t>
            </a:r>
            <a:br>
              <a:rPr lang="en-US" altLang="zh-CN" sz="2800" b="1" dirty="0">
                <a:solidFill>
                  <a:srgbClr val="000000"/>
                </a:solidFill>
              </a:rPr>
            </a:br>
            <a:r>
              <a:rPr lang="en-US" altLang="zh-CN" sz="2800" dirty="0">
                <a:solidFill>
                  <a:srgbClr val="000000"/>
                </a:solidFill>
              </a:rPr>
              <a:t>        &lt;</a:t>
            </a:r>
            <a:r>
              <a:rPr lang="en-US" altLang="zh-CN" sz="2800" b="1" dirty="0">
                <a:solidFill>
                  <a:srgbClr val="000000"/>
                </a:solidFill>
              </a:rPr>
              <a:t>action</a:t>
            </a:r>
            <a:r>
              <a:rPr lang="en-US" altLang="zh-CN" sz="2800" dirty="0">
                <a:solidFill>
                  <a:srgbClr val="000000"/>
                </a:solidFill>
              </a:rPr>
              <a:t>  </a:t>
            </a:r>
            <a:r>
              <a:rPr lang="en-US" altLang="zh-CN" sz="2800" dirty="0" err="1">
                <a:solidFill>
                  <a:srgbClr val="000000"/>
                </a:solidFill>
              </a:rPr>
              <a:t>android:name</a:t>
            </a:r>
            <a:r>
              <a:rPr lang="en-US" altLang="zh-CN" sz="2800" dirty="0">
                <a:solidFill>
                  <a:srgbClr val="000000"/>
                </a:solidFill>
              </a:rPr>
              <a:t>=</a:t>
            </a:r>
          </a:p>
          <a:p>
            <a:r>
              <a:rPr lang="en-US" altLang="zh-CN" sz="2800" dirty="0">
                <a:solidFill>
                  <a:srgbClr val="000000"/>
                </a:solidFill>
              </a:rPr>
              <a:t>                      "</a:t>
            </a:r>
            <a:r>
              <a:rPr lang="zh-CN" altLang="zh-CN" sz="2800" b="1" dirty="0">
                <a:solidFill>
                  <a:srgbClr val="000000"/>
                </a:solidFill>
              </a:rPr>
              <a:t>pers.cnzdy.tutorial</a:t>
            </a:r>
            <a:r>
              <a:rPr lang="en-US" altLang="zh-CN" sz="2800" b="1" dirty="0">
                <a:solidFill>
                  <a:srgbClr val="000000"/>
                </a:solidFill>
              </a:rPr>
              <a:t>.MY_ACTION</a:t>
            </a:r>
            <a:r>
              <a:rPr lang="en-US" altLang="zh-CN" sz="2800" dirty="0">
                <a:solidFill>
                  <a:srgbClr val="000000"/>
                </a:solidFill>
              </a:rPr>
              <a:t>" /&gt;</a:t>
            </a:r>
            <a:br>
              <a:rPr lang="en-US" altLang="zh-CN" sz="2800" dirty="0">
                <a:solidFill>
                  <a:srgbClr val="000000"/>
                </a:solidFill>
              </a:rPr>
            </a:br>
            <a:r>
              <a:rPr lang="en-US" altLang="zh-CN" sz="2800" dirty="0">
                <a:solidFill>
                  <a:srgbClr val="000000"/>
                </a:solidFill>
              </a:rPr>
              <a:t>        </a:t>
            </a:r>
            <a:r>
              <a:rPr lang="en-US" altLang="zh-CN" sz="2800" dirty="0">
                <a:solidFill>
                  <a:schemeClr val="tx1">
                    <a:lumMod val="50000"/>
                    <a:lumOff val="50000"/>
                  </a:schemeClr>
                </a:solidFill>
              </a:rPr>
              <a:t>&lt;category </a:t>
            </a:r>
            <a:r>
              <a:rPr lang="en-US" altLang="zh-CN" sz="2800" dirty="0" err="1">
                <a:solidFill>
                  <a:schemeClr val="tx1">
                    <a:lumMod val="50000"/>
                    <a:lumOff val="50000"/>
                  </a:schemeClr>
                </a:solidFill>
              </a:rPr>
              <a:t>android:name</a:t>
            </a:r>
            <a:r>
              <a:rPr lang="en-US" altLang="zh-CN" sz="2800" dirty="0">
                <a:solidFill>
                  <a:schemeClr val="tx1">
                    <a:lumMod val="50000"/>
                    <a:lumOff val="50000"/>
                  </a:schemeClr>
                </a:solidFill>
              </a:rPr>
              <a:t>=</a:t>
            </a:r>
          </a:p>
          <a:p>
            <a:r>
              <a:rPr lang="en-US" altLang="zh-CN" sz="2800" dirty="0">
                <a:solidFill>
                  <a:schemeClr val="tx1">
                    <a:lumMod val="50000"/>
                    <a:lumOff val="50000"/>
                  </a:schemeClr>
                </a:solidFill>
              </a:rPr>
              <a:t>                      "</a:t>
            </a:r>
            <a:r>
              <a:rPr lang="en-US" altLang="zh-CN" sz="2800" dirty="0" err="1">
                <a:solidFill>
                  <a:schemeClr val="tx1">
                    <a:lumMod val="50000"/>
                    <a:lumOff val="50000"/>
                  </a:schemeClr>
                </a:solidFill>
              </a:rPr>
              <a:t>android.intent.category.DEFAULT</a:t>
            </a:r>
            <a:r>
              <a:rPr lang="en-US" altLang="zh-CN" sz="2800" dirty="0">
                <a:solidFill>
                  <a:schemeClr val="tx1">
                    <a:lumMod val="50000"/>
                    <a:lumOff val="50000"/>
                  </a:schemeClr>
                </a:solidFill>
              </a:rPr>
              <a:t>" /&gt;</a:t>
            </a:r>
            <a:br>
              <a:rPr lang="en-US" altLang="zh-CN" sz="2800" dirty="0">
                <a:solidFill>
                  <a:schemeClr val="tx1">
                    <a:lumMod val="50000"/>
                    <a:lumOff val="50000"/>
                  </a:schemeClr>
                </a:solidFill>
              </a:rPr>
            </a:br>
            <a:r>
              <a:rPr lang="en-US" altLang="zh-CN" sz="2800" dirty="0">
                <a:solidFill>
                  <a:srgbClr val="000000"/>
                </a:solidFill>
              </a:rPr>
              <a:t>     </a:t>
            </a:r>
            <a:r>
              <a:rPr lang="en-US" altLang="zh-CN" sz="2800" b="1" dirty="0">
                <a:solidFill>
                  <a:srgbClr val="000000"/>
                </a:solidFill>
              </a:rPr>
              <a:t>&lt;/intent-filter&gt;</a:t>
            </a:r>
            <a:br>
              <a:rPr lang="en-US" altLang="zh-CN" sz="2800" b="1" dirty="0">
                <a:solidFill>
                  <a:srgbClr val="000000"/>
                </a:solidFill>
              </a:rPr>
            </a:br>
            <a:r>
              <a:rPr lang="en-US" altLang="zh-CN" sz="2800" dirty="0">
                <a:solidFill>
                  <a:srgbClr val="000000"/>
                </a:solidFill>
              </a:rPr>
              <a:t>&lt;/activity&gt;</a:t>
            </a:r>
            <a:r>
              <a:rPr lang="en-US" altLang="zh-CN" sz="2800" dirty="0"/>
              <a:t> </a:t>
            </a:r>
            <a:endParaRPr lang="zh-CN" altLang="en-US" sz="2800" dirty="0"/>
          </a:p>
        </p:txBody>
      </p:sp>
      <p:sp>
        <p:nvSpPr>
          <p:cNvPr id="6" name="矩形 5"/>
          <p:cNvSpPr/>
          <p:nvPr/>
        </p:nvSpPr>
        <p:spPr>
          <a:xfrm>
            <a:off x="649621" y="4942898"/>
            <a:ext cx="8353702" cy="1643527"/>
          </a:xfrm>
          <a:prstGeom prst="rect">
            <a:avLst/>
          </a:prstGeom>
        </p:spPr>
        <p:txBody>
          <a:bodyPr wrap="square">
            <a:spAutoFit/>
          </a:bodyPr>
          <a:lstStyle/>
          <a:p>
            <a:pPr>
              <a:lnSpc>
                <a:spcPct val="120000"/>
              </a:lnSpc>
            </a:pPr>
            <a:r>
              <a:rPr lang="en-US" altLang="zh-CN" sz="2800" dirty="0">
                <a:solidFill>
                  <a:srgbClr val="000000"/>
                </a:solidFill>
              </a:rPr>
              <a:t>Intent </a:t>
            </a:r>
            <a:r>
              <a:rPr lang="en-US" altLang="zh-CN" sz="2800" dirty="0" err="1">
                <a:solidFill>
                  <a:srgbClr val="000000"/>
                </a:solidFill>
              </a:rPr>
              <a:t>intent</a:t>
            </a:r>
            <a:r>
              <a:rPr lang="en-US" altLang="zh-CN" sz="2800" dirty="0">
                <a:solidFill>
                  <a:srgbClr val="000000"/>
                </a:solidFill>
              </a:rPr>
              <a:t> = new Intent(</a:t>
            </a:r>
          </a:p>
          <a:p>
            <a:pPr>
              <a:lnSpc>
                <a:spcPct val="120000"/>
              </a:lnSpc>
            </a:pPr>
            <a:r>
              <a:rPr lang="en-US" altLang="zh-CN" sz="2800" dirty="0">
                <a:solidFill>
                  <a:srgbClr val="000000"/>
                </a:solidFill>
              </a:rPr>
              <a:t>                      "</a:t>
            </a:r>
            <a:r>
              <a:rPr lang="zh-CN" altLang="zh-CN" sz="2800" b="1" dirty="0">
                <a:solidFill>
                  <a:srgbClr val="000000"/>
                </a:solidFill>
              </a:rPr>
              <a:t>pers.cnzdy.tutorial</a:t>
            </a:r>
            <a:r>
              <a:rPr lang="en-US" altLang="zh-CN" sz="2800" b="1" dirty="0">
                <a:solidFill>
                  <a:srgbClr val="000000"/>
                </a:solidFill>
              </a:rPr>
              <a:t>. MY_ACTION</a:t>
            </a:r>
            <a:r>
              <a:rPr lang="en-US" altLang="zh-CN" sz="2800" dirty="0">
                <a:solidFill>
                  <a:srgbClr val="000000"/>
                </a:solidFill>
              </a:rPr>
              <a:t>");</a:t>
            </a:r>
            <a:br>
              <a:rPr lang="en-US" altLang="zh-CN" sz="2800" dirty="0">
                <a:solidFill>
                  <a:srgbClr val="000000"/>
                </a:solidFill>
              </a:rPr>
            </a:br>
            <a:r>
              <a:rPr lang="en-US" altLang="zh-CN" sz="2800" dirty="0" err="1">
                <a:solidFill>
                  <a:srgbClr val="000000"/>
                </a:solidFill>
              </a:rPr>
              <a:t>startActivity</a:t>
            </a:r>
            <a:r>
              <a:rPr lang="en-US" altLang="zh-CN" sz="2800" dirty="0">
                <a:solidFill>
                  <a:srgbClr val="000000"/>
                </a:solidFill>
              </a:rPr>
              <a:t>(intent); </a:t>
            </a:r>
            <a:endParaRPr lang="zh-CN" altLang="en-US" sz="2800" dirty="0">
              <a:solidFill>
                <a:srgbClr val="000000"/>
              </a:solidFill>
            </a:endParaRPr>
          </a:p>
        </p:txBody>
      </p:sp>
      <p:grpSp>
        <p:nvGrpSpPr>
          <p:cNvPr id="7" name="组合 6"/>
          <p:cNvGrpSpPr/>
          <p:nvPr/>
        </p:nvGrpSpPr>
        <p:grpSpPr>
          <a:xfrm>
            <a:off x="8782070" y="1252292"/>
            <a:ext cx="3264457" cy="3423197"/>
            <a:chOff x="8804031" y="695080"/>
            <a:chExt cx="6806187" cy="2212243"/>
          </a:xfrm>
        </p:grpSpPr>
        <p:sp>
          <p:nvSpPr>
            <p:cNvPr id="8" name="右中括号 7"/>
            <p:cNvSpPr/>
            <p:nvPr/>
          </p:nvSpPr>
          <p:spPr>
            <a:xfrm>
              <a:off x="8804031" y="695080"/>
              <a:ext cx="640260" cy="2212243"/>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连接符 8"/>
            <p:cNvCxnSpPr>
              <a:endCxn id="8" idx="2"/>
            </p:cNvCxnSpPr>
            <p:nvPr/>
          </p:nvCxnSpPr>
          <p:spPr>
            <a:xfrm flipH="1" flipV="1">
              <a:off x="9444290" y="1801202"/>
              <a:ext cx="6165928" cy="1"/>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9109940" y="2405247"/>
            <a:ext cx="3019838" cy="535531"/>
          </a:xfrm>
          <a:prstGeom prst="rect">
            <a:avLst/>
          </a:prstGeom>
        </p:spPr>
        <p:txBody>
          <a:bodyPr wrap="square">
            <a:spAutoFit/>
          </a:bodyPr>
          <a:lstStyle/>
          <a:p>
            <a:pPr>
              <a:lnSpc>
                <a:spcPct val="120000"/>
              </a:lnSpc>
            </a:pPr>
            <a:r>
              <a:rPr lang="en-US" altLang="zh-CN" sz="2400" dirty="0">
                <a:solidFill>
                  <a:srgbClr val="000000"/>
                </a:solidFill>
              </a:rPr>
              <a:t>AndriodManifest.xml</a:t>
            </a:r>
            <a:endParaRPr lang="zh-CN" altLang="en-US" sz="2400" dirty="0">
              <a:solidFill>
                <a:srgbClr val="000000"/>
              </a:solidFill>
            </a:endParaRPr>
          </a:p>
        </p:txBody>
      </p:sp>
    </p:spTree>
    <p:extLst>
      <p:ext uri="{BB962C8B-B14F-4D97-AF65-F5344CB8AC3E}">
        <p14:creationId xmlns:p14="http://schemas.microsoft.com/office/powerpoint/2010/main" val="6154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平板的双页设计</a:t>
            </a:r>
            <a:endParaRPr lang="zh-CN" altLang="en-US" dirty="0"/>
          </a:p>
        </p:txBody>
      </p:sp>
      <p:pic>
        <p:nvPicPr>
          <p:cNvPr id="5" name="内容占位符 4"/>
          <p:cNvPicPr>
            <a:picLocks noGrp="1" noChangeAspect="1"/>
          </p:cNvPicPr>
          <p:nvPr>
            <p:ph idx="1"/>
          </p:nvPr>
        </p:nvPicPr>
        <p:blipFill>
          <a:blip r:embed="rId2"/>
          <a:stretch>
            <a:fillRect/>
          </a:stretch>
        </p:blipFill>
        <p:spPr>
          <a:xfrm>
            <a:off x="690418" y="1231929"/>
            <a:ext cx="7125750" cy="5124421"/>
          </a:xfrm>
          <a:prstGeom prst="rect">
            <a:avLst/>
          </a:prstGeom>
        </p:spPr>
      </p:pic>
      <p:sp>
        <p:nvSpPr>
          <p:cNvPr id="4" name="灯片编号占位符 3"/>
          <p:cNvSpPr>
            <a:spLocks noGrp="1"/>
          </p:cNvSpPr>
          <p:nvPr>
            <p:ph type="sldNum" sz="quarter" idx="12"/>
          </p:nvPr>
        </p:nvSpPr>
        <p:spPr/>
        <p:txBody>
          <a:bodyPr/>
          <a:lstStyle/>
          <a:p>
            <a:fld id="{38B4F502-AEE6-4D70-927B-AC49763F54CA}" type="slidenum">
              <a:rPr lang="zh-CN" altLang="en-US" smtClean="0"/>
              <a:t>3</a:t>
            </a:fld>
            <a:endParaRPr lang="zh-CN" altLang="en-US"/>
          </a:p>
        </p:txBody>
      </p:sp>
    </p:spTree>
    <p:extLst>
      <p:ext uri="{BB962C8B-B14F-4D97-AF65-F5344CB8AC3E}">
        <p14:creationId xmlns:p14="http://schemas.microsoft.com/office/powerpoint/2010/main" val="424128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启动其他应用活动</a:t>
            </a:r>
          </a:p>
        </p:txBody>
      </p:sp>
      <p:sp>
        <p:nvSpPr>
          <p:cNvPr id="3" name="内容占位符 2"/>
          <p:cNvSpPr>
            <a:spLocks noGrp="1"/>
          </p:cNvSpPr>
          <p:nvPr>
            <p:ph idx="1"/>
          </p:nvPr>
        </p:nvSpPr>
        <p:spPr>
          <a:xfrm>
            <a:off x="4523117" y="2145086"/>
            <a:ext cx="7337726" cy="675155"/>
          </a:xfrm>
          <a:ln>
            <a:noFill/>
          </a:ln>
        </p:spPr>
        <p:txBody>
          <a:bodyPr/>
          <a:lstStyle/>
          <a:p>
            <a:pPr marL="0" indent="0">
              <a:buNone/>
            </a:pPr>
            <a:r>
              <a:rPr lang="en-US" altLang="zh-CN" kern="1200" dirty="0">
                <a:solidFill>
                  <a:schemeClr val="tx1">
                    <a:lumMod val="50000"/>
                    <a:lumOff val="50000"/>
                  </a:schemeClr>
                </a:solidFill>
              </a:rPr>
              <a:t>activity</a:t>
            </a:r>
            <a:r>
              <a:rPr lang="zh-CN" altLang="zh-CN" kern="1200" dirty="0">
                <a:solidFill>
                  <a:schemeClr val="tx1">
                    <a:lumMod val="50000"/>
                    <a:lumOff val="50000"/>
                  </a:schemeClr>
                </a:solidFill>
              </a:rPr>
              <a:t>打开同一设备上其它应用的</a:t>
            </a:r>
            <a:r>
              <a:rPr lang="en-US" altLang="zh-CN" kern="1200" dirty="0">
                <a:solidFill>
                  <a:schemeClr val="tx1">
                    <a:lumMod val="50000"/>
                    <a:lumOff val="50000"/>
                  </a:schemeClr>
                </a:solidFill>
              </a:rPr>
              <a:t>activities</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30</a:t>
            </a:fld>
            <a:r>
              <a:rPr lang="en-US" altLang="zh-CN"/>
              <a:t>-246</a:t>
            </a:r>
            <a:endParaRPr lang="en-US" altLang="zh-CN" dirty="0"/>
          </a:p>
        </p:txBody>
      </p:sp>
      <p:sp>
        <p:nvSpPr>
          <p:cNvPr id="5" name="矩形 4"/>
          <p:cNvSpPr/>
          <p:nvPr/>
        </p:nvSpPr>
        <p:spPr>
          <a:xfrm>
            <a:off x="4523117" y="1613824"/>
            <a:ext cx="4951997" cy="523220"/>
          </a:xfrm>
          <a:prstGeom prst="rect">
            <a:avLst/>
          </a:prstGeom>
        </p:spPr>
        <p:txBody>
          <a:bodyPr wrap="square">
            <a:spAutoFit/>
          </a:bodyPr>
          <a:lstStyle/>
          <a:p>
            <a:r>
              <a:rPr lang="zh-CN" altLang="en-US" sz="2800" dirty="0"/>
              <a:t>多个应用程序之间功能共享 </a:t>
            </a:r>
            <a:endParaRPr lang="en-US" altLang="zh-CN" sz="2800" dirty="0"/>
          </a:p>
        </p:txBody>
      </p:sp>
      <p:sp>
        <p:nvSpPr>
          <p:cNvPr id="7" name="矩形 6"/>
          <p:cNvSpPr/>
          <p:nvPr/>
        </p:nvSpPr>
        <p:spPr>
          <a:xfrm>
            <a:off x="4523117" y="3661060"/>
            <a:ext cx="7487728" cy="523220"/>
          </a:xfrm>
          <a:prstGeom prst="rect">
            <a:avLst/>
          </a:prstGeom>
        </p:spPr>
        <p:txBody>
          <a:bodyPr wrap="square">
            <a:spAutoFit/>
          </a:bodyPr>
          <a:lstStyle/>
          <a:p>
            <a:r>
              <a:rPr lang="zh-CN" altLang="zh-CN" sz="2800" dirty="0"/>
              <a:t>例如</a:t>
            </a:r>
            <a:endParaRPr lang="en-US" altLang="zh-CN" sz="2800" dirty="0"/>
          </a:p>
        </p:txBody>
      </p:sp>
      <p:cxnSp>
        <p:nvCxnSpPr>
          <p:cNvPr id="8" name="直接连接符 7"/>
          <p:cNvCxnSpPr/>
          <p:nvPr/>
        </p:nvCxnSpPr>
        <p:spPr>
          <a:xfrm flipV="1">
            <a:off x="4687495" y="2202235"/>
            <a:ext cx="2075613"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523117" y="4249484"/>
            <a:ext cx="7270630" cy="1643527"/>
          </a:xfrm>
          <a:prstGeom prst="rect">
            <a:avLst/>
          </a:prstGeom>
        </p:spPr>
        <p:txBody>
          <a:bodyPr wrap="square">
            <a:spAutoFit/>
          </a:bodyPr>
          <a:lstStyle/>
          <a:p>
            <a:pPr marL="0" lvl="1">
              <a:lnSpc>
                <a:spcPct val="120000"/>
              </a:lnSpc>
            </a:pPr>
            <a:r>
              <a:rPr lang="zh-CN" altLang="zh-CN" sz="2800" dirty="0"/>
              <a:t>发送邮件，定义</a:t>
            </a:r>
            <a:r>
              <a:rPr lang="en-US" altLang="zh-CN" sz="2800" dirty="0"/>
              <a:t>intent</a:t>
            </a:r>
            <a:r>
              <a:rPr lang="zh-CN" altLang="zh-CN" sz="2800" dirty="0"/>
              <a:t>执行</a:t>
            </a:r>
            <a:r>
              <a:rPr lang="en-US" altLang="zh-CN" sz="2800" dirty="0"/>
              <a:t>"send"</a:t>
            </a:r>
            <a:r>
              <a:rPr lang="zh-CN" altLang="zh-CN" sz="2800" dirty="0"/>
              <a:t>动作</a:t>
            </a:r>
            <a:endParaRPr lang="en-US" altLang="zh-CN" sz="2800" dirty="0"/>
          </a:p>
          <a:p>
            <a:pPr marL="0" lvl="1">
              <a:lnSpc>
                <a:spcPct val="120000"/>
              </a:lnSpc>
            </a:pPr>
            <a:r>
              <a:rPr lang="en-US" altLang="zh-CN" sz="2800" dirty="0"/>
              <a:t>email</a:t>
            </a:r>
            <a:r>
              <a:rPr lang="zh-CN" altLang="zh-CN" sz="2800" dirty="0"/>
              <a:t>发送后，</a:t>
            </a:r>
            <a:r>
              <a:rPr lang="zh-CN" altLang="en-US" sz="2800" dirty="0"/>
              <a:t>原来的</a:t>
            </a:r>
            <a:r>
              <a:rPr lang="en-US" altLang="zh-CN" sz="2800" dirty="0"/>
              <a:t>activity</a:t>
            </a:r>
            <a:r>
              <a:rPr lang="zh-CN" altLang="zh-CN" sz="2800" dirty="0"/>
              <a:t>被恢复</a:t>
            </a:r>
            <a:endParaRPr lang="en-US" altLang="zh-CN" sz="2800" dirty="0"/>
          </a:p>
          <a:p>
            <a:pPr marL="0" lvl="1">
              <a:lnSpc>
                <a:spcPct val="120000"/>
              </a:lnSpc>
            </a:pPr>
            <a:r>
              <a:rPr lang="zh-CN" altLang="zh-CN" sz="2800" dirty="0"/>
              <a:t>发送邮件的</a:t>
            </a:r>
            <a:r>
              <a:rPr lang="zh-CN" altLang="en-US" sz="2800" dirty="0"/>
              <a:t>活动</a:t>
            </a:r>
            <a:r>
              <a:rPr lang="zh-CN" altLang="zh-CN" sz="2800" dirty="0"/>
              <a:t>像是</a:t>
            </a:r>
            <a:r>
              <a:rPr lang="zh-CN" altLang="en-US" sz="2800" dirty="0"/>
              <a:t>自身</a:t>
            </a:r>
            <a:r>
              <a:rPr lang="zh-CN" altLang="zh-CN" sz="2800" dirty="0"/>
              <a:t>应用的一部分</a:t>
            </a:r>
            <a:endParaRPr lang="en-US" altLang="zh-CN" sz="2800" dirty="0"/>
          </a:p>
        </p:txBody>
      </p:sp>
      <p:cxnSp>
        <p:nvCxnSpPr>
          <p:cNvPr id="11" name="直接连接符 10"/>
          <p:cNvCxnSpPr/>
          <p:nvPr/>
        </p:nvCxnSpPr>
        <p:spPr>
          <a:xfrm flipV="1">
            <a:off x="4690371" y="4197242"/>
            <a:ext cx="2075613"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7036" y="1743319"/>
            <a:ext cx="2275666" cy="40456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8216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5" name="内容占位符 4"/>
          <p:cNvSpPr>
            <a:spLocks noGrp="1"/>
          </p:cNvSpPr>
          <p:nvPr>
            <p:ph idx="1"/>
          </p:nvPr>
        </p:nvSpPr>
        <p:spPr>
          <a:xfrm>
            <a:off x="959199" y="4053934"/>
            <a:ext cx="11016176" cy="1870834"/>
          </a:xfrm>
        </p:spPr>
        <p:txBody>
          <a:bodyPr/>
          <a:lstStyle/>
          <a:p>
            <a:pPr marL="0" indent="0">
              <a:buNone/>
            </a:pPr>
            <a:r>
              <a:rPr lang="en-US" altLang="zh-CN" dirty="0"/>
              <a:t>1 - Activity</a:t>
            </a:r>
            <a:r>
              <a:rPr lang="zh-CN" altLang="zh-CN" dirty="0"/>
              <a:t>发出</a:t>
            </a:r>
            <a:r>
              <a:rPr lang="fr-FR" altLang="zh-CN" dirty="0">
                <a:solidFill>
                  <a:srgbClr val="000000"/>
                </a:solidFill>
              </a:rPr>
              <a:t>ACTION_VIEW</a:t>
            </a:r>
            <a:r>
              <a:rPr lang="zh-CN" altLang="zh-CN" dirty="0"/>
              <a:t>给</a:t>
            </a:r>
            <a:r>
              <a:rPr lang="en-US" altLang="zh-CN" dirty="0"/>
              <a:t>Android</a:t>
            </a:r>
          </a:p>
          <a:p>
            <a:pPr marL="0" indent="0">
              <a:buNone/>
            </a:pPr>
            <a:r>
              <a:rPr lang="en-US" altLang="zh-CN" dirty="0"/>
              <a:t>2 - Android</a:t>
            </a:r>
            <a:r>
              <a:rPr lang="zh-CN" altLang="zh-CN" dirty="0"/>
              <a:t>根据</a:t>
            </a:r>
            <a:r>
              <a:rPr lang="en-US" altLang="zh-CN" dirty="0"/>
              <a:t>Intent</a:t>
            </a:r>
            <a:r>
              <a:rPr lang="zh-CN" altLang="zh-CN" dirty="0"/>
              <a:t>请求，查询各组件声明的</a:t>
            </a:r>
            <a:r>
              <a:rPr lang="en-US" altLang="zh-CN" dirty="0" err="1"/>
              <a:t>IntentFilter</a:t>
            </a:r>
            <a:endParaRPr lang="en-US" altLang="zh-CN" dirty="0"/>
          </a:p>
          <a:p>
            <a:pPr marL="0" indent="0">
              <a:buNone/>
            </a:pPr>
            <a:r>
              <a:rPr lang="en-US" altLang="zh-CN" dirty="0"/>
              <a:t>3 - </a:t>
            </a:r>
            <a:r>
              <a:rPr lang="zh-CN" altLang="zh-CN" dirty="0"/>
              <a:t>找到网页浏览器的</a:t>
            </a:r>
            <a:r>
              <a:rPr lang="en-US" altLang="zh-CN" dirty="0"/>
              <a:t>Activity</a:t>
            </a:r>
            <a:r>
              <a:rPr lang="zh-CN" altLang="zh-CN" dirty="0"/>
              <a:t>来浏览网页 </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31</a:t>
            </a:fld>
            <a:r>
              <a:rPr lang="en-US" altLang="zh-CN"/>
              <a:t>-246</a:t>
            </a:r>
            <a:endParaRPr lang="en-US" altLang="zh-CN" dirty="0"/>
          </a:p>
        </p:txBody>
      </p:sp>
      <p:sp>
        <p:nvSpPr>
          <p:cNvPr id="3" name="矩形 2"/>
          <p:cNvSpPr/>
          <p:nvPr/>
        </p:nvSpPr>
        <p:spPr>
          <a:xfrm>
            <a:off x="998561" y="1147129"/>
            <a:ext cx="9241536" cy="1596014"/>
          </a:xfrm>
          <a:prstGeom prst="rect">
            <a:avLst/>
          </a:prstGeom>
        </p:spPr>
        <p:txBody>
          <a:bodyPr wrap="square">
            <a:spAutoFit/>
          </a:bodyPr>
          <a:lstStyle/>
          <a:p>
            <a:pPr>
              <a:lnSpc>
                <a:spcPct val="120000"/>
              </a:lnSpc>
              <a:spcBef>
                <a:spcPts val="600"/>
              </a:spcBef>
            </a:pPr>
            <a:r>
              <a:rPr lang="fr-FR" altLang="zh-CN" sz="2800" dirty="0">
                <a:solidFill>
                  <a:srgbClr val="000000"/>
                </a:solidFill>
              </a:rPr>
              <a:t>Intent intent = new Intent(Intent.ACTION_VIEW);</a:t>
            </a:r>
            <a:br>
              <a:rPr lang="fr-FR" altLang="zh-CN" sz="2800" dirty="0">
                <a:solidFill>
                  <a:srgbClr val="000000"/>
                </a:solidFill>
              </a:rPr>
            </a:br>
            <a:r>
              <a:rPr lang="fr-FR" altLang="zh-CN" sz="2800" dirty="0">
                <a:solidFill>
                  <a:srgbClr val="000000"/>
                </a:solidFill>
              </a:rPr>
              <a:t>intent.setData(Uri.parse("http://www.baidu.com"));</a:t>
            </a:r>
            <a:br>
              <a:rPr lang="fr-FR" altLang="zh-CN" sz="2800" dirty="0">
                <a:solidFill>
                  <a:srgbClr val="000000"/>
                </a:solidFill>
              </a:rPr>
            </a:br>
            <a:r>
              <a:rPr lang="fr-FR" altLang="zh-CN" sz="2800" dirty="0">
                <a:solidFill>
                  <a:srgbClr val="000000"/>
                </a:solidFill>
              </a:rPr>
              <a:t>startActivity(intent);</a:t>
            </a:r>
            <a:r>
              <a:rPr lang="fr-FR" altLang="zh-CN" sz="2800" dirty="0"/>
              <a:t> </a:t>
            </a:r>
            <a:endParaRPr lang="zh-CN" altLang="en-US" sz="2800" dirty="0"/>
          </a:p>
        </p:txBody>
      </p:sp>
      <p:sp>
        <p:nvSpPr>
          <p:cNvPr id="8" name="矩形 7"/>
          <p:cNvSpPr/>
          <p:nvPr/>
        </p:nvSpPr>
        <p:spPr>
          <a:xfrm>
            <a:off x="1071448" y="2688571"/>
            <a:ext cx="7879785" cy="81076"/>
          </a:xfrm>
          <a:prstGeom prst="rect">
            <a:avLst/>
          </a:prstGeom>
          <a:solidFill>
            <a:schemeClr val="accent1"/>
          </a:solidFill>
        </p:spPr>
        <p:txBody>
          <a:bodyPr wrap="none" rtlCol="0" anchor="ctr">
            <a:noAutofit/>
          </a:bodyPr>
          <a:lstStyle/>
          <a:p>
            <a:pPr algn="ctr"/>
            <a:endParaRPr lang="zh-CN" altLang="en-US" sz="2800" dirty="0">
              <a:solidFill>
                <a:srgbClr val="333333"/>
              </a:solidFill>
            </a:endParaRPr>
          </a:p>
        </p:txBody>
      </p:sp>
      <p:sp>
        <p:nvSpPr>
          <p:cNvPr id="9" name="矩形 8"/>
          <p:cNvSpPr/>
          <p:nvPr/>
        </p:nvSpPr>
        <p:spPr>
          <a:xfrm>
            <a:off x="1071448" y="3989404"/>
            <a:ext cx="7879785" cy="81076"/>
          </a:xfrm>
          <a:prstGeom prst="rect">
            <a:avLst/>
          </a:prstGeom>
          <a:solidFill>
            <a:schemeClr val="accent1"/>
          </a:solidFill>
        </p:spPr>
        <p:txBody>
          <a:bodyPr wrap="none" rtlCol="0" anchor="ctr">
            <a:noAutofit/>
          </a:bodyPr>
          <a:lstStyle/>
          <a:p>
            <a:pPr algn="ctr"/>
            <a:endParaRPr lang="zh-CN" altLang="en-US" sz="2800" dirty="0">
              <a:solidFill>
                <a:srgbClr val="333333"/>
              </a:solidFill>
            </a:endParaRPr>
          </a:p>
        </p:txBody>
      </p:sp>
      <p:cxnSp>
        <p:nvCxnSpPr>
          <p:cNvPr id="10" name="肘形连接符 9"/>
          <p:cNvCxnSpPr>
            <a:stCxn id="8" idx="0"/>
            <a:endCxn id="9" idx="0"/>
          </p:cNvCxnSpPr>
          <p:nvPr/>
        </p:nvCxnSpPr>
        <p:spPr>
          <a:xfrm>
            <a:off x="5011341" y="2688571"/>
            <a:ext cx="0" cy="1300833"/>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4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Intent </a:t>
            </a:r>
            <a:r>
              <a:rPr lang="zh-CN" altLang="en-US" dirty="0"/>
              <a:t>启动过程</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32</a:t>
            </a:fld>
            <a:r>
              <a:rPr lang="en-US" altLang="zh-CN"/>
              <a:t>-246</a:t>
            </a:r>
            <a:endParaRPr lang="en-US" altLang="zh-CN" dirty="0"/>
          </a:p>
        </p:txBody>
      </p:sp>
      <p:sp>
        <p:nvSpPr>
          <p:cNvPr id="7" name="圆角矩形 6"/>
          <p:cNvSpPr/>
          <p:nvPr/>
        </p:nvSpPr>
        <p:spPr>
          <a:xfrm>
            <a:off x="503469" y="4030572"/>
            <a:ext cx="2285028" cy="1241097"/>
          </a:xfrm>
          <a:prstGeom prst="roundRect">
            <a:avLst>
              <a:gd name="adj" fmla="val 2175"/>
            </a:avLst>
          </a:prstGeom>
          <a:solidFill>
            <a:schemeClr val="accent2"/>
          </a:solidFill>
          <a:ln>
            <a:solidFill>
              <a:schemeClr val="accent2">
                <a:lumMod val="60000"/>
                <a:lumOff val="4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Activity  A</a:t>
            </a:r>
          </a:p>
        </p:txBody>
      </p:sp>
      <p:sp>
        <p:nvSpPr>
          <p:cNvPr id="8" name="矩形 1"/>
          <p:cNvSpPr/>
          <p:nvPr/>
        </p:nvSpPr>
        <p:spPr>
          <a:xfrm>
            <a:off x="2988399" y="1734308"/>
            <a:ext cx="1773020" cy="750778"/>
          </a:xfrm>
          <a:prstGeom prst="roundRect">
            <a:avLst>
              <a:gd name="adj" fmla="val 8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effectLst>
                  <a:outerShdw blurRad="38100" dist="38100" dir="2700000" algn="tl">
                    <a:srgbClr val="000000">
                      <a:alpha val="43137"/>
                    </a:srgbClr>
                  </a:outerShdw>
                </a:effectLst>
              </a:rPr>
              <a:t>intent</a:t>
            </a:r>
          </a:p>
        </p:txBody>
      </p:sp>
      <p:sp>
        <p:nvSpPr>
          <p:cNvPr id="9" name="矩形 1"/>
          <p:cNvSpPr/>
          <p:nvPr/>
        </p:nvSpPr>
        <p:spPr>
          <a:xfrm>
            <a:off x="7446251" y="1734308"/>
            <a:ext cx="1773020" cy="750778"/>
          </a:xfrm>
          <a:prstGeom prst="roundRect">
            <a:avLst>
              <a:gd name="adj" fmla="val 8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effectLst>
                  <a:outerShdw blurRad="38100" dist="38100" dir="2700000" algn="tl">
                    <a:srgbClr val="000000">
                      <a:alpha val="43137"/>
                    </a:srgbClr>
                  </a:outerShdw>
                </a:effectLst>
              </a:rPr>
              <a:t>intent</a:t>
            </a:r>
          </a:p>
        </p:txBody>
      </p:sp>
      <p:cxnSp>
        <p:nvCxnSpPr>
          <p:cNvPr id="10" name="曲线连接符 9"/>
          <p:cNvCxnSpPr>
            <a:stCxn id="7" idx="0"/>
            <a:endCxn id="8" idx="1"/>
          </p:cNvCxnSpPr>
          <p:nvPr/>
        </p:nvCxnSpPr>
        <p:spPr>
          <a:xfrm rot="5400000" flipH="1" flipV="1">
            <a:off x="1356754" y="2398927"/>
            <a:ext cx="1920875" cy="1342416"/>
          </a:xfrm>
          <a:prstGeom prst="curvedConnector2">
            <a:avLst/>
          </a:prstGeom>
          <a:ln w="38100">
            <a:solidFill>
              <a:schemeClr val="tx1">
                <a:lumMod val="50000"/>
                <a:lumOff val="5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1" name="圆角矩形 8"/>
          <p:cNvSpPr/>
          <p:nvPr/>
        </p:nvSpPr>
        <p:spPr>
          <a:xfrm>
            <a:off x="4561517" y="4030572"/>
            <a:ext cx="2884734" cy="1241097"/>
          </a:xfrm>
          <a:custGeom>
            <a:avLst/>
            <a:gdLst>
              <a:gd name="connsiteX0" fmla="*/ 0 w 2285028"/>
              <a:gd name="connsiteY0" fmla="*/ 26994 h 1241097"/>
              <a:gd name="connsiteX1" fmla="*/ 26994 w 2285028"/>
              <a:gd name="connsiteY1" fmla="*/ 0 h 1241097"/>
              <a:gd name="connsiteX2" fmla="*/ 2258034 w 2285028"/>
              <a:gd name="connsiteY2" fmla="*/ 0 h 1241097"/>
              <a:gd name="connsiteX3" fmla="*/ 2285028 w 2285028"/>
              <a:gd name="connsiteY3" fmla="*/ 26994 h 1241097"/>
              <a:gd name="connsiteX4" fmla="*/ 2285028 w 2285028"/>
              <a:gd name="connsiteY4" fmla="*/ 1214103 h 1241097"/>
              <a:gd name="connsiteX5" fmla="*/ 2258034 w 2285028"/>
              <a:gd name="connsiteY5" fmla="*/ 1241097 h 1241097"/>
              <a:gd name="connsiteX6" fmla="*/ 26994 w 2285028"/>
              <a:gd name="connsiteY6" fmla="*/ 1241097 h 1241097"/>
              <a:gd name="connsiteX7" fmla="*/ 0 w 2285028"/>
              <a:gd name="connsiteY7" fmla="*/ 1214103 h 1241097"/>
              <a:gd name="connsiteX8" fmla="*/ 0 w 2285028"/>
              <a:gd name="connsiteY8" fmla="*/ 26994 h 1241097"/>
              <a:gd name="connsiteX0" fmla="*/ 5090110 w 7375138"/>
              <a:gd name="connsiteY0" fmla="*/ 4042583 h 5256686"/>
              <a:gd name="connsiteX1" fmla="*/ 0 w 7375138"/>
              <a:gd name="connsiteY1" fmla="*/ 0 h 5256686"/>
              <a:gd name="connsiteX2" fmla="*/ 5117104 w 7375138"/>
              <a:gd name="connsiteY2" fmla="*/ 4015589 h 5256686"/>
              <a:gd name="connsiteX3" fmla="*/ 7348144 w 7375138"/>
              <a:gd name="connsiteY3" fmla="*/ 4015589 h 5256686"/>
              <a:gd name="connsiteX4" fmla="*/ 7375138 w 7375138"/>
              <a:gd name="connsiteY4" fmla="*/ 4042583 h 5256686"/>
              <a:gd name="connsiteX5" fmla="*/ 7375138 w 7375138"/>
              <a:gd name="connsiteY5" fmla="*/ 5229692 h 5256686"/>
              <a:gd name="connsiteX6" fmla="*/ 7348144 w 7375138"/>
              <a:gd name="connsiteY6" fmla="*/ 5256686 h 5256686"/>
              <a:gd name="connsiteX7" fmla="*/ 5117104 w 7375138"/>
              <a:gd name="connsiteY7" fmla="*/ 5256686 h 5256686"/>
              <a:gd name="connsiteX8" fmla="*/ 5090110 w 7375138"/>
              <a:gd name="connsiteY8" fmla="*/ 5229692 h 5256686"/>
              <a:gd name="connsiteX9" fmla="*/ 5090110 w 7375138"/>
              <a:gd name="connsiteY9" fmla="*/ 4042583 h 5256686"/>
              <a:gd name="connsiteX0" fmla="*/ 0 w 2285028"/>
              <a:gd name="connsiteY0" fmla="*/ 26994 h 1241097"/>
              <a:gd name="connsiteX1" fmla="*/ 26994 w 2285028"/>
              <a:gd name="connsiteY1" fmla="*/ 0 h 1241097"/>
              <a:gd name="connsiteX2" fmla="*/ 2258034 w 2285028"/>
              <a:gd name="connsiteY2" fmla="*/ 0 h 1241097"/>
              <a:gd name="connsiteX3" fmla="*/ 2285028 w 2285028"/>
              <a:gd name="connsiteY3" fmla="*/ 26994 h 1241097"/>
              <a:gd name="connsiteX4" fmla="*/ 2285028 w 2285028"/>
              <a:gd name="connsiteY4" fmla="*/ 1214103 h 1241097"/>
              <a:gd name="connsiteX5" fmla="*/ 2258034 w 2285028"/>
              <a:gd name="connsiteY5" fmla="*/ 1241097 h 1241097"/>
              <a:gd name="connsiteX6" fmla="*/ 26994 w 2285028"/>
              <a:gd name="connsiteY6" fmla="*/ 1241097 h 1241097"/>
              <a:gd name="connsiteX7" fmla="*/ 0 w 2285028"/>
              <a:gd name="connsiteY7" fmla="*/ 1214103 h 1241097"/>
              <a:gd name="connsiteX8" fmla="*/ 0 w 2285028"/>
              <a:gd name="connsiteY8" fmla="*/ 26994 h 1241097"/>
              <a:gd name="connsiteX0" fmla="*/ 0 w 2285028"/>
              <a:gd name="connsiteY0" fmla="*/ 26994 h 1241097"/>
              <a:gd name="connsiteX1" fmla="*/ 26994 w 2285028"/>
              <a:gd name="connsiteY1" fmla="*/ 0 h 1241097"/>
              <a:gd name="connsiteX2" fmla="*/ 2258034 w 2285028"/>
              <a:gd name="connsiteY2" fmla="*/ 0 h 1241097"/>
              <a:gd name="connsiteX3" fmla="*/ 2285028 w 2285028"/>
              <a:gd name="connsiteY3" fmla="*/ 26994 h 1241097"/>
              <a:gd name="connsiteX4" fmla="*/ 2285028 w 2285028"/>
              <a:gd name="connsiteY4" fmla="*/ 1214103 h 1241097"/>
              <a:gd name="connsiteX5" fmla="*/ 2258034 w 2285028"/>
              <a:gd name="connsiteY5" fmla="*/ 1241097 h 1241097"/>
              <a:gd name="connsiteX6" fmla="*/ 26994 w 2285028"/>
              <a:gd name="connsiteY6" fmla="*/ 1241097 h 1241097"/>
              <a:gd name="connsiteX7" fmla="*/ 0 w 2285028"/>
              <a:gd name="connsiteY7" fmla="*/ 1214103 h 1241097"/>
              <a:gd name="connsiteX8" fmla="*/ 0 w 2285028"/>
              <a:gd name="connsiteY8" fmla="*/ 26994 h 1241097"/>
              <a:gd name="connsiteX0" fmla="*/ 0 w 2285028"/>
              <a:gd name="connsiteY0" fmla="*/ 26994 h 1241097"/>
              <a:gd name="connsiteX1" fmla="*/ 17996 w 2285028"/>
              <a:gd name="connsiteY1" fmla="*/ 8998 h 1241097"/>
              <a:gd name="connsiteX2" fmla="*/ 26994 w 2285028"/>
              <a:gd name="connsiteY2" fmla="*/ 0 h 1241097"/>
              <a:gd name="connsiteX3" fmla="*/ 2258034 w 2285028"/>
              <a:gd name="connsiteY3" fmla="*/ 0 h 1241097"/>
              <a:gd name="connsiteX4" fmla="*/ 2285028 w 2285028"/>
              <a:gd name="connsiteY4" fmla="*/ 26994 h 1241097"/>
              <a:gd name="connsiteX5" fmla="*/ 2285028 w 2285028"/>
              <a:gd name="connsiteY5" fmla="*/ 1214103 h 1241097"/>
              <a:gd name="connsiteX6" fmla="*/ 2258034 w 2285028"/>
              <a:gd name="connsiteY6" fmla="*/ 1241097 h 1241097"/>
              <a:gd name="connsiteX7" fmla="*/ 26994 w 2285028"/>
              <a:gd name="connsiteY7" fmla="*/ 1241097 h 1241097"/>
              <a:gd name="connsiteX8" fmla="*/ 0 w 2285028"/>
              <a:gd name="connsiteY8" fmla="*/ 1214103 h 1241097"/>
              <a:gd name="connsiteX9" fmla="*/ 0 w 2285028"/>
              <a:gd name="connsiteY9"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2258034 w 2285028"/>
              <a:gd name="connsiteY4" fmla="*/ 0 h 1241097"/>
              <a:gd name="connsiteX5" fmla="*/ 2285028 w 2285028"/>
              <a:gd name="connsiteY5" fmla="*/ 26994 h 1241097"/>
              <a:gd name="connsiteX6" fmla="*/ 2285028 w 2285028"/>
              <a:gd name="connsiteY6" fmla="*/ 1214103 h 1241097"/>
              <a:gd name="connsiteX7" fmla="*/ 2258034 w 2285028"/>
              <a:gd name="connsiteY7" fmla="*/ 1241097 h 1241097"/>
              <a:gd name="connsiteX8" fmla="*/ 26994 w 2285028"/>
              <a:gd name="connsiteY8" fmla="*/ 1241097 h 1241097"/>
              <a:gd name="connsiteX9" fmla="*/ 0 w 2285028"/>
              <a:gd name="connsiteY9" fmla="*/ 1214103 h 1241097"/>
              <a:gd name="connsiteX10" fmla="*/ 0 w 2285028"/>
              <a:gd name="connsiteY10"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1514354 w 2285028"/>
              <a:gd name="connsiteY4" fmla="*/ 0 h 1241097"/>
              <a:gd name="connsiteX5" fmla="*/ 2258034 w 2285028"/>
              <a:gd name="connsiteY5" fmla="*/ 0 h 1241097"/>
              <a:gd name="connsiteX6" fmla="*/ 2285028 w 2285028"/>
              <a:gd name="connsiteY6" fmla="*/ 26994 h 1241097"/>
              <a:gd name="connsiteX7" fmla="*/ 2285028 w 2285028"/>
              <a:gd name="connsiteY7" fmla="*/ 1214103 h 1241097"/>
              <a:gd name="connsiteX8" fmla="*/ 2258034 w 2285028"/>
              <a:gd name="connsiteY8" fmla="*/ 1241097 h 1241097"/>
              <a:gd name="connsiteX9" fmla="*/ 26994 w 2285028"/>
              <a:gd name="connsiteY9" fmla="*/ 1241097 h 1241097"/>
              <a:gd name="connsiteX10" fmla="*/ 0 w 2285028"/>
              <a:gd name="connsiteY10" fmla="*/ 1214103 h 1241097"/>
              <a:gd name="connsiteX11" fmla="*/ 0 w 2285028"/>
              <a:gd name="connsiteY11"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85028 w 2285028"/>
              <a:gd name="connsiteY7" fmla="*/ 26994 h 1241097"/>
              <a:gd name="connsiteX8" fmla="*/ 2285028 w 2285028"/>
              <a:gd name="connsiteY8" fmla="*/ 1214103 h 1241097"/>
              <a:gd name="connsiteX9" fmla="*/ 2258034 w 2285028"/>
              <a:gd name="connsiteY9" fmla="*/ 1241097 h 1241097"/>
              <a:gd name="connsiteX10" fmla="*/ 26994 w 2285028"/>
              <a:gd name="connsiteY10" fmla="*/ 1241097 h 1241097"/>
              <a:gd name="connsiteX11" fmla="*/ 0 w 2285028"/>
              <a:gd name="connsiteY11" fmla="*/ 1214103 h 1241097"/>
              <a:gd name="connsiteX12" fmla="*/ 0 w 2285028"/>
              <a:gd name="connsiteY12"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85028 w 2285028"/>
              <a:gd name="connsiteY7" fmla="*/ 26994 h 1241097"/>
              <a:gd name="connsiteX8" fmla="*/ 2285028 w 2285028"/>
              <a:gd name="connsiteY8" fmla="*/ 1214103 h 1241097"/>
              <a:gd name="connsiteX9" fmla="*/ 2258034 w 2285028"/>
              <a:gd name="connsiteY9" fmla="*/ 1241097 h 1241097"/>
              <a:gd name="connsiteX10" fmla="*/ 26994 w 2285028"/>
              <a:gd name="connsiteY10" fmla="*/ 1241097 h 1241097"/>
              <a:gd name="connsiteX11" fmla="*/ 0 w 2285028"/>
              <a:gd name="connsiteY11" fmla="*/ 1214103 h 1241097"/>
              <a:gd name="connsiteX12" fmla="*/ 0 w 2285028"/>
              <a:gd name="connsiteY12"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76030 w 2285028"/>
              <a:gd name="connsiteY7" fmla="*/ 17996 h 1241097"/>
              <a:gd name="connsiteX8" fmla="*/ 2285028 w 2285028"/>
              <a:gd name="connsiteY8" fmla="*/ 26994 h 1241097"/>
              <a:gd name="connsiteX9" fmla="*/ 2285028 w 2285028"/>
              <a:gd name="connsiteY9" fmla="*/ 1214103 h 1241097"/>
              <a:gd name="connsiteX10" fmla="*/ 2258034 w 2285028"/>
              <a:gd name="connsiteY10" fmla="*/ 1241097 h 1241097"/>
              <a:gd name="connsiteX11" fmla="*/ 26994 w 2285028"/>
              <a:gd name="connsiteY11" fmla="*/ 1241097 h 1241097"/>
              <a:gd name="connsiteX12" fmla="*/ 0 w 2285028"/>
              <a:gd name="connsiteY12" fmla="*/ 1214103 h 1241097"/>
              <a:gd name="connsiteX13" fmla="*/ 0 w 2285028"/>
              <a:gd name="connsiteY13"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1214103 h 1241097"/>
              <a:gd name="connsiteX11" fmla="*/ 2258034 w 2285028"/>
              <a:gd name="connsiteY11" fmla="*/ 1241097 h 1241097"/>
              <a:gd name="connsiteX12" fmla="*/ 26994 w 2285028"/>
              <a:gd name="connsiteY12" fmla="*/ 1241097 h 1241097"/>
              <a:gd name="connsiteX13" fmla="*/ 0 w 2285028"/>
              <a:gd name="connsiteY13" fmla="*/ 1214103 h 1241097"/>
              <a:gd name="connsiteX14" fmla="*/ 0 w 2285028"/>
              <a:gd name="connsiteY14"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818400 h 1241097"/>
              <a:gd name="connsiteX11" fmla="*/ 2285028 w 2285028"/>
              <a:gd name="connsiteY11" fmla="*/ 1214103 h 1241097"/>
              <a:gd name="connsiteX12" fmla="*/ 2258034 w 2285028"/>
              <a:gd name="connsiteY12" fmla="*/ 1241097 h 1241097"/>
              <a:gd name="connsiteX13" fmla="*/ 26994 w 2285028"/>
              <a:gd name="connsiteY13" fmla="*/ 1241097 h 1241097"/>
              <a:gd name="connsiteX14" fmla="*/ 0 w 2285028"/>
              <a:gd name="connsiteY14" fmla="*/ 1214103 h 1241097"/>
              <a:gd name="connsiteX15" fmla="*/ 0 w 2285028"/>
              <a:gd name="connsiteY15"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58034 w 2285028"/>
              <a:gd name="connsiteY13" fmla="*/ 1241097 h 1241097"/>
              <a:gd name="connsiteX14" fmla="*/ 26994 w 2285028"/>
              <a:gd name="connsiteY14" fmla="*/ 1241097 h 1241097"/>
              <a:gd name="connsiteX15" fmla="*/ 0 w 2285028"/>
              <a:gd name="connsiteY15" fmla="*/ 1214103 h 1241097"/>
              <a:gd name="connsiteX16" fmla="*/ 0 w 2285028"/>
              <a:gd name="connsiteY16"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58034 w 2285028"/>
              <a:gd name="connsiteY13" fmla="*/ 1241097 h 1241097"/>
              <a:gd name="connsiteX14" fmla="*/ 26994 w 2285028"/>
              <a:gd name="connsiteY14" fmla="*/ 1241097 h 1241097"/>
              <a:gd name="connsiteX15" fmla="*/ 0 w 2285028"/>
              <a:gd name="connsiteY15" fmla="*/ 1214103 h 1241097"/>
              <a:gd name="connsiteX16" fmla="*/ 0 w 2285028"/>
              <a:gd name="connsiteY16"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67032 w 2285028"/>
              <a:gd name="connsiteY13" fmla="*/ 1232099 h 1241097"/>
              <a:gd name="connsiteX14" fmla="*/ 2258034 w 2285028"/>
              <a:gd name="connsiteY14" fmla="*/ 1241097 h 1241097"/>
              <a:gd name="connsiteX15" fmla="*/ 26994 w 2285028"/>
              <a:gd name="connsiteY15" fmla="*/ 1241097 h 1241097"/>
              <a:gd name="connsiteX16" fmla="*/ 0 w 2285028"/>
              <a:gd name="connsiteY16" fmla="*/ 1214103 h 1241097"/>
              <a:gd name="connsiteX17" fmla="*/ 0 w 2285028"/>
              <a:gd name="connsiteY17"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26994 w 2285028"/>
              <a:gd name="connsiteY16" fmla="*/ 1241097 h 1241097"/>
              <a:gd name="connsiteX17" fmla="*/ 0 w 2285028"/>
              <a:gd name="connsiteY17" fmla="*/ 1214103 h 1241097"/>
              <a:gd name="connsiteX18" fmla="*/ 0 w 2285028"/>
              <a:gd name="connsiteY18"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770674 w 2285028"/>
              <a:gd name="connsiteY16" fmla="*/ 1241097 h 1241097"/>
              <a:gd name="connsiteX17" fmla="*/ 26994 w 2285028"/>
              <a:gd name="connsiteY17" fmla="*/ 1241097 h 1241097"/>
              <a:gd name="connsiteX18" fmla="*/ 0 w 2285028"/>
              <a:gd name="connsiteY18" fmla="*/ 1214103 h 1241097"/>
              <a:gd name="connsiteX19" fmla="*/ 0 w 2285028"/>
              <a:gd name="connsiteY19"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0 w 2285028"/>
              <a:gd name="connsiteY19" fmla="*/ 1214103 h 1241097"/>
              <a:gd name="connsiteX20" fmla="*/ 0 w 2285028"/>
              <a:gd name="connsiteY20"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0 w 2285028"/>
              <a:gd name="connsiteY19" fmla="*/ 1214103 h 1241097"/>
              <a:gd name="connsiteX20" fmla="*/ 0 w 2285028"/>
              <a:gd name="connsiteY20"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8998 w 2285028"/>
              <a:gd name="connsiteY19" fmla="*/ 1223101 h 1241097"/>
              <a:gd name="connsiteX20" fmla="*/ 0 w 2285028"/>
              <a:gd name="connsiteY20" fmla="*/ 1214103 h 1241097"/>
              <a:gd name="connsiteX21" fmla="*/ 0 w 2285028"/>
              <a:gd name="connsiteY21"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17996 w 2285028"/>
              <a:gd name="connsiteY19" fmla="*/ 1232099 h 1241097"/>
              <a:gd name="connsiteX20" fmla="*/ 8998 w 2285028"/>
              <a:gd name="connsiteY20" fmla="*/ 1223101 h 1241097"/>
              <a:gd name="connsiteX21" fmla="*/ 0 w 2285028"/>
              <a:gd name="connsiteY21" fmla="*/ 1214103 h 1241097"/>
              <a:gd name="connsiteX22" fmla="*/ 0 w 2285028"/>
              <a:gd name="connsiteY22"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17996 w 2285028"/>
              <a:gd name="connsiteY19" fmla="*/ 1232099 h 1241097"/>
              <a:gd name="connsiteX20" fmla="*/ 8998 w 2285028"/>
              <a:gd name="connsiteY20" fmla="*/ 1223101 h 1241097"/>
              <a:gd name="connsiteX21" fmla="*/ 0 w 2285028"/>
              <a:gd name="connsiteY21" fmla="*/ 1214103 h 1241097"/>
              <a:gd name="connsiteX22" fmla="*/ 0 w 2285028"/>
              <a:gd name="connsiteY22" fmla="*/ 422697 h 1241097"/>
              <a:gd name="connsiteX23" fmla="*/ 0 w 2285028"/>
              <a:gd name="connsiteY23" fmla="*/ 26994 h 1241097"/>
              <a:gd name="connsiteX0" fmla="*/ 0 w 2285028"/>
              <a:gd name="connsiteY0" fmla="*/ 26994 h 1241097"/>
              <a:gd name="connsiteX1" fmla="*/ 8998 w 2285028"/>
              <a:gd name="connsiteY1" fmla="*/ 17996 h 1241097"/>
              <a:gd name="connsiteX2" fmla="*/ 17996 w 2285028"/>
              <a:gd name="connsiteY2" fmla="*/ 8998 h 1241097"/>
              <a:gd name="connsiteX3" fmla="*/ 26994 w 2285028"/>
              <a:gd name="connsiteY3" fmla="*/ 0 h 1241097"/>
              <a:gd name="connsiteX4" fmla="*/ 770674 w 2285028"/>
              <a:gd name="connsiteY4" fmla="*/ 0 h 1241097"/>
              <a:gd name="connsiteX5" fmla="*/ 1514354 w 2285028"/>
              <a:gd name="connsiteY5" fmla="*/ 0 h 1241097"/>
              <a:gd name="connsiteX6" fmla="*/ 2258034 w 2285028"/>
              <a:gd name="connsiteY6" fmla="*/ 0 h 1241097"/>
              <a:gd name="connsiteX7" fmla="*/ 2267032 w 2285028"/>
              <a:gd name="connsiteY7" fmla="*/ 8998 h 1241097"/>
              <a:gd name="connsiteX8" fmla="*/ 2276030 w 2285028"/>
              <a:gd name="connsiteY8" fmla="*/ 17996 h 1241097"/>
              <a:gd name="connsiteX9" fmla="*/ 2285028 w 2285028"/>
              <a:gd name="connsiteY9" fmla="*/ 26994 h 1241097"/>
              <a:gd name="connsiteX10" fmla="*/ 2285028 w 2285028"/>
              <a:gd name="connsiteY10" fmla="*/ 422697 h 1241097"/>
              <a:gd name="connsiteX11" fmla="*/ 2285028 w 2285028"/>
              <a:gd name="connsiteY11" fmla="*/ 818400 h 1241097"/>
              <a:gd name="connsiteX12" fmla="*/ 2285028 w 2285028"/>
              <a:gd name="connsiteY12" fmla="*/ 1214103 h 1241097"/>
              <a:gd name="connsiteX13" fmla="*/ 2276030 w 2285028"/>
              <a:gd name="connsiteY13" fmla="*/ 1223101 h 1241097"/>
              <a:gd name="connsiteX14" fmla="*/ 2267032 w 2285028"/>
              <a:gd name="connsiteY14" fmla="*/ 1232099 h 1241097"/>
              <a:gd name="connsiteX15" fmla="*/ 2258034 w 2285028"/>
              <a:gd name="connsiteY15" fmla="*/ 1241097 h 1241097"/>
              <a:gd name="connsiteX16" fmla="*/ 1514354 w 2285028"/>
              <a:gd name="connsiteY16" fmla="*/ 1241097 h 1241097"/>
              <a:gd name="connsiteX17" fmla="*/ 770674 w 2285028"/>
              <a:gd name="connsiteY17" fmla="*/ 1241097 h 1241097"/>
              <a:gd name="connsiteX18" fmla="*/ 26994 w 2285028"/>
              <a:gd name="connsiteY18" fmla="*/ 1241097 h 1241097"/>
              <a:gd name="connsiteX19" fmla="*/ 17996 w 2285028"/>
              <a:gd name="connsiteY19" fmla="*/ 1232099 h 1241097"/>
              <a:gd name="connsiteX20" fmla="*/ 8998 w 2285028"/>
              <a:gd name="connsiteY20" fmla="*/ 1223101 h 1241097"/>
              <a:gd name="connsiteX21" fmla="*/ 0 w 2285028"/>
              <a:gd name="connsiteY21" fmla="*/ 1214103 h 1241097"/>
              <a:gd name="connsiteX22" fmla="*/ 0 w 2285028"/>
              <a:gd name="connsiteY22" fmla="*/ 818400 h 1241097"/>
              <a:gd name="connsiteX23" fmla="*/ 0 w 2285028"/>
              <a:gd name="connsiteY23" fmla="*/ 422697 h 1241097"/>
              <a:gd name="connsiteX24" fmla="*/ 0 w 2285028"/>
              <a:gd name="connsiteY24" fmla="*/ 26994 h 124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85028" h="1241097">
                <a:moveTo>
                  <a:pt x="0" y="26994"/>
                </a:moveTo>
                <a:lnTo>
                  <a:pt x="8998" y="17996"/>
                </a:lnTo>
                <a:lnTo>
                  <a:pt x="17996" y="8998"/>
                </a:lnTo>
                <a:lnTo>
                  <a:pt x="26994" y="0"/>
                </a:lnTo>
                <a:lnTo>
                  <a:pt x="770674" y="0"/>
                </a:lnTo>
                <a:lnTo>
                  <a:pt x="1514354" y="0"/>
                </a:lnTo>
                <a:lnTo>
                  <a:pt x="2258034" y="0"/>
                </a:lnTo>
                <a:lnTo>
                  <a:pt x="2267032" y="8998"/>
                </a:lnTo>
                <a:lnTo>
                  <a:pt x="2276030" y="17996"/>
                </a:lnTo>
                <a:lnTo>
                  <a:pt x="2285028" y="26994"/>
                </a:lnTo>
                <a:lnTo>
                  <a:pt x="2285028" y="422697"/>
                </a:lnTo>
                <a:lnTo>
                  <a:pt x="2285028" y="818400"/>
                </a:lnTo>
                <a:lnTo>
                  <a:pt x="2285028" y="1214103"/>
                </a:lnTo>
                <a:lnTo>
                  <a:pt x="2276030" y="1223101"/>
                </a:lnTo>
                <a:lnTo>
                  <a:pt x="2267032" y="1232099"/>
                </a:lnTo>
                <a:lnTo>
                  <a:pt x="2258034" y="1241097"/>
                </a:lnTo>
                <a:lnTo>
                  <a:pt x="1514354" y="1241097"/>
                </a:lnTo>
                <a:lnTo>
                  <a:pt x="770674" y="1241097"/>
                </a:lnTo>
                <a:lnTo>
                  <a:pt x="26994" y="1241097"/>
                </a:lnTo>
                <a:lnTo>
                  <a:pt x="17996" y="1232099"/>
                </a:lnTo>
                <a:lnTo>
                  <a:pt x="8998" y="1223101"/>
                </a:lnTo>
                <a:lnTo>
                  <a:pt x="0" y="1214103"/>
                </a:lnTo>
                <a:lnTo>
                  <a:pt x="0" y="818400"/>
                </a:lnTo>
                <a:lnTo>
                  <a:pt x="0" y="422697"/>
                </a:lnTo>
                <a:lnTo>
                  <a:pt x="0" y="26994"/>
                </a:lnTo>
                <a:close/>
              </a:path>
            </a:pathLst>
          </a:custGeom>
          <a:solidFill>
            <a:schemeClr val="accent1"/>
          </a:solidFill>
          <a:ln>
            <a:solidFill>
              <a:schemeClr val="accent2">
                <a:lumMod val="60000"/>
                <a:lumOff val="4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Android</a:t>
            </a:r>
          </a:p>
          <a:p>
            <a:pPr algn="ctr"/>
            <a:r>
              <a:rPr lang="en-US" altLang="zh-CN" sz="2800" b="1" dirty="0"/>
              <a:t>System</a:t>
            </a:r>
          </a:p>
        </p:txBody>
      </p:sp>
      <p:sp>
        <p:nvSpPr>
          <p:cNvPr id="12" name="圆角矩形 11"/>
          <p:cNvSpPr/>
          <p:nvPr/>
        </p:nvSpPr>
        <p:spPr>
          <a:xfrm>
            <a:off x="9419174" y="4030572"/>
            <a:ext cx="2285028" cy="1241097"/>
          </a:xfrm>
          <a:prstGeom prst="roundRect">
            <a:avLst>
              <a:gd name="adj" fmla="val 2175"/>
            </a:avLst>
          </a:prstGeom>
          <a:solidFill>
            <a:schemeClr val="accent6"/>
          </a:solidFill>
          <a:ln>
            <a:solidFill>
              <a:schemeClr val="accent2">
                <a:lumMod val="60000"/>
                <a:lumOff val="4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Activity  B</a:t>
            </a:r>
          </a:p>
        </p:txBody>
      </p:sp>
      <p:cxnSp>
        <p:nvCxnSpPr>
          <p:cNvPr id="13" name="曲线连接符 12"/>
          <p:cNvCxnSpPr>
            <a:endCxn id="9" idx="1"/>
          </p:cNvCxnSpPr>
          <p:nvPr/>
        </p:nvCxnSpPr>
        <p:spPr>
          <a:xfrm rot="5400000" flipH="1" flipV="1">
            <a:off x="5934577" y="2381404"/>
            <a:ext cx="1783380" cy="1239967"/>
          </a:xfrm>
          <a:prstGeom prst="curvedConnector2">
            <a:avLst/>
          </a:prstGeom>
          <a:ln w="38100">
            <a:solidFill>
              <a:schemeClr val="tx1">
                <a:lumMod val="50000"/>
                <a:lumOff val="5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9" idx="3"/>
            <a:endCxn id="12" idx="0"/>
          </p:cNvCxnSpPr>
          <p:nvPr/>
        </p:nvCxnSpPr>
        <p:spPr>
          <a:xfrm>
            <a:off x="9219271" y="2109697"/>
            <a:ext cx="1342417" cy="1920875"/>
          </a:xfrm>
          <a:prstGeom prst="curvedConnector2">
            <a:avLst/>
          </a:prstGeom>
          <a:ln w="38100">
            <a:solidFill>
              <a:schemeClr val="tx1">
                <a:lumMod val="50000"/>
                <a:lumOff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8" idx="3"/>
          </p:cNvCxnSpPr>
          <p:nvPr/>
        </p:nvCxnSpPr>
        <p:spPr>
          <a:xfrm>
            <a:off x="4761419" y="2109697"/>
            <a:ext cx="944955" cy="1871394"/>
          </a:xfrm>
          <a:prstGeom prst="curvedConnector2">
            <a:avLst/>
          </a:prstGeom>
          <a:ln w="38100">
            <a:solidFill>
              <a:schemeClr val="tx1">
                <a:lumMod val="50000"/>
                <a:lumOff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361" y="2839102"/>
            <a:ext cx="2019932" cy="578243"/>
          </a:xfrm>
          <a:prstGeom prst="roundRect">
            <a:avLst/>
          </a:prstGeom>
          <a:solidFill>
            <a:srgbClr val="F2F2F2"/>
          </a:solidFill>
          <a:ln>
            <a:solidFill>
              <a:schemeClr val="tx1">
                <a:lumMod val="50000"/>
                <a:lumOff val="50000"/>
              </a:schemeClr>
            </a:solidFill>
          </a:ln>
        </p:spPr>
        <p:txBody>
          <a:bodyPr wrap="square" rtlCol="0" anchor="ctr" anchorCtr="0">
            <a:noAutofit/>
          </a:bodyPr>
          <a:lstStyle/>
          <a:p>
            <a:pPr algn="ctr">
              <a:lnSpc>
                <a:spcPct val="110000"/>
              </a:lnSpc>
            </a:pPr>
            <a:r>
              <a:rPr lang="en-US" altLang="zh-CN" sz="2400" dirty="0" err="1">
                <a:latin typeface="Arial" panose="020B0604020202020204" pitchFamily="34" charset="0"/>
                <a:ea typeface="微软雅黑" panose="020B0503020204020204" pitchFamily="34" charset="-122"/>
                <a:cs typeface="Arial" panose="020B0604020202020204" pitchFamily="34" charset="0"/>
              </a:rPr>
              <a:t>startActivity</a:t>
            </a:r>
            <a:r>
              <a:rPr lang="en-US" altLang="zh-CN" sz="2400" dirty="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9419174" y="2839102"/>
            <a:ext cx="2019932" cy="578243"/>
          </a:xfrm>
          <a:prstGeom prst="roundRect">
            <a:avLst/>
          </a:prstGeom>
          <a:solidFill>
            <a:srgbClr val="F2F2F2"/>
          </a:solidFill>
          <a:ln>
            <a:solidFill>
              <a:schemeClr val="tx1">
                <a:lumMod val="50000"/>
                <a:lumOff val="50000"/>
              </a:schemeClr>
            </a:solidFill>
          </a:ln>
        </p:spPr>
        <p:txBody>
          <a:bodyPr wrap="square" rtlCol="0" anchor="ctr" anchorCtr="0">
            <a:noAutofit/>
          </a:bodyPr>
          <a:lstStyle>
            <a:defPPr>
              <a:defRPr lang="zh-CN"/>
            </a:defPPr>
            <a:lvl1pPr algn="ctr">
              <a:lnSpc>
                <a:spcPct val="110000"/>
              </a:lnSpc>
              <a:defRPr sz="2400">
                <a:latin typeface="Arial" panose="020B0604020202020204" pitchFamily="34" charset="0"/>
                <a:ea typeface="微软雅黑" panose="020B0503020204020204" pitchFamily="34" charset="-122"/>
                <a:cs typeface="Arial" panose="020B0604020202020204" pitchFamily="34" charset="0"/>
              </a:defRPr>
            </a:lvl1pPr>
          </a:lstStyle>
          <a:p>
            <a:r>
              <a:rPr lang="en-US" altLang="zh-CN" dirty="0" err="1"/>
              <a:t>onCreate</a:t>
            </a:r>
            <a:r>
              <a:rPr lang="en-US" altLang="zh-CN" dirty="0"/>
              <a:t>()</a:t>
            </a:r>
            <a:endParaRPr lang="zh-CN" altLang="en-US" dirty="0"/>
          </a:p>
        </p:txBody>
      </p:sp>
      <p:sp>
        <p:nvSpPr>
          <p:cNvPr id="18" name="标题 1"/>
          <p:cNvSpPr txBox="1">
            <a:spLocks/>
          </p:cNvSpPr>
          <p:nvPr/>
        </p:nvSpPr>
        <p:spPr>
          <a:xfrm>
            <a:off x="6948592" y="2788050"/>
            <a:ext cx="1393261" cy="93808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pPr algn="ctr">
              <a:spcBef>
                <a:spcPts val="600"/>
              </a:spcBef>
            </a:pPr>
            <a:r>
              <a:rPr lang="en-US" altLang="zh-CN" sz="2800" b="1" dirty="0"/>
              <a:t>Intent</a:t>
            </a:r>
            <a:r>
              <a:rPr lang="zh-CN" altLang="en-US" sz="2800" b="1" dirty="0"/>
              <a:t> </a:t>
            </a:r>
            <a:endParaRPr lang="en-US" altLang="zh-CN" sz="2800" b="1" dirty="0"/>
          </a:p>
          <a:p>
            <a:pPr algn="ctr">
              <a:spcBef>
                <a:spcPts val="600"/>
              </a:spcBef>
            </a:pPr>
            <a:r>
              <a:rPr lang="en-US" altLang="zh-CN" sz="2800" b="1" dirty="0"/>
              <a:t>Filter</a:t>
            </a:r>
            <a:endParaRPr lang="zh-CN" altLang="en-US" sz="28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277" y="2414137"/>
            <a:ext cx="1148845" cy="1148845"/>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9268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Intent</a:t>
            </a:r>
            <a:r>
              <a:rPr lang="zh-CN" altLang="en-US" dirty="0"/>
              <a:t> </a:t>
            </a:r>
            <a:r>
              <a:rPr lang="en-US" altLang="zh-CN" dirty="0"/>
              <a:t>Filter</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33</a:t>
            </a:fld>
            <a:r>
              <a:rPr lang="en-US" altLang="zh-CN"/>
              <a:t>-246</a:t>
            </a:r>
            <a:endParaRPr lang="en-US" altLang="zh-CN" dirty="0"/>
          </a:p>
        </p:txBody>
      </p:sp>
      <p:sp>
        <p:nvSpPr>
          <p:cNvPr id="11" name="流程图: 决策 10"/>
          <p:cNvSpPr/>
          <p:nvPr/>
        </p:nvSpPr>
        <p:spPr>
          <a:xfrm>
            <a:off x="3257090" y="1868236"/>
            <a:ext cx="5418826" cy="2279227"/>
          </a:xfrm>
          <a:prstGeom prst="flowChartDecision">
            <a:avLst/>
          </a:prstGeom>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200"/>
              </a:spcBef>
            </a:pPr>
            <a:r>
              <a:rPr lang="zh-CN" altLang="en-US" sz="2400" dirty="0"/>
              <a:t>系统将</a:t>
            </a:r>
            <a:r>
              <a:rPr lang="en-US" altLang="zh-CN" sz="2400" dirty="0"/>
              <a:t>Intent</a:t>
            </a:r>
            <a:r>
              <a:rPr lang="zh-CN" altLang="en-US" sz="2400" dirty="0"/>
              <a:t>与所有</a:t>
            </a:r>
            <a:r>
              <a:rPr lang="en-US" altLang="zh-CN" sz="2400" dirty="0"/>
              <a:t>app</a:t>
            </a:r>
            <a:r>
              <a:rPr lang="zh-CN" altLang="en-US" sz="2400" dirty="0"/>
              <a:t>的</a:t>
            </a:r>
            <a:r>
              <a:rPr lang="en-US" altLang="zh-CN" sz="2400" dirty="0"/>
              <a:t>manifest</a:t>
            </a:r>
            <a:r>
              <a:rPr lang="zh-CN" altLang="en-US" sz="2400" dirty="0"/>
              <a:t>中的</a:t>
            </a:r>
            <a:r>
              <a:rPr lang="en-US" altLang="zh-CN" sz="2400" dirty="0"/>
              <a:t>Intent</a:t>
            </a:r>
            <a:r>
              <a:rPr lang="zh-CN" altLang="en-US" sz="2400" dirty="0"/>
              <a:t>过滤器比较</a:t>
            </a:r>
            <a:endParaRPr lang="en-US" altLang="zh-CN" sz="2400" dirty="0"/>
          </a:p>
        </p:txBody>
      </p:sp>
      <p:sp>
        <p:nvSpPr>
          <p:cNvPr id="12" name="文本框 11"/>
          <p:cNvSpPr txBox="1"/>
          <p:nvPr/>
        </p:nvSpPr>
        <p:spPr>
          <a:xfrm>
            <a:off x="1851960" y="3093968"/>
            <a:ext cx="1021738" cy="442342"/>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Yes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6" name="肘形连接符 15"/>
          <p:cNvCxnSpPr>
            <a:stCxn id="11" idx="1"/>
            <a:endCxn id="23" idx="0"/>
          </p:cNvCxnSpPr>
          <p:nvPr/>
        </p:nvCxnSpPr>
        <p:spPr>
          <a:xfrm rot="10800000" flipV="1">
            <a:off x="2836196" y="3007850"/>
            <a:ext cx="420894" cy="1581710"/>
          </a:xfrm>
          <a:prstGeom prst="bentConnector2">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531983" y="4557136"/>
            <a:ext cx="4608425" cy="1779356"/>
            <a:chOff x="1076991" y="4067272"/>
            <a:chExt cx="4608425" cy="1779356"/>
          </a:xfrm>
        </p:grpSpPr>
        <p:sp>
          <p:nvSpPr>
            <p:cNvPr id="22" name="流程图: 过程 1"/>
            <p:cNvSpPr/>
            <p:nvPr/>
          </p:nvSpPr>
          <p:spPr>
            <a:xfrm>
              <a:off x="1076991" y="4067272"/>
              <a:ext cx="4608424" cy="177935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4930 w 24930"/>
                <a:gd name="connsiteY0" fmla="*/ 7091 h 17091"/>
                <a:gd name="connsiteX1" fmla="*/ 0 w 24930"/>
                <a:gd name="connsiteY1" fmla="*/ 0 h 17091"/>
                <a:gd name="connsiteX2" fmla="*/ 24930 w 24930"/>
                <a:gd name="connsiteY2" fmla="*/ 7091 h 17091"/>
                <a:gd name="connsiteX3" fmla="*/ 24930 w 24930"/>
                <a:gd name="connsiteY3" fmla="*/ 17091 h 17091"/>
                <a:gd name="connsiteX4" fmla="*/ 14930 w 24930"/>
                <a:gd name="connsiteY4" fmla="*/ 17091 h 17091"/>
                <a:gd name="connsiteX5" fmla="*/ 14930 w 24930"/>
                <a:gd name="connsiteY5" fmla="*/ 7091 h 17091"/>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0 w 10000"/>
                <a:gd name="connsiteY5" fmla="*/ 10000 h 10000"/>
                <a:gd name="connsiteX6" fmla="*/ 0 w 10000"/>
                <a:gd name="connsiteY6"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5000 w 10000"/>
                <a:gd name="connsiteY5" fmla="*/ 10000 h 10000"/>
                <a:gd name="connsiteX6" fmla="*/ 0 w 10000"/>
                <a:gd name="connsiteY6" fmla="*/ 10000 h 10000"/>
                <a:gd name="connsiteX7" fmla="*/ 0 w 10000"/>
                <a:gd name="connsiteY7"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5000 w 10000"/>
                <a:gd name="connsiteY5" fmla="*/ 10000 h 10000"/>
                <a:gd name="connsiteX6" fmla="*/ 0 w 10000"/>
                <a:gd name="connsiteY6" fmla="*/ 10000 h 10000"/>
                <a:gd name="connsiteX7" fmla="*/ 0 w 10000"/>
                <a:gd name="connsiteY7" fmla="*/ 5000 h 10000"/>
                <a:gd name="connsiteX8" fmla="*/ 0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0" y="0"/>
                  </a:moveTo>
                  <a:lnTo>
                    <a:pt x="5000" y="0"/>
                  </a:lnTo>
                  <a:lnTo>
                    <a:pt x="10000" y="0"/>
                  </a:lnTo>
                  <a:lnTo>
                    <a:pt x="10000" y="5000"/>
                  </a:lnTo>
                  <a:lnTo>
                    <a:pt x="10000" y="10000"/>
                  </a:lnTo>
                  <a:lnTo>
                    <a:pt x="5000" y="10000"/>
                  </a:lnTo>
                  <a:lnTo>
                    <a:pt x="0" y="10000"/>
                  </a:lnTo>
                  <a:lnTo>
                    <a:pt x="0" y="5000"/>
                  </a:lnTo>
                  <a:lnTo>
                    <a:pt x="0" y="0"/>
                  </a:lnTo>
                  <a:close/>
                </a:path>
              </a:pathLst>
            </a:custGeom>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sp>
          <p:nvSpPr>
            <p:cNvPr id="23" name="文本框 22"/>
            <p:cNvSpPr txBox="1"/>
            <p:nvPr/>
          </p:nvSpPr>
          <p:spPr>
            <a:xfrm>
              <a:off x="1076992" y="4099696"/>
              <a:ext cx="4608424" cy="1741949"/>
            </a:xfrm>
            <a:prstGeom prst="rect">
              <a:avLst/>
            </a:prstGeom>
            <a:noFill/>
          </p:spPr>
          <p:txBody>
            <a:bodyPr wrap="square" rtlCol="0" anchor="ctr" anchorCtr="0">
              <a:noAutofit/>
            </a:bodyPr>
            <a:lstStyle/>
            <a:p>
              <a:pPr marL="0" lvl="1"/>
              <a:r>
                <a:rPr lang="en-US" altLang="zh-CN" sz="2800" dirty="0"/>
                <a:t>Intent</a:t>
              </a:r>
              <a:r>
                <a:rPr lang="zh-CN" altLang="en-US" sz="2800" dirty="0"/>
                <a:t>和</a:t>
              </a:r>
              <a:r>
                <a:rPr lang="en-US" altLang="zh-CN" sz="2800" dirty="0"/>
                <a:t>Intent</a:t>
              </a:r>
              <a:r>
                <a:rPr lang="zh-CN" altLang="en-US" sz="2800" dirty="0"/>
                <a:t>过滤器匹配，系统启动组件并且传递</a:t>
              </a:r>
              <a:r>
                <a:rPr lang="en-US" altLang="zh-CN" sz="2800" dirty="0"/>
                <a:t>Intent</a:t>
              </a:r>
              <a:r>
                <a:rPr lang="zh-CN" altLang="en-US" sz="2800" dirty="0"/>
                <a:t>对象</a:t>
              </a:r>
              <a:endParaRPr lang="en-US" altLang="zh-CN" sz="2800" dirty="0"/>
            </a:p>
          </p:txBody>
        </p:sp>
      </p:grpSp>
      <p:cxnSp>
        <p:nvCxnSpPr>
          <p:cNvPr id="18" name="肘形连接符 17"/>
          <p:cNvCxnSpPr>
            <a:stCxn id="11" idx="3"/>
            <a:endCxn id="21" idx="0"/>
          </p:cNvCxnSpPr>
          <p:nvPr/>
        </p:nvCxnSpPr>
        <p:spPr>
          <a:xfrm>
            <a:off x="8675916" y="3007850"/>
            <a:ext cx="667589" cy="1549286"/>
          </a:xfrm>
          <a:prstGeom prst="bentConnector2">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039293" y="4557136"/>
            <a:ext cx="4608424" cy="1779356"/>
            <a:chOff x="5078671" y="4546877"/>
            <a:chExt cx="2001328" cy="759125"/>
          </a:xfrm>
        </p:grpSpPr>
        <p:sp>
          <p:nvSpPr>
            <p:cNvPr id="20" name="流程图: 过程 1"/>
            <p:cNvSpPr/>
            <p:nvPr/>
          </p:nvSpPr>
          <p:spPr>
            <a:xfrm>
              <a:off x="5078671" y="4546877"/>
              <a:ext cx="2001328" cy="7591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4930 w 24930"/>
                <a:gd name="connsiteY0" fmla="*/ 7091 h 17091"/>
                <a:gd name="connsiteX1" fmla="*/ 0 w 24930"/>
                <a:gd name="connsiteY1" fmla="*/ 0 h 17091"/>
                <a:gd name="connsiteX2" fmla="*/ 24930 w 24930"/>
                <a:gd name="connsiteY2" fmla="*/ 7091 h 17091"/>
                <a:gd name="connsiteX3" fmla="*/ 24930 w 24930"/>
                <a:gd name="connsiteY3" fmla="*/ 17091 h 17091"/>
                <a:gd name="connsiteX4" fmla="*/ 14930 w 24930"/>
                <a:gd name="connsiteY4" fmla="*/ 17091 h 17091"/>
                <a:gd name="connsiteX5" fmla="*/ 14930 w 24930"/>
                <a:gd name="connsiteY5" fmla="*/ 7091 h 17091"/>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0 w 10000"/>
                <a:gd name="connsiteY5" fmla="*/ 10000 h 10000"/>
                <a:gd name="connsiteX6" fmla="*/ 0 w 10000"/>
                <a:gd name="connsiteY6"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5000 w 10000"/>
                <a:gd name="connsiteY5" fmla="*/ 10000 h 10000"/>
                <a:gd name="connsiteX6" fmla="*/ 0 w 10000"/>
                <a:gd name="connsiteY6" fmla="*/ 10000 h 10000"/>
                <a:gd name="connsiteX7" fmla="*/ 0 w 10000"/>
                <a:gd name="connsiteY7" fmla="*/ 0 h 10000"/>
                <a:gd name="connsiteX0" fmla="*/ 0 w 10000"/>
                <a:gd name="connsiteY0" fmla="*/ 0 h 10000"/>
                <a:gd name="connsiteX1" fmla="*/ 5000 w 10000"/>
                <a:gd name="connsiteY1" fmla="*/ 0 h 10000"/>
                <a:gd name="connsiteX2" fmla="*/ 10000 w 10000"/>
                <a:gd name="connsiteY2" fmla="*/ 0 h 10000"/>
                <a:gd name="connsiteX3" fmla="*/ 10000 w 10000"/>
                <a:gd name="connsiteY3" fmla="*/ 5000 h 10000"/>
                <a:gd name="connsiteX4" fmla="*/ 10000 w 10000"/>
                <a:gd name="connsiteY4" fmla="*/ 10000 h 10000"/>
                <a:gd name="connsiteX5" fmla="*/ 5000 w 10000"/>
                <a:gd name="connsiteY5" fmla="*/ 10000 h 10000"/>
                <a:gd name="connsiteX6" fmla="*/ 0 w 10000"/>
                <a:gd name="connsiteY6" fmla="*/ 10000 h 10000"/>
                <a:gd name="connsiteX7" fmla="*/ 0 w 10000"/>
                <a:gd name="connsiteY7" fmla="*/ 5000 h 10000"/>
                <a:gd name="connsiteX8" fmla="*/ 0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0" y="0"/>
                  </a:moveTo>
                  <a:lnTo>
                    <a:pt x="5000" y="0"/>
                  </a:lnTo>
                  <a:lnTo>
                    <a:pt x="10000" y="0"/>
                  </a:lnTo>
                  <a:lnTo>
                    <a:pt x="10000" y="5000"/>
                  </a:lnTo>
                  <a:lnTo>
                    <a:pt x="10000" y="10000"/>
                  </a:lnTo>
                  <a:lnTo>
                    <a:pt x="5000" y="10000"/>
                  </a:lnTo>
                  <a:lnTo>
                    <a:pt x="0" y="10000"/>
                  </a:lnTo>
                  <a:lnTo>
                    <a:pt x="0" y="5000"/>
                  </a:lnTo>
                  <a:lnTo>
                    <a:pt x="0" y="0"/>
                  </a:lnTo>
                  <a:close/>
                </a:path>
              </a:pathLst>
            </a:custGeom>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sp>
          <p:nvSpPr>
            <p:cNvPr id="21" name="文本框 20"/>
            <p:cNvSpPr txBox="1"/>
            <p:nvPr/>
          </p:nvSpPr>
          <p:spPr>
            <a:xfrm>
              <a:off x="5078671" y="4546877"/>
              <a:ext cx="2001328" cy="743166"/>
            </a:xfrm>
            <a:prstGeom prst="rect">
              <a:avLst/>
            </a:prstGeom>
            <a:noFill/>
          </p:spPr>
          <p:txBody>
            <a:bodyPr wrap="square" rtlCol="0" anchor="ctr" anchorCtr="0">
              <a:noAutofit/>
            </a:bodyPr>
            <a:lstStyle/>
            <a:p>
              <a:pPr marL="0" lvl="1"/>
              <a:r>
                <a:rPr lang="zh-CN" altLang="en-US" sz="2800" dirty="0"/>
                <a:t>有多个</a:t>
              </a:r>
              <a:r>
                <a:rPr lang="en-US" altLang="zh-CN" sz="2800" dirty="0"/>
                <a:t>Intent</a:t>
              </a:r>
              <a:r>
                <a:rPr lang="zh-CN" altLang="en-US" sz="2800" dirty="0"/>
                <a:t>过滤器匹配，系统显示一个对话框，供用户选择使用哪一个</a:t>
              </a:r>
              <a:r>
                <a:rPr lang="en-US" altLang="zh-CN" sz="2800" dirty="0"/>
                <a:t>app</a:t>
              </a:r>
            </a:p>
          </p:txBody>
        </p:sp>
      </p:grpSp>
      <p:sp>
        <p:nvSpPr>
          <p:cNvPr id="36" name="矩形 35"/>
          <p:cNvSpPr/>
          <p:nvPr/>
        </p:nvSpPr>
        <p:spPr>
          <a:xfrm>
            <a:off x="0" y="1381818"/>
            <a:ext cx="3862117" cy="627797"/>
          </a:xfrm>
          <a:prstGeom prst="rect">
            <a:avLst/>
          </a:prstGeom>
          <a:solidFill>
            <a:schemeClr val="accent1"/>
          </a:solidFill>
        </p:spPr>
        <p:txBody>
          <a:bodyPr wrap="square" anchor="ctr" anchorCtr="0">
            <a:noAutofit/>
          </a:bodyPr>
          <a:lstStyle/>
          <a:p>
            <a:pPr algn="ctr"/>
            <a:r>
              <a:rPr lang="zh-CN" altLang="en-US" sz="2800" dirty="0">
                <a:solidFill>
                  <a:schemeClr val="bg1"/>
                </a:solidFill>
              </a:rPr>
              <a:t>找出最合适的组件</a:t>
            </a:r>
            <a:endParaRPr lang="en-US" altLang="zh-CN" sz="2800" dirty="0">
              <a:solidFill>
                <a:schemeClr val="bg1"/>
              </a:solidFill>
            </a:endParaRPr>
          </a:p>
        </p:txBody>
      </p: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903" y="783425"/>
            <a:ext cx="1219200" cy="1219200"/>
          </a:xfrm>
          <a:prstGeom prst="rect">
            <a:avLst/>
          </a:prstGeom>
        </p:spPr>
      </p:pic>
    </p:spTree>
    <p:extLst>
      <p:ext uri="{BB962C8B-B14F-4D97-AF65-F5344CB8AC3E}">
        <p14:creationId xmlns:p14="http://schemas.microsoft.com/office/powerpoint/2010/main" val="23618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过滤方式</a:t>
            </a:r>
          </a:p>
        </p:txBody>
      </p:sp>
      <p:sp>
        <p:nvSpPr>
          <p:cNvPr id="4" name="灯片编号占位符 3"/>
          <p:cNvSpPr>
            <a:spLocks noGrp="1"/>
          </p:cNvSpPr>
          <p:nvPr>
            <p:ph type="sldNum" sz="quarter" idx="12"/>
          </p:nvPr>
        </p:nvSpPr>
        <p:spPr>
          <a:xfrm>
            <a:off x="8987971" y="6356350"/>
            <a:ext cx="2743200" cy="365125"/>
          </a:xfrm>
        </p:spPr>
        <p:txBody>
          <a:bodyPr/>
          <a:lstStyle/>
          <a:p>
            <a:fld id="{38B4F502-AEE6-4D70-927B-AC49763F54CA}" type="slidenum">
              <a:rPr lang="zh-CN" altLang="en-US" smtClean="0"/>
              <a:t>34</a:t>
            </a:fld>
            <a:endParaRPr lang="zh-CN" altLang="en-US"/>
          </a:p>
        </p:txBody>
      </p:sp>
      <p:sp>
        <p:nvSpPr>
          <p:cNvPr id="5" name="内容占位符 2"/>
          <p:cNvSpPr>
            <a:spLocks noGrp="1"/>
          </p:cNvSpPr>
          <p:nvPr>
            <p:ph idx="1"/>
          </p:nvPr>
        </p:nvSpPr>
        <p:spPr>
          <a:xfrm>
            <a:off x="-1" y="1226311"/>
            <a:ext cx="5050971" cy="749348"/>
          </a:xfrm>
          <a:solidFill>
            <a:schemeClr val="accent1"/>
          </a:solidFill>
        </p:spPr>
        <p:txBody>
          <a:bodyPr wrap="square" anchor="ctr" anchorCtr="0">
            <a:noAutofit/>
          </a:bodyPr>
          <a:lstStyle/>
          <a:p>
            <a:pPr marL="0" indent="0" algn="ctr">
              <a:buNone/>
            </a:pPr>
            <a:r>
              <a:rPr lang="zh-CN" altLang="en-US" dirty="0">
                <a:solidFill>
                  <a:schemeClr val="bg1"/>
                </a:solidFill>
                <a:latin typeface="+mn-lt"/>
                <a:ea typeface="+mn-ea"/>
                <a:cs typeface="+mn-cs"/>
              </a:rPr>
              <a:t>用于描述</a:t>
            </a:r>
            <a:r>
              <a:rPr lang="en-US" altLang="zh-CN" dirty="0">
                <a:solidFill>
                  <a:schemeClr val="bg1"/>
                </a:solidFill>
                <a:latin typeface="+mn-lt"/>
                <a:ea typeface="+mn-ea"/>
                <a:cs typeface="+mn-cs"/>
              </a:rPr>
              <a:t>intent</a:t>
            </a:r>
            <a:r>
              <a:rPr lang="zh-CN" altLang="en-US" dirty="0">
                <a:solidFill>
                  <a:schemeClr val="bg1"/>
                </a:solidFill>
                <a:latin typeface="+mn-lt"/>
                <a:ea typeface="+mn-ea"/>
                <a:cs typeface="+mn-cs"/>
              </a:rPr>
              <a:t>的各种属性</a:t>
            </a:r>
            <a:endParaRPr lang="en-US" altLang="zh-CN" dirty="0">
              <a:solidFill>
                <a:schemeClr val="bg1"/>
              </a:solidFill>
              <a:latin typeface="+mn-lt"/>
              <a:ea typeface="+mn-ea"/>
              <a:cs typeface="+mn-cs"/>
            </a:endParaRPr>
          </a:p>
        </p:txBody>
      </p:sp>
      <p:sp>
        <p:nvSpPr>
          <p:cNvPr id="12" name="文本框 11"/>
          <p:cNvSpPr txBox="1"/>
          <p:nvPr/>
        </p:nvSpPr>
        <p:spPr>
          <a:xfrm>
            <a:off x="3872672" y="2231782"/>
            <a:ext cx="7032290"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action</a:t>
            </a:r>
            <a:r>
              <a:rPr lang="zh-CN" altLang="en-US" sz="2800" dirty="0">
                <a:latin typeface="Arial" panose="020B0604020202020204" pitchFamily="34" charset="0"/>
                <a:ea typeface="微软雅黑" panose="020B0503020204020204" pitchFamily="34" charset="-122"/>
                <a:cs typeface="Arial" panose="020B0604020202020204" pitchFamily="34" charset="0"/>
              </a:rPr>
              <a:t>（动作）：用来表现意图的行动</a:t>
            </a:r>
          </a:p>
        </p:txBody>
      </p:sp>
      <p:sp>
        <p:nvSpPr>
          <p:cNvPr id="13" name="文本框 12"/>
          <p:cNvSpPr txBox="1"/>
          <p:nvPr/>
        </p:nvSpPr>
        <p:spPr>
          <a:xfrm>
            <a:off x="3872672" y="2955985"/>
            <a:ext cx="7616907"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category</a:t>
            </a:r>
            <a:r>
              <a:rPr lang="zh-CN" altLang="en-US" sz="2800" dirty="0">
                <a:latin typeface="Arial" panose="020B0604020202020204" pitchFamily="34" charset="0"/>
                <a:ea typeface="微软雅黑" panose="020B0503020204020204" pitchFamily="34" charset="-122"/>
                <a:cs typeface="Arial" panose="020B0604020202020204" pitchFamily="34" charset="0"/>
              </a:rPr>
              <a:t>（类别）：用来表现动作的类别</a:t>
            </a:r>
          </a:p>
        </p:txBody>
      </p:sp>
      <p:sp>
        <p:nvSpPr>
          <p:cNvPr id="14" name="文本框 13"/>
          <p:cNvSpPr txBox="1"/>
          <p:nvPr/>
        </p:nvSpPr>
        <p:spPr>
          <a:xfrm>
            <a:off x="3872672" y="3680188"/>
            <a:ext cx="7423283" cy="566309"/>
          </a:xfrm>
          <a:prstGeom prst="rect">
            <a:avLst/>
          </a:prstGeom>
          <a:noFill/>
        </p:spPr>
        <p:txBody>
          <a:bodyPr vert="horz" wrap="square" rtlCol="0">
            <a:spAutoFit/>
          </a:bodyPr>
          <a:lstStyle/>
          <a:p>
            <a:pPr>
              <a:lnSpc>
                <a:spcPct val="110000"/>
              </a:lnSpc>
            </a:pPr>
            <a:r>
              <a:rPr lang="en-US" altLang="zh-CN" sz="2800">
                <a:latin typeface="Arial" panose="020B0604020202020204" pitchFamily="34" charset="0"/>
                <a:ea typeface="微软雅黑" panose="020B0503020204020204" pitchFamily="34" charset="-122"/>
                <a:cs typeface="Arial" panose="020B0604020202020204" pitchFamily="34" charset="0"/>
              </a:rPr>
              <a:t>data</a:t>
            </a:r>
            <a:r>
              <a:rPr lang="zh-CN" altLang="en-US" sz="2800">
                <a:latin typeface="Arial" panose="020B0604020202020204" pitchFamily="34" charset="0"/>
                <a:ea typeface="微软雅黑" panose="020B0503020204020204" pitchFamily="34" charset="-122"/>
                <a:cs typeface="Arial" panose="020B0604020202020204" pitchFamily="34" charset="0"/>
              </a:rPr>
              <a:t>（数据）：表示与动作要操纵的数据</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p:nvPr/>
        </p:nvSpPr>
        <p:spPr>
          <a:xfrm>
            <a:off x="3872672" y="4404391"/>
            <a:ext cx="7472974"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type</a:t>
            </a:r>
            <a:r>
              <a:rPr lang="zh-CN" altLang="en-US" sz="2800" dirty="0">
                <a:latin typeface="Arial" panose="020B0604020202020204" pitchFamily="34" charset="0"/>
                <a:ea typeface="微软雅黑" panose="020B0503020204020204" pitchFamily="34" charset="-122"/>
                <a:cs typeface="Arial" panose="020B0604020202020204" pitchFamily="34" charset="0"/>
              </a:rPr>
              <a:t>（数据类型）：对于</a:t>
            </a:r>
            <a:r>
              <a:rPr lang="en-US" altLang="zh-CN" sz="2800" dirty="0">
                <a:latin typeface="Arial" panose="020B0604020202020204" pitchFamily="34" charset="0"/>
                <a:ea typeface="微软雅黑" panose="020B0503020204020204" pitchFamily="34" charset="-122"/>
                <a:cs typeface="Arial" panose="020B0604020202020204" pitchFamily="34" charset="0"/>
              </a:rPr>
              <a:t>data</a:t>
            </a:r>
            <a:r>
              <a:rPr lang="zh-CN" altLang="en-US" sz="2800" dirty="0">
                <a:latin typeface="Arial" panose="020B0604020202020204" pitchFamily="34" charset="0"/>
                <a:ea typeface="微软雅黑" panose="020B0503020204020204" pitchFamily="34" charset="-122"/>
                <a:cs typeface="Arial" panose="020B0604020202020204" pitchFamily="34" charset="0"/>
              </a:rPr>
              <a:t>范例的描写</a:t>
            </a:r>
          </a:p>
        </p:txBody>
      </p:sp>
      <p:sp>
        <p:nvSpPr>
          <p:cNvPr id="16" name="文本框 15"/>
          <p:cNvSpPr txBox="1"/>
          <p:nvPr/>
        </p:nvSpPr>
        <p:spPr>
          <a:xfrm>
            <a:off x="3872671" y="5128594"/>
            <a:ext cx="7616907"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extras</a:t>
            </a:r>
            <a:r>
              <a:rPr lang="zh-CN" altLang="en-US" sz="2800" dirty="0">
                <a:latin typeface="Arial" panose="020B0604020202020204" pitchFamily="34" charset="0"/>
                <a:ea typeface="微软雅黑" panose="020B0503020204020204" pitchFamily="34" charset="-122"/>
                <a:cs typeface="Arial" panose="020B0604020202020204" pitchFamily="34" charset="0"/>
              </a:rPr>
              <a:t>（扩展信息）：</a:t>
            </a:r>
            <a:r>
              <a:rPr lang="zh-CN" altLang="en-US" sz="2800" dirty="0"/>
              <a:t>其它附加信息的集合</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3872672" y="5819069"/>
            <a:ext cx="7493239"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Flags</a:t>
            </a:r>
            <a:r>
              <a:rPr lang="zh-CN" altLang="en-US" sz="2800" dirty="0">
                <a:latin typeface="Arial" panose="020B0604020202020204" pitchFamily="34" charset="0"/>
                <a:ea typeface="微软雅黑" panose="020B0503020204020204" pitchFamily="34" charset="-122"/>
                <a:cs typeface="Arial" panose="020B0604020202020204" pitchFamily="34" charset="0"/>
              </a:rPr>
              <a:t>（标志位）：期望这个意图的运行模式</a:t>
            </a: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18" y="3104480"/>
            <a:ext cx="2512737" cy="2512737"/>
          </a:xfrm>
          <a:prstGeom prst="rect">
            <a:avLst/>
          </a:prstGeom>
        </p:spPr>
      </p:pic>
      <p:cxnSp>
        <p:nvCxnSpPr>
          <p:cNvPr id="21" name="直接箭头连接符 20"/>
          <p:cNvCxnSpPr/>
          <p:nvPr/>
        </p:nvCxnSpPr>
        <p:spPr>
          <a:xfrm flipH="1">
            <a:off x="2947039" y="2348032"/>
            <a:ext cx="911119" cy="757267"/>
          </a:xfrm>
          <a:prstGeom prst="straightConnector1">
            <a:avLst/>
          </a:prstGeom>
          <a:ln w="317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2979753" y="5346414"/>
            <a:ext cx="878405" cy="995422"/>
          </a:xfrm>
          <a:prstGeom prst="straightConnector1">
            <a:avLst/>
          </a:prstGeom>
          <a:ln w="317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1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2435" y="1547806"/>
            <a:ext cx="11739111" cy="2677656"/>
          </a:xfrm>
          <a:prstGeom prst="rect">
            <a:avLst/>
          </a:prstGeom>
          <a:solidFill>
            <a:srgbClr val="F2F2F2"/>
          </a:solidFill>
          <a:ln w="9525">
            <a:solidFill>
              <a:schemeClr val="tx1"/>
            </a:solidFill>
            <a:miter lim="800000"/>
            <a:headEnd/>
            <a:tailEnd/>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activity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".MainActivity"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intent-filter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action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"android.intent.action.MAIN"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category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"android.intent.category.LAUNCHER"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intent-filter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activity</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r>
              <a:rPr lang="en-US" altLang="zh-CN" dirty="0"/>
              <a:t>Action</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35</a:t>
            </a:fld>
            <a:r>
              <a:rPr lang="en-US" altLang="zh-CN"/>
              <a:t>-246</a:t>
            </a:r>
            <a:endParaRPr lang="en-US" altLang="zh-CN" dirty="0"/>
          </a:p>
        </p:txBody>
      </p:sp>
      <p:sp>
        <p:nvSpPr>
          <p:cNvPr id="3" name="矩形 2"/>
          <p:cNvSpPr/>
          <p:nvPr/>
        </p:nvSpPr>
        <p:spPr>
          <a:xfrm>
            <a:off x="7153227" y="1847514"/>
            <a:ext cx="3719288" cy="523220"/>
          </a:xfrm>
          <a:prstGeom prst="rect">
            <a:avLst/>
          </a:prstGeom>
        </p:spPr>
        <p:txBody>
          <a:bodyPr wrap="none">
            <a:spAutoFit/>
          </a:bodyPr>
          <a:lstStyle/>
          <a:p>
            <a:r>
              <a:rPr lang="en-US" altLang="zh-CN" sz="2800" b="1" dirty="0">
                <a:latin typeface="+mn-ea"/>
              </a:rPr>
              <a:t>Activity </a:t>
            </a:r>
            <a:r>
              <a:rPr lang="zh-CN" altLang="en-US" sz="2800" b="1" dirty="0">
                <a:latin typeface="+mn-ea"/>
              </a:rPr>
              <a:t>响应 </a:t>
            </a:r>
            <a:r>
              <a:rPr lang="en-US" altLang="zh-CN" sz="2800" b="1" dirty="0">
                <a:latin typeface="+mn-ea"/>
              </a:rPr>
              <a:t>action </a:t>
            </a:r>
            <a:endParaRPr lang="zh-CN" altLang="en-US" sz="2800" b="1" dirty="0">
              <a:latin typeface="+mn-ea"/>
            </a:endParaRPr>
          </a:p>
        </p:txBody>
      </p:sp>
      <p:sp>
        <p:nvSpPr>
          <p:cNvPr id="6" name="矩形 5"/>
          <p:cNvSpPr/>
          <p:nvPr/>
        </p:nvSpPr>
        <p:spPr>
          <a:xfrm>
            <a:off x="535408" y="4904617"/>
            <a:ext cx="10663382" cy="1043363"/>
          </a:xfrm>
          <a:prstGeom prst="rect">
            <a:avLst/>
          </a:prstGeom>
        </p:spPr>
        <p:txBody>
          <a:bodyPr wrap="square">
            <a:spAutoFit/>
          </a:bodyPr>
          <a:lstStyle/>
          <a:p>
            <a:r>
              <a:rPr lang="zh-CN" altLang="en-US" sz="2800" dirty="0"/>
              <a:t>一个 </a:t>
            </a:r>
            <a:r>
              <a:rPr lang="en-US" altLang="zh-CN" sz="2800" b="1" dirty="0"/>
              <a:t>Intent Filter </a:t>
            </a:r>
            <a:r>
              <a:rPr lang="zh-CN" altLang="en-US" sz="2800" dirty="0"/>
              <a:t>可以包含</a:t>
            </a:r>
            <a:r>
              <a:rPr lang="zh-CN" altLang="en-US" sz="2800" b="1" dirty="0"/>
              <a:t>多个 </a:t>
            </a:r>
            <a:r>
              <a:rPr lang="en-US" altLang="zh-CN" sz="2800" b="1" dirty="0"/>
              <a:t>Action</a:t>
            </a:r>
          </a:p>
          <a:p>
            <a:pPr>
              <a:lnSpc>
                <a:spcPct val="120000"/>
              </a:lnSpc>
              <a:spcBef>
                <a:spcPts val="600"/>
              </a:spcBef>
            </a:pPr>
            <a:r>
              <a:rPr lang="en-US" altLang="zh-CN" sz="2400" dirty="0">
                <a:solidFill>
                  <a:schemeClr val="tx1">
                    <a:lumMod val="50000"/>
                    <a:lumOff val="50000"/>
                  </a:schemeClr>
                </a:solidFill>
              </a:rPr>
              <a:t>&lt;intent-filter&gt;</a:t>
            </a:r>
            <a:r>
              <a:rPr lang="zh-CN" altLang="en-US" sz="2400" dirty="0">
                <a:solidFill>
                  <a:schemeClr val="tx1">
                    <a:lumMod val="50000"/>
                    <a:lumOff val="50000"/>
                  </a:schemeClr>
                </a:solidFill>
              </a:rPr>
              <a:t>节点指定一个 </a:t>
            </a:r>
            <a:r>
              <a:rPr lang="en-US" altLang="zh-CN" sz="2400" dirty="0">
                <a:solidFill>
                  <a:schemeClr val="tx1">
                    <a:lumMod val="50000"/>
                    <a:lumOff val="50000"/>
                  </a:schemeClr>
                </a:solidFill>
              </a:rPr>
              <a:t>Action </a:t>
            </a:r>
            <a:r>
              <a:rPr lang="zh-CN" altLang="en-US" sz="2400" dirty="0">
                <a:solidFill>
                  <a:schemeClr val="tx1">
                    <a:lumMod val="50000"/>
                    <a:lumOff val="50000"/>
                  </a:schemeClr>
                </a:solidFill>
              </a:rPr>
              <a:t>列表用于标识 </a:t>
            </a:r>
            <a:r>
              <a:rPr lang="en-US" altLang="zh-CN" sz="2400" dirty="0">
                <a:solidFill>
                  <a:schemeClr val="tx1">
                    <a:lumMod val="50000"/>
                    <a:lumOff val="50000"/>
                  </a:schemeClr>
                </a:solidFill>
              </a:rPr>
              <a:t>Activity </a:t>
            </a:r>
            <a:r>
              <a:rPr lang="zh-CN" altLang="en-US" sz="2400" dirty="0">
                <a:solidFill>
                  <a:schemeClr val="tx1">
                    <a:lumMod val="50000"/>
                    <a:lumOff val="50000"/>
                  </a:schemeClr>
                </a:solidFill>
              </a:rPr>
              <a:t>所能接受的“动作”</a:t>
            </a:r>
            <a:endParaRPr lang="en-US" altLang="zh-CN" sz="2400" dirty="0">
              <a:solidFill>
                <a:schemeClr val="tx1">
                  <a:lumMod val="50000"/>
                  <a:lumOff val="50000"/>
                </a:schemeClr>
              </a:solidFill>
            </a:endParaRPr>
          </a:p>
        </p:txBody>
      </p:sp>
      <p:grpSp>
        <p:nvGrpSpPr>
          <p:cNvPr id="8" name="组合 7"/>
          <p:cNvGrpSpPr/>
          <p:nvPr/>
        </p:nvGrpSpPr>
        <p:grpSpPr>
          <a:xfrm flipV="1">
            <a:off x="4537619" y="2000459"/>
            <a:ext cx="5515030" cy="370275"/>
            <a:chOff x="3071813" y="686491"/>
            <a:chExt cx="8727831" cy="912640"/>
          </a:xfrm>
        </p:grpSpPr>
        <p:cxnSp>
          <p:nvCxnSpPr>
            <p:cNvPr id="9" name="直接连接符 8"/>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100512" y="740637"/>
              <a:ext cx="1737861" cy="85849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175046" y="686491"/>
              <a:ext cx="762459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98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Category</a:t>
            </a:r>
            <a:endParaRPr lang="zh-CN" altLang="en-US" dirty="0"/>
          </a:p>
        </p:txBody>
      </p:sp>
      <p:sp>
        <p:nvSpPr>
          <p:cNvPr id="3" name="内容占位符 2"/>
          <p:cNvSpPr>
            <a:spLocks noGrp="1"/>
          </p:cNvSpPr>
          <p:nvPr>
            <p:ph idx="1"/>
          </p:nvPr>
        </p:nvSpPr>
        <p:spPr>
          <a:xfrm>
            <a:off x="475797" y="1577259"/>
            <a:ext cx="11227358" cy="2619448"/>
          </a:xfrm>
          <a:ln>
            <a:solidFill>
              <a:schemeClr val="accent1"/>
            </a:solidFill>
          </a:ln>
        </p:spPr>
        <p:txBody>
          <a:bodyPr>
            <a:normAutofit fontScale="92500"/>
          </a:bodyPr>
          <a:lstStyle/>
          <a:p>
            <a:pPr marL="0" indent="0">
              <a:buNone/>
            </a:pPr>
            <a:r>
              <a:rPr lang="en-US" altLang="zh-CN" sz="2400" dirty="0"/>
              <a:t>&lt;intent-filter&gt;</a:t>
            </a:r>
          </a:p>
          <a:p>
            <a:pPr marL="0" indent="0">
              <a:buNone/>
            </a:pPr>
            <a:r>
              <a:rPr lang="zh-CN" altLang="en-US" sz="2400" dirty="0"/>
              <a:t>　　</a:t>
            </a:r>
            <a:r>
              <a:rPr lang="en-US" altLang="zh-CN" sz="2400" dirty="0"/>
              <a:t>&lt;action </a:t>
            </a:r>
            <a:r>
              <a:rPr lang="en-US" altLang="zh-CN" sz="2400" dirty="0" err="1"/>
              <a:t>android:name</a:t>
            </a:r>
            <a:r>
              <a:rPr lang="en-US" altLang="zh-CN" sz="2400" dirty="0"/>
              <a:t>="</a:t>
            </a:r>
            <a:r>
              <a:rPr lang="zh-CN" altLang="zh-CN" sz="2400" b="1" dirty="0">
                <a:solidFill>
                  <a:srgbClr val="000000"/>
                </a:solidFill>
              </a:rPr>
              <a:t>pers.cnzdy.tutorial</a:t>
            </a:r>
            <a:r>
              <a:rPr lang="en-US" altLang="zh-CN" sz="2400" b="1" dirty="0">
                <a:solidFill>
                  <a:srgbClr val="000000"/>
                </a:solidFill>
              </a:rPr>
              <a:t>.</a:t>
            </a:r>
            <a:r>
              <a:rPr lang="en-US" altLang="zh-CN" sz="2400" b="1" dirty="0"/>
              <a:t>MY_ACTION</a:t>
            </a:r>
            <a:r>
              <a:rPr lang="en-US" altLang="zh-CN" sz="2400" dirty="0"/>
              <a:t>"&gt;&lt;/action&gt;</a:t>
            </a:r>
          </a:p>
          <a:p>
            <a:pPr marL="0" indent="0">
              <a:buNone/>
            </a:pPr>
            <a:r>
              <a:rPr lang="zh-CN" altLang="en-US" sz="2400" dirty="0"/>
              <a:t>　　</a:t>
            </a:r>
            <a:r>
              <a:rPr lang="en-US" altLang="zh-CN" sz="2400" dirty="0"/>
              <a:t>&lt;category </a:t>
            </a:r>
            <a:r>
              <a:rPr lang="en-US" altLang="zh-CN" sz="2400" dirty="0" err="1"/>
              <a:t>android:name</a:t>
            </a:r>
            <a:r>
              <a:rPr lang="en-US" altLang="zh-CN" sz="2400" dirty="0"/>
              <a:t>="</a:t>
            </a:r>
            <a:r>
              <a:rPr lang="zh-CN" altLang="zh-CN" sz="2400" b="1" dirty="0">
                <a:solidFill>
                  <a:srgbClr val="000000"/>
                </a:solidFill>
              </a:rPr>
              <a:t>pers.cnzdy.tutorial</a:t>
            </a:r>
            <a:r>
              <a:rPr lang="en-US" altLang="zh-CN" sz="2400" b="1" dirty="0">
                <a:solidFill>
                  <a:srgbClr val="000000"/>
                </a:solidFill>
              </a:rPr>
              <a:t>.</a:t>
            </a:r>
            <a:r>
              <a:rPr lang="en-US" altLang="zh-CN" sz="2400" b="1" dirty="0"/>
              <a:t>MY_CATEGORY</a:t>
            </a:r>
            <a:r>
              <a:rPr lang="en-US" altLang="zh-CN" sz="2400" dirty="0"/>
              <a:t>"&gt;&lt;/category&gt; </a:t>
            </a:r>
          </a:p>
          <a:p>
            <a:pPr marL="0" indent="0">
              <a:buNone/>
            </a:pPr>
            <a:r>
              <a:rPr lang="zh-CN" altLang="en-US" sz="2400" dirty="0"/>
              <a:t>　　</a:t>
            </a:r>
            <a:r>
              <a:rPr lang="en-US" altLang="zh-CN" sz="2400" dirty="0"/>
              <a:t>&lt;category </a:t>
            </a:r>
            <a:r>
              <a:rPr lang="en-US" altLang="zh-CN" sz="2400" dirty="0" err="1"/>
              <a:t>android:name</a:t>
            </a:r>
            <a:r>
              <a:rPr lang="en-US" altLang="zh-CN" sz="2400" dirty="0"/>
              <a:t>="</a:t>
            </a:r>
            <a:r>
              <a:rPr lang="en-US" altLang="zh-CN" sz="2400" b="1" dirty="0" err="1">
                <a:solidFill>
                  <a:schemeClr val="accent2"/>
                </a:solidFill>
              </a:rPr>
              <a:t>android.intent.category.DEFAULT</a:t>
            </a:r>
            <a:r>
              <a:rPr lang="en-US" altLang="zh-CN" sz="2400" dirty="0"/>
              <a:t>"&gt;&lt;/category&gt; </a:t>
            </a:r>
          </a:p>
          <a:p>
            <a:pPr marL="0" indent="0">
              <a:buNone/>
            </a:pPr>
            <a:r>
              <a:rPr lang="en-US" altLang="zh-CN" sz="2400" dirty="0"/>
              <a:t>&lt;/intent-filter&gt;</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36</a:t>
            </a:fld>
            <a:endParaRPr lang="zh-CN" altLang="en-US"/>
          </a:p>
        </p:txBody>
      </p:sp>
      <p:sp>
        <p:nvSpPr>
          <p:cNvPr id="6" name="矩形 5"/>
          <p:cNvSpPr/>
          <p:nvPr/>
        </p:nvSpPr>
        <p:spPr>
          <a:xfrm>
            <a:off x="972935" y="4502127"/>
            <a:ext cx="10233083" cy="523220"/>
          </a:xfrm>
          <a:prstGeom prst="rect">
            <a:avLst/>
          </a:prstGeom>
        </p:spPr>
        <p:txBody>
          <a:bodyPr wrap="none">
            <a:spAutoFit/>
          </a:bodyPr>
          <a:lstStyle/>
          <a:p>
            <a:pPr algn="ctr"/>
            <a:r>
              <a:rPr lang="zh-CN" altLang="en-US" sz="2800" dirty="0"/>
              <a:t>类别越多，动作越具体，意图越明确</a:t>
            </a:r>
          </a:p>
        </p:txBody>
      </p:sp>
      <p:sp>
        <p:nvSpPr>
          <p:cNvPr id="7" name="矩形 6"/>
          <p:cNvSpPr/>
          <p:nvPr/>
        </p:nvSpPr>
        <p:spPr>
          <a:xfrm>
            <a:off x="972935" y="5200135"/>
            <a:ext cx="10233083" cy="523220"/>
          </a:xfrm>
          <a:prstGeom prst="rect">
            <a:avLst/>
          </a:prstGeom>
        </p:spPr>
        <p:txBody>
          <a:bodyPr wrap="square">
            <a:spAutoFit/>
          </a:bodyPr>
          <a:lstStyle/>
          <a:p>
            <a:pPr algn="ctr"/>
            <a:r>
              <a:rPr lang="zh-CN" altLang="en-US" sz="2800" dirty="0"/>
              <a:t>要求被匹配的组件必须同时满足这多个类别，才能匹配成功</a:t>
            </a:r>
          </a:p>
        </p:txBody>
      </p:sp>
    </p:spTree>
    <p:extLst>
      <p:ext uri="{BB962C8B-B14F-4D97-AF65-F5344CB8AC3E}">
        <p14:creationId xmlns:p14="http://schemas.microsoft.com/office/powerpoint/2010/main" val="1522670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Category</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37</a:t>
            </a:fld>
            <a:endParaRPr lang="zh-CN" altLang="en-US"/>
          </a:p>
        </p:txBody>
      </p:sp>
      <p:sp>
        <p:nvSpPr>
          <p:cNvPr id="5" name="Rectangle 1"/>
          <p:cNvSpPr>
            <a:spLocks noChangeArrowheads="1"/>
          </p:cNvSpPr>
          <p:nvPr/>
        </p:nvSpPr>
        <p:spPr bwMode="auto">
          <a:xfrm>
            <a:off x="1207698" y="2769740"/>
            <a:ext cx="10673303" cy="2124245"/>
          </a:xfrm>
          <a:prstGeom prst="rect">
            <a:avLst/>
          </a:prstGeom>
          <a:solidFill>
            <a:srgbClr val="FAFAFA"/>
          </a:solidFill>
          <a:ln w="12700">
            <a:solidFill>
              <a:srgbClr val="B6B6B6"/>
            </a:solidFill>
            <a:miter lim="800000"/>
            <a:headEnd/>
            <a:tailEnd/>
          </a:ln>
          <a:effectLst/>
          <a:extLst/>
        </p:spPr>
        <p:txBody>
          <a:bodyPr vert="horz" wrap="square" lIns="216000" tIns="0" rIns="0" bIns="0" numCol="1" anchor="ctr" anchorCtr="0" compatLnSpc="1">
            <a:prstTxWarp prst="textNoShape">
              <a:avLst/>
            </a:prstTxWarp>
            <a:noAutofit/>
          </a:bodyPr>
          <a:lstStyle/>
          <a:p>
            <a:pPr lvl="0" eaLnBrk="0" fontAlgn="base" hangingPunct="0">
              <a:lnSpc>
                <a:spcPct val="120000"/>
              </a:lnSpc>
              <a:spcBef>
                <a:spcPts val="600"/>
              </a:spcBef>
              <a:spcAft>
                <a:spcPct val="0"/>
              </a:spcAft>
            </a:pPr>
            <a:r>
              <a:rPr kumimoji="0" lang="zh-CN" altLang="zh-CN" sz="2800" b="0" i="0" u="none" strike="noStrike" cap="none" normalizeH="0" baseline="0" dirty="0">
                <a:ln>
                  <a:noFill/>
                </a:ln>
                <a:effectLst/>
                <a:cs typeface="Courier New" panose="02070309020205020404" pitchFamily="49" charset="0"/>
              </a:rPr>
              <a:t>Intent intent = new Intent(); intent.</a:t>
            </a:r>
            <a:r>
              <a:rPr kumimoji="0" lang="zh-CN" altLang="zh-CN" sz="2800" b="1" i="0" u="none" strike="noStrike" cap="none" normalizeH="0" baseline="0" dirty="0">
                <a:ln>
                  <a:noFill/>
                </a:ln>
                <a:effectLst/>
                <a:cs typeface="Courier New" panose="02070309020205020404" pitchFamily="49" charset="0"/>
              </a:rPr>
              <a:t>setAction</a:t>
            </a:r>
            <a:r>
              <a:rPr kumimoji="0" lang="zh-CN" altLang="zh-CN" sz="2800" b="0" i="0" u="none" strike="noStrike" cap="none" normalizeH="0" baseline="0" dirty="0">
                <a:ln>
                  <a:noFill/>
                </a:ln>
                <a:effectLst/>
                <a:cs typeface="Courier New" panose="02070309020205020404" pitchFamily="49" charset="0"/>
              </a:rPr>
              <a:t>("</a:t>
            </a:r>
            <a:r>
              <a:rPr lang="zh-CN" altLang="zh-CN" sz="2800" b="1" dirty="0">
                <a:solidFill>
                  <a:srgbClr val="000000"/>
                </a:solidFill>
              </a:rPr>
              <a:t>pers.cnzdy.tutorial</a:t>
            </a:r>
            <a:r>
              <a:rPr lang="en-US" altLang="zh-CN" sz="2800" b="1" dirty="0">
                <a:solidFill>
                  <a:srgbClr val="000000"/>
                </a:solidFill>
              </a:rPr>
              <a:t>.</a:t>
            </a:r>
            <a:r>
              <a:rPr kumimoji="0" lang="zh-CN" altLang="zh-CN" sz="2800" b="1" i="0" u="none" strike="noStrike" cap="none" normalizeH="0" baseline="0" dirty="0">
                <a:ln>
                  <a:noFill/>
                </a:ln>
                <a:effectLst/>
                <a:cs typeface="Courier New" panose="02070309020205020404" pitchFamily="49" charset="0"/>
              </a:rPr>
              <a:t>MY_ACTION</a:t>
            </a:r>
            <a:r>
              <a:rPr kumimoji="0" lang="zh-CN" altLang="zh-CN" sz="2800" b="0" i="0" u="none" strike="noStrike" cap="none" normalizeH="0" baseline="0" dirty="0">
                <a:ln>
                  <a:noFill/>
                </a:ln>
                <a:effectLst/>
                <a:cs typeface="Courier New" panose="02070309020205020404" pitchFamily="49" charset="0"/>
              </a:rPr>
              <a:t>"); </a:t>
            </a:r>
            <a:endParaRPr kumimoji="0" lang="en-US" altLang="zh-CN" sz="2800" b="0" i="0" u="none" strike="noStrike" cap="none" normalizeH="0" baseline="0" dirty="0">
              <a:ln>
                <a:noFill/>
              </a:ln>
              <a:effectLst/>
              <a:cs typeface="Courier New" panose="02070309020205020404" pitchFamily="49" charset="0"/>
            </a:endParaRPr>
          </a:p>
          <a:p>
            <a:pPr lvl="0" eaLnBrk="0" fontAlgn="base" hangingPunct="0">
              <a:lnSpc>
                <a:spcPct val="120000"/>
              </a:lnSpc>
              <a:spcBef>
                <a:spcPts val="600"/>
              </a:spcBef>
              <a:spcAft>
                <a:spcPct val="0"/>
              </a:spcAft>
            </a:pPr>
            <a:r>
              <a:rPr kumimoji="0" lang="zh-CN" altLang="zh-CN" sz="2800" i="0" u="none" strike="noStrike" cap="none" normalizeH="0" baseline="0" dirty="0">
                <a:ln>
                  <a:noFill/>
                </a:ln>
                <a:effectLst/>
                <a:cs typeface="Courier New" panose="02070309020205020404" pitchFamily="49" charset="0"/>
              </a:rPr>
              <a:t>intent</a:t>
            </a:r>
            <a:r>
              <a:rPr kumimoji="0" lang="zh-CN" altLang="zh-CN" sz="2800" b="1" i="0" u="none" strike="noStrike" cap="none" normalizeH="0" baseline="0" dirty="0">
                <a:ln>
                  <a:noFill/>
                </a:ln>
                <a:effectLst/>
                <a:cs typeface="Courier New" panose="02070309020205020404" pitchFamily="49" charset="0"/>
              </a:rPr>
              <a:t>.addCategory("</a:t>
            </a:r>
            <a:r>
              <a:rPr lang="zh-CN" altLang="zh-CN" sz="2800" b="1" dirty="0">
                <a:solidFill>
                  <a:schemeClr val="accent2"/>
                </a:solidFill>
              </a:rPr>
              <a:t>pers.cnzdy.tutorial</a:t>
            </a:r>
            <a:r>
              <a:rPr lang="en-US" altLang="zh-CN" sz="2800" b="1" dirty="0">
                <a:solidFill>
                  <a:schemeClr val="accent2"/>
                </a:solidFill>
              </a:rPr>
              <a:t>.</a:t>
            </a:r>
            <a:r>
              <a:rPr kumimoji="0" lang="zh-CN" altLang="zh-CN" sz="2800" b="1" i="0" u="none" strike="noStrike" cap="none" normalizeH="0" baseline="0" dirty="0">
                <a:ln>
                  <a:noFill/>
                </a:ln>
                <a:solidFill>
                  <a:schemeClr val="accent2"/>
                </a:solidFill>
                <a:effectLst/>
                <a:cs typeface="Courier New" panose="02070309020205020404" pitchFamily="49" charset="0"/>
              </a:rPr>
              <a:t>MY_CATEGORY</a:t>
            </a:r>
            <a:r>
              <a:rPr kumimoji="0" lang="zh-CN" altLang="zh-CN" sz="2800" b="1" i="0" u="none" strike="noStrike" cap="none" normalizeH="0" baseline="0" dirty="0">
                <a:ln>
                  <a:noFill/>
                </a:ln>
                <a:effectLst/>
                <a:cs typeface="Courier New" panose="02070309020205020404" pitchFamily="49" charset="0"/>
              </a:rPr>
              <a:t>");</a:t>
            </a:r>
            <a:r>
              <a:rPr kumimoji="0" lang="zh-CN" altLang="zh-CN" sz="2800" b="0" i="0" u="none" strike="noStrike" cap="none" normalizeH="0" baseline="0" dirty="0">
                <a:ln>
                  <a:noFill/>
                </a:ln>
                <a:effectLst/>
              </a:rPr>
              <a:t> </a:t>
            </a:r>
          </a:p>
        </p:txBody>
      </p:sp>
      <p:sp>
        <p:nvSpPr>
          <p:cNvPr id="7" name="矩形 6"/>
          <p:cNvSpPr/>
          <p:nvPr/>
        </p:nvSpPr>
        <p:spPr>
          <a:xfrm>
            <a:off x="-1" y="1339967"/>
            <a:ext cx="4163787" cy="597215"/>
          </a:xfrm>
          <a:prstGeom prst="rect">
            <a:avLst/>
          </a:prstGeom>
          <a:solidFill>
            <a:schemeClr val="accent1"/>
          </a:solidFill>
        </p:spPr>
        <p:txBody>
          <a:bodyPr vert="horz" wrap="square" lIns="91440" tIns="45720" rIns="91440" bIns="45720" rtlCol="0" anchor="ctr" anchorCtr="0">
            <a:noAutofit/>
          </a:bodyPr>
          <a:lstStyle/>
          <a:p>
            <a:pPr algn="ctr">
              <a:lnSpc>
                <a:spcPct val="130000"/>
              </a:lnSpc>
              <a:buFont typeface="Arial" panose="020B0604020202020204" pitchFamily="34" charset="0"/>
              <a:buNone/>
            </a:pPr>
            <a:r>
              <a:rPr lang="zh-CN" altLang="en-US" sz="2800" dirty="0">
                <a:solidFill>
                  <a:schemeClr val="bg1"/>
                </a:solidFill>
              </a:rPr>
              <a:t>用代码增加类别</a:t>
            </a:r>
          </a:p>
        </p:txBody>
      </p:sp>
      <p:sp>
        <p:nvSpPr>
          <p:cNvPr id="6" name="矩形 5"/>
          <p:cNvSpPr/>
          <p:nvPr/>
        </p:nvSpPr>
        <p:spPr>
          <a:xfrm>
            <a:off x="409538" y="2769740"/>
            <a:ext cx="796278" cy="2124245"/>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1.</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2.</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3.</a:t>
            </a:r>
          </a:p>
        </p:txBody>
      </p:sp>
    </p:spTree>
    <p:extLst>
      <p:ext uri="{BB962C8B-B14F-4D97-AF65-F5344CB8AC3E}">
        <p14:creationId xmlns:p14="http://schemas.microsoft.com/office/powerpoint/2010/main" val="116905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 </a:t>
            </a:r>
            <a:r>
              <a:rPr lang="zh-CN" altLang="en-US" dirty="0"/>
              <a:t>组件</a:t>
            </a:r>
          </a:p>
        </p:txBody>
      </p:sp>
      <p:sp>
        <p:nvSpPr>
          <p:cNvPr id="3" name="内容占位符 2"/>
          <p:cNvSpPr>
            <a:spLocks noGrp="1"/>
          </p:cNvSpPr>
          <p:nvPr>
            <p:ph idx="1"/>
          </p:nvPr>
        </p:nvSpPr>
        <p:spPr>
          <a:xfrm>
            <a:off x="0" y="1468331"/>
            <a:ext cx="6395357" cy="689969"/>
          </a:xfrm>
          <a:solidFill>
            <a:schemeClr val="accent1"/>
          </a:solidFill>
        </p:spPr>
        <p:txBody>
          <a:bodyPr vert="horz" wrap="square" lIns="91440" tIns="45720" rIns="91440" bIns="45720" rtlCol="0" anchor="ctr" anchorCtr="0">
            <a:noAutofit/>
          </a:bodyPr>
          <a:lstStyle/>
          <a:p>
            <a:pPr marL="0" indent="0" algn="ctr">
              <a:buNone/>
            </a:pPr>
            <a:r>
              <a:rPr lang="en-US" altLang="zh-CN" dirty="0">
                <a:solidFill>
                  <a:schemeClr val="bg1"/>
                </a:solidFill>
                <a:latin typeface="+mn-lt"/>
                <a:ea typeface="+mn-ea"/>
                <a:cs typeface="+mn-cs"/>
              </a:rPr>
              <a:t>Intent </a:t>
            </a:r>
            <a:r>
              <a:rPr lang="zh-CN" altLang="en-US" dirty="0">
                <a:solidFill>
                  <a:schemeClr val="bg1"/>
                </a:solidFill>
                <a:latin typeface="+mn-lt"/>
                <a:ea typeface="+mn-ea"/>
                <a:cs typeface="+mn-cs"/>
              </a:rPr>
              <a:t>目标组件的类名</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38</a:t>
            </a:fld>
            <a:endParaRPr lang="zh-CN" altLang="en-US"/>
          </a:p>
        </p:txBody>
      </p:sp>
      <p:sp>
        <p:nvSpPr>
          <p:cNvPr id="5" name="矩形 4"/>
          <p:cNvSpPr/>
          <p:nvPr/>
        </p:nvSpPr>
        <p:spPr>
          <a:xfrm>
            <a:off x="2586185" y="4967212"/>
            <a:ext cx="7007046" cy="523220"/>
          </a:xfrm>
          <a:prstGeom prst="rect">
            <a:avLst/>
          </a:prstGeom>
        </p:spPr>
        <p:txBody>
          <a:bodyPr wrap="none">
            <a:spAutoFit/>
          </a:bodyPr>
          <a:lstStyle/>
          <a:p>
            <a:pPr marL="0" lvl="1"/>
            <a:r>
              <a:rPr lang="zh-CN" altLang="en-US" sz="2800" b="1" dirty="0"/>
              <a:t>直接使用它指定的组件，不再执行查找过程</a:t>
            </a:r>
            <a:endParaRPr lang="en-US" altLang="zh-CN" sz="2800" b="1" dirty="0"/>
          </a:p>
        </p:txBody>
      </p:sp>
      <p:sp>
        <p:nvSpPr>
          <p:cNvPr id="6" name="矩形 5"/>
          <p:cNvSpPr/>
          <p:nvPr/>
        </p:nvSpPr>
        <p:spPr>
          <a:xfrm>
            <a:off x="1016116" y="2707471"/>
            <a:ext cx="10337684" cy="1729704"/>
          </a:xfrm>
          <a:prstGeom prst="rect">
            <a:avLst/>
          </a:prstGeom>
        </p:spPr>
        <p:txBody>
          <a:bodyPr wrap="square">
            <a:spAutoFit/>
          </a:bodyPr>
          <a:lstStyle/>
          <a:p>
            <a:pPr marL="0" lvl="1">
              <a:lnSpc>
                <a:spcPct val="120000"/>
              </a:lnSpc>
              <a:spcBef>
                <a:spcPts val="1200"/>
              </a:spcBef>
            </a:pPr>
            <a:r>
              <a:rPr lang="en-US" altLang="zh-CN" sz="2400" dirty="0" err="1"/>
              <a:t>ComponentName</a:t>
            </a:r>
            <a:r>
              <a:rPr lang="en-US" altLang="zh-CN" sz="2400" dirty="0"/>
              <a:t> component = new  </a:t>
            </a:r>
          </a:p>
          <a:p>
            <a:pPr marL="0" lvl="1">
              <a:lnSpc>
                <a:spcPct val="120000"/>
              </a:lnSpc>
              <a:spcBef>
                <a:spcPts val="1200"/>
              </a:spcBef>
            </a:pPr>
            <a:r>
              <a:rPr lang="en-US" altLang="zh-CN" sz="2400" dirty="0"/>
              <a:t>                  </a:t>
            </a:r>
            <a:r>
              <a:rPr lang="en-US" altLang="zh-CN" sz="2400" dirty="0" err="1"/>
              <a:t>ComponentName</a:t>
            </a:r>
            <a:r>
              <a:rPr lang="en-US" altLang="zh-CN" sz="2400" dirty="0"/>
              <a:t>(</a:t>
            </a:r>
            <a:r>
              <a:rPr lang="en-US" altLang="zh-CN" sz="2400" b="1" dirty="0" err="1"/>
              <a:t>MainActivity.this</a:t>
            </a:r>
            <a:r>
              <a:rPr lang="en-US" altLang="zh-CN" sz="2400" dirty="0"/>
              <a:t>, </a:t>
            </a:r>
            <a:r>
              <a:rPr lang="en-US" altLang="zh-CN" sz="2400" b="1" dirty="0" err="1"/>
              <a:t>AnswerActivity.class</a:t>
            </a:r>
            <a:r>
              <a:rPr lang="en-US" altLang="zh-CN" sz="2400" dirty="0"/>
              <a:t>); </a:t>
            </a:r>
          </a:p>
          <a:p>
            <a:pPr marL="0" lvl="1">
              <a:lnSpc>
                <a:spcPct val="120000"/>
              </a:lnSpc>
              <a:spcBef>
                <a:spcPts val="1200"/>
              </a:spcBef>
            </a:pPr>
            <a:r>
              <a:rPr lang="en-US" altLang="zh-CN" sz="2400" dirty="0" err="1"/>
              <a:t>intent.setComponent</a:t>
            </a:r>
            <a:r>
              <a:rPr lang="en-US" altLang="zh-CN" sz="2400" dirty="0"/>
              <a:t>(component); </a:t>
            </a:r>
            <a:endParaRPr lang="en-US" altLang="zh-CN" sz="3600" dirty="0"/>
          </a:p>
        </p:txBody>
      </p:sp>
      <p:cxnSp>
        <p:nvCxnSpPr>
          <p:cNvPr id="7" name="直接箭头连接符 6"/>
          <p:cNvCxnSpPr/>
          <p:nvPr/>
        </p:nvCxnSpPr>
        <p:spPr>
          <a:xfrm flipH="1">
            <a:off x="455503" y="4767509"/>
            <a:ext cx="11268411"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517" y="4567807"/>
            <a:ext cx="1219200" cy="1219200"/>
          </a:xfrm>
          <a:prstGeom prst="rect">
            <a:avLst/>
          </a:prstGeom>
        </p:spPr>
      </p:pic>
    </p:spTree>
    <p:extLst>
      <p:ext uri="{BB962C8B-B14F-4D97-AF65-F5344CB8AC3E}">
        <p14:creationId xmlns:p14="http://schemas.microsoft.com/office/powerpoint/2010/main" val="126896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a:t>
            </a:r>
            <a:endParaRPr lang="zh-CN" altLang="en-US" dirty="0"/>
          </a:p>
        </p:txBody>
      </p:sp>
      <p:sp>
        <p:nvSpPr>
          <p:cNvPr id="3" name="内容占位符 2"/>
          <p:cNvSpPr>
            <a:spLocks noGrp="1"/>
          </p:cNvSpPr>
          <p:nvPr>
            <p:ph idx="1"/>
          </p:nvPr>
        </p:nvSpPr>
        <p:spPr>
          <a:xfrm>
            <a:off x="1195952" y="2465976"/>
            <a:ext cx="3182983" cy="679340"/>
          </a:xfrm>
        </p:spPr>
        <p:txBody>
          <a:bodyPr/>
          <a:lstStyle/>
          <a:p>
            <a:pPr marL="0" indent="0">
              <a:buNone/>
            </a:pPr>
            <a:r>
              <a:rPr lang="zh-CN" altLang="en-US" dirty="0"/>
              <a:t>数据用</a:t>
            </a:r>
            <a:r>
              <a:rPr lang="en-US" altLang="zh-CN" dirty="0" err="1"/>
              <a:t>uri</a:t>
            </a:r>
            <a:r>
              <a:rPr lang="zh-CN" altLang="en-US" dirty="0"/>
              <a:t>对象表示</a:t>
            </a:r>
            <a:endParaRPr lang="en-US" altLang="zh-CN"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39</a:t>
            </a:fld>
            <a:r>
              <a:rPr lang="en-US" altLang="zh-CN"/>
              <a:t>-246</a:t>
            </a:r>
            <a:endParaRPr lang="en-US" altLang="zh-CN" dirty="0"/>
          </a:p>
        </p:txBody>
      </p:sp>
      <p:sp>
        <p:nvSpPr>
          <p:cNvPr id="5" name="内容占位符 2"/>
          <p:cNvSpPr txBox="1">
            <a:spLocks/>
          </p:cNvSpPr>
          <p:nvPr/>
        </p:nvSpPr>
        <p:spPr>
          <a:xfrm>
            <a:off x="1195952" y="4027335"/>
            <a:ext cx="10515600" cy="1783983"/>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mn-lt"/>
              </a:rPr>
              <a:t>Uri </a:t>
            </a:r>
            <a:r>
              <a:rPr lang="en-US" altLang="zh-CN" dirty="0" err="1">
                <a:latin typeface="+mn-lt"/>
              </a:rPr>
              <a:t>uri</a:t>
            </a:r>
            <a:r>
              <a:rPr lang="en-US" altLang="zh-CN" dirty="0">
                <a:latin typeface="+mn-lt"/>
              </a:rPr>
              <a:t> = </a:t>
            </a:r>
            <a:r>
              <a:rPr lang="en-US" altLang="zh-CN" dirty="0" err="1">
                <a:latin typeface="+mn-lt"/>
              </a:rPr>
              <a:t>Uri.parse</a:t>
            </a:r>
            <a:r>
              <a:rPr lang="en-US" altLang="zh-CN" dirty="0">
                <a:latin typeface="+mn-lt"/>
              </a:rPr>
              <a:t>(“</a:t>
            </a:r>
            <a:r>
              <a:rPr lang="en-US" altLang="zh-CN" b="1" dirty="0">
                <a:latin typeface="+mn-lt"/>
              </a:rPr>
              <a:t>mailto:xxx@126.com</a:t>
            </a:r>
            <a:r>
              <a:rPr lang="en-US" altLang="zh-CN" dirty="0">
                <a:latin typeface="+mn-lt"/>
              </a:rPr>
              <a:t>");</a:t>
            </a:r>
          </a:p>
          <a:p>
            <a:pPr marL="0" indent="0">
              <a:buNone/>
            </a:pPr>
            <a:r>
              <a:rPr lang="en-US" altLang="zh-CN" dirty="0">
                <a:latin typeface="+mn-lt"/>
              </a:rPr>
              <a:t>Intent </a:t>
            </a:r>
            <a:r>
              <a:rPr lang="en-US" altLang="zh-CN" dirty="0" err="1">
                <a:latin typeface="+mn-lt"/>
              </a:rPr>
              <a:t>intent</a:t>
            </a:r>
            <a:r>
              <a:rPr lang="en-US" altLang="zh-CN" dirty="0">
                <a:latin typeface="+mn-lt"/>
              </a:rPr>
              <a:t> = new Intent(</a:t>
            </a:r>
            <a:r>
              <a:rPr lang="en-US" altLang="zh-CN" dirty="0" err="1">
                <a:latin typeface="+mn-lt"/>
              </a:rPr>
              <a:t>Intent.</a:t>
            </a:r>
            <a:r>
              <a:rPr lang="en-US" altLang="zh-CN" b="1" dirty="0" err="1">
                <a:latin typeface="+mn-lt"/>
              </a:rPr>
              <a:t>ACTION_SENDTO</a:t>
            </a:r>
            <a:r>
              <a:rPr lang="en-US" altLang="zh-CN" dirty="0">
                <a:latin typeface="+mn-lt"/>
              </a:rPr>
              <a:t>, </a:t>
            </a:r>
            <a:r>
              <a:rPr lang="en-US" altLang="zh-CN" dirty="0" err="1">
                <a:latin typeface="+mn-lt"/>
              </a:rPr>
              <a:t>uri</a:t>
            </a:r>
            <a:r>
              <a:rPr lang="en-US" altLang="zh-CN" dirty="0">
                <a:latin typeface="+mn-lt"/>
              </a:rPr>
              <a:t>);</a:t>
            </a:r>
            <a:br>
              <a:rPr lang="en-US" altLang="zh-CN" dirty="0">
                <a:latin typeface="+mn-lt"/>
              </a:rPr>
            </a:br>
            <a:r>
              <a:rPr lang="en-US" altLang="zh-CN" dirty="0" err="1">
                <a:latin typeface="+mn-lt"/>
              </a:rPr>
              <a:t>startActivity</a:t>
            </a:r>
            <a:r>
              <a:rPr lang="en-US" altLang="zh-CN" dirty="0">
                <a:latin typeface="+mn-lt"/>
              </a:rPr>
              <a:t>(</a:t>
            </a:r>
            <a:r>
              <a:rPr lang="en-US" altLang="zh-CN" dirty="0" err="1">
                <a:latin typeface="+mn-lt"/>
              </a:rPr>
              <a:t>Intent.createChooser</a:t>
            </a:r>
            <a:r>
              <a:rPr lang="en-US" altLang="zh-CN" dirty="0">
                <a:latin typeface="+mn-lt"/>
              </a:rPr>
              <a:t>(intent, "</a:t>
            </a:r>
            <a:r>
              <a:rPr lang="zh-CN" altLang="en-US" dirty="0">
                <a:latin typeface="+mn-lt"/>
              </a:rPr>
              <a:t>选择邮件客户端</a:t>
            </a:r>
            <a:r>
              <a:rPr lang="en-US" altLang="zh-CN" dirty="0">
                <a:latin typeface="+mn-lt"/>
              </a:rPr>
              <a:t>"));</a:t>
            </a:r>
          </a:p>
        </p:txBody>
      </p:sp>
      <p:sp>
        <p:nvSpPr>
          <p:cNvPr id="4" name="矩形 3"/>
          <p:cNvSpPr/>
          <p:nvPr/>
        </p:nvSpPr>
        <p:spPr>
          <a:xfrm>
            <a:off x="0" y="1393493"/>
            <a:ext cx="7886700" cy="597215"/>
          </a:xfrm>
          <a:prstGeom prst="rect">
            <a:avLst/>
          </a:prstGeom>
          <a:solidFill>
            <a:schemeClr val="accent1"/>
          </a:solidFill>
        </p:spPr>
        <p:txBody>
          <a:bodyPr vert="horz" wrap="square" lIns="91440" tIns="45720" rIns="91440" bIns="45720" rtlCol="0" anchor="ctr" anchorCtr="0">
            <a:noAutofit/>
          </a:bodyPr>
          <a:lstStyle/>
          <a:p>
            <a:pPr algn="ctr">
              <a:lnSpc>
                <a:spcPct val="130000"/>
              </a:lnSpc>
              <a:buFont typeface="Arial" panose="020B0604020202020204" pitchFamily="34" charset="0"/>
              <a:buNone/>
            </a:pPr>
            <a:r>
              <a:rPr lang="en-US" altLang="zh-CN" sz="2800" dirty="0">
                <a:solidFill>
                  <a:schemeClr val="bg1"/>
                </a:solidFill>
              </a:rPr>
              <a:t>Action + data</a:t>
            </a:r>
            <a:r>
              <a:rPr lang="zh-CN" altLang="en-US" sz="2800" dirty="0">
                <a:solidFill>
                  <a:schemeClr val="bg1"/>
                </a:solidFill>
              </a:rPr>
              <a:t>属性组合描述意图：做什么</a:t>
            </a:r>
            <a:endParaRPr lang="en-US" altLang="zh-CN" sz="2800" dirty="0">
              <a:solidFill>
                <a:schemeClr val="bg1"/>
              </a:solidFill>
            </a:endParaRPr>
          </a:p>
        </p:txBody>
      </p:sp>
      <p:sp>
        <p:nvSpPr>
          <p:cNvPr id="7" name="内容占位符 2"/>
          <p:cNvSpPr txBox="1">
            <a:spLocks/>
          </p:cNvSpPr>
          <p:nvPr/>
        </p:nvSpPr>
        <p:spPr>
          <a:xfrm>
            <a:off x="6040700" y="2509091"/>
            <a:ext cx="3457303" cy="63622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err="1"/>
              <a:t>uri</a:t>
            </a:r>
            <a:r>
              <a:rPr lang="zh-CN" altLang="en-US" dirty="0"/>
              <a:t>代表数据的地址</a:t>
            </a:r>
            <a:endParaRPr lang="en-US" altLang="zh-CN" dirty="0"/>
          </a:p>
        </p:txBody>
      </p:sp>
      <p:cxnSp>
        <p:nvCxnSpPr>
          <p:cNvPr id="9" name="直接连接符 8"/>
          <p:cNvCxnSpPr/>
          <p:nvPr/>
        </p:nvCxnSpPr>
        <p:spPr>
          <a:xfrm>
            <a:off x="1195951" y="3163604"/>
            <a:ext cx="31829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176272" y="3163604"/>
            <a:ext cx="469162" cy="109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02063" y="3163604"/>
            <a:ext cx="31829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882384" y="3168673"/>
            <a:ext cx="469162" cy="1097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79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a:t>
            </a:fld>
            <a:r>
              <a:rPr lang="en-US" altLang="zh-CN" dirty="0"/>
              <a:t>-246</a:t>
            </a:r>
          </a:p>
        </p:txBody>
      </p:sp>
      <p:grpSp>
        <p:nvGrpSpPr>
          <p:cNvPr id="10" name="组合 9"/>
          <p:cNvGrpSpPr/>
          <p:nvPr/>
        </p:nvGrpSpPr>
        <p:grpSpPr>
          <a:xfrm>
            <a:off x="3882474" y="2538144"/>
            <a:ext cx="1237266" cy="2148712"/>
            <a:chOff x="3690568" y="3340403"/>
            <a:chExt cx="1730997" cy="2690959"/>
          </a:xfrm>
        </p:grpSpPr>
        <p:sp>
          <p:nvSpPr>
            <p:cNvPr id="15" name="矩形 14"/>
            <p:cNvSpPr/>
            <p:nvPr/>
          </p:nvSpPr>
          <p:spPr>
            <a:xfrm>
              <a:off x="3690568" y="4258804"/>
              <a:ext cx="1730997" cy="310551"/>
            </a:xfrm>
            <a:prstGeom prst="rect">
              <a:avLst/>
            </a:prstGeom>
            <a:solidFill>
              <a:srgbClr val="C3E6FD"/>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16" name="矩形 15"/>
            <p:cNvSpPr/>
            <p:nvPr/>
          </p:nvSpPr>
          <p:spPr>
            <a:xfrm>
              <a:off x="3690568" y="3650954"/>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17" name="圆角矩形 16"/>
            <p:cNvSpPr/>
            <p:nvPr/>
          </p:nvSpPr>
          <p:spPr>
            <a:xfrm>
              <a:off x="3690568" y="3340403"/>
              <a:ext cx="1730997" cy="310551"/>
            </a:xfrm>
            <a:prstGeom prst="round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18" name="矩形 17"/>
            <p:cNvSpPr/>
            <p:nvPr/>
          </p:nvSpPr>
          <p:spPr>
            <a:xfrm>
              <a:off x="3690568" y="3954375"/>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19" name="矩形 18"/>
            <p:cNvSpPr/>
            <p:nvPr/>
          </p:nvSpPr>
          <p:spPr>
            <a:xfrm>
              <a:off x="3690568" y="4556103"/>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20" name="矩形 19"/>
            <p:cNvSpPr/>
            <p:nvPr/>
          </p:nvSpPr>
          <p:spPr>
            <a:xfrm>
              <a:off x="3690568" y="4847280"/>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21" name="矩形 20"/>
            <p:cNvSpPr/>
            <p:nvPr/>
          </p:nvSpPr>
          <p:spPr>
            <a:xfrm>
              <a:off x="3690568" y="5138457"/>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22" name="矩形 21"/>
            <p:cNvSpPr/>
            <p:nvPr/>
          </p:nvSpPr>
          <p:spPr>
            <a:xfrm>
              <a:off x="3690568" y="5429634"/>
              <a:ext cx="1730997" cy="310551"/>
            </a:xfrm>
            <a:prstGeom prst="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sp>
          <p:nvSpPr>
            <p:cNvPr id="23" name="圆角矩形 22"/>
            <p:cNvSpPr/>
            <p:nvPr/>
          </p:nvSpPr>
          <p:spPr>
            <a:xfrm>
              <a:off x="3690568" y="5720811"/>
              <a:ext cx="1730997" cy="310551"/>
            </a:xfrm>
            <a:prstGeom prst="roundRect">
              <a:avLst/>
            </a:prstGeom>
            <a:solidFill>
              <a:srgbClr val="F2FEF0"/>
            </a:solidFill>
            <a:ln w="28575">
              <a:solidFill>
                <a:schemeClr val="accent3">
                  <a:lumMod val="60000"/>
                  <a:lumOff val="40000"/>
                </a:schemeClr>
              </a:solidFill>
            </a:ln>
          </p:spPr>
          <p:txBody>
            <a:bodyPr wrap="none" rtlCol="0" anchor="ctr">
              <a:noAutofit/>
            </a:bodyPr>
            <a:lstStyle/>
            <a:p>
              <a:pPr algn="ctr"/>
              <a:endParaRPr lang="zh-CN" altLang="en-US" sz="2800" dirty="0">
                <a:solidFill>
                  <a:srgbClr val="333333"/>
                </a:solidFill>
              </a:endParaRPr>
            </a:p>
          </p:txBody>
        </p:sp>
      </p:grpSp>
      <p:grpSp>
        <p:nvGrpSpPr>
          <p:cNvPr id="11" name="组合 10"/>
          <p:cNvGrpSpPr/>
          <p:nvPr/>
        </p:nvGrpSpPr>
        <p:grpSpPr>
          <a:xfrm>
            <a:off x="5337224" y="2538144"/>
            <a:ext cx="3188511" cy="2148712"/>
            <a:chOff x="5794370" y="3317847"/>
            <a:chExt cx="4460888" cy="2768164"/>
          </a:xfrm>
        </p:grpSpPr>
        <p:sp>
          <p:nvSpPr>
            <p:cNvPr id="12" name="圆角矩形 11"/>
            <p:cNvSpPr/>
            <p:nvPr/>
          </p:nvSpPr>
          <p:spPr>
            <a:xfrm>
              <a:off x="5794370" y="3317847"/>
              <a:ext cx="4460888" cy="2768164"/>
            </a:xfrm>
            <a:prstGeom prst="roundRect">
              <a:avLst>
                <a:gd name="adj" fmla="val 6660"/>
              </a:avLst>
            </a:prstGeom>
            <a:solidFill>
              <a:srgbClr val="C3E6FD"/>
            </a:solidFill>
            <a:ln w="44450">
              <a:solidFill>
                <a:schemeClr val="tx2">
                  <a:lumMod val="75000"/>
                  <a:alpha val="11000"/>
                </a:schemeClr>
              </a:solidFill>
            </a:ln>
          </p:spPr>
          <p:txBody>
            <a:bodyPr wrap="square" rtlCol="0" anchor="ctr">
              <a:noAutofit/>
            </a:bodyPr>
            <a:lstStyle/>
            <a:p>
              <a:pPr algn="ctr"/>
              <a:endParaRPr lang="zh-CN" altLang="en-US" sz="2800" dirty="0">
                <a:solidFill>
                  <a:srgbClr val="333333"/>
                </a:solidFill>
              </a:endParaRPr>
            </a:p>
          </p:txBody>
        </p:sp>
        <p:sp>
          <p:nvSpPr>
            <p:cNvPr id="13" name="圆角矩形 12"/>
            <p:cNvSpPr/>
            <p:nvPr/>
          </p:nvSpPr>
          <p:spPr>
            <a:xfrm>
              <a:off x="5967995" y="3456709"/>
              <a:ext cx="4094094" cy="802094"/>
            </a:xfrm>
            <a:prstGeom prst="roundRect">
              <a:avLst>
                <a:gd name="adj" fmla="val 6660"/>
              </a:avLst>
            </a:prstGeom>
            <a:solidFill>
              <a:srgbClr val="FFFFFF"/>
            </a:solidFill>
            <a:ln w="44450">
              <a:solidFill>
                <a:schemeClr val="tx1">
                  <a:lumMod val="75000"/>
                  <a:lumOff val="25000"/>
                  <a:alpha val="11000"/>
                </a:schemeClr>
              </a:solidFill>
            </a:ln>
          </p:spPr>
          <p:txBody>
            <a:bodyPr wrap="square" rtlCol="0" anchor="ctr">
              <a:noAutofit/>
            </a:bodyPr>
            <a:lstStyle/>
            <a:p>
              <a:pPr algn="ctr"/>
              <a:endParaRPr lang="zh-CN" altLang="en-US" sz="2800" dirty="0">
                <a:solidFill>
                  <a:srgbClr val="333333"/>
                </a:solidFill>
              </a:endParaRPr>
            </a:p>
          </p:txBody>
        </p:sp>
        <p:sp>
          <p:nvSpPr>
            <p:cNvPr id="14" name="圆角矩形 13"/>
            <p:cNvSpPr/>
            <p:nvPr/>
          </p:nvSpPr>
          <p:spPr>
            <a:xfrm>
              <a:off x="5967995" y="4384965"/>
              <a:ext cx="4094094" cy="1572492"/>
            </a:xfrm>
            <a:prstGeom prst="roundRect">
              <a:avLst>
                <a:gd name="adj" fmla="val 6660"/>
              </a:avLst>
            </a:prstGeom>
            <a:solidFill>
              <a:srgbClr val="FFFFFF"/>
            </a:solidFill>
            <a:ln w="44450">
              <a:solidFill>
                <a:schemeClr val="tx1">
                  <a:lumMod val="75000"/>
                  <a:lumOff val="25000"/>
                  <a:alpha val="11000"/>
                </a:schemeClr>
              </a:solidFill>
            </a:ln>
          </p:spPr>
          <p:txBody>
            <a:bodyPr wrap="square" rtlCol="0" anchor="ctr">
              <a:noAutofit/>
            </a:bodyPr>
            <a:lstStyle/>
            <a:p>
              <a:pPr algn="ctr"/>
              <a:endParaRPr lang="zh-CN" altLang="en-US" sz="2800" dirty="0">
                <a:solidFill>
                  <a:srgbClr val="333333"/>
                </a:solidFill>
              </a:endParaRPr>
            </a:p>
          </p:txBody>
        </p:sp>
      </p:grpSp>
      <p:grpSp>
        <p:nvGrpSpPr>
          <p:cNvPr id="24" name="组合 23"/>
          <p:cNvGrpSpPr/>
          <p:nvPr/>
        </p:nvGrpSpPr>
        <p:grpSpPr>
          <a:xfrm flipH="1">
            <a:off x="2280158" y="2974656"/>
            <a:ext cx="1860853" cy="355222"/>
            <a:chOff x="3273458" y="853468"/>
            <a:chExt cx="3542709" cy="676275"/>
          </a:xfrm>
        </p:grpSpPr>
        <p:sp>
          <p:nvSpPr>
            <p:cNvPr id="25" name="椭圆 24"/>
            <p:cNvSpPr/>
            <p:nvPr/>
          </p:nvSpPr>
          <p:spPr>
            <a:xfrm>
              <a:off x="6139892" y="853468"/>
              <a:ext cx="676275" cy="676275"/>
            </a:xfrm>
            <a:prstGeom prst="ellipse">
              <a:avLst/>
            </a:prstGeom>
            <a:noFill/>
            <a:ln w="2857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1</a:t>
              </a:r>
              <a:endParaRPr lang="zh-CN" altLang="en-US" sz="3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等腰三角形 25"/>
            <p:cNvSpPr/>
            <p:nvPr/>
          </p:nvSpPr>
          <p:spPr>
            <a:xfrm rot="16200000">
              <a:off x="3310068" y="1028780"/>
              <a:ext cx="247651" cy="320871"/>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27" name="肘形连接符 26"/>
            <p:cNvCxnSpPr>
              <a:stCxn id="26" idx="3"/>
              <a:endCxn id="25" idx="2"/>
            </p:cNvCxnSpPr>
            <p:nvPr/>
          </p:nvCxnSpPr>
          <p:spPr>
            <a:xfrm>
              <a:off x="3594329" y="1188530"/>
              <a:ext cx="2545563" cy="3076"/>
            </a:xfrm>
            <a:prstGeom prst="bentConnector3">
              <a:avLst>
                <a:gd name="adj1" fmla="val 50000"/>
              </a:avLst>
            </a:prstGeom>
            <a:ln w="317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982296" y="1374364"/>
            <a:ext cx="8498496" cy="566309"/>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不同的</a:t>
            </a:r>
            <a:r>
              <a:rPr lang="en-US" altLang="zh-CN" sz="2800" dirty="0">
                <a:latin typeface="Arial" panose="020B0604020202020204" pitchFamily="34" charset="0"/>
                <a:ea typeface="微软雅黑" panose="020B0503020204020204" pitchFamily="34" charset="-122"/>
                <a:cs typeface="Arial" panose="020B0604020202020204" pitchFamily="34" charset="0"/>
              </a:rPr>
              <a:t>Fragments</a:t>
            </a:r>
            <a:r>
              <a:rPr lang="zh-CN" altLang="en-US" sz="2800" dirty="0">
                <a:latin typeface="Arial" panose="020B0604020202020204" pitchFamily="34" charset="0"/>
                <a:ea typeface="微软雅黑" panose="020B0503020204020204" pitchFamily="34" charset="-122"/>
                <a:cs typeface="Arial" panose="020B0604020202020204" pitchFamily="34" charset="0"/>
              </a:rPr>
              <a:t>组合起来放到一个</a:t>
            </a:r>
            <a:r>
              <a:rPr lang="en-US" altLang="zh-CN" sz="2800" dirty="0">
                <a:latin typeface="Arial" panose="020B0604020202020204" pitchFamily="34" charset="0"/>
                <a:ea typeface="微软雅黑" panose="020B0503020204020204" pitchFamily="34" charset="-122"/>
                <a:cs typeface="Arial" panose="020B0604020202020204" pitchFamily="34" charset="0"/>
              </a:rPr>
              <a:t>activity</a:t>
            </a:r>
            <a:r>
              <a:rPr lang="zh-CN" altLang="en-US" sz="2800" dirty="0">
                <a:latin typeface="Arial" panose="020B0604020202020204" pitchFamily="34" charset="0"/>
                <a:ea typeface="微软雅黑" panose="020B0503020204020204" pitchFamily="34" charset="-122"/>
                <a:cs typeface="Arial" panose="020B0604020202020204" pitchFamily="34" charset="0"/>
              </a:rPr>
              <a:t>中</a:t>
            </a:r>
          </a:p>
        </p:txBody>
      </p:sp>
      <p:sp>
        <p:nvSpPr>
          <p:cNvPr id="28" name="文本框 27"/>
          <p:cNvSpPr txBox="1"/>
          <p:nvPr/>
        </p:nvSpPr>
        <p:spPr>
          <a:xfrm>
            <a:off x="3303924" y="4900611"/>
            <a:ext cx="5938157" cy="532582"/>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在不同的</a:t>
            </a:r>
            <a:r>
              <a:rPr lang="en-US" altLang="zh-CN" sz="2800" dirty="0">
                <a:latin typeface="Arial" panose="020B0604020202020204" pitchFamily="34" charset="0"/>
                <a:ea typeface="微软雅黑" panose="020B0503020204020204" pitchFamily="34" charset="-122"/>
                <a:cs typeface="Arial" panose="020B0604020202020204" pitchFamily="34" charset="0"/>
              </a:rPr>
              <a:t>activity</a:t>
            </a:r>
            <a:r>
              <a:rPr lang="zh-CN" altLang="en-US" sz="2800" dirty="0">
                <a:latin typeface="Arial" panose="020B0604020202020204" pitchFamily="34" charset="0"/>
                <a:ea typeface="微软雅黑" panose="020B0503020204020204" pitchFamily="34" charset="-122"/>
                <a:cs typeface="Arial" panose="020B0604020202020204" pitchFamily="34" charset="0"/>
              </a:rPr>
              <a:t>中重用一个</a:t>
            </a:r>
            <a:r>
              <a:rPr lang="en-US" altLang="zh-CN" sz="2800" dirty="0">
                <a:latin typeface="Arial" panose="020B0604020202020204" pitchFamily="34" charset="0"/>
                <a:ea typeface="微软雅黑" panose="020B0503020204020204" pitchFamily="34" charset="-122"/>
                <a:cs typeface="Arial" panose="020B0604020202020204" pitchFamily="34" charset="0"/>
              </a:rPr>
              <a:t>fragment</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29" name="文本框 28"/>
          <p:cNvSpPr txBox="1"/>
          <p:nvPr/>
        </p:nvSpPr>
        <p:spPr>
          <a:xfrm>
            <a:off x="1269220" y="5814639"/>
            <a:ext cx="10007563" cy="532582"/>
          </a:xfrm>
          <a:prstGeom prst="rect">
            <a:avLst/>
          </a:prstGeom>
          <a:noFill/>
        </p:spPr>
        <p:txBody>
          <a:bodyPr vert="horz" wrap="square" rtlCol="0">
            <a:spAutoFit/>
          </a:bodyPr>
          <a:lstStyle/>
          <a:p>
            <a:pPr>
              <a:lnSpc>
                <a:spcPct val="110000"/>
              </a:lnSpc>
            </a:pP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在运行时修改</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activity </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的外观，为不同的屏幕尺寸修改布局配置</a:t>
            </a:r>
          </a:p>
        </p:txBody>
      </p:sp>
      <p:sp>
        <p:nvSpPr>
          <p:cNvPr id="30" name="文本框 29"/>
          <p:cNvSpPr txBox="1"/>
          <p:nvPr/>
        </p:nvSpPr>
        <p:spPr>
          <a:xfrm>
            <a:off x="8894768" y="3473690"/>
            <a:ext cx="3172048"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有自己的生命周期</a:t>
            </a:r>
          </a:p>
        </p:txBody>
      </p:sp>
      <p:sp>
        <p:nvSpPr>
          <p:cNvPr id="32" name="矩形 31"/>
          <p:cNvSpPr/>
          <p:nvPr/>
        </p:nvSpPr>
        <p:spPr>
          <a:xfrm>
            <a:off x="294288" y="3515727"/>
            <a:ext cx="3475631"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Activity</a:t>
            </a:r>
            <a:r>
              <a:rPr lang="zh-CN" altLang="en-US" sz="2800" dirty="0">
                <a:latin typeface="Arial" panose="020B0604020202020204" pitchFamily="34" charset="0"/>
                <a:ea typeface="微软雅黑" panose="020B0503020204020204" pitchFamily="34" charset="-122"/>
                <a:cs typeface="Arial" panose="020B0604020202020204" pitchFamily="34" charset="0"/>
              </a:rPr>
              <a:t>的模块化组件</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p:txBody>
      </p:sp>
      <p:sp>
        <p:nvSpPr>
          <p:cNvPr id="33" name="右中括号 32"/>
          <p:cNvSpPr/>
          <p:nvPr/>
        </p:nvSpPr>
        <p:spPr>
          <a:xfrm rot="16200000">
            <a:off x="5992267" y="-118063"/>
            <a:ext cx="383638" cy="5031203"/>
          </a:xfrm>
          <a:prstGeom prst="rightBracket">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p:nvPr/>
        </p:nvSpPr>
        <p:spPr>
          <a:xfrm>
            <a:off x="2158070" y="1479907"/>
            <a:ext cx="355222" cy="355222"/>
          </a:xfrm>
          <a:prstGeom prst="ellipse">
            <a:avLst/>
          </a:prstGeom>
          <a:noFill/>
          <a:ln w="2857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2</a:t>
            </a:r>
            <a:endParaRPr lang="zh-CN" altLang="en-US" sz="3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5"/>
          <p:cNvGrpSpPr/>
          <p:nvPr/>
        </p:nvGrpSpPr>
        <p:grpSpPr>
          <a:xfrm>
            <a:off x="8121347" y="2909340"/>
            <a:ext cx="1860853" cy="355222"/>
            <a:chOff x="3273458" y="853468"/>
            <a:chExt cx="3542709" cy="676275"/>
          </a:xfrm>
        </p:grpSpPr>
        <p:sp>
          <p:nvSpPr>
            <p:cNvPr id="37" name="椭圆 36"/>
            <p:cNvSpPr/>
            <p:nvPr/>
          </p:nvSpPr>
          <p:spPr>
            <a:xfrm>
              <a:off x="6139892" y="853468"/>
              <a:ext cx="676275" cy="676275"/>
            </a:xfrm>
            <a:prstGeom prst="ellipse">
              <a:avLst/>
            </a:prstGeom>
            <a:noFill/>
            <a:ln w="2857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3</a:t>
              </a:r>
              <a:endParaRPr lang="zh-CN" altLang="en-US" sz="3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等腰三角形 37"/>
            <p:cNvSpPr/>
            <p:nvPr/>
          </p:nvSpPr>
          <p:spPr>
            <a:xfrm rot="16200000">
              <a:off x="3310068" y="1028780"/>
              <a:ext cx="247651" cy="320871"/>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39" name="肘形连接符 38"/>
            <p:cNvCxnSpPr>
              <a:stCxn id="38" idx="3"/>
              <a:endCxn id="37" idx="2"/>
            </p:cNvCxnSpPr>
            <p:nvPr/>
          </p:nvCxnSpPr>
          <p:spPr>
            <a:xfrm>
              <a:off x="3594329" y="1188530"/>
              <a:ext cx="2545563" cy="3076"/>
            </a:xfrm>
            <a:prstGeom prst="bentConnector3">
              <a:avLst>
                <a:gd name="adj1" fmla="val 50000"/>
              </a:avLst>
            </a:prstGeom>
            <a:ln w="31750"/>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2669203" y="4989291"/>
            <a:ext cx="355222" cy="355222"/>
          </a:xfrm>
          <a:prstGeom prst="ellipse">
            <a:avLst/>
          </a:prstGeom>
          <a:noFill/>
          <a:ln w="2857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4</a:t>
            </a:r>
            <a:endParaRPr lang="zh-CN" altLang="en-US" sz="3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1" name="直接箭头连接符 40"/>
          <p:cNvCxnSpPr/>
          <p:nvPr/>
        </p:nvCxnSpPr>
        <p:spPr>
          <a:xfrm flipH="1">
            <a:off x="1269221" y="5814639"/>
            <a:ext cx="9936797"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883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数据类型</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40</a:t>
            </a:fld>
            <a:endParaRPr lang="zh-CN" altLang="en-US"/>
          </a:p>
        </p:txBody>
      </p:sp>
      <p:grpSp>
        <p:nvGrpSpPr>
          <p:cNvPr id="26" name="组合 25"/>
          <p:cNvGrpSpPr/>
          <p:nvPr/>
        </p:nvGrpSpPr>
        <p:grpSpPr>
          <a:xfrm>
            <a:off x="2157984" y="3342557"/>
            <a:ext cx="7187184" cy="1005283"/>
            <a:chOff x="2157984" y="3342557"/>
            <a:chExt cx="7187184" cy="1005283"/>
          </a:xfrm>
        </p:grpSpPr>
        <p:sp>
          <p:nvSpPr>
            <p:cNvPr id="10" name="MH_SubTitle_2"/>
            <p:cNvSpPr>
              <a:spLocks/>
            </p:cNvSpPr>
            <p:nvPr>
              <p:custDataLst>
                <p:tags r:id="rId9"/>
              </p:custDataLst>
            </p:nvPr>
          </p:nvSpPr>
          <p:spPr bwMode="auto">
            <a:xfrm>
              <a:off x="2157984" y="3342557"/>
              <a:ext cx="1949045" cy="1005283"/>
            </a:xfrm>
            <a:custGeom>
              <a:avLst/>
              <a:gdLst>
                <a:gd name="T0" fmla="*/ 32866 w 2153021"/>
                <a:gd name="T1" fmla="*/ 0 h 1181100"/>
                <a:gd name="T2" fmla="*/ 119820 w 2153021"/>
                <a:gd name="T3" fmla="*/ 0 h 1181100"/>
                <a:gd name="T4" fmla="*/ 119820 w 2153021"/>
                <a:gd name="T5" fmla="*/ 66066 h 1181100"/>
                <a:gd name="T6" fmla="*/ 32866 w 2153021"/>
                <a:gd name="T7" fmla="*/ 66066 h 1181100"/>
                <a:gd name="T8" fmla="*/ 0 w 2153021"/>
                <a:gd name="T9" fmla="*/ 33033 h 1181100"/>
                <a:gd name="T10" fmla="*/ 32866 w 2153021"/>
                <a:gd name="T11" fmla="*/ 0 h 1181100"/>
                <a:gd name="T12" fmla="*/ 0 60000 65536"/>
                <a:gd name="T13" fmla="*/ 0 60000 65536"/>
                <a:gd name="T14" fmla="*/ 0 60000 65536"/>
                <a:gd name="T15" fmla="*/ 0 60000 65536"/>
                <a:gd name="T16" fmla="*/ 0 60000 65536"/>
                <a:gd name="T17" fmla="*/ 0 60000 65536"/>
                <a:gd name="T18" fmla="*/ 0 w 2153021"/>
                <a:gd name="T19" fmla="*/ 0 h 1181100"/>
                <a:gd name="T20" fmla="*/ 2153021 w 2153021"/>
                <a:gd name="T21" fmla="*/ 1181100 h 1181100"/>
              </a:gdLst>
              <a:ahLst/>
              <a:cxnLst>
                <a:cxn ang="T12">
                  <a:pos x="T0" y="T1"/>
                </a:cxn>
                <a:cxn ang="T13">
                  <a:pos x="T2" y="T3"/>
                </a:cxn>
                <a:cxn ang="T14">
                  <a:pos x="T4" y="T5"/>
                </a:cxn>
                <a:cxn ang="T15">
                  <a:pos x="T6" y="T7"/>
                </a:cxn>
                <a:cxn ang="T16">
                  <a:pos x="T8" y="T9"/>
                </a:cxn>
                <a:cxn ang="T17">
                  <a:pos x="T10" y="T11"/>
                </a:cxn>
              </a:cxnLst>
              <a:rect l="T18" t="T19" r="T20" b="T21"/>
              <a:pathLst>
                <a:path w="2153021" h="1181100">
                  <a:moveTo>
                    <a:pt x="590550" y="0"/>
                  </a:moveTo>
                  <a:lnTo>
                    <a:pt x="2153021" y="0"/>
                  </a:lnTo>
                  <a:lnTo>
                    <a:pt x="2153021" y="1181100"/>
                  </a:lnTo>
                  <a:lnTo>
                    <a:pt x="590550" y="1181100"/>
                  </a:lnTo>
                  <a:cubicBezTo>
                    <a:pt x="264398" y="1181100"/>
                    <a:pt x="0" y="916702"/>
                    <a:pt x="0" y="590550"/>
                  </a:cubicBezTo>
                  <a:cubicBezTo>
                    <a:pt x="0" y="264398"/>
                    <a:pt x="264398" y="0"/>
                    <a:pt x="59055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chemeClr val="bg1"/>
                  </a:solidFill>
                  <a:latin typeface="Arial" panose="020B0604020202020204" pitchFamily="34" charset="0"/>
                  <a:cs typeface="Arial" panose="020B0604020202020204" pitchFamily="34" charset="0"/>
                </a:rPr>
                <a:t>android:</a:t>
              </a:r>
            </a:p>
            <a:p>
              <a:pPr algn="ctr"/>
              <a:r>
                <a:rPr lang="en-US" altLang="zh-CN" sz="2400" b="1" dirty="0">
                  <a:solidFill>
                    <a:schemeClr val="bg1"/>
                  </a:solidFill>
                  <a:latin typeface="Arial" panose="020B0604020202020204" pitchFamily="34" charset="0"/>
                  <a:cs typeface="Arial" panose="020B0604020202020204" pitchFamily="34" charset="0"/>
                </a:rPr>
                <a:t>port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1" name="MH_Text_2"/>
            <p:cNvSpPr/>
            <p:nvPr>
              <p:custDataLst>
                <p:tags r:id="rId10"/>
              </p:custDataLst>
            </p:nvPr>
          </p:nvSpPr>
          <p:spPr>
            <a:xfrm>
              <a:off x="4096923" y="3342557"/>
              <a:ext cx="5248245" cy="1005283"/>
            </a:xfrm>
            <a:custGeom>
              <a:avLst/>
              <a:gdLst>
                <a:gd name="connsiteX0" fmla="*/ 0 w 5219700"/>
                <a:gd name="connsiteY0" fmla="*/ 0 h 1181100"/>
                <a:gd name="connsiteX1" fmla="*/ 4629150 w 5219700"/>
                <a:gd name="connsiteY1" fmla="*/ 0 h 1181100"/>
                <a:gd name="connsiteX2" fmla="*/ 5219700 w 5219700"/>
                <a:gd name="connsiteY2" fmla="*/ 590550 h 1181100"/>
                <a:gd name="connsiteX3" fmla="*/ 4629150 w 5219700"/>
                <a:gd name="connsiteY3" fmla="*/ 1181100 h 1181100"/>
                <a:gd name="connsiteX4" fmla="*/ 0 w 5219700"/>
                <a:gd name="connsiteY4" fmla="*/ 1181100 h 1181100"/>
                <a:gd name="connsiteX5" fmla="*/ 0 w 5219700"/>
                <a:gd name="connsiteY5" fmla="*/ 1110548 h 1181100"/>
                <a:gd name="connsiteX6" fmla="*/ 4622708 w 5219700"/>
                <a:gd name="connsiteY6" fmla="*/ 1110549 h 1181100"/>
                <a:gd name="connsiteX7" fmla="*/ 5142706 w 5219700"/>
                <a:gd name="connsiteY7" fmla="*/ 590551 h 1181100"/>
                <a:gd name="connsiteX8" fmla="*/ 5142707 w 5219700"/>
                <a:gd name="connsiteY8" fmla="*/ 590551 h 1181100"/>
                <a:gd name="connsiteX9" fmla="*/ 4622709 w 5219700"/>
                <a:gd name="connsiteY9" fmla="*/ 70553 h 1181100"/>
                <a:gd name="connsiteX10" fmla="*/ 0 w 5219700"/>
                <a:gd name="connsiteY10" fmla="*/ 70553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0" h="1181100">
                  <a:moveTo>
                    <a:pt x="0" y="0"/>
                  </a:moveTo>
                  <a:lnTo>
                    <a:pt x="4629150" y="0"/>
                  </a:lnTo>
                  <a:cubicBezTo>
                    <a:pt x="4955302" y="0"/>
                    <a:pt x="5219700" y="264398"/>
                    <a:pt x="5219700" y="590550"/>
                  </a:cubicBezTo>
                  <a:cubicBezTo>
                    <a:pt x="5219700" y="916702"/>
                    <a:pt x="4955302" y="1181100"/>
                    <a:pt x="4629150" y="1181100"/>
                  </a:cubicBezTo>
                  <a:lnTo>
                    <a:pt x="0" y="1181100"/>
                  </a:lnTo>
                  <a:lnTo>
                    <a:pt x="0" y="1110548"/>
                  </a:lnTo>
                  <a:lnTo>
                    <a:pt x="4622708" y="1110549"/>
                  </a:lnTo>
                  <a:cubicBezTo>
                    <a:pt x="4909895" y="1110549"/>
                    <a:pt x="5142706" y="877738"/>
                    <a:pt x="5142706" y="590551"/>
                  </a:cubicBezTo>
                  <a:lnTo>
                    <a:pt x="5142707" y="590551"/>
                  </a:lnTo>
                  <a:cubicBezTo>
                    <a:pt x="5142707" y="303364"/>
                    <a:pt x="4909896" y="70553"/>
                    <a:pt x="4622709" y="70553"/>
                  </a:cubicBezTo>
                  <a:lnTo>
                    <a:pt x="0" y="70553"/>
                  </a:lnTo>
                  <a:close/>
                </a:path>
              </a:pathLst>
            </a:custGeom>
            <a:solidFill>
              <a:schemeClr val="accent1"/>
            </a:solidFill>
          </p:spPr>
          <p:txBody>
            <a:bodyPr lIns="180000" rIns="90000" anchor="ctr">
              <a:normAutofit/>
            </a:bodyPr>
            <a:lstStyle/>
            <a:p>
              <a:pPr algn="ctr">
                <a:lnSpc>
                  <a:spcPct val="110000"/>
                </a:lnSpc>
                <a:defRPr/>
              </a:pPr>
              <a:r>
                <a:rPr lang="zh-CN" altLang="en-US" sz="2800" dirty="0"/>
                <a:t>指定数据的端口部分</a:t>
              </a:r>
            </a:p>
          </p:txBody>
        </p:sp>
      </p:grpSp>
      <p:grpSp>
        <p:nvGrpSpPr>
          <p:cNvPr id="25" name="组合 24"/>
          <p:cNvGrpSpPr/>
          <p:nvPr/>
        </p:nvGrpSpPr>
        <p:grpSpPr>
          <a:xfrm>
            <a:off x="2157984" y="2256720"/>
            <a:ext cx="7187184" cy="1005283"/>
            <a:chOff x="2157984" y="2224636"/>
            <a:chExt cx="7187184" cy="1005283"/>
          </a:xfrm>
        </p:grpSpPr>
        <p:sp>
          <p:nvSpPr>
            <p:cNvPr id="13" name="MH_SubTitle_2"/>
            <p:cNvSpPr>
              <a:spLocks/>
            </p:cNvSpPr>
            <p:nvPr>
              <p:custDataLst>
                <p:tags r:id="rId7"/>
              </p:custDataLst>
            </p:nvPr>
          </p:nvSpPr>
          <p:spPr bwMode="auto">
            <a:xfrm>
              <a:off x="2157984" y="2224636"/>
              <a:ext cx="1949045" cy="1005283"/>
            </a:xfrm>
            <a:custGeom>
              <a:avLst/>
              <a:gdLst>
                <a:gd name="T0" fmla="*/ 32866 w 2153021"/>
                <a:gd name="T1" fmla="*/ 0 h 1181100"/>
                <a:gd name="T2" fmla="*/ 119820 w 2153021"/>
                <a:gd name="T3" fmla="*/ 0 h 1181100"/>
                <a:gd name="T4" fmla="*/ 119820 w 2153021"/>
                <a:gd name="T5" fmla="*/ 66066 h 1181100"/>
                <a:gd name="T6" fmla="*/ 32866 w 2153021"/>
                <a:gd name="T7" fmla="*/ 66066 h 1181100"/>
                <a:gd name="T8" fmla="*/ 0 w 2153021"/>
                <a:gd name="T9" fmla="*/ 33033 h 1181100"/>
                <a:gd name="T10" fmla="*/ 32866 w 2153021"/>
                <a:gd name="T11" fmla="*/ 0 h 1181100"/>
                <a:gd name="T12" fmla="*/ 0 60000 65536"/>
                <a:gd name="T13" fmla="*/ 0 60000 65536"/>
                <a:gd name="T14" fmla="*/ 0 60000 65536"/>
                <a:gd name="T15" fmla="*/ 0 60000 65536"/>
                <a:gd name="T16" fmla="*/ 0 60000 65536"/>
                <a:gd name="T17" fmla="*/ 0 60000 65536"/>
                <a:gd name="T18" fmla="*/ 0 w 2153021"/>
                <a:gd name="T19" fmla="*/ 0 h 1181100"/>
                <a:gd name="T20" fmla="*/ 2153021 w 2153021"/>
                <a:gd name="T21" fmla="*/ 1181100 h 1181100"/>
              </a:gdLst>
              <a:ahLst/>
              <a:cxnLst>
                <a:cxn ang="T12">
                  <a:pos x="T0" y="T1"/>
                </a:cxn>
                <a:cxn ang="T13">
                  <a:pos x="T2" y="T3"/>
                </a:cxn>
                <a:cxn ang="T14">
                  <a:pos x="T4" y="T5"/>
                </a:cxn>
                <a:cxn ang="T15">
                  <a:pos x="T6" y="T7"/>
                </a:cxn>
                <a:cxn ang="T16">
                  <a:pos x="T8" y="T9"/>
                </a:cxn>
                <a:cxn ang="T17">
                  <a:pos x="T10" y="T11"/>
                </a:cxn>
              </a:cxnLst>
              <a:rect l="T18" t="T19" r="T20" b="T21"/>
              <a:pathLst>
                <a:path w="2153021" h="1181100">
                  <a:moveTo>
                    <a:pt x="590550" y="0"/>
                  </a:moveTo>
                  <a:lnTo>
                    <a:pt x="2153021" y="0"/>
                  </a:lnTo>
                  <a:lnTo>
                    <a:pt x="2153021" y="1181100"/>
                  </a:lnTo>
                  <a:lnTo>
                    <a:pt x="590550" y="1181100"/>
                  </a:lnTo>
                  <a:cubicBezTo>
                    <a:pt x="264398" y="1181100"/>
                    <a:pt x="0" y="916702"/>
                    <a:pt x="0" y="590550"/>
                  </a:cubicBezTo>
                  <a:cubicBezTo>
                    <a:pt x="0" y="264398"/>
                    <a:pt x="264398" y="0"/>
                    <a:pt x="590550" y="0"/>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chemeClr val="bg1"/>
                  </a:solidFill>
                  <a:latin typeface="Arial" panose="020B0604020202020204" pitchFamily="34" charset="0"/>
                  <a:cs typeface="Arial" panose="020B0604020202020204" pitchFamily="34" charset="0"/>
                </a:rPr>
                <a:t>android:</a:t>
              </a:r>
            </a:p>
            <a:p>
              <a:pPr algn="ctr"/>
              <a:r>
                <a:rPr lang="en-US" altLang="zh-CN" sz="2400" b="1" dirty="0">
                  <a:solidFill>
                    <a:schemeClr val="bg1"/>
                  </a:solidFill>
                  <a:latin typeface="Arial" panose="020B0604020202020204" pitchFamily="34" charset="0"/>
                  <a:cs typeface="Arial" panose="020B0604020202020204" pitchFamily="34" charset="0"/>
                </a:rPr>
                <a:t>host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MH_Text_2"/>
            <p:cNvSpPr/>
            <p:nvPr>
              <p:custDataLst>
                <p:tags r:id="rId8"/>
              </p:custDataLst>
            </p:nvPr>
          </p:nvSpPr>
          <p:spPr>
            <a:xfrm>
              <a:off x="4096923" y="2224636"/>
              <a:ext cx="5248245" cy="1005283"/>
            </a:xfrm>
            <a:custGeom>
              <a:avLst/>
              <a:gdLst>
                <a:gd name="connsiteX0" fmla="*/ 0 w 5219700"/>
                <a:gd name="connsiteY0" fmla="*/ 0 h 1181100"/>
                <a:gd name="connsiteX1" fmla="*/ 4629150 w 5219700"/>
                <a:gd name="connsiteY1" fmla="*/ 0 h 1181100"/>
                <a:gd name="connsiteX2" fmla="*/ 5219700 w 5219700"/>
                <a:gd name="connsiteY2" fmla="*/ 590550 h 1181100"/>
                <a:gd name="connsiteX3" fmla="*/ 4629150 w 5219700"/>
                <a:gd name="connsiteY3" fmla="*/ 1181100 h 1181100"/>
                <a:gd name="connsiteX4" fmla="*/ 0 w 5219700"/>
                <a:gd name="connsiteY4" fmla="*/ 1181100 h 1181100"/>
                <a:gd name="connsiteX5" fmla="*/ 0 w 5219700"/>
                <a:gd name="connsiteY5" fmla="*/ 1110548 h 1181100"/>
                <a:gd name="connsiteX6" fmla="*/ 4622708 w 5219700"/>
                <a:gd name="connsiteY6" fmla="*/ 1110549 h 1181100"/>
                <a:gd name="connsiteX7" fmla="*/ 5142706 w 5219700"/>
                <a:gd name="connsiteY7" fmla="*/ 590551 h 1181100"/>
                <a:gd name="connsiteX8" fmla="*/ 5142707 w 5219700"/>
                <a:gd name="connsiteY8" fmla="*/ 590551 h 1181100"/>
                <a:gd name="connsiteX9" fmla="*/ 4622709 w 5219700"/>
                <a:gd name="connsiteY9" fmla="*/ 70553 h 1181100"/>
                <a:gd name="connsiteX10" fmla="*/ 0 w 5219700"/>
                <a:gd name="connsiteY10" fmla="*/ 70553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0" h="1181100">
                  <a:moveTo>
                    <a:pt x="0" y="0"/>
                  </a:moveTo>
                  <a:lnTo>
                    <a:pt x="4629150" y="0"/>
                  </a:lnTo>
                  <a:cubicBezTo>
                    <a:pt x="4955302" y="0"/>
                    <a:pt x="5219700" y="264398"/>
                    <a:pt x="5219700" y="590550"/>
                  </a:cubicBezTo>
                  <a:cubicBezTo>
                    <a:pt x="5219700" y="916702"/>
                    <a:pt x="4955302" y="1181100"/>
                    <a:pt x="4629150" y="1181100"/>
                  </a:cubicBezTo>
                  <a:lnTo>
                    <a:pt x="0" y="1181100"/>
                  </a:lnTo>
                  <a:lnTo>
                    <a:pt x="0" y="1110548"/>
                  </a:lnTo>
                  <a:lnTo>
                    <a:pt x="4622708" y="1110549"/>
                  </a:lnTo>
                  <a:cubicBezTo>
                    <a:pt x="4909895" y="1110549"/>
                    <a:pt x="5142706" y="877738"/>
                    <a:pt x="5142706" y="590551"/>
                  </a:cubicBezTo>
                  <a:lnTo>
                    <a:pt x="5142707" y="590551"/>
                  </a:lnTo>
                  <a:cubicBezTo>
                    <a:pt x="5142707" y="303364"/>
                    <a:pt x="4909896" y="70553"/>
                    <a:pt x="4622709" y="70553"/>
                  </a:cubicBezTo>
                  <a:lnTo>
                    <a:pt x="0" y="70553"/>
                  </a:lnTo>
                  <a:close/>
                </a:path>
              </a:pathLst>
            </a:custGeom>
            <a:solidFill>
              <a:schemeClr val="accent2"/>
            </a:solidFill>
          </p:spPr>
          <p:txBody>
            <a:bodyPr lIns="180000" rIns="90000" anchor="ctr">
              <a:normAutofit/>
            </a:bodyPr>
            <a:lstStyle/>
            <a:p>
              <a:pPr algn="ctr">
                <a:lnSpc>
                  <a:spcPct val="110000"/>
                </a:lnSpc>
                <a:defRPr/>
              </a:pPr>
              <a:r>
                <a:rPr lang="zh-CN" altLang="en-US" sz="2800" dirty="0"/>
                <a:t>指定数据的主机名部分</a:t>
              </a:r>
            </a:p>
          </p:txBody>
        </p:sp>
      </p:grpSp>
      <p:grpSp>
        <p:nvGrpSpPr>
          <p:cNvPr id="27" name="组合 26"/>
          <p:cNvGrpSpPr/>
          <p:nvPr/>
        </p:nvGrpSpPr>
        <p:grpSpPr>
          <a:xfrm>
            <a:off x="2157984" y="4460478"/>
            <a:ext cx="7187184" cy="1005283"/>
            <a:chOff x="2157984" y="4460478"/>
            <a:chExt cx="7187184" cy="1005283"/>
          </a:xfrm>
        </p:grpSpPr>
        <p:sp>
          <p:nvSpPr>
            <p:cNvPr id="16" name="MH_SubTitle_2"/>
            <p:cNvSpPr>
              <a:spLocks/>
            </p:cNvSpPr>
            <p:nvPr>
              <p:custDataLst>
                <p:tags r:id="rId5"/>
              </p:custDataLst>
            </p:nvPr>
          </p:nvSpPr>
          <p:spPr bwMode="auto">
            <a:xfrm>
              <a:off x="2157984" y="4460478"/>
              <a:ext cx="1949045" cy="1005283"/>
            </a:xfrm>
            <a:custGeom>
              <a:avLst/>
              <a:gdLst>
                <a:gd name="T0" fmla="*/ 32866 w 2153021"/>
                <a:gd name="T1" fmla="*/ 0 h 1181100"/>
                <a:gd name="T2" fmla="*/ 119820 w 2153021"/>
                <a:gd name="T3" fmla="*/ 0 h 1181100"/>
                <a:gd name="T4" fmla="*/ 119820 w 2153021"/>
                <a:gd name="T5" fmla="*/ 66066 h 1181100"/>
                <a:gd name="T6" fmla="*/ 32866 w 2153021"/>
                <a:gd name="T7" fmla="*/ 66066 h 1181100"/>
                <a:gd name="T8" fmla="*/ 0 w 2153021"/>
                <a:gd name="T9" fmla="*/ 33033 h 1181100"/>
                <a:gd name="T10" fmla="*/ 32866 w 2153021"/>
                <a:gd name="T11" fmla="*/ 0 h 1181100"/>
                <a:gd name="T12" fmla="*/ 0 60000 65536"/>
                <a:gd name="T13" fmla="*/ 0 60000 65536"/>
                <a:gd name="T14" fmla="*/ 0 60000 65536"/>
                <a:gd name="T15" fmla="*/ 0 60000 65536"/>
                <a:gd name="T16" fmla="*/ 0 60000 65536"/>
                <a:gd name="T17" fmla="*/ 0 60000 65536"/>
                <a:gd name="T18" fmla="*/ 0 w 2153021"/>
                <a:gd name="T19" fmla="*/ 0 h 1181100"/>
                <a:gd name="T20" fmla="*/ 2153021 w 2153021"/>
                <a:gd name="T21" fmla="*/ 1181100 h 1181100"/>
              </a:gdLst>
              <a:ahLst/>
              <a:cxnLst>
                <a:cxn ang="T12">
                  <a:pos x="T0" y="T1"/>
                </a:cxn>
                <a:cxn ang="T13">
                  <a:pos x="T2" y="T3"/>
                </a:cxn>
                <a:cxn ang="T14">
                  <a:pos x="T4" y="T5"/>
                </a:cxn>
                <a:cxn ang="T15">
                  <a:pos x="T6" y="T7"/>
                </a:cxn>
                <a:cxn ang="T16">
                  <a:pos x="T8" y="T9"/>
                </a:cxn>
                <a:cxn ang="T17">
                  <a:pos x="T10" y="T11"/>
                </a:cxn>
              </a:cxnLst>
              <a:rect l="T18" t="T19" r="T20" b="T21"/>
              <a:pathLst>
                <a:path w="2153021" h="1181100">
                  <a:moveTo>
                    <a:pt x="590550" y="0"/>
                  </a:moveTo>
                  <a:lnTo>
                    <a:pt x="2153021" y="0"/>
                  </a:lnTo>
                  <a:lnTo>
                    <a:pt x="2153021" y="1181100"/>
                  </a:lnTo>
                  <a:lnTo>
                    <a:pt x="590550" y="1181100"/>
                  </a:lnTo>
                  <a:cubicBezTo>
                    <a:pt x="264398" y="1181100"/>
                    <a:pt x="0" y="916702"/>
                    <a:pt x="0" y="590550"/>
                  </a:cubicBezTo>
                  <a:cubicBezTo>
                    <a:pt x="0" y="264398"/>
                    <a:pt x="264398" y="0"/>
                    <a:pt x="590550" y="0"/>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chemeClr val="bg1"/>
                  </a:solidFill>
                  <a:latin typeface="Arial" panose="020B0604020202020204" pitchFamily="34" charset="0"/>
                  <a:cs typeface="Arial" panose="020B0604020202020204" pitchFamily="34" charset="0"/>
                </a:rPr>
                <a:t>android:</a:t>
              </a:r>
            </a:p>
            <a:p>
              <a:pPr algn="ctr"/>
              <a:r>
                <a:rPr lang="en-US" altLang="zh-CN" sz="2400" b="1" dirty="0">
                  <a:solidFill>
                    <a:schemeClr val="bg1"/>
                  </a:solidFill>
                  <a:latin typeface="Arial" panose="020B0604020202020204" pitchFamily="34" charset="0"/>
                  <a:cs typeface="Arial" panose="020B0604020202020204" pitchFamily="34" charset="0"/>
                </a:rPr>
                <a:t>path</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7" name="MH_Text_2"/>
            <p:cNvSpPr/>
            <p:nvPr>
              <p:custDataLst>
                <p:tags r:id="rId6"/>
              </p:custDataLst>
            </p:nvPr>
          </p:nvSpPr>
          <p:spPr>
            <a:xfrm>
              <a:off x="4096923" y="4460478"/>
              <a:ext cx="5248245" cy="1005283"/>
            </a:xfrm>
            <a:custGeom>
              <a:avLst/>
              <a:gdLst>
                <a:gd name="connsiteX0" fmla="*/ 0 w 5219700"/>
                <a:gd name="connsiteY0" fmla="*/ 0 h 1181100"/>
                <a:gd name="connsiteX1" fmla="*/ 4629150 w 5219700"/>
                <a:gd name="connsiteY1" fmla="*/ 0 h 1181100"/>
                <a:gd name="connsiteX2" fmla="*/ 5219700 w 5219700"/>
                <a:gd name="connsiteY2" fmla="*/ 590550 h 1181100"/>
                <a:gd name="connsiteX3" fmla="*/ 4629150 w 5219700"/>
                <a:gd name="connsiteY3" fmla="*/ 1181100 h 1181100"/>
                <a:gd name="connsiteX4" fmla="*/ 0 w 5219700"/>
                <a:gd name="connsiteY4" fmla="*/ 1181100 h 1181100"/>
                <a:gd name="connsiteX5" fmla="*/ 0 w 5219700"/>
                <a:gd name="connsiteY5" fmla="*/ 1110548 h 1181100"/>
                <a:gd name="connsiteX6" fmla="*/ 4622708 w 5219700"/>
                <a:gd name="connsiteY6" fmla="*/ 1110549 h 1181100"/>
                <a:gd name="connsiteX7" fmla="*/ 5142706 w 5219700"/>
                <a:gd name="connsiteY7" fmla="*/ 590551 h 1181100"/>
                <a:gd name="connsiteX8" fmla="*/ 5142707 w 5219700"/>
                <a:gd name="connsiteY8" fmla="*/ 590551 h 1181100"/>
                <a:gd name="connsiteX9" fmla="*/ 4622709 w 5219700"/>
                <a:gd name="connsiteY9" fmla="*/ 70553 h 1181100"/>
                <a:gd name="connsiteX10" fmla="*/ 0 w 5219700"/>
                <a:gd name="connsiteY10" fmla="*/ 70553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0" h="1181100">
                  <a:moveTo>
                    <a:pt x="0" y="0"/>
                  </a:moveTo>
                  <a:lnTo>
                    <a:pt x="4629150" y="0"/>
                  </a:lnTo>
                  <a:cubicBezTo>
                    <a:pt x="4955302" y="0"/>
                    <a:pt x="5219700" y="264398"/>
                    <a:pt x="5219700" y="590550"/>
                  </a:cubicBezTo>
                  <a:cubicBezTo>
                    <a:pt x="5219700" y="916702"/>
                    <a:pt x="4955302" y="1181100"/>
                    <a:pt x="4629150" y="1181100"/>
                  </a:cubicBezTo>
                  <a:lnTo>
                    <a:pt x="0" y="1181100"/>
                  </a:lnTo>
                  <a:lnTo>
                    <a:pt x="0" y="1110548"/>
                  </a:lnTo>
                  <a:lnTo>
                    <a:pt x="4622708" y="1110549"/>
                  </a:lnTo>
                  <a:cubicBezTo>
                    <a:pt x="4909895" y="1110549"/>
                    <a:pt x="5142706" y="877738"/>
                    <a:pt x="5142706" y="590551"/>
                  </a:cubicBezTo>
                  <a:lnTo>
                    <a:pt x="5142707" y="590551"/>
                  </a:lnTo>
                  <a:cubicBezTo>
                    <a:pt x="5142707" y="303364"/>
                    <a:pt x="4909896" y="70553"/>
                    <a:pt x="4622709" y="70553"/>
                  </a:cubicBezTo>
                  <a:lnTo>
                    <a:pt x="0" y="70553"/>
                  </a:lnTo>
                  <a:close/>
                </a:path>
              </a:pathLst>
            </a:custGeom>
            <a:solidFill>
              <a:schemeClr val="accent2"/>
            </a:solidFill>
          </p:spPr>
          <p:txBody>
            <a:bodyPr lIns="180000" rIns="90000" anchor="ctr">
              <a:normAutofit/>
            </a:bodyPr>
            <a:lstStyle/>
            <a:p>
              <a:pPr algn="ctr">
                <a:lnSpc>
                  <a:spcPct val="110000"/>
                </a:lnSpc>
                <a:defRPr/>
              </a:pPr>
              <a:r>
                <a:rPr lang="zh-CN" altLang="en-US" sz="2800" dirty="0"/>
                <a:t>指定主机名和端口之后的部分</a:t>
              </a:r>
            </a:p>
          </p:txBody>
        </p:sp>
      </p:grpSp>
      <p:grpSp>
        <p:nvGrpSpPr>
          <p:cNvPr id="28" name="组合 27"/>
          <p:cNvGrpSpPr/>
          <p:nvPr/>
        </p:nvGrpSpPr>
        <p:grpSpPr>
          <a:xfrm>
            <a:off x="2157984" y="5578397"/>
            <a:ext cx="7187184" cy="1005283"/>
            <a:chOff x="2157984" y="5578397"/>
            <a:chExt cx="7187184" cy="1005283"/>
          </a:xfrm>
        </p:grpSpPr>
        <p:sp>
          <p:nvSpPr>
            <p:cNvPr id="19" name="MH_SubTitle_2"/>
            <p:cNvSpPr>
              <a:spLocks/>
            </p:cNvSpPr>
            <p:nvPr>
              <p:custDataLst>
                <p:tags r:id="rId3"/>
              </p:custDataLst>
            </p:nvPr>
          </p:nvSpPr>
          <p:spPr bwMode="auto">
            <a:xfrm>
              <a:off x="2157984" y="5578397"/>
              <a:ext cx="1949045" cy="1005283"/>
            </a:xfrm>
            <a:custGeom>
              <a:avLst/>
              <a:gdLst>
                <a:gd name="T0" fmla="*/ 32866 w 2153021"/>
                <a:gd name="T1" fmla="*/ 0 h 1181100"/>
                <a:gd name="T2" fmla="*/ 119820 w 2153021"/>
                <a:gd name="T3" fmla="*/ 0 h 1181100"/>
                <a:gd name="T4" fmla="*/ 119820 w 2153021"/>
                <a:gd name="T5" fmla="*/ 66066 h 1181100"/>
                <a:gd name="T6" fmla="*/ 32866 w 2153021"/>
                <a:gd name="T7" fmla="*/ 66066 h 1181100"/>
                <a:gd name="T8" fmla="*/ 0 w 2153021"/>
                <a:gd name="T9" fmla="*/ 33033 h 1181100"/>
                <a:gd name="T10" fmla="*/ 32866 w 2153021"/>
                <a:gd name="T11" fmla="*/ 0 h 1181100"/>
                <a:gd name="T12" fmla="*/ 0 60000 65536"/>
                <a:gd name="T13" fmla="*/ 0 60000 65536"/>
                <a:gd name="T14" fmla="*/ 0 60000 65536"/>
                <a:gd name="T15" fmla="*/ 0 60000 65536"/>
                <a:gd name="T16" fmla="*/ 0 60000 65536"/>
                <a:gd name="T17" fmla="*/ 0 60000 65536"/>
                <a:gd name="T18" fmla="*/ 0 w 2153021"/>
                <a:gd name="T19" fmla="*/ 0 h 1181100"/>
                <a:gd name="T20" fmla="*/ 2153021 w 2153021"/>
                <a:gd name="T21" fmla="*/ 1181100 h 1181100"/>
              </a:gdLst>
              <a:ahLst/>
              <a:cxnLst>
                <a:cxn ang="T12">
                  <a:pos x="T0" y="T1"/>
                </a:cxn>
                <a:cxn ang="T13">
                  <a:pos x="T2" y="T3"/>
                </a:cxn>
                <a:cxn ang="T14">
                  <a:pos x="T4" y="T5"/>
                </a:cxn>
                <a:cxn ang="T15">
                  <a:pos x="T6" y="T7"/>
                </a:cxn>
                <a:cxn ang="T16">
                  <a:pos x="T8" y="T9"/>
                </a:cxn>
                <a:cxn ang="T17">
                  <a:pos x="T10" y="T11"/>
                </a:cxn>
              </a:cxnLst>
              <a:rect l="T18" t="T19" r="T20" b="T21"/>
              <a:pathLst>
                <a:path w="2153021" h="1181100">
                  <a:moveTo>
                    <a:pt x="590550" y="0"/>
                  </a:moveTo>
                  <a:lnTo>
                    <a:pt x="2153021" y="0"/>
                  </a:lnTo>
                  <a:lnTo>
                    <a:pt x="2153021" y="1181100"/>
                  </a:lnTo>
                  <a:lnTo>
                    <a:pt x="590550" y="1181100"/>
                  </a:lnTo>
                  <a:cubicBezTo>
                    <a:pt x="264398" y="1181100"/>
                    <a:pt x="0" y="916702"/>
                    <a:pt x="0" y="590550"/>
                  </a:cubicBezTo>
                  <a:cubicBezTo>
                    <a:pt x="0" y="264398"/>
                    <a:pt x="264398" y="0"/>
                    <a:pt x="59055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chemeClr val="bg1"/>
                  </a:solidFill>
                  <a:latin typeface="Arial" panose="020B0604020202020204" pitchFamily="34" charset="0"/>
                  <a:cs typeface="Arial" panose="020B0604020202020204" pitchFamily="34" charset="0"/>
                </a:rPr>
                <a:t>android:</a:t>
              </a:r>
            </a:p>
            <a:p>
              <a:pPr algn="ctr"/>
              <a:r>
                <a:rPr lang="en-US" altLang="zh-CN" sz="2400" b="1" dirty="0" err="1">
                  <a:solidFill>
                    <a:schemeClr val="bg1"/>
                  </a:solidFill>
                  <a:latin typeface="Arial" panose="020B0604020202020204" pitchFamily="34" charset="0"/>
                  <a:cs typeface="Arial" panose="020B0604020202020204" pitchFamily="34" charset="0"/>
                </a:rPr>
                <a:t>mimeTyp</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20" name="MH_Text_2"/>
            <p:cNvSpPr/>
            <p:nvPr>
              <p:custDataLst>
                <p:tags r:id="rId4"/>
              </p:custDataLst>
            </p:nvPr>
          </p:nvSpPr>
          <p:spPr>
            <a:xfrm>
              <a:off x="4096923" y="5578397"/>
              <a:ext cx="5248245" cy="1005283"/>
            </a:xfrm>
            <a:custGeom>
              <a:avLst/>
              <a:gdLst>
                <a:gd name="connsiteX0" fmla="*/ 0 w 5219700"/>
                <a:gd name="connsiteY0" fmla="*/ 0 h 1181100"/>
                <a:gd name="connsiteX1" fmla="*/ 4629150 w 5219700"/>
                <a:gd name="connsiteY1" fmla="*/ 0 h 1181100"/>
                <a:gd name="connsiteX2" fmla="*/ 5219700 w 5219700"/>
                <a:gd name="connsiteY2" fmla="*/ 590550 h 1181100"/>
                <a:gd name="connsiteX3" fmla="*/ 4629150 w 5219700"/>
                <a:gd name="connsiteY3" fmla="*/ 1181100 h 1181100"/>
                <a:gd name="connsiteX4" fmla="*/ 0 w 5219700"/>
                <a:gd name="connsiteY4" fmla="*/ 1181100 h 1181100"/>
                <a:gd name="connsiteX5" fmla="*/ 0 w 5219700"/>
                <a:gd name="connsiteY5" fmla="*/ 1110548 h 1181100"/>
                <a:gd name="connsiteX6" fmla="*/ 4622708 w 5219700"/>
                <a:gd name="connsiteY6" fmla="*/ 1110549 h 1181100"/>
                <a:gd name="connsiteX7" fmla="*/ 5142706 w 5219700"/>
                <a:gd name="connsiteY7" fmla="*/ 590551 h 1181100"/>
                <a:gd name="connsiteX8" fmla="*/ 5142707 w 5219700"/>
                <a:gd name="connsiteY8" fmla="*/ 590551 h 1181100"/>
                <a:gd name="connsiteX9" fmla="*/ 4622709 w 5219700"/>
                <a:gd name="connsiteY9" fmla="*/ 70553 h 1181100"/>
                <a:gd name="connsiteX10" fmla="*/ 0 w 5219700"/>
                <a:gd name="connsiteY10" fmla="*/ 70553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0" h="1181100">
                  <a:moveTo>
                    <a:pt x="0" y="0"/>
                  </a:moveTo>
                  <a:lnTo>
                    <a:pt x="4629150" y="0"/>
                  </a:lnTo>
                  <a:cubicBezTo>
                    <a:pt x="4955302" y="0"/>
                    <a:pt x="5219700" y="264398"/>
                    <a:pt x="5219700" y="590550"/>
                  </a:cubicBezTo>
                  <a:cubicBezTo>
                    <a:pt x="5219700" y="916702"/>
                    <a:pt x="4955302" y="1181100"/>
                    <a:pt x="4629150" y="1181100"/>
                  </a:cubicBezTo>
                  <a:lnTo>
                    <a:pt x="0" y="1181100"/>
                  </a:lnTo>
                  <a:lnTo>
                    <a:pt x="0" y="1110548"/>
                  </a:lnTo>
                  <a:lnTo>
                    <a:pt x="4622708" y="1110549"/>
                  </a:lnTo>
                  <a:cubicBezTo>
                    <a:pt x="4909895" y="1110549"/>
                    <a:pt x="5142706" y="877738"/>
                    <a:pt x="5142706" y="590551"/>
                  </a:cubicBezTo>
                  <a:lnTo>
                    <a:pt x="5142707" y="590551"/>
                  </a:lnTo>
                  <a:cubicBezTo>
                    <a:pt x="5142707" y="303364"/>
                    <a:pt x="4909896" y="70553"/>
                    <a:pt x="4622709" y="70553"/>
                  </a:cubicBezTo>
                  <a:lnTo>
                    <a:pt x="0" y="70553"/>
                  </a:lnTo>
                  <a:close/>
                </a:path>
              </a:pathLst>
            </a:custGeom>
            <a:solidFill>
              <a:schemeClr val="accent1"/>
            </a:solidFill>
          </p:spPr>
          <p:txBody>
            <a:bodyPr lIns="180000" rIns="90000" anchor="ctr">
              <a:normAutofit/>
            </a:bodyPr>
            <a:lstStyle/>
            <a:p>
              <a:pPr algn="ctr">
                <a:lnSpc>
                  <a:spcPct val="110000"/>
                </a:lnSpc>
                <a:defRPr/>
              </a:pPr>
              <a:r>
                <a:rPr lang="zh-CN" altLang="en-US" sz="2800" dirty="0"/>
                <a:t>指定可以处理的数据类型</a:t>
              </a:r>
            </a:p>
          </p:txBody>
        </p:sp>
      </p:grpSp>
      <p:grpSp>
        <p:nvGrpSpPr>
          <p:cNvPr id="24" name="组合 23"/>
          <p:cNvGrpSpPr/>
          <p:nvPr/>
        </p:nvGrpSpPr>
        <p:grpSpPr>
          <a:xfrm>
            <a:off x="2157984" y="1106715"/>
            <a:ext cx="7187184" cy="1005283"/>
            <a:chOff x="2157984" y="1106715"/>
            <a:chExt cx="7187184" cy="1005283"/>
          </a:xfrm>
        </p:grpSpPr>
        <p:sp>
          <p:nvSpPr>
            <p:cNvPr id="22" name="MH_SubTitle_2"/>
            <p:cNvSpPr>
              <a:spLocks/>
            </p:cNvSpPr>
            <p:nvPr>
              <p:custDataLst>
                <p:tags r:id="rId1"/>
              </p:custDataLst>
            </p:nvPr>
          </p:nvSpPr>
          <p:spPr bwMode="auto">
            <a:xfrm>
              <a:off x="2157984" y="1106715"/>
              <a:ext cx="1949045" cy="1005283"/>
            </a:xfrm>
            <a:custGeom>
              <a:avLst/>
              <a:gdLst>
                <a:gd name="T0" fmla="*/ 32866 w 2153021"/>
                <a:gd name="T1" fmla="*/ 0 h 1181100"/>
                <a:gd name="T2" fmla="*/ 119820 w 2153021"/>
                <a:gd name="T3" fmla="*/ 0 h 1181100"/>
                <a:gd name="T4" fmla="*/ 119820 w 2153021"/>
                <a:gd name="T5" fmla="*/ 66066 h 1181100"/>
                <a:gd name="T6" fmla="*/ 32866 w 2153021"/>
                <a:gd name="T7" fmla="*/ 66066 h 1181100"/>
                <a:gd name="T8" fmla="*/ 0 w 2153021"/>
                <a:gd name="T9" fmla="*/ 33033 h 1181100"/>
                <a:gd name="T10" fmla="*/ 32866 w 2153021"/>
                <a:gd name="T11" fmla="*/ 0 h 1181100"/>
                <a:gd name="T12" fmla="*/ 0 60000 65536"/>
                <a:gd name="T13" fmla="*/ 0 60000 65536"/>
                <a:gd name="T14" fmla="*/ 0 60000 65536"/>
                <a:gd name="T15" fmla="*/ 0 60000 65536"/>
                <a:gd name="T16" fmla="*/ 0 60000 65536"/>
                <a:gd name="T17" fmla="*/ 0 60000 65536"/>
                <a:gd name="T18" fmla="*/ 0 w 2153021"/>
                <a:gd name="T19" fmla="*/ 0 h 1181100"/>
                <a:gd name="T20" fmla="*/ 2153021 w 2153021"/>
                <a:gd name="T21" fmla="*/ 1181100 h 1181100"/>
              </a:gdLst>
              <a:ahLst/>
              <a:cxnLst>
                <a:cxn ang="T12">
                  <a:pos x="T0" y="T1"/>
                </a:cxn>
                <a:cxn ang="T13">
                  <a:pos x="T2" y="T3"/>
                </a:cxn>
                <a:cxn ang="T14">
                  <a:pos x="T4" y="T5"/>
                </a:cxn>
                <a:cxn ang="T15">
                  <a:pos x="T6" y="T7"/>
                </a:cxn>
                <a:cxn ang="T16">
                  <a:pos x="T8" y="T9"/>
                </a:cxn>
                <a:cxn ang="T17">
                  <a:pos x="T10" y="T11"/>
                </a:cxn>
              </a:cxnLst>
              <a:rect l="T18" t="T19" r="T20" b="T21"/>
              <a:pathLst>
                <a:path w="2153021" h="1181100">
                  <a:moveTo>
                    <a:pt x="590550" y="0"/>
                  </a:moveTo>
                  <a:lnTo>
                    <a:pt x="2153021" y="0"/>
                  </a:lnTo>
                  <a:lnTo>
                    <a:pt x="2153021" y="1181100"/>
                  </a:lnTo>
                  <a:lnTo>
                    <a:pt x="590550" y="1181100"/>
                  </a:lnTo>
                  <a:cubicBezTo>
                    <a:pt x="264398" y="1181100"/>
                    <a:pt x="0" y="916702"/>
                    <a:pt x="0" y="590550"/>
                  </a:cubicBezTo>
                  <a:cubicBezTo>
                    <a:pt x="0" y="264398"/>
                    <a:pt x="264398" y="0"/>
                    <a:pt x="59055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chemeClr val="bg1"/>
                  </a:solidFill>
                  <a:latin typeface="Arial" panose="020B0604020202020204" pitchFamily="34" charset="0"/>
                  <a:cs typeface="Arial" panose="020B0604020202020204" pitchFamily="34" charset="0"/>
                </a:rPr>
                <a:t>android:</a:t>
              </a:r>
            </a:p>
            <a:p>
              <a:pPr algn="ctr"/>
              <a:r>
                <a:rPr lang="en-US" altLang="zh-CN" sz="2400" b="1" dirty="0">
                  <a:solidFill>
                    <a:schemeClr val="bg1"/>
                  </a:solidFill>
                  <a:latin typeface="Arial" panose="020B0604020202020204" pitchFamily="34" charset="0"/>
                  <a:cs typeface="Arial" panose="020B0604020202020204" pitchFamily="34" charset="0"/>
                </a:rPr>
                <a:t>scheme</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23" name="MH_Text_2"/>
            <p:cNvSpPr/>
            <p:nvPr>
              <p:custDataLst>
                <p:tags r:id="rId2"/>
              </p:custDataLst>
            </p:nvPr>
          </p:nvSpPr>
          <p:spPr>
            <a:xfrm>
              <a:off x="4096923" y="1106715"/>
              <a:ext cx="5248245" cy="1005283"/>
            </a:xfrm>
            <a:custGeom>
              <a:avLst/>
              <a:gdLst>
                <a:gd name="connsiteX0" fmla="*/ 0 w 5219700"/>
                <a:gd name="connsiteY0" fmla="*/ 0 h 1181100"/>
                <a:gd name="connsiteX1" fmla="*/ 4629150 w 5219700"/>
                <a:gd name="connsiteY1" fmla="*/ 0 h 1181100"/>
                <a:gd name="connsiteX2" fmla="*/ 5219700 w 5219700"/>
                <a:gd name="connsiteY2" fmla="*/ 590550 h 1181100"/>
                <a:gd name="connsiteX3" fmla="*/ 4629150 w 5219700"/>
                <a:gd name="connsiteY3" fmla="*/ 1181100 h 1181100"/>
                <a:gd name="connsiteX4" fmla="*/ 0 w 5219700"/>
                <a:gd name="connsiteY4" fmla="*/ 1181100 h 1181100"/>
                <a:gd name="connsiteX5" fmla="*/ 0 w 5219700"/>
                <a:gd name="connsiteY5" fmla="*/ 1110548 h 1181100"/>
                <a:gd name="connsiteX6" fmla="*/ 4622708 w 5219700"/>
                <a:gd name="connsiteY6" fmla="*/ 1110549 h 1181100"/>
                <a:gd name="connsiteX7" fmla="*/ 5142706 w 5219700"/>
                <a:gd name="connsiteY7" fmla="*/ 590551 h 1181100"/>
                <a:gd name="connsiteX8" fmla="*/ 5142707 w 5219700"/>
                <a:gd name="connsiteY8" fmla="*/ 590551 h 1181100"/>
                <a:gd name="connsiteX9" fmla="*/ 4622709 w 5219700"/>
                <a:gd name="connsiteY9" fmla="*/ 70553 h 1181100"/>
                <a:gd name="connsiteX10" fmla="*/ 0 w 5219700"/>
                <a:gd name="connsiteY10" fmla="*/ 70553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0" h="1181100">
                  <a:moveTo>
                    <a:pt x="0" y="0"/>
                  </a:moveTo>
                  <a:lnTo>
                    <a:pt x="4629150" y="0"/>
                  </a:lnTo>
                  <a:cubicBezTo>
                    <a:pt x="4955302" y="0"/>
                    <a:pt x="5219700" y="264398"/>
                    <a:pt x="5219700" y="590550"/>
                  </a:cubicBezTo>
                  <a:cubicBezTo>
                    <a:pt x="5219700" y="916702"/>
                    <a:pt x="4955302" y="1181100"/>
                    <a:pt x="4629150" y="1181100"/>
                  </a:cubicBezTo>
                  <a:lnTo>
                    <a:pt x="0" y="1181100"/>
                  </a:lnTo>
                  <a:lnTo>
                    <a:pt x="0" y="1110548"/>
                  </a:lnTo>
                  <a:lnTo>
                    <a:pt x="4622708" y="1110549"/>
                  </a:lnTo>
                  <a:cubicBezTo>
                    <a:pt x="4909895" y="1110549"/>
                    <a:pt x="5142706" y="877738"/>
                    <a:pt x="5142706" y="590551"/>
                  </a:cubicBezTo>
                  <a:lnTo>
                    <a:pt x="5142707" y="590551"/>
                  </a:lnTo>
                  <a:cubicBezTo>
                    <a:pt x="5142707" y="303364"/>
                    <a:pt x="4909896" y="70553"/>
                    <a:pt x="4622709" y="70553"/>
                  </a:cubicBezTo>
                  <a:lnTo>
                    <a:pt x="0" y="70553"/>
                  </a:lnTo>
                  <a:close/>
                </a:path>
              </a:pathLst>
            </a:custGeom>
            <a:solidFill>
              <a:schemeClr val="accent1"/>
            </a:solidFill>
          </p:spPr>
          <p:txBody>
            <a:bodyPr lIns="180000" rIns="90000" anchor="ctr">
              <a:normAutofit/>
            </a:bodyPr>
            <a:lstStyle/>
            <a:p>
              <a:pPr algn="ctr">
                <a:lnSpc>
                  <a:spcPct val="110000"/>
                </a:lnSpc>
                <a:defRPr/>
              </a:pPr>
              <a:r>
                <a:rPr lang="zh-CN" altLang="en-US" sz="2800" dirty="0"/>
                <a:t>指定数据的协议部分</a:t>
              </a:r>
            </a:p>
          </p:txBody>
        </p:sp>
      </p:grpSp>
    </p:spTree>
    <p:extLst>
      <p:ext uri="{BB962C8B-B14F-4D97-AF65-F5344CB8AC3E}">
        <p14:creationId xmlns:p14="http://schemas.microsoft.com/office/powerpoint/2010/main" val="40277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798286" y="1459151"/>
            <a:ext cx="10515600" cy="4897199"/>
          </a:xfrm>
          <a:solidFill>
            <a:srgbClr val="F2F2F2"/>
          </a:solidFill>
          <a:ln>
            <a:solidFill>
              <a:srgbClr val="DBD9DC"/>
            </a:solidFill>
          </a:ln>
        </p:spPr>
        <p:txBody>
          <a:bodyPr>
            <a:normAutofit lnSpcReduction="10000"/>
          </a:bodyPr>
          <a:lstStyle/>
          <a:p>
            <a:pPr marL="0" lvl="0" indent="0">
              <a:lnSpc>
                <a:spcPct val="100000"/>
              </a:lnSpc>
              <a:spcBef>
                <a:spcPts val="1200"/>
              </a:spcBef>
              <a:buNone/>
              <a:defRPr/>
            </a:pPr>
            <a:r>
              <a:rPr lang="en-US" altLang="zh-CN" dirty="0"/>
              <a:t>&lt;activity  </a:t>
            </a:r>
            <a:r>
              <a:rPr lang="en-US" altLang="zh-CN" dirty="0" err="1"/>
              <a:t>android:name</a:t>
            </a:r>
            <a:r>
              <a:rPr lang="en-US" altLang="zh-CN" dirty="0"/>
              <a:t>=".</a:t>
            </a:r>
            <a:r>
              <a:rPr lang="en-US" altLang="zh-CN" dirty="0" err="1"/>
              <a:t>WebActivity</a:t>
            </a:r>
            <a:r>
              <a:rPr lang="en-US" altLang="zh-CN" dirty="0"/>
              <a:t>"&gt; </a:t>
            </a:r>
          </a:p>
          <a:p>
            <a:pPr marL="0" lvl="0" indent="0">
              <a:lnSpc>
                <a:spcPct val="100000"/>
              </a:lnSpc>
              <a:spcBef>
                <a:spcPts val="1200"/>
              </a:spcBef>
              <a:buNone/>
              <a:defRPr/>
            </a:pPr>
            <a:r>
              <a:rPr lang="en-US" altLang="zh-CN" dirty="0"/>
              <a:t>    </a:t>
            </a:r>
            <a:r>
              <a:rPr lang="en-US" altLang="zh-CN" dirty="0">
                <a:solidFill>
                  <a:schemeClr val="tx1">
                    <a:lumMod val="50000"/>
                    <a:lumOff val="50000"/>
                  </a:schemeClr>
                </a:solidFill>
              </a:rPr>
              <a:t>&lt;intent-filter&gt; </a:t>
            </a:r>
          </a:p>
          <a:p>
            <a:pPr marL="0" lvl="0" indent="0">
              <a:lnSpc>
                <a:spcPct val="100000"/>
              </a:lnSpc>
              <a:spcBef>
                <a:spcPts val="1200"/>
              </a:spcBef>
              <a:buNone/>
              <a:defRPr/>
            </a:pPr>
            <a:r>
              <a:rPr lang="en-US" altLang="zh-CN" b="1" dirty="0"/>
              <a:t>        </a:t>
            </a:r>
            <a:r>
              <a:rPr lang="en-US" altLang="zh-CN" dirty="0">
                <a:solidFill>
                  <a:schemeClr val="tx1">
                    <a:lumMod val="50000"/>
                    <a:lumOff val="50000"/>
                  </a:schemeClr>
                </a:solidFill>
              </a:rPr>
              <a:t>&lt;action </a:t>
            </a:r>
            <a:r>
              <a:rPr lang="en-US" altLang="zh-CN" dirty="0" err="1">
                <a:solidFill>
                  <a:schemeClr val="tx1">
                    <a:lumMod val="50000"/>
                    <a:lumOff val="50000"/>
                  </a:schemeClr>
                </a:solidFill>
              </a:rPr>
              <a:t>android:name</a:t>
            </a:r>
            <a:r>
              <a:rPr lang="en-US" altLang="zh-CN" dirty="0">
                <a:solidFill>
                  <a:schemeClr val="tx1">
                    <a:lumMod val="50000"/>
                    <a:lumOff val="50000"/>
                  </a:schemeClr>
                </a:solidFill>
              </a:rPr>
              <a:t>="</a:t>
            </a:r>
            <a:r>
              <a:rPr lang="en-US" altLang="zh-CN" b="1" dirty="0" err="1">
                <a:solidFill>
                  <a:schemeClr val="tx1">
                    <a:lumMod val="50000"/>
                    <a:lumOff val="50000"/>
                  </a:schemeClr>
                </a:solidFill>
              </a:rPr>
              <a:t>android.intent.action.VIEW</a:t>
            </a:r>
            <a:r>
              <a:rPr lang="en-US" altLang="zh-CN" dirty="0">
                <a:solidFill>
                  <a:schemeClr val="tx1">
                    <a:lumMod val="50000"/>
                    <a:lumOff val="50000"/>
                  </a:schemeClr>
                </a:solidFill>
              </a:rPr>
              <a:t>" /&gt; </a:t>
            </a:r>
          </a:p>
          <a:p>
            <a:pPr marL="0" lvl="0" indent="0">
              <a:lnSpc>
                <a:spcPct val="100000"/>
              </a:lnSpc>
              <a:spcBef>
                <a:spcPts val="1200"/>
              </a:spcBef>
              <a:buNone/>
              <a:defRPr/>
            </a:pPr>
            <a:r>
              <a:rPr lang="en-US" altLang="zh-CN" dirty="0">
                <a:solidFill>
                  <a:schemeClr val="tx1">
                    <a:lumMod val="50000"/>
                    <a:lumOff val="50000"/>
                  </a:schemeClr>
                </a:solidFill>
              </a:rPr>
              <a:t>        &lt;category </a:t>
            </a:r>
            <a:r>
              <a:rPr lang="en-US" altLang="zh-CN" dirty="0" err="1">
                <a:solidFill>
                  <a:schemeClr val="tx1">
                    <a:lumMod val="50000"/>
                    <a:lumOff val="50000"/>
                  </a:schemeClr>
                </a:solidFill>
              </a:rPr>
              <a:t>android:name</a:t>
            </a:r>
            <a:r>
              <a:rPr lang="en-US" altLang="zh-CN" dirty="0">
                <a:solidFill>
                  <a:schemeClr val="tx1">
                    <a:lumMod val="50000"/>
                    <a:lumOff val="50000"/>
                  </a:schemeClr>
                </a:solidFill>
              </a:rPr>
              <a:t>=</a:t>
            </a:r>
          </a:p>
          <a:p>
            <a:pPr marL="0" lvl="0" indent="0">
              <a:lnSpc>
                <a:spcPct val="100000"/>
              </a:lnSpc>
              <a:spcBef>
                <a:spcPts val="1200"/>
              </a:spcBef>
              <a:buNone/>
              <a:defRPr/>
            </a:pPr>
            <a:r>
              <a:rPr lang="en-US" altLang="zh-CN" dirty="0">
                <a:solidFill>
                  <a:schemeClr val="tx1">
                    <a:lumMod val="50000"/>
                    <a:lumOff val="50000"/>
                  </a:schemeClr>
                </a:solidFill>
              </a:rPr>
              <a:t>                  "</a:t>
            </a:r>
            <a:r>
              <a:rPr lang="en-US" altLang="zh-CN" dirty="0" err="1">
                <a:solidFill>
                  <a:schemeClr val="tx1">
                    <a:lumMod val="50000"/>
                    <a:lumOff val="50000"/>
                  </a:schemeClr>
                </a:solidFill>
              </a:rPr>
              <a:t>android.intent.category.DEFAULT</a:t>
            </a:r>
            <a:r>
              <a:rPr lang="en-US" altLang="zh-CN" dirty="0">
                <a:solidFill>
                  <a:schemeClr val="tx1">
                    <a:lumMod val="50000"/>
                    <a:lumOff val="50000"/>
                  </a:schemeClr>
                </a:solidFill>
              </a:rPr>
              <a:t>" /&gt; </a:t>
            </a:r>
          </a:p>
          <a:p>
            <a:pPr marL="0" lvl="0" indent="0">
              <a:lnSpc>
                <a:spcPct val="100000"/>
              </a:lnSpc>
              <a:spcBef>
                <a:spcPts val="1200"/>
              </a:spcBef>
              <a:buNone/>
              <a:defRPr/>
            </a:pPr>
            <a:r>
              <a:rPr lang="en-US" altLang="zh-CN" b="1" dirty="0"/>
              <a:t>        &lt;data </a:t>
            </a:r>
            <a:r>
              <a:rPr lang="en-US" altLang="zh-CN" b="1" dirty="0" err="1"/>
              <a:t>android:scheme</a:t>
            </a:r>
            <a:r>
              <a:rPr lang="en-US" altLang="zh-CN" b="1" dirty="0"/>
              <a:t>="http" </a:t>
            </a:r>
          </a:p>
          <a:p>
            <a:pPr marL="0" lvl="0" indent="0">
              <a:lnSpc>
                <a:spcPct val="100000"/>
              </a:lnSpc>
              <a:spcBef>
                <a:spcPts val="1200"/>
              </a:spcBef>
              <a:buNone/>
              <a:defRPr/>
            </a:pPr>
            <a:r>
              <a:rPr lang="en-US" altLang="zh-CN" b="1" dirty="0"/>
              <a:t>                   </a:t>
            </a:r>
            <a:r>
              <a:rPr lang="en-US" altLang="zh-CN" b="1" dirty="0" err="1"/>
              <a:t>android:host</a:t>
            </a:r>
            <a:r>
              <a:rPr lang="en-US" altLang="zh-CN" b="1" dirty="0"/>
              <a:t>="www.baidu.com"/&gt; </a:t>
            </a:r>
          </a:p>
          <a:p>
            <a:pPr marL="0" lvl="0" indent="0">
              <a:lnSpc>
                <a:spcPct val="100000"/>
              </a:lnSpc>
              <a:spcBef>
                <a:spcPts val="1200"/>
              </a:spcBef>
              <a:buNone/>
              <a:defRPr/>
            </a:pPr>
            <a:r>
              <a:rPr lang="en-US" altLang="zh-CN" dirty="0"/>
              <a:t>    </a:t>
            </a:r>
            <a:r>
              <a:rPr lang="en-US" altLang="zh-CN" dirty="0">
                <a:solidFill>
                  <a:schemeClr val="tx1">
                    <a:lumMod val="50000"/>
                    <a:lumOff val="50000"/>
                  </a:schemeClr>
                </a:solidFill>
              </a:rPr>
              <a:t>&lt;/intent-filter&gt; </a:t>
            </a:r>
          </a:p>
          <a:p>
            <a:pPr marL="0" lvl="0" indent="0">
              <a:lnSpc>
                <a:spcPct val="100000"/>
              </a:lnSpc>
              <a:spcBef>
                <a:spcPts val="1200"/>
              </a:spcBef>
              <a:buNone/>
              <a:defRPr/>
            </a:pPr>
            <a:r>
              <a:rPr lang="en-US" altLang="zh-CN" dirty="0"/>
              <a:t>&lt;/activity&gt;</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41</a:t>
            </a:fld>
            <a:endParaRPr lang="zh-CN" altLang="en-US"/>
          </a:p>
        </p:txBody>
      </p:sp>
      <p:sp>
        <p:nvSpPr>
          <p:cNvPr id="5" name="矩形 4"/>
          <p:cNvSpPr/>
          <p:nvPr/>
        </p:nvSpPr>
        <p:spPr>
          <a:xfrm>
            <a:off x="7273894" y="1761582"/>
            <a:ext cx="4543246" cy="595128"/>
          </a:xfrm>
          <a:prstGeom prst="rect">
            <a:avLst/>
          </a:prstGeom>
        </p:spPr>
        <p:txBody>
          <a:bodyPr vert="horz" lIns="91440" tIns="45720" rIns="91440" bIns="45720" rtlCol="0">
            <a:normAutofit/>
          </a:bodyPr>
          <a:lstStyle/>
          <a:p>
            <a:pPr>
              <a:spcBef>
                <a:spcPts val="1200"/>
              </a:spcBef>
              <a:buFont typeface="Arial" panose="020B0604020202020204" pitchFamily="34" charset="0"/>
              <a:buNone/>
            </a:pPr>
            <a:r>
              <a:rPr lang="zh-CN" altLang="en-US" sz="2800" b="1" dirty="0">
                <a:latin typeface="Arial" panose="020B0604020202020204" pitchFamily="34" charset="0"/>
                <a:ea typeface="微软雅黑" panose="020B0503020204020204" pitchFamily="34" charset="-122"/>
                <a:cs typeface="Arial" panose="020B0604020202020204" pitchFamily="34" charset="0"/>
              </a:rPr>
              <a:t>可以响应打开网页的</a:t>
            </a:r>
            <a:r>
              <a:rPr lang="en-US" altLang="zh-CN" sz="2800" b="1" dirty="0">
                <a:latin typeface="Arial" panose="020B0604020202020204" pitchFamily="34" charset="0"/>
                <a:ea typeface="微软雅黑" panose="020B0503020204020204" pitchFamily="34" charset="-122"/>
                <a:cs typeface="Arial" panose="020B0604020202020204" pitchFamily="34" charset="0"/>
              </a:rPr>
              <a:t>Intent </a:t>
            </a:r>
            <a:endParaRPr lang="zh-CN" altLang="en-US" sz="2800" b="1" dirty="0">
              <a:latin typeface="Arial" panose="020B0604020202020204" pitchFamily="34" charset="0"/>
              <a:ea typeface="微软雅黑" panose="020B0503020204020204" pitchFamily="34" charset="-122"/>
              <a:cs typeface="Arial" panose="020B0604020202020204" pitchFamily="34" charset="0"/>
            </a:endParaRPr>
          </a:p>
        </p:txBody>
      </p:sp>
      <p:grpSp>
        <p:nvGrpSpPr>
          <p:cNvPr id="6" name="组合 5"/>
          <p:cNvGrpSpPr/>
          <p:nvPr/>
        </p:nvGrpSpPr>
        <p:grpSpPr>
          <a:xfrm flipV="1">
            <a:off x="5019866" y="1924579"/>
            <a:ext cx="6770352" cy="432131"/>
            <a:chOff x="3071813" y="1110508"/>
            <a:chExt cx="10714446" cy="581487"/>
          </a:xfrm>
        </p:grpSpPr>
        <p:cxnSp>
          <p:nvCxnSpPr>
            <p:cNvPr id="7" name="直接连接符 6"/>
            <p:cNvCxnSpPr/>
            <p:nvPr/>
          </p:nvCxnSpPr>
          <p:spPr>
            <a:xfrm>
              <a:off x="3071813" y="1691995"/>
              <a:ext cx="311064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2" y="1110508"/>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92989" y="1110508"/>
              <a:ext cx="879327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4967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42</a:t>
            </a:fld>
            <a:endParaRPr lang="zh-CN" altLang="en-US"/>
          </a:p>
        </p:txBody>
      </p:sp>
      <p:sp>
        <p:nvSpPr>
          <p:cNvPr id="5" name="内容占位符 4"/>
          <p:cNvSpPr>
            <a:spLocks noGrp="1"/>
          </p:cNvSpPr>
          <p:nvPr>
            <p:ph idx="1"/>
          </p:nvPr>
        </p:nvSpPr>
        <p:spPr>
          <a:xfrm>
            <a:off x="1639870" y="2499468"/>
            <a:ext cx="8509970" cy="1929988"/>
          </a:xfrm>
        </p:spPr>
        <p:txBody>
          <a:bodyPr/>
          <a:lstStyle/>
          <a:p>
            <a:pPr marL="0" indent="0">
              <a:buNone/>
            </a:pPr>
            <a:r>
              <a:rPr lang="en-US" altLang="zh-CN" dirty="0"/>
              <a:t>Intent </a:t>
            </a:r>
            <a:r>
              <a:rPr lang="en-US" altLang="zh-CN" dirty="0" err="1"/>
              <a:t>intent</a:t>
            </a:r>
            <a:r>
              <a:rPr lang="en-US" altLang="zh-CN" dirty="0"/>
              <a:t> = new Intent(</a:t>
            </a:r>
            <a:r>
              <a:rPr lang="en-US" altLang="zh-CN" dirty="0" err="1"/>
              <a:t>Intent.</a:t>
            </a:r>
            <a:r>
              <a:rPr lang="en-US" altLang="zh-CN" b="1" dirty="0" err="1"/>
              <a:t>ACTION_DIAL</a:t>
            </a:r>
            <a:r>
              <a:rPr lang="en-US" altLang="zh-CN" dirty="0"/>
              <a:t>); </a:t>
            </a:r>
          </a:p>
          <a:p>
            <a:pPr marL="0" indent="0">
              <a:buNone/>
            </a:pPr>
            <a:r>
              <a:rPr lang="en-US" altLang="zh-CN" dirty="0" err="1"/>
              <a:t>intent.setData</a:t>
            </a:r>
            <a:r>
              <a:rPr lang="en-US" altLang="zh-CN" dirty="0"/>
              <a:t>(</a:t>
            </a:r>
            <a:r>
              <a:rPr lang="en-US" altLang="zh-CN" dirty="0" err="1"/>
              <a:t>Uri.parse</a:t>
            </a:r>
            <a:r>
              <a:rPr lang="en-US" altLang="zh-CN" dirty="0"/>
              <a:t>("</a:t>
            </a:r>
            <a:r>
              <a:rPr lang="en-US" altLang="zh-CN" b="1" dirty="0"/>
              <a:t>tel:10086</a:t>
            </a:r>
            <a:r>
              <a:rPr lang="en-US" altLang="zh-CN" dirty="0"/>
              <a:t>")); </a:t>
            </a:r>
          </a:p>
          <a:p>
            <a:pPr marL="0" indent="0">
              <a:buNone/>
            </a:pPr>
            <a:r>
              <a:rPr lang="en-US" altLang="zh-CN" dirty="0" err="1"/>
              <a:t>startActivity</a:t>
            </a:r>
            <a:r>
              <a:rPr lang="en-US" altLang="zh-CN" dirty="0"/>
              <a:t>(intent);</a:t>
            </a:r>
          </a:p>
          <a:p>
            <a:pPr marL="0" indent="0">
              <a:buNone/>
            </a:pPr>
            <a:endParaRPr lang="en-US" altLang="zh-CN" dirty="0"/>
          </a:p>
        </p:txBody>
      </p:sp>
      <p:sp>
        <p:nvSpPr>
          <p:cNvPr id="3" name="矩形 2"/>
          <p:cNvSpPr/>
          <p:nvPr/>
        </p:nvSpPr>
        <p:spPr>
          <a:xfrm>
            <a:off x="882442" y="4675278"/>
            <a:ext cx="10323576" cy="1384995"/>
          </a:xfrm>
          <a:prstGeom prst="rect">
            <a:avLst/>
          </a:prstGeom>
          <a:ln>
            <a:solidFill>
              <a:schemeClr val="accent1"/>
            </a:solidFill>
          </a:ln>
        </p:spPr>
        <p:txBody>
          <a:bodyPr wrap="square">
            <a:spAutoFit/>
          </a:bodyPr>
          <a:lstStyle/>
          <a:p>
            <a:r>
              <a:rPr lang="en-US" altLang="zh-CN" sz="2800" dirty="0"/>
              <a:t>&lt;uses-permission   </a:t>
            </a:r>
          </a:p>
          <a:p>
            <a:r>
              <a:rPr lang="en-US" altLang="zh-CN" sz="2800" dirty="0"/>
              <a:t>              </a:t>
            </a:r>
            <a:r>
              <a:rPr lang="en-US" altLang="zh-CN" sz="2800" dirty="0" err="1"/>
              <a:t>android:name</a:t>
            </a:r>
            <a:r>
              <a:rPr lang="en-US" altLang="zh-CN" sz="2800" dirty="0"/>
              <a:t>="</a:t>
            </a:r>
            <a:r>
              <a:rPr lang="en-US" altLang="zh-CN" sz="2800" b="1" dirty="0" err="1"/>
              <a:t>android.permission.CALL_PHONE</a:t>
            </a:r>
            <a:r>
              <a:rPr lang="en-US" altLang="zh-CN" sz="2800" dirty="0"/>
              <a:t>"/&gt;</a:t>
            </a:r>
            <a:endParaRPr lang="zh-CN" altLang="en-US" sz="2800" dirty="0"/>
          </a:p>
          <a:p>
            <a:endParaRPr lang="zh-CN" altLang="en-US" sz="2800" dirty="0"/>
          </a:p>
        </p:txBody>
      </p:sp>
      <p:sp>
        <p:nvSpPr>
          <p:cNvPr id="6" name="矩形 5"/>
          <p:cNvSpPr/>
          <p:nvPr/>
        </p:nvSpPr>
        <p:spPr>
          <a:xfrm>
            <a:off x="0" y="1498061"/>
            <a:ext cx="4809743" cy="597215"/>
          </a:xfrm>
          <a:prstGeom prst="rect">
            <a:avLst/>
          </a:prstGeom>
          <a:solidFill>
            <a:schemeClr val="accent1"/>
          </a:solidFill>
        </p:spPr>
        <p:txBody>
          <a:bodyPr vert="horz" wrap="square" lIns="91440" tIns="45720" rIns="91440" bIns="45720" rtlCol="0" anchor="ctr" anchorCtr="0">
            <a:noAutofit/>
          </a:bodyPr>
          <a:lstStyle/>
          <a:p>
            <a:pPr algn="ctr">
              <a:lnSpc>
                <a:spcPct val="130000"/>
              </a:lnSpc>
              <a:buFont typeface="Arial" panose="020B0604020202020204" pitchFamily="34" charset="0"/>
              <a:buNone/>
            </a:pPr>
            <a:r>
              <a:rPr lang="zh-CN" altLang="en-US" sz="2800" dirty="0">
                <a:solidFill>
                  <a:schemeClr val="bg1"/>
                </a:solidFill>
              </a:rPr>
              <a:t>打开拨打电话的界面</a:t>
            </a:r>
            <a:endParaRPr lang="en-US" altLang="zh-CN" sz="2800" dirty="0">
              <a:solidFill>
                <a:schemeClr val="bg1"/>
              </a:solidFill>
            </a:endParaRPr>
          </a:p>
        </p:txBody>
      </p:sp>
    </p:spTree>
    <p:extLst>
      <p:ext uri="{BB962C8B-B14F-4D97-AF65-F5344CB8AC3E}">
        <p14:creationId xmlns:p14="http://schemas.microsoft.com/office/powerpoint/2010/main" val="1874272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a:t>
            </a:r>
          </a:p>
        </p:txBody>
      </p:sp>
      <p:sp>
        <p:nvSpPr>
          <p:cNvPr id="3" name="内容占位符 2"/>
          <p:cNvSpPr>
            <a:spLocks noGrp="1"/>
          </p:cNvSpPr>
          <p:nvPr>
            <p:ph idx="1"/>
          </p:nvPr>
        </p:nvSpPr>
        <p:spPr>
          <a:xfrm>
            <a:off x="2785080" y="1703761"/>
            <a:ext cx="7772400" cy="597215"/>
          </a:xfrm>
        </p:spPr>
        <p:txBody>
          <a:bodyPr wrap="square">
            <a:spAutoFit/>
          </a:bodyPr>
          <a:lstStyle/>
          <a:p>
            <a:pPr marL="0" lvl="1" indent="0">
              <a:buNone/>
            </a:pPr>
            <a:r>
              <a:rPr lang="zh-CN" altLang="en-US" sz="2800" dirty="0">
                <a:latin typeface="+mn-lt"/>
                <a:ea typeface="+mn-ea"/>
                <a:cs typeface="+mn-cs"/>
              </a:rPr>
              <a:t>显式指定</a:t>
            </a:r>
            <a:r>
              <a:rPr lang="en-US" altLang="zh-CN" sz="2800" dirty="0">
                <a:latin typeface="+mn-lt"/>
                <a:ea typeface="+mn-ea"/>
                <a:cs typeface="+mn-cs"/>
              </a:rPr>
              <a:t>Intent</a:t>
            </a:r>
            <a:r>
              <a:rPr lang="zh-CN" altLang="en-US" sz="2800" dirty="0">
                <a:latin typeface="+mn-lt"/>
                <a:ea typeface="+mn-ea"/>
                <a:cs typeface="+mn-cs"/>
              </a:rPr>
              <a:t>的数据类型（</a:t>
            </a:r>
            <a:r>
              <a:rPr lang="en-US" altLang="zh-CN" sz="2800" dirty="0">
                <a:latin typeface="+mn-lt"/>
                <a:ea typeface="+mn-ea"/>
                <a:cs typeface="+mn-cs"/>
              </a:rPr>
              <a:t>MIME</a:t>
            </a:r>
            <a:r>
              <a:rPr lang="zh-CN" altLang="en-US" sz="2800" dirty="0">
                <a:latin typeface="+mn-lt"/>
                <a:ea typeface="+mn-ea"/>
                <a:cs typeface="+mn-cs"/>
              </a:rPr>
              <a:t>）</a:t>
            </a:r>
            <a:endParaRPr lang="en-US" altLang="zh-CN" sz="2800" dirty="0">
              <a:latin typeface="+mn-lt"/>
              <a:ea typeface="+mn-ea"/>
              <a:cs typeface="+mn-cs"/>
            </a:endParaRP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43</a:t>
            </a:fld>
            <a:r>
              <a:rPr lang="en-US" altLang="zh-CN"/>
              <a:t>-246</a:t>
            </a:r>
            <a:endParaRPr lang="en-US" altLang="zh-CN" dirty="0"/>
          </a:p>
        </p:txBody>
      </p:sp>
      <p:sp>
        <p:nvSpPr>
          <p:cNvPr id="4" name="矩形 3"/>
          <p:cNvSpPr/>
          <p:nvPr/>
        </p:nvSpPr>
        <p:spPr>
          <a:xfrm>
            <a:off x="2785080" y="5012093"/>
            <a:ext cx="7983179" cy="954107"/>
          </a:xfrm>
          <a:prstGeom prst="rect">
            <a:avLst/>
          </a:prstGeom>
        </p:spPr>
        <p:txBody>
          <a:bodyPr wrap="square">
            <a:spAutoFit/>
          </a:bodyPr>
          <a:lstStyle/>
          <a:p>
            <a:r>
              <a:rPr lang="zh-CN" altLang="en-US" sz="2800" dirty="0">
                <a:solidFill>
                  <a:srgbClr val="000000"/>
                </a:solidFill>
                <a:latin typeface="Verdana" panose="020B0604030504040204" pitchFamily="34" charset="0"/>
              </a:rPr>
              <a:t>如果</a:t>
            </a:r>
            <a:r>
              <a:rPr lang="en-US" altLang="zh-CN" sz="2800" dirty="0">
                <a:solidFill>
                  <a:srgbClr val="000000"/>
                </a:solidFill>
                <a:latin typeface="Verdana" panose="020B0604030504040204" pitchFamily="34" charset="0"/>
              </a:rPr>
              <a:t>Intent</a:t>
            </a:r>
            <a:r>
              <a:rPr lang="zh-CN" altLang="en-US" sz="2800" dirty="0">
                <a:solidFill>
                  <a:srgbClr val="000000"/>
                </a:solidFill>
                <a:latin typeface="Verdana" panose="020B0604030504040204" pitchFamily="34" charset="0"/>
              </a:rPr>
              <a:t>对象中既包含</a:t>
            </a:r>
            <a:r>
              <a:rPr lang="en-US" altLang="zh-CN" sz="2800" dirty="0">
                <a:solidFill>
                  <a:srgbClr val="000000"/>
                </a:solidFill>
                <a:latin typeface="Verdana" panose="020B0604030504040204" pitchFamily="34" charset="0"/>
              </a:rPr>
              <a:t>Uri</a:t>
            </a:r>
            <a:r>
              <a:rPr lang="zh-CN" altLang="en-US" sz="2800" dirty="0">
                <a:solidFill>
                  <a:srgbClr val="000000"/>
                </a:solidFill>
                <a:latin typeface="Verdana" panose="020B0604030504040204" pitchFamily="34" charset="0"/>
              </a:rPr>
              <a:t>又包含</a:t>
            </a:r>
            <a:r>
              <a:rPr lang="en-US" altLang="zh-CN" sz="2800" dirty="0">
                <a:solidFill>
                  <a:srgbClr val="000000"/>
                </a:solidFill>
                <a:latin typeface="Verdana" panose="020B0604030504040204" pitchFamily="34" charset="0"/>
              </a:rPr>
              <a:t>Type</a:t>
            </a:r>
            <a:r>
              <a:rPr lang="zh-CN" altLang="en-US" sz="2800" dirty="0">
                <a:solidFill>
                  <a:srgbClr val="000000"/>
                </a:solidFill>
                <a:latin typeface="Verdana" panose="020B0604030504040204" pitchFamily="34" charset="0"/>
              </a:rPr>
              <a:t>，则在</a:t>
            </a:r>
            <a:r>
              <a:rPr lang="en-US" altLang="zh-CN" sz="2800" dirty="0">
                <a:solidFill>
                  <a:srgbClr val="000000"/>
                </a:solidFill>
                <a:latin typeface="Verdana" panose="020B0604030504040204" pitchFamily="34" charset="0"/>
              </a:rPr>
              <a:t>&lt;intent-filter&gt;</a:t>
            </a:r>
            <a:r>
              <a:rPr lang="zh-CN" altLang="en-US" sz="2800" dirty="0">
                <a:solidFill>
                  <a:srgbClr val="000000"/>
                </a:solidFill>
                <a:latin typeface="Verdana" panose="020B0604030504040204" pitchFamily="34" charset="0"/>
              </a:rPr>
              <a:t>中必须二者都包含才能通过测试</a:t>
            </a:r>
            <a:endParaRPr lang="zh-CN" altLang="en-US" sz="2800" dirty="0"/>
          </a:p>
        </p:txBody>
      </p:sp>
      <p:sp>
        <p:nvSpPr>
          <p:cNvPr id="5" name="矩形 4"/>
          <p:cNvSpPr/>
          <p:nvPr/>
        </p:nvSpPr>
        <p:spPr>
          <a:xfrm>
            <a:off x="2785080" y="3474764"/>
            <a:ext cx="8360174" cy="523220"/>
          </a:xfrm>
          <a:prstGeom prst="rect">
            <a:avLst/>
          </a:prstGeom>
        </p:spPr>
        <p:txBody>
          <a:bodyPr wrap="square">
            <a:spAutoFit/>
          </a:bodyPr>
          <a:lstStyle/>
          <a:p>
            <a:r>
              <a:rPr lang="zh-CN" altLang="en-US" sz="2800" dirty="0">
                <a:solidFill>
                  <a:srgbClr val="000000"/>
                </a:solidFill>
                <a:latin typeface="Verdana" panose="020B0604030504040204" pitchFamily="34" charset="0"/>
              </a:rPr>
              <a:t>当</a:t>
            </a:r>
            <a:r>
              <a:rPr lang="en-US" altLang="zh-CN" sz="2800" dirty="0">
                <a:solidFill>
                  <a:srgbClr val="000000"/>
                </a:solidFill>
                <a:latin typeface="Verdana" panose="020B0604030504040204" pitchFamily="34" charset="0"/>
              </a:rPr>
              <a:t>Intent</a:t>
            </a:r>
            <a:r>
              <a:rPr lang="zh-CN" altLang="en-US" sz="2800" dirty="0">
                <a:solidFill>
                  <a:srgbClr val="000000"/>
                </a:solidFill>
                <a:latin typeface="Verdana" panose="020B0604030504040204" pitchFamily="34" charset="0"/>
              </a:rPr>
              <a:t>不指定</a:t>
            </a:r>
            <a:r>
              <a:rPr lang="en-US" altLang="zh-CN" sz="2800" dirty="0">
                <a:solidFill>
                  <a:srgbClr val="000000"/>
                </a:solidFill>
                <a:latin typeface="Verdana" panose="020B0604030504040204" pitchFamily="34" charset="0"/>
              </a:rPr>
              <a:t>Data</a:t>
            </a:r>
            <a:r>
              <a:rPr lang="zh-CN" altLang="en-US" sz="2800" dirty="0">
                <a:solidFill>
                  <a:srgbClr val="000000"/>
                </a:solidFill>
                <a:latin typeface="Verdana" panose="020B0604030504040204" pitchFamily="34" charset="0"/>
              </a:rPr>
              <a:t>属性时，</a:t>
            </a:r>
            <a:r>
              <a:rPr lang="en-US" altLang="zh-CN" sz="2800" dirty="0">
                <a:solidFill>
                  <a:srgbClr val="000000"/>
                </a:solidFill>
                <a:latin typeface="Verdana" panose="020B0604030504040204" pitchFamily="34" charset="0"/>
              </a:rPr>
              <a:t>Type</a:t>
            </a:r>
            <a:r>
              <a:rPr lang="zh-CN" altLang="en-US" sz="2800" dirty="0">
                <a:solidFill>
                  <a:srgbClr val="000000"/>
                </a:solidFill>
                <a:latin typeface="Verdana" panose="020B0604030504040204" pitchFamily="34" charset="0"/>
              </a:rPr>
              <a:t>属性才会起作用</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266" y="3126774"/>
            <a:ext cx="1219200" cy="12192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7108" y="4964967"/>
            <a:ext cx="1048358" cy="104835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108" y="1487355"/>
            <a:ext cx="1243283" cy="1243283"/>
          </a:xfrm>
          <a:prstGeom prst="rect">
            <a:avLst/>
          </a:prstGeom>
        </p:spPr>
      </p:pic>
    </p:spTree>
    <p:extLst>
      <p:ext uri="{BB962C8B-B14F-4D97-AF65-F5344CB8AC3E}">
        <p14:creationId xmlns:p14="http://schemas.microsoft.com/office/powerpoint/2010/main" val="9297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1252538" y="1169446"/>
            <a:ext cx="10515600" cy="5186904"/>
          </a:xfrm>
          <a:solidFill>
            <a:srgbClr val="FAFAFA"/>
          </a:solidFill>
          <a:ln>
            <a:solidFill>
              <a:srgbClr val="B6B6B6"/>
            </a:solidFill>
          </a:ln>
        </p:spPr>
        <p:txBody>
          <a:bodyPr lIns="216000">
            <a:normAutofit/>
          </a:bodyPr>
          <a:lstStyle/>
          <a:p>
            <a:pPr marL="0" indent="0">
              <a:lnSpc>
                <a:spcPct val="120000"/>
              </a:lnSpc>
              <a:spcBef>
                <a:spcPts val="600"/>
              </a:spcBef>
              <a:buNone/>
            </a:pPr>
            <a:r>
              <a:rPr lang="en-US" altLang="zh-CN" sz="2400" dirty="0" err="1"/>
              <a:t>button.setOnClickListener</a:t>
            </a:r>
            <a:r>
              <a:rPr lang="en-US" altLang="zh-CN" sz="2400" dirty="0"/>
              <a:t>(new </a:t>
            </a:r>
            <a:r>
              <a:rPr lang="en-US" altLang="zh-CN" sz="2400" dirty="0" err="1"/>
              <a:t>OnClickListener</a:t>
            </a:r>
            <a:r>
              <a:rPr lang="en-US" altLang="zh-CN" sz="2400" dirty="0"/>
              <a:t>() {  </a:t>
            </a:r>
          </a:p>
          <a:p>
            <a:pPr marL="0" indent="0">
              <a:lnSpc>
                <a:spcPct val="120000"/>
              </a:lnSpc>
              <a:spcBef>
                <a:spcPts val="600"/>
              </a:spcBef>
              <a:buNone/>
            </a:pPr>
            <a:r>
              <a:rPr lang="en-US" altLang="zh-CN" sz="2400" dirty="0"/>
              <a:t>    @Override </a:t>
            </a:r>
          </a:p>
          <a:p>
            <a:pPr marL="0" indent="0">
              <a:lnSpc>
                <a:spcPct val="120000"/>
              </a:lnSpc>
              <a:spcBef>
                <a:spcPts val="600"/>
              </a:spcBef>
              <a:buNone/>
            </a:pPr>
            <a:r>
              <a:rPr lang="en-US" altLang="zh-CN" sz="2400" dirty="0"/>
              <a:t>    public void </a:t>
            </a:r>
            <a:r>
              <a:rPr lang="en-US" altLang="zh-CN" sz="2400" dirty="0" err="1"/>
              <a:t>onClick</a:t>
            </a:r>
            <a:r>
              <a:rPr lang="en-US" altLang="zh-CN" sz="2400" dirty="0"/>
              <a:t>(View v) {  </a:t>
            </a:r>
          </a:p>
          <a:p>
            <a:pPr marL="0" indent="0">
              <a:lnSpc>
                <a:spcPct val="120000"/>
              </a:lnSpc>
              <a:spcBef>
                <a:spcPts val="600"/>
              </a:spcBef>
              <a:buNone/>
            </a:pPr>
            <a:r>
              <a:rPr lang="en-US" altLang="zh-CN" sz="2400" dirty="0"/>
              <a:t>        Intent </a:t>
            </a:r>
            <a:r>
              <a:rPr lang="en-US" altLang="zh-CN" sz="2400" dirty="0" err="1"/>
              <a:t>intent</a:t>
            </a:r>
            <a:r>
              <a:rPr lang="en-US" altLang="zh-CN" sz="2400" dirty="0"/>
              <a:t> = new Intent();  </a:t>
            </a:r>
          </a:p>
          <a:p>
            <a:pPr marL="0" indent="0">
              <a:lnSpc>
                <a:spcPct val="120000"/>
              </a:lnSpc>
              <a:spcBef>
                <a:spcPts val="600"/>
              </a:spcBef>
              <a:buNone/>
            </a:pPr>
            <a:r>
              <a:rPr lang="en-US" altLang="zh-CN" sz="2400" dirty="0"/>
              <a:t>        </a:t>
            </a:r>
            <a:r>
              <a:rPr lang="en-US" altLang="zh-CN" sz="2400" dirty="0" err="1"/>
              <a:t>intent.setAction</a:t>
            </a:r>
            <a:r>
              <a:rPr lang="en-US" altLang="zh-CN" sz="2400" dirty="0"/>
              <a:t>(</a:t>
            </a:r>
            <a:r>
              <a:rPr lang="en-US" altLang="zh-CN" sz="2400" dirty="0" err="1"/>
              <a:t>Intent.ACTION_VIEW</a:t>
            </a:r>
            <a:r>
              <a:rPr lang="en-US" altLang="zh-CN" sz="2400" dirty="0"/>
              <a:t>);  </a:t>
            </a:r>
          </a:p>
          <a:p>
            <a:pPr marL="0" indent="0">
              <a:lnSpc>
                <a:spcPct val="120000"/>
              </a:lnSpc>
              <a:spcBef>
                <a:spcPts val="600"/>
              </a:spcBef>
              <a:buNone/>
            </a:pPr>
            <a:r>
              <a:rPr lang="en-US" altLang="zh-CN" sz="2400" dirty="0"/>
              <a:t>        Uri data = </a:t>
            </a:r>
            <a:r>
              <a:rPr lang="en-US" altLang="zh-CN" sz="2400" dirty="0" err="1"/>
              <a:t>Uri.parse</a:t>
            </a:r>
            <a:r>
              <a:rPr lang="en-US" altLang="zh-CN" sz="2400" dirty="0"/>
              <a:t>(“</a:t>
            </a:r>
            <a:r>
              <a:rPr lang="en-US" altLang="zh-CN" sz="2400" b="1" dirty="0"/>
              <a:t>file:///storage/sdcard0/</a:t>
            </a:r>
            <a:r>
              <a:rPr lang="zh-CN" altLang="en-US" sz="2400" b="1" dirty="0"/>
              <a:t>成都</a:t>
            </a:r>
            <a:r>
              <a:rPr lang="en-US" altLang="zh-CN" sz="2400" b="1" dirty="0"/>
              <a:t>.mp3</a:t>
            </a:r>
            <a:r>
              <a:rPr lang="en-US" altLang="zh-CN" sz="2400" dirty="0"/>
              <a:t>");  </a:t>
            </a:r>
          </a:p>
          <a:p>
            <a:pPr marL="0" indent="0">
              <a:lnSpc>
                <a:spcPct val="120000"/>
              </a:lnSpc>
              <a:spcBef>
                <a:spcPts val="600"/>
              </a:spcBef>
              <a:buNone/>
            </a:pPr>
            <a:r>
              <a:rPr lang="en-US" altLang="zh-CN" sz="2400" dirty="0"/>
              <a:t>        </a:t>
            </a:r>
            <a:r>
              <a:rPr lang="en-US" altLang="zh-CN" sz="2400" dirty="0" err="1"/>
              <a:t>intent.setDataAndType</a:t>
            </a:r>
            <a:r>
              <a:rPr lang="en-US" altLang="zh-CN" sz="2400" dirty="0"/>
              <a:t>(data, "audio/mp3"); </a:t>
            </a:r>
          </a:p>
          <a:p>
            <a:pPr marL="0" indent="0">
              <a:lnSpc>
                <a:spcPct val="120000"/>
              </a:lnSpc>
              <a:spcBef>
                <a:spcPts val="600"/>
              </a:spcBef>
              <a:buNone/>
            </a:pPr>
            <a:r>
              <a:rPr lang="en-US" altLang="zh-CN" sz="2400" dirty="0"/>
              <a:t>        </a:t>
            </a:r>
            <a:r>
              <a:rPr lang="en-US" altLang="zh-CN" sz="2400" dirty="0" err="1"/>
              <a:t>startActivity</a:t>
            </a:r>
            <a:r>
              <a:rPr lang="en-US" altLang="zh-CN" sz="2400" dirty="0"/>
              <a:t>(intent);                 </a:t>
            </a:r>
          </a:p>
          <a:p>
            <a:pPr marL="0" indent="0">
              <a:lnSpc>
                <a:spcPct val="120000"/>
              </a:lnSpc>
              <a:spcBef>
                <a:spcPts val="600"/>
              </a:spcBef>
              <a:buNone/>
            </a:pPr>
            <a:r>
              <a:rPr lang="en-US" altLang="zh-CN" sz="2400" dirty="0"/>
              <a:t>    }            </a:t>
            </a:r>
          </a:p>
          <a:p>
            <a:pPr marL="0" indent="0">
              <a:lnSpc>
                <a:spcPct val="120000"/>
              </a:lnSpc>
              <a:spcBef>
                <a:spcPts val="600"/>
              </a:spcBef>
              <a:buNone/>
            </a:pP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44</a:t>
            </a:fld>
            <a:endParaRPr lang="zh-CN" altLang="en-US"/>
          </a:p>
        </p:txBody>
      </p:sp>
      <p:sp>
        <p:nvSpPr>
          <p:cNvPr id="5" name="矩形 4"/>
          <p:cNvSpPr/>
          <p:nvPr/>
        </p:nvSpPr>
        <p:spPr>
          <a:xfrm>
            <a:off x="456260" y="1169446"/>
            <a:ext cx="796278" cy="5186903"/>
          </a:xfrm>
          <a:prstGeom prst="rect">
            <a:avLst/>
          </a:prstGeom>
          <a:noFill/>
          <a:ln w="1905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1.</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2.</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3.</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4.</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5.</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6.</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7.</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8.</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9.</a:t>
            </a:r>
          </a:p>
          <a:p>
            <a:pPr algn="ctr">
              <a:lnSpc>
                <a:spcPct val="120000"/>
              </a:lnSpc>
              <a:spcBef>
                <a:spcPts val="600"/>
              </a:spcBef>
            </a:pPr>
            <a:r>
              <a:rPr lang="en-US" altLang="zh-CN" sz="2400" dirty="0">
                <a:solidFill>
                  <a:srgbClr val="4F81BD"/>
                </a:solidFill>
                <a:latin typeface="微软雅黑" panose="020B0503020204020204" pitchFamily="34" charset="-122"/>
                <a:ea typeface="微软雅黑" panose="020B0503020204020204" pitchFamily="34" charset="-122"/>
              </a:rPr>
              <a:t>10.</a:t>
            </a:r>
          </a:p>
        </p:txBody>
      </p:sp>
    </p:spTree>
    <p:extLst>
      <p:ext uri="{BB962C8B-B14F-4D97-AF65-F5344CB8AC3E}">
        <p14:creationId xmlns:p14="http://schemas.microsoft.com/office/powerpoint/2010/main" val="3963909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传递数据</a:t>
            </a:r>
          </a:p>
        </p:txBody>
      </p:sp>
      <p:sp>
        <p:nvSpPr>
          <p:cNvPr id="3" name="内容占位符 2"/>
          <p:cNvSpPr>
            <a:spLocks noGrp="1"/>
          </p:cNvSpPr>
          <p:nvPr>
            <p:ph idx="1"/>
          </p:nvPr>
        </p:nvSpPr>
        <p:spPr>
          <a:xfrm>
            <a:off x="1562512" y="1969088"/>
            <a:ext cx="9904900" cy="4167295"/>
          </a:xfrm>
        </p:spPr>
        <p:txBody>
          <a:bodyPr wrap="square">
            <a:spAutoFit/>
          </a:bodyPr>
          <a:lstStyle/>
          <a:p>
            <a:pPr marL="0" indent="0">
              <a:buNone/>
            </a:pPr>
            <a:r>
              <a:rPr lang="en-US" altLang="zh-CN" dirty="0" err="1">
                <a:solidFill>
                  <a:srgbClr val="000000"/>
                </a:solidFill>
                <a:ea typeface="+mn-ea"/>
              </a:rPr>
              <a:t>intent.</a:t>
            </a:r>
            <a:r>
              <a:rPr lang="en-US" altLang="zh-CN" b="1" dirty="0" err="1">
                <a:solidFill>
                  <a:srgbClr val="000000"/>
                </a:solidFill>
                <a:ea typeface="+mn-ea"/>
              </a:rPr>
              <a:t>putExtra</a:t>
            </a:r>
            <a:r>
              <a:rPr lang="en-US" altLang="zh-CN" dirty="0">
                <a:solidFill>
                  <a:srgbClr val="000000"/>
                </a:solidFill>
                <a:ea typeface="+mn-ea"/>
              </a:rPr>
              <a:t>(“</a:t>
            </a:r>
            <a:r>
              <a:rPr lang="en-US" altLang="zh-CN" b="1" dirty="0" err="1">
                <a:solidFill>
                  <a:schemeClr val="accent2"/>
                </a:solidFill>
                <a:ea typeface="+mn-ea"/>
              </a:rPr>
              <a:t>input_data</a:t>
            </a:r>
            <a:r>
              <a:rPr lang="en-US" altLang="zh-CN" dirty="0">
                <a:solidFill>
                  <a:srgbClr val="000000"/>
                </a:solidFill>
                <a:ea typeface="+mn-ea"/>
              </a:rPr>
              <a:t>”, </a:t>
            </a:r>
            <a:r>
              <a:rPr lang="en-US" altLang="zh-CN" b="1" dirty="0">
                <a:solidFill>
                  <a:schemeClr val="accent1"/>
                </a:solidFill>
                <a:ea typeface="+mn-ea"/>
              </a:rPr>
              <a:t>data</a:t>
            </a:r>
            <a:r>
              <a:rPr lang="en-US" altLang="zh-CN" dirty="0">
                <a:solidFill>
                  <a:srgbClr val="000000"/>
                </a:solidFill>
                <a:ea typeface="+mn-ea"/>
              </a:rPr>
              <a:t>);</a:t>
            </a:r>
          </a:p>
          <a:p>
            <a:pPr marL="0" indent="0">
              <a:spcBef>
                <a:spcPts val="1200"/>
              </a:spcBef>
              <a:buNone/>
            </a:pPr>
            <a:r>
              <a:rPr lang="en-US" altLang="zh-CN" b="1" dirty="0"/>
              <a:t>Intent </a:t>
            </a:r>
            <a:r>
              <a:rPr lang="en-US" altLang="zh-CN" b="1" dirty="0" err="1"/>
              <a:t>intent</a:t>
            </a:r>
            <a:r>
              <a:rPr lang="en-US" altLang="zh-CN" b="1" dirty="0"/>
              <a:t> = </a:t>
            </a:r>
            <a:r>
              <a:rPr lang="en-US" altLang="zh-CN" b="1" dirty="0" err="1"/>
              <a:t>getIntent</a:t>
            </a:r>
            <a:r>
              <a:rPr lang="en-US" altLang="zh-CN" b="1" dirty="0"/>
              <a:t>();</a:t>
            </a:r>
            <a:endParaRPr lang="en-US" altLang="zh-CN" dirty="0">
              <a:solidFill>
                <a:srgbClr val="000000"/>
              </a:solidFill>
              <a:ea typeface="+mn-ea"/>
            </a:endParaRPr>
          </a:p>
          <a:p>
            <a:pPr marL="0" indent="0">
              <a:buNone/>
            </a:pPr>
            <a:r>
              <a:rPr lang="en-US" altLang="zh-CN" dirty="0">
                <a:solidFill>
                  <a:srgbClr val="000000"/>
                </a:solidFill>
                <a:ea typeface="+mn-ea"/>
              </a:rPr>
              <a:t>String data = </a:t>
            </a:r>
            <a:r>
              <a:rPr lang="en-US" altLang="zh-CN" dirty="0" err="1">
                <a:solidFill>
                  <a:srgbClr val="000000"/>
                </a:solidFill>
                <a:ea typeface="+mn-ea"/>
              </a:rPr>
              <a:t>intent.</a:t>
            </a:r>
            <a:r>
              <a:rPr lang="en-US" altLang="zh-CN" b="1" dirty="0" err="1">
                <a:solidFill>
                  <a:srgbClr val="000000"/>
                </a:solidFill>
                <a:ea typeface="+mn-ea"/>
              </a:rPr>
              <a:t>get</a:t>
            </a:r>
            <a:r>
              <a:rPr lang="en-US" altLang="zh-CN" b="1" dirty="0" err="1">
                <a:solidFill>
                  <a:schemeClr val="accent6">
                    <a:lumMod val="75000"/>
                  </a:schemeClr>
                </a:solidFill>
                <a:ea typeface="+mn-ea"/>
              </a:rPr>
              <a:t>String</a:t>
            </a:r>
            <a:r>
              <a:rPr lang="en-US" altLang="zh-CN" b="1" dirty="0" err="1">
                <a:solidFill>
                  <a:srgbClr val="000000"/>
                </a:solidFill>
                <a:ea typeface="+mn-ea"/>
              </a:rPr>
              <a:t>Extra</a:t>
            </a:r>
            <a:r>
              <a:rPr lang="en-US" altLang="zh-CN" dirty="0">
                <a:solidFill>
                  <a:srgbClr val="000000"/>
                </a:solidFill>
                <a:ea typeface="+mn-ea"/>
              </a:rPr>
              <a:t>(“</a:t>
            </a:r>
            <a:r>
              <a:rPr lang="en-US" altLang="zh-CN" dirty="0" err="1">
                <a:solidFill>
                  <a:srgbClr val="000000"/>
                </a:solidFill>
                <a:ea typeface="+mn-ea"/>
              </a:rPr>
              <a:t>input_data</a:t>
            </a:r>
            <a:r>
              <a:rPr lang="en-US" altLang="zh-CN" dirty="0">
                <a:solidFill>
                  <a:srgbClr val="000000"/>
                </a:solidFill>
                <a:ea typeface="+mn-ea"/>
              </a:rPr>
              <a:t>”);</a:t>
            </a:r>
          </a:p>
          <a:p>
            <a:pPr marL="0" indent="0">
              <a:buNone/>
            </a:pPr>
            <a:r>
              <a:rPr lang="zh-CN" altLang="en-US" dirty="0">
                <a:solidFill>
                  <a:srgbClr val="000000"/>
                </a:solidFill>
                <a:ea typeface="+mn-ea"/>
              </a:rPr>
              <a:t>整型数据</a:t>
            </a:r>
            <a:r>
              <a:rPr lang="en-US" altLang="zh-CN" dirty="0" err="1">
                <a:solidFill>
                  <a:srgbClr val="000000"/>
                </a:solidFill>
                <a:ea typeface="+mn-ea"/>
              </a:rPr>
              <a:t>getIntExtra</a:t>
            </a:r>
            <a:r>
              <a:rPr lang="en-US" altLang="zh-CN" dirty="0">
                <a:solidFill>
                  <a:srgbClr val="000000"/>
                </a:solidFill>
                <a:ea typeface="+mn-ea"/>
              </a:rPr>
              <a:t>() </a:t>
            </a:r>
          </a:p>
          <a:p>
            <a:pPr marL="0" indent="0">
              <a:buNone/>
            </a:pPr>
            <a:r>
              <a:rPr lang="zh-CN" altLang="en-US" dirty="0">
                <a:solidFill>
                  <a:srgbClr val="000000"/>
                </a:solidFill>
                <a:ea typeface="+mn-ea"/>
              </a:rPr>
              <a:t>布尔型数据</a:t>
            </a:r>
            <a:r>
              <a:rPr lang="en-US" altLang="zh-CN" dirty="0" err="1">
                <a:solidFill>
                  <a:srgbClr val="000000"/>
                </a:solidFill>
                <a:ea typeface="+mn-ea"/>
              </a:rPr>
              <a:t>getBooleanExtra</a:t>
            </a:r>
            <a:r>
              <a:rPr lang="en-US" altLang="zh-CN" dirty="0">
                <a:solidFill>
                  <a:srgbClr val="000000"/>
                </a:solidFill>
                <a:ea typeface="+mn-ea"/>
              </a:rPr>
              <a:t>() </a:t>
            </a:r>
          </a:p>
          <a:p>
            <a:pPr marL="0" indent="0">
              <a:buNone/>
            </a:pPr>
            <a:r>
              <a:rPr lang="zh-CN" altLang="en-US" dirty="0">
                <a:solidFill>
                  <a:srgbClr val="000000"/>
                </a:solidFill>
                <a:ea typeface="+mn-ea"/>
              </a:rPr>
              <a:t>注意区分：</a:t>
            </a:r>
            <a:endParaRPr lang="en-US" altLang="zh-CN" dirty="0">
              <a:solidFill>
                <a:srgbClr val="000000"/>
              </a:solidFill>
              <a:ea typeface="+mn-ea"/>
            </a:endParaRPr>
          </a:p>
          <a:p>
            <a:pPr marL="0" indent="0">
              <a:buNone/>
            </a:pPr>
            <a:endParaRPr lang="en-US" altLang="zh-CN" dirty="0">
              <a:solidFill>
                <a:srgbClr val="000000"/>
              </a:solidFill>
              <a:ea typeface="+mn-ea"/>
            </a:endParaRP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45</a:t>
            </a:fld>
            <a:r>
              <a:rPr lang="en-US" altLang="zh-CN"/>
              <a:t>-246</a:t>
            </a:r>
            <a:endParaRPr lang="en-US" altLang="zh-CN" dirty="0"/>
          </a:p>
        </p:txBody>
      </p:sp>
      <p:grpSp>
        <p:nvGrpSpPr>
          <p:cNvPr id="5" name="组合 4"/>
          <p:cNvGrpSpPr/>
          <p:nvPr/>
        </p:nvGrpSpPr>
        <p:grpSpPr>
          <a:xfrm>
            <a:off x="3043531" y="1844202"/>
            <a:ext cx="2336127" cy="471698"/>
            <a:chOff x="2371399" y="4467226"/>
            <a:chExt cx="2668701" cy="538850"/>
          </a:xfrm>
        </p:grpSpPr>
        <p:cxnSp>
          <p:nvCxnSpPr>
            <p:cNvPr id="7" name="直接连接符 6"/>
            <p:cNvCxnSpPr/>
            <p:nvPr/>
          </p:nvCxnSpPr>
          <p:spPr>
            <a:xfrm>
              <a:off x="2371399" y="4467226"/>
              <a:ext cx="2129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1761897" y="4713010"/>
            <a:ext cx="8372642" cy="1797415"/>
          </a:xfrm>
          <a:prstGeom prst="rect">
            <a:avLst/>
          </a:prstGeom>
        </p:spPr>
        <p:txBody>
          <a:bodyPr wrap="square">
            <a:spAutoFit/>
          </a:bodyPr>
          <a:lstStyle/>
          <a:p>
            <a:pPr>
              <a:lnSpc>
                <a:spcPct val="120000"/>
              </a:lnSpc>
              <a:spcBef>
                <a:spcPts val="600"/>
              </a:spcBef>
            </a:pPr>
            <a:endParaRPr lang="en-US" altLang="zh-CN" sz="2800" dirty="0">
              <a:solidFill>
                <a:srgbClr val="000000"/>
              </a:solidFill>
              <a:latin typeface="Arial" panose="020B0604020202020204" pitchFamily="34" charset="0"/>
              <a:cs typeface="Arial" panose="020B0604020202020204" pitchFamily="34" charset="0"/>
            </a:endParaRPr>
          </a:p>
          <a:p>
            <a:pPr>
              <a:lnSpc>
                <a:spcPct val="120000"/>
              </a:lnSpc>
              <a:spcBef>
                <a:spcPts val="600"/>
              </a:spcBef>
            </a:pPr>
            <a:r>
              <a:rPr lang="en-US" altLang="zh-CN" sz="2800" dirty="0" err="1">
                <a:solidFill>
                  <a:srgbClr val="000000"/>
                </a:solidFill>
                <a:latin typeface="Arial" panose="020B0604020202020204" pitchFamily="34" charset="0"/>
                <a:cs typeface="Arial" panose="020B0604020202020204" pitchFamily="34" charset="0"/>
              </a:rPr>
              <a:t>intent.</a:t>
            </a:r>
            <a:r>
              <a:rPr lang="en-US" altLang="zh-CN" sz="2800" b="1" dirty="0" err="1">
                <a:solidFill>
                  <a:srgbClr val="000000"/>
                </a:solidFill>
                <a:latin typeface="Arial" panose="020B0604020202020204" pitchFamily="34" charset="0"/>
                <a:cs typeface="Arial" panose="020B0604020202020204" pitchFamily="34" charset="0"/>
              </a:rPr>
              <a:t>setData</a:t>
            </a:r>
            <a:r>
              <a:rPr lang="en-US" altLang="zh-CN" sz="2800" dirty="0">
                <a:solidFill>
                  <a:srgbClr val="000000"/>
                </a:solidFill>
                <a:latin typeface="Arial" panose="020B0604020202020204" pitchFamily="34" charset="0"/>
                <a:cs typeface="Arial" panose="020B0604020202020204" pitchFamily="34" charset="0"/>
              </a:rPr>
              <a:t>(</a:t>
            </a:r>
            <a:r>
              <a:rPr lang="en-US" altLang="zh-CN" sz="2800" dirty="0" err="1">
                <a:solidFill>
                  <a:srgbClr val="000000"/>
                </a:solidFill>
                <a:latin typeface="Arial" panose="020B0604020202020204" pitchFamily="34" charset="0"/>
                <a:cs typeface="Arial" panose="020B0604020202020204" pitchFamily="34" charset="0"/>
              </a:rPr>
              <a:t>Uri.parse</a:t>
            </a:r>
            <a:r>
              <a:rPr lang="en-US" altLang="zh-CN" sz="2800" dirty="0">
                <a:solidFill>
                  <a:srgbClr val="000000"/>
                </a:solidFill>
                <a:latin typeface="Arial" panose="020B0604020202020204" pitchFamily="34" charset="0"/>
                <a:cs typeface="Arial" panose="020B0604020202020204" pitchFamily="34" charset="0"/>
              </a:rPr>
              <a:t>("http://www.baidu.com"));</a:t>
            </a:r>
            <a:endParaRPr lang="zh-CN" altLang="en-US" sz="2800" dirty="0">
              <a:solidFill>
                <a:srgbClr val="000000"/>
              </a:solidFill>
              <a:latin typeface="Arial" panose="020B0604020202020204" pitchFamily="34" charset="0"/>
              <a:cs typeface="Arial" panose="020B0604020202020204" pitchFamily="34" charset="0"/>
            </a:endParaRPr>
          </a:p>
          <a:p>
            <a:pPr>
              <a:lnSpc>
                <a:spcPct val="120000"/>
              </a:lnSpc>
              <a:spcBef>
                <a:spcPts val="600"/>
              </a:spcBef>
            </a:pPr>
            <a:r>
              <a:rPr lang="en-US" altLang="zh-CN" sz="2800" dirty="0" err="1">
                <a:solidFill>
                  <a:srgbClr val="000000"/>
                </a:solidFill>
                <a:latin typeface="Arial" panose="020B0604020202020204" pitchFamily="34" charset="0"/>
                <a:cs typeface="Arial" panose="020B0604020202020204" pitchFamily="34" charset="0"/>
              </a:rPr>
              <a:t>intent.setData</a:t>
            </a:r>
            <a:r>
              <a:rPr lang="en-US" altLang="zh-CN" sz="2800" dirty="0">
                <a:solidFill>
                  <a:srgbClr val="000000"/>
                </a:solidFill>
                <a:latin typeface="Arial" panose="020B0604020202020204" pitchFamily="34" charset="0"/>
                <a:cs typeface="Arial" panose="020B0604020202020204" pitchFamily="34" charset="0"/>
              </a:rPr>
              <a:t>(</a:t>
            </a:r>
            <a:r>
              <a:rPr lang="en-US" altLang="zh-CN" sz="2800" dirty="0" err="1">
                <a:solidFill>
                  <a:srgbClr val="000000"/>
                </a:solidFill>
                <a:latin typeface="Arial" panose="020B0604020202020204" pitchFamily="34" charset="0"/>
                <a:cs typeface="Arial" panose="020B0604020202020204" pitchFamily="34" charset="0"/>
              </a:rPr>
              <a:t>Uri.parse</a:t>
            </a:r>
            <a:r>
              <a:rPr lang="en-US" altLang="zh-CN" sz="2800" dirty="0">
                <a:solidFill>
                  <a:srgbClr val="000000"/>
                </a:solidFill>
                <a:latin typeface="Arial" panose="020B0604020202020204" pitchFamily="34" charset="0"/>
                <a:cs typeface="Arial" panose="020B0604020202020204" pitchFamily="34" charset="0"/>
              </a:rPr>
              <a:t>("tel:10086"));</a:t>
            </a:r>
            <a:endParaRPr lang="zh-CN" altLang="en-US" sz="2800" dirty="0">
              <a:solidFill>
                <a:srgbClr val="000000"/>
              </a:solidFill>
              <a:latin typeface="Arial" panose="020B0604020202020204" pitchFamily="34" charset="0"/>
              <a:cs typeface="Arial" panose="020B0604020202020204" pitchFamily="34" charset="0"/>
            </a:endParaRPr>
          </a:p>
        </p:txBody>
      </p:sp>
      <p:sp>
        <p:nvSpPr>
          <p:cNvPr id="10" name="文本框 9"/>
          <p:cNvSpPr txBox="1"/>
          <p:nvPr/>
        </p:nvSpPr>
        <p:spPr>
          <a:xfrm>
            <a:off x="3149501" y="1308584"/>
            <a:ext cx="1757856" cy="566309"/>
          </a:xfrm>
          <a:prstGeom prst="rect">
            <a:avLst/>
          </a:prstGeom>
          <a:noFill/>
        </p:spPr>
        <p:txBody>
          <a:bodyPr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键（</a:t>
            </a:r>
            <a:r>
              <a:rPr lang="en-US" altLang="zh-CN" sz="2800" dirty="0">
                <a:latin typeface="Arial" panose="020B0604020202020204" pitchFamily="34" charset="0"/>
                <a:ea typeface="微软雅黑" panose="020B0503020204020204" pitchFamily="34" charset="-122"/>
                <a:cs typeface="Arial" panose="020B0604020202020204" pitchFamily="34" charset="0"/>
              </a:rPr>
              <a:t>key</a:t>
            </a:r>
            <a:r>
              <a:rPr lang="zh-CN" altLang="en-US" sz="2800" dirty="0">
                <a:latin typeface="Arial" panose="020B0604020202020204" pitchFamily="34" charset="0"/>
                <a:ea typeface="微软雅黑" panose="020B0503020204020204" pitchFamily="34" charset="-122"/>
                <a:cs typeface="Arial" panose="020B0604020202020204" pitchFamily="34" charset="0"/>
              </a:rPr>
              <a:t>）</a:t>
            </a:r>
          </a:p>
        </p:txBody>
      </p:sp>
      <p:grpSp>
        <p:nvGrpSpPr>
          <p:cNvPr id="12" name="组合 11"/>
          <p:cNvGrpSpPr/>
          <p:nvPr/>
        </p:nvGrpSpPr>
        <p:grpSpPr>
          <a:xfrm flipH="1">
            <a:off x="6884753" y="1844202"/>
            <a:ext cx="2336127" cy="471698"/>
            <a:chOff x="2371399" y="4467226"/>
            <a:chExt cx="2668701" cy="538850"/>
          </a:xfrm>
        </p:grpSpPr>
        <p:cxnSp>
          <p:nvCxnSpPr>
            <p:cNvPr id="13" name="直接连接符 12"/>
            <p:cNvCxnSpPr/>
            <p:nvPr/>
          </p:nvCxnSpPr>
          <p:spPr>
            <a:xfrm>
              <a:off x="2371399" y="4467226"/>
              <a:ext cx="2129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flipH="1">
            <a:off x="7273929" y="1308584"/>
            <a:ext cx="2016122" cy="566309"/>
          </a:xfrm>
          <a:prstGeom prst="rect">
            <a:avLst/>
          </a:prstGeom>
          <a:noFill/>
        </p:spPr>
        <p:txBody>
          <a:bodyPr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传递的信息</a:t>
            </a:r>
          </a:p>
        </p:txBody>
      </p:sp>
      <p:sp>
        <p:nvSpPr>
          <p:cNvPr id="17" name="矩形 16"/>
          <p:cNvSpPr/>
          <p:nvPr/>
        </p:nvSpPr>
        <p:spPr>
          <a:xfrm>
            <a:off x="1456547" y="3038609"/>
            <a:ext cx="211930" cy="84852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31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返回数据 </a:t>
            </a:r>
          </a:p>
        </p:txBody>
      </p:sp>
      <p:sp>
        <p:nvSpPr>
          <p:cNvPr id="3" name="内容占位符 2"/>
          <p:cNvSpPr>
            <a:spLocks noGrp="1"/>
          </p:cNvSpPr>
          <p:nvPr>
            <p:ph idx="1"/>
          </p:nvPr>
        </p:nvSpPr>
        <p:spPr>
          <a:xfrm>
            <a:off x="3033710" y="2315200"/>
            <a:ext cx="7806086" cy="1772793"/>
          </a:xfrm>
        </p:spPr>
        <p:txBody>
          <a:bodyPr vert="horz" wrap="square" lIns="91440" tIns="45720" rIns="91440" bIns="45720" rtlCol="0">
            <a:spAutoFit/>
          </a:bodyPr>
          <a:lstStyle/>
          <a:p>
            <a:pPr marL="0" indent="0">
              <a:buNone/>
            </a:pPr>
            <a:r>
              <a:rPr lang="en-US" altLang="zh-CN" dirty="0">
                <a:solidFill>
                  <a:srgbClr val="000000"/>
                </a:solidFill>
                <a:ea typeface="+mn-ea"/>
              </a:rPr>
              <a:t>Intent </a:t>
            </a:r>
            <a:r>
              <a:rPr lang="en-US" altLang="zh-CN" dirty="0" err="1">
                <a:solidFill>
                  <a:srgbClr val="000000"/>
                </a:solidFill>
                <a:ea typeface="+mn-ea"/>
              </a:rPr>
              <a:t>intent</a:t>
            </a:r>
            <a:r>
              <a:rPr lang="en-US" altLang="zh-CN" dirty="0">
                <a:solidFill>
                  <a:srgbClr val="000000"/>
                </a:solidFill>
                <a:ea typeface="+mn-ea"/>
              </a:rPr>
              <a:t> = new Intent(</a:t>
            </a:r>
            <a:r>
              <a:rPr lang="en-US" altLang="zh-CN" dirty="0" err="1">
                <a:solidFill>
                  <a:srgbClr val="000000"/>
                </a:solidFill>
                <a:ea typeface="+mn-ea"/>
              </a:rPr>
              <a:t>MainActivity.this</a:t>
            </a:r>
            <a:r>
              <a:rPr lang="en-US" altLang="zh-CN" dirty="0">
                <a:solidFill>
                  <a:srgbClr val="000000"/>
                </a:solidFill>
                <a:ea typeface="+mn-ea"/>
              </a:rPr>
              <a:t>, </a:t>
            </a:r>
          </a:p>
          <a:p>
            <a:pPr marL="0" indent="0">
              <a:buNone/>
            </a:pPr>
            <a:r>
              <a:rPr lang="en-US" altLang="zh-CN" dirty="0">
                <a:solidFill>
                  <a:srgbClr val="000000"/>
                </a:solidFill>
                <a:ea typeface="+mn-ea"/>
              </a:rPr>
              <a:t>                           </a:t>
            </a:r>
            <a:r>
              <a:rPr lang="en-US" altLang="zh-CN" dirty="0" err="1">
                <a:solidFill>
                  <a:srgbClr val="000000"/>
                </a:solidFill>
                <a:ea typeface="+mn-ea"/>
              </a:rPr>
              <a:t>MyActivity.class</a:t>
            </a:r>
            <a:r>
              <a:rPr lang="en-US" altLang="zh-CN" dirty="0">
                <a:solidFill>
                  <a:srgbClr val="000000"/>
                </a:solidFill>
                <a:ea typeface="+mn-ea"/>
              </a:rPr>
              <a:t>);</a:t>
            </a:r>
            <a:br>
              <a:rPr lang="en-US" altLang="zh-CN" dirty="0">
                <a:solidFill>
                  <a:srgbClr val="000000"/>
                </a:solidFill>
                <a:ea typeface="+mn-ea"/>
              </a:rPr>
            </a:br>
            <a:r>
              <a:rPr lang="en-US" altLang="zh-CN" b="1" dirty="0" err="1">
                <a:solidFill>
                  <a:srgbClr val="000000"/>
                </a:solidFill>
                <a:ea typeface="+mn-ea"/>
              </a:rPr>
              <a:t>startActivityForResult</a:t>
            </a:r>
            <a:r>
              <a:rPr lang="en-US" altLang="zh-CN" dirty="0">
                <a:solidFill>
                  <a:srgbClr val="000000"/>
                </a:solidFill>
                <a:ea typeface="+mn-ea"/>
              </a:rPr>
              <a:t>(intent, 1); </a:t>
            </a:r>
            <a:endParaRPr lang="zh-CN" altLang="en-US" dirty="0">
              <a:solidFill>
                <a:srgbClr val="000000"/>
              </a:solidFill>
              <a:ea typeface="+mn-ea"/>
            </a:endParaRP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46</a:t>
            </a:fld>
            <a:r>
              <a:rPr lang="en-US" altLang="zh-CN"/>
              <a:t>-246</a:t>
            </a:r>
            <a:endParaRPr lang="en-US" altLang="zh-CN" dirty="0"/>
          </a:p>
        </p:txBody>
      </p:sp>
      <p:sp>
        <p:nvSpPr>
          <p:cNvPr id="4" name="矩形 3"/>
          <p:cNvSpPr/>
          <p:nvPr/>
        </p:nvSpPr>
        <p:spPr>
          <a:xfrm>
            <a:off x="3033710" y="4273845"/>
            <a:ext cx="8473749" cy="2332946"/>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en-US" altLang="zh-CN" sz="2800" b="1" dirty="0">
                <a:solidFill>
                  <a:srgbClr val="000000"/>
                </a:solidFill>
                <a:latin typeface="Arial" panose="020B0604020202020204" pitchFamily="34" charset="0"/>
                <a:cs typeface="Arial" panose="020B0604020202020204" pitchFamily="34" charset="0"/>
              </a:rPr>
              <a:t>Intent </a:t>
            </a:r>
            <a:r>
              <a:rPr lang="en-US" altLang="zh-CN" sz="2800" b="1" dirty="0" err="1">
                <a:solidFill>
                  <a:srgbClr val="000000"/>
                </a:solidFill>
                <a:latin typeface="Arial" panose="020B0604020202020204" pitchFamily="34" charset="0"/>
                <a:cs typeface="Arial" panose="020B0604020202020204" pitchFamily="34" charset="0"/>
              </a:rPr>
              <a:t>intent</a:t>
            </a:r>
            <a:r>
              <a:rPr lang="en-US" altLang="zh-CN" sz="2800" b="1" dirty="0">
                <a:solidFill>
                  <a:srgbClr val="000000"/>
                </a:solidFill>
                <a:latin typeface="Arial" panose="020B0604020202020204" pitchFamily="34" charset="0"/>
                <a:cs typeface="Arial" panose="020B0604020202020204" pitchFamily="34" charset="0"/>
              </a:rPr>
              <a:t> = new Intent();</a:t>
            </a:r>
            <a:br>
              <a:rPr lang="en-US" altLang="zh-CN" sz="2800" b="1" dirty="0">
                <a:solidFill>
                  <a:srgbClr val="000000"/>
                </a:solidFill>
                <a:latin typeface="Arial" panose="020B0604020202020204" pitchFamily="34" charset="0"/>
                <a:cs typeface="Arial" panose="020B0604020202020204" pitchFamily="34" charset="0"/>
              </a:rPr>
            </a:br>
            <a:r>
              <a:rPr lang="en-US" altLang="zh-CN" sz="2800" dirty="0" err="1">
                <a:solidFill>
                  <a:srgbClr val="000000"/>
                </a:solidFill>
                <a:latin typeface="Arial" panose="020B0604020202020204" pitchFamily="34" charset="0"/>
                <a:cs typeface="Arial" panose="020B0604020202020204" pitchFamily="34" charset="0"/>
              </a:rPr>
              <a:t>intent.putExtra</a:t>
            </a:r>
            <a:r>
              <a:rPr lang="en-US" altLang="zh-CN" sz="2800" dirty="0">
                <a:solidFill>
                  <a:srgbClr val="000000"/>
                </a:solidFill>
                <a:latin typeface="Arial" panose="020B0604020202020204" pitchFamily="34" charset="0"/>
                <a:cs typeface="Arial" panose="020B0604020202020204" pitchFamily="34" charset="0"/>
              </a:rPr>
              <a:t>(“</a:t>
            </a:r>
            <a:r>
              <a:rPr lang="en-US" altLang="zh-CN" sz="2800" dirty="0" err="1">
                <a:solidFill>
                  <a:srgbClr val="000000"/>
                </a:solidFill>
                <a:latin typeface="Arial" panose="020B0604020202020204" pitchFamily="34" charset="0"/>
                <a:cs typeface="Arial" panose="020B0604020202020204" pitchFamily="34" charset="0"/>
              </a:rPr>
              <a:t>data_return</a:t>
            </a:r>
            <a:r>
              <a:rPr lang="en-US" altLang="zh-CN" sz="2800" dirty="0">
                <a:solidFill>
                  <a:srgbClr val="000000"/>
                </a:solidFill>
                <a:latin typeface="Arial" panose="020B0604020202020204" pitchFamily="34" charset="0"/>
                <a:cs typeface="Arial" panose="020B0604020202020204" pitchFamily="34" charset="0"/>
              </a:rPr>
              <a:t>”, “</a:t>
            </a:r>
            <a:r>
              <a:rPr lang="zh-CN" altLang="en-US" sz="2800" dirty="0">
                <a:solidFill>
                  <a:srgbClr val="000000"/>
                </a:solidFill>
                <a:latin typeface="Arial" panose="020B0604020202020204" pitchFamily="34" charset="0"/>
                <a:cs typeface="Arial" panose="020B0604020202020204" pitchFamily="34" charset="0"/>
              </a:rPr>
              <a:t>返回的信息</a:t>
            </a:r>
            <a:r>
              <a:rPr lang="en-US" altLang="zh-CN" sz="2800" dirty="0">
                <a:solidFill>
                  <a:srgbClr val="000000"/>
                </a:solidFill>
                <a:latin typeface="Arial" panose="020B0604020202020204" pitchFamily="34" charset="0"/>
                <a:cs typeface="Arial" panose="020B0604020202020204" pitchFamily="34" charset="0"/>
              </a:rPr>
              <a:t>");</a:t>
            </a:r>
            <a:br>
              <a:rPr lang="en-US" altLang="zh-CN" sz="2800" dirty="0">
                <a:solidFill>
                  <a:srgbClr val="000000"/>
                </a:solidFill>
                <a:latin typeface="Arial" panose="020B0604020202020204" pitchFamily="34" charset="0"/>
                <a:cs typeface="Arial" panose="020B0604020202020204" pitchFamily="34" charset="0"/>
              </a:rPr>
            </a:br>
            <a:r>
              <a:rPr lang="en-US" altLang="zh-CN" sz="2800" dirty="0" err="1">
                <a:solidFill>
                  <a:srgbClr val="000000"/>
                </a:solidFill>
                <a:latin typeface="Arial" panose="020B0604020202020204" pitchFamily="34" charset="0"/>
                <a:cs typeface="Arial" panose="020B0604020202020204" pitchFamily="34" charset="0"/>
              </a:rPr>
              <a:t>setResult</a:t>
            </a:r>
            <a:r>
              <a:rPr lang="en-US" altLang="zh-CN" sz="2800" dirty="0">
                <a:solidFill>
                  <a:srgbClr val="000000"/>
                </a:solidFill>
                <a:latin typeface="Arial" panose="020B0604020202020204" pitchFamily="34" charset="0"/>
                <a:cs typeface="Arial" panose="020B0604020202020204" pitchFamily="34" charset="0"/>
              </a:rPr>
              <a:t>(RESULT_OK, intent);</a:t>
            </a:r>
            <a:br>
              <a:rPr lang="en-US" altLang="zh-CN" sz="2800" dirty="0">
                <a:solidFill>
                  <a:srgbClr val="000000"/>
                </a:solidFill>
                <a:latin typeface="Arial" panose="020B0604020202020204" pitchFamily="34" charset="0"/>
                <a:cs typeface="Arial" panose="020B0604020202020204" pitchFamily="34" charset="0"/>
              </a:rPr>
            </a:br>
            <a:r>
              <a:rPr lang="en-US" altLang="zh-CN" sz="2800" dirty="0">
                <a:solidFill>
                  <a:srgbClr val="000000"/>
                </a:solidFill>
                <a:latin typeface="Arial" panose="020B0604020202020204" pitchFamily="34" charset="0"/>
                <a:cs typeface="Arial" panose="020B0604020202020204" pitchFamily="34" charset="0"/>
              </a:rPr>
              <a:t>finish(); </a:t>
            </a:r>
            <a:endParaRPr lang="zh-CN" altLang="en-US" sz="2800" dirty="0">
              <a:solidFill>
                <a:srgbClr val="000000"/>
              </a:solidFill>
              <a:latin typeface="Arial" panose="020B0604020202020204" pitchFamily="34" charset="0"/>
              <a:cs typeface="Arial" panose="020B0604020202020204" pitchFamily="34" charset="0"/>
            </a:endParaRPr>
          </a:p>
        </p:txBody>
      </p:sp>
      <p:sp>
        <p:nvSpPr>
          <p:cNvPr id="5" name="文本框 4"/>
          <p:cNvSpPr txBox="1"/>
          <p:nvPr/>
        </p:nvSpPr>
        <p:spPr>
          <a:xfrm>
            <a:off x="1150139" y="5855014"/>
            <a:ext cx="1083733" cy="529569"/>
          </a:xfrm>
          <a:prstGeom prst="rect">
            <a:avLst/>
          </a:prstGeom>
          <a:noFill/>
        </p:spPr>
        <p:txBody>
          <a:bodyPr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发送</a:t>
            </a:r>
          </a:p>
        </p:txBody>
      </p:sp>
      <p:sp>
        <p:nvSpPr>
          <p:cNvPr id="7" name="文本框 6"/>
          <p:cNvSpPr txBox="1"/>
          <p:nvPr/>
        </p:nvSpPr>
        <p:spPr>
          <a:xfrm>
            <a:off x="1150139" y="3558424"/>
            <a:ext cx="1083733" cy="529569"/>
          </a:xfrm>
          <a:prstGeom prst="rect">
            <a:avLst/>
          </a:prstGeom>
          <a:noFill/>
        </p:spPr>
        <p:txBody>
          <a:bodyPr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接收</a:t>
            </a:r>
          </a:p>
        </p:txBody>
      </p:sp>
      <p:sp>
        <p:nvSpPr>
          <p:cNvPr id="8" name="矩形 7"/>
          <p:cNvSpPr/>
          <p:nvPr/>
        </p:nvSpPr>
        <p:spPr>
          <a:xfrm>
            <a:off x="1220354" y="1265576"/>
            <a:ext cx="9455727" cy="597215"/>
          </a:xfrm>
          <a:prstGeom prst="rect">
            <a:avLst/>
          </a:prstGeom>
        </p:spPr>
        <p:txBody>
          <a:bodyPr vert="horz" wrap="square" lIns="91440" tIns="45720" rIns="91440" bIns="45720" rtlCol="0">
            <a:spAutoFit/>
          </a:bodyPr>
          <a:lstStyle/>
          <a:p>
            <a:pPr algn="ctr">
              <a:lnSpc>
                <a:spcPct val="130000"/>
              </a:lnSpc>
              <a:buFont typeface="Arial" panose="020B0604020202020204" pitchFamily="34" charset="0"/>
              <a:buNone/>
            </a:pPr>
            <a:r>
              <a:rPr lang="en-US" altLang="zh-CN" sz="2800" dirty="0">
                <a:solidFill>
                  <a:srgbClr val="000000"/>
                </a:solidFill>
                <a:latin typeface="Arial" panose="020B0604020202020204" pitchFamily="34" charset="0"/>
                <a:cs typeface="Arial" panose="020B0604020202020204" pitchFamily="34" charset="0"/>
              </a:rPr>
              <a:t>Activity</a:t>
            </a:r>
            <a:r>
              <a:rPr lang="zh-CN" altLang="en-US" sz="2800" dirty="0">
                <a:solidFill>
                  <a:srgbClr val="000000"/>
                </a:solidFill>
                <a:latin typeface="Arial" panose="020B0604020202020204" pitchFamily="34" charset="0"/>
                <a:cs typeface="Arial" panose="020B0604020202020204" pitchFamily="34" charset="0"/>
              </a:rPr>
              <a:t>结束时，从结束的</a:t>
            </a:r>
            <a:r>
              <a:rPr lang="en-US" altLang="zh-CN" sz="2800" dirty="0">
                <a:solidFill>
                  <a:srgbClr val="000000"/>
                </a:solidFill>
                <a:latin typeface="Arial" panose="020B0604020202020204" pitchFamily="34" charset="0"/>
                <a:cs typeface="Arial" panose="020B0604020202020204" pitchFamily="34" charset="0"/>
              </a:rPr>
              <a:t>Activity</a:t>
            </a:r>
            <a:r>
              <a:rPr lang="zh-CN" altLang="en-US" sz="2800" dirty="0">
                <a:solidFill>
                  <a:srgbClr val="000000"/>
                </a:solidFill>
                <a:latin typeface="Arial" panose="020B0604020202020204" pitchFamily="34" charset="0"/>
                <a:cs typeface="Arial" panose="020B0604020202020204" pitchFamily="34" charset="0"/>
              </a:rPr>
              <a:t>接收数据</a:t>
            </a:r>
          </a:p>
        </p:txBody>
      </p:sp>
      <p:cxnSp>
        <p:nvCxnSpPr>
          <p:cNvPr id="9" name="直接连接符 8"/>
          <p:cNvCxnSpPr/>
          <p:nvPr/>
        </p:nvCxnSpPr>
        <p:spPr>
          <a:xfrm flipV="1">
            <a:off x="2593631" y="1974314"/>
            <a:ext cx="6833002"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160" y="4436716"/>
            <a:ext cx="1315690" cy="131569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709" y="2227340"/>
            <a:ext cx="1300593" cy="1300593"/>
          </a:xfrm>
          <a:prstGeom prst="rect">
            <a:avLst/>
          </a:prstGeom>
        </p:spPr>
      </p:pic>
      <p:cxnSp>
        <p:nvCxnSpPr>
          <p:cNvPr id="13" name="直接连接符 12"/>
          <p:cNvCxnSpPr/>
          <p:nvPr/>
        </p:nvCxnSpPr>
        <p:spPr>
          <a:xfrm flipV="1">
            <a:off x="2593631" y="4145334"/>
            <a:ext cx="6833002"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593631" y="6606790"/>
            <a:ext cx="6833002"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237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 </a:t>
            </a:r>
            <a:r>
              <a:rPr lang="en-US" altLang="zh-CN" dirty="0"/>
              <a:t>Intent </a:t>
            </a:r>
            <a:r>
              <a:rPr lang="zh-CN" altLang="en-US" dirty="0"/>
              <a:t>传递信息 </a:t>
            </a:r>
            <a:r>
              <a:rPr lang="zh-CN" altLang="en-US" b="1" dirty="0"/>
              <a:t>使用</a:t>
            </a:r>
            <a:r>
              <a:rPr lang="en-US" altLang="zh-CN" b="1" dirty="0"/>
              <a:t>Intent</a:t>
            </a:r>
            <a:r>
              <a:rPr lang="zh-CN" altLang="en-US" b="1" dirty="0"/>
              <a:t>传递对象</a:t>
            </a:r>
            <a:endParaRPr lang="zh-CN" altLang="en-US" dirty="0"/>
          </a:p>
        </p:txBody>
      </p:sp>
      <p:sp>
        <p:nvSpPr>
          <p:cNvPr id="3" name="内容占位符 2"/>
          <p:cNvSpPr>
            <a:spLocks noGrp="1"/>
          </p:cNvSpPr>
          <p:nvPr>
            <p:ph idx="1"/>
          </p:nvPr>
        </p:nvSpPr>
        <p:spPr>
          <a:xfrm>
            <a:off x="4375257" y="1392018"/>
            <a:ext cx="6464532" cy="1122589"/>
          </a:xfrm>
        </p:spPr>
        <p:txBody>
          <a:bodyPr>
            <a:normAutofit fontScale="92500" lnSpcReduction="10000"/>
          </a:bodyPr>
          <a:lstStyle/>
          <a:p>
            <a:pPr marL="0" indent="0">
              <a:buNone/>
            </a:pPr>
            <a:r>
              <a:rPr lang="zh-CN" altLang="en-US" sz="3500" b="1" dirty="0"/>
              <a:t>传值</a:t>
            </a:r>
            <a:endParaRPr lang="en-US" altLang="zh-CN" sz="3500" b="1" dirty="0"/>
          </a:p>
          <a:p>
            <a:pPr marL="0" indent="0">
              <a:buNone/>
            </a:pPr>
            <a:r>
              <a:rPr lang="en-US" altLang="zh-CN" dirty="0" err="1"/>
              <a:t>intent.putExtra</a:t>
            </a:r>
            <a:r>
              <a:rPr lang="en-US" altLang="zh-CN" dirty="0"/>
              <a:t>(), </a:t>
            </a:r>
            <a:r>
              <a:rPr lang="zh-CN" altLang="en-US" dirty="0"/>
              <a:t>添加一些附加数据</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47</a:t>
            </a:fld>
            <a:endParaRPr lang="zh-CN" altLang="en-US"/>
          </a:p>
        </p:txBody>
      </p:sp>
      <p:sp>
        <p:nvSpPr>
          <p:cNvPr id="6" name="矩形 5"/>
          <p:cNvSpPr/>
          <p:nvPr/>
        </p:nvSpPr>
        <p:spPr>
          <a:xfrm>
            <a:off x="4375257" y="3011974"/>
            <a:ext cx="6721200" cy="1292662"/>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en-US" altLang="zh-CN" sz="3200" b="1" dirty="0">
                <a:solidFill>
                  <a:srgbClr val="000000"/>
                </a:solidFill>
                <a:latin typeface="Arial" panose="020B0604020202020204" pitchFamily="34" charset="0"/>
                <a:cs typeface="Arial" panose="020B0604020202020204" pitchFamily="34" charset="0"/>
              </a:rPr>
              <a:t>Serializable</a:t>
            </a:r>
          </a:p>
          <a:p>
            <a:pPr>
              <a:lnSpc>
                <a:spcPct val="130000"/>
              </a:lnSpc>
              <a:buFont typeface="Arial" panose="020B0604020202020204" pitchFamily="34" charset="0"/>
              <a:buNone/>
            </a:pPr>
            <a:r>
              <a:rPr lang="zh-CN" altLang="en-US" sz="2800" dirty="0"/>
              <a:t>将对象转换成可存储或可传输的状态</a:t>
            </a:r>
            <a:endParaRPr lang="zh-CN" altLang="en-US" sz="2800" dirty="0">
              <a:solidFill>
                <a:srgbClr val="000000"/>
              </a:solidFill>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803" y="2496190"/>
            <a:ext cx="2347783" cy="2347783"/>
          </a:xfrm>
          <a:prstGeom prst="rect">
            <a:avLst/>
          </a:prstGeom>
          <a:ln>
            <a:noFill/>
          </a:ln>
          <a:effectLst>
            <a:outerShdw blurRad="292100" dist="139700" dir="2700000" algn="tl" rotWithShape="0">
              <a:srgbClr val="333333">
                <a:alpha val="65000"/>
              </a:srgbClr>
            </a:outerShdw>
          </a:effectLst>
        </p:spPr>
      </p:pic>
      <p:sp>
        <p:nvSpPr>
          <p:cNvPr id="9" name="矩形 8"/>
          <p:cNvSpPr/>
          <p:nvPr/>
        </p:nvSpPr>
        <p:spPr>
          <a:xfrm>
            <a:off x="4375257" y="4802004"/>
            <a:ext cx="6721200" cy="1292662"/>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en-US" altLang="zh-CN" sz="3200" b="1" dirty="0" err="1"/>
              <a:t>Parcelable</a:t>
            </a:r>
            <a:r>
              <a:rPr lang="en-US" altLang="zh-CN" sz="3200" b="1" dirty="0"/>
              <a:t> </a:t>
            </a:r>
          </a:p>
          <a:p>
            <a:pPr>
              <a:lnSpc>
                <a:spcPct val="130000"/>
              </a:lnSpc>
              <a:buFont typeface="Arial" panose="020B0604020202020204" pitchFamily="34" charset="0"/>
              <a:buNone/>
            </a:pPr>
            <a:r>
              <a:rPr lang="zh-CN" altLang="en-US" sz="2800" dirty="0"/>
              <a:t>更高效的传递对象方式</a:t>
            </a:r>
            <a:endParaRPr lang="zh-CN" altLang="en-US" sz="2800" dirty="0">
              <a:solidFill>
                <a:srgbClr val="000000"/>
              </a:solidFill>
              <a:latin typeface="Arial" panose="020B0604020202020204" pitchFamily="34" charset="0"/>
              <a:cs typeface="Arial" panose="020B0604020202020204" pitchFamily="34" charset="0"/>
            </a:endParaRPr>
          </a:p>
        </p:txBody>
      </p:sp>
      <p:cxnSp>
        <p:nvCxnSpPr>
          <p:cNvPr id="10" name="直接箭头连接符 9"/>
          <p:cNvCxnSpPr>
            <a:stCxn id="3" idx="1"/>
            <a:endCxn id="8" idx="3"/>
          </p:cNvCxnSpPr>
          <p:nvPr/>
        </p:nvCxnSpPr>
        <p:spPr>
          <a:xfrm flipH="1">
            <a:off x="3686586" y="1953313"/>
            <a:ext cx="688671" cy="1716769"/>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1"/>
            <a:endCxn id="8" idx="3"/>
          </p:cNvCxnSpPr>
          <p:nvPr/>
        </p:nvCxnSpPr>
        <p:spPr>
          <a:xfrm flipH="1">
            <a:off x="3686586" y="3658305"/>
            <a:ext cx="688671" cy="11777"/>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1"/>
            <a:endCxn id="8" idx="3"/>
          </p:cNvCxnSpPr>
          <p:nvPr/>
        </p:nvCxnSpPr>
        <p:spPr>
          <a:xfrm flipH="1" flipV="1">
            <a:off x="3686586" y="3670082"/>
            <a:ext cx="688671" cy="1778253"/>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433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rPr>
              <a:t>Serializable</a:t>
            </a:r>
            <a:endParaRPr lang="zh-CN" altLang="en-US" dirty="0"/>
          </a:p>
        </p:txBody>
      </p:sp>
      <p:sp>
        <p:nvSpPr>
          <p:cNvPr id="3" name="内容占位符 2"/>
          <p:cNvSpPr>
            <a:spLocks noGrp="1"/>
          </p:cNvSpPr>
          <p:nvPr>
            <p:ph idx="1"/>
          </p:nvPr>
        </p:nvSpPr>
        <p:spPr>
          <a:xfrm>
            <a:off x="825885" y="1044449"/>
            <a:ext cx="9977582" cy="5677026"/>
          </a:xfrm>
        </p:spPr>
        <p:txBody>
          <a:bodyPr>
            <a:noAutofit/>
          </a:bodyPr>
          <a:lstStyle/>
          <a:p>
            <a:pPr marL="0" lvl="0" indent="0" eaLnBrk="0" fontAlgn="base" hangingPunct="0">
              <a:lnSpc>
                <a:spcPct val="100000"/>
              </a:lnSpc>
              <a:spcBef>
                <a:spcPts val="1800"/>
              </a:spcBef>
              <a:spcAft>
                <a:spcPct val="0"/>
              </a:spcAft>
              <a:buNone/>
            </a:pPr>
            <a:r>
              <a:rPr lang="en-US" altLang="zh-CN" sz="2400" b="1" dirty="0">
                <a:solidFill>
                  <a:srgbClr val="000080"/>
                </a:solidFill>
                <a:latin typeface="+mn-lt"/>
              </a:rPr>
              <a:t>public class </a:t>
            </a:r>
            <a:r>
              <a:rPr lang="en-US" altLang="zh-CN" sz="2400" dirty="0">
                <a:latin typeface="+mn-lt"/>
              </a:rPr>
              <a:t>Quiz </a:t>
            </a:r>
            <a:r>
              <a:rPr lang="en-US" altLang="zh-CN" sz="2400" b="1" dirty="0">
                <a:solidFill>
                  <a:srgbClr val="C00000"/>
                </a:solidFill>
                <a:latin typeface="+mn-lt"/>
              </a:rPr>
              <a:t>implements Serializable </a:t>
            </a:r>
            <a:r>
              <a:rPr lang="en-US" altLang="zh-CN" sz="2400" dirty="0">
                <a:latin typeface="+mn-lt"/>
              </a:rPr>
              <a:t>{ </a:t>
            </a:r>
            <a:br>
              <a:rPr lang="en-US" altLang="zh-CN" sz="2400" dirty="0">
                <a:latin typeface="+mn-lt"/>
              </a:rPr>
            </a:br>
            <a:r>
              <a:rPr lang="en-US" altLang="zh-CN" sz="2400" dirty="0">
                <a:latin typeface="+mn-lt"/>
              </a:rPr>
              <a:t>        </a:t>
            </a:r>
            <a:r>
              <a:rPr lang="zh-CN" altLang="zh-CN" sz="2400" b="1" dirty="0">
                <a:solidFill>
                  <a:srgbClr val="000080"/>
                </a:solidFill>
                <a:latin typeface="+mn-lt"/>
              </a:rPr>
              <a:t>int    </a:t>
            </a:r>
            <a:r>
              <a:rPr lang="en-US" altLang="zh-CN" sz="2400" b="1" dirty="0">
                <a:solidFill>
                  <a:srgbClr val="000080"/>
                </a:solidFill>
                <a:latin typeface="+mn-lt"/>
              </a:rPr>
              <a:t> </a:t>
            </a:r>
            <a:r>
              <a:rPr lang="zh-CN" altLang="zh-CN" sz="2400" b="1" dirty="0">
                <a:solidFill>
                  <a:srgbClr val="000080"/>
                </a:solidFill>
                <a:latin typeface="+mn-lt"/>
              </a:rPr>
              <a:t> </a:t>
            </a:r>
            <a:r>
              <a:rPr lang="zh-CN" altLang="zh-CN" sz="2400" b="1" dirty="0">
                <a:solidFill>
                  <a:srgbClr val="660E7A"/>
                </a:solidFill>
                <a:latin typeface="+mn-lt"/>
              </a:rPr>
              <a:t>statementId</a:t>
            </a:r>
            <a:r>
              <a:rPr lang="zh-CN" altLang="zh-CN" sz="2400" dirty="0">
                <a:solidFill>
                  <a:srgbClr val="000000"/>
                </a:solidFill>
                <a:latin typeface="+mn-lt"/>
              </a:rPr>
              <a:t>;</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 </a:t>
            </a:r>
            <a:r>
              <a:rPr lang="zh-CN" altLang="zh-CN" sz="2400" b="1" dirty="0">
                <a:solidFill>
                  <a:srgbClr val="000080"/>
                </a:solidFill>
                <a:latin typeface="+mn-lt"/>
              </a:rPr>
              <a:t>boolean  </a:t>
            </a:r>
            <a:r>
              <a:rPr lang="zh-CN" altLang="zh-CN" sz="2400" b="1" dirty="0">
                <a:solidFill>
                  <a:srgbClr val="660E7A"/>
                </a:solidFill>
                <a:latin typeface="+mn-lt"/>
              </a:rPr>
              <a:t>answer</a:t>
            </a:r>
            <a:r>
              <a:rPr lang="zh-CN" altLang="zh-CN" sz="2400" dirty="0">
                <a:solidFill>
                  <a:srgbClr val="000000"/>
                </a:solidFill>
                <a:latin typeface="+mn-lt"/>
              </a:rPr>
              <a:t>;</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 </a:t>
            </a:r>
            <a:r>
              <a:rPr lang="zh-CN" altLang="zh-CN" sz="2400" b="1" dirty="0">
                <a:solidFill>
                  <a:schemeClr val="tx1">
                    <a:lumMod val="50000"/>
                    <a:lumOff val="50000"/>
                  </a:schemeClr>
                </a:solidFill>
                <a:latin typeface="+mn-lt"/>
              </a:rPr>
              <a:t>public </a:t>
            </a:r>
            <a:r>
              <a:rPr lang="zh-CN" altLang="zh-CN" sz="2400" dirty="0">
                <a:solidFill>
                  <a:schemeClr val="tx1">
                    <a:lumMod val="50000"/>
                    <a:lumOff val="50000"/>
                  </a:schemeClr>
                </a:solidFill>
                <a:latin typeface="+mn-lt"/>
              </a:rPr>
              <a:t>Quiz(</a:t>
            </a:r>
            <a:r>
              <a:rPr lang="zh-CN" altLang="zh-CN" sz="2400" b="1" dirty="0">
                <a:solidFill>
                  <a:schemeClr val="tx1">
                    <a:lumMod val="50000"/>
                    <a:lumOff val="50000"/>
                  </a:schemeClr>
                </a:solidFill>
                <a:latin typeface="+mn-lt"/>
              </a:rPr>
              <a:t>int </a:t>
            </a:r>
            <a:r>
              <a:rPr lang="zh-CN" altLang="zh-CN" sz="2400" dirty="0">
                <a:solidFill>
                  <a:schemeClr val="tx1">
                    <a:lumMod val="50000"/>
                    <a:lumOff val="50000"/>
                  </a:schemeClr>
                </a:solidFill>
                <a:latin typeface="+mn-lt"/>
              </a:rPr>
              <a:t>statementId, </a:t>
            </a:r>
            <a:r>
              <a:rPr lang="zh-CN" altLang="zh-CN" sz="2400" b="1" dirty="0">
                <a:solidFill>
                  <a:schemeClr val="tx1">
                    <a:lumMod val="50000"/>
                    <a:lumOff val="50000"/>
                  </a:schemeClr>
                </a:solidFill>
                <a:latin typeface="+mn-lt"/>
              </a:rPr>
              <a:t>boolean </a:t>
            </a:r>
            <a:r>
              <a:rPr lang="zh-CN" altLang="zh-CN" sz="2400" dirty="0">
                <a:solidFill>
                  <a:schemeClr val="tx1">
                    <a:lumMod val="50000"/>
                    <a:lumOff val="50000"/>
                  </a:schemeClr>
                </a:solidFill>
                <a:latin typeface="+mn-lt"/>
              </a:rPr>
              <a:t>answer) {</a:t>
            </a:r>
            <a:br>
              <a:rPr lang="zh-CN" altLang="zh-CN" sz="2400" dirty="0">
                <a:solidFill>
                  <a:schemeClr val="tx1">
                    <a:lumMod val="50000"/>
                    <a:lumOff val="50000"/>
                  </a:schemeClr>
                </a:solidFill>
                <a:latin typeface="+mn-lt"/>
              </a:rPr>
            </a:br>
            <a:r>
              <a:rPr lang="zh-CN" altLang="zh-CN" sz="2400" dirty="0">
                <a:solidFill>
                  <a:schemeClr val="tx1">
                    <a:lumMod val="50000"/>
                    <a:lumOff val="50000"/>
                  </a:schemeClr>
                </a:solidFill>
                <a:latin typeface="+mn-lt"/>
              </a:rPr>
              <a:t>     </a:t>
            </a: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   </a:t>
            </a:r>
            <a:r>
              <a:rPr lang="zh-CN" altLang="zh-CN" sz="2400" b="1" dirty="0">
                <a:solidFill>
                  <a:schemeClr val="tx1">
                    <a:lumMod val="50000"/>
                    <a:lumOff val="50000"/>
                  </a:schemeClr>
                </a:solidFill>
                <a:latin typeface="+mn-lt"/>
              </a:rPr>
              <a:t>this</a:t>
            </a:r>
            <a:r>
              <a:rPr lang="zh-CN" altLang="zh-CN" sz="2400" dirty="0">
                <a:solidFill>
                  <a:schemeClr val="tx1">
                    <a:lumMod val="50000"/>
                    <a:lumOff val="50000"/>
                  </a:schemeClr>
                </a:solidFill>
                <a:latin typeface="+mn-lt"/>
              </a:rPr>
              <a:t>.</a:t>
            </a:r>
            <a:r>
              <a:rPr lang="zh-CN" altLang="zh-CN" sz="2400" b="1" dirty="0">
                <a:solidFill>
                  <a:schemeClr val="tx1">
                    <a:lumMod val="50000"/>
                    <a:lumOff val="50000"/>
                  </a:schemeClr>
                </a:solidFill>
                <a:latin typeface="+mn-lt"/>
              </a:rPr>
              <a:t>statementId </a:t>
            </a:r>
            <a:r>
              <a:rPr lang="zh-CN" altLang="zh-CN" sz="2400" dirty="0">
                <a:solidFill>
                  <a:schemeClr val="tx1">
                    <a:lumMod val="50000"/>
                    <a:lumOff val="50000"/>
                  </a:schemeClr>
                </a:solidFill>
                <a:latin typeface="+mn-lt"/>
              </a:rPr>
              <a:t>= statementId;</a:t>
            </a:r>
            <a:br>
              <a:rPr lang="zh-CN" altLang="zh-CN" sz="2400" dirty="0">
                <a:solidFill>
                  <a:schemeClr val="tx1">
                    <a:lumMod val="50000"/>
                    <a:lumOff val="50000"/>
                  </a:schemeClr>
                </a:solidFill>
                <a:latin typeface="+mn-lt"/>
              </a:rPr>
            </a:br>
            <a:r>
              <a:rPr lang="zh-CN" altLang="zh-CN" sz="2400" dirty="0">
                <a:solidFill>
                  <a:schemeClr val="tx1">
                    <a:lumMod val="50000"/>
                    <a:lumOff val="50000"/>
                  </a:schemeClr>
                </a:solidFill>
                <a:latin typeface="+mn-lt"/>
              </a:rPr>
              <a:t>      </a:t>
            </a: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  </a:t>
            </a:r>
            <a:r>
              <a:rPr lang="zh-CN" altLang="zh-CN" sz="2400" b="1" dirty="0">
                <a:solidFill>
                  <a:schemeClr val="tx1">
                    <a:lumMod val="50000"/>
                    <a:lumOff val="50000"/>
                  </a:schemeClr>
                </a:solidFill>
                <a:latin typeface="+mn-lt"/>
              </a:rPr>
              <a:t>this</a:t>
            </a:r>
            <a:r>
              <a:rPr lang="zh-CN" altLang="zh-CN" sz="2400" dirty="0">
                <a:solidFill>
                  <a:schemeClr val="tx1">
                    <a:lumMod val="50000"/>
                    <a:lumOff val="50000"/>
                  </a:schemeClr>
                </a:solidFill>
                <a:latin typeface="+mn-lt"/>
              </a:rPr>
              <a:t>.</a:t>
            </a:r>
            <a:r>
              <a:rPr lang="zh-CN" altLang="zh-CN" sz="2400" b="1" dirty="0">
                <a:solidFill>
                  <a:schemeClr val="tx1">
                    <a:lumMod val="50000"/>
                    <a:lumOff val="50000"/>
                  </a:schemeClr>
                </a:solidFill>
                <a:latin typeface="+mn-lt"/>
              </a:rPr>
              <a:t>answer </a:t>
            </a:r>
            <a:r>
              <a:rPr lang="zh-CN" altLang="zh-CN" sz="2400" dirty="0">
                <a:solidFill>
                  <a:schemeClr val="tx1">
                    <a:lumMod val="50000"/>
                    <a:lumOff val="50000"/>
                  </a:schemeClr>
                </a:solidFill>
                <a:latin typeface="+mn-lt"/>
              </a:rPr>
              <a:t>= answer;</a:t>
            </a:r>
            <a:br>
              <a:rPr lang="zh-CN" altLang="zh-CN" sz="2400" dirty="0">
                <a:solidFill>
                  <a:schemeClr val="tx1">
                    <a:lumMod val="50000"/>
                    <a:lumOff val="50000"/>
                  </a:schemeClr>
                </a:solidFill>
                <a:latin typeface="+mn-lt"/>
              </a:rPr>
            </a:br>
            <a:r>
              <a:rPr lang="zh-CN" altLang="zh-CN" sz="2400" dirty="0">
                <a:solidFill>
                  <a:schemeClr val="tx1">
                    <a:lumMod val="50000"/>
                    <a:lumOff val="50000"/>
                  </a:schemeClr>
                </a:solidFill>
                <a:latin typeface="+mn-lt"/>
              </a:rPr>
              <a:t>  </a:t>
            </a: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  }</a:t>
            </a:r>
            <a:endParaRPr lang="en-US" altLang="zh-CN" sz="2400" dirty="0">
              <a:solidFill>
                <a:schemeClr val="tx1">
                  <a:lumMod val="50000"/>
                  <a:lumOff val="50000"/>
                </a:schemeClr>
              </a:solidFill>
              <a:latin typeface="+mn-lt"/>
            </a:endParaRPr>
          </a:p>
          <a:p>
            <a:pPr marL="0" lvl="0" indent="0" eaLnBrk="0" fontAlgn="base" hangingPunct="0">
              <a:lnSpc>
                <a:spcPct val="100000"/>
              </a:lnSpc>
              <a:spcAft>
                <a:spcPct val="0"/>
              </a:spcAft>
              <a:buNone/>
            </a:pPr>
            <a:br>
              <a:rPr lang="zh-CN" altLang="zh-CN" sz="2400" dirty="0">
                <a:solidFill>
                  <a:schemeClr val="tx1">
                    <a:lumMod val="50000"/>
                    <a:lumOff val="50000"/>
                  </a:schemeClr>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  </a:t>
            </a:r>
            <a:r>
              <a:rPr lang="zh-CN" altLang="zh-CN" sz="2400" b="1" dirty="0">
                <a:solidFill>
                  <a:srgbClr val="000080"/>
                </a:solidFill>
                <a:latin typeface="+mn-lt"/>
              </a:rPr>
              <a:t>public int </a:t>
            </a:r>
            <a:r>
              <a:rPr lang="zh-CN" altLang="zh-CN" sz="2400" dirty="0">
                <a:solidFill>
                  <a:srgbClr val="000000"/>
                </a:solidFill>
                <a:latin typeface="+mn-lt"/>
              </a:rPr>
              <a:t>getStatementId() {</a:t>
            </a:r>
            <a:r>
              <a:rPr lang="en-US" altLang="zh-CN" sz="2400" dirty="0">
                <a:solidFill>
                  <a:srgbClr val="000000"/>
                </a:solidFill>
                <a:latin typeface="+mn-lt"/>
              </a:rPr>
              <a:t> </a:t>
            </a:r>
            <a:r>
              <a:rPr lang="zh-CN" altLang="zh-CN" sz="2400" b="1" dirty="0">
                <a:solidFill>
                  <a:srgbClr val="000080"/>
                </a:solidFill>
                <a:latin typeface="+mn-lt"/>
              </a:rPr>
              <a:t>return </a:t>
            </a:r>
            <a:r>
              <a:rPr lang="zh-CN" altLang="zh-CN" sz="2400" b="1" dirty="0">
                <a:solidFill>
                  <a:srgbClr val="660E7A"/>
                </a:solidFill>
                <a:latin typeface="+mn-lt"/>
              </a:rPr>
              <a:t>statementId</a:t>
            </a:r>
            <a:r>
              <a:rPr lang="zh-CN" altLang="zh-CN" sz="2400" dirty="0">
                <a:solidFill>
                  <a:srgbClr val="000000"/>
                </a:solidFill>
                <a:latin typeface="+mn-lt"/>
              </a:rPr>
              <a:t>; }</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 </a:t>
            </a:r>
            <a:r>
              <a:rPr lang="zh-CN" altLang="zh-CN" sz="2400" b="1" dirty="0">
                <a:solidFill>
                  <a:srgbClr val="000080"/>
                </a:solidFill>
                <a:latin typeface="+mn-lt"/>
              </a:rPr>
              <a:t>public void </a:t>
            </a:r>
            <a:r>
              <a:rPr lang="zh-CN" altLang="zh-CN" sz="2400" dirty="0">
                <a:solidFill>
                  <a:srgbClr val="000000"/>
                </a:solidFill>
                <a:latin typeface="+mn-lt"/>
              </a:rPr>
              <a:t>setStatementId(</a:t>
            </a:r>
            <a:r>
              <a:rPr lang="zh-CN" altLang="zh-CN" sz="2400" b="1" dirty="0">
                <a:solidFill>
                  <a:srgbClr val="000080"/>
                </a:solidFill>
                <a:latin typeface="+mn-lt"/>
              </a:rPr>
              <a:t>int </a:t>
            </a:r>
            <a:r>
              <a:rPr lang="zh-CN" altLang="zh-CN" sz="2400" dirty="0">
                <a:solidFill>
                  <a:srgbClr val="000000"/>
                </a:solidFill>
                <a:latin typeface="+mn-lt"/>
              </a:rPr>
              <a:t>statementId) {</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  </a:t>
            </a:r>
            <a:r>
              <a:rPr lang="zh-CN" altLang="zh-CN" sz="2400" b="1" dirty="0">
                <a:solidFill>
                  <a:srgbClr val="000080"/>
                </a:solidFill>
                <a:latin typeface="+mn-lt"/>
              </a:rPr>
              <a:t>this</a:t>
            </a:r>
            <a:r>
              <a:rPr lang="zh-CN" altLang="zh-CN" sz="2400" dirty="0">
                <a:solidFill>
                  <a:srgbClr val="000000"/>
                </a:solidFill>
                <a:latin typeface="+mn-lt"/>
              </a:rPr>
              <a:t>.</a:t>
            </a:r>
            <a:r>
              <a:rPr lang="zh-CN" altLang="zh-CN" sz="2400" b="1" dirty="0">
                <a:solidFill>
                  <a:srgbClr val="660E7A"/>
                </a:solidFill>
                <a:latin typeface="+mn-lt"/>
              </a:rPr>
              <a:t>statementId </a:t>
            </a:r>
            <a:r>
              <a:rPr lang="zh-CN" altLang="zh-CN" sz="2400" dirty="0">
                <a:solidFill>
                  <a:srgbClr val="000000"/>
                </a:solidFill>
                <a:latin typeface="+mn-lt"/>
              </a:rPr>
              <a:t>= statementId;</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dirty="0">
                <a:solidFill>
                  <a:srgbClr val="000000"/>
                </a:solidFill>
                <a:latin typeface="+mn-lt"/>
              </a:rPr>
              <a:t>}</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b="1" dirty="0">
                <a:solidFill>
                  <a:srgbClr val="000080"/>
                </a:solidFill>
                <a:latin typeface="+mn-lt"/>
              </a:rPr>
              <a:t>public boolean </a:t>
            </a:r>
            <a:r>
              <a:rPr lang="en-US" altLang="zh-CN" sz="2400" dirty="0">
                <a:solidFill>
                  <a:srgbClr val="000000"/>
                </a:solidFill>
                <a:latin typeface="+mn-lt"/>
              </a:rPr>
              <a:t>get</a:t>
            </a:r>
            <a:r>
              <a:rPr lang="zh-CN" altLang="zh-CN" sz="2400" dirty="0">
                <a:solidFill>
                  <a:srgbClr val="000000"/>
                </a:solidFill>
                <a:latin typeface="+mn-lt"/>
              </a:rPr>
              <a:t>Answer() {</a:t>
            </a:r>
            <a:r>
              <a:rPr lang="en-US" altLang="zh-CN" sz="2400" dirty="0">
                <a:solidFill>
                  <a:srgbClr val="000000"/>
                </a:solidFill>
                <a:latin typeface="+mn-lt"/>
              </a:rPr>
              <a:t> </a:t>
            </a:r>
            <a:r>
              <a:rPr lang="zh-CN" altLang="zh-CN" sz="2400" b="1" dirty="0">
                <a:solidFill>
                  <a:srgbClr val="000080"/>
                </a:solidFill>
                <a:latin typeface="+mn-lt"/>
              </a:rPr>
              <a:t>return </a:t>
            </a:r>
            <a:r>
              <a:rPr lang="zh-CN" altLang="zh-CN" sz="2400" b="1" dirty="0">
                <a:solidFill>
                  <a:srgbClr val="660E7A"/>
                </a:solidFill>
                <a:latin typeface="+mn-lt"/>
              </a:rPr>
              <a:t>answer</a:t>
            </a:r>
            <a:r>
              <a:rPr lang="zh-CN" altLang="zh-CN" sz="2400" dirty="0">
                <a:solidFill>
                  <a:srgbClr val="000000"/>
                </a:solidFill>
                <a:latin typeface="+mn-lt"/>
              </a:rPr>
              <a:t>; }</a:t>
            </a:r>
            <a:br>
              <a:rPr lang="zh-CN" altLang="zh-CN" sz="2400" dirty="0">
                <a:solidFill>
                  <a:srgbClr val="000000"/>
                </a:solidFill>
                <a:latin typeface="+mn-lt"/>
              </a:rPr>
            </a:br>
            <a:r>
              <a:rPr lang="zh-CN" altLang="zh-CN" sz="2400" dirty="0">
                <a:solidFill>
                  <a:srgbClr val="000000"/>
                </a:solidFill>
                <a:latin typeface="+mn-lt"/>
              </a:rPr>
              <a:t>    </a:t>
            </a:r>
            <a:r>
              <a:rPr lang="en-US" altLang="zh-CN" sz="2400" dirty="0">
                <a:solidFill>
                  <a:srgbClr val="000000"/>
                </a:solidFill>
                <a:latin typeface="+mn-lt"/>
              </a:rPr>
              <a:t>    </a:t>
            </a:r>
            <a:r>
              <a:rPr lang="zh-CN" altLang="zh-CN" sz="2400" b="1" dirty="0">
                <a:solidFill>
                  <a:srgbClr val="000080"/>
                </a:solidFill>
                <a:latin typeface="+mn-lt"/>
              </a:rPr>
              <a:t>public void </a:t>
            </a:r>
            <a:r>
              <a:rPr lang="zh-CN" altLang="zh-CN" sz="2400" dirty="0">
                <a:solidFill>
                  <a:srgbClr val="000000"/>
                </a:solidFill>
                <a:latin typeface="+mn-lt"/>
              </a:rPr>
              <a:t>setAnswer(</a:t>
            </a:r>
            <a:r>
              <a:rPr lang="zh-CN" altLang="zh-CN" sz="2400" b="1" dirty="0">
                <a:solidFill>
                  <a:srgbClr val="000080"/>
                </a:solidFill>
                <a:latin typeface="+mn-lt"/>
              </a:rPr>
              <a:t>boolean </a:t>
            </a:r>
            <a:r>
              <a:rPr lang="zh-CN" altLang="zh-CN" sz="2400" dirty="0">
                <a:solidFill>
                  <a:srgbClr val="000000"/>
                </a:solidFill>
                <a:latin typeface="+mn-lt"/>
              </a:rPr>
              <a:t>answer) { </a:t>
            </a:r>
            <a:r>
              <a:rPr lang="zh-CN" altLang="zh-CN" sz="2400" b="1" dirty="0">
                <a:solidFill>
                  <a:srgbClr val="000080"/>
                </a:solidFill>
                <a:latin typeface="+mn-lt"/>
              </a:rPr>
              <a:t>this</a:t>
            </a:r>
            <a:r>
              <a:rPr lang="zh-CN" altLang="zh-CN" sz="2400" dirty="0">
                <a:solidFill>
                  <a:srgbClr val="000000"/>
                </a:solidFill>
                <a:latin typeface="+mn-lt"/>
              </a:rPr>
              <a:t>.</a:t>
            </a:r>
            <a:r>
              <a:rPr lang="zh-CN" altLang="zh-CN" sz="2400" b="1" dirty="0">
                <a:solidFill>
                  <a:srgbClr val="660E7A"/>
                </a:solidFill>
                <a:latin typeface="+mn-lt"/>
              </a:rPr>
              <a:t>answer </a:t>
            </a:r>
            <a:r>
              <a:rPr lang="zh-CN" altLang="zh-CN" sz="2400" dirty="0">
                <a:solidFill>
                  <a:srgbClr val="000000"/>
                </a:solidFill>
                <a:latin typeface="+mn-lt"/>
              </a:rPr>
              <a:t>=</a:t>
            </a:r>
            <a:r>
              <a:rPr lang="en-US" altLang="zh-CN" sz="2400" dirty="0">
                <a:solidFill>
                  <a:srgbClr val="000000"/>
                </a:solidFill>
                <a:latin typeface="+mn-lt"/>
              </a:rPr>
              <a:t> </a:t>
            </a:r>
            <a:r>
              <a:rPr lang="zh-CN" altLang="zh-CN" sz="2400" dirty="0">
                <a:solidFill>
                  <a:srgbClr val="000000"/>
                </a:solidFill>
                <a:latin typeface="+mn-lt"/>
              </a:rPr>
              <a:t>answer;</a:t>
            </a:r>
            <a:r>
              <a:rPr lang="en-US" altLang="zh-CN" sz="2400" dirty="0">
                <a:solidFill>
                  <a:srgbClr val="000000"/>
                </a:solidFill>
                <a:latin typeface="+mn-lt"/>
              </a:rPr>
              <a:t> </a:t>
            </a:r>
            <a:r>
              <a:rPr lang="zh-CN" altLang="zh-CN" sz="2400" dirty="0">
                <a:solidFill>
                  <a:srgbClr val="000000"/>
                </a:solidFill>
                <a:latin typeface="+mn-lt"/>
              </a:rPr>
              <a:t>}</a:t>
            </a:r>
            <a:br>
              <a:rPr lang="zh-CN" altLang="zh-CN" sz="2400" dirty="0">
                <a:solidFill>
                  <a:srgbClr val="000000"/>
                </a:solidFill>
                <a:latin typeface="+mn-lt"/>
              </a:rPr>
            </a:br>
            <a:r>
              <a:rPr lang="zh-CN" altLang="zh-CN" sz="2400" dirty="0">
                <a:solidFill>
                  <a:srgbClr val="000000"/>
                </a:solidFill>
                <a:latin typeface="+mn-lt"/>
              </a:rPr>
              <a:t>}</a:t>
            </a:r>
            <a:endParaRPr lang="zh-CN" altLang="zh-CN" sz="3200" dirty="0">
              <a:latin typeface="+mn-lt"/>
            </a:endParaRP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48</a:t>
            </a:fld>
            <a:endParaRPr lang="zh-CN" altLang="en-US"/>
          </a:p>
        </p:txBody>
      </p:sp>
      <p:sp>
        <p:nvSpPr>
          <p:cNvPr id="6" name="矩形 1"/>
          <p:cNvSpPr/>
          <p:nvPr/>
        </p:nvSpPr>
        <p:spPr>
          <a:xfrm>
            <a:off x="1119344" y="3882962"/>
            <a:ext cx="9836523" cy="2473388"/>
          </a:xfrm>
          <a:prstGeom prst="roundRect">
            <a:avLst>
              <a:gd name="adj" fmla="val 8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Tree>
    <p:extLst>
      <p:ext uri="{BB962C8B-B14F-4D97-AF65-F5344CB8AC3E}">
        <p14:creationId xmlns:p14="http://schemas.microsoft.com/office/powerpoint/2010/main" val="18312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发送与接收</a:t>
            </a:r>
          </a:p>
        </p:txBody>
      </p:sp>
      <p:sp>
        <p:nvSpPr>
          <p:cNvPr id="3" name="内容占位符 2"/>
          <p:cNvSpPr>
            <a:spLocks noGrp="1"/>
          </p:cNvSpPr>
          <p:nvPr>
            <p:ph idx="1"/>
          </p:nvPr>
        </p:nvSpPr>
        <p:spPr>
          <a:xfrm>
            <a:off x="1210734" y="1328728"/>
            <a:ext cx="10515600" cy="3480340"/>
          </a:xfrm>
          <a:solidFill>
            <a:srgbClr val="FAFAFA"/>
          </a:solidFill>
          <a:ln>
            <a:solidFill>
              <a:srgbClr val="B6B6B6"/>
            </a:solidFill>
          </a:ln>
        </p:spPr>
        <p:txBody>
          <a:bodyPr>
            <a:normAutofit/>
          </a:bodyPr>
          <a:lstStyle/>
          <a:p>
            <a:pPr marL="0" indent="0">
              <a:buNone/>
            </a:pPr>
            <a:r>
              <a:rPr lang="en-US" altLang="zh-CN" dirty="0"/>
              <a:t>Quiz </a:t>
            </a:r>
            <a:r>
              <a:rPr lang="en-US" altLang="zh-CN" dirty="0" err="1"/>
              <a:t>quiz</a:t>
            </a:r>
            <a:r>
              <a:rPr lang="en-US" altLang="zh-CN" dirty="0"/>
              <a:t> = new Quiz();</a:t>
            </a:r>
            <a:br>
              <a:rPr lang="en-US" altLang="zh-CN" dirty="0"/>
            </a:br>
            <a:r>
              <a:rPr lang="en-US" altLang="zh-CN" dirty="0"/>
              <a:t>quiz.</a:t>
            </a:r>
            <a:r>
              <a:rPr lang="zh-CN" altLang="zh-CN" b="1" dirty="0">
                <a:solidFill>
                  <a:srgbClr val="000000"/>
                </a:solidFill>
              </a:rPr>
              <a:t>setStatementId</a:t>
            </a:r>
            <a:r>
              <a:rPr lang="en-US" altLang="zh-CN" dirty="0"/>
              <a:t>(952);</a:t>
            </a:r>
            <a:br>
              <a:rPr lang="en-US" altLang="zh-CN" dirty="0"/>
            </a:br>
            <a:r>
              <a:rPr lang="en-US" altLang="zh-CN" dirty="0" err="1"/>
              <a:t>quiz.</a:t>
            </a:r>
            <a:r>
              <a:rPr lang="en-US" altLang="zh-CN" b="1" dirty="0" err="1"/>
              <a:t>setAnswer</a:t>
            </a:r>
            <a:r>
              <a:rPr lang="en-US" altLang="zh-CN" dirty="0"/>
              <a:t>(false);</a:t>
            </a:r>
            <a:br>
              <a:rPr lang="en-US" altLang="zh-CN" dirty="0"/>
            </a:br>
            <a:r>
              <a:rPr lang="en-US" altLang="zh-CN" dirty="0"/>
              <a:t>Intent </a:t>
            </a:r>
            <a:r>
              <a:rPr lang="en-US" altLang="zh-CN" dirty="0" err="1"/>
              <a:t>intent</a:t>
            </a:r>
            <a:r>
              <a:rPr lang="en-US" altLang="zh-CN" dirty="0"/>
              <a:t> = new Intent(</a:t>
            </a:r>
            <a:r>
              <a:rPr lang="en-US" altLang="zh-CN" dirty="0" err="1"/>
              <a:t>QuizActivity.this</a:t>
            </a:r>
            <a:r>
              <a:rPr lang="en-US" altLang="zh-CN" dirty="0"/>
              <a:t>, </a:t>
            </a:r>
            <a:r>
              <a:rPr lang="en-US" altLang="zh-CN" dirty="0" err="1"/>
              <a:t>AnswerActivity.class</a:t>
            </a:r>
            <a:r>
              <a:rPr lang="en-US" altLang="zh-CN" dirty="0"/>
              <a:t>);</a:t>
            </a:r>
            <a:br>
              <a:rPr lang="en-US" altLang="zh-CN" dirty="0"/>
            </a:br>
            <a:r>
              <a:rPr lang="en-US" altLang="zh-CN" dirty="0" err="1"/>
              <a:t>intent.putExtra</a:t>
            </a:r>
            <a:r>
              <a:rPr lang="en-US" altLang="zh-CN" dirty="0"/>
              <a:t>(“</a:t>
            </a:r>
            <a:r>
              <a:rPr lang="en-US" altLang="zh-CN" b="1" dirty="0" err="1">
                <a:solidFill>
                  <a:srgbClr val="C00000"/>
                </a:solidFill>
              </a:rPr>
              <a:t>quiz_item</a:t>
            </a:r>
            <a:r>
              <a:rPr lang="en-US" altLang="zh-CN" dirty="0"/>
              <a:t>", quiz);</a:t>
            </a:r>
            <a:br>
              <a:rPr lang="en-US" altLang="zh-CN" dirty="0"/>
            </a:br>
            <a:r>
              <a:rPr lang="en-US" altLang="zh-CN" dirty="0" err="1"/>
              <a:t>startActivity</a:t>
            </a:r>
            <a:r>
              <a:rPr lang="en-US" altLang="zh-CN" dirty="0"/>
              <a:t>(intent);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49</a:t>
            </a:fld>
            <a:endParaRPr lang="zh-CN" altLang="en-US"/>
          </a:p>
        </p:txBody>
      </p:sp>
      <p:sp>
        <p:nvSpPr>
          <p:cNvPr id="5" name="矩形 4"/>
          <p:cNvSpPr/>
          <p:nvPr/>
        </p:nvSpPr>
        <p:spPr>
          <a:xfrm>
            <a:off x="419485" y="1315759"/>
            <a:ext cx="796278" cy="3493309"/>
          </a:xfrm>
          <a:prstGeom prst="rect">
            <a:avLst/>
          </a:prstGeom>
          <a:noFill/>
          <a:ln w="1905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1.</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2.</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3.</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4.</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5.</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6.</a:t>
            </a:r>
          </a:p>
        </p:txBody>
      </p:sp>
      <p:sp>
        <p:nvSpPr>
          <p:cNvPr id="6" name="矩形 5"/>
          <p:cNvSpPr/>
          <p:nvPr/>
        </p:nvSpPr>
        <p:spPr>
          <a:xfrm>
            <a:off x="1236517" y="5113932"/>
            <a:ext cx="10489817" cy="1015935"/>
          </a:xfrm>
          <a:prstGeom prst="rect">
            <a:avLst/>
          </a:prstGeom>
          <a:solidFill>
            <a:srgbClr val="FAFAFA"/>
          </a:solidFill>
          <a:ln>
            <a:solidFill>
              <a:srgbClr val="B6B6B6"/>
            </a:solidFill>
          </a:ln>
        </p:spPr>
        <p:txBody>
          <a:bodyPr vert="horz" lIns="91440" tIns="45720" rIns="91440" bIns="45720" rtlCol="0" anchor="ctr" anchorCtr="0">
            <a:normAutofit/>
          </a:bodyPr>
          <a:lstStyle/>
          <a:p>
            <a:pPr>
              <a:lnSpc>
                <a:spcPct val="130000"/>
              </a:lnSpc>
              <a:buFont typeface="Arial" panose="020B0604020202020204" pitchFamily="34" charset="0"/>
              <a:buNone/>
            </a:pPr>
            <a:r>
              <a:rPr lang="en-US" altLang="zh-CN" sz="2800" dirty="0">
                <a:latin typeface="Arial" panose="020B0604020202020204" pitchFamily="34" charset="0"/>
                <a:ea typeface="微软雅黑" panose="020B0503020204020204" pitchFamily="34" charset="-122"/>
                <a:cs typeface="Arial" panose="020B0604020202020204" pitchFamily="34" charset="0"/>
              </a:rPr>
              <a:t>Quiz</a:t>
            </a:r>
            <a:r>
              <a:rPr lang="sv-SE" altLang="zh-CN" sz="2800" dirty="0">
                <a:latin typeface="Arial" panose="020B0604020202020204" pitchFamily="34" charset="0"/>
                <a:ea typeface="微软雅黑" panose="020B0503020204020204" pitchFamily="34" charset="-122"/>
                <a:cs typeface="Arial" panose="020B0604020202020204" pitchFamily="34" charset="0"/>
              </a:rPr>
              <a:t> quiz = (Quiz) getIntent().getSerializableExtra(”</a:t>
            </a:r>
            <a:r>
              <a:rPr lang="sv-SE" altLang="zh-CN" sz="2800" b="1" dirty="0">
                <a:solidFill>
                  <a:srgbClr val="C00000"/>
                </a:solidFill>
                <a:latin typeface="Arial" panose="020B0604020202020204" pitchFamily="34" charset="0"/>
                <a:ea typeface="微软雅黑" panose="020B0503020204020204" pitchFamily="34" charset="-122"/>
                <a:cs typeface="Arial" panose="020B0604020202020204" pitchFamily="34" charset="0"/>
              </a:rPr>
              <a:t>quiz_item</a:t>
            </a:r>
            <a:r>
              <a:rPr lang="sv-SE" altLang="zh-CN" sz="2800" dirty="0">
                <a:latin typeface="Arial" panose="020B0604020202020204" pitchFamily="34" charset="0"/>
                <a:ea typeface="微软雅黑" panose="020B0503020204020204" pitchFamily="34" charset="-122"/>
                <a:cs typeface="Arial" panose="020B0604020202020204" pitchFamily="34" charset="0"/>
              </a:rPr>
              <a:t>"); </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4291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静态的使用</a:t>
            </a:r>
            <a:r>
              <a:rPr lang="en-US" altLang="zh-CN" dirty="0"/>
              <a:t>Fragment</a:t>
            </a:r>
            <a:endParaRPr lang="zh-CN" altLang="en-US" dirty="0"/>
          </a:p>
        </p:txBody>
      </p:sp>
      <p:sp>
        <p:nvSpPr>
          <p:cNvPr id="3" name="内容占位符 2"/>
          <p:cNvSpPr>
            <a:spLocks noGrp="1"/>
          </p:cNvSpPr>
          <p:nvPr>
            <p:ph idx="1"/>
          </p:nvPr>
        </p:nvSpPr>
        <p:spPr>
          <a:xfrm>
            <a:off x="838200" y="1149347"/>
            <a:ext cx="10515600" cy="663954"/>
          </a:xfrm>
        </p:spPr>
        <p:txBody>
          <a:bodyPr/>
          <a:lstStyle/>
          <a:p>
            <a:pPr marL="0" indent="0">
              <a:buNone/>
            </a:pPr>
            <a:r>
              <a:rPr lang="zh-CN" altLang="zh-CN" dirty="0"/>
              <a:t>把</a:t>
            </a:r>
            <a:r>
              <a:rPr lang="en-US" altLang="zh-CN" dirty="0"/>
              <a:t>Fragment</a:t>
            </a:r>
            <a:r>
              <a:rPr lang="zh-CN" altLang="zh-CN" dirty="0"/>
              <a:t>当成普通的控件，直接写在</a:t>
            </a:r>
            <a:r>
              <a:rPr lang="en-US" altLang="zh-CN" dirty="0"/>
              <a:t>Activity</a:t>
            </a:r>
            <a:r>
              <a:rPr lang="zh-CN" altLang="zh-CN" dirty="0"/>
              <a:t>的布局文件中</a:t>
            </a:r>
            <a:endParaRPr lang="en-US" altLang="zh-CN"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a:t>
            </a:fld>
            <a:r>
              <a:rPr lang="en-US" altLang="zh-CN" dirty="0"/>
              <a:t>-246</a:t>
            </a:r>
          </a:p>
        </p:txBody>
      </p:sp>
      <p:sp>
        <p:nvSpPr>
          <p:cNvPr id="4" name="矩形 3"/>
          <p:cNvSpPr/>
          <p:nvPr/>
        </p:nvSpPr>
        <p:spPr>
          <a:xfrm>
            <a:off x="869940" y="2127485"/>
            <a:ext cx="10156555" cy="1126462"/>
          </a:xfrm>
          <a:prstGeom prst="rect">
            <a:avLst/>
          </a:prstGeom>
        </p:spPr>
        <p:txBody>
          <a:bodyPr wrap="square">
            <a:spAutoFit/>
          </a:bodyPr>
          <a:lstStyle/>
          <a:p>
            <a:pPr>
              <a:lnSpc>
                <a:spcPct val="120000"/>
              </a:lnSpc>
            </a:pPr>
            <a:r>
              <a:rPr lang="en-US" altLang="zh-CN" sz="2800" dirty="0">
                <a:solidFill>
                  <a:srgbClr val="000000"/>
                </a:solidFill>
              </a:rPr>
              <a:t>	… … </a:t>
            </a:r>
          </a:p>
          <a:p>
            <a:pPr>
              <a:lnSpc>
                <a:spcPct val="120000"/>
              </a:lnSpc>
            </a:pPr>
            <a:endParaRPr lang="en-US" altLang="zh-CN" sz="2800" dirty="0">
              <a:solidFill>
                <a:srgbClr val="000000"/>
              </a:solidFill>
            </a:endParaRPr>
          </a:p>
        </p:txBody>
      </p:sp>
      <p:cxnSp>
        <p:nvCxnSpPr>
          <p:cNvPr id="7" name="直接箭头连接符 6"/>
          <p:cNvCxnSpPr/>
          <p:nvPr/>
        </p:nvCxnSpPr>
        <p:spPr>
          <a:xfrm flipH="1">
            <a:off x="838201" y="1813315"/>
            <a:ext cx="946817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2"/>
          <p:cNvSpPr>
            <a:spLocks noChangeArrowheads="1"/>
          </p:cNvSpPr>
          <p:nvPr/>
        </p:nvSpPr>
        <p:spPr bwMode="auto">
          <a:xfrm>
            <a:off x="869940" y="1656342"/>
            <a:ext cx="11069056"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400" b="1" dirty="0">
                <a:solidFill>
                  <a:srgbClr val="000080"/>
                </a:solidFill>
                <a:latin typeface="宋体" panose="02010600030101010101" pitchFamily="2" charset="-122"/>
                <a:ea typeface="宋体" panose="02010600030101010101" pitchFamily="2" charset="-122"/>
              </a:rPr>
              <a:t>&lt;</a:t>
            </a:r>
            <a:r>
              <a:rPr lang="en-US" altLang="zh-CN" sz="2400" b="1" dirty="0" err="1">
                <a:solidFill>
                  <a:srgbClr val="000080"/>
                </a:solidFill>
                <a:latin typeface="宋体" panose="02010600030101010101" pitchFamily="2" charset="-122"/>
                <a:ea typeface="宋体" panose="02010600030101010101" pitchFamily="2" charset="-122"/>
              </a:rPr>
              <a:t>LinearLayout</a:t>
            </a:r>
            <a:r>
              <a:rPr lang="en-US" altLang="zh-CN" sz="2400" b="1" dirty="0">
                <a:solidFill>
                  <a:srgbClr val="000080"/>
                </a:solidFill>
                <a:latin typeface="宋体" panose="02010600030101010101" pitchFamily="2" charset="-122"/>
                <a:ea typeface="宋体" panose="02010600030101010101" pitchFamily="2" charset="-122"/>
              </a:rPr>
              <a:t> </a:t>
            </a:r>
            <a:r>
              <a:rPr lang="en-US" altLang="zh-CN" sz="2400" b="1" dirty="0" err="1">
                <a:solidFill>
                  <a:srgbClr val="000080"/>
                </a:solidFill>
                <a:latin typeface="宋体" panose="02010600030101010101" pitchFamily="2" charset="-122"/>
                <a:ea typeface="宋体" panose="02010600030101010101" pitchFamily="2" charset="-122"/>
              </a:rPr>
              <a:t>xmlns:android</a:t>
            </a:r>
            <a:r>
              <a:rPr lang="en-US" altLang="zh-CN" sz="2400" b="1" dirty="0">
                <a:solidFill>
                  <a:srgbClr val="000080"/>
                </a:solidFill>
                <a:latin typeface="宋体" panose="02010600030101010101" pitchFamily="2" charset="-122"/>
                <a:ea typeface="宋体" panose="02010600030101010101" pitchFamily="2" charset="-122"/>
              </a:rPr>
              <a:t>=</a:t>
            </a:r>
            <a:r>
              <a:rPr lang="en-US" altLang="zh-CN" sz="2400" b="1" dirty="0">
                <a:solidFill>
                  <a:srgbClr val="000080"/>
                </a:solidFill>
                <a:latin typeface="宋体" panose="02010600030101010101" pitchFamily="2" charset="-122"/>
                <a:ea typeface="宋体" panose="02010600030101010101" pitchFamily="2" charset="-122"/>
                <a:hlinkClick r:id="rId3"/>
              </a:rPr>
              <a:t>http://schemas.android.com/apk/res/android</a:t>
            </a:r>
            <a:endParaRPr lang="en-US" altLang="zh-CN" sz="2400"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b="1" dirty="0">
                <a:solidFill>
                  <a:srgbClr val="000080"/>
                </a:solidFill>
                <a:latin typeface="宋体" panose="02010600030101010101" pitchFamily="2" charset="-122"/>
                <a:ea typeface="宋体" panose="02010600030101010101" pitchFamily="2" charset="-122"/>
              </a:rPr>
              <a:t>……</a:t>
            </a:r>
            <a:endPar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&lt;</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fragment</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"@+id/left_fragment"</a:t>
            </a:r>
            <a:b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"tutorail.xuyi.pers.fragmenttest.LeftFragment"</a:t>
            </a:r>
            <a:b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022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Parcelable</a:t>
            </a:r>
            <a:r>
              <a:rPr lang="en-US" altLang="zh-CN" dirty="0"/>
              <a:t> </a:t>
            </a:r>
            <a:r>
              <a:rPr lang="zh-CN" altLang="en-US" dirty="0"/>
              <a:t>方式 </a:t>
            </a:r>
          </a:p>
        </p:txBody>
      </p:sp>
      <p:sp>
        <p:nvSpPr>
          <p:cNvPr id="3" name="内容占位符 2"/>
          <p:cNvSpPr>
            <a:spLocks noGrp="1"/>
          </p:cNvSpPr>
          <p:nvPr>
            <p:ph idx="1"/>
          </p:nvPr>
        </p:nvSpPr>
        <p:spPr>
          <a:xfrm>
            <a:off x="838200" y="1040861"/>
            <a:ext cx="10515600" cy="1346740"/>
          </a:xfrm>
        </p:spPr>
        <p:txBody>
          <a:bodyPr>
            <a:normAutofit/>
          </a:bodyPr>
          <a:lstStyle/>
          <a:p>
            <a:pPr marL="0" indent="0">
              <a:buNone/>
            </a:pPr>
            <a:r>
              <a:rPr lang="zh-CN" altLang="en-US" b="1" dirty="0"/>
              <a:t>实现原理</a:t>
            </a:r>
            <a:endParaRPr lang="en-US" altLang="zh-CN" b="1" dirty="0"/>
          </a:p>
          <a:p>
            <a:pPr marL="0" indent="0">
              <a:buNone/>
            </a:pPr>
            <a:r>
              <a:rPr lang="zh-CN" altLang="en-US" dirty="0"/>
              <a:t>将完整的对象进行分解，分解后为 </a:t>
            </a:r>
            <a:r>
              <a:rPr lang="en-US" altLang="zh-CN" dirty="0"/>
              <a:t>Intent </a:t>
            </a:r>
            <a:r>
              <a:rPr lang="zh-CN" altLang="en-US" dirty="0"/>
              <a:t>所</a:t>
            </a:r>
            <a:r>
              <a:rPr lang="zh-CN" altLang="en-US" b="1" dirty="0"/>
              <a:t>支持的数据类型</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50</a:t>
            </a:fld>
            <a:endParaRPr lang="zh-CN" altLang="en-US"/>
          </a:p>
        </p:txBody>
      </p:sp>
      <p:sp>
        <p:nvSpPr>
          <p:cNvPr id="5" name="矩形 4"/>
          <p:cNvSpPr/>
          <p:nvPr/>
        </p:nvSpPr>
        <p:spPr>
          <a:xfrm>
            <a:off x="1701806" y="2320270"/>
            <a:ext cx="9829800" cy="4398320"/>
          </a:xfrm>
          <a:prstGeom prst="rect">
            <a:avLst/>
          </a:prstGeom>
          <a:solidFill>
            <a:srgbClr val="FAFAFA"/>
          </a:solidFill>
          <a:ln>
            <a:solidFill>
              <a:srgbClr val="B6B6B6"/>
            </a:solidFill>
          </a:ln>
        </p:spPr>
        <p:txBody>
          <a:bodyPr wrap="square" lIns="216000">
            <a:spAutoFit/>
          </a:bodyPr>
          <a:lstStyle/>
          <a:p>
            <a:pPr>
              <a:lnSpc>
                <a:spcPct val="110000"/>
              </a:lnSpc>
              <a:spcBef>
                <a:spcPts val="600"/>
              </a:spcBef>
            </a:pPr>
            <a:r>
              <a:rPr lang="en-US" altLang="zh-CN" sz="2800" dirty="0"/>
              <a:t>public class Quiz </a:t>
            </a:r>
            <a:r>
              <a:rPr lang="en-US" altLang="zh-CN" sz="2800" b="1" dirty="0"/>
              <a:t>implements </a:t>
            </a:r>
            <a:r>
              <a:rPr lang="en-US" altLang="zh-CN" sz="2800" b="1" dirty="0" err="1"/>
              <a:t>Parcelable</a:t>
            </a:r>
            <a:r>
              <a:rPr lang="en-US" altLang="zh-CN" sz="2800" b="1" dirty="0"/>
              <a:t> </a:t>
            </a:r>
            <a:r>
              <a:rPr lang="en-US" altLang="zh-CN" sz="2800" dirty="0"/>
              <a:t>{</a:t>
            </a:r>
            <a:br>
              <a:rPr lang="en-US" altLang="zh-CN" sz="2800" dirty="0"/>
            </a:br>
            <a:r>
              <a:rPr lang="en-US" altLang="zh-CN" sz="2800" dirty="0"/>
              <a:t>     …  …</a:t>
            </a:r>
            <a:br>
              <a:rPr lang="en-US" altLang="zh-CN" sz="2800" dirty="0"/>
            </a:br>
            <a:r>
              <a:rPr lang="en-US" altLang="zh-CN" sz="2800" dirty="0"/>
              <a:t>    @Override</a:t>
            </a:r>
            <a:br>
              <a:rPr lang="en-US" altLang="zh-CN" sz="2800" dirty="0"/>
            </a:br>
            <a:r>
              <a:rPr lang="en-US" altLang="zh-CN" sz="2800" dirty="0"/>
              <a:t>    public </a:t>
            </a:r>
            <a:r>
              <a:rPr lang="en-US" altLang="zh-CN" sz="2800" dirty="0" err="1"/>
              <a:t>int</a:t>
            </a:r>
            <a:r>
              <a:rPr lang="en-US" altLang="zh-CN" sz="2800" dirty="0"/>
              <a:t> </a:t>
            </a:r>
            <a:r>
              <a:rPr lang="en-US" altLang="zh-CN" sz="2800" b="1" dirty="0" err="1"/>
              <a:t>describeContents</a:t>
            </a:r>
            <a:r>
              <a:rPr lang="en-US" altLang="zh-CN" sz="2800" dirty="0"/>
              <a:t>() {  return 0;  }</a:t>
            </a:r>
            <a:br>
              <a:rPr lang="en-US" altLang="zh-CN" sz="2800" dirty="0"/>
            </a:br>
            <a:r>
              <a:rPr lang="en-US" altLang="zh-CN" sz="2800" dirty="0"/>
              <a:t>    @Override</a:t>
            </a:r>
            <a:br>
              <a:rPr lang="en-US" altLang="zh-CN" sz="2800" dirty="0"/>
            </a:br>
            <a:r>
              <a:rPr lang="en-US" altLang="zh-CN" sz="2800" dirty="0"/>
              <a:t>    public void </a:t>
            </a:r>
            <a:r>
              <a:rPr lang="en-US" altLang="zh-CN" sz="2800" b="1" dirty="0" err="1"/>
              <a:t>writeToParcel</a:t>
            </a:r>
            <a:r>
              <a:rPr lang="en-US" altLang="zh-CN" sz="2800" dirty="0"/>
              <a:t>(Parcel </a:t>
            </a:r>
            <a:r>
              <a:rPr lang="en-US" altLang="zh-CN" sz="2800" dirty="0" err="1"/>
              <a:t>dest</a:t>
            </a:r>
            <a:r>
              <a:rPr lang="en-US" altLang="zh-CN" sz="2800" dirty="0"/>
              <a:t>, </a:t>
            </a:r>
            <a:r>
              <a:rPr lang="en-US" altLang="zh-CN" sz="2800" dirty="0" err="1"/>
              <a:t>int</a:t>
            </a:r>
            <a:r>
              <a:rPr lang="en-US" altLang="zh-CN" sz="2800" dirty="0"/>
              <a:t> flags) {</a:t>
            </a:r>
            <a:br>
              <a:rPr lang="en-US" altLang="zh-CN" sz="2800" dirty="0"/>
            </a:br>
            <a:r>
              <a:rPr lang="en-US" altLang="zh-CN" sz="2800" dirty="0"/>
              <a:t>         </a:t>
            </a:r>
            <a:r>
              <a:rPr lang="en-US" altLang="zh-CN" sz="2800" dirty="0" err="1"/>
              <a:t>dest.writeString</a:t>
            </a:r>
            <a:r>
              <a:rPr lang="en-US" altLang="zh-CN" sz="2800" dirty="0"/>
              <a:t>(</a:t>
            </a:r>
            <a:r>
              <a:rPr lang="en-US" altLang="zh-CN" sz="2800" dirty="0" err="1"/>
              <a:t>statementId</a:t>
            </a:r>
            <a:r>
              <a:rPr lang="en-US" altLang="zh-CN" sz="2800" dirty="0"/>
              <a:t>); </a:t>
            </a:r>
          </a:p>
          <a:p>
            <a:pPr>
              <a:lnSpc>
                <a:spcPct val="110000"/>
              </a:lnSpc>
              <a:spcBef>
                <a:spcPts val="600"/>
              </a:spcBef>
            </a:pPr>
            <a:r>
              <a:rPr lang="en-US" altLang="zh-CN" sz="2800" dirty="0"/>
              <a:t>         </a:t>
            </a:r>
            <a:r>
              <a:rPr lang="en-US" altLang="zh-CN" sz="2800" dirty="0" err="1"/>
              <a:t>dest.writeBooleanArray</a:t>
            </a:r>
            <a:r>
              <a:rPr lang="en-US" altLang="zh-CN" sz="2800" dirty="0"/>
              <a:t>(new </a:t>
            </a:r>
            <a:r>
              <a:rPr lang="en-US" altLang="zh-CN" sz="2800" dirty="0" err="1"/>
              <a:t>boolean</a:t>
            </a:r>
            <a:r>
              <a:rPr lang="en-US" altLang="zh-CN" sz="2800" dirty="0"/>
              <a:t>[] { answer }); </a:t>
            </a:r>
            <a:br>
              <a:rPr lang="en-US" altLang="zh-CN" sz="2400" b="1" dirty="0">
                <a:solidFill>
                  <a:srgbClr val="000080"/>
                </a:solidFill>
                <a:latin typeface="Consolas" panose="020B0609020204030204" pitchFamily="49" charset="0"/>
                <a:ea typeface="微软雅黑" panose="020B0503020204020204" pitchFamily="34" charset="-122"/>
                <a:cs typeface="Arial" panose="020B0604020202020204" pitchFamily="34" charset="0"/>
              </a:rPr>
            </a:br>
            <a:r>
              <a:rPr lang="en-US" altLang="zh-CN" sz="2800" dirty="0"/>
              <a:t>}</a:t>
            </a:r>
          </a:p>
        </p:txBody>
      </p:sp>
      <p:sp>
        <p:nvSpPr>
          <p:cNvPr id="6" name="矩形 5"/>
          <p:cNvSpPr/>
          <p:nvPr/>
        </p:nvSpPr>
        <p:spPr>
          <a:xfrm>
            <a:off x="905528" y="2320270"/>
            <a:ext cx="796278" cy="4398319"/>
          </a:xfrm>
          <a:prstGeom prst="rect">
            <a:avLst/>
          </a:prstGeom>
          <a:noFill/>
          <a:ln w="1905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1.</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2.</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3.</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4.</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5.</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6.</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7.</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8.</a:t>
            </a:r>
          </a:p>
          <a:p>
            <a:pPr algn="ctr">
              <a:lnSpc>
                <a:spcPct val="110000"/>
              </a:lnSpc>
            </a:pPr>
            <a:r>
              <a:rPr lang="en-US" altLang="zh-CN" sz="2800" dirty="0">
                <a:solidFill>
                  <a:srgbClr val="4F81BD"/>
                </a:solidFill>
                <a:latin typeface="微软雅黑" panose="020B0503020204020204" pitchFamily="34" charset="-122"/>
                <a:ea typeface="微软雅黑" panose="020B0503020204020204" pitchFamily="34" charset="-122"/>
              </a:rPr>
              <a:t>9.</a:t>
            </a:r>
          </a:p>
        </p:txBody>
      </p:sp>
    </p:spTree>
    <p:extLst>
      <p:ext uri="{BB962C8B-B14F-4D97-AF65-F5344CB8AC3E}">
        <p14:creationId xmlns:p14="http://schemas.microsoft.com/office/powerpoint/2010/main" val="406590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 </a:t>
            </a:r>
            <a:r>
              <a:rPr lang="en-US" altLang="zh-CN" dirty="0" err="1"/>
              <a:t>Parcelable</a:t>
            </a:r>
            <a:r>
              <a:rPr lang="en-US" altLang="zh-CN" dirty="0"/>
              <a:t> </a:t>
            </a:r>
            <a:r>
              <a:rPr lang="zh-CN" altLang="en-US" dirty="0"/>
              <a:t>接口</a:t>
            </a:r>
          </a:p>
        </p:txBody>
      </p:sp>
      <p:sp>
        <p:nvSpPr>
          <p:cNvPr id="4" name="灯片编号占位符 3"/>
          <p:cNvSpPr>
            <a:spLocks noGrp="1"/>
          </p:cNvSpPr>
          <p:nvPr>
            <p:ph type="sldNum" sz="quarter" idx="12"/>
          </p:nvPr>
        </p:nvSpPr>
        <p:spPr>
          <a:xfrm>
            <a:off x="8339667" y="6356350"/>
            <a:ext cx="2743200" cy="365125"/>
          </a:xfrm>
        </p:spPr>
        <p:txBody>
          <a:bodyPr/>
          <a:lstStyle/>
          <a:p>
            <a:fld id="{38B4F502-AEE6-4D70-927B-AC49763F54CA}" type="slidenum">
              <a:rPr lang="zh-CN" altLang="en-US" smtClean="0"/>
              <a:t>51</a:t>
            </a:fld>
            <a:endParaRPr lang="zh-CN" altLang="en-US"/>
          </a:p>
        </p:txBody>
      </p:sp>
      <p:sp>
        <p:nvSpPr>
          <p:cNvPr id="5" name="矩形 4"/>
          <p:cNvSpPr/>
          <p:nvPr/>
        </p:nvSpPr>
        <p:spPr>
          <a:xfrm>
            <a:off x="1702570" y="1168980"/>
            <a:ext cx="9588115" cy="5564600"/>
          </a:xfrm>
          <a:prstGeom prst="rect">
            <a:avLst/>
          </a:prstGeom>
          <a:solidFill>
            <a:srgbClr val="FAFAFA"/>
          </a:solidFill>
          <a:ln>
            <a:solidFill>
              <a:srgbClr val="B6B6B6"/>
            </a:solidFill>
          </a:ln>
        </p:spPr>
        <p:txBody>
          <a:bodyPr wrap="square">
            <a:spAutoFit/>
          </a:bodyPr>
          <a:lstStyle/>
          <a:p>
            <a:pPr>
              <a:lnSpc>
                <a:spcPct val="120000"/>
              </a:lnSpc>
              <a:spcBef>
                <a:spcPts val="600"/>
              </a:spcBef>
            </a:pPr>
            <a:r>
              <a:rPr lang="en-US" altLang="zh-CN" sz="2400" dirty="0"/>
              <a:t>public static final </a:t>
            </a:r>
            <a:r>
              <a:rPr lang="en-US" altLang="zh-CN" sz="2400" dirty="0" err="1"/>
              <a:t>Parcelable.Creator</a:t>
            </a:r>
            <a:r>
              <a:rPr lang="en-US" altLang="zh-CN" sz="2400" dirty="0"/>
              <a:t>&lt;Quiz&gt; </a:t>
            </a:r>
            <a:r>
              <a:rPr lang="en-US" altLang="zh-CN" sz="2400" b="1" dirty="0"/>
              <a:t>CREATOR</a:t>
            </a:r>
            <a:r>
              <a:rPr lang="en-US" altLang="zh-CN" sz="2400" dirty="0"/>
              <a:t> = new </a:t>
            </a:r>
            <a:r>
              <a:rPr lang="en-US" altLang="zh-CN" sz="2400" dirty="0" err="1"/>
              <a:t>Parcelable.Creator</a:t>
            </a:r>
            <a:r>
              <a:rPr lang="en-US" altLang="zh-CN" sz="2400" dirty="0"/>
              <a:t>&lt;Quiz&gt;() {</a:t>
            </a:r>
            <a:br>
              <a:rPr lang="en-US" altLang="zh-CN" sz="2400" dirty="0"/>
            </a:br>
            <a:r>
              <a:rPr lang="en-US" altLang="zh-CN" sz="2400" dirty="0"/>
              <a:t>        @Override</a:t>
            </a:r>
            <a:br>
              <a:rPr lang="en-US" altLang="zh-CN" sz="2400" dirty="0"/>
            </a:br>
            <a:r>
              <a:rPr lang="en-US" altLang="zh-CN" sz="2400" dirty="0"/>
              <a:t>        public Quiz </a:t>
            </a:r>
            <a:r>
              <a:rPr lang="en-US" altLang="zh-CN" sz="2400" dirty="0" err="1"/>
              <a:t>createFromParcel</a:t>
            </a:r>
            <a:r>
              <a:rPr lang="en-US" altLang="zh-CN" sz="2400" dirty="0"/>
              <a:t>(Parcel source) {</a:t>
            </a:r>
            <a:br>
              <a:rPr lang="en-US" altLang="zh-CN" sz="2400" dirty="0"/>
            </a:br>
            <a:r>
              <a:rPr lang="en-US" altLang="zh-CN" sz="2400" dirty="0"/>
              <a:t>                Quiz </a:t>
            </a:r>
            <a:r>
              <a:rPr lang="en-US" altLang="zh-CN" sz="2400" dirty="0" err="1"/>
              <a:t>quiz</a:t>
            </a:r>
            <a:r>
              <a:rPr lang="en-US" altLang="zh-CN" sz="2400" dirty="0"/>
              <a:t> = new Quiz();</a:t>
            </a:r>
            <a:br>
              <a:rPr lang="en-US" altLang="zh-CN" sz="2400" dirty="0"/>
            </a:br>
            <a:r>
              <a:rPr lang="en-US" altLang="zh-CN" sz="2400" dirty="0"/>
              <a:t>                </a:t>
            </a:r>
            <a:r>
              <a:rPr lang="en-US" altLang="zh-CN" sz="2400" b="1" dirty="0" err="1"/>
              <a:t>quiz.statementId</a:t>
            </a:r>
            <a:r>
              <a:rPr lang="en-US" altLang="zh-CN" sz="2400" dirty="0"/>
              <a:t> = </a:t>
            </a:r>
            <a:r>
              <a:rPr lang="en-US" altLang="zh-CN" sz="2400" dirty="0" err="1"/>
              <a:t>source.readString</a:t>
            </a:r>
            <a:r>
              <a:rPr lang="en-US" altLang="zh-CN" sz="2400" dirty="0"/>
              <a:t>(); </a:t>
            </a:r>
          </a:p>
          <a:p>
            <a:pPr>
              <a:lnSpc>
                <a:spcPct val="120000"/>
              </a:lnSpc>
              <a:spcBef>
                <a:spcPts val="600"/>
              </a:spcBef>
            </a:pPr>
            <a:r>
              <a:rPr lang="en-US" altLang="zh-CN" sz="2400" dirty="0"/>
              <a:t>                </a:t>
            </a:r>
            <a:r>
              <a:rPr lang="zh-CN" altLang="zh-CN" sz="2400" dirty="0"/>
              <a:t>boolean[] </a:t>
            </a:r>
            <a:r>
              <a:rPr lang="en-US" altLang="zh-CN" sz="2400" dirty="0"/>
              <a:t>b</a:t>
            </a:r>
            <a:r>
              <a:rPr lang="zh-CN" altLang="zh-CN" sz="2400" dirty="0"/>
              <a:t>ooleanArr = new boolean[1]; </a:t>
            </a:r>
            <a:br>
              <a:rPr lang="en-US" altLang="zh-CN" sz="2400" dirty="0"/>
            </a:br>
            <a:r>
              <a:rPr lang="en-US" altLang="zh-CN" sz="2400" dirty="0"/>
              <a:t>                </a:t>
            </a:r>
            <a:r>
              <a:rPr lang="en-US" altLang="zh-CN" sz="2400" dirty="0" err="1"/>
              <a:t>source.readBooleanArray</a:t>
            </a:r>
            <a:r>
              <a:rPr lang="en-US" altLang="zh-CN" sz="2400" dirty="0"/>
              <a:t>(b</a:t>
            </a:r>
            <a:r>
              <a:rPr lang="zh-CN" altLang="zh-CN" sz="2400" dirty="0"/>
              <a:t>ooleanArr</a:t>
            </a:r>
            <a:r>
              <a:rPr lang="en-US" altLang="zh-CN" sz="2400" dirty="0"/>
              <a:t>); </a:t>
            </a:r>
          </a:p>
          <a:p>
            <a:pPr>
              <a:lnSpc>
                <a:spcPct val="120000"/>
              </a:lnSpc>
            </a:pPr>
            <a:r>
              <a:rPr lang="en-US" altLang="zh-CN" sz="2400" b="1" dirty="0"/>
              <a:t>                </a:t>
            </a:r>
            <a:r>
              <a:rPr lang="en-US" altLang="zh-CN" sz="2400" b="1" dirty="0" err="1"/>
              <a:t>quiz.answer</a:t>
            </a:r>
            <a:r>
              <a:rPr lang="en-US" altLang="zh-CN" sz="2400" b="1" dirty="0"/>
              <a:t> </a:t>
            </a:r>
            <a:r>
              <a:rPr lang="en-US" altLang="zh-CN" sz="2400" dirty="0"/>
              <a:t>=</a:t>
            </a:r>
            <a:r>
              <a:rPr lang="zh-CN" altLang="zh-CN" sz="2400" dirty="0"/>
              <a:t> </a:t>
            </a:r>
            <a:r>
              <a:rPr lang="en-US" altLang="zh-CN" sz="2400" dirty="0"/>
              <a:t>b</a:t>
            </a:r>
            <a:r>
              <a:rPr lang="zh-CN" altLang="zh-CN" sz="2400" dirty="0"/>
              <a:t>ooleanArr</a:t>
            </a:r>
            <a:r>
              <a:rPr lang="en-US" altLang="zh-CN" sz="2400" dirty="0"/>
              <a:t>[0];</a:t>
            </a:r>
            <a:br>
              <a:rPr lang="en-US" altLang="zh-CN" sz="2400" dirty="0"/>
            </a:br>
            <a:r>
              <a:rPr lang="en-US" altLang="zh-CN" sz="2400" dirty="0"/>
              <a:t>                return quiz;   }</a:t>
            </a:r>
            <a:br>
              <a:rPr lang="en-US" altLang="zh-CN" sz="2400" dirty="0"/>
            </a:br>
            <a:r>
              <a:rPr lang="en-US" altLang="zh-CN" sz="2400" dirty="0"/>
              <a:t>        @Override</a:t>
            </a:r>
            <a:br>
              <a:rPr lang="en-US" altLang="zh-CN" sz="2400" dirty="0"/>
            </a:br>
            <a:r>
              <a:rPr lang="en-US" altLang="zh-CN" sz="2400" dirty="0"/>
              <a:t>        public Quiz[] </a:t>
            </a:r>
            <a:r>
              <a:rPr lang="en-US" altLang="zh-CN" sz="2400" dirty="0" err="1"/>
              <a:t>newArray</a:t>
            </a:r>
            <a:r>
              <a:rPr lang="en-US" altLang="zh-CN" sz="2400" dirty="0"/>
              <a:t>(</a:t>
            </a:r>
            <a:r>
              <a:rPr lang="en-US" altLang="zh-CN" sz="2400" dirty="0" err="1"/>
              <a:t>int</a:t>
            </a:r>
            <a:r>
              <a:rPr lang="en-US" altLang="zh-CN" sz="2400" dirty="0"/>
              <a:t> size) { return new Quiz[size]; } };</a:t>
            </a:r>
          </a:p>
        </p:txBody>
      </p:sp>
      <p:sp>
        <p:nvSpPr>
          <p:cNvPr id="7" name="矩形 6"/>
          <p:cNvSpPr/>
          <p:nvPr/>
        </p:nvSpPr>
        <p:spPr>
          <a:xfrm>
            <a:off x="906292" y="1168980"/>
            <a:ext cx="796278" cy="5564600"/>
          </a:xfrm>
          <a:prstGeom prst="rect">
            <a:avLst/>
          </a:prstGeom>
          <a:noFill/>
          <a:ln w="1905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1.</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2.</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3.</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4.</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5.</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6.</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7.</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8.</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9.</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10.</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11.</a:t>
            </a:r>
          </a:p>
          <a:p>
            <a:pPr algn="ctr">
              <a:lnSpc>
                <a:spcPct val="120000"/>
              </a:lnSpc>
            </a:pPr>
            <a:r>
              <a:rPr lang="en-US" altLang="zh-CN" sz="2400" dirty="0">
                <a:solidFill>
                  <a:srgbClr val="4F81BD"/>
                </a:solidFill>
                <a:latin typeface="微软雅黑" panose="020B0503020204020204" pitchFamily="34" charset="-122"/>
                <a:ea typeface="微软雅黑" panose="020B0503020204020204" pitchFamily="34" charset="-122"/>
              </a:rPr>
              <a:t>12.</a:t>
            </a:r>
            <a:endParaRPr lang="zh-CN" altLang="en-US" sz="2400" dirty="0">
              <a:solidFill>
                <a:srgbClr val="4F81B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8834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职责</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52</a:t>
            </a:fld>
            <a:r>
              <a:rPr lang="en-US" altLang="zh-CN"/>
              <a:t>-246</a:t>
            </a:r>
            <a:endParaRPr lang="en-US" altLang="zh-CN" dirty="0"/>
          </a:p>
        </p:txBody>
      </p:sp>
      <p:sp>
        <p:nvSpPr>
          <p:cNvPr id="5" name="MH_Other_3"/>
          <p:cNvSpPr txBox="1">
            <a:spLocks noChangeArrowheads="1"/>
          </p:cNvSpPr>
          <p:nvPr>
            <p:custDataLst>
              <p:tags r:id="rId1"/>
            </p:custDataLst>
          </p:nvPr>
        </p:nvSpPr>
        <p:spPr bwMode="auto">
          <a:xfrm>
            <a:off x="2328231" y="3249981"/>
            <a:ext cx="7508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dirty="0">
                <a:solidFill>
                  <a:schemeClr val="accent2"/>
                </a:solidFill>
                <a:latin typeface="+mn-lt"/>
                <a:ea typeface="+mn-ea"/>
              </a:rPr>
              <a:t>02</a:t>
            </a:r>
            <a:endParaRPr lang="zh-CN" altLang="en-US" sz="3600" dirty="0">
              <a:solidFill>
                <a:schemeClr val="accent2"/>
              </a:solidFill>
              <a:latin typeface="+mn-lt"/>
              <a:ea typeface="+mn-ea"/>
            </a:endParaRPr>
          </a:p>
        </p:txBody>
      </p:sp>
      <p:cxnSp>
        <p:nvCxnSpPr>
          <p:cNvPr id="7" name="MH_Other_4"/>
          <p:cNvCxnSpPr/>
          <p:nvPr>
            <p:custDataLst>
              <p:tags r:id="rId2"/>
            </p:custDataLst>
          </p:nvPr>
        </p:nvCxnSpPr>
        <p:spPr>
          <a:xfrm>
            <a:off x="3413873" y="3166343"/>
            <a:ext cx="0" cy="919750"/>
          </a:xfrm>
          <a:prstGeom prst="line">
            <a:avLst/>
          </a:prstGeom>
          <a:gradFill flip="none" rotWithShape="1">
            <a:gsLst>
              <a:gs pos="0">
                <a:sysClr val="window" lastClr="FFFFFF">
                  <a:alpha val="3000"/>
                </a:sysClr>
              </a:gs>
              <a:gs pos="88000">
                <a:sysClr val="window" lastClr="FFFFFF"/>
              </a:gs>
            </a:gsLst>
            <a:lin ang="10800000" scaled="1"/>
            <a:tileRect/>
          </a:gradFill>
          <a:ln w="25400" cap="flat" cmpd="sng" algn="ctr">
            <a:solidFill>
              <a:schemeClr val="accent2"/>
            </a:solidFill>
            <a:prstDash val="solid"/>
            <a:miter lim="800000"/>
          </a:ln>
          <a:effectLst>
            <a:outerShdw blurRad="50800" dist="50800" dir="2700000" algn="tl" rotWithShape="0">
              <a:prstClr val="black">
                <a:alpha val="40000"/>
              </a:prstClr>
            </a:outerShdw>
          </a:effectLst>
        </p:spPr>
      </p:cxnSp>
      <p:sp>
        <p:nvSpPr>
          <p:cNvPr id="8" name="MH_Other_9"/>
          <p:cNvSpPr txBox="1">
            <a:spLocks noChangeArrowheads="1"/>
          </p:cNvSpPr>
          <p:nvPr>
            <p:custDataLst>
              <p:tags r:id="rId3"/>
            </p:custDataLst>
          </p:nvPr>
        </p:nvSpPr>
        <p:spPr bwMode="auto">
          <a:xfrm>
            <a:off x="2326644" y="1606461"/>
            <a:ext cx="7524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dirty="0">
                <a:solidFill>
                  <a:schemeClr val="accent1"/>
                </a:solidFill>
                <a:latin typeface="+mn-lt"/>
                <a:ea typeface="+mn-ea"/>
              </a:rPr>
              <a:t>01</a:t>
            </a:r>
            <a:endParaRPr lang="zh-CN" altLang="en-US" sz="3600" dirty="0">
              <a:solidFill>
                <a:schemeClr val="accent1"/>
              </a:solidFill>
              <a:latin typeface="+mn-lt"/>
              <a:ea typeface="+mn-ea"/>
            </a:endParaRPr>
          </a:p>
        </p:txBody>
      </p:sp>
      <p:cxnSp>
        <p:nvCxnSpPr>
          <p:cNvPr id="9" name="MH_Other_10"/>
          <p:cNvCxnSpPr/>
          <p:nvPr>
            <p:custDataLst>
              <p:tags r:id="rId4"/>
            </p:custDataLst>
          </p:nvPr>
        </p:nvCxnSpPr>
        <p:spPr>
          <a:xfrm>
            <a:off x="3413873" y="1522030"/>
            <a:ext cx="0" cy="919750"/>
          </a:xfrm>
          <a:prstGeom prst="line">
            <a:avLst/>
          </a:prstGeom>
          <a:gradFill flip="none" rotWithShape="1">
            <a:gsLst>
              <a:gs pos="0">
                <a:sysClr val="window" lastClr="FFFFFF">
                  <a:alpha val="3000"/>
                </a:sysClr>
              </a:gs>
              <a:gs pos="88000">
                <a:sysClr val="window" lastClr="FFFFFF"/>
              </a:gs>
            </a:gsLst>
            <a:lin ang="10800000" scaled="1"/>
            <a:tileRect/>
          </a:gradFill>
          <a:ln w="25400" cap="flat" cmpd="sng" algn="ctr">
            <a:solidFill>
              <a:schemeClr val="accent1"/>
            </a:solidFill>
            <a:prstDash val="solid"/>
            <a:miter lim="800000"/>
          </a:ln>
          <a:effectLst>
            <a:outerShdw blurRad="50800" dist="50800" dir="2700000" algn="tl" rotWithShape="0">
              <a:prstClr val="black">
                <a:alpha val="40000"/>
              </a:prstClr>
            </a:outerShdw>
          </a:effectLst>
        </p:spPr>
      </p:cxnSp>
      <p:sp>
        <p:nvSpPr>
          <p:cNvPr id="10" name="MH_Other_12"/>
          <p:cNvSpPr txBox="1">
            <a:spLocks noChangeArrowheads="1"/>
          </p:cNvSpPr>
          <p:nvPr>
            <p:custDataLst>
              <p:tags r:id="rId5"/>
            </p:custDataLst>
          </p:nvPr>
        </p:nvSpPr>
        <p:spPr bwMode="auto">
          <a:xfrm>
            <a:off x="2326644" y="4902586"/>
            <a:ext cx="7524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dirty="0">
                <a:solidFill>
                  <a:schemeClr val="accent3"/>
                </a:solidFill>
                <a:latin typeface="+mn-lt"/>
                <a:ea typeface="+mn-ea"/>
              </a:rPr>
              <a:t>03</a:t>
            </a:r>
            <a:endParaRPr lang="zh-CN" altLang="en-US" sz="3600" dirty="0">
              <a:solidFill>
                <a:schemeClr val="accent3"/>
              </a:solidFill>
              <a:latin typeface="+mn-lt"/>
              <a:ea typeface="+mn-ea"/>
            </a:endParaRPr>
          </a:p>
        </p:txBody>
      </p:sp>
      <p:cxnSp>
        <p:nvCxnSpPr>
          <p:cNvPr id="11" name="MH_Other_13"/>
          <p:cNvCxnSpPr/>
          <p:nvPr>
            <p:custDataLst>
              <p:tags r:id="rId6"/>
            </p:custDataLst>
          </p:nvPr>
        </p:nvCxnSpPr>
        <p:spPr>
          <a:xfrm>
            <a:off x="3413873" y="4818154"/>
            <a:ext cx="0" cy="919750"/>
          </a:xfrm>
          <a:prstGeom prst="line">
            <a:avLst/>
          </a:prstGeom>
          <a:gradFill flip="none" rotWithShape="1">
            <a:gsLst>
              <a:gs pos="0">
                <a:sysClr val="window" lastClr="FFFFFF">
                  <a:alpha val="3000"/>
                </a:sysClr>
              </a:gs>
              <a:gs pos="88000">
                <a:sysClr val="window" lastClr="FFFFFF"/>
              </a:gs>
            </a:gsLst>
            <a:lin ang="10800000" scaled="1"/>
            <a:tileRect/>
          </a:gradFill>
          <a:ln w="25400" cap="flat" cmpd="sng" algn="ctr">
            <a:solidFill>
              <a:schemeClr val="accent3"/>
            </a:solidFill>
            <a:prstDash val="solid"/>
            <a:miter lim="800000"/>
          </a:ln>
          <a:effectLst>
            <a:outerShdw blurRad="50800" dist="50800" dir="2700000" algn="tl" rotWithShape="0">
              <a:prstClr val="black">
                <a:alpha val="40000"/>
              </a:prstClr>
            </a:outerShdw>
          </a:effectLst>
        </p:spPr>
      </p:cxnSp>
      <p:sp>
        <p:nvSpPr>
          <p:cNvPr id="14" name="文本框 13"/>
          <p:cNvSpPr txBox="1"/>
          <p:nvPr/>
        </p:nvSpPr>
        <p:spPr>
          <a:xfrm>
            <a:off x="3748630" y="1454265"/>
            <a:ext cx="7833771" cy="1040285"/>
          </a:xfrm>
          <a:prstGeom prst="rect">
            <a:avLst/>
          </a:prstGeom>
          <a:noFill/>
        </p:spPr>
        <p:txBody>
          <a:bodyPr vert="horz" wrap="square" rtlCol="0">
            <a:spAutoFit/>
          </a:bodyPr>
          <a:lstStyle/>
          <a:p>
            <a:pPr>
              <a:lnSpc>
                <a:spcPct val="11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Intent</a:t>
            </a:r>
            <a:r>
              <a:rPr lang="zh-CN" altLang="en-US" sz="2800" dirty="0">
                <a:latin typeface="Arial" panose="020B0604020202020204" pitchFamily="34" charset="0"/>
                <a:ea typeface="微软雅黑" panose="020B0503020204020204" pitchFamily="34" charset="-122"/>
                <a:cs typeface="Arial" panose="020B0604020202020204" pitchFamily="34" charset="0"/>
              </a:rPr>
              <a:t>负责对应用中一次操作的动作、动作涉及数据、附加数据进行描述</a:t>
            </a:r>
          </a:p>
        </p:txBody>
      </p:sp>
      <p:sp>
        <p:nvSpPr>
          <p:cNvPr id="15" name="文本框 14"/>
          <p:cNvSpPr txBox="1"/>
          <p:nvPr/>
        </p:nvSpPr>
        <p:spPr>
          <a:xfrm>
            <a:off x="3748629" y="3106076"/>
            <a:ext cx="7833771" cy="1040285"/>
          </a:xfrm>
          <a:prstGeom prst="rect">
            <a:avLst/>
          </a:prstGeom>
          <a:noFill/>
        </p:spPr>
        <p:txBody>
          <a:bodyPr vert="horz" wrap="square" rtlCol="0">
            <a:spAutoFit/>
          </a:bodyPr>
          <a:lstStyle/>
          <a:p>
            <a:pPr>
              <a:lnSpc>
                <a:spcPct val="11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Android</a:t>
            </a:r>
            <a:r>
              <a:rPr lang="zh-CN" altLang="en-US" sz="2800" dirty="0">
                <a:latin typeface="Arial" panose="020B0604020202020204" pitchFamily="34" charset="0"/>
                <a:ea typeface="微软雅黑" panose="020B0503020204020204" pitchFamily="34" charset="-122"/>
                <a:cs typeface="Arial" panose="020B0604020202020204" pitchFamily="34" charset="0"/>
              </a:rPr>
              <a:t>负责找到对应的组件，将 </a:t>
            </a:r>
            <a:r>
              <a:rPr lang="en-US" altLang="zh-CN" sz="2800" dirty="0">
                <a:latin typeface="Arial" panose="020B0604020202020204" pitchFamily="34" charset="0"/>
                <a:ea typeface="微软雅黑" panose="020B0503020204020204" pitchFamily="34" charset="-122"/>
                <a:cs typeface="Arial" panose="020B0604020202020204" pitchFamily="34" charset="0"/>
              </a:rPr>
              <a:t>Intent</a:t>
            </a:r>
            <a:r>
              <a:rPr lang="zh-CN" altLang="en-US" sz="2800" dirty="0">
                <a:latin typeface="Arial" panose="020B0604020202020204" pitchFamily="34" charset="0"/>
                <a:ea typeface="微软雅黑" panose="020B0503020204020204" pitchFamily="34" charset="-122"/>
                <a:cs typeface="Arial" panose="020B0604020202020204" pitchFamily="34" charset="0"/>
              </a:rPr>
              <a:t>传递给调用的组件，并完成组件的调用</a:t>
            </a:r>
          </a:p>
        </p:txBody>
      </p:sp>
      <p:sp>
        <p:nvSpPr>
          <p:cNvPr id="16" name="文本框 15"/>
          <p:cNvSpPr txBox="1"/>
          <p:nvPr/>
        </p:nvSpPr>
        <p:spPr>
          <a:xfrm>
            <a:off x="3748628" y="4757887"/>
            <a:ext cx="7833771" cy="1040285"/>
          </a:xfrm>
          <a:prstGeom prst="rect">
            <a:avLst/>
          </a:prstGeom>
          <a:noFill/>
        </p:spPr>
        <p:txBody>
          <a:bodyPr vert="horz" wrap="square" rtlCol="0">
            <a:spAutoFit/>
          </a:bodyPr>
          <a:lstStyle/>
          <a:p>
            <a:pPr>
              <a:lnSpc>
                <a:spcPct val="11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Intent</a:t>
            </a:r>
            <a:r>
              <a:rPr lang="zh-CN" altLang="en-US" sz="2800" dirty="0">
                <a:latin typeface="Arial" panose="020B0604020202020204" pitchFamily="34" charset="0"/>
                <a:ea typeface="微软雅黑" panose="020B0503020204020204" pitchFamily="34" charset="-122"/>
                <a:cs typeface="Arial" panose="020B0604020202020204" pitchFamily="34" charset="0"/>
              </a:rPr>
              <a:t>不仅可用于应用程序之间，也可用于应用程序内部的</a:t>
            </a:r>
            <a:r>
              <a:rPr lang="en-US" altLang="zh-CN" sz="2800" dirty="0">
                <a:latin typeface="Arial" panose="020B0604020202020204" pitchFamily="34" charset="0"/>
                <a:ea typeface="微软雅黑" panose="020B0503020204020204" pitchFamily="34" charset="-122"/>
                <a:cs typeface="Arial" panose="020B0604020202020204" pitchFamily="34" charset="0"/>
              </a:rPr>
              <a:t>Activity/Service</a:t>
            </a:r>
            <a:r>
              <a:rPr lang="zh-CN" altLang="en-US" sz="2800" dirty="0">
                <a:latin typeface="Arial" panose="020B0604020202020204" pitchFamily="34" charset="0"/>
                <a:ea typeface="微软雅黑" panose="020B0503020204020204" pitchFamily="34" charset="-122"/>
                <a:cs typeface="Arial" panose="020B0604020202020204" pitchFamily="34" charset="0"/>
              </a:rPr>
              <a:t>之间的交互</a:t>
            </a:r>
          </a:p>
        </p:txBody>
      </p:sp>
      <p:pic>
        <p:nvPicPr>
          <p:cNvPr id="21" name="图片 20"/>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2655" y="1281460"/>
            <a:ext cx="1367367" cy="1367367"/>
          </a:xfrm>
          <a:prstGeom prst="rect">
            <a:avLst/>
          </a:prstGeom>
        </p:spPr>
      </p:pic>
      <p:pic>
        <p:nvPicPr>
          <p:cNvPr id="22" name="图片 21"/>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5282" y="3012301"/>
            <a:ext cx="1382112" cy="1382112"/>
          </a:xfrm>
          <a:prstGeom prst="rect">
            <a:avLst/>
          </a:prstGeom>
        </p:spPr>
      </p:pic>
      <p:pic>
        <p:nvPicPr>
          <p:cNvPr id="23" name="图片 22"/>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3616" y="4757887"/>
            <a:ext cx="1045445" cy="1000425"/>
          </a:xfrm>
          <a:prstGeom prst="rect">
            <a:avLst/>
          </a:prstGeom>
        </p:spPr>
      </p:pic>
    </p:spTree>
    <p:extLst>
      <p:ext uri="{BB962C8B-B14F-4D97-AF65-F5344CB8AC3E}">
        <p14:creationId xmlns:p14="http://schemas.microsoft.com/office/powerpoint/2010/main" val="3796257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用途</a:t>
            </a:r>
            <a:endParaRPr lang="zh-CN" altLang="en-US" dirty="0"/>
          </a:p>
        </p:txBody>
      </p:sp>
      <p:sp>
        <p:nvSpPr>
          <p:cNvPr id="3" name="内容占位符 2"/>
          <p:cNvSpPr>
            <a:spLocks noGrp="1"/>
          </p:cNvSpPr>
          <p:nvPr>
            <p:ph idx="1"/>
          </p:nvPr>
        </p:nvSpPr>
        <p:spPr>
          <a:xfrm>
            <a:off x="4825788" y="4852465"/>
            <a:ext cx="6582224" cy="1218524"/>
          </a:xfrm>
          <a:ln>
            <a:noFill/>
          </a:ln>
        </p:spPr>
        <p:txBody>
          <a:bodyPr>
            <a:normAutofit/>
          </a:bodyPr>
          <a:lstStyle/>
          <a:p>
            <a:pPr marL="0" indent="0">
              <a:buNone/>
            </a:pPr>
            <a:r>
              <a:rPr lang="zh-CN" altLang="zh-CN" sz="2400" dirty="0"/>
              <a:t>广播消息可以是接收到特定数据或消息，也可以是手机的信号变化或电池的电量过低等信息</a:t>
            </a:r>
            <a:endParaRPr lang="zh-CN" altLang="en-US" sz="2400" dirty="0"/>
          </a:p>
        </p:txBody>
      </p:sp>
      <p:sp>
        <p:nvSpPr>
          <p:cNvPr id="4" name="灯片编号占位符 3"/>
          <p:cNvSpPr>
            <a:spLocks noGrp="1"/>
          </p:cNvSpPr>
          <p:nvPr>
            <p:ph type="sldNum" sz="quarter" idx="12"/>
          </p:nvPr>
        </p:nvSpPr>
        <p:spPr/>
        <p:txBody>
          <a:bodyPr/>
          <a:lstStyle/>
          <a:p>
            <a:pPr>
              <a:defRPr/>
            </a:pPr>
            <a:fld id="{2B1AB1B9-56BA-487F-9EEF-275D6FD877A4}" type="slidenum">
              <a:rPr lang="en-US" altLang="zh-CN" smtClean="0"/>
              <a:pPr>
                <a:defRPr/>
              </a:pPr>
              <a:t>53</a:t>
            </a:fld>
            <a:r>
              <a:rPr lang="en-US" altLang="zh-CN"/>
              <a:t>-246</a:t>
            </a:r>
            <a:endParaRPr lang="en-US" altLang="zh-CN" dirty="0"/>
          </a:p>
        </p:txBody>
      </p:sp>
      <p:grpSp>
        <p:nvGrpSpPr>
          <p:cNvPr id="28" name="组合 27"/>
          <p:cNvGrpSpPr/>
          <p:nvPr/>
        </p:nvGrpSpPr>
        <p:grpSpPr>
          <a:xfrm>
            <a:off x="690418" y="2399192"/>
            <a:ext cx="2302398" cy="2302399"/>
            <a:chOff x="521075" y="2568513"/>
            <a:chExt cx="2302398" cy="2302399"/>
          </a:xfrm>
        </p:grpSpPr>
        <p:sp>
          <p:nvSpPr>
            <p:cNvPr id="18" name="MH_Other_10"/>
            <p:cNvSpPr/>
            <p:nvPr>
              <p:custDataLst>
                <p:tags r:id="rId1"/>
              </p:custDataLst>
            </p:nvPr>
          </p:nvSpPr>
          <p:spPr>
            <a:xfrm>
              <a:off x="521075" y="2568513"/>
              <a:ext cx="2302398" cy="2302399"/>
            </a:xfrm>
            <a:prstGeom prst="ellipse">
              <a:avLst/>
            </a:prstGeom>
            <a:solidFill>
              <a:schemeClr val="accent1"/>
            </a:solidFill>
            <a:ln w="25400" cap="flat" cmpd="sng" algn="ctr">
              <a:noFill/>
              <a:prstDash val="solid"/>
            </a:ln>
            <a:effectLst/>
          </p:spPr>
          <p:txBody>
            <a:bodyPr lIns="0" tIns="0" rIns="0" bIns="0" anchor="ctr">
              <a:normAutofit/>
            </a:bodyPr>
            <a:lstStyle/>
            <a:p>
              <a:pPr algn="ctr">
                <a:defRPr/>
              </a:pPr>
              <a:endParaRPr lang="zh-CN" altLang="en-US" sz="1350" kern="0">
                <a:solidFill>
                  <a:sysClr val="window" lastClr="FFFFFF"/>
                </a:solidFill>
                <a:latin typeface="Calibri"/>
              </a:endParaRPr>
            </a:p>
          </p:txBody>
        </p:sp>
        <p:sp>
          <p:nvSpPr>
            <p:cNvPr id="19" name="MH_Title_1"/>
            <p:cNvSpPr/>
            <p:nvPr>
              <p:custDataLst>
                <p:tags r:id="rId2"/>
              </p:custDataLst>
            </p:nvPr>
          </p:nvSpPr>
          <p:spPr>
            <a:xfrm>
              <a:off x="702163" y="2751449"/>
              <a:ext cx="1940223" cy="1938375"/>
            </a:xfrm>
            <a:prstGeom prst="ellipse">
              <a:avLst/>
            </a:prstGeom>
            <a:solidFill>
              <a:srgbClr val="FFFFFF"/>
            </a:solidFill>
            <a:ln w="25400" cap="flat" cmpd="sng" algn="ctr">
              <a:noFill/>
              <a:prstDash val="solid"/>
            </a:ln>
            <a:effectLst/>
          </p:spPr>
          <p:txBody>
            <a:bodyPr lIns="0" tIns="0" rIns="0" bIns="0" anchor="ctr">
              <a:normAutofit/>
            </a:bodyPr>
            <a:lstStyle/>
            <a:p>
              <a:pPr algn="ctr">
                <a:defRPr/>
              </a:pPr>
              <a:endParaRPr lang="en-US" altLang="zh-CN" sz="2800" b="1" kern="0" dirty="0">
                <a:solidFill>
                  <a:srgbClr val="000000"/>
                </a:solidFill>
              </a:endParaRPr>
            </a:p>
            <a:p>
              <a:pPr algn="ctr">
                <a:defRPr/>
              </a:pPr>
              <a:endParaRPr lang="en-US" altLang="zh-CN" sz="2800" b="1" kern="0" dirty="0">
                <a:solidFill>
                  <a:srgbClr val="000000"/>
                </a:solidFill>
              </a:endParaRPr>
            </a:p>
            <a:p>
              <a:pPr algn="ctr">
                <a:defRPr/>
              </a:pPr>
              <a:r>
                <a:rPr lang="en-US" altLang="zh-CN" sz="2800" b="1" kern="0" dirty="0">
                  <a:solidFill>
                    <a:srgbClr val="000000"/>
                  </a:solidFill>
                </a:rPr>
                <a:t>Intent</a:t>
              </a:r>
              <a:endParaRPr lang="zh-CN" altLang="en-US" sz="2800" b="1" kern="0" dirty="0">
                <a:solidFill>
                  <a:srgbClr val="000000"/>
                </a:solidFill>
              </a:endParaRPr>
            </a:p>
          </p:txBody>
        </p:sp>
      </p:grpSp>
      <p:sp>
        <p:nvSpPr>
          <p:cNvPr id="24" name="矩形 23"/>
          <p:cNvSpPr/>
          <p:nvPr/>
        </p:nvSpPr>
        <p:spPr>
          <a:xfrm>
            <a:off x="2870499" y="1675081"/>
            <a:ext cx="2040454" cy="523220"/>
          </a:xfrm>
          <a:prstGeom prst="rect">
            <a:avLst/>
          </a:prstGeom>
        </p:spPr>
        <p:txBody>
          <a:bodyPr wrap="square">
            <a:spAutoFit/>
          </a:bodyPr>
          <a:lstStyle/>
          <a:p>
            <a:pPr algn="ctr">
              <a:defRPr/>
            </a:pPr>
            <a:r>
              <a:rPr lang="en-US" altLang="zh-CN" sz="2800" b="1" kern="0" dirty="0">
                <a:solidFill>
                  <a:srgbClr val="000000"/>
                </a:solidFill>
              </a:rPr>
              <a:t>Activity</a:t>
            </a:r>
          </a:p>
        </p:txBody>
      </p:sp>
      <p:sp>
        <p:nvSpPr>
          <p:cNvPr id="25" name="矩形 24"/>
          <p:cNvSpPr/>
          <p:nvPr/>
        </p:nvSpPr>
        <p:spPr>
          <a:xfrm>
            <a:off x="4086671" y="3288782"/>
            <a:ext cx="1463863" cy="523220"/>
          </a:xfrm>
          <a:prstGeom prst="rect">
            <a:avLst/>
          </a:prstGeom>
        </p:spPr>
        <p:txBody>
          <a:bodyPr wrap="none">
            <a:spAutoFit/>
          </a:bodyPr>
          <a:lstStyle/>
          <a:p>
            <a:pPr algn="ctr">
              <a:defRPr/>
            </a:pPr>
            <a:r>
              <a:rPr lang="en-US" altLang="zh-CN" sz="2800" b="1" kern="0" dirty="0">
                <a:solidFill>
                  <a:srgbClr val="000000"/>
                </a:solidFill>
              </a:rPr>
              <a:t>Service</a:t>
            </a:r>
          </a:p>
        </p:txBody>
      </p:sp>
      <p:sp>
        <p:nvSpPr>
          <p:cNvPr id="26" name="矩形 25"/>
          <p:cNvSpPr/>
          <p:nvPr/>
        </p:nvSpPr>
        <p:spPr>
          <a:xfrm>
            <a:off x="2870499" y="4901864"/>
            <a:ext cx="2040454" cy="954107"/>
          </a:xfrm>
          <a:prstGeom prst="rect">
            <a:avLst/>
          </a:prstGeom>
        </p:spPr>
        <p:txBody>
          <a:bodyPr wrap="square">
            <a:spAutoFit/>
          </a:bodyPr>
          <a:lstStyle/>
          <a:p>
            <a:pPr algn="ctr">
              <a:defRPr/>
            </a:pPr>
            <a:r>
              <a:rPr lang="en-US" altLang="zh-CN" sz="2800" b="1" kern="0" dirty="0">
                <a:solidFill>
                  <a:srgbClr val="000000"/>
                </a:solidFill>
              </a:rPr>
              <a:t>Broadcast</a:t>
            </a:r>
          </a:p>
          <a:p>
            <a:pPr algn="ctr">
              <a:defRPr/>
            </a:pPr>
            <a:r>
              <a:rPr lang="en-US" altLang="zh-CN" sz="2800" b="1" kern="0" dirty="0">
                <a:solidFill>
                  <a:srgbClr val="000000"/>
                </a:solidFill>
              </a:rPr>
              <a:t>Receiver</a:t>
            </a:r>
          </a:p>
        </p:txBody>
      </p:sp>
      <p:sp>
        <p:nvSpPr>
          <p:cNvPr id="29" name="矩形 28"/>
          <p:cNvSpPr/>
          <p:nvPr/>
        </p:nvSpPr>
        <p:spPr>
          <a:xfrm>
            <a:off x="4624082" y="1225727"/>
            <a:ext cx="6581936" cy="1421928"/>
          </a:xfrm>
          <a:prstGeom prst="rect">
            <a:avLst/>
          </a:prstGeom>
          <a:ln>
            <a:noFill/>
          </a:ln>
        </p:spPr>
        <p:txBody>
          <a:bodyPr wrap="square">
            <a:spAutoFit/>
          </a:bodyPr>
          <a:lstStyle/>
          <a:p>
            <a:pPr>
              <a:lnSpc>
                <a:spcPct val="120000"/>
              </a:lnSpc>
            </a:pPr>
            <a:r>
              <a:rPr lang="zh-CN" altLang="en-US" sz="2400" dirty="0">
                <a:latin typeface="+mn-ea"/>
              </a:rPr>
              <a:t>使用</a:t>
            </a:r>
            <a:r>
              <a:rPr lang="en-US" altLang="zh-CN" sz="2400" dirty="0" err="1">
                <a:latin typeface="+mn-ea"/>
              </a:rPr>
              <a:t>Context.startActivity</a:t>
            </a:r>
            <a:r>
              <a:rPr lang="en-US" altLang="zh-CN" sz="2400" dirty="0">
                <a:latin typeface="+mn-ea"/>
              </a:rPr>
              <a:t>() </a:t>
            </a:r>
            <a:r>
              <a:rPr lang="zh-CN" altLang="en-US" sz="2400" dirty="0">
                <a:latin typeface="+mn-ea"/>
              </a:rPr>
              <a:t>或 </a:t>
            </a:r>
            <a:r>
              <a:rPr lang="en-US" altLang="zh-CN" sz="2400" dirty="0">
                <a:latin typeface="+mn-ea"/>
              </a:rPr>
              <a:t>Activity. </a:t>
            </a:r>
            <a:r>
              <a:rPr lang="en-US" altLang="zh-CN" sz="2400" dirty="0" err="1">
                <a:latin typeface="+mn-ea"/>
              </a:rPr>
              <a:t>startActivityForResult</a:t>
            </a:r>
            <a:r>
              <a:rPr lang="en-US" altLang="zh-CN" sz="2400" dirty="0">
                <a:latin typeface="+mn-ea"/>
              </a:rPr>
              <a:t>()</a:t>
            </a:r>
            <a:r>
              <a:rPr lang="zh-CN" altLang="en-US" sz="2400" dirty="0">
                <a:latin typeface="+mn-ea"/>
              </a:rPr>
              <a:t>，传入一个</a:t>
            </a:r>
            <a:r>
              <a:rPr lang="en-US" altLang="zh-CN" sz="2400" dirty="0">
                <a:latin typeface="+mn-ea"/>
              </a:rPr>
              <a:t>intent</a:t>
            </a:r>
            <a:r>
              <a:rPr lang="zh-CN" altLang="en-US" sz="2400" dirty="0">
                <a:latin typeface="+mn-ea"/>
              </a:rPr>
              <a:t>来启动一个</a:t>
            </a:r>
            <a:r>
              <a:rPr lang="en-US" altLang="zh-CN" sz="2400" dirty="0">
                <a:latin typeface="+mn-ea"/>
              </a:rPr>
              <a:t>activity</a:t>
            </a:r>
            <a:endParaRPr lang="zh-CN" altLang="en-US" sz="2400" dirty="0">
              <a:latin typeface="+mn-ea"/>
            </a:endParaRPr>
          </a:p>
        </p:txBody>
      </p:sp>
      <p:cxnSp>
        <p:nvCxnSpPr>
          <p:cNvPr id="30" name="直接箭头连接符 29"/>
          <p:cNvCxnSpPr>
            <a:stCxn id="26" idx="1"/>
            <a:endCxn id="18" idx="4"/>
          </p:cNvCxnSpPr>
          <p:nvPr/>
        </p:nvCxnSpPr>
        <p:spPr>
          <a:xfrm flipH="1" flipV="1">
            <a:off x="1841617" y="4701591"/>
            <a:ext cx="1028882" cy="677327"/>
          </a:xfrm>
          <a:prstGeom prst="straightConnector1">
            <a:avLst/>
          </a:prstGeom>
          <a:ln w="31750">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1"/>
            <a:endCxn id="18" idx="0"/>
          </p:cNvCxnSpPr>
          <p:nvPr/>
        </p:nvCxnSpPr>
        <p:spPr>
          <a:xfrm flipH="1">
            <a:off x="1841617" y="1936691"/>
            <a:ext cx="1028882" cy="462501"/>
          </a:xfrm>
          <a:prstGeom prst="straightConnector1">
            <a:avLst/>
          </a:prstGeom>
          <a:ln w="31750">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5" idx="1"/>
            <a:endCxn id="18" idx="6"/>
          </p:cNvCxnSpPr>
          <p:nvPr/>
        </p:nvCxnSpPr>
        <p:spPr>
          <a:xfrm flipH="1">
            <a:off x="2992816" y="3550392"/>
            <a:ext cx="1093855" cy="0"/>
          </a:xfrm>
          <a:prstGeom prst="straightConnector1">
            <a:avLst/>
          </a:prstGeom>
          <a:ln w="31750">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87626" y="2813065"/>
            <a:ext cx="1470803" cy="998937"/>
          </a:xfrm>
          <a:prstGeom prst="rect">
            <a:avLst/>
          </a:prstGeom>
        </p:spPr>
      </p:pic>
      <p:sp>
        <p:nvSpPr>
          <p:cNvPr id="40" name="矩形 39"/>
          <p:cNvSpPr/>
          <p:nvPr/>
        </p:nvSpPr>
        <p:spPr>
          <a:xfrm>
            <a:off x="5510459" y="2854614"/>
            <a:ext cx="5897553" cy="1865126"/>
          </a:xfrm>
          <a:prstGeom prst="rect">
            <a:avLst/>
          </a:prstGeom>
          <a:ln>
            <a:noFill/>
          </a:ln>
        </p:spPr>
        <p:txBody>
          <a:bodyPr wrap="square">
            <a:spAutoFit/>
          </a:bodyPr>
          <a:lstStyle/>
          <a:p>
            <a:pPr>
              <a:lnSpc>
                <a:spcPct val="120000"/>
              </a:lnSpc>
            </a:pPr>
            <a:r>
              <a:rPr lang="en-US" altLang="zh-CN" sz="2400" dirty="0" err="1"/>
              <a:t>Context.startService</a:t>
            </a:r>
            <a:r>
              <a:rPr lang="en-US" altLang="zh-CN" sz="2400" dirty="0"/>
              <a:t>()</a:t>
            </a:r>
            <a:r>
              <a:rPr lang="zh-CN" altLang="en-US" sz="2400" dirty="0"/>
              <a:t>启动一个</a:t>
            </a:r>
            <a:r>
              <a:rPr lang="en-US" altLang="zh-CN" sz="2400" dirty="0"/>
              <a:t>service</a:t>
            </a:r>
            <a:r>
              <a:rPr lang="zh-CN" altLang="en-US" sz="2400" dirty="0"/>
              <a:t>或传消息给一个运行的</a:t>
            </a:r>
            <a:r>
              <a:rPr lang="en-US" altLang="zh-CN" sz="2400" dirty="0"/>
              <a:t>service</a:t>
            </a:r>
          </a:p>
          <a:p>
            <a:pPr>
              <a:lnSpc>
                <a:spcPct val="120000"/>
              </a:lnSpc>
            </a:pPr>
            <a:r>
              <a:rPr lang="zh-CN" altLang="en-US" sz="2400" dirty="0"/>
              <a:t>将</a:t>
            </a:r>
            <a:r>
              <a:rPr lang="en-US" altLang="zh-CN" sz="2400" dirty="0"/>
              <a:t>intent</a:t>
            </a:r>
            <a:r>
              <a:rPr lang="zh-CN" altLang="en-US" sz="2400" dirty="0"/>
              <a:t>对象传给 </a:t>
            </a:r>
            <a:r>
              <a:rPr lang="en-US" altLang="zh-CN" sz="2400" dirty="0" err="1"/>
              <a:t>Context.bindService</a:t>
            </a:r>
            <a:r>
              <a:rPr lang="en-US" altLang="zh-CN" sz="2400" dirty="0"/>
              <a:t>()</a:t>
            </a:r>
            <a:r>
              <a:rPr lang="zh-CN" altLang="en-US" sz="2400" dirty="0"/>
              <a:t>来绑定一个</a:t>
            </a:r>
            <a:r>
              <a:rPr lang="en-US" altLang="zh-CN" sz="2400" dirty="0"/>
              <a:t>service</a:t>
            </a:r>
            <a:endParaRPr lang="zh-CN" altLang="en-US" sz="2400" dirty="0"/>
          </a:p>
        </p:txBody>
      </p:sp>
    </p:spTree>
    <p:extLst>
      <p:ext uri="{BB962C8B-B14F-4D97-AF65-F5344CB8AC3E}">
        <p14:creationId xmlns:p14="http://schemas.microsoft.com/office/powerpoint/2010/main" val="2224247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54</a:t>
            </a:fld>
            <a:r>
              <a:rPr lang="en-US" altLang="zh-CN" dirty="0"/>
              <a:t>-246</a:t>
            </a:r>
          </a:p>
        </p:txBody>
      </p:sp>
      <p:sp>
        <p:nvSpPr>
          <p:cNvPr id="4" name="矩形 3"/>
          <p:cNvSpPr/>
          <p:nvPr/>
        </p:nvSpPr>
        <p:spPr>
          <a:xfrm>
            <a:off x="0" y="1383181"/>
            <a:ext cx="3995927" cy="683510"/>
          </a:xfrm>
          <a:prstGeom prst="rect">
            <a:avLst/>
          </a:prstGeom>
          <a:solidFill>
            <a:schemeClr val="accent1"/>
          </a:solidFill>
        </p:spPr>
        <p:txBody>
          <a:bodyPr vert="horz" wrap="square" lIns="91440" tIns="45720" rIns="91440" bIns="45720" rtlCol="0" anchor="ctr" anchorCtr="0">
            <a:noAutofit/>
          </a:bodyPr>
          <a:lstStyle/>
          <a:p>
            <a:pPr algn="ctr">
              <a:lnSpc>
                <a:spcPct val="130000"/>
              </a:lnSpc>
              <a:buFont typeface="Arial" panose="020B0604020202020204" pitchFamily="34" charset="0"/>
              <a:buNone/>
            </a:pPr>
            <a:r>
              <a:rPr lang="zh-CN" altLang="en-US" sz="2800" dirty="0">
                <a:solidFill>
                  <a:schemeClr val="bg1"/>
                </a:solidFill>
              </a:rPr>
              <a:t>界面和逻辑分离</a:t>
            </a:r>
            <a:endParaRPr lang="en-US" altLang="zh-CN" sz="28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329" y="1152978"/>
            <a:ext cx="3340100" cy="5461515"/>
          </a:xfrm>
          <a:prstGeom prst="rect">
            <a:avLst/>
          </a:prstGeom>
          <a:ln>
            <a:solidFill>
              <a:schemeClr val="tx1"/>
            </a:solidFill>
          </a:ln>
        </p:spPr>
      </p:pic>
      <p:grpSp>
        <p:nvGrpSpPr>
          <p:cNvPr id="7" name="组合 6"/>
          <p:cNvGrpSpPr/>
          <p:nvPr/>
        </p:nvGrpSpPr>
        <p:grpSpPr>
          <a:xfrm>
            <a:off x="2235201" y="2030150"/>
            <a:ext cx="3860801" cy="988821"/>
            <a:chOff x="-988579" y="5675286"/>
            <a:chExt cx="11908618" cy="468820"/>
          </a:xfrm>
        </p:grpSpPr>
        <p:cxnSp>
          <p:nvCxnSpPr>
            <p:cNvPr id="8" name="直接连接符 7"/>
            <p:cNvCxnSpPr/>
            <p:nvPr/>
          </p:nvCxnSpPr>
          <p:spPr>
            <a:xfrm flipV="1">
              <a:off x="9541565" y="5675286"/>
              <a:ext cx="0" cy="4688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88579" y="6144106"/>
              <a:ext cx="1053125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60000" y="5675286"/>
              <a:ext cx="346003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2510974" y="2486389"/>
            <a:ext cx="986972" cy="532582"/>
          </a:xfrm>
          <a:prstGeom prst="rect">
            <a:avLst/>
          </a:prstGeom>
          <a:noFill/>
        </p:spPr>
        <p:txBody>
          <a:bodyPr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代码</a:t>
            </a:r>
          </a:p>
        </p:txBody>
      </p:sp>
      <p:sp>
        <p:nvSpPr>
          <p:cNvPr id="15" name="左中括号 14"/>
          <p:cNvSpPr/>
          <p:nvPr/>
        </p:nvSpPr>
        <p:spPr>
          <a:xfrm>
            <a:off x="4847772" y="3238047"/>
            <a:ext cx="324496" cy="3293836"/>
          </a:xfrm>
          <a:prstGeom prst="lef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箭头连接符 15"/>
          <p:cNvCxnSpPr/>
          <p:nvPr/>
        </p:nvCxnSpPr>
        <p:spPr>
          <a:xfrm flipH="1" flipV="1">
            <a:off x="2307773" y="4729646"/>
            <a:ext cx="2539999" cy="1"/>
          </a:xfrm>
          <a:prstGeom prst="straightConnector1">
            <a:avLst/>
          </a:prstGeom>
          <a:ln w="571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83546" y="4017858"/>
            <a:ext cx="986972" cy="532582"/>
          </a:xfrm>
          <a:prstGeom prst="rect">
            <a:avLst/>
          </a:prstGeom>
          <a:noFill/>
        </p:spPr>
        <p:txBody>
          <a:bodyPr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资源</a:t>
            </a:r>
          </a:p>
        </p:txBody>
      </p:sp>
      <p:sp>
        <p:nvSpPr>
          <p:cNvPr id="20" name="内容占位符 2"/>
          <p:cNvSpPr>
            <a:spLocks noGrp="1"/>
          </p:cNvSpPr>
          <p:nvPr>
            <p:ph idx="1"/>
          </p:nvPr>
        </p:nvSpPr>
        <p:spPr>
          <a:xfrm>
            <a:off x="8989198" y="1610077"/>
            <a:ext cx="2462213" cy="4547315"/>
          </a:xfrm>
        </p:spPr>
        <p:txBody>
          <a:bodyPr>
            <a:normAutofit/>
          </a:bodyPr>
          <a:lstStyle/>
          <a:p>
            <a:r>
              <a:rPr lang="zh-CN" altLang="en-US" dirty="0"/>
              <a:t>图片</a:t>
            </a:r>
            <a:endParaRPr lang="en-US" altLang="zh-CN" dirty="0"/>
          </a:p>
          <a:p>
            <a:r>
              <a:rPr lang="zh-CN" altLang="en-US" dirty="0"/>
              <a:t>布局</a:t>
            </a:r>
            <a:endParaRPr lang="en-US" altLang="zh-CN" dirty="0"/>
          </a:p>
          <a:p>
            <a:r>
              <a:rPr lang="zh-CN" altLang="en-US" dirty="0"/>
              <a:t>字符串</a:t>
            </a:r>
            <a:endParaRPr lang="en-US" altLang="zh-CN" dirty="0"/>
          </a:p>
          <a:p>
            <a:r>
              <a:rPr lang="zh-CN" altLang="en-US" dirty="0"/>
              <a:t>颜色</a:t>
            </a:r>
            <a:endParaRPr lang="en-US" altLang="zh-CN" dirty="0"/>
          </a:p>
          <a:p>
            <a:r>
              <a:rPr lang="zh-CN" altLang="en-US" dirty="0"/>
              <a:t>尺寸</a:t>
            </a:r>
            <a:endParaRPr lang="en-US" altLang="zh-CN" dirty="0"/>
          </a:p>
          <a:p>
            <a:r>
              <a:rPr lang="zh-CN" altLang="en-US" dirty="0"/>
              <a:t>数组</a:t>
            </a:r>
            <a:endParaRPr lang="en-US" altLang="zh-CN" dirty="0"/>
          </a:p>
          <a:p>
            <a:r>
              <a:rPr lang="zh-CN" altLang="en-US" dirty="0"/>
              <a:t>样式</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4123373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访问资源</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55</a:t>
            </a:fld>
            <a:endParaRPr lang="zh-CN" altLang="en-US"/>
          </a:p>
        </p:txBody>
      </p:sp>
      <p:sp>
        <p:nvSpPr>
          <p:cNvPr id="5" name="MH_SubTitle_1"/>
          <p:cNvSpPr/>
          <p:nvPr>
            <p:custDataLst>
              <p:tags r:id="rId1"/>
            </p:custDataLst>
          </p:nvPr>
        </p:nvSpPr>
        <p:spPr>
          <a:xfrm rot="14400000" flipV="1">
            <a:off x="5103097" y="2585508"/>
            <a:ext cx="2863850" cy="298450"/>
          </a:xfrm>
          <a:prstGeom prst="trapezoid">
            <a:avLst>
              <a:gd name="adj" fmla="val 1602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dirty="0">
              <a:solidFill>
                <a:srgbClr val="FFFFFF"/>
              </a:solidFill>
            </a:endParaRPr>
          </a:p>
        </p:txBody>
      </p:sp>
      <p:sp>
        <p:nvSpPr>
          <p:cNvPr id="6" name="MH_SubTitle_3"/>
          <p:cNvSpPr/>
          <p:nvPr>
            <p:custDataLst>
              <p:tags r:id="rId2"/>
            </p:custDataLst>
          </p:nvPr>
        </p:nvSpPr>
        <p:spPr>
          <a:xfrm rot="7200000" flipV="1">
            <a:off x="3426697" y="2585508"/>
            <a:ext cx="2863850" cy="298450"/>
          </a:xfrm>
          <a:prstGeom prst="trapezoid">
            <a:avLst>
              <a:gd name="adj" fmla="val 160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dirty="0">
              <a:solidFill>
                <a:srgbClr val="FFFFFF"/>
              </a:solidFill>
            </a:endParaRPr>
          </a:p>
        </p:txBody>
      </p:sp>
      <p:sp>
        <p:nvSpPr>
          <p:cNvPr id="7" name="MH_Title_1"/>
          <p:cNvSpPr/>
          <p:nvPr>
            <p:custDataLst>
              <p:tags r:id="rId3"/>
            </p:custDataLst>
          </p:nvPr>
        </p:nvSpPr>
        <p:spPr>
          <a:xfrm>
            <a:off x="4605590" y="1982258"/>
            <a:ext cx="2152650" cy="1868488"/>
          </a:xfrm>
          <a:prstGeom prst="triangle">
            <a:avLst/>
          </a:prstGeom>
          <a:solidFill>
            <a:srgbClr val="E1E3E3"/>
          </a:solidFill>
          <a:ln w="3175">
            <a:solidFill>
              <a:srgbClr val="D0D2D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0" anchor="ctr">
            <a:normAutofit/>
          </a:bodyPr>
          <a:lstStyle/>
          <a:p>
            <a:pPr algn="ctr">
              <a:defRPr/>
            </a:pPr>
            <a:endParaRPr lang="zh-CN" altLang="en-US" sz="2000" dirty="0">
              <a:solidFill>
                <a:srgbClr val="4D4D4D"/>
              </a:solidFill>
            </a:endParaRPr>
          </a:p>
        </p:txBody>
      </p:sp>
      <p:sp>
        <p:nvSpPr>
          <p:cNvPr id="8" name="MH_SubTitle_2"/>
          <p:cNvSpPr/>
          <p:nvPr>
            <p:custDataLst>
              <p:tags r:id="rId4"/>
            </p:custDataLst>
          </p:nvPr>
        </p:nvSpPr>
        <p:spPr>
          <a:xfrm>
            <a:off x="4264897" y="4038071"/>
            <a:ext cx="2863850" cy="298450"/>
          </a:xfrm>
          <a:custGeom>
            <a:avLst/>
            <a:gdLst>
              <a:gd name="connsiteX0" fmla="*/ 0 w 2592288"/>
              <a:gd name="connsiteY0" fmla="*/ 0 h 270000"/>
              <a:gd name="connsiteX1" fmla="*/ 2592288 w 2592288"/>
              <a:gd name="connsiteY1" fmla="*/ 0 h 270000"/>
              <a:gd name="connsiteX2" fmla="*/ 2159664 w 2592288"/>
              <a:gd name="connsiteY2" fmla="*/ 270000 h 270000"/>
              <a:gd name="connsiteX3" fmla="*/ 432624 w 2592288"/>
              <a:gd name="connsiteY3" fmla="*/ 270000 h 270000"/>
            </a:gdLst>
            <a:ahLst/>
            <a:cxnLst>
              <a:cxn ang="0">
                <a:pos x="connsiteX0" y="connsiteY0"/>
              </a:cxn>
              <a:cxn ang="0">
                <a:pos x="connsiteX1" y="connsiteY1"/>
              </a:cxn>
              <a:cxn ang="0">
                <a:pos x="connsiteX2" y="connsiteY2"/>
              </a:cxn>
              <a:cxn ang="0">
                <a:pos x="connsiteX3" y="connsiteY3"/>
              </a:cxn>
            </a:cxnLst>
            <a:rect l="l" t="t" r="r" b="b"/>
            <a:pathLst>
              <a:path w="2592288" h="270000">
                <a:moveTo>
                  <a:pt x="0" y="0"/>
                </a:moveTo>
                <a:lnTo>
                  <a:pt x="2592288" y="0"/>
                </a:lnTo>
                <a:lnTo>
                  <a:pt x="2159664" y="270000"/>
                </a:lnTo>
                <a:lnTo>
                  <a:pt x="432624" y="27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10000"/>
          </a:bodyPr>
          <a:lstStyle/>
          <a:p>
            <a:pPr algn="ctr">
              <a:defRPr/>
            </a:pPr>
            <a:endParaRPr lang="zh-CN" altLang="en-US" dirty="0">
              <a:solidFill>
                <a:srgbClr val="FFFFFF"/>
              </a:solidFill>
            </a:endParaRPr>
          </a:p>
        </p:txBody>
      </p:sp>
      <p:cxnSp>
        <p:nvCxnSpPr>
          <p:cNvPr id="9" name="MH_Other_1"/>
          <p:cNvCxnSpPr/>
          <p:nvPr>
            <p:custDataLst>
              <p:tags r:id="rId5"/>
            </p:custDataLst>
          </p:nvPr>
        </p:nvCxnSpPr>
        <p:spPr>
          <a:xfrm>
            <a:off x="6535022" y="2239433"/>
            <a:ext cx="2727511" cy="0"/>
          </a:xfrm>
          <a:prstGeom prst="line">
            <a:avLst/>
          </a:prstGeom>
          <a:ln>
            <a:solidFill>
              <a:srgbClr val="C6C8C8"/>
            </a:solidFill>
            <a:prstDash val="sysDash"/>
          </a:ln>
        </p:spPr>
        <p:style>
          <a:lnRef idx="1">
            <a:schemeClr val="accent1"/>
          </a:lnRef>
          <a:fillRef idx="0">
            <a:schemeClr val="accent1"/>
          </a:fillRef>
          <a:effectRef idx="0">
            <a:schemeClr val="accent1"/>
          </a:effectRef>
          <a:fontRef idx="minor">
            <a:schemeClr val="tx1"/>
          </a:fontRef>
        </p:style>
      </p:cxnSp>
      <p:cxnSp>
        <p:nvCxnSpPr>
          <p:cNvPr id="10" name="MH_Other_2"/>
          <p:cNvCxnSpPr/>
          <p:nvPr>
            <p:custDataLst>
              <p:tags r:id="rId6"/>
            </p:custDataLst>
          </p:nvPr>
        </p:nvCxnSpPr>
        <p:spPr>
          <a:xfrm>
            <a:off x="1947333" y="2239433"/>
            <a:ext cx="2901764" cy="0"/>
          </a:xfrm>
          <a:prstGeom prst="line">
            <a:avLst/>
          </a:prstGeom>
          <a:ln>
            <a:solidFill>
              <a:srgbClr val="C6C8C8"/>
            </a:solidFill>
            <a:prstDash val="sysDash"/>
          </a:ln>
        </p:spPr>
        <p:style>
          <a:lnRef idx="1">
            <a:schemeClr val="accent1"/>
          </a:lnRef>
          <a:fillRef idx="0">
            <a:schemeClr val="accent1"/>
          </a:fillRef>
          <a:effectRef idx="0">
            <a:schemeClr val="accent1"/>
          </a:effectRef>
          <a:fontRef idx="minor">
            <a:schemeClr val="tx1"/>
          </a:fontRef>
        </p:style>
      </p:cxnSp>
      <p:cxnSp>
        <p:nvCxnSpPr>
          <p:cNvPr id="11" name="MH_Other_3"/>
          <p:cNvCxnSpPr/>
          <p:nvPr>
            <p:custDataLst>
              <p:tags r:id="rId7"/>
            </p:custDataLst>
          </p:nvPr>
        </p:nvCxnSpPr>
        <p:spPr>
          <a:xfrm>
            <a:off x="4980860" y="4428595"/>
            <a:ext cx="0" cy="1515005"/>
          </a:xfrm>
          <a:prstGeom prst="line">
            <a:avLst/>
          </a:prstGeom>
          <a:ln>
            <a:solidFill>
              <a:srgbClr val="C6C8C8"/>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974480" y="2301063"/>
            <a:ext cx="2379133" cy="652486"/>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使用资源清单</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7010216" y="2301063"/>
            <a:ext cx="2624853" cy="597215"/>
          </a:xfrm>
          <a:prstGeom prst="rect">
            <a:avLst/>
          </a:prstGeom>
        </p:spPr>
        <p:txBody>
          <a:bodyPr vert="horz" wrap="square" lIns="91440" tIns="45720" rIns="91440" bIns="45720" rtlCol="0">
            <a:spAutoFit/>
          </a:bodyPr>
          <a:lstStyle/>
          <a:p>
            <a:pPr algn="ct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采用代码访问</a:t>
            </a:r>
            <a:endParaRPr lang="en-US" altLang="zh-CN" sz="2800"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5043418" y="4859955"/>
            <a:ext cx="3497995" cy="652486"/>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在</a:t>
            </a:r>
            <a:r>
              <a:rPr lang="en-US" altLang="zh-CN" sz="2800" dirty="0">
                <a:solidFill>
                  <a:srgbClr val="000000"/>
                </a:solidFill>
                <a:latin typeface="Arial" panose="020B0604020202020204" pitchFamily="34" charset="0"/>
                <a:cs typeface="Arial" panose="020B0604020202020204" pitchFamily="34" charset="0"/>
              </a:rPr>
              <a:t>XML</a:t>
            </a:r>
            <a:r>
              <a:rPr lang="zh-CN" altLang="en-US" sz="2800" dirty="0">
                <a:solidFill>
                  <a:srgbClr val="000000"/>
                </a:solidFill>
                <a:latin typeface="Arial" panose="020B0604020202020204" pitchFamily="34" charset="0"/>
                <a:cs typeface="Arial" panose="020B0604020202020204" pitchFamily="34" charset="0"/>
              </a:rPr>
              <a:t>文件中使用</a:t>
            </a:r>
          </a:p>
        </p:txBody>
      </p:sp>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2315" y="2617945"/>
            <a:ext cx="1219200" cy="1219200"/>
          </a:xfrm>
          <a:prstGeom prst="rect">
            <a:avLst/>
          </a:prstGeom>
        </p:spPr>
      </p:pic>
      <p:sp>
        <p:nvSpPr>
          <p:cNvPr id="21" name="文本框 20"/>
          <p:cNvSpPr txBox="1"/>
          <p:nvPr/>
        </p:nvSpPr>
        <p:spPr>
          <a:xfrm>
            <a:off x="2779257" y="1663713"/>
            <a:ext cx="740551" cy="654475"/>
          </a:xfrm>
          <a:prstGeom prst="rect">
            <a:avLst/>
          </a:prstGeom>
          <a:noFill/>
        </p:spPr>
        <p:txBody>
          <a:bodyPr wrap="square" rtlCol="0">
            <a:spAutoFit/>
          </a:bodyPr>
          <a:lstStyle/>
          <a:p>
            <a:pPr algn="ctr">
              <a:lnSpc>
                <a:spcPct val="110000"/>
              </a:lnSpc>
            </a:pPr>
            <a:r>
              <a:rPr lang="en-US" altLang="zh-CN" sz="36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01</a:t>
            </a:r>
            <a:endParaRPr lang="zh-CN" altLang="en-US" sz="36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7937853" y="1663713"/>
            <a:ext cx="740551" cy="654475"/>
          </a:xfrm>
          <a:prstGeom prst="rect">
            <a:avLst/>
          </a:prstGeom>
          <a:noFill/>
        </p:spPr>
        <p:txBody>
          <a:bodyPr wrap="square" rtlCol="0">
            <a:spAutoFit/>
          </a:bodyPr>
          <a:lstStyle/>
          <a:p>
            <a:pPr algn="ctr">
              <a:lnSpc>
                <a:spcPct val="110000"/>
              </a:lnSpc>
            </a:pPr>
            <a:r>
              <a:rPr lang="en-US" altLang="zh-CN" sz="36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02</a:t>
            </a:r>
            <a:endParaRPr lang="zh-CN" altLang="en-US" sz="36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4161613" y="4875673"/>
            <a:ext cx="740551" cy="654475"/>
          </a:xfrm>
          <a:prstGeom prst="rect">
            <a:avLst/>
          </a:prstGeom>
          <a:noFill/>
        </p:spPr>
        <p:txBody>
          <a:bodyPr wrap="square" rtlCol="0">
            <a:spAutoFit/>
          </a:bodyPr>
          <a:lstStyle/>
          <a:p>
            <a:pPr algn="ctr">
              <a:lnSpc>
                <a:spcPct val="110000"/>
              </a:lnSpc>
            </a:pPr>
            <a:r>
              <a:rPr lang="en-US" altLang="zh-CN" sz="36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03</a:t>
            </a:r>
            <a:endParaRPr lang="zh-CN" altLang="en-US" sz="3600" b="1" dirty="0">
              <a:solidFill>
                <a:schemeClr val="accent3"/>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42218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F0A883B-485D-B645-A56A-2B49D65D4CB1}"/>
              </a:ext>
            </a:extLst>
          </p:cNvPr>
          <p:cNvPicPr>
            <a:picLocks noChangeAspect="1"/>
          </p:cNvPicPr>
          <p:nvPr/>
        </p:nvPicPr>
        <p:blipFill>
          <a:blip r:embed="rId2"/>
          <a:stretch>
            <a:fillRect/>
          </a:stretch>
        </p:blipFill>
        <p:spPr>
          <a:xfrm>
            <a:off x="44747" y="1147011"/>
            <a:ext cx="4635500" cy="3822700"/>
          </a:xfrm>
          <a:prstGeom prst="rect">
            <a:avLst/>
          </a:prstGeom>
        </p:spPr>
      </p:pic>
      <p:sp>
        <p:nvSpPr>
          <p:cNvPr id="2" name="标题 1"/>
          <p:cNvSpPr>
            <a:spLocks noGrp="1"/>
          </p:cNvSpPr>
          <p:nvPr>
            <p:ph type="title"/>
          </p:nvPr>
        </p:nvSpPr>
        <p:spPr>
          <a:xfrm>
            <a:off x="826777" y="0"/>
            <a:ext cx="8336281" cy="853440"/>
          </a:xfrm>
        </p:spPr>
        <p:txBody>
          <a:bodyPr>
            <a:normAutofit/>
          </a:bodyPr>
          <a:lstStyle/>
          <a:p>
            <a:pPr>
              <a:lnSpc>
                <a:spcPct val="130000"/>
              </a:lnSpc>
            </a:pPr>
            <a:r>
              <a:rPr lang="zh-CN" altLang="en-US" dirty="0">
                <a:solidFill>
                  <a:srgbClr val="000000"/>
                </a:solidFill>
              </a:rPr>
              <a:t>使用资源清单</a:t>
            </a:r>
            <a:endParaRPr lang="en-US" altLang="zh-CN" sz="3200" dirty="0"/>
          </a:p>
        </p:txBody>
      </p:sp>
      <p:sp>
        <p:nvSpPr>
          <p:cNvPr id="3" name="内容占位符 2"/>
          <p:cNvSpPr>
            <a:spLocks noGrp="1"/>
          </p:cNvSpPr>
          <p:nvPr>
            <p:ph idx="1"/>
          </p:nvPr>
        </p:nvSpPr>
        <p:spPr>
          <a:xfrm>
            <a:off x="5740048" y="4193968"/>
            <a:ext cx="5695301" cy="1856312"/>
          </a:xfrm>
        </p:spPr>
        <p:txBody>
          <a:bodyPr>
            <a:noAutofit/>
          </a:bodyPr>
          <a:lstStyle/>
          <a:p>
            <a:pPr marL="0" lvl="1" indent="0">
              <a:buNone/>
            </a:pPr>
            <a:r>
              <a:rPr lang="en-US" altLang="zh-CN" sz="2800" b="1" dirty="0" err="1"/>
              <a:t>R</a:t>
            </a:r>
            <a:r>
              <a:rPr lang="en-US" altLang="zh-CN" sz="2800" dirty="0" err="1"/>
              <a:t>.layout.</a:t>
            </a:r>
            <a:r>
              <a:rPr lang="en-US" altLang="zh-CN" sz="2800" i="1" dirty="0" err="1"/>
              <a:t>custom_listview_layout</a:t>
            </a:r>
            <a:endParaRPr lang="en-US" altLang="zh-CN" sz="2800" i="1" dirty="0"/>
          </a:p>
          <a:p>
            <a:pPr marL="0" lvl="1" indent="0">
              <a:buNone/>
            </a:pPr>
            <a:endParaRPr lang="en-US" altLang="zh-CN" sz="2800" i="1" dirty="0"/>
          </a:p>
          <a:p>
            <a:pPr marL="0" lvl="1" indent="0">
              <a:buNone/>
            </a:pPr>
            <a:r>
              <a:rPr lang="en-US" altLang="zh-CN" sz="2800" b="1" dirty="0" err="1"/>
              <a:t>findViewById</a:t>
            </a:r>
            <a:r>
              <a:rPr lang="en-US" altLang="zh-CN" sz="2800" dirty="0"/>
              <a:t>(</a:t>
            </a:r>
            <a:r>
              <a:rPr lang="en-US" altLang="zh-CN" sz="2800" b="1" dirty="0" err="1"/>
              <a:t>R</a:t>
            </a:r>
            <a:r>
              <a:rPr lang="en-US" altLang="zh-CN" sz="2800" dirty="0" err="1"/>
              <a:t>.id.</a:t>
            </a:r>
            <a:r>
              <a:rPr lang="en-US" altLang="zh-CN" sz="2800" i="1" dirty="0" err="1"/>
              <a:t>list_view</a:t>
            </a:r>
            <a:r>
              <a:rPr lang="en-US" altLang="zh-CN" sz="2800" i="1" dirty="0"/>
              <a:t>)</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56</a:t>
            </a:fld>
            <a:r>
              <a:rPr lang="en-US" altLang="zh-CN"/>
              <a:t>-246</a:t>
            </a:r>
            <a:endParaRPr lang="en-US" altLang="zh-CN" dirty="0"/>
          </a:p>
        </p:txBody>
      </p:sp>
      <p:cxnSp>
        <p:nvCxnSpPr>
          <p:cNvPr id="8" name="直接箭头连接符 7"/>
          <p:cNvCxnSpPr/>
          <p:nvPr/>
        </p:nvCxnSpPr>
        <p:spPr>
          <a:xfrm flipH="1">
            <a:off x="3216580" y="4478987"/>
            <a:ext cx="2523468"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标题 1"/>
          <p:cNvSpPr txBox="1">
            <a:spLocks/>
          </p:cNvSpPr>
          <p:nvPr/>
        </p:nvSpPr>
        <p:spPr>
          <a:xfrm>
            <a:off x="3482366" y="4462570"/>
            <a:ext cx="2107998" cy="802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sz="2800" b="1" dirty="0"/>
              <a:t>R.java</a:t>
            </a:r>
            <a:r>
              <a:rPr lang="zh-CN" altLang="zh-CN" sz="2800" b="1" dirty="0"/>
              <a:t>文件</a:t>
            </a:r>
            <a:endParaRPr lang="zh-CN" altLang="en-US" sz="2800" b="1" dirty="0"/>
          </a:p>
        </p:txBody>
      </p:sp>
      <p:sp>
        <p:nvSpPr>
          <p:cNvPr id="10" name="Rectangle 1"/>
          <p:cNvSpPr>
            <a:spLocks noChangeArrowheads="1"/>
          </p:cNvSpPr>
          <p:nvPr/>
        </p:nvSpPr>
        <p:spPr bwMode="auto">
          <a:xfrm>
            <a:off x="5740048" y="1147011"/>
            <a:ext cx="5872387" cy="3046988"/>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final class </a:t>
            </a:r>
            <a:r>
              <a:rPr kumimoji="0" lang="zh-CN" altLang="zh-CN" sz="2400" b="0" i="0" u="none" strike="noStrike" cap="none" normalizeH="0" baseline="0" dirty="0">
                <a:ln>
                  <a:noFill/>
                </a:ln>
                <a:solidFill>
                  <a:srgbClr val="000000"/>
                </a:solidFill>
                <a:effectLst/>
                <a:latin typeface="Consolas" panose="020B0609020204030204" pitchFamily="49" charset="0"/>
              </a:rPr>
              <a:t>R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lvl="1" eaLnBrk="0" fontAlgn="base" hangingPunct="0">
              <a:spcBef>
                <a:spcPct val="0"/>
              </a:spcBef>
              <a:spcAft>
                <a:spcPct val="0"/>
              </a:spcAft>
            </a:pPr>
            <a:r>
              <a:rPr lang="zh-CN" altLang="zh-CN" sz="2400" b="1" dirty="0">
                <a:solidFill>
                  <a:srgbClr val="000080"/>
                </a:solidFill>
                <a:latin typeface="Consolas" panose="020B0609020204030204" pitchFamily="49" charset="0"/>
              </a:rPr>
              <a:t>public static final class </a:t>
            </a:r>
            <a:r>
              <a:rPr lang="zh-CN" altLang="zh-CN" sz="2400" dirty="0">
                <a:solidFill>
                  <a:srgbClr val="000000"/>
                </a:solidFill>
                <a:latin typeface="Consolas" panose="020B0609020204030204" pitchFamily="49" charset="0"/>
              </a:rPr>
              <a:t>layout {</a:t>
            </a:r>
            <a:endParaRPr lang="en-US" altLang="zh-CN" sz="2400" dirty="0">
              <a:solidFill>
                <a:srgbClr val="000000"/>
              </a:solidFill>
              <a:latin typeface="Consolas" panose="020B0609020204030204" pitchFamily="49" charset="0"/>
            </a:endParaRPr>
          </a:p>
          <a:p>
            <a:pPr lvl="2" eaLnBrk="0" fontAlgn="base" hangingPunct="0">
              <a:spcBef>
                <a:spcPct val="0"/>
              </a:spcBef>
              <a:spcAft>
                <a:spcPct val="0"/>
              </a:spcAft>
            </a:pPr>
            <a:r>
              <a:rPr lang="zh-CN" altLang="zh-CN" sz="2400" b="1" dirty="0">
                <a:solidFill>
                  <a:srgbClr val="000080"/>
                </a:solidFill>
                <a:latin typeface="Consolas" panose="020B0609020204030204" pitchFamily="49" charset="0"/>
              </a:rPr>
              <a:t>public static final int </a:t>
            </a:r>
            <a:r>
              <a:rPr lang="zh-CN" altLang="zh-CN" sz="2400" b="1" i="1" dirty="0">
                <a:solidFill>
                  <a:srgbClr val="660E7A"/>
                </a:solidFill>
                <a:latin typeface="Consolas" panose="020B0609020204030204" pitchFamily="49" charset="0"/>
              </a:rPr>
              <a:t>activity_quiz_type_custom_list</a:t>
            </a:r>
            <a:r>
              <a:rPr lang="zh-CN" altLang="zh-CN" sz="2400" dirty="0">
                <a:solidFill>
                  <a:srgbClr val="000000"/>
                </a:solidFill>
                <a:latin typeface="Consolas" panose="020B0609020204030204" pitchFamily="49" charset="0"/>
              </a:rPr>
              <a:t>=</a:t>
            </a:r>
            <a:r>
              <a:rPr lang="zh-CN" altLang="zh-CN" sz="2400" dirty="0">
                <a:solidFill>
                  <a:srgbClr val="0000FF"/>
                </a:solidFill>
                <a:latin typeface="Consolas" panose="020B0609020204030204" pitchFamily="49" charset="0"/>
              </a:rPr>
              <a:t>0x7f040021</a:t>
            </a:r>
            <a:r>
              <a:rPr lang="zh-CN" altLang="zh-CN" sz="2400" dirty="0">
                <a:solidFill>
                  <a:srgbClr val="000000"/>
                </a:solidFill>
                <a:latin typeface="Consolas" panose="020B0609020204030204" pitchFamily="49" charset="0"/>
              </a:rPr>
              <a:t>;</a:t>
            </a:r>
            <a:endParaRPr lang="en-US" altLang="zh-CN" sz="2400" dirty="0">
              <a:solidFill>
                <a:srgbClr val="000000"/>
              </a:solidFill>
              <a:latin typeface="Consolas" panose="020B0609020204030204" pitchFamily="49" charset="0"/>
            </a:endParaRPr>
          </a:p>
          <a:p>
            <a:pPr lvl="1" eaLnBrk="0" fontAlgn="base" hangingPunct="0">
              <a:spcBef>
                <a:spcPct val="0"/>
              </a:spcBef>
              <a:spcAft>
                <a:spcPct val="0"/>
              </a:spcAft>
            </a:pPr>
            <a:r>
              <a:rPr lang="en-US" altLang="zh-CN" sz="2400" dirty="0">
                <a:solidFill>
                  <a:srgbClr val="000000"/>
                </a:solidFill>
                <a:latin typeface="Consolas" panose="020B0609020204030204" pitchFamily="49" charset="0"/>
              </a:rPr>
              <a:t>…}</a:t>
            </a:r>
          </a:p>
          <a:p>
            <a:pPr marL="0" lvl="1" eaLnBrk="0" fontAlgn="base" hangingPunct="0">
              <a:spcBef>
                <a:spcPct val="0"/>
              </a:spcBef>
              <a:spcAft>
                <a:spcPct val="0"/>
              </a:spcAft>
            </a:pPr>
            <a:r>
              <a:rPr lang="en-US" altLang="zh-CN" sz="2400" dirty="0">
                <a:solidFill>
                  <a:srgbClr val="000000"/>
                </a:solidFill>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30000"/>
              </a:lnSpc>
            </a:pPr>
            <a:r>
              <a:rPr lang="zh-CN" altLang="en-US" dirty="0">
                <a:solidFill>
                  <a:srgbClr val="000000"/>
                </a:solidFill>
              </a:rPr>
              <a:t>采用代码访问</a:t>
            </a:r>
            <a:endParaRPr lang="en-US" altLang="zh-CN" dirty="0">
              <a:solidFill>
                <a:srgbClr val="000000"/>
              </a:solidFill>
            </a:endParaRPr>
          </a:p>
        </p:txBody>
      </p:sp>
      <p:sp>
        <p:nvSpPr>
          <p:cNvPr id="3" name="内容占位符 2"/>
          <p:cNvSpPr>
            <a:spLocks noGrp="1"/>
          </p:cNvSpPr>
          <p:nvPr>
            <p:ph idx="1"/>
          </p:nvPr>
        </p:nvSpPr>
        <p:spPr>
          <a:xfrm>
            <a:off x="690418" y="1590846"/>
            <a:ext cx="11121571" cy="3692354"/>
          </a:xfrm>
          <a:solidFill>
            <a:srgbClr val="F2F2F2"/>
          </a:solidFill>
          <a:ln>
            <a:solidFill>
              <a:srgbClr val="DBD9DC"/>
            </a:solidFill>
          </a:ln>
        </p:spPr>
        <p:txBody>
          <a:bodyPr>
            <a:normAutofit/>
          </a:bodyPr>
          <a:lstStyle/>
          <a:p>
            <a:pPr marL="0" lvl="1" indent="0">
              <a:lnSpc>
                <a:spcPct val="150000"/>
              </a:lnSpc>
              <a:spcBef>
                <a:spcPts val="1200"/>
              </a:spcBef>
              <a:buNone/>
            </a:pPr>
            <a:r>
              <a:rPr lang="en-US" altLang="zh-CN" sz="2800" dirty="0"/>
              <a:t>Resource res = </a:t>
            </a:r>
            <a:r>
              <a:rPr lang="en-US" altLang="zh-CN" sz="2800" dirty="0" err="1"/>
              <a:t>getResources</a:t>
            </a:r>
            <a:r>
              <a:rPr lang="en-US" altLang="zh-CN" sz="2800" dirty="0"/>
              <a:t>();</a:t>
            </a:r>
          </a:p>
          <a:p>
            <a:pPr marL="0" lvl="1" indent="0">
              <a:lnSpc>
                <a:spcPct val="150000"/>
              </a:lnSpc>
              <a:spcBef>
                <a:spcPts val="1200"/>
              </a:spcBef>
              <a:buNone/>
            </a:pPr>
            <a:r>
              <a:rPr lang="en-US" altLang="zh-CN" sz="2800" dirty="0"/>
              <a:t>String </a:t>
            </a:r>
            <a:r>
              <a:rPr lang="en-US" altLang="zh-CN" sz="2800" dirty="0" err="1"/>
              <a:t>addQuiz</a:t>
            </a:r>
            <a:r>
              <a:rPr lang="en-US" altLang="zh-CN" sz="2800" dirty="0"/>
              <a:t> = </a:t>
            </a:r>
            <a:r>
              <a:rPr lang="en-US" altLang="zh-CN" sz="2800" dirty="0" err="1"/>
              <a:t>res.getText</a:t>
            </a:r>
            <a:r>
              <a:rPr lang="en-US" altLang="zh-CN" sz="2800" dirty="0"/>
              <a:t>(</a:t>
            </a:r>
            <a:r>
              <a:rPr lang="en-US" altLang="zh-CN" sz="2800" dirty="0" err="1"/>
              <a:t>R.string.add_quiz</a:t>
            </a:r>
            <a:r>
              <a:rPr lang="en-US" altLang="zh-CN" sz="2800" dirty="0"/>
              <a:t>);</a:t>
            </a:r>
          </a:p>
          <a:p>
            <a:pPr marL="0" lvl="1" indent="0">
              <a:lnSpc>
                <a:spcPct val="150000"/>
              </a:lnSpc>
              <a:spcBef>
                <a:spcPts val="1200"/>
              </a:spcBef>
              <a:buNone/>
            </a:pPr>
            <a:r>
              <a:rPr lang="en-US" altLang="zh-CN" sz="2800" dirty="0" err="1"/>
              <a:t>Drawable</a:t>
            </a:r>
            <a:r>
              <a:rPr lang="en-US" altLang="zh-CN" sz="2800" dirty="0"/>
              <a:t> </a:t>
            </a:r>
            <a:r>
              <a:rPr lang="en-US" altLang="zh-CN" sz="2800" dirty="0" err="1"/>
              <a:t>blankfilling</a:t>
            </a:r>
            <a:r>
              <a:rPr lang="en-US" altLang="zh-CN" sz="2800" dirty="0"/>
              <a:t> =  </a:t>
            </a:r>
            <a:r>
              <a:rPr lang="en-US" altLang="zh-CN" sz="2800" dirty="0" err="1"/>
              <a:t>res.getDrawable</a:t>
            </a:r>
            <a:r>
              <a:rPr lang="en-US" altLang="zh-CN" sz="2800" dirty="0"/>
              <a:t>(</a:t>
            </a:r>
            <a:r>
              <a:rPr lang="en-US" altLang="zh-CN" sz="2800" dirty="0" err="1"/>
              <a:t>R.drawable.ic_blankfilling</a:t>
            </a:r>
            <a:r>
              <a:rPr lang="en-US" altLang="zh-CN" sz="2800" dirty="0"/>
              <a:t>);</a:t>
            </a:r>
          </a:p>
          <a:p>
            <a:pPr marL="0" lvl="1" indent="0">
              <a:lnSpc>
                <a:spcPct val="150000"/>
              </a:lnSpc>
              <a:spcBef>
                <a:spcPts val="1200"/>
              </a:spcBef>
              <a:buNone/>
            </a:pPr>
            <a:r>
              <a:rPr lang="en-US" altLang="zh-CN" sz="2800" dirty="0"/>
              <a:t>String[] quizzes = </a:t>
            </a:r>
            <a:r>
              <a:rPr lang="en-US" altLang="zh-CN" sz="2800" dirty="0" err="1"/>
              <a:t>res.getStringArray</a:t>
            </a:r>
            <a:r>
              <a:rPr lang="en-US" altLang="zh-CN" sz="2800" dirty="0"/>
              <a:t>(</a:t>
            </a:r>
            <a:r>
              <a:rPr lang="en-US" altLang="zh-CN" sz="2800" dirty="0" err="1"/>
              <a:t>R.array.quizzes</a:t>
            </a:r>
            <a:r>
              <a:rPr lang="en-US" altLang="zh-CN" sz="2800" dirty="0"/>
              <a:t>);</a:t>
            </a:r>
          </a:p>
          <a:p>
            <a:pPr marL="0">
              <a:lnSpc>
                <a:spcPct val="150000"/>
              </a:lnSpc>
              <a:spcBef>
                <a:spcPts val="1200"/>
              </a:spcBef>
            </a:pPr>
            <a:endParaRPr lang="zh-CN" altLang="en-US" sz="32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57</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6171" y="4673600"/>
            <a:ext cx="1219200" cy="1219200"/>
          </a:xfrm>
          <a:prstGeom prst="rect">
            <a:avLst/>
          </a:prstGeom>
        </p:spPr>
      </p:pic>
    </p:spTree>
    <p:extLst>
      <p:ext uri="{BB962C8B-B14F-4D97-AF65-F5344CB8AC3E}">
        <p14:creationId xmlns:p14="http://schemas.microsoft.com/office/powerpoint/2010/main" val="3159259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30000"/>
              </a:lnSpc>
            </a:pPr>
            <a:r>
              <a:rPr lang="zh-CN" altLang="en-US" dirty="0">
                <a:solidFill>
                  <a:srgbClr val="000000"/>
                </a:solidFill>
              </a:rPr>
              <a:t>在</a:t>
            </a:r>
            <a:r>
              <a:rPr lang="en-US" altLang="zh-CN" dirty="0">
                <a:solidFill>
                  <a:srgbClr val="000000"/>
                </a:solidFill>
              </a:rPr>
              <a:t>XML</a:t>
            </a:r>
            <a:r>
              <a:rPr lang="zh-CN" altLang="en-US" dirty="0">
                <a:solidFill>
                  <a:srgbClr val="000000"/>
                </a:solidFill>
              </a:rPr>
              <a:t>文件中使用</a:t>
            </a:r>
          </a:p>
        </p:txBody>
      </p:sp>
      <p:sp>
        <p:nvSpPr>
          <p:cNvPr id="8" name="灯片编号占位符 7"/>
          <p:cNvSpPr>
            <a:spLocks noGrp="1"/>
          </p:cNvSpPr>
          <p:nvPr>
            <p:ph type="sldNum" sz="quarter" idx="12"/>
          </p:nvPr>
        </p:nvSpPr>
        <p:spPr/>
        <p:txBody>
          <a:bodyPr/>
          <a:lstStyle/>
          <a:p>
            <a:pPr>
              <a:defRPr/>
            </a:pPr>
            <a:fld id="{2B1AB1B9-56BA-487F-9EEF-275D6FD877A4}" type="slidenum">
              <a:rPr lang="en-US" altLang="zh-CN" smtClean="0"/>
              <a:pPr>
                <a:defRPr/>
              </a:pPr>
              <a:t>58</a:t>
            </a:fld>
            <a:r>
              <a:rPr lang="en-US" altLang="zh-CN"/>
              <a:t>-246</a:t>
            </a:r>
            <a:endParaRPr lang="en-US" altLang="zh-CN" dirty="0"/>
          </a:p>
        </p:txBody>
      </p:sp>
      <p:sp>
        <p:nvSpPr>
          <p:cNvPr id="7" name="Rectangle 1"/>
          <p:cNvSpPr>
            <a:spLocks noChangeArrowheads="1"/>
          </p:cNvSpPr>
          <p:nvPr/>
        </p:nvSpPr>
        <p:spPr bwMode="auto">
          <a:xfrm>
            <a:off x="1693036" y="1741905"/>
            <a:ext cx="7830990"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resources</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string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"app_name"</a:t>
            </a:r>
            <a:r>
              <a:rPr kumimoji="0" lang="zh-CN" altLang="zh-CN" sz="2400" b="0" i="0" u="none" strike="noStrike" cap="none" normalizeH="0" baseline="0" dirty="0">
                <a:ln>
                  <a:noFill/>
                </a:ln>
                <a:solidFill>
                  <a:srgbClr val="000000"/>
                </a:solidFill>
                <a:effectLst/>
                <a:latin typeface="Consolas" panose="020B0609020204030204" pitchFamily="49" charset="0"/>
              </a:rPr>
              <a:t>&gt;Tutorial&lt;/</a:t>
            </a:r>
            <a:r>
              <a:rPr kumimoji="0" lang="zh-CN" altLang="zh-CN" sz="2400" b="1" i="0" u="none" strike="noStrike" cap="none" normalizeH="0" baseline="0" dirty="0">
                <a:ln>
                  <a:noFill/>
                </a:ln>
                <a:solidFill>
                  <a:srgbClr val="000080"/>
                </a:solidFill>
                <a:effectLst/>
                <a:latin typeface="Consolas" panose="020B0609020204030204" pitchFamily="49" charset="0"/>
              </a:rPr>
              <a:t>string</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string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"add_quiz"</a:t>
            </a:r>
            <a:r>
              <a:rPr kumimoji="0" lang="zh-CN" altLang="zh-CN" sz="2400" b="0" i="0" u="none" strike="noStrike" cap="none" normalizeH="0" baseline="0" dirty="0">
                <a:ln>
                  <a:noFill/>
                </a:ln>
                <a:solidFill>
                  <a:srgbClr val="000000"/>
                </a:solidFill>
                <a:effectLst/>
                <a:latin typeface="Consolas" panose="020B0609020204030204" pitchFamily="49" charset="0"/>
              </a:rPr>
              <a:t>&gt;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新建习题</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string</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string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"next_button"</a:t>
            </a:r>
            <a:r>
              <a:rPr kumimoji="0" lang="zh-CN" altLang="zh-CN" sz="2400" b="0" i="0" u="none" strike="noStrike" cap="none" normalizeH="0" baseline="0" dirty="0">
                <a:ln>
                  <a:noFill/>
                </a:ln>
                <a:solidFill>
                  <a:srgbClr val="000000"/>
                </a:solidFill>
                <a:effectLst/>
                <a:latin typeface="Consolas" panose="020B0609020204030204" pitchFamily="49" charset="0"/>
              </a:rPr>
              <a:t>&gt;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下一题</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string</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lang="zh-CN" altLang="zh-CN" sz="2400"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dirty="0">
                <a:solidFill>
                  <a:srgbClr val="000000"/>
                </a:solidFill>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1693036" y="4557866"/>
            <a:ext cx="8212505"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LinearLayout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Button</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en-US"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:layout_width=</a:t>
            </a:r>
            <a:r>
              <a:rPr kumimoji="0" lang="zh-CN" altLang="zh-CN" sz="2400" b="1" i="0" u="none" strike="noStrike" cap="none" normalizeH="0" baseline="0" dirty="0">
                <a:ln>
                  <a:noFill/>
                </a:ln>
                <a:solidFill>
                  <a:srgbClr val="008000"/>
                </a:solidFill>
                <a:effectLst/>
                <a:latin typeface="Consolas" panose="020B0609020204030204" pitchFamily="49" charset="0"/>
              </a:rPr>
              <a:t>"wrap_content"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:layout_height=</a:t>
            </a:r>
            <a:r>
              <a:rPr kumimoji="0" lang="zh-CN" altLang="zh-CN" sz="2400" b="1" i="0" u="none" strike="noStrike" cap="none" normalizeH="0" baseline="0" dirty="0">
                <a:ln>
                  <a:noFill/>
                </a:ln>
                <a:solidFill>
                  <a:srgbClr val="008000"/>
                </a:solidFill>
                <a:effectLst/>
                <a:latin typeface="Consolas" panose="020B0609020204030204" pitchFamily="49" charset="0"/>
              </a:rPr>
              <a:t>"wrap_content"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:text=</a:t>
            </a:r>
            <a:r>
              <a:rPr kumimoji="0" lang="zh-CN" altLang="zh-CN" sz="2400" b="1" i="0" u="none" strike="noStrike" cap="none" normalizeH="0" baseline="0" dirty="0">
                <a:ln>
                  <a:noFill/>
                </a:ln>
                <a:solidFill>
                  <a:srgbClr val="008000"/>
                </a:solidFill>
                <a:effectLst/>
                <a:latin typeface="Consolas" panose="020B0609020204030204" pitchFamily="49" charset="0"/>
              </a:rPr>
              <a:t>"@string/next_button"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1823662" y="3957514"/>
            <a:ext cx="4867420" cy="566309"/>
          </a:xfrm>
          <a:prstGeom prst="rect">
            <a:avLst/>
          </a:prstGeom>
          <a:noFill/>
        </p:spPr>
        <p:txBody>
          <a:bodyPr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\res\layout\activity_quiz.xml</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823662" y="1158931"/>
            <a:ext cx="4415352" cy="566309"/>
          </a:xfrm>
          <a:prstGeom prst="rect">
            <a:avLst/>
          </a:prstGeom>
          <a:noFill/>
        </p:spPr>
        <p:txBody>
          <a:bodyPr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\res\values\strings.xml</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3" name="直接箭头连接符 12"/>
          <p:cNvCxnSpPr/>
          <p:nvPr/>
        </p:nvCxnSpPr>
        <p:spPr>
          <a:xfrm flipH="1" flipV="1">
            <a:off x="5646057" y="3309257"/>
            <a:ext cx="1785257" cy="2815772"/>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199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各类资源</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59</a:t>
            </a:fld>
            <a:r>
              <a:rPr lang="en-US" altLang="zh-CN"/>
              <a:t>-246</a:t>
            </a:r>
            <a:endParaRPr lang="en-US" altLang="zh-CN"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34487"/>
          <a:stretch/>
        </p:blipFill>
        <p:spPr>
          <a:xfrm>
            <a:off x="2090433" y="1191418"/>
            <a:ext cx="4520211" cy="5020695"/>
          </a:xfrm>
          <a:prstGeom prst="rect">
            <a:avLst/>
          </a:prstGeom>
          <a:ln>
            <a:solidFill>
              <a:schemeClr val="tx1"/>
            </a:solidFill>
          </a:ln>
        </p:spPr>
      </p:pic>
      <p:sp>
        <p:nvSpPr>
          <p:cNvPr id="20" name="内容占位符 2"/>
          <p:cNvSpPr>
            <a:spLocks noGrp="1"/>
          </p:cNvSpPr>
          <p:nvPr>
            <p:ph idx="1"/>
          </p:nvPr>
        </p:nvSpPr>
        <p:spPr>
          <a:xfrm>
            <a:off x="7341213" y="1191418"/>
            <a:ext cx="2800031" cy="5164931"/>
          </a:xfrm>
        </p:spPr>
        <p:txBody>
          <a:bodyPr>
            <a:normAutofit/>
          </a:bodyPr>
          <a:lstStyle/>
          <a:p>
            <a:r>
              <a:rPr lang="zh-CN" altLang="en-US" dirty="0"/>
              <a:t>图片</a:t>
            </a:r>
            <a:endParaRPr lang="en-US" altLang="zh-CN" dirty="0"/>
          </a:p>
          <a:p>
            <a:r>
              <a:rPr lang="zh-CN" altLang="en-US" dirty="0"/>
              <a:t>布局</a:t>
            </a:r>
            <a:endParaRPr lang="en-US" altLang="zh-CN" dirty="0"/>
          </a:p>
          <a:p>
            <a:r>
              <a:rPr lang="zh-CN" altLang="en-US" dirty="0"/>
              <a:t>菜单</a:t>
            </a:r>
            <a:endParaRPr lang="en-US" altLang="zh-CN" dirty="0"/>
          </a:p>
          <a:p>
            <a:r>
              <a:rPr lang="zh-CN" altLang="en-US" dirty="0"/>
              <a:t>字符串</a:t>
            </a:r>
            <a:endParaRPr lang="en-US" altLang="zh-CN" dirty="0"/>
          </a:p>
          <a:p>
            <a:r>
              <a:rPr lang="zh-CN" altLang="en-US" dirty="0"/>
              <a:t>颜色</a:t>
            </a:r>
            <a:endParaRPr lang="en-US" altLang="zh-CN" dirty="0"/>
          </a:p>
          <a:p>
            <a:r>
              <a:rPr lang="zh-CN" altLang="en-US" dirty="0"/>
              <a:t>尺寸</a:t>
            </a:r>
            <a:endParaRPr lang="en-US" altLang="zh-CN" dirty="0"/>
          </a:p>
          <a:p>
            <a:r>
              <a:rPr lang="zh-CN" altLang="en-US" dirty="0"/>
              <a:t>数组</a:t>
            </a:r>
            <a:endParaRPr lang="en-US" altLang="zh-CN" dirty="0"/>
          </a:p>
          <a:p>
            <a:r>
              <a:rPr lang="zh-CN" altLang="en-US" dirty="0"/>
              <a:t>样式</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28534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 Layout</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a:t>
            </a:fld>
            <a:endParaRPr lang="zh-CN" altLang="en-US"/>
          </a:p>
        </p:txBody>
      </p:sp>
      <p:sp>
        <p:nvSpPr>
          <p:cNvPr id="6" name="矩形 5"/>
          <p:cNvSpPr/>
          <p:nvPr/>
        </p:nvSpPr>
        <p:spPr>
          <a:xfrm>
            <a:off x="0" y="1255463"/>
            <a:ext cx="4964624" cy="561885"/>
          </a:xfrm>
          <a:prstGeom prst="rect">
            <a:avLst/>
          </a:prstGeom>
          <a:solidFill>
            <a:schemeClr val="accent1"/>
          </a:solidFill>
        </p:spPr>
        <p:txBody>
          <a:bodyPr wrap="square">
            <a:spAutoFit/>
          </a:bodyPr>
          <a:lstStyle/>
          <a:p>
            <a:pPr algn="ctr">
              <a:lnSpc>
                <a:spcPct val="120000"/>
              </a:lnSpc>
            </a:pPr>
            <a:r>
              <a:rPr lang="en-US" altLang="zh-CN" sz="2800">
                <a:solidFill>
                  <a:schemeClr val="bg1"/>
                </a:solidFill>
              </a:rPr>
              <a:t>right_fragment.xml</a:t>
            </a:r>
            <a:endParaRPr lang="zh-CN" altLang="en-US" sz="2800" dirty="0">
              <a:solidFill>
                <a:schemeClr val="bg1"/>
              </a:solidFill>
            </a:endParaRPr>
          </a:p>
        </p:txBody>
      </p:sp>
      <p:sp>
        <p:nvSpPr>
          <p:cNvPr id="3" name="Rectangle 1"/>
          <p:cNvSpPr>
            <a:spLocks noChangeArrowheads="1"/>
          </p:cNvSpPr>
          <p:nvPr/>
        </p:nvSpPr>
        <p:spPr bwMode="auto">
          <a:xfrm>
            <a:off x="157316" y="2089006"/>
            <a:ext cx="768511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en-US"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TextView</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"center_horizontal"</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:textSize=</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"20sp"</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"This is right fragment"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692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60</a:t>
            </a:fld>
            <a:r>
              <a:rPr lang="en-US" altLang="zh-CN"/>
              <a:t>-246</a:t>
            </a:r>
            <a:endParaRPr lang="en-US" altLang="zh-CN" dirty="0"/>
          </a:p>
        </p:txBody>
      </p:sp>
      <p:sp>
        <p:nvSpPr>
          <p:cNvPr id="3" name="Rectangle 1"/>
          <p:cNvSpPr>
            <a:spLocks noChangeArrowheads="1"/>
          </p:cNvSpPr>
          <p:nvPr/>
        </p:nvSpPr>
        <p:spPr bwMode="auto">
          <a:xfrm>
            <a:off x="1147655" y="2034170"/>
            <a:ext cx="983748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resources</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string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"app_name"</a:t>
            </a:r>
            <a:r>
              <a:rPr kumimoji="0" lang="zh-CN" altLang="zh-CN" sz="2800" b="0" i="0" u="none" strike="noStrike" cap="none" normalizeH="0" baseline="0" dirty="0">
                <a:ln>
                  <a:noFill/>
                </a:ln>
                <a:solidFill>
                  <a:srgbClr val="000000"/>
                </a:solidFill>
                <a:effectLst/>
                <a:latin typeface="Consolas" panose="020B0609020204030204" pitchFamily="49" charset="0"/>
              </a:rPr>
              <a:t>&gt;CourseQuiz&lt;/</a:t>
            </a:r>
            <a:r>
              <a:rPr kumimoji="0" lang="zh-CN" altLang="zh-CN" sz="2800" b="1" i="0" u="none" strike="noStrike" cap="none" normalizeH="0" baseline="0" dirty="0">
                <a:ln>
                  <a:noFill/>
                </a:ln>
                <a:solidFill>
                  <a:srgbClr val="000080"/>
                </a:solidFill>
                <a:effectLst/>
                <a:latin typeface="Consolas" panose="020B0609020204030204" pitchFamily="49" charset="0"/>
              </a:rPr>
              <a:t>string</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a:t>
            </a:r>
            <a:r>
              <a:rPr kumimoji="0" lang="en-US" altLang="zh-CN" sz="2800" b="0" i="1" u="none" strike="noStrike" cap="none" normalizeH="0" baseline="0" dirty="0">
                <a:ln>
                  <a:noFill/>
                </a:ln>
                <a:solidFill>
                  <a:srgbClr val="808080"/>
                </a:solidFill>
                <a:effectLst/>
                <a:latin typeface="Consolas" panose="020B0609020204030204" pitchFamily="49" charset="0"/>
              </a:rPr>
              <a:t> </a:t>
            </a:r>
            <a:br>
              <a:rPr kumimoji="0" lang="zh-CN" altLang="zh-CN" sz="2800" b="0" i="1" u="none" strike="noStrike" cap="none" normalizeH="0" baseline="0" dirty="0">
                <a:ln>
                  <a:noFill/>
                </a:ln>
                <a:solidFill>
                  <a:srgbClr val="808080"/>
                </a:solidFill>
                <a:effectLst/>
                <a:latin typeface="Consolas" panose="020B0609020204030204" pitchFamily="49" charset="0"/>
              </a:rPr>
            </a:br>
            <a:r>
              <a:rPr kumimoji="0" lang="zh-CN" altLang="zh-CN" sz="2800" b="0" i="1" u="none" strike="noStrike" cap="none" normalizeH="0" baseline="0" dirty="0">
                <a:ln>
                  <a:noFill/>
                </a:ln>
                <a:solidFill>
                  <a:srgbClr val="808080"/>
                </a:solidFill>
                <a:effectLst/>
                <a:latin typeface="Consolas" panose="020B0609020204030204" pitchFamily="49" charset="0"/>
              </a:rPr>
              <a:t>    </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string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"keypoint"</a:t>
            </a:r>
            <a:r>
              <a:rPr kumimoji="0" lang="zh-CN" altLang="zh-CN" sz="2800" b="0" i="0" u="none" strike="noStrike" cap="none" normalizeH="0" baseline="0" dirty="0">
                <a:ln>
                  <a:noFill/>
                </a:ln>
                <a:solidFill>
                  <a:srgbClr val="000000"/>
                </a:solidFill>
                <a:effectLst/>
                <a:latin typeface="Consolas" panose="020B0609020204030204" pitchFamily="49" charset="0"/>
              </a:rPr>
              <a:t>&gt;</a:t>
            </a:r>
            <a:r>
              <a:rPr kumimoji="0" lang="zh-CN" altLang="zh-CN"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知识点</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string</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string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"exercise"</a:t>
            </a:r>
            <a:r>
              <a:rPr kumimoji="0" lang="zh-CN" altLang="zh-CN" sz="2800" b="0" i="0" u="none" strike="noStrike" cap="none" normalizeH="0" baseline="0" dirty="0">
                <a:ln>
                  <a:noFill/>
                </a:ln>
                <a:solidFill>
                  <a:srgbClr val="000000"/>
                </a:solidFill>
                <a:effectLst/>
                <a:latin typeface="Consolas" panose="020B0609020204030204" pitchFamily="49" charset="0"/>
              </a:rPr>
              <a:t>&gt;</a:t>
            </a:r>
            <a:r>
              <a:rPr kumimoji="0" lang="zh-CN" altLang="zh-CN"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课堂练习</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string</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string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"homework"</a:t>
            </a:r>
            <a:r>
              <a:rPr kumimoji="0" lang="zh-CN" altLang="zh-CN" sz="2800" b="0" i="0" u="none" strike="noStrike" cap="none" normalizeH="0" baseline="0" dirty="0">
                <a:ln>
                  <a:noFill/>
                </a:ln>
                <a:solidFill>
                  <a:srgbClr val="000000"/>
                </a:solidFill>
                <a:effectLst/>
                <a:latin typeface="Consolas" panose="020B0609020204030204" pitchFamily="49" charset="0"/>
              </a:rPr>
              <a:t>&gt;</a:t>
            </a:r>
            <a:r>
              <a:rPr kumimoji="0" lang="zh-CN" altLang="zh-CN"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作业</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string</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string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"supplement"</a:t>
            </a:r>
            <a:r>
              <a:rPr kumimoji="0" lang="zh-CN" altLang="zh-CN" sz="2800" b="0" i="0" u="none" strike="noStrike" cap="none" normalizeH="0" baseline="0" dirty="0">
                <a:ln>
                  <a:noFill/>
                </a:ln>
                <a:solidFill>
                  <a:srgbClr val="000000"/>
                </a:solidFill>
                <a:effectLst/>
                <a:latin typeface="Consolas" panose="020B0609020204030204" pitchFamily="49" charset="0"/>
              </a:rPr>
              <a:t>&gt;</a:t>
            </a:r>
            <a:r>
              <a:rPr kumimoji="0" lang="zh-CN" altLang="zh-CN"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补充材料</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string</a:t>
            </a:r>
            <a:r>
              <a:rPr kumimoji="0" lang="zh-CN" altLang="zh-CN" sz="2800" b="0" i="0" u="none" strike="noStrike" cap="none" normalizeH="0" baseline="0" dirty="0">
                <a:ln>
                  <a:noFill/>
                </a:ln>
                <a:solidFill>
                  <a:srgbClr val="000000"/>
                </a:solidFill>
                <a:effectLst/>
                <a:latin typeface="Consolas" panose="020B0609020204030204" pitchFamily="49" charset="0"/>
              </a:rPr>
              <a:t>&gt;</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000000"/>
                </a:solidFill>
                <a:latin typeface="Arial" panose="020B0604020202020204" pitchFamily="34" charset="0"/>
                <a:cs typeface="Arial" panose="020B0604020202020204" pitchFamily="34" charset="0"/>
              </a:rPr>
              <a:t>        … … </a:t>
            </a:r>
          </a:p>
          <a:p>
            <a:pPr lvl="0" eaLnBrk="0" fontAlgn="base" hangingPunct="0">
              <a:spcBef>
                <a:spcPct val="0"/>
              </a:spcBef>
              <a:spcAft>
                <a:spcPct val="0"/>
              </a:spcAft>
            </a:pPr>
            <a:r>
              <a:rPr lang="zh-CN" altLang="zh-CN" sz="2800" dirty="0">
                <a:solidFill>
                  <a:srgbClr val="000000"/>
                </a:solidFill>
                <a:latin typeface="Consolas" panose="020B0609020204030204" pitchFamily="49" charset="0"/>
              </a:rPr>
              <a:t>&lt;</a:t>
            </a:r>
            <a:r>
              <a:rPr lang="en-US" altLang="zh-CN" sz="2800" dirty="0">
                <a:solidFill>
                  <a:srgbClr val="000000"/>
                </a:solidFill>
                <a:latin typeface="Consolas" panose="020B0609020204030204" pitchFamily="49" charset="0"/>
              </a:rPr>
              <a: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690418" y="1155399"/>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\res\values\strings.xml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8" name="直接箭头连接符 7"/>
          <p:cNvCxnSpPr/>
          <p:nvPr/>
        </p:nvCxnSpPr>
        <p:spPr>
          <a:xfrm flipH="1">
            <a:off x="720899" y="1838861"/>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456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61</a:t>
            </a:fld>
            <a:endParaRPr lang="zh-CN" altLang="en-US"/>
          </a:p>
        </p:txBody>
      </p:sp>
      <p:sp>
        <p:nvSpPr>
          <p:cNvPr id="5" name="Rectangle 1"/>
          <p:cNvSpPr>
            <a:spLocks noChangeArrowheads="1"/>
          </p:cNvSpPr>
          <p:nvPr/>
        </p:nvSpPr>
        <p:spPr bwMode="auto">
          <a:xfrm>
            <a:off x="937161" y="2090519"/>
            <a:ext cx="10308078" cy="40811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1" u="none" strike="noStrike" cap="none" normalizeH="0" baseline="0" dirty="0">
                <a:ln>
                  <a:noFill/>
                </a:ln>
                <a:solidFill>
                  <a:srgbClr val="000000"/>
                </a:solidFill>
                <a:effectLst/>
                <a:latin typeface="+mn-ea"/>
              </a:rPr>
              <a:t>&lt;?</a:t>
            </a:r>
            <a:r>
              <a:rPr kumimoji="0" lang="zh-CN" altLang="zh-CN" sz="2400" b="1" i="0" u="none" strike="noStrike" cap="none" normalizeH="0" baseline="0" dirty="0">
                <a:ln>
                  <a:noFill/>
                </a:ln>
                <a:solidFill>
                  <a:srgbClr val="0000FF"/>
                </a:solidFill>
                <a:effectLst/>
                <a:latin typeface="+mn-ea"/>
              </a:rPr>
              <a:t>xml version=</a:t>
            </a:r>
            <a:r>
              <a:rPr kumimoji="0" lang="zh-CN" altLang="zh-CN" sz="2400" b="1" i="0" u="none" strike="noStrike" cap="none" normalizeH="0" baseline="0" dirty="0">
                <a:ln>
                  <a:noFill/>
                </a:ln>
                <a:solidFill>
                  <a:srgbClr val="008000"/>
                </a:solidFill>
                <a:effectLst/>
                <a:latin typeface="+mn-ea"/>
              </a:rPr>
              <a:t>"1.0" </a:t>
            </a:r>
            <a:r>
              <a:rPr kumimoji="0" lang="zh-CN" altLang="zh-CN" sz="2400" b="1" i="0" u="none" strike="noStrike" cap="none" normalizeH="0" baseline="0" dirty="0">
                <a:ln>
                  <a:noFill/>
                </a:ln>
                <a:solidFill>
                  <a:srgbClr val="0000FF"/>
                </a:solidFill>
                <a:effectLst/>
                <a:latin typeface="+mn-ea"/>
              </a:rPr>
              <a:t>encoding=</a:t>
            </a:r>
            <a:r>
              <a:rPr kumimoji="0" lang="zh-CN" altLang="zh-CN" sz="2400" b="1" i="0" u="none" strike="noStrike" cap="none" normalizeH="0" baseline="0" dirty="0">
                <a:ln>
                  <a:noFill/>
                </a:ln>
                <a:solidFill>
                  <a:srgbClr val="008000"/>
                </a:solidFill>
                <a:effectLst/>
                <a:latin typeface="+mn-ea"/>
              </a:rPr>
              <a:t>"utf-8"</a:t>
            </a:r>
            <a:r>
              <a:rPr kumimoji="0" lang="zh-CN" altLang="zh-CN" sz="2400" b="0" i="1" u="none" strike="noStrike" cap="none" normalizeH="0" baseline="0" dirty="0">
                <a:ln>
                  <a:noFill/>
                </a:ln>
                <a:solidFill>
                  <a:srgbClr val="000000"/>
                </a:solidFill>
                <a:effectLst/>
                <a:latin typeface="+mn-ea"/>
              </a:rPr>
              <a:t>?&gt;</a:t>
            </a:r>
            <a:br>
              <a:rPr kumimoji="0" lang="zh-CN" altLang="zh-CN" sz="2400" b="0" i="1"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&lt;</a:t>
            </a:r>
            <a:r>
              <a:rPr kumimoji="0" lang="zh-CN" altLang="zh-CN" sz="2400" b="1" i="0" u="none" strike="noStrike" cap="none" normalizeH="0" baseline="0" dirty="0">
                <a:ln>
                  <a:noFill/>
                </a:ln>
                <a:solidFill>
                  <a:srgbClr val="000080"/>
                </a:solidFill>
                <a:effectLst/>
                <a:latin typeface="+mn-ea"/>
              </a:rPr>
              <a:t>resources</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"colorPrimary"</a:t>
            </a:r>
            <a:r>
              <a:rPr kumimoji="0" lang="zh-CN" altLang="zh-CN" sz="2400" b="0" i="0" u="none" strike="noStrike" cap="none" normalizeH="0" baseline="0" dirty="0">
                <a:ln>
                  <a:noFill/>
                </a:ln>
                <a:solidFill>
                  <a:srgbClr val="000000"/>
                </a:solidFill>
                <a:effectLst/>
                <a:latin typeface="+mn-ea"/>
              </a:rPr>
              <a:t>&gt;#3F51B5&lt;/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"colorPrimaryDark"</a:t>
            </a:r>
            <a:r>
              <a:rPr kumimoji="0" lang="zh-CN" altLang="zh-CN" sz="2400" b="0" i="0" u="none" strike="noStrike" cap="none" normalizeH="0" baseline="0" dirty="0">
                <a:ln>
                  <a:noFill/>
                </a:ln>
                <a:solidFill>
                  <a:srgbClr val="000000"/>
                </a:solidFill>
                <a:effectLst/>
                <a:latin typeface="+mn-ea"/>
              </a:rPr>
              <a:t>&gt;#303F9F&lt;/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"colorAccent"</a:t>
            </a:r>
            <a:r>
              <a:rPr kumimoji="0" lang="zh-CN" altLang="zh-CN" sz="2400" b="0" i="0" u="none" strike="noStrike" cap="none" normalizeH="0" baseline="0" dirty="0">
                <a:ln>
                  <a:noFill/>
                </a:ln>
                <a:solidFill>
                  <a:srgbClr val="000000"/>
                </a:solidFill>
                <a:effectLst/>
                <a:latin typeface="+mn-ea"/>
              </a:rPr>
              <a:t>&gt;#FF4081&lt;/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"sub_tab_bg"</a:t>
            </a:r>
            <a:r>
              <a:rPr kumimoji="0" lang="zh-CN" altLang="zh-CN" sz="2400" b="0" i="0" u="none" strike="noStrike" cap="none" normalizeH="0" baseline="0" dirty="0">
                <a:ln>
                  <a:noFill/>
                </a:ln>
                <a:solidFill>
                  <a:srgbClr val="000000"/>
                </a:solidFill>
                <a:effectLst/>
                <a:latin typeface="+mn-ea"/>
              </a:rPr>
              <a:t>&gt;#12000000&lt;/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"sub_tab_text_color_normal"</a:t>
            </a:r>
            <a:r>
              <a:rPr kumimoji="0" lang="zh-CN" altLang="zh-CN" sz="2400" b="0" i="0" u="none" strike="noStrike" cap="none" normalizeH="0" baseline="0" dirty="0">
                <a:ln>
                  <a:noFill/>
                </a:ln>
                <a:solidFill>
                  <a:srgbClr val="000000"/>
                </a:solidFill>
                <a:effectLst/>
                <a:latin typeface="+mn-ea"/>
              </a:rPr>
              <a:t>&gt;#ff847d7b&lt;/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    &lt;</a:t>
            </a:r>
            <a:r>
              <a:rPr kumimoji="0" lang="zh-CN" altLang="zh-CN" sz="2400" b="1" i="0" u="none" strike="noStrike" cap="none" normalizeH="0" baseline="0" dirty="0">
                <a:ln>
                  <a:noFill/>
                </a:ln>
                <a:solidFill>
                  <a:srgbClr val="000080"/>
                </a:solidFill>
                <a:effectLst/>
                <a:latin typeface="+mn-ea"/>
              </a:rPr>
              <a:t>color </a:t>
            </a:r>
            <a:r>
              <a:rPr kumimoji="0" lang="zh-CN" altLang="zh-CN" sz="2400" b="1" i="0" u="none" strike="noStrike" cap="none" normalizeH="0" baseline="0" dirty="0">
                <a:ln>
                  <a:noFill/>
                </a:ln>
                <a:solidFill>
                  <a:srgbClr val="0000FF"/>
                </a:solidFill>
                <a:effectLst/>
                <a:latin typeface="+mn-ea"/>
              </a:rPr>
              <a:t>name=</a:t>
            </a:r>
            <a:r>
              <a:rPr kumimoji="0" lang="zh-CN" altLang="zh-CN" sz="2400" b="1" i="0" u="none" strike="noStrike" cap="none" normalizeH="0" baseline="0" dirty="0">
                <a:ln>
                  <a:noFill/>
                </a:ln>
                <a:solidFill>
                  <a:srgbClr val="008000"/>
                </a:solidFill>
                <a:effectLst/>
                <a:latin typeface="+mn-ea"/>
              </a:rPr>
              <a:t>"sub_tab_text_color_press"</a:t>
            </a:r>
            <a:r>
              <a:rPr kumimoji="0" lang="zh-CN" altLang="zh-CN" sz="2400" b="0" i="0" u="none" strike="noStrike" cap="none" normalizeH="0" baseline="0" dirty="0">
                <a:ln>
                  <a:noFill/>
                </a:ln>
                <a:solidFill>
                  <a:srgbClr val="000000"/>
                </a:solidFill>
                <a:effectLst/>
                <a:latin typeface="+mn-ea"/>
              </a:rPr>
              <a:t>&gt;#FF4801&lt;/</a:t>
            </a:r>
            <a:r>
              <a:rPr kumimoji="0" lang="zh-CN" altLang="zh-CN" sz="2400" b="1" i="0" u="none" strike="noStrike" cap="none" normalizeH="0" baseline="0" dirty="0">
                <a:ln>
                  <a:noFill/>
                </a:ln>
                <a:solidFill>
                  <a:srgbClr val="000080"/>
                </a:solidFill>
                <a:effectLst/>
                <a:latin typeface="+mn-ea"/>
              </a:rPr>
              <a:t>color</a:t>
            </a:r>
            <a:r>
              <a:rPr kumimoji="0" lang="zh-CN" altLang="zh-CN" sz="2400" b="0" i="0" u="none" strike="noStrike" cap="none" normalizeH="0" baseline="0" dirty="0">
                <a:ln>
                  <a:noFill/>
                </a:ln>
                <a:solidFill>
                  <a:srgbClr val="000000"/>
                </a:solidFill>
                <a:effectLst/>
                <a:latin typeface="+mn-ea"/>
              </a:rPr>
              <a:t>&gt;</a:t>
            </a:r>
            <a:br>
              <a:rPr kumimoji="0" lang="zh-CN" altLang="zh-CN" sz="2400" b="0" i="0" u="none" strike="noStrike" cap="none" normalizeH="0" baseline="0" dirty="0">
                <a:ln>
                  <a:noFill/>
                </a:ln>
                <a:solidFill>
                  <a:srgbClr val="000000"/>
                </a:solidFill>
                <a:effectLst/>
                <a:latin typeface="+mn-ea"/>
              </a:rPr>
            </a:br>
            <a:r>
              <a:rPr kumimoji="0" lang="zh-CN" altLang="zh-CN" sz="2400" b="0" i="0" u="none" strike="noStrike" cap="none" normalizeH="0" baseline="0" dirty="0">
                <a:ln>
                  <a:noFill/>
                </a:ln>
                <a:solidFill>
                  <a:srgbClr val="000000"/>
                </a:solidFill>
                <a:effectLst/>
                <a:latin typeface="+mn-ea"/>
              </a:rPr>
              <a:t>&lt;/</a:t>
            </a:r>
            <a:r>
              <a:rPr kumimoji="0" lang="zh-CN" altLang="zh-CN" sz="2400" b="1" i="0" u="none" strike="noStrike" cap="none" normalizeH="0" baseline="0" dirty="0">
                <a:ln>
                  <a:noFill/>
                </a:ln>
                <a:solidFill>
                  <a:srgbClr val="000080"/>
                </a:solidFill>
                <a:effectLst/>
                <a:latin typeface="+mn-ea"/>
              </a:rPr>
              <a:t>resources</a:t>
            </a:r>
            <a:r>
              <a:rPr kumimoji="0" lang="zh-CN" altLang="zh-CN" sz="2400" b="0" i="0" u="none" strike="noStrike" cap="none" normalizeH="0" baseline="0" dirty="0">
                <a:ln>
                  <a:noFill/>
                </a:ln>
                <a:solidFill>
                  <a:srgbClr val="000000"/>
                </a:solidFill>
                <a:effectLst/>
                <a:latin typeface="+mn-ea"/>
              </a:rPr>
              <a:t>&gt;</a:t>
            </a:r>
            <a:endParaRPr kumimoji="0" lang="zh-CN" altLang="zh-CN" sz="2800" b="0" i="0" u="none" strike="noStrike" cap="none" normalizeH="0" baseline="0" dirty="0">
              <a:ln>
                <a:noFill/>
              </a:ln>
              <a:solidFill>
                <a:schemeClr val="tx1"/>
              </a:solidFill>
              <a:effectLst/>
              <a:latin typeface="+mn-ea"/>
            </a:endParaRPr>
          </a:p>
        </p:txBody>
      </p:sp>
      <p:grpSp>
        <p:nvGrpSpPr>
          <p:cNvPr id="6" name="组合 5"/>
          <p:cNvGrpSpPr/>
          <p:nvPr/>
        </p:nvGrpSpPr>
        <p:grpSpPr>
          <a:xfrm>
            <a:off x="6091200" y="2670629"/>
            <a:ext cx="4997714" cy="399774"/>
            <a:chOff x="3298090" y="1040860"/>
            <a:chExt cx="7909150" cy="558271"/>
          </a:xfrm>
        </p:grpSpPr>
        <p:cxnSp>
          <p:nvCxnSpPr>
            <p:cNvPr id="7" name="直接连接符 6"/>
            <p:cNvCxnSpPr/>
            <p:nvPr/>
          </p:nvCxnSpPr>
          <p:spPr>
            <a:xfrm>
              <a:off x="3298090" y="1599131"/>
              <a:ext cx="21897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3" y="1040860"/>
              <a:ext cx="914400" cy="558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14912" y="1040860"/>
              <a:ext cx="61923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内容占位符 2"/>
          <p:cNvSpPr txBox="1">
            <a:spLocks/>
          </p:cNvSpPr>
          <p:nvPr/>
        </p:nvSpPr>
        <p:spPr>
          <a:xfrm>
            <a:off x="8610600" y="2047207"/>
            <a:ext cx="2275114" cy="70085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solidFill>
                  <a:schemeClr val="accent2"/>
                </a:solidFill>
              </a:rPr>
              <a:t>#RR</a:t>
            </a:r>
            <a:r>
              <a:rPr lang="en-US" altLang="zh-CN" b="1" dirty="0">
                <a:solidFill>
                  <a:schemeClr val="accent3"/>
                </a:solidFill>
              </a:rPr>
              <a:t>GG</a:t>
            </a:r>
            <a:r>
              <a:rPr lang="en-US" altLang="zh-CN" b="1" dirty="0">
                <a:solidFill>
                  <a:schemeClr val="accent1"/>
                </a:solidFill>
              </a:rPr>
              <a:t>BB</a:t>
            </a:r>
            <a:br>
              <a:rPr lang="zh-CN" altLang="en-US" b="1" dirty="0">
                <a:solidFill>
                  <a:schemeClr val="accent2"/>
                </a:solidFill>
              </a:rPr>
            </a:br>
            <a:endParaRPr lang="zh-CN" altLang="en-US" b="1" dirty="0">
              <a:solidFill>
                <a:schemeClr val="accent2"/>
              </a:solidFill>
            </a:endParaRPr>
          </a:p>
        </p:txBody>
      </p:sp>
      <p:sp>
        <p:nvSpPr>
          <p:cNvPr id="14" name="文本框 13"/>
          <p:cNvSpPr txBox="1"/>
          <p:nvPr/>
        </p:nvSpPr>
        <p:spPr>
          <a:xfrm>
            <a:off x="690418" y="1136379"/>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\res\values\colors.xml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5" name="直接箭头连接符 14"/>
          <p:cNvCxnSpPr/>
          <p:nvPr/>
        </p:nvCxnSpPr>
        <p:spPr>
          <a:xfrm flipH="1">
            <a:off x="720899" y="1819841"/>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210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尺寸</a:t>
            </a:r>
          </a:p>
        </p:txBody>
      </p:sp>
      <p:sp>
        <p:nvSpPr>
          <p:cNvPr id="4" name="灯片编号占位符 3"/>
          <p:cNvSpPr>
            <a:spLocks noGrp="1"/>
          </p:cNvSpPr>
          <p:nvPr>
            <p:ph type="sldNum" sz="quarter" idx="12"/>
          </p:nvPr>
        </p:nvSpPr>
        <p:spPr>
          <a:xfrm>
            <a:off x="8610600" y="6371590"/>
            <a:ext cx="2743200" cy="365125"/>
          </a:xfrm>
        </p:spPr>
        <p:txBody>
          <a:bodyPr/>
          <a:lstStyle/>
          <a:p>
            <a:fld id="{38B4F502-AEE6-4D70-927B-AC49763F54CA}" type="slidenum">
              <a:rPr lang="zh-CN" altLang="en-US" smtClean="0"/>
              <a:t>62</a:t>
            </a:fld>
            <a:endParaRPr lang="zh-CN" altLang="en-US"/>
          </a:p>
        </p:txBody>
      </p:sp>
      <p:sp>
        <p:nvSpPr>
          <p:cNvPr id="5" name="Rectangle 1"/>
          <p:cNvSpPr>
            <a:spLocks noChangeArrowheads="1"/>
          </p:cNvSpPr>
          <p:nvPr/>
        </p:nvSpPr>
        <p:spPr bwMode="auto">
          <a:xfrm>
            <a:off x="469801" y="3181818"/>
            <a:ext cx="11423320" cy="2121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resources</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en-US" altLang="zh-CN" sz="2800" b="0" i="0" u="none" strike="noStrike" cap="none" normalizeH="0" baseline="0" dirty="0">
                <a:ln>
                  <a:noFill/>
                </a:ln>
                <a:solidFill>
                  <a:srgbClr val="000000"/>
                </a:solidFill>
                <a:effectLst/>
                <a:latin typeface="Consolas" panose="020B0609020204030204" pitchFamily="49" charset="0"/>
              </a:rPr>
              <a:t>    </a:t>
            </a: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dimen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"activity_horizontal_margin"</a:t>
            </a:r>
            <a:r>
              <a:rPr kumimoji="0" lang="zh-CN" altLang="zh-CN" sz="2800" b="0" i="0" u="none" strike="noStrike" cap="none" normalizeH="0" baseline="0" dirty="0">
                <a:ln>
                  <a:noFill/>
                </a:ln>
                <a:solidFill>
                  <a:srgbClr val="000000"/>
                </a:solidFill>
                <a:effectLst/>
                <a:latin typeface="Consolas" panose="020B0609020204030204" pitchFamily="49" charset="0"/>
              </a:rPr>
              <a:t>&gt;16dp&lt;/</a:t>
            </a:r>
            <a:r>
              <a:rPr kumimoji="0" lang="zh-CN" altLang="zh-CN" sz="2800" b="1" i="0" u="none" strike="noStrike" cap="none" normalizeH="0" baseline="0" dirty="0">
                <a:ln>
                  <a:noFill/>
                </a:ln>
                <a:solidFill>
                  <a:srgbClr val="000080"/>
                </a:solidFill>
                <a:effectLst/>
                <a:latin typeface="Consolas" panose="020B0609020204030204" pitchFamily="49" charset="0"/>
              </a:rPr>
              <a:t>dimen</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dimen </a:t>
            </a:r>
            <a:r>
              <a:rPr kumimoji="0" lang="zh-CN" altLang="zh-CN" sz="2800" b="1" i="0" u="none" strike="noStrike" cap="none" normalizeH="0" baseline="0" dirty="0">
                <a:ln>
                  <a:noFill/>
                </a:ln>
                <a:solidFill>
                  <a:srgbClr val="0000FF"/>
                </a:solidFill>
                <a:effectLst/>
                <a:latin typeface="Consolas" panose="020B0609020204030204" pitchFamily="49" charset="0"/>
              </a:rPr>
              <a:t>name=</a:t>
            </a:r>
            <a:r>
              <a:rPr kumimoji="0" lang="zh-CN" altLang="zh-CN" sz="2800" b="1" i="0" u="none" strike="noStrike" cap="none" normalizeH="0" baseline="0" dirty="0">
                <a:ln>
                  <a:noFill/>
                </a:ln>
                <a:solidFill>
                  <a:srgbClr val="008000"/>
                </a:solidFill>
                <a:effectLst/>
                <a:latin typeface="Consolas" panose="020B0609020204030204" pitchFamily="49" charset="0"/>
              </a:rPr>
              <a:t>"activity_vertical_margin"</a:t>
            </a:r>
            <a:r>
              <a:rPr kumimoji="0" lang="zh-CN" altLang="zh-CN" sz="2800" b="0" i="0" u="none" strike="noStrike" cap="none" normalizeH="0" baseline="0" dirty="0">
                <a:ln>
                  <a:noFill/>
                </a:ln>
                <a:solidFill>
                  <a:srgbClr val="000000"/>
                </a:solidFill>
                <a:effectLst/>
                <a:latin typeface="Consolas" panose="020B0609020204030204" pitchFamily="49" charset="0"/>
              </a:rPr>
              <a:t>&gt;16dp&lt;/</a:t>
            </a:r>
            <a:r>
              <a:rPr kumimoji="0" lang="zh-CN" altLang="zh-CN" sz="2800" b="1" i="0" u="none" strike="noStrike" cap="none" normalizeH="0" baseline="0" dirty="0">
                <a:ln>
                  <a:noFill/>
                </a:ln>
                <a:solidFill>
                  <a:srgbClr val="000080"/>
                </a:solidFill>
                <a:effectLst/>
                <a:latin typeface="Consolas" panose="020B0609020204030204" pitchFamily="49" charset="0"/>
              </a:rPr>
              <a:t>dimen</a:t>
            </a:r>
            <a:r>
              <a:rPr kumimoji="0" lang="zh-CN" altLang="zh-CN" sz="2800" b="0" i="0" u="none" strike="noStrike" cap="none" normalizeH="0" baseline="0" dirty="0">
                <a:ln>
                  <a:noFill/>
                </a:ln>
                <a:solidFill>
                  <a:srgbClr val="000000"/>
                </a:solidFill>
                <a:effectLst/>
                <a:latin typeface="Consolas" panose="020B0609020204030204" pitchFamily="49" charset="0"/>
              </a:rPr>
              <a:t>&gt;</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resources</a:t>
            </a:r>
            <a:r>
              <a:rPr kumimoji="0" lang="zh-CN" altLang="zh-CN" sz="2800" b="0" i="0" u="none" strike="noStrike" cap="none" normalizeH="0" baseline="0" dirty="0">
                <a:ln>
                  <a:noFill/>
                </a:ln>
                <a:solidFill>
                  <a:srgbClr val="000000"/>
                </a:solidFill>
                <a:effectLst/>
                <a:latin typeface="Consolas" panose="020B0609020204030204" pitchFamily="49" charset="0"/>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grpSp>
        <p:nvGrpSpPr>
          <p:cNvPr id="6" name="组合 5"/>
          <p:cNvGrpSpPr/>
          <p:nvPr/>
        </p:nvGrpSpPr>
        <p:grpSpPr>
          <a:xfrm flipH="1" flipV="1">
            <a:off x="4682769" y="4743802"/>
            <a:ext cx="5067929" cy="1154517"/>
            <a:chOff x="3659859" y="-13113"/>
            <a:chExt cx="8020270" cy="1612244"/>
          </a:xfrm>
        </p:grpSpPr>
        <p:cxnSp>
          <p:nvCxnSpPr>
            <p:cNvPr id="7" name="直接连接符 6"/>
            <p:cNvCxnSpPr/>
            <p:nvPr/>
          </p:nvCxnSpPr>
          <p:spPr>
            <a:xfrm flipV="1">
              <a:off x="3659859" y="1599131"/>
              <a:ext cx="13552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4" y="-13113"/>
              <a:ext cx="1368206" cy="161224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87801" y="-13113"/>
              <a:ext cx="61923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4859382" y="5267028"/>
            <a:ext cx="2627086" cy="652486"/>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密度无关像素</a:t>
            </a:r>
          </a:p>
        </p:txBody>
      </p:sp>
      <p:grpSp>
        <p:nvGrpSpPr>
          <p:cNvPr id="15" name="组合 14"/>
          <p:cNvGrpSpPr/>
          <p:nvPr/>
        </p:nvGrpSpPr>
        <p:grpSpPr>
          <a:xfrm>
            <a:off x="1535611" y="2986727"/>
            <a:ext cx="5103593" cy="823725"/>
            <a:chOff x="3603419" y="-13113"/>
            <a:chExt cx="8076710" cy="1612244"/>
          </a:xfrm>
        </p:grpSpPr>
        <p:cxnSp>
          <p:nvCxnSpPr>
            <p:cNvPr id="16" name="直接连接符 15"/>
            <p:cNvCxnSpPr/>
            <p:nvPr/>
          </p:nvCxnSpPr>
          <p:spPr>
            <a:xfrm>
              <a:off x="3603419" y="1599131"/>
              <a:ext cx="15389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100514" y="-13113"/>
              <a:ext cx="1368206" cy="161224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87800" y="-13113"/>
              <a:ext cx="619232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3241677" y="2313047"/>
            <a:ext cx="3235409" cy="652486"/>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定义一个尺寸常量</a:t>
            </a:r>
          </a:p>
        </p:txBody>
      </p:sp>
      <p:sp>
        <p:nvSpPr>
          <p:cNvPr id="22" name="文本框 21"/>
          <p:cNvSpPr txBox="1"/>
          <p:nvPr/>
        </p:nvSpPr>
        <p:spPr>
          <a:xfrm>
            <a:off x="690418" y="1200654"/>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\res\values\dimens.xml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3" name="直接箭头连接符 22"/>
          <p:cNvCxnSpPr/>
          <p:nvPr/>
        </p:nvCxnSpPr>
        <p:spPr>
          <a:xfrm flipH="1">
            <a:off x="720899" y="2021276"/>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559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单位与尺寸</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63</a:t>
            </a:fld>
            <a:endParaRPr lang="zh-CN" altLang="en-US"/>
          </a:p>
        </p:txBody>
      </p:sp>
      <p:sp>
        <p:nvSpPr>
          <p:cNvPr id="5" name="矩形 4"/>
          <p:cNvSpPr/>
          <p:nvPr/>
        </p:nvSpPr>
        <p:spPr>
          <a:xfrm>
            <a:off x="4192253" y="1138258"/>
            <a:ext cx="6053645" cy="2462213"/>
          </a:xfrm>
          <a:prstGeom prst="rect">
            <a:avLst/>
          </a:prstGeom>
        </p:spPr>
        <p:txBody>
          <a:bodyPr vert="horz" wrap="square" lIns="91440" tIns="45720" rIns="91440" bIns="45720" rtlCol="0">
            <a:spAutoFit/>
          </a:bodyPr>
          <a:lstStyle/>
          <a:p>
            <a:pPr>
              <a:lnSpc>
                <a:spcPct val="120000"/>
              </a:lnSpc>
              <a:buFont typeface="Arial" panose="020B0604020202020204" pitchFamily="34" charset="0"/>
              <a:buNone/>
            </a:pPr>
            <a:r>
              <a:rPr lang="en-US" altLang="zh-CN" sz="3200" b="1" dirty="0" err="1">
                <a:solidFill>
                  <a:srgbClr val="000000"/>
                </a:solidFill>
                <a:latin typeface="Arial" panose="020B0604020202020204" pitchFamily="34" charset="0"/>
                <a:cs typeface="Arial" panose="020B0604020202020204" pitchFamily="34" charset="0"/>
              </a:rPr>
              <a:t>px</a:t>
            </a:r>
            <a:r>
              <a:rPr lang="en-US" altLang="zh-CN" sz="3200" b="1" dirty="0">
                <a:solidFill>
                  <a:srgbClr val="000000"/>
                </a:solidFill>
                <a:latin typeface="Arial" panose="020B0604020202020204" pitchFamily="34" charset="0"/>
                <a:cs typeface="Arial" panose="020B0604020202020204" pitchFamily="34" charset="0"/>
              </a:rPr>
              <a:t> (pixels) </a:t>
            </a:r>
          </a:p>
          <a:p>
            <a:pPr>
              <a:lnSpc>
                <a:spcPct val="12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屏幕中可以显示的最小元素单元</a:t>
            </a:r>
            <a:endParaRPr lang="en-US" altLang="zh-CN" sz="2800" dirty="0">
              <a:solidFill>
                <a:srgbClr val="000000"/>
              </a:solidFill>
              <a:latin typeface="Arial" panose="020B0604020202020204" pitchFamily="34" charset="0"/>
              <a:cs typeface="Arial" panose="020B0604020202020204" pitchFamily="34" charset="0"/>
            </a:endParaRPr>
          </a:p>
          <a:p>
            <a:pPr>
              <a:lnSpc>
                <a:spcPct val="120000"/>
              </a:lnSpc>
              <a:spcBef>
                <a:spcPts val="600"/>
              </a:spcBef>
              <a:buFont typeface="Arial" panose="020B0604020202020204" pitchFamily="34" charset="0"/>
              <a:buNone/>
            </a:pPr>
            <a:r>
              <a:rPr lang="en-US" altLang="zh-CN" sz="3200" b="1" dirty="0" err="1">
                <a:solidFill>
                  <a:srgbClr val="000000"/>
                </a:solidFill>
                <a:latin typeface="Arial" panose="020B0604020202020204" pitchFamily="34" charset="0"/>
                <a:cs typeface="Arial" panose="020B0604020202020204" pitchFamily="34" charset="0"/>
              </a:rPr>
              <a:t>pt</a:t>
            </a:r>
            <a:r>
              <a:rPr lang="en-US" altLang="zh-CN" sz="3200" b="1" dirty="0">
                <a:solidFill>
                  <a:srgbClr val="000000"/>
                </a:solidFill>
                <a:latin typeface="Arial" panose="020B0604020202020204" pitchFamily="34" charset="0"/>
                <a:cs typeface="Arial" panose="020B0604020202020204" pitchFamily="34" charset="0"/>
              </a:rPr>
              <a:t> (point) </a:t>
            </a:r>
          </a:p>
          <a:p>
            <a:pPr>
              <a:lnSpc>
                <a:spcPct val="12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磅数，</a:t>
            </a:r>
            <a:r>
              <a:rPr lang="en-US" altLang="zh-CN" sz="2800" dirty="0">
                <a:solidFill>
                  <a:srgbClr val="000000"/>
                </a:solidFill>
                <a:latin typeface="Arial" panose="020B0604020202020204" pitchFamily="34" charset="0"/>
                <a:cs typeface="Arial" panose="020B0604020202020204" pitchFamily="34" charset="0"/>
              </a:rPr>
              <a:t>1 </a:t>
            </a:r>
            <a:r>
              <a:rPr lang="zh-CN" altLang="en-US" sz="2800" dirty="0">
                <a:solidFill>
                  <a:srgbClr val="000000"/>
                </a:solidFill>
                <a:latin typeface="Arial" panose="020B0604020202020204" pitchFamily="34" charset="0"/>
                <a:cs typeface="Arial" panose="020B0604020202020204" pitchFamily="34" charset="0"/>
              </a:rPr>
              <a:t>磅 </a:t>
            </a:r>
            <a:r>
              <a:rPr lang="en-US" altLang="zh-CN" sz="2800" dirty="0">
                <a:solidFill>
                  <a:srgbClr val="000000"/>
                </a:solidFill>
                <a:latin typeface="Arial" panose="020B0604020202020204" pitchFamily="34" charset="0"/>
                <a:cs typeface="Arial" panose="020B0604020202020204" pitchFamily="34" charset="0"/>
              </a:rPr>
              <a:t>=</a:t>
            </a:r>
            <a:r>
              <a:rPr lang="zh-CN" altLang="en-US" sz="28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1/72 </a:t>
            </a:r>
            <a:r>
              <a:rPr lang="zh-CN" altLang="en-US" sz="2800" dirty="0">
                <a:solidFill>
                  <a:srgbClr val="000000"/>
                </a:solidFill>
                <a:latin typeface="Arial" panose="020B0604020202020204" pitchFamily="34" charset="0"/>
                <a:cs typeface="Arial" panose="020B0604020202020204" pitchFamily="34" charset="0"/>
              </a:rPr>
              <a:t>英寸</a:t>
            </a:r>
          </a:p>
        </p:txBody>
      </p:sp>
      <p:cxnSp>
        <p:nvCxnSpPr>
          <p:cNvPr id="7" name="直接箭头连接符 6"/>
          <p:cNvCxnSpPr/>
          <p:nvPr/>
        </p:nvCxnSpPr>
        <p:spPr>
          <a:xfrm flipH="1">
            <a:off x="825051" y="3611965"/>
            <a:ext cx="10449646" cy="1"/>
          </a:xfrm>
          <a:prstGeom prst="straightConnector1">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192253" y="3650758"/>
            <a:ext cx="6983285" cy="2979277"/>
          </a:xfrm>
          <a:prstGeom prst="rect">
            <a:avLst/>
          </a:prstGeom>
        </p:spPr>
        <p:txBody>
          <a:bodyPr vert="horz" wrap="square" lIns="91440" tIns="45720" rIns="91440" bIns="45720" rtlCol="0">
            <a:spAutoFit/>
          </a:bodyPr>
          <a:lstStyle/>
          <a:p>
            <a:pPr>
              <a:lnSpc>
                <a:spcPct val="120000"/>
              </a:lnSpc>
              <a:buFont typeface="Arial" panose="020B0604020202020204" pitchFamily="34" charset="0"/>
              <a:buNone/>
            </a:pPr>
            <a:r>
              <a:rPr lang="en-US" altLang="zh-CN" sz="3200" b="1" dirty="0" err="1">
                <a:solidFill>
                  <a:srgbClr val="000000"/>
                </a:solidFill>
                <a:latin typeface="Arial" panose="020B0604020202020204" pitchFamily="34" charset="0"/>
                <a:cs typeface="Arial" panose="020B0604020202020204" pitchFamily="34" charset="0"/>
              </a:rPr>
              <a:t>dp</a:t>
            </a:r>
            <a:r>
              <a:rPr lang="en-US" altLang="zh-CN" sz="3200" b="1" dirty="0">
                <a:solidFill>
                  <a:srgbClr val="000000"/>
                </a:solidFill>
                <a:latin typeface="Arial" panose="020B0604020202020204" pitchFamily="34" charset="0"/>
                <a:cs typeface="Arial" panose="020B0604020202020204" pitchFamily="34" charset="0"/>
              </a:rPr>
              <a:t> (</a:t>
            </a:r>
            <a:r>
              <a:rPr lang="en-US" altLang="zh-CN" sz="3200" b="1" dirty="0"/>
              <a:t>device independent pixels, </a:t>
            </a:r>
            <a:r>
              <a:rPr lang="en-US" altLang="zh-CN" sz="3200" b="1" dirty="0">
                <a:solidFill>
                  <a:srgbClr val="000000"/>
                </a:solidFill>
                <a:latin typeface="Arial" panose="020B0604020202020204" pitchFamily="34" charset="0"/>
                <a:cs typeface="Arial" panose="020B0604020202020204" pitchFamily="34" charset="0"/>
              </a:rPr>
              <a:t>dip)</a:t>
            </a:r>
          </a:p>
          <a:p>
            <a:pPr>
              <a:lnSpc>
                <a:spcPct val="12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密度无关像素，在不同密度的屏幕中显示比例保持一致</a:t>
            </a:r>
            <a:endParaRPr lang="en-US" altLang="zh-CN" sz="2800" dirty="0">
              <a:solidFill>
                <a:srgbClr val="000000"/>
              </a:solidFill>
              <a:latin typeface="Arial" panose="020B0604020202020204" pitchFamily="34" charset="0"/>
              <a:cs typeface="Arial" panose="020B0604020202020204" pitchFamily="34" charset="0"/>
            </a:endParaRPr>
          </a:p>
          <a:p>
            <a:pPr>
              <a:lnSpc>
                <a:spcPct val="120000"/>
              </a:lnSpc>
              <a:spcBef>
                <a:spcPts val="600"/>
              </a:spcBef>
              <a:buFont typeface="Arial" panose="020B0604020202020204" pitchFamily="34" charset="0"/>
              <a:buNone/>
            </a:pPr>
            <a:r>
              <a:rPr lang="en-US" altLang="zh-CN" sz="3200" b="1" dirty="0" err="1">
                <a:solidFill>
                  <a:srgbClr val="000000"/>
                </a:solidFill>
                <a:latin typeface="Arial" panose="020B0604020202020204" pitchFamily="34" charset="0"/>
                <a:cs typeface="Arial" panose="020B0604020202020204" pitchFamily="34" charset="0"/>
              </a:rPr>
              <a:t>sp</a:t>
            </a:r>
            <a:r>
              <a:rPr lang="en-US" altLang="zh-CN" sz="3200" b="1" dirty="0">
                <a:solidFill>
                  <a:srgbClr val="000000"/>
                </a:solidFill>
                <a:latin typeface="Arial" panose="020B0604020202020204" pitchFamily="34" charset="0"/>
                <a:cs typeface="Arial" panose="020B0604020202020204" pitchFamily="34" charset="0"/>
              </a:rPr>
              <a:t> (scaled pixels)</a:t>
            </a:r>
          </a:p>
          <a:p>
            <a:pPr>
              <a:lnSpc>
                <a:spcPct val="120000"/>
              </a:lnSpc>
            </a:pPr>
            <a:r>
              <a:rPr lang="zh-CN" altLang="en-US" sz="2800" dirty="0">
                <a:solidFill>
                  <a:srgbClr val="000000"/>
                </a:solidFill>
                <a:latin typeface="Arial" panose="020B0604020202020204" pitchFamily="34" charset="0"/>
                <a:cs typeface="Arial" panose="020B0604020202020204" pitchFamily="34" charset="0"/>
              </a:rPr>
              <a:t>可伸缩像素，用于字体显示</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r="13753"/>
          <a:stretch/>
        </p:blipFill>
        <p:spPr>
          <a:xfrm>
            <a:off x="1574487" y="1302564"/>
            <a:ext cx="1935481" cy="2244111"/>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347" y="4080019"/>
            <a:ext cx="1889761" cy="1889761"/>
          </a:xfrm>
          <a:prstGeom prst="rect">
            <a:avLst/>
          </a:prstGeom>
        </p:spPr>
      </p:pic>
    </p:spTree>
    <p:extLst>
      <p:ext uri="{BB962C8B-B14F-4D97-AF65-F5344CB8AC3E}">
        <p14:creationId xmlns:p14="http://schemas.microsoft.com/office/powerpoint/2010/main" val="76102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4677" y="844214"/>
            <a:ext cx="10515600" cy="5136103"/>
          </a:xfrm>
        </p:spPr>
        <p:txBody>
          <a:bodyPr>
            <a:normAutofit fontScale="85000" lnSpcReduction="10000"/>
          </a:bodyPr>
          <a:lstStyle/>
          <a:p>
            <a:r>
              <a:rPr lang="zh-CN" altLang="en-US" dirty="0"/>
              <a:t>手机的分辨率各不相同，一个 </a:t>
            </a:r>
            <a:r>
              <a:rPr lang="en-US" altLang="zh-CN" dirty="0"/>
              <a:t>200px </a:t>
            </a:r>
            <a:r>
              <a:rPr lang="zh-CN" altLang="en-US" dirty="0"/>
              <a:t>宽的按钮在低分辨率的手机上可能将近占据满屏，而到了高分辨率的手机上可能只占据屏幕的一半。 </a:t>
            </a:r>
            <a:endParaRPr lang="en-US" altLang="zh-CN" dirty="0"/>
          </a:p>
          <a:p>
            <a:endParaRPr lang="en-US" altLang="zh-CN" dirty="0"/>
          </a:p>
          <a:p>
            <a:r>
              <a:rPr lang="zh-CN" altLang="en-US" dirty="0"/>
              <a:t>根据 </a:t>
            </a:r>
            <a:r>
              <a:rPr lang="en-US" altLang="zh-CN" dirty="0"/>
              <a:t>google </a:t>
            </a:r>
            <a:r>
              <a:rPr lang="zh-CN" altLang="en-US" dirty="0"/>
              <a:t>的建议，</a:t>
            </a:r>
            <a:r>
              <a:rPr lang="en-US" altLang="zh-CN" dirty="0" err="1"/>
              <a:t>TextView</a:t>
            </a:r>
            <a:r>
              <a:rPr lang="en-US" altLang="zh-CN" dirty="0"/>
              <a:t> </a:t>
            </a:r>
            <a:r>
              <a:rPr lang="zh-CN" altLang="en-US" dirty="0"/>
              <a:t>的字号最好使用 </a:t>
            </a:r>
            <a:r>
              <a:rPr lang="en-US" altLang="zh-CN" dirty="0" err="1"/>
              <a:t>sp</a:t>
            </a:r>
            <a:r>
              <a:rPr lang="en-US" altLang="zh-CN" dirty="0"/>
              <a:t> </a:t>
            </a:r>
            <a:r>
              <a:rPr lang="zh-CN" altLang="en-US" dirty="0"/>
              <a:t>做单位</a:t>
            </a:r>
            <a:endParaRPr lang="en-US" altLang="zh-CN" dirty="0"/>
          </a:p>
          <a:p>
            <a:endParaRPr lang="en-US" altLang="zh-CN" dirty="0"/>
          </a:p>
          <a:p>
            <a:r>
              <a:rPr lang="en-US" altLang="zh-CN" dirty="0"/>
              <a:t>Android </a:t>
            </a:r>
            <a:r>
              <a:rPr lang="zh-CN" altLang="en-US" dirty="0"/>
              <a:t>中的密度就是屏幕每英寸所包含的像素数，通常以 </a:t>
            </a:r>
            <a:r>
              <a:rPr lang="en-US" altLang="zh-CN" dirty="0"/>
              <a:t>dpi </a:t>
            </a:r>
            <a:r>
              <a:rPr lang="zh-CN" altLang="en-US" dirty="0"/>
              <a:t>为单位。</a:t>
            </a:r>
            <a:r>
              <a:rPr lang="en-US" altLang="zh-CN" dirty="0"/>
              <a:t>	</a:t>
            </a:r>
            <a:r>
              <a:rPr lang="zh-CN" altLang="en-US" dirty="0"/>
              <a:t>一个手机屏幕的宽是 </a:t>
            </a:r>
            <a:r>
              <a:rPr lang="en-US" altLang="zh-CN" dirty="0"/>
              <a:t>2 </a:t>
            </a:r>
            <a:r>
              <a:rPr lang="zh-CN" altLang="en-US" dirty="0"/>
              <a:t>英寸长是 </a:t>
            </a:r>
            <a:r>
              <a:rPr lang="en-US" altLang="zh-CN" dirty="0"/>
              <a:t>3 </a:t>
            </a:r>
            <a:r>
              <a:rPr lang="zh-CN" altLang="en-US" dirty="0"/>
              <a:t>英寸，如果它的分辨率是 </a:t>
            </a:r>
            <a:r>
              <a:rPr lang="en-US" altLang="zh-CN" dirty="0"/>
              <a:t>320*480 </a:t>
            </a:r>
            <a:r>
              <a:rPr lang="zh-CN" altLang="en-US" dirty="0"/>
              <a:t>像素，那这个屏幕的密度就是 </a:t>
            </a:r>
            <a:r>
              <a:rPr lang="en-US" altLang="zh-CN" dirty="0"/>
              <a:t>160dpi</a:t>
            </a:r>
            <a:r>
              <a:rPr lang="zh-CN" altLang="en-US" dirty="0"/>
              <a:t>，如果它的分辨率是 </a:t>
            </a:r>
            <a:r>
              <a:rPr lang="en-US" altLang="zh-CN" dirty="0"/>
              <a:t>640*960</a:t>
            </a:r>
            <a:r>
              <a:rPr lang="zh-CN" altLang="en-US" dirty="0"/>
              <a:t>，那这个屏幕的密度就是 </a:t>
            </a:r>
            <a:r>
              <a:rPr lang="en-US" altLang="zh-CN" dirty="0"/>
              <a:t>320dpi</a:t>
            </a:r>
            <a:r>
              <a:rPr lang="zh-CN" altLang="en-US" dirty="0"/>
              <a:t>，因此密度值越高的屏幕显示的效果就越精细。 </a:t>
            </a:r>
            <a:br>
              <a:rPr lang="zh-CN" altLang="en-US" dirty="0"/>
            </a:br>
            <a:r>
              <a:rPr lang="en-US" altLang="zh-CN" dirty="0"/>
              <a:t> </a:t>
            </a:r>
            <a:br>
              <a:rPr lang="zh-CN" altLang="en-US" dirty="0"/>
            </a:b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64</a:t>
            </a:fld>
            <a:endParaRPr lang="zh-CN" altLang="en-US"/>
          </a:p>
        </p:txBody>
      </p:sp>
    </p:spTree>
    <p:extLst>
      <p:ext uri="{BB962C8B-B14F-4D97-AF65-F5344CB8AC3E}">
        <p14:creationId xmlns:p14="http://schemas.microsoft.com/office/powerpoint/2010/main" val="1239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65</a:t>
            </a:fld>
            <a:endParaRPr lang="zh-CN" altLang="en-US"/>
          </a:p>
        </p:txBody>
      </p:sp>
      <p:sp>
        <p:nvSpPr>
          <p:cNvPr id="5" name="Rectangle 1"/>
          <p:cNvSpPr>
            <a:spLocks noChangeArrowheads="1"/>
          </p:cNvSpPr>
          <p:nvPr/>
        </p:nvSpPr>
        <p:spPr bwMode="auto">
          <a:xfrm>
            <a:off x="1798320" y="1989955"/>
            <a:ext cx="9250680" cy="4382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20000"/>
              </a:lnSpc>
              <a:spcBef>
                <a:spcPts val="600"/>
              </a:spcBef>
              <a:spcAft>
                <a:spcPct val="0"/>
              </a:spcAft>
            </a:pPr>
            <a:r>
              <a:rPr lang="zh-CN" altLang="zh-CN" sz="2800" dirty="0">
                <a:solidFill>
                  <a:srgbClr val="000000"/>
                </a:solidFill>
                <a:latin typeface="+mn-ea"/>
              </a:rPr>
              <a:t>&lt;</a:t>
            </a:r>
            <a:r>
              <a:rPr lang="zh-CN" altLang="zh-CN" sz="2800" b="1" dirty="0">
                <a:solidFill>
                  <a:srgbClr val="000080"/>
                </a:solidFill>
                <a:latin typeface="+mn-ea"/>
              </a:rPr>
              <a:t>resources</a:t>
            </a:r>
            <a:r>
              <a:rPr lang="zh-CN" altLang="zh-CN" sz="2800" dirty="0">
                <a:solidFill>
                  <a:srgbClr val="000000"/>
                </a:solidFill>
                <a:latin typeface="+mn-ea"/>
              </a:rPr>
              <a:t>&gt;</a:t>
            </a:r>
            <a:endParaRPr kumimoji="0" lang="en-US" altLang="zh-CN" sz="2800" b="0" i="0" u="none" strike="noStrike" cap="none" normalizeH="0" baseline="0" dirty="0">
              <a:ln>
                <a:noFill/>
              </a:ln>
              <a:solidFill>
                <a:srgbClr val="000000"/>
              </a:solidFill>
              <a:effectLst/>
              <a:latin typeface="+mn-ea"/>
            </a:endParaRPr>
          </a:p>
          <a:p>
            <a:pPr lvl="1" eaLnBrk="0" fontAlgn="base" hangingPunct="0">
              <a:lnSpc>
                <a:spcPct val="120000"/>
              </a:lnSpc>
              <a:spcBef>
                <a:spcPts val="600"/>
              </a:spcBef>
              <a:spcAft>
                <a:spcPct val="0"/>
              </a:spcAft>
            </a:pPr>
            <a:r>
              <a:rPr kumimoji="0" lang="zh-CN" altLang="zh-CN" sz="2800" b="0" i="0" u="none" strike="noStrike" cap="none" normalizeH="0" baseline="0" dirty="0">
                <a:ln>
                  <a:noFill/>
                </a:ln>
                <a:solidFill>
                  <a:srgbClr val="000000"/>
                </a:solidFill>
                <a:effectLst/>
                <a:latin typeface="+mn-ea"/>
              </a:rPr>
              <a:t>&lt;</a:t>
            </a:r>
            <a:r>
              <a:rPr kumimoji="0" lang="zh-CN" altLang="zh-CN" sz="2800" b="1" i="0" u="none" strike="noStrike" cap="none" normalizeH="0" baseline="0" dirty="0">
                <a:ln>
                  <a:noFill/>
                </a:ln>
                <a:solidFill>
                  <a:srgbClr val="000080"/>
                </a:solidFill>
                <a:effectLst/>
                <a:latin typeface="+mn-ea"/>
              </a:rPr>
              <a:t>array </a:t>
            </a:r>
            <a:r>
              <a:rPr kumimoji="0" lang="zh-CN" altLang="zh-CN" sz="2800" b="1" i="0" u="none" strike="noStrike" cap="none" normalizeH="0" baseline="0" dirty="0">
                <a:ln>
                  <a:noFill/>
                </a:ln>
                <a:solidFill>
                  <a:srgbClr val="0000FF"/>
                </a:solidFill>
                <a:effectLst/>
                <a:latin typeface="+mn-ea"/>
              </a:rPr>
              <a:t>name=</a:t>
            </a:r>
            <a:r>
              <a:rPr kumimoji="0" lang="zh-CN" altLang="zh-CN" sz="2800" b="1" i="0" u="none" strike="noStrike" cap="none" normalizeH="0" baseline="0" dirty="0">
                <a:ln>
                  <a:noFill/>
                </a:ln>
                <a:solidFill>
                  <a:srgbClr val="008000"/>
                </a:solidFill>
                <a:effectLst/>
                <a:latin typeface="+mn-ea"/>
              </a:rPr>
              <a:t>“course_group”</a:t>
            </a:r>
            <a:r>
              <a:rPr kumimoji="0" lang="zh-CN" altLang="zh-CN" sz="2800" b="0" i="0" u="none" strike="noStrike" cap="none" normalizeH="0" baseline="0" dirty="0">
                <a:ln>
                  <a:noFill/>
                </a:ln>
                <a:solidFill>
                  <a:srgbClr val="000000"/>
                </a:solidFill>
                <a:effectLst/>
                <a:latin typeface="+mn-ea"/>
              </a:rPr>
              <a:t>&gt;</a:t>
            </a:r>
            <a:br>
              <a:rPr kumimoji="0" lang="zh-CN" altLang="zh-CN" sz="2800" b="0" i="0" u="none" strike="noStrike" cap="none" normalizeH="0" baseline="0" dirty="0">
                <a:ln>
                  <a:noFill/>
                </a:ln>
                <a:solidFill>
                  <a:srgbClr val="000000"/>
                </a:solidFill>
                <a:effectLst/>
                <a:latin typeface="+mn-ea"/>
              </a:rPr>
            </a:br>
            <a:r>
              <a:rPr kumimoji="0" lang="zh-CN" altLang="zh-CN" sz="2800" b="0" i="0" u="none" strike="noStrike" cap="none" normalizeH="0" baseline="0" dirty="0">
                <a:ln>
                  <a:noFill/>
                </a:ln>
                <a:solidFill>
                  <a:srgbClr val="000000"/>
                </a:solidFill>
                <a:effectLst/>
                <a:latin typeface="+mn-ea"/>
              </a:rPr>
              <a:t>    &lt;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r>
              <a:rPr kumimoji="0" lang="en-US" altLang="zh-CN" sz="2800" b="0" i="0" u="none" strike="noStrike" cap="none" normalizeH="0" baseline="0" dirty="0">
                <a:ln>
                  <a:noFill/>
                </a:ln>
                <a:solidFill>
                  <a:srgbClr val="000000"/>
                </a:solidFill>
                <a:effectLst/>
                <a:latin typeface="+mn-ea"/>
              </a:rPr>
              <a:t>C</a:t>
            </a:r>
            <a:r>
              <a:rPr kumimoji="0" lang="zh-CN" altLang="en-US" sz="2800" b="0" i="0" u="none" strike="noStrike" cap="none" normalizeH="0" baseline="0" dirty="0">
                <a:ln>
                  <a:noFill/>
                </a:ln>
                <a:solidFill>
                  <a:srgbClr val="000000"/>
                </a:solidFill>
                <a:effectLst/>
                <a:latin typeface="+mn-ea"/>
              </a:rPr>
              <a:t>语言</a:t>
            </a:r>
            <a:r>
              <a:rPr kumimoji="0" lang="zh-CN" altLang="zh-CN" sz="2800" b="0" i="0" u="none" strike="noStrike" cap="none" normalizeH="0" baseline="0" dirty="0">
                <a:ln>
                  <a:noFill/>
                </a:ln>
                <a:solidFill>
                  <a:srgbClr val="000000"/>
                </a:solidFill>
                <a:effectLst/>
                <a:latin typeface="+mn-ea"/>
              </a:rPr>
              <a:t>&lt;/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br>
              <a:rPr kumimoji="0" lang="zh-CN" altLang="zh-CN" sz="2800" b="0" i="0" u="none" strike="noStrike" cap="none" normalizeH="0" baseline="0" dirty="0">
                <a:ln>
                  <a:noFill/>
                </a:ln>
                <a:solidFill>
                  <a:srgbClr val="000000"/>
                </a:solidFill>
                <a:effectLst/>
                <a:latin typeface="+mn-ea"/>
              </a:rPr>
            </a:br>
            <a:r>
              <a:rPr kumimoji="0" lang="zh-CN" altLang="zh-CN" sz="2800" b="0" i="0" u="none" strike="noStrike" cap="none" normalizeH="0" baseline="0" dirty="0">
                <a:ln>
                  <a:noFill/>
                </a:ln>
                <a:solidFill>
                  <a:srgbClr val="000000"/>
                </a:solidFill>
                <a:effectLst/>
                <a:latin typeface="+mn-ea"/>
              </a:rPr>
              <a:t>    &lt;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r>
              <a:rPr kumimoji="0" lang="en-US" altLang="zh-CN" sz="2800" b="0" i="0" u="none" strike="noStrike" cap="none" normalizeH="0" baseline="0" dirty="0">
                <a:ln>
                  <a:noFill/>
                </a:ln>
                <a:solidFill>
                  <a:srgbClr val="000000"/>
                </a:solidFill>
                <a:effectLst/>
                <a:latin typeface="+mn-ea"/>
              </a:rPr>
              <a:t>JAVA</a:t>
            </a:r>
            <a:r>
              <a:rPr kumimoji="0" lang="zh-CN" altLang="en-US" sz="2800" b="0" i="0" u="none" strike="noStrike" cap="none" normalizeH="0" baseline="0" dirty="0">
                <a:ln>
                  <a:noFill/>
                </a:ln>
                <a:solidFill>
                  <a:srgbClr val="000000"/>
                </a:solidFill>
                <a:effectLst/>
                <a:latin typeface="+mn-ea"/>
              </a:rPr>
              <a:t>程序设计</a:t>
            </a:r>
            <a:r>
              <a:rPr kumimoji="0" lang="zh-CN" altLang="zh-CN" sz="2800" b="0" i="0" u="none" strike="noStrike" cap="none" normalizeH="0" baseline="0" dirty="0">
                <a:ln>
                  <a:noFill/>
                </a:ln>
                <a:solidFill>
                  <a:srgbClr val="000000"/>
                </a:solidFill>
                <a:effectLst/>
                <a:latin typeface="+mn-ea"/>
              </a:rPr>
              <a:t>@dream@1&lt;/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br>
              <a:rPr kumimoji="0" lang="zh-CN" altLang="zh-CN" sz="2800" b="0" i="0" u="none" strike="noStrike" cap="none" normalizeH="0" baseline="0" dirty="0">
                <a:ln>
                  <a:noFill/>
                </a:ln>
                <a:solidFill>
                  <a:srgbClr val="000000"/>
                </a:solidFill>
                <a:effectLst/>
                <a:latin typeface="+mn-ea"/>
              </a:rPr>
            </a:br>
            <a:r>
              <a:rPr kumimoji="0" lang="zh-CN" altLang="zh-CN" sz="2800" b="0" i="0" u="none" strike="noStrike" cap="none" normalizeH="0" baseline="0" dirty="0">
                <a:ln>
                  <a:noFill/>
                </a:ln>
                <a:solidFill>
                  <a:srgbClr val="000000"/>
                </a:solidFill>
                <a:effectLst/>
                <a:latin typeface="+mn-ea"/>
              </a:rPr>
              <a:t>    &lt;</a:t>
            </a:r>
            <a:r>
              <a:rPr kumimoji="0" lang="zh-CN" altLang="zh-CN" sz="2800" b="1" i="0" u="none" strike="noStrike" cap="none" normalizeH="0" baseline="0" dirty="0">
                <a:ln>
                  <a:noFill/>
                </a:ln>
                <a:solidFill>
                  <a:srgbClr val="000080"/>
                </a:solidFill>
                <a:effectLst/>
                <a:latin typeface="+mn-ea"/>
              </a:rPr>
              <a:t>item</a:t>
            </a:r>
            <a:r>
              <a:rPr lang="zh-CN" altLang="zh-CN" sz="2800" dirty="0">
                <a:solidFill>
                  <a:srgbClr val="000000"/>
                </a:solidFill>
                <a:latin typeface="+mn-ea"/>
              </a:rPr>
              <a:t>&gt;移动计算@</a:t>
            </a:r>
            <a:r>
              <a:rPr kumimoji="0" lang="zh-CN" altLang="zh-CN" sz="2800" b="0" i="0" u="none" strike="noStrike" cap="none" normalizeH="0" baseline="0" dirty="0">
                <a:ln>
                  <a:noFill/>
                </a:ln>
                <a:solidFill>
                  <a:srgbClr val="000000"/>
                </a:solidFill>
                <a:effectLst/>
                <a:latin typeface="+mn-ea"/>
              </a:rPr>
              <a:t>dream@2&lt;/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br>
              <a:rPr kumimoji="0" lang="zh-CN" altLang="zh-CN" sz="2800" b="0" i="0" u="none" strike="noStrike" cap="none" normalizeH="0" baseline="0" dirty="0">
                <a:ln>
                  <a:noFill/>
                </a:ln>
                <a:solidFill>
                  <a:srgbClr val="000000"/>
                </a:solidFill>
                <a:effectLst/>
                <a:latin typeface="+mn-ea"/>
              </a:rPr>
            </a:br>
            <a:r>
              <a:rPr kumimoji="0" lang="zh-CN" altLang="zh-CN" sz="2800" b="0" i="0" u="none" strike="noStrike" cap="none" normalizeH="0" baseline="0" dirty="0">
                <a:ln>
                  <a:noFill/>
                </a:ln>
                <a:solidFill>
                  <a:srgbClr val="000000"/>
                </a:solidFill>
                <a:effectLst/>
                <a:latin typeface="+mn-ea"/>
              </a:rPr>
              <a:t>    &lt;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&gt;移动开发</a:t>
            </a:r>
            <a:r>
              <a:rPr kumimoji="0" lang="zh-CN" altLang="en-US" sz="2800" b="0" i="0" u="none" strike="noStrike" cap="none" normalizeH="0" baseline="0" dirty="0">
                <a:ln>
                  <a:noFill/>
                </a:ln>
                <a:solidFill>
                  <a:srgbClr val="000000"/>
                </a:solidFill>
                <a:effectLst/>
                <a:latin typeface="+mn-ea"/>
              </a:rPr>
              <a:t>课程设计</a:t>
            </a:r>
            <a:r>
              <a:rPr kumimoji="0" lang="zh-CN" altLang="zh-CN" sz="2800" b="0" i="0" u="none" strike="noStrike" cap="none" normalizeH="0" baseline="0" dirty="0">
                <a:ln>
                  <a:noFill/>
                </a:ln>
                <a:solidFill>
                  <a:srgbClr val="000000"/>
                </a:solidFill>
                <a:effectLst/>
                <a:latin typeface="+mn-ea"/>
              </a:rPr>
              <a:t>@dream@3&lt;/</a:t>
            </a:r>
            <a:r>
              <a:rPr kumimoji="0" lang="zh-CN" altLang="zh-CN" sz="2800" b="1" i="0" u="none" strike="noStrike" cap="none" normalizeH="0" baseline="0" dirty="0">
                <a:ln>
                  <a:noFill/>
                </a:ln>
                <a:solidFill>
                  <a:srgbClr val="000080"/>
                </a:solidFill>
                <a:effectLst/>
                <a:latin typeface="+mn-ea"/>
              </a:rPr>
              <a:t>item</a:t>
            </a:r>
            <a:r>
              <a:rPr kumimoji="0" lang="zh-CN" altLang="zh-CN" sz="2800" b="0" i="0" u="none" strike="noStrike" cap="none" normalizeH="0" baseline="0" dirty="0">
                <a:ln>
                  <a:noFill/>
                </a:ln>
                <a:solidFill>
                  <a:srgbClr val="000000"/>
                </a:solidFill>
                <a:effectLst/>
                <a:latin typeface="+mn-ea"/>
              </a:rPr>
              <a:t>&gt;</a:t>
            </a:r>
            <a:br>
              <a:rPr kumimoji="0" lang="zh-CN" altLang="zh-CN" sz="2800" b="0" i="0" u="none" strike="noStrike" cap="none" normalizeH="0" baseline="0" dirty="0">
                <a:ln>
                  <a:noFill/>
                </a:ln>
                <a:solidFill>
                  <a:srgbClr val="000000"/>
                </a:solidFill>
                <a:effectLst/>
                <a:latin typeface="+mn-ea"/>
              </a:rPr>
            </a:br>
            <a:r>
              <a:rPr kumimoji="0" lang="zh-CN" altLang="zh-CN" sz="2800" b="0" i="0" u="none" strike="noStrike" cap="none" normalizeH="0" baseline="0" dirty="0">
                <a:ln>
                  <a:noFill/>
                </a:ln>
                <a:solidFill>
                  <a:srgbClr val="000000"/>
                </a:solidFill>
                <a:effectLst/>
                <a:latin typeface="+mn-ea"/>
              </a:rPr>
              <a:t>&lt;/</a:t>
            </a:r>
            <a:r>
              <a:rPr kumimoji="0" lang="zh-CN" altLang="zh-CN" sz="2800" b="1" i="0" u="none" strike="noStrike" cap="none" normalizeH="0" baseline="0" dirty="0">
                <a:ln>
                  <a:noFill/>
                </a:ln>
                <a:solidFill>
                  <a:srgbClr val="000080"/>
                </a:solidFill>
                <a:effectLst/>
                <a:latin typeface="+mn-ea"/>
              </a:rPr>
              <a:t>array</a:t>
            </a:r>
            <a:r>
              <a:rPr kumimoji="0" lang="zh-CN" altLang="zh-CN" sz="2800" b="0" i="0" u="none" strike="noStrike" cap="none" normalizeH="0" baseline="0" dirty="0">
                <a:ln>
                  <a:noFill/>
                </a:ln>
                <a:solidFill>
                  <a:srgbClr val="000000"/>
                </a:solidFill>
                <a:effectLst/>
                <a:latin typeface="+mn-ea"/>
              </a:rPr>
              <a:t>&gt;</a:t>
            </a:r>
            <a:endParaRPr kumimoji="0" lang="en-US" altLang="zh-CN" sz="2800" b="0" i="0" u="none" strike="noStrike" cap="none" normalizeH="0" baseline="0" dirty="0">
              <a:ln>
                <a:noFill/>
              </a:ln>
              <a:solidFill>
                <a:srgbClr val="000000"/>
              </a:solidFill>
              <a:effectLst/>
              <a:latin typeface="+mn-ea"/>
            </a:endParaRPr>
          </a:p>
          <a:p>
            <a:pPr eaLnBrk="0" fontAlgn="base" hangingPunct="0">
              <a:lnSpc>
                <a:spcPct val="120000"/>
              </a:lnSpc>
              <a:spcBef>
                <a:spcPts val="600"/>
              </a:spcBef>
              <a:spcAft>
                <a:spcPct val="0"/>
              </a:spcAft>
            </a:pPr>
            <a:r>
              <a:rPr lang="zh-CN" altLang="zh-CN" sz="2800" dirty="0">
                <a:solidFill>
                  <a:srgbClr val="000000"/>
                </a:solidFill>
                <a:latin typeface="+mn-ea"/>
              </a:rPr>
              <a:t>&lt;</a:t>
            </a:r>
            <a:r>
              <a:rPr lang="en-US" altLang="zh-CN" sz="2800" dirty="0">
                <a:solidFill>
                  <a:srgbClr val="000000"/>
                </a:solidFill>
                <a:latin typeface="+mn-ea"/>
              </a:rPr>
              <a:t>/</a:t>
            </a:r>
            <a:r>
              <a:rPr lang="zh-CN" altLang="zh-CN" sz="2800" b="1" dirty="0">
                <a:solidFill>
                  <a:srgbClr val="000080"/>
                </a:solidFill>
                <a:latin typeface="+mn-ea"/>
              </a:rPr>
              <a:t>resources</a:t>
            </a:r>
            <a:r>
              <a:rPr lang="zh-CN" altLang="zh-CN" sz="2800" dirty="0">
                <a:solidFill>
                  <a:srgbClr val="000000"/>
                </a:solidFill>
                <a:latin typeface="+mn-ea"/>
              </a:rPr>
              <a:t>&gt;</a:t>
            </a:r>
            <a:endParaRPr kumimoji="0" lang="zh-CN" altLang="zh-CN" sz="3200" b="0" i="0" u="none" strike="noStrike" cap="none" normalizeH="0" baseline="0" dirty="0">
              <a:ln>
                <a:noFill/>
              </a:ln>
              <a:solidFill>
                <a:schemeClr val="tx1"/>
              </a:solidFill>
              <a:effectLst/>
              <a:latin typeface="+mn-ea"/>
            </a:endParaRPr>
          </a:p>
        </p:txBody>
      </p:sp>
      <p:sp>
        <p:nvSpPr>
          <p:cNvPr id="6" name="文本框 5"/>
          <p:cNvSpPr txBox="1"/>
          <p:nvPr/>
        </p:nvSpPr>
        <p:spPr>
          <a:xfrm>
            <a:off x="690418" y="1133292"/>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\res\values\strings.xml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7" name="直接箭头连接符 6"/>
          <p:cNvCxnSpPr/>
          <p:nvPr/>
        </p:nvCxnSpPr>
        <p:spPr>
          <a:xfrm flipH="1">
            <a:off x="720899" y="1816754"/>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002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a:t>
            </a:r>
            <a:endParaRPr lang="zh-CN" altLang="en-US" dirty="0"/>
          </a:p>
        </p:txBody>
      </p:sp>
      <p:sp>
        <p:nvSpPr>
          <p:cNvPr id="3" name="内容占位符 2"/>
          <p:cNvSpPr>
            <a:spLocks noGrp="1"/>
          </p:cNvSpPr>
          <p:nvPr>
            <p:ph idx="1"/>
          </p:nvPr>
        </p:nvSpPr>
        <p:spPr>
          <a:xfrm>
            <a:off x="659937" y="1845669"/>
            <a:ext cx="6477000" cy="681260"/>
          </a:xfrm>
        </p:spPr>
        <p:txBody>
          <a:bodyPr>
            <a:normAutofit/>
          </a:bodyPr>
          <a:lstStyle/>
          <a:p>
            <a:pPr marL="0" indent="0">
              <a:buNone/>
            </a:pPr>
            <a:r>
              <a:rPr lang="zh-CN" altLang="en-US" dirty="0"/>
              <a:t>样式是一套能够应用于视图组件的属性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66</a:t>
            </a:fld>
            <a:endParaRPr lang="zh-CN" altLang="en-US"/>
          </a:p>
        </p:txBody>
      </p:sp>
      <p:sp>
        <p:nvSpPr>
          <p:cNvPr id="5" name="文本框 4"/>
          <p:cNvSpPr txBox="1"/>
          <p:nvPr/>
        </p:nvSpPr>
        <p:spPr>
          <a:xfrm>
            <a:off x="659937" y="1061149"/>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a:t>
            </a:r>
            <a:r>
              <a:rPr lang="en-US" altLang="zh-CN" sz="3200" dirty="0"/>
              <a:t>styles</a:t>
            </a:r>
            <a:r>
              <a:rPr lang="en-US" altLang="zh-CN" sz="3200" dirty="0">
                <a:latin typeface="Arial" panose="020B0604020202020204" pitchFamily="34" charset="0"/>
                <a:ea typeface="微软雅黑" panose="020B0503020204020204" pitchFamily="34" charset="-122"/>
                <a:cs typeface="Arial" panose="020B0604020202020204" pitchFamily="34" charset="0"/>
              </a:rPr>
              <a:t>.xml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6" name="直接箭头连接符 5"/>
          <p:cNvCxnSpPr/>
          <p:nvPr/>
        </p:nvCxnSpPr>
        <p:spPr>
          <a:xfrm flipH="1">
            <a:off x="690418" y="1744611"/>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90418" y="2886136"/>
            <a:ext cx="10854360" cy="2314480"/>
          </a:xfrm>
          <a:prstGeom prst="rect">
            <a:avLst/>
          </a:prstGeom>
          <a:ln>
            <a:solidFill>
              <a:srgbClr val="B6B6B6"/>
            </a:solidFill>
          </a:ln>
        </p:spPr>
        <p:txBody>
          <a:bodyPr wrap="square">
            <a:spAutoFit/>
          </a:bodyPr>
          <a:lstStyle/>
          <a:p>
            <a:pPr>
              <a:lnSpc>
                <a:spcPct val="120000"/>
              </a:lnSpc>
              <a:spcBef>
                <a:spcPts val="1200"/>
              </a:spcBef>
            </a:pPr>
            <a:r>
              <a:rPr lang="en-US" altLang="zh-CN" sz="2800" dirty="0"/>
              <a:t>&lt;style name=“</a:t>
            </a:r>
            <a:r>
              <a:rPr lang="en-US" altLang="zh-CN" sz="2800" b="1" dirty="0" err="1">
                <a:solidFill>
                  <a:srgbClr val="C00000"/>
                </a:solidFill>
              </a:rPr>
              <a:t>CustomButton</a:t>
            </a:r>
            <a:r>
              <a:rPr lang="en-US" altLang="zh-CN" sz="2800" dirty="0"/>
              <a:t>"&gt;</a:t>
            </a:r>
          </a:p>
          <a:p>
            <a:pPr>
              <a:lnSpc>
                <a:spcPct val="120000"/>
              </a:lnSpc>
              <a:spcBef>
                <a:spcPts val="1200"/>
              </a:spcBef>
            </a:pPr>
            <a:r>
              <a:rPr lang="en-US" altLang="zh-CN" sz="2800" dirty="0">
                <a:solidFill>
                  <a:srgbClr val="000000"/>
                </a:solidFill>
              </a:rPr>
              <a:t>         </a:t>
            </a:r>
            <a:r>
              <a:rPr lang="zh-CN" altLang="zh-CN" sz="2800" dirty="0"/>
              <a:t>&lt;item name="android:textColor"&gt;@color/light&lt;/item&gt;</a:t>
            </a:r>
            <a:br>
              <a:rPr lang="en-US" altLang="zh-CN" sz="2800" dirty="0"/>
            </a:br>
            <a:r>
              <a:rPr lang="en-US" altLang="zh-CN" sz="2800" dirty="0"/>
              <a:t>         &lt;item name="</a:t>
            </a:r>
            <a:r>
              <a:rPr lang="en-US" altLang="zh-CN" sz="2800" dirty="0" err="1"/>
              <a:t>android:background</a:t>
            </a:r>
            <a:r>
              <a:rPr lang="en-US" altLang="zh-CN" sz="2800" dirty="0"/>
              <a:t>"&gt;@color/</a:t>
            </a:r>
            <a:r>
              <a:rPr lang="en-US" altLang="zh-CN" sz="2800" dirty="0" err="1"/>
              <a:t>dark_blue</a:t>
            </a:r>
            <a:r>
              <a:rPr lang="en-US" altLang="zh-CN" sz="2800" dirty="0"/>
              <a:t>&lt;/item&gt;</a:t>
            </a:r>
            <a:br>
              <a:rPr lang="en-US" altLang="zh-CN" sz="2800" dirty="0"/>
            </a:br>
            <a:r>
              <a:rPr lang="en-US" altLang="zh-CN" sz="2800" dirty="0"/>
              <a:t>&lt;/style&gt; </a:t>
            </a:r>
            <a:endParaRPr lang="zh-CN" altLang="en-US" sz="2800" dirty="0"/>
          </a:p>
        </p:txBody>
      </p:sp>
    </p:spTree>
    <p:extLst>
      <p:ext uri="{BB962C8B-B14F-4D97-AF65-F5344CB8AC3E}">
        <p14:creationId xmlns:p14="http://schemas.microsoft.com/office/powerpoint/2010/main" val="4291757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使用样式</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67</a:t>
            </a:fld>
            <a:endParaRPr lang="zh-CN" altLang="en-US"/>
          </a:p>
        </p:txBody>
      </p:sp>
      <p:sp>
        <p:nvSpPr>
          <p:cNvPr id="5" name="矩形 4"/>
          <p:cNvSpPr/>
          <p:nvPr/>
        </p:nvSpPr>
        <p:spPr>
          <a:xfrm>
            <a:off x="690418" y="1459603"/>
            <a:ext cx="10663382" cy="4305794"/>
          </a:xfrm>
          <a:prstGeom prst="rect">
            <a:avLst/>
          </a:prstGeom>
          <a:ln>
            <a:solidFill>
              <a:srgbClr val="B6B6B6"/>
            </a:solidFill>
          </a:ln>
        </p:spPr>
        <p:txBody>
          <a:bodyPr wrap="square">
            <a:spAutoFit/>
          </a:bodyPr>
          <a:lstStyle/>
          <a:p>
            <a:pPr>
              <a:lnSpc>
                <a:spcPct val="120000"/>
              </a:lnSpc>
              <a:spcBef>
                <a:spcPts val="600"/>
              </a:spcBef>
            </a:pPr>
            <a:r>
              <a:rPr lang="en-US" altLang="zh-CN" sz="2800" dirty="0"/>
              <a:t>&lt;Button   </a:t>
            </a:r>
          </a:p>
          <a:p>
            <a:pPr>
              <a:lnSpc>
                <a:spcPct val="120000"/>
              </a:lnSpc>
              <a:spcBef>
                <a:spcPts val="600"/>
              </a:spcBef>
            </a:pPr>
            <a:r>
              <a:rPr lang="en-US" altLang="zh-CN" sz="2800" dirty="0"/>
              <a:t>        </a:t>
            </a:r>
            <a:r>
              <a:rPr lang="en-US" altLang="zh-CN" sz="2800" dirty="0" err="1"/>
              <a:t>xmlns:android</a:t>
            </a:r>
            <a:r>
              <a:rPr lang="en-US" altLang="zh-CN" sz="2800" dirty="0"/>
              <a:t>=“http://schemas.android.com/</a:t>
            </a:r>
            <a:r>
              <a:rPr lang="en-US" altLang="zh-CN" sz="2800" dirty="0" err="1"/>
              <a:t>apk</a:t>
            </a:r>
            <a:r>
              <a:rPr lang="en-US" altLang="zh-CN" sz="2800" dirty="0"/>
              <a:t>/res/android”</a:t>
            </a:r>
            <a:br>
              <a:rPr lang="en-US" altLang="zh-CN" sz="2800" dirty="0"/>
            </a:br>
            <a:r>
              <a:rPr lang="en-US" altLang="zh-CN" sz="2800" dirty="0"/>
              <a:t>        </a:t>
            </a:r>
            <a:r>
              <a:rPr lang="en-US" altLang="zh-CN" sz="2800" dirty="0" err="1"/>
              <a:t>xmlns:tools</a:t>
            </a:r>
            <a:r>
              <a:rPr lang="en-US" altLang="zh-CN" sz="2800" dirty="0"/>
              <a:t>=“http://schemas.android.com/tools”</a:t>
            </a:r>
            <a:br>
              <a:rPr lang="en-US" altLang="zh-CN" sz="2800" dirty="0"/>
            </a:br>
            <a:r>
              <a:rPr lang="en-US" altLang="zh-CN" sz="2800" dirty="0"/>
              <a:t>        </a:t>
            </a:r>
            <a:r>
              <a:rPr lang="en-US" altLang="zh-CN" sz="2800" b="1" dirty="0"/>
              <a:t>style=“@style/</a:t>
            </a:r>
            <a:r>
              <a:rPr lang="en-US" altLang="zh-CN" sz="2800" b="1" dirty="0" err="1">
                <a:solidFill>
                  <a:srgbClr val="C00000"/>
                </a:solidFill>
              </a:rPr>
              <a:t>CustomButton</a:t>
            </a:r>
            <a:r>
              <a:rPr lang="en-US" altLang="zh-CN" sz="2800" b="1" dirty="0"/>
              <a:t>”</a:t>
            </a:r>
            <a:br>
              <a:rPr lang="en-US" altLang="zh-CN" sz="2800" b="1" dirty="0"/>
            </a:br>
            <a:r>
              <a:rPr lang="en-US" altLang="zh-CN" sz="2800" b="1" dirty="0"/>
              <a:t>        </a:t>
            </a:r>
            <a:r>
              <a:rPr lang="en-US" altLang="zh-CN" sz="2800" dirty="0" err="1"/>
              <a:t>android:id</a:t>
            </a:r>
            <a:r>
              <a:rPr lang="en-US" altLang="zh-CN" sz="2800" dirty="0"/>
              <a:t>=“@+id/</a:t>
            </a:r>
            <a:r>
              <a:rPr lang="en-US" altLang="zh-CN" sz="2800" dirty="0" err="1"/>
              <a:t>my_button</a:t>
            </a:r>
            <a:r>
              <a:rPr lang="en-US" altLang="zh-CN" sz="2800" dirty="0"/>
              <a:t>”</a:t>
            </a:r>
            <a:br>
              <a:rPr lang="en-US" altLang="zh-CN" sz="2800" dirty="0"/>
            </a:br>
            <a:r>
              <a:rPr lang="en-US" altLang="zh-CN" sz="2800" dirty="0"/>
              <a:t>        </a:t>
            </a:r>
            <a:r>
              <a:rPr lang="en-US" altLang="zh-CN" sz="2800" dirty="0" err="1"/>
              <a:t>android:layout_width</a:t>
            </a:r>
            <a:r>
              <a:rPr lang="en-US" altLang="zh-CN" sz="2800" dirty="0"/>
              <a:t>=“</a:t>
            </a:r>
            <a:r>
              <a:rPr lang="en-US" altLang="zh-CN" sz="2800" dirty="0" err="1"/>
              <a:t>match_parent</a:t>
            </a:r>
            <a:r>
              <a:rPr lang="en-US" altLang="zh-CN" sz="2800" dirty="0"/>
              <a:t>”</a:t>
            </a:r>
            <a:br>
              <a:rPr lang="en-US" altLang="zh-CN" sz="2800" dirty="0"/>
            </a:br>
            <a:r>
              <a:rPr lang="en-US" altLang="zh-CN" sz="2800" dirty="0"/>
              <a:t>        </a:t>
            </a:r>
            <a:r>
              <a:rPr lang="en-US" altLang="zh-CN" sz="2800" dirty="0" err="1"/>
              <a:t>android:layout_height</a:t>
            </a:r>
            <a:r>
              <a:rPr lang="en-US" altLang="zh-CN" sz="2800" dirty="0"/>
              <a:t>=“</a:t>
            </a:r>
            <a:r>
              <a:rPr lang="en-US" altLang="zh-CN" sz="2800" dirty="0" err="1"/>
              <a:t>wrap_content</a:t>
            </a:r>
            <a:r>
              <a:rPr lang="en-US" altLang="zh-CN" sz="2800" dirty="0"/>
              <a:t>”</a:t>
            </a:r>
            <a:br>
              <a:rPr lang="en-US" altLang="zh-CN" sz="2800" dirty="0"/>
            </a:br>
            <a:r>
              <a:rPr lang="en-US" altLang="zh-CN" sz="2800" dirty="0"/>
              <a:t>        </a:t>
            </a:r>
            <a:r>
              <a:rPr lang="en-US" altLang="zh-CN" sz="2800" dirty="0" err="1"/>
              <a:t>tools:text</a:t>
            </a:r>
            <a:r>
              <a:rPr lang="en-US" altLang="zh-CN" sz="2800" dirty="0"/>
              <a:t>=“</a:t>
            </a:r>
            <a:r>
              <a:rPr lang="zh-CN" altLang="en-US" sz="2800" dirty="0"/>
              <a:t>定制的按钮</a:t>
            </a:r>
            <a:r>
              <a:rPr lang="en-US" altLang="zh-CN" sz="2800" dirty="0"/>
              <a:t>“        /&gt;</a:t>
            </a:r>
            <a:endParaRPr lang="zh-CN" altLang="en-US" sz="2800" dirty="0"/>
          </a:p>
        </p:txBody>
      </p:sp>
    </p:spTree>
    <p:extLst>
      <p:ext uri="{BB962C8B-B14F-4D97-AF65-F5344CB8AC3E}">
        <p14:creationId xmlns:p14="http://schemas.microsoft.com/office/powerpoint/2010/main" val="2524339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样式继承 </a:t>
            </a:r>
          </a:p>
        </p:txBody>
      </p:sp>
      <p:sp>
        <p:nvSpPr>
          <p:cNvPr id="3" name="内容占位符 2"/>
          <p:cNvSpPr>
            <a:spLocks noGrp="1"/>
          </p:cNvSpPr>
          <p:nvPr>
            <p:ph idx="1"/>
          </p:nvPr>
        </p:nvSpPr>
        <p:spPr>
          <a:xfrm>
            <a:off x="690417" y="963806"/>
            <a:ext cx="10515600" cy="720207"/>
          </a:xfrm>
        </p:spPr>
        <p:txBody>
          <a:bodyPr>
            <a:normAutofit/>
          </a:bodyPr>
          <a:lstStyle/>
          <a:p>
            <a:pPr marL="0" indent="0">
              <a:buNone/>
            </a:pPr>
            <a:r>
              <a:rPr lang="zh-CN" altLang="en-US" dirty="0"/>
              <a:t>一个样式能继承并覆盖其他样式的属性 </a:t>
            </a:r>
          </a:p>
        </p:txBody>
      </p:sp>
      <p:sp>
        <p:nvSpPr>
          <p:cNvPr id="4" name="灯片编号占位符 3"/>
          <p:cNvSpPr>
            <a:spLocks noGrp="1"/>
          </p:cNvSpPr>
          <p:nvPr>
            <p:ph type="sldNum" sz="quarter" idx="12"/>
          </p:nvPr>
        </p:nvSpPr>
        <p:spPr>
          <a:xfrm>
            <a:off x="8610600" y="6271685"/>
            <a:ext cx="2743200" cy="365125"/>
          </a:xfrm>
        </p:spPr>
        <p:txBody>
          <a:bodyPr/>
          <a:lstStyle/>
          <a:p>
            <a:fld id="{38B4F502-AEE6-4D70-927B-AC49763F54CA}" type="slidenum">
              <a:rPr lang="zh-CN" altLang="en-US" smtClean="0"/>
              <a:t>68</a:t>
            </a:fld>
            <a:endParaRPr lang="zh-CN" altLang="en-US"/>
          </a:p>
        </p:txBody>
      </p:sp>
      <p:sp>
        <p:nvSpPr>
          <p:cNvPr id="5" name="矩形 4"/>
          <p:cNvSpPr/>
          <p:nvPr/>
        </p:nvSpPr>
        <p:spPr>
          <a:xfrm>
            <a:off x="690418" y="1780879"/>
            <a:ext cx="10976648" cy="1643527"/>
          </a:xfrm>
          <a:prstGeom prst="rect">
            <a:avLst/>
          </a:prstGeom>
          <a:ln>
            <a:solidFill>
              <a:srgbClr val="B6B6B6"/>
            </a:solidFill>
          </a:ln>
        </p:spPr>
        <p:txBody>
          <a:bodyPr wrap="square">
            <a:spAutoFit/>
          </a:bodyPr>
          <a:lstStyle/>
          <a:p>
            <a:pPr>
              <a:lnSpc>
                <a:spcPct val="120000"/>
              </a:lnSpc>
            </a:pPr>
            <a:r>
              <a:rPr lang="en-US" altLang="zh-CN" sz="2800" dirty="0"/>
              <a:t>&lt;style name="</a:t>
            </a:r>
            <a:r>
              <a:rPr lang="en-US" altLang="zh-CN" sz="2800" b="1" dirty="0" err="1">
                <a:solidFill>
                  <a:srgbClr val="C00000"/>
                </a:solidFill>
              </a:rPr>
              <a:t>CustomButton</a:t>
            </a:r>
            <a:r>
              <a:rPr lang="en-US" altLang="zh-CN" sz="2800" dirty="0"/>
              <a:t>"&gt;</a:t>
            </a:r>
            <a:br>
              <a:rPr lang="en-US" altLang="zh-CN" sz="2800" dirty="0"/>
            </a:br>
            <a:r>
              <a:rPr lang="en-US" altLang="zh-CN" sz="2800" dirty="0"/>
              <a:t>        &lt;item name="</a:t>
            </a:r>
            <a:r>
              <a:rPr lang="en-US" altLang="zh-CN" sz="2800" dirty="0" err="1"/>
              <a:t>android:background</a:t>
            </a:r>
            <a:r>
              <a:rPr lang="en-US" altLang="zh-CN" sz="2800" dirty="0"/>
              <a:t>"&gt;@color/</a:t>
            </a:r>
            <a:r>
              <a:rPr lang="en-US" altLang="zh-CN" sz="2800" dirty="0" err="1"/>
              <a:t>dark_blue</a:t>
            </a:r>
            <a:r>
              <a:rPr lang="en-US" altLang="zh-CN" sz="2800" dirty="0"/>
              <a:t>&lt;/item&gt;</a:t>
            </a:r>
            <a:br>
              <a:rPr lang="en-US" altLang="zh-CN" sz="2800" dirty="0"/>
            </a:br>
            <a:r>
              <a:rPr lang="en-US" altLang="zh-CN" sz="2800" dirty="0"/>
              <a:t>&lt;/style&gt;</a:t>
            </a:r>
          </a:p>
        </p:txBody>
      </p:sp>
      <p:sp>
        <p:nvSpPr>
          <p:cNvPr id="6" name="矩形 5"/>
          <p:cNvSpPr/>
          <p:nvPr/>
        </p:nvSpPr>
        <p:spPr>
          <a:xfrm>
            <a:off x="690418" y="3424406"/>
            <a:ext cx="10976648" cy="561885"/>
          </a:xfrm>
          <a:prstGeom prst="rect">
            <a:avLst/>
          </a:prstGeom>
          <a:ln>
            <a:solidFill>
              <a:srgbClr val="B6B6B6"/>
            </a:solidFill>
          </a:ln>
        </p:spPr>
        <p:txBody>
          <a:bodyPr wrap="square">
            <a:spAutoFit/>
          </a:bodyPr>
          <a:lstStyle/>
          <a:p>
            <a:pPr>
              <a:lnSpc>
                <a:spcPct val="120000"/>
              </a:lnSpc>
            </a:pPr>
            <a:endParaRPr lang="en-US" altLang="zh-CN" sz="2800" dirty="0"/>
          </a:p>
        </p:txBody>
      </p:sp>
      <p:sp>
        <p:nvSpPr>
          <p:cNvPr id="7" name="矩形 6"/>
          <p:cNvSpPr/>
          <p:nvPr/>
        </p:nvSpPr>
        <p:spPr>
          <a:xfrm>
            <a:off x="690417" y="5069645"/>
            <a:ext cx="10976649" cy="1643527"/>
          </a:xfrm>
          <a:prstGeom prst="rect">
            <a:avLst/>
          </a:prstGeom>
          <a:ln>
            <a:solidFill>
              <a:srgbClr val="B6B6B6"/>
            </a:solidFill>
          </a:ln>
        </p:spPr>
        <p:txBody>
          <a:bodyPr wrap="square">
            <a:spAutoFit/>
          </a:bodyPr>
          <a:lstStyle/>
          <a:p>
            <a:pPr>
              <a:lnSpc>
                <a:spcPct val="120000"/>
              </a:lnSpc>
            </a:pPr>
            <a:r>
              <a:rPr lang="en-US" altLang="zh-CN" sz="2800" dirty="0"/>
              <a:t>&lt;style name=“</a:t>
            </a:r>
            <a:r>
              <a:rPr lang="en-US" altLang="zh-CN" sz="2800" dirty="0" err="1"/>
              <a:t>BoldCustomButton</a:t>
            </a:r>
            <a:r>
              <a:rPr lang="en-US" altLang="zh-CN" sz="2800" dirty="0"/>
              <a:t>“ </a:t>
            </a:r>
            <a:r>
              <a:rPr lang="en-US" altLang="zh-CN" sz="2800" b="1" dirty="0"/>
              <a:t>parent</a:t>
            </a:r>
            <a:r>
              <a:rPr lang="en-US" altLang="zh-CN" sz="2800" dirty="0"/>
              <a:t>="@style/</a:t>
            </a:r>
            <a:r>
              <a:rPr lang="en-US" altLang="zh-CN" sz="2800" dirty="0" err="1"/>
              <a:t>CustomButton</a:t>
            </a:r>
            <a:r>
              <a:rPr lang="en-US" altLang="zh-CN" sz="2800" dirty="0"/>
              <a:t>"&gt;</a:t>
            </a:r>
            <a:br>
              <a:rPr lang="en-US" altLang="zh-CN" sz="2800" dirty="0"/>
            </a:br>
            <a:r>
              <a:rPr lang="en-US" altLang="zh-CN" sz="2800" dirty="0"/>
              <a:t>        &lt;item name="</a:t>
            </a:r>
            <a:r>
              <a:rPr lang="en-US" altLang="zh-CN" sz="2800" dirty="0" err="1"/>
              <a:t>android:textStyle</a:t>
            </a:r>
            <a:r>
              <a:rPr lang="en-US" altLang="zh-CN" sz="2800" dirty="0"/>
              <a:t>"&gt;bold&lt;/item&gt;</a:t>
            </a:r>
            <a:br>
              <a:rPr lang="en-US" altLang="zh-CN" sz="2800" dirty="0"/>
            </a:br>
            <a:r>
              <a:rPr lang="en-US" altLang="zh-CN" sz="2800" dirty="0"/>
              <a:t>&lt;/style&gt; </a:t>
            </a:r>
            <a:endParaRPr lang="zh-CN" altLang="en-US" sz="2800" dirty="0"/>
          </a:p>
        </p:txBody>
      </p:sp>
    </p:spTree>
    <p:extLst>
      <p:ext uri="{BB962C8B-B14F-4D97-AF65-F5344CB8AC3E}">
        <p14:creationId xmlns:p14="http://schemas.microsoft.com/office/powerpoint/2010/main" val="529386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Theme</a:t>
            </a:r>
            <a:endParaRPr lang="zh-CN" altLang="en-US" dirty="0"/>
          </a:p>
        </p:txBody>
      </p:sp>
      <p:sp>
        <p:nvSpPr>
          <p:cNvPr id="3" name="内容占位符 2"/>
          <p:cNvSpPr>
            <a:spLocks noGrp="1"/>
          </p:cNvSpPr>
          <p:nvPr>
            <p:ph idx="1"/>
          </p:nvPr>
        </p:nvSpPr>
        <p:spPr>
          <a:xfrm>
            <a:off x="3517231" y="1685992"/>
            <a:ext cx="7182852" cy="1269649"/>
          </a:xfrm>
        </p:spPr>
        <p:txBody>
          <a:bodyPr>
            <a:normAutofit/>
          </a:bodyPr>
          <a:lstStyle/>
          <a:p>
            <a:pPr marL="0" indent="0">
              <a:buNone/>
            </a:pPr>
            <a:r>
              <a:rPr lang="zh-CN" altLang="en-US" sz="3200" b="1" dirty="0"/>
              <a:t>公共样式属性</a:t>
            </a:r>
            <a:endParaRPr lang="en-US" altLang="zh-CN" sz="3200" b="1" dirty="0"/>
          </a:p>
          <a:p>
            <a:pPr marL="0" indent="0">
              <a:buNone/>
            </a:pPr>
            <a:r>
              <a:rPr lang="zh-CN" altLang="en-US" dirty="0"/>
              <a:t>需要逐个为所有组件添加它们要用到的样式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69</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024" y="1491915"/>
            <a:ext cx="1657802" cy="1657802"/>
          </a:xfrm>
          <a:prstGeom prst="rect">
            <a:avLst/>
          </a:prstGeom>
        </p:spPr>
      </p:pic>
      <p:sp>
        <p:nvSpPr>
          <p:cNvPr id="6" name="矩形 5"/>
          <p:cNvSpPr/>
          <p:nvPr/>
        </p:nvSpPr>
        <p:spPr>
          <a:xfrm>
            <a:off x="3517231" y="3882861"/>
            <a:ext cx="6605336" cy="1772793"/>
          </a:xfrm>
          <a:prstGeom prst="rect">
            <a:avLst/>
          </a:prstGeom>
        </p:spPr>
        <p:txBody>
          <a:bodyPr vert="horz" wrap="square" lIns="91440" tIns="45720" rIns="91440" bIns="45720" rtlCol="0">
            <a:spAutoFit/>
          </a:bodyPr>
          <a:lstStyle/>
          <a:p>
            <a:pPr>
              <a:lnSpc>
                <a:spcPct val="130000"/>
              </a:lnSpc>
              <a:buFont typeface="Arial" panose="020B0604020202020204" pitchFamily="34" charset="0"/>
              <a:buNone/>
            </a:pPr>
            <a:r>
              <a:rPr lang="zh-CN" altLang="en-US" sz="3200" b="1" dirty="0"/>
              <a:t>主题就是一种样式</a:t>
            </a:r>
            <a:endParaRPr lang="en-US" altLang="zh-CN" sz="3200" b="1" dirty="0">
              <a:solidFill>
                <a:srgbClr val="000000"/>
              </a:solidFill>
              <a:latin typeface="Arial" panose="020B0604020202020204" pitchFamily="34" charset="0"/>
              <a:cs typeface="Arial" panose="020B0604020202020204" pitchFamily="34" charset="0"/>
            </a:endParaRPr>
          </a:p>
          <a:p>
            <a:pPr>
              <a:lnSpc>
                <a:spcPct val="130000"/>
              </a:lnSpc>
              <a:buFont typeface="Arial" panose="020B0604020202020204" pitchFamily="34" charset="0"/>
              <a:buNone/>
            </a:pPr>
            <a:r>
              <a:rPr lang="zh-CN" altLang="en-US" sz="2800" dirty="0">
                <a:solidFill>
                  <a:srgbClr val="000000"/>
                </a:solidFill>
                <a:latin typeface="Arial" panose="020B0604020202020204" pitchFamily="34" charset="0"/>
                <a:cs typeface="Arial" panose="020B0604020202020204" pitchFamily="34" charset="0"/>
              </a:rPr>
              <a:t>主题属性会自动应用于整个应用</a:t>
            </a:r>
            <a:endParaRPr lang="en-US" altLang="zh-CN" sz="2800" dirty="0">
              <a:solidFill>
                <a:srgbClr val="000000"/>
              </a:solidFill>
              <a:latin typeface="Arial" panose="020B0604020202020204" pitchFamily="34" charset="0"/>
              <a:cs typeface="Arial" panose="020B0604020202020204" pitchFamily="34" charset="0"/>
            </a:endParaRPr>
          </a:p>
          <a:p>
            <a:pPr>
              <a:lnSpc>
                <a:spcPct val="130000"/>
              </a:lnSpc>
              <a:buFont typeface="Arial" panose="020B0604020202020204" pitchFamily="34" charset="0"/>
              <a:buNone/>
            </a:pPr>
            <a:r>
              <a:rPr lang="zh-CN" altLang="en-US" sz="2400" dirty="0">
                <a:solidFill>
                  <a:schemeClr val="tx1">
                    <a:lumMod val="50000"/>
                    <a:lumOff val="50000"/>
                  </a:schemeClr>
                </a:solidFill>
              </a:rPr>
              <a:t>例如：“所有按钮都使用这个样式“</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7135" y="3940356"/>
            <a:ext cx="1657802" cy="1657802"/>
          </a:xfrm>
          <a:prstGeom prst="rect">
            <a:avLst/>
          </a:prstGeom>
        </p:spPr>
      </p:pic>
    </p:spTree>
    <p:extLst>
      <p:ext uri="{BB962C8B-B14F-4D97-AF65-F5344CB8AC3E}">
        <p14:creationId xmlns:p14="http://schemas.microsoft.com/office/powerpoint/2010/main" val="147674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 </a:t>
            </a:r>
            <a:r>
              <a:rPr lang="zh-CN" altLang="en-US" dirty="0"/>
              <a:t>类</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a:t>
            </a:fld>
            <a:endParaRPr lang="zh-CN" altLang="en-US"/>
          </a:p>
        </p:txBody>
      </p:sp>
      <p:sp>
        <p:nvSpPr>
          <p:cNvPr id="3" name="Rectangle 1"/>
          <p:cNvSpPr>
            <a:spLocks noChangeArrowheads="1"/>
          </p:cNvSpPr>
          <p:nvPr/>
        </p:nvSpPr>
        <p:spPr bwMode="auto">
          <a:xfrm>
            <a:off x="560439" y="1187554"/>
            <a:ext cx="1003351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LeftFragment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Fragment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 onCreateView(LayoutInflater inflater, </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ViewGroup container, Bundle savedInstanceState)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View view = inflater.inflate(R.layout.</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left_fragment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container,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false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2346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配置应用主题</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70</a:t>
            </a:fld>
            <a:endParaRPr lang="zh-CN" altLang="en-US"/>
          </a:p>
        </p:txBody>
      </p:sp>
      <p:sp>
        <p:nvSpPr>
          <p:cNvPr id="9" name="文本框 8"/>
          <p:cNvSpPr txBox="1"/>
          <p:nvPr/>
        </p:nvSpPr>
        <p:spPr>
          <a:xfrm>
            <a:off x="690418" y="1293713"/>
            <a:ext cx="4415352" cy="654475"/>
          </a:xfrm>
          <a:prstGeom prst="rect">
            <a:avLst/>
          </a:prstGeom>
          <a:noFill/>
        </p:spPr>
        <p:txBody>
          <a:bodyPr wrap="square" rtlCol="0">
            <a:spAutoFit/>
          </a:bodyPr>
          <a:lstStyle/>
          <a:p>
            <a:pPr>
              <a:lnSpc>
                <a:spcPct val="110000"/>
              </a:lnSpc>
            </a:pPr>
            <a:r>
              <a:rPr lang="en-US" altLang="zh-CN" sz="3600" dirty="0">
                <a:latin typeface="Arial" panose="020B0604020202020204" pitchFamily="34" charset="0"/>
                <a:ea typeface="微软雅黑" panose="020B0503020204020204" pitchFamily="34" charset="-122"/>
                <a:cs typeface="Arial" panose="020B0604020202020204" pitchFamily="34" charset="0"/>
              </a:rPr>
              <a:t>AndroidManifest.xml</a:t>
            </a:r>
            <a:endParaRPr lang="zh-CN" altLang="en-US" sz="3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箭头连接符 9"/>
          <p:cNvCxnSpPr/>
          <p:nvPr/>
        </p:nvCxnSpPr>
        <p:spPr>
          <a:xfrm flipH="1">
            <a:off x="720899" y="1977175"/>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1880635" y="2160644"/>
            <a:ext cx="937350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Consolas" panose="020B0609020204030204" pitchFamily="49" charset="0"/>
              </a:rPr>
              <a:t>&lt;</a:t>
            </a:r>
            <a:r>
              <a:rPr kumimoji="0" lang="zh-CN" altLang="zh-CN" sz="2800" b="1" i="0" u="none" strike="noStrike" cap="none" normalizeH="0" baseline="0" dirty="0">
                <a:ln>
                  <a:noFill/>
                </a:ln>
                <a:solidFill>
                  <a:srgbClr val="000080"/>
                </a:solidFill>
                <a:effectLst/>
                <a:latin typeface="Consolas" panose="020B0609020204030204" pitchFamily="49" charset="0"/>
              </a:rPr>
              <a:t>manifest </a:t>
            </a:r>
            <a:endParaRPr kumimoji="0" lang="en-US" altLang="zh-CN" sz="28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1" dirty="0">
                <a:solidFill>
                  <a:srgbClr val="0000FF"/>
                </a:solidFill>
                <a:latin typeface="Arial" panose="020B0604020202020204" pitchFamily="34" charset="0"/>
                <a:cs typeface="Arial" panose="020B0604020202020204" pitchFamily="34" charset="0"/>
              </a:rPr>
              <a:t>    … …</a:t>
            </a:r>
            <a:br>
              <a:rPr kumimoji="0" lang="zh-CN" altLang="zh-CN" sz="2800" b="0" i="0" u="none" strike="noStrike" cap="none" normalizeH="0" baseline="0" dirty="0">
                <a:ln>
                  <a:noFill/>
                </a:ln>
                <a:solidFill>
                  <a:srgbClr val="0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    &lt;</a:t>
            </a:r>
            <a:r>
              <a:rPr kumimoji="0" lang="zh-CN" altLang="zh-CN" sz="2800" b="1" i="0" u="none" strike="noStrike" cap="none" normalizeH="0" baseline="0" dirty="0">
                <a:ln>
                  <a:noFill/>
                </a:ln>
                <a:solidFill>
                  <a:srgbClr val="000080"/>
                </a:solidFill>
                <a:effectLst/>
                <a:latin typeface="Consolas" panose="020B0609020204030204" pitchFamily="49" charset="0"/>
              </a:rPr>
              <a:t>application</a:t>
            </a:r>
            <a:br>
              <a:rPr kumimoji="0" lang="zh-CN" altLang="zh-CN" sz="2800" b="1" i="0" u="none" strike="noStrike" cap="none" normalizeH="0" baseline="0" dirty="0">
                <a:ln>
                  <a:noFill/>
                </a:ln>
                <a:solidFill>
                  <a:srgbClr val="000080"/>
                </a:solidFill>
                <a:effectLst/>
                <a:latin typeface="Consolas" panose="020B0609020204030204" pitchFamily="49" charset="0"/>
              </a:rPr>
            </a:br>
            <a:r>
              <a:rPr kumimoji="0" lang="en-US" altLang="zh-CN" sz="2800" b="1" i="0" u="none" strike="noStrike" cap="none" normalizeH="0" baseline="0" dirty="0">
                <a:ln>
                  <a:noFill/>
                </a:ln>
                <a:solidFill>
                  <a:srgbClr val="000080"/>
                </a:solidFill>
                <a:effectLst/>
                <a:latin typeface="Consolas" panose="020B0609020204030204" pitchFamily="49" charset="0"/>
              </a:rPr>
              <a:t>	</a:t>
            </a:r>
            <a:r>
              <a:rPr kumimoji="0" lang="en-US" altLang="zh-CN" sz="2800" b="1" i="0" u="none" strike="noStrike" cap="none" normalizeH="0" dirty="0">
                <a:ln>
                  <a:noFill/>
                </a:ln>
                <a:solidFill>
                  <a:srgbClr val="00008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:icon=</a:t>
            </a:r>
            <a:r>
              <a:rPr kumimoji="0" lang="zh-CN" altLang="zh-CN" sz="2800" b="1" i="0" u="none" strike="noStrike" cap="none" normalizeH="0" baseline="0" dirty="0">
                <a:ln>
                  <a:noFill/>
                </a:ln>
                <a:solidFill>
                  <a:srgbClr val="008000"/>
                </a:solidFill>
                <a:effectLst/>
                <a:latin typeface="Consolas" panose="020B0609020204030204" pitchFamily="49" charset="0"/>
              </a:rPr>
              <a:t>"@mipmap/ic_launcher"</a:t>
            </a:r>
            <a:br>
              <a:rPr kumimoji="0" lang="zh-CN" altLang="zh-CN" sz="2800" b="1" i="0" u="none" strike="noStrike" cap="none" normalizeH="0" baseline="0" dirty="0">
                <a:ln>
                  <a:noFill/>
                </a:ln>
                <a:solidFill>
                  <a:srgbClr val="008000"/>
                </a:solidFill>
                <a:effectLst/>
                <a:latin typeface="Consolas" panose="020B0609020204030204" pitchFamily="49" charset="0"/>
              </a:rPr>
            </a:br>
            <a:r>
              <a:rPr kumimoji="0" lang="zh-CN" altLang="zh-CN" sz="2800" b="1" i="0" u="none" strike="noStrike" cap="none" normalizeH="0" baseline="0" dirty="0">
                <a:ln>
                  <a:noFill/>
                </a:ln>
                <a:solidFill>
                  <a:srgbClr val="00800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:label=</a:t>
            </a:r>
            <a:r>
              <a:rPr kumimoji="0" lang="zh-CN" altLang="zh-CN" sz="2800" b="1" i="0" u="none" strike="noStrike" cap="none" normalizeH="0" baseline="0" dirty="0">
                <a:ln>
                  <a:noFill/>
                </a:ln>
                <a:solidFill>
                  <a:srgbClr val="008000"/>
                </a:solidFill>
                <a:effectLst/>
                <a:latin typeface="Consolas" panose="020B0609020204030204" pitchFamily="49" charset="0"/>
              </a:rPr>
              <a:t>"@string/app_name"</a:t>
            </a:r>
            <a:br>
              <a:rPr kumimoji="0" lang="zh-CN" altLang="zh-CN" sz="2800" b="1" i="0" u="none" strike="noStrike" cap="none" normalizeH="0" baseline="0" dirty="0">
                <a:ln>
                  <a:noFill/>
                </a:ln>
                <a:solidFill>
                  <a:srgbClr val="008000"/>
                </a:solidFill>
                <a:effectLst/>
                <a:latin typeface="Consolas" panose="020B0609020204030204" pitchFamily="49" charset="0"/>
              </a:rPr>
            </a:br>
            <a:r>
              <a:rPr kumimoji="0" lang="zh-CN" altLang="zh-CN" sz="2800" b="1" i="0" u="none" strike="noStrike" cap="none" normalizeH="0" baseline="0" dirty="0">
                <a:ln>
                  <a:noFill/>
                </a:ln>
                <a:solidFill>
                  <a:srgbClr val="00800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:supportsRtl=</a:t>
            </a:r>
            <a:r>
              <a:rPr kumimoji="0" lang="zh-CN" altLang="zh-CN" sz="2800" b="1" i="0" u="none" strike="noStrike" cap="none" normalizeH="0" baseline="0" dirty="0">
                <a:ln>
                  <a:noFill/>
                </a:ln>
                <a:solidFill>
                  <a:srgbClr val="008000"/>
                </a:solidFill>
                <a:effectLst/>
                <a:latin typeface="Consolas" panose="020B0609020204030204" pitchFamily="49" charset="0"/>
              </a:rPr>
              <a:t>"true"</a:t>
            </a:r>
            <a:br>
              <a:rPr kumimoji="0" lang="zh-CN" altLang="zh-CN" sz="2800" b="1" i="0" u="none" strike="noStrike" cap="none" normalizeH="0" baseline="0" dirty="0">
                <a:ln>
                  <a:noFill/>
                </a:ln>
                <a:solidFill>
                  <a:srgbClr val="008000"/>
                </a:solidFill>
                <a:effectLst/>
                <a:latin typeface="Consolas" panose="020B0609020204030204" pitchFamily="49" charset="0"/>
              </a:rPr>
            </a:br>
            <a:r>
              <a:rPr kumimoji="0" lang="zh-CN" altLang="zh-CN" sz="2800" b="1" i="0" u="none" strike="noStrike" cap="none" normalizeH="0" baseline="0" dirty="0">
                <a:ln>
                  <a:noFill/>
                </a:ln>
                <a:solidFill>
                  <a:srgbClr val="008000"/>
                </a:solidFill>
                <a:effectLst/>
                <a:latin typeface="Consolas" panose="020B0609020204030204" pitchFamily="49" charset="0"/>
              </a:rPr>
              <a:t>        </a:t>
            </a:r>
            <a:r>
              <a:rPr kumimoji="0" lang="zh-CN" altLang="zh-CN" sz="2800" b="1" i="0" u="none" strike="noStrike" cap="none" normalizeH="0" baseline="0" dirty="0">
                <a:ln>
                  <a:noFill/>
                </a:ln>
                <a:solidFill>
                  <a:srgbClr val="660E7A"/>
                </a:solidFill>
                <a:effectLst/>
                <a:latin typeface="Consolas" panose="020B0609020204030204" pitchFamily="49" charset="0"/>
              </a:rPr>
              <a:t>android</a:t>
            </a:r>
            <a:r>
              <a:rPr kumimoji="0" lang="zh-CN" altLang="zh-CN" sz="2800" b="1" i="0" u="none" strike="noStrike" cap="none" normalizeH="0" baseline="0" dirty="0">
                <a:ln>
                  <a:noFill/>
                </a:ln>
                <a:solidFill>
                  <a:srgbClr val="0000FF"/>
                </a:solidFill>
                <a:effectLst/>
                <a:latin typeface="Consolas" panose="020B0609020204030204" pitchFamily="49" charset="0"/>
              </a:rPr>
              <a:t>:theme=</a:t>
            </a:r>
            <a:r>
              <a:rPr kumimoji="0" lang="zh-CN" altLang="zh-CN" sz="2800" b="1" i="0" u="none" strike="noStrike" cap="none" normalizeH="0" baseline="0" dirty="0">
                <a:ln>
                  <a:noFill/>
                </a:ln>
                <a:solidFill>
                  <a:srgbClr val="008000"/>
                </a:solidFill>
                <a:effectLst/>
                <a:latin typeface="Consolas" panose="020B0609020204030204" pitchFamily="49" charset="0"/>
              </a:rPr>
              <a:t>"@style/AppTheme"</a:t>
            </a:r>
            <a:r>
              <a:rPr kumimoji="0" lang="zh-CN" altLang="zh-CN" sz="2800" b="0" i="0" u="none" strike="noStrike" cap="none" normalizeH="0" baseline="0" dirty="0">
                <a:ln>
                  <a:noFill/>
                </a:ln>
                <a:solidFill>
                  <a:srgbClr val="000000"/>
                </a:solidFill>
                <a:effectLst/>
                <a:latin typeface="Consolas" panose="020B0609020204030204" pitchFamily="49" charset="0"/>
              </a:rPr>
              <a:t>&gt;</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application</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manifest</a:t>
            </a:r>
            <a:r>
              <a:rPr lang="zh-CN" altLang="zh-CN" sz="2800" dirty="0">
                <a:solidFill>
                  <a:srgbClr val="000000"/>
                </a:solidFill>
                <a:latin typeface="Consolas" panose="020B0609020204030204" pitchFamily="49" charset="0"/>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6375740" y="5305912"/>
            <a:ext cx="3121185" cy="0"/>
          </a:xfrm>
          <a:prstGeom prst="straightConnector1">
            <a:avLst/>
          </a:prstGeom>
          <a:ln w="571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43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AppTheme</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71</a:t>
            </a:fld>
            <a:endParaRPr lang="zh-CN" altLang="en-US"/>
          </a:p>
        </p:txBody>
      </p:sp>
      <p:sp>
        <p:nvSpPr>
          <p:cNvPr id="9" name="文本框 8"/>
          <p:cNvSpPr txBox="1"/>
          <p:nvPr/>
        </p:nvSpPr>
        <p:spPr>
          <a:xfrm>
            <a:off x="690418" y="1133293"/>
            <a:ext cx="4415352" cy="592022"/>
          </a:xfrm>
          <a:prstGeom prst="rect">
            <a:avLst/>
          </a:prstGeom>
          <a:noFill/>
        </p:spPr>
        <p:txBody>
          <a:bodyPr wrap="square" rtlCol="0">
            <a:spAutoFit/>
          </a:bodyPr>
          <a:lstStyle/>
          <a:p>
            <a:pPr>
              <a:lnSpc>
                <a:spcPct val="110000"/>
              </a:lnSpc>
            </a:pPr>
            <a:r>
              <a:rPr lang="en-US" altLang="zh-CN" sz="3200" dirty="0">
                <a:latin typeface="Arial" panose="020B0604020202020204" pitchFamily="34" charset="0"/>
                <a:ea typeface="微软雅黑" panose="020B0503020204020204" pitchFamily="34" charset="-122"/>
                <a:cs typeface="Arial" panose="020B0604020202020204" pitchFamily="34" charset="0"/>
              </a:rPr>
              <a:t>\res\values\</a:t>
            </a:r>
            <a:r>
              <a:rPr lang="en-US" altLang="zh-CN" sz="3200" dirty="0"/>
              <a:t>styles</a:t>
            </a:r>
            <a:r>
              <a:rPr lang="en-US" altLang="zh-CN" sz="3200" dirty="0">
                <a:latin typeface="Arial" panose="020B0604020202020204" pitchFamily="34" charset="0"/>
                <a:ea typeface="微软雅黑" panose="020B0503020204020204" pitchFamily="34" charset="-122"/>
                <a:cs typeface="Arial" panose="020B0604020202020204" pitchFamily="34" charset="0"/>
              </a:rPr>
              <a:t>.xml</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箭头连接符 9"/>
          <p:cNvCxnSpPr/>
          <p:nvPr/>
        </p:nvCxnSpPr>
        <p:spPr>
          <a:xfrm flipH="1">
            <a:off x="720899" y="1816755"/>
            <a:ext cx="4247304"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
          <p:cNvSpPr>
            <a:spLocks noChangeArrowheads="1"/>
          </p:cNvSpPr>
          <p:nvPr/>
        </p:nvSpPr>
        <p:spPr bwMode="auto">
          <a:xfrm>
            <a:off x="240633" y="2121344"/>
            <a:ext cx="11662609" cy="4235006"/>
          </a:xfrm>
          <a:prstGeom prst="rect">
            <a:avLst/>
          </a:prstGeom>
          <a:solidFill>
            <a:srgbClr val="FAFAFA"/>
          </a:solidFill>
          <a:ln w="9525">
            <a:solidFill>
              <a:srgbClr val="DBD9DC"/>
            </a:solid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resources</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1" u="none" strike="noStrike" cap="none" normalizeH="0" baseline="0" dirty="0">
                <a:ln>
                  <a:noFill/>
                </a:ln>
                <a:solidFill>
                  <a:srgbClr val="808080"/>
                </a:solidFill>
                <a:effectLst/>
                <a:latin typeface="Consolas" panose="020B0609020204030204" pitchFamily="49" charset="0"/>
              </a:rPr>
              <a:t>&lt;!-- Base application theme. --&gt;</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style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"AppTheme" </a:t>
            </a:r>
            <a:endParaRPr kumimoji="0" lang="en-US" altLang="zh-CN" sz="2400" b="1"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b="1" dirty="0">
                <a:solidFill>
                  <a:srgbClr val="008000"/>
                </a:solidFill>
                <a:latin typeface="Consolas" panose="020B0609020204030204" pitchFamily="49" charset="0"/>
              </a:rPr>
              <a:t>	      </a:t>
            </a:r>
            <a:r>
              <a:rPr kumimoji="0" lang="zh-CN" altLang="zh-CN" sz="2400" b="1" i="0" u="none" strike="noStrike" cap="none" normalizeH="0" baseline="0" dirty="0">
                <a:ln>
                  <a:noFill/>
                </a:ln>
                <a:solidFill>
                  <a:srgbClr val="0000FF"/>
                </a:solidFill>
                <a:effectLst/>
                <a:latin typeface="Consolas" panose="020B0609020204030204" pitchFamily="49" charset="0"/>
              </a:rPr>
              <a:t>parent=</a:t>
            </a:r>
            <a:r>
              <a:rPr kumimoji="0" lang="zh-CN" altLang="zh-CN" sz="2400" b="1" i="0" u="none" strike="noStrike" cap="none" normalizeH="0" baseline="0" dirty="0">
                <a:ln>
                  <a:noFill/>
                </a:ln>
                <a:solidFill>
                  <a:srgbClr val="008000"/>
                </a:solidFill>
                <a:effectLst/>
                <a:latin typeface="Consolas" panose="020B0609020204030204" pitchFamily="49" charset="0"/>
              </a:rPr>
              <a:t>"Theme.AppCompat.Light.DarkActionBar"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"colorPrimary"</a:t>
            </a:r>
            <a:r>
              <a:rPr kumimoji="0" lang="zh-CN" altLang="zh-CN" sz="2400" b="0" i="0" u="none" strike="noStrike" cap="none" normalizeH="0" baseline="0" dirty="0">
                <a:ln>
                  <a:noFill/>
                </a:ln>
                <a:solidFill>
                  <a:srgbClr val="000000"/>
                </a:solidFill>
                <a:effectLst/>
                <a:latin typeface="Consolas" panose="020B0609020204030204" pitchFamily="49" charset="0"/>
              </a:rPr>
              <a:t>&gt;@color/colorPrimary&lt;/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"colorPrimaryDark"</a:t>
            </a:r>
            <a:r>
              <a:rPr kumimoji="0" lang="zh-CN" altLang="zh-CN" sz="2400" b="0" i="0" u="none" strike="noStrike" cap="none" normalizeH="0" baseline="0" dirty="0">
                <a:ln>
                  <a:noFill/>
                </a:ln>
                <a:solidFill>
                  <a:srgbClr val="000000"/>
                </a:solidFill>
                <a:effectLst/>
                <a:latin typeface="Consolas" panose="020B0609020204030204" pitchFamily="49" charset="0"/>
              </a:rPr>
              <a:t>&gt;@color/colorPrimaryDark&lt;/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"colorAccent"</a:t>
            </a:r>
            <a:r>
              <a:rPr kumimoji="0" lang="zh-CN" altLang="zh-CN" sz="2400" b="0" i="0" u="none" strike="noStrike" cap="none" normalizeH="0" baseline="0" dirty="0">
                <a:ln>
                  <a:noFill/>
                </a:ln>
                <a:solidFill>
                  <a:srgbClr val="000000"/>
                </a:solidFill>
                <a:effectLst/>
                <a:latin typeface="Consolas" panose="020B0609020204030204" pitchFamily="49" charset="0"/>
              </a:rPr>
              <a:t>&gt;@color/colorAccent&lt;/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style</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lvl="0" eaLnBrk="0" fontAlgn="base" hangingPunct="0">
              <a:lnSpc>
                <a:spcPct val="120000"/>
              </a:lnSpc>
              <a:spcBef>
                <a:spcPts val="600"/>
              </a:spcBef>
              <a:spcAft>
                <a:spcPct val="0"/>
              </a:spcAft>
            </a:pPr>
            <a:r>
              <a:rPr lang="zh-CN" altLang="zh-CN" sz="2400" dirty="0">
                <a:solidFill>
                  <a:srgbClr val="000000"/>
                </a:solidFill>
                <a:latin typeface="Consolas" panose="020B0609020204030204" pitchFamily="49" charset="0"/>
              </a:rPr>
              <a:t>&lt;</a:t>
            </a:r>
            <a:r>
              <a:rPr lang="en-US" altLang="zh-CN" sz="2400" dirty="0">
                <a:solidFill>
                  <a:srgbClr val="000000"/>
                </a:solidFill>
                <a:latin typeface="Consolas" panose="020B0609020204030204" pitchFamily="49" charset="0"/>
              </a:rPr>
              <a:t>/</a:t>
            </a:r>
            <a:r>
              <a:rPr lang="zh-CN" altLang="zh-CN" sz="2400" b="1" dirty="0">
                <a:solidFill>
                  <a:srgbClr val="000080"/>
                </a:solidFill>
                <a:latin typeface="Consolas" panose="020B0609020204030204" pitchFamily="49" charset="0"/>
              </a:rPr>
              <a:t>resources</a:t>
            </a:r>
            <a:r>
              <a:rPr lang="zh-CN" altLang="zh-CN" sz="2400" dirty="0">
                <a:solidFill>
                  <a:srgbClr val="000000"/>
                </a:solidFill>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12" name="组合 11"/>
          <p:cNvGrpSpPr/>
          <p:nvPr/>
        </p:nvGrpSpPr>
        <p:grpSpPr>
          <a:xfrm>
            <a:off x="6331352" y="3055381"/>
            <a:ext cx="5369236" cy="558271"/>
            <a:chOff x="1570514" y="1040860"/>
            <a:chExt cx="8497105" cy="558271"/>
          </a:xfrm>
        </p:grpSpPr>
        <p:cxnSp>
          <p:nvCxnSpPr>
            <p:cNvPr id="13" name="直接连接符 12"/>
            <p:cNvCxnSpPr/>
            <p:nvPr/>
          </p:nvCxnSpPr>
          <p:spPr>
            <a:xfrm>
              <a:off x="1570514" y="1599131"/>
              <a:ext cx="498237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564829"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79232" y="1040860"/>
              <a:ext cx="658838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7603420" y="2530757"/>
            <a:ext cx="4233851" cy="523220"/>
          </a:xfrm>
          <a:prstGeom prst="rect">
            <a:avLst/>
          </a:prstGeom>
        </p:spPr>
        <p:txBody>
          <a:bodyPr wrap="none">
            <a:spAutoFit/>
          </a:bodyPr>
          <a:lstStyle/>
          <a:p>
            <a:pPr lvl="0">
              <a:defRPr/>
            </a:pPr>
            <a:r>
              <a:rPr lang="zh-CN" altLang="en-US" sz="2800" dirty="0"/>
              <a:t>带深色工具栏的浅色主题 </a:t>
            </a:r>
          </a:p>
        </p:txBody>
      </p:sp>
      <p:sp>
        <p:nvSpPr>
          <p:cNvPr id="20" name="矩形 19"/>
          <p:cNvSpPr/>
          <p:nvPr/>
        </p:nvSpPr>
        <p:spPr>
          <a:xfrm>
            <a:off x="3629179" y="5672117"/>
            <a:ext cx="6450805" cy="523220"/>
          </a:xfrm>
          <a:prstGeom prst="rect">
            <a:avLst/>
          </a:prstGeom>
        </p:spPr>
        <p:txBody>
          <a:bodyPr wrap="none">
            <a:spAutoFit/>
          </a:bodyPr>
          <a:lstStyle/>
          <a:p>
            <a:r>
              <a:rPr lang="zh-CN" altLang="en-US" sz="2800" dirty="0"/>
              <a:t>为</a:t>
            </a:r>
            <a:r>
              <a:rPr lang="en-US" altLang="zh-CN" sz="2800" b="1" dirty="0" err="1"/>
              <a:t>AppTheme</a:t>
            </a:r>
            <a:r>
              <a:rPr lang="zh-CN" altLang="en-US" sz="2800" dirty="0"/>
              <a:t>主题添加三个自定义属性 </a:t>
            </a:r>
          </a:p>
        </p:txBody>
      </p:sp>
      <p:sp>
        <p:nvSpPr>
          <p:cNvPr id="21" name="左中括号 20"/>
          <p:cNvSpPr/>
          <p:nvPr/>
        </p:nvSpPr>
        <p:spPr>
          <a:xfrm>
            <a:off x="1380932" y="4113312"/>
            <a:ext cx="249086" cy="1161053"/>
          </a:xfrm>
          <a:prstGeom prst="leftBracket">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肘形连接符 21"/>
          <p:cNvCxnSpPr>
            <a:stCxn id="21" idx="1"/>
            <a:endCxn id="20" idx="1"/>
          </p:cNvCxnSpPr>
          <p:nvPr/>
        </p:nvCxnSpPr>
        <p:spPr>
          <a:xfrm rot="10800000" flipH="1" flipV="1">
            <a:off x="1380931" y="4693839"/>
            <a:ext cx="2248247" cy="1239888"/>
          </a:xfrm>
          <a:prstGeom prst="bentConnector3">
            <a:avLst>
              <a:gd name="adj1" fmla="val -2749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71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2984" y="1964976"/>
            <a:ext cx="7247497" cy="707886"/>
          </a:xfrm>
          <a:prstGeom prst="rect">
            <a:avLst/>
          </a:prstGeom>
        </p:spPr>
        <p:txBody>
          <a:bodyPr wrap="none">
            <a:spAutoFit/>
          </a:bodyPr>
          <a:lstStyle/>
          <a:p>
            <a:r>
              <a:rPr lang="zh-CN" altLang="en-US" sz="4000" b="1" dirty="0">
                <a:latin typeface="Microsoft Yahei" panose="020B0503020204020204" pitchFamily="34" charset="-122"/>
                <a:ea typeface="Microsoft Yahei" panose="020B0503020204020204" pitchFamily="34" charset="-122"/>
              </a:rPr>
              <a:t>可绘制的对象抽象为</a:t>
            </a:r>
            <a:r>
              <a:rPr lang="en-US" altLang="zh-CN" sz="4000" b="1" dirty="0" err="1">
                <a:latin typeface="Microsoft Yahei" panose="020B0503020204020204" pitchFamily="34" charset="-122"/>
                <a:ea typeface="Microsoft Yahei" panose="020B0503020204020204" pitchFamily="34" charset="-122"/>
              </a:rPr>
              <a:t>Drawable</a:t>
            </a:r>
            <a:endParaRPr lang="zh-CN" altLang="en-US" sz="4000" b="1" dirty="0"/>
          </a:p>
        </p:txBody>
      </p:sp>
      <p:sp>
        <p:nvSpPr>
          <p:cNvPr id="4" name="矩形 3"/>
          <p:cNvSpPr/>
          <p:nvPr/>
        </p:nvSpPr>
        <p:spPr>
          <a:xfrm>
            <a:off x="1554576" y="3025500"/>
            <a:ext cx="8964313" cy="584775"/>
          </a:xfrm>
          <a:prstGeom prst="rect">
            <a:avLst/>
          </a:prstGeom>
        </p:spPr>
        <p:txBody>
          <a:bodyPr wrap="none">
            <a:spAutoFit/>
          </a:bodyPr>
          <a:lstStyle/>
          <a:p>
            <a:r>
              <a:rPr lang="zh-CN" altLang="en-US" sz="3200" dirty="0">
                <a:latin typeface="Microsoft Yahei" panose="020B0503020204020204" pitchFamily="34" charset="-122"/>
                <a:ea typeface="Microsoft Yahei" panose="020B0503020204020204" pitchFamily="34" charset="-122"/>
              </a:rPr>
              <a:t>不同的图形图像资源代表着不同的</a:t>
            </a:r>
            <a:r>
              <a:rPr lang="en-US" altLang="zh-CN" sz="3200" dirty="0" err="1">
                <a:latin typeface="Microsoft Yahei" panose="020B0503020204020204" pitchFamily="34" charset="-122"/>
                <a:ea typeface="Microsoft Yahei" panose="020B0503020204020204" pitchFamily="34" charset="-122"/>
              </a:rPr>
              <a:t>drawable</a:t>
            </a:r>
            <a:r>
              <a:rPr lang="zh-CN" altLang="en-US" sz="3200" dirty="0">
                <a:latin typeface="Microsoft Yahei" panose="020B0503020204020204" pitchFamily="34" charset="-122"/>
                <a:ea typeface="Microsoft Yahei" panose="020B0503020204020204" pitchFamily="34" charset="-122"/>
              </a:rPr>
              <a:t>类型</a:t>
            </a:r>
            <a:endParaRPr lang="zh-CN" altLang="en-US" sz="3200" dirty="0"/>
          </a:p>
        </p:txBody>
      </p:sp>
      <p:sp>
        <p:nvSpPr>
          <p:cNvPr id="5" name="矩形 4"/>
          <p:cNvSpPr/>
          <p:nvPr/>
        </p:nvSpPr>
        <p:spPr>
          <a:xfrm>
            <a:off x="4827234" y="3974388"/>
            <a:ext cx="2418996" cy="523220"/>
          </a:xfrm>
          <a:prstGeom prst="rect">
            <a:avLst/>
          </a:prstGeom>
        </p:spPr>
        <p:txBody>
          <a:bodyPr wrap="none">
            <a:spAutoFit/>
          </a:bodyPr>
          <a:lstStyle/>
          <a:p>
            <a:r>
              <a:rPr lang="en-US" altLang="zh-CN" sz="2800" dirty="0">
                <a:latin typeface="Microsoft Yahei" panose="020B0503020204020204" pitchFamily="34" charset="-122"/>
                <a:ea typeface="Microsoft Yahei" panose="020B0503020204020204" pitchFamily="34" charset="-122"/>
              </a:rPr>
              <a:t>res/</a:t>
            </a:r>
            <a:r>
              <a:rPr lang="en-US" altLang="zh-CN" sz="2800" dirty="0" err="1">
                <a:latin typeface="Microsoft Yahei" panose="020B0503020204020204" pitchFamily="34" charset="-122"/>
                <a:ea typeface="Microsoft Yahei" panose="020B0503020204020204" pitchFamily="34" charset="-122"/>
              </a:rPr>
              <a:t>drawable</a:t>
            </a:r>
            <a:endParaRPr lang="zh-CN" altLang="en-US" sz="2800" dirty="0"/>
          </a:p>
        </p:txBody>
      </p:sp>
      <p:cxnSp>
        <p:nvCxnSpPr>
          <p:cNvPr id="6" name="直接连接符 5"/>
          <p:cNvCxnSpPr/>
          <p:nvPr/>
        </p:nvCxnSpPr>
        <p:spPr>
          <a:xfrm>
            <a:off x="558799" y="3792331"/>
            <a:ext cx="10955867"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666" y="4170618"/>
            <a:ext cx="2391029" cy="2391029"/>
          </a:xfrm>
          <a:prstGeom prst="rect">
            <a:avLst/>
          </a:prstGeom>
        </p:spPr>
      </p:pic>
    </p:spTree>
    <p:extLst>
      <p:ext uri="{BB962C8B-B14F-4D97-AF65-F5344CB8AC3E}">
        <p14:creationId xmlns:p14="http://schemas.microsoft.com/office/powerpoint/2010/main" val="424205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ShapeDrawable</a:t>
            </a:r>
            <a:endParaRPr lang="zh-CN" altLang="en-US" dirty="0"/>
          </a:p>
        </p:txBody>
      </p:sp>
      <p:sp>
        <p:nvSpPr>
          <p:cNvPr id="2" name="Rectangle 1"/>
          <p:cNvSpPr>
            <a:spLocks noChangeArrowheads="1"/>
          </p:cNvSpPr>
          <p:nvPr/>
        </p:nvSpPr>
        <p:spPr bwMode="auto">
          <a:xfrm>
            <a:off x="690418" y="2452082"/>
            <a:ext cx="10739582" cy="3108543"/>
          </a:xfrm>
          <a:prstGeom prst="rect">
            <a:avLst/>
          </a:prstGeom>
          <a:solidFill>
            <a:srgbClr val="FFFFFF"/>
          </a:solidFill>
          <a:ln w="9525">
            <a:solidFill>
              <a:srgbClr val="B6B6B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shape </a:t>
            </a:r>
            <a:r>
              <a:rPr kumimoji="0" lang="zh-CN" altLang="zh-CN" sz="2800" i="0" u="none" strike="noStrike" cap="none" normalizeH="0" baseline="0" dirty="0">
                <a:ln>
                  <a:noFill/>
                </a:ln>
                <a:solidFill>
                  <a:srgbClr val="0000FF"/>
                </a:solidFill>
                <a:effectLst/>
                <a:latin typeface="Consolas" panose="020B0609020204030204" pitchFamily="49" charset="0"/>
              </a:rPr>
              <a:t>xmlns:</a:t>
            </a:r>
            <a:r>
              <a:rPr kumimoji="0" lang="zh-CN" altLang="zh-CN" sz="2800" i="0" u="none" strike="noStrike" cap="none" normalizeH="0" baseline="0" dirty="0">
                <a:ln>
                  <a:noFill/>
                </a:ln>
                <a:solidFill>
                  <a:srgbClr val="660E7A"/>
                </a:solidFill>
                <a:effectLst/>
                <a:latin typeface="Consolas" panose="020B0609020204030204" pitchFamily="49" charset="0"/>
              </a:rPr>
              <a:t>android</a:t>
            </a:r>
            <a:r>
              <a:rPr kumimoji="0" lang="zh-CN" altLang="zh-CN" sz="2800" i="0" u="none" strike="noStrike" cap="none" normalizeH="0" baseline="0" dirty="0">
                <a:ln>
                  <a:noFill/>
                </a:ln>
                <a:solidFill>
                  <a:srgbClr val="0000FF"/>
                </a:solidFill>
                <a:effectLst/>
                <a:latin typeface="Consolas" panose="020B0609020204030204" pitchFamily="49" charset="0"/>
              </a:rPr>
              <a:t>=</a:t>
            </a:r>
            <a:endParaRPr kumimoji="0" lang="en-US" altLang="zh-CN" sz="280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0000FF"/>
                </a:solidFill>
                <a:latin typeface="Consolas" panose="020B0609020204030204" pitchFamily="49" charset="0"/>
              </a:rPr>
              <a:t>    </a:t>
            </a:r>
            <a:r>
              <a:rPr kumimoji="0" lang="zh-CN" altLang="zh-CN" sz="2800" i="0" u="none" strike="noStrike" cap="none" normalizeH="0" baseline="0" dirty="0">
                <a:ln>
                  <a:noFill/>
                </a:ln>
                <a:solidFill>
                  <a:srgbClr val="008000"/>
                </a:solidFill>
                <a:effectLst/>
                <a:latin typeface="Consolas" panose="020B0609020204030204" pitchFamily="49" charset="0"/>
              </a:rPr>
              <a:t>"http://schemas.android.com/apk/res/android"</a:t>
            </a:r>
            <a:br>
              <a:rPr kumimoji="0" lang="zh-CN" altLang="zh-CN" sz="2800" i="0" u="none" strike="noStrike" cap="none" normalizeH="0" baseline="0" dirty="0">
                <a:ln>
                  <a:noFill/>
                </a:ln>
                <a:solidFill>
                  <a:srgbClr val="008000"/>
                </a:solidFill>
                <a:effectLst/>
                <a:latin typeface="Consolas" panose="020B0609020204030204" pitchFamily="49" charset="0"/>
              </a:rPr>
            </a:br>
            <a:r>
              <a:rPr kumimoji="0" lang="en-US" altLang="zh-CN" sz="2800" i="0" u="none" strike="noStrike" cap="none" normalizeH="0" baseline="0" dirty="0">
                <a:ln>
                  <a:noFill/>
                </a:ln>
                <a:solidFill>
                  <a:srgbClr val="008000"/>
                </a:solidFill>
                <a:effectLst/>
                <a:latin typeface="Consolas" panose="020B0609020204030204" pitchFamily="49" charset="0"/>
              </a:rPr>
              <a:t>    </a:t>
            </a:r>
            <a:r>
              <a:rPr kumimoji="0" lang="zh-CN" altLang="zh-CN" sz="2800" i="0" u="none" strike="noStrike" cap="none" normalizeH="0" baseline="0" dirty="0">
                <a:ln>
                  <a:noFill/>
                </a:ln>
                <a:solidFill>
                  <a:srgbClr val="660E7A"/>
                </a:solidFill>
                <a:effectLst/>
                <a:latin typeface="Consolas" panose="020B0609020204030204" pitchFamily="49" charset="0"/>
              </a:rPr>
              <a:t>android</a:t>
            </a:r>
            <a:r>
              <a:rPr kumimoji="0" lang="zh-CN" altLang="zh-CN" sz="2800" i="0" u="none" strike="noStrike" cap="none" normalizeH="0" baseline="0" dirty="0">
                <a:ln>
                  <a:noFill/>
                </a:ln>
                <a:solidFill>
                  <a:srgbClr val="0000FF"/>
                </a:solidFill>
                <a:effectLst/>
                <a:latin typeface="Consolas" panose="020B0609020204030204" pitchFamily="49" charset="0"/>
              </a:rPr>
              <a:t>:</a:t>
            </a:r>
            <a:r>
              <a:rPr kumimoji="0" lang="zh-CN" altLang="zh-CN" sz="2800" b="1" i="0" u="none" strike="noStrike" cap="none" normalizeH="0" baseline="0" dirty="0">
                <a:ln>
                  <a:noFill/>
                </a:ln>
                <a:solidFill>
                  <a:srgbClr val="C00000"/>
                </a:solidFill>
                <a:effectLst/>
                <a:latin typeface="Consolas" panose="020B0609020204030204" pitchFamily="49" charset="0"/>
              </a:rPr>
              <a:t>shape="oval"</a:t>
            </a:r>
            <a:r>
              <a:rPr kumimoji="0" lang="zh-CN" altLang="zh-CN" sz="2800" i="0" u="none" strike="noStrike" cap="none" normalizeH="0" baseline="0" dirty="0">
                <a:ln>
                  <a:noFill/>
                </a:ln>
                <a:solidFill>
                  <a:srgbClr val="000000"/>
                </a:solidFill>
                <a:effectLst/>
                <a:latin typeface="Consolas" panose="020B0609020204030204" pitchFamily="49" charset="0"/>
              </a:rPr>
              <a:t>&gt;</a:t>
            </a:r>
            <a:br>
              <a:rPr kumimoji="0" lang="zh-CN" altLang="zh-CN" sz="2800" i="0" u="none" strike="noStrike" cap="none" normalizeH="0" baseline="0" dirty="0">
                <a:ln>
                  <a:noFill/>
                </a:ln>
                <a:solidFill>
                  <a:srgbClr val="000000"/>
                </a:solidFill>
                <a:effectLst/>
                <a:latin typeface="Consolas" panose="020B0609020204030204" pitchFamily="49" charset="0"/>
              </a:rPr>
            </a:br>
            <a:br>
              <a:rPr kumimoji="0" lang="zh-CN" altLang="zh-CN" sz="2800" i="0" u="none" strike="noStrike" cap="none" normalizeH="0" baseline="0" dirty="0">
                <a:ln>
                  <a:noFill/>
                </a:ln>
                <a:solidFill>
                  <a:srgbClr val="000000"/>
                </a:solidFill>
                <a:effectLst/>
                <a:latin typeface="Consolas" panose="020B0609020204030204" pitchFamily="49" charset="0"/>
              </a:rPr>
            </a:br>
            <a:r>
              <a:rPr kumimoji="0" lang="en-US" altLang="zh-CN" sz="2800" i="0" u="none" strike="noStrike" cap="none" normalizeH="0" baseline="0" dirty="0">
                <a:ln>
                  <a:noFill/>
                </a:ln>
                <a:solidFill>
                  <a:srgbClr val="000000"/>
                </a:solidFill>
                <a:effectLst/>
                <a:latin typeface="Consolas" panose="020B0609020204030204" pitchFamily="49" charset="0"/>
              </a:rPr>
              <a:t>    </a:t>
            </a: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solid </a:t>
            </a:r>
            <a:r>
              <a:rPr kumimoji="0" lang="zh-CN" altLang="zh-CN" sz="2800" i="0" u="none" strike="noStrike" cap="none" normalizeH="0" baseline="0" dirty="0">
                <a:ln>
                  <a:noFill/>
                </a:ln>
                <a:solidFill>
                  <a:srgbClr val="660E7A"/>
                </a:solidFill>
                <a:effectLst/>
                <a:latin typeface="Consolas" panose="020B0609020204030204" pitchFamily="49" charset="0"/>
              </a:rPr>
              <a:t>android</a:t>
            </a:r>
            <a:r>
              <a:rPr kumimoji="0" lang="zh-CN" altLang="zh-CN" sz="2800" i="0" u="none" strike="noStrike" cap="none" normalizeH="0" baseline="0" dirty="0">
                <a:ln>
                  <a:noFill/>
                </a:ln>
                <a:solidFill>
                  <a:srgbClr val="0000FF"/>
                </a:solidFill>
                <a:effectLst/>
                <a:latin typeface="Consolas" panose="020B0609020204030204" pitchFamily="49" charset="0"/>
              </a:rPr>
              <a:t>:color=</a:t>
            </a:r>
            <a:r>
              <a:rPr kumimoji="0" lang="zh-CN" altLang="zh-CN" sz="2800" i="0" u="none" strike="noStrike" cap="none" normalizeH="0" baseline="0" dirty="0">
                <a:ln>
                  <a:noFill/>
                </a:ln>
                <a:solidFill>
                  <a:srgbClr val="008000"/>
                </a:solidFill>
                <a:effectLst/>
                <a:latin typeface="Consolas" panose="020B0609020204030204" pitchFamily="49" charset="0"/>
              </a:rPr>
              <a:t>"@color/colorAccent" </a:t>
            </a:r>
            <a:r>
              <a:rPr kumimoji="0" lang="zh-CN" altLang="zh-CN" sz="2800" i="0" u="none" strike="noStrike" cap="none" normalizeH="0" baseline="0" dirty="0">
                <a:ln>
                  <a:noFill/>
                </a:ln>
                <a:solidFill>
                  <a:srgbClr val="000000"/>
                </a:solidFill>
                <a:effectLst/>
                <a:latin typeface="Consolas" panose="020B0609020204030204" pitchFamily="49" charset="0"/>
              </a:rPr>
              <a:t>/&gt;</a:t>
            </a:r>
            <a:br>
              <a:rPr kumimoji="0" lang="zh-CN" altLang="zh-CN" sz="2800" i="0" u="none" strike="noStrike" cap="none" normalizeH="0" baseline="0" dirty="0">
                <a:ln>
                  <a:noFill/>
                </a:ln>
                <a:solidFill>
                  <a:srgbClr val="000000"/>
                </a:solidFill>
                <a:effectLst/>
                <a:latin typeface="Consolas" panose="020B0609020204030204" pitchFamily="49" charset="0"/>
              </a:rPr>
            </a:br>
            <a:br>
              <a:rPr kumimoji="0" lang="zh-CN" altLang="zh-CN" sz="2800" i="0" u="none" strike="noStrike" cap="none" normalizeH="0" baseline="0" dirty="0">
                <a:ln>
                  <a:noFill/>
                </a:ln>
                <a:solidFill>
                  <a:srgbClr val="000000"/>
                </a:solidFill>
                <a:effectLst/>
                <a:latin typeface="Consolas" panose="020B0609020204030204" pitchFamily="49" charset="0"/>
              </a:rPr>
            </a:b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shape</a:t>
            </a:r>
            <a:r>
              <a:rPr kumimoji="0" lang="zh-CN" altLang="zh-CN" sz="2800" i="0" u="none" strike="noStrike" cap="none" normalizeH="0" baseline="0" dirty="0">
                <a:ln>
                  <a:noFill/>
                </a:ln>
                <a:solidFill>
                  <a:srgbClr val="000000"/>
                </a:solidFill>
                <a:effectLst/>
                <a:latin typeface="Consolas" panose="020B0609020204030204" pitchFamily="49" charset="0"/>
              </a:rPr>
              <a:t>&gt;</a:t>
            </a:r>
            <a:endParaRPr kumimoji="0" lang="zh-CN" altLang="zh-CN" sz="320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690418" y="5846872"/>
            <a:ext cx="6286115" cy="609398"/>
          </a:xfrm>
          <a:prstGeom prst="rect">
            <a:avLst/>
          </a:prstGeom>
          <a:ln>
            <a:noFill/>
          </a:ln>
        </p:spPr>
        <p:txBody>
          <a:bodyPr wrap="square">
            <a:spAutoFit/>
          </a:bodyPr>
          <a:lstStyle/>
          <a:p>
            <a:pPr>
              <a:lnSpc>
                <a:spcPct val="120000"/>
              </a:lnSpc>
            </a:pPr>
            <a:r>
              <a:rPr lang="en-US" altLang="zh-CN" sz="2800" dirty="0"/>
              <a:t>XML </a:t>
            </a:r>
            <a:r>
              <a:rPr lang="en-US" altLang="zh-CN" sz="2800" dirty="0" err="1"/>
              <a:t>drawable</a:t>
            </a:r>
            <a:r>
              <a:rPr lang="en-US" altLang="zh-CN" sz="2800" dirty="0"/>
              <a:t> </a:t>
            </a:r>
            <a:r>
              <a:rPr lang="zh-CN" altLang="en-US" sz="2800" dirty="0"/>
              <a:t>与屏幕像素密度无关</a:t>
            </a:r>
          </a:p>
        </p:txBody>
      </p:sp>
      <p:sp>
        <p:nvSpPr>
          <p:cNvPr id="7" name="矩形 6"/>
          <p:cNvSpPr/>
          <p:nvPr/>
        </p:nvSpPr>
        <p:spPr>
          <a:xfrm>
            <a:off x="0" y="1322601"/>
            <a:ext cx="8195733" cy="675531"/>
          </a:xfrm>
          <a:prstGeom prst="rect">
            <a:avLst/>
          </a:prstGeom>
          <a:solidFill>
            <a:schemeClr val="accent1"/>
          </a:solidFill>
        </p:spPr>
        <p:txBody>
          <a:bodyPr wrap="square" anchor="ctr" anchorCtr="0">
            <a:noAutofit/>
          </a:bodyPr>
          <a:lstStyle/>
          <a:p>
            <a:pPr algn="ctr"/>
            <a:r>
              <a:rPr lang="en-US" altLang="zh-CN" sz="2800" b="1" dirty="0">
                <a:solidFill>
                  <a:schemeClr val="bg1"/>
                </a:solidFill>
              </a:rPr>
              <a:t>res/</a:t>
            </a:r>
            <a:r>
              <a:rPr lang="en-US" altLang="zh-CN" sz="2800" b="1" dirty="0" err="1">
                <a:solidFill>
                  <a:schemeClr val="bg1"/>
                </a:solidFill>
              </a:rPr>
              <a:t>drawable</a:t>
            </a:r>
            <a:r>
              <a:rPr lang="en-US" altLang="zh-CN" sz="2800" b="1" dirty="0">
                <a:solidFill>
                  <a:schemeClr val="bg1"/>
                </a:solidFill>
              </a:rPr>
              <a:t>/round_button_normal.xml</a:t>
            </a:r>
            <a:endParaRPr lang="zh-CN" altLang="en-US" sz="2800" b="1" dirty="0">
              <a:solidFill>
                <a:schemeClr val="bg1"/>
              </a:solidFill>
            </a:endParaRPr>
          </a:p>
        </p:txBody>
      </p:sp>
    </p:spTree>
    <p:extLst>
      <p:ext uri="{BB962C8B-B14F-4D97-AF65-F5344CB8AC3E}">
        <p14:creationId xmlns:p14="http://schemas.microsoft.com/office/powerpoint/2010/main" val="1570487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修改按钮背景</a:t>
            </a:r>
            <a:endParaRPr lang="en-US" altLang="zh-CN" dirty="0"/>
          </a:p>
        </p:txBody>
      </p:sp>
      <p:sp>
        <p:nvSpPr>
          <p:cNvPr id="3" name="内容占位符 2"/>
          <p:cNvSpPr>
            <a:spLocks noGrp="1"/>
          </p:cNvSpPr>
          <p:nvPr>
            <p:ph idx="1"/>
          </p:nvPr>
        </p:nvSpPr>
        <p:spPr>
          <a:xfrm>
            <a:off x="690418" y="1074728"/>
            <a:ext cx="6595533" cy="1245140"/>
          </a:xfrm>
        </p:spPr>
        <p:txBody>
          <a:bodyPr/>
          <a:lstStyle/>
          <a:p>
            <a:pPr marL="0" indent="0">
              <a:buNone/>
            </a:pPr>
            <a:r>
              <a:rPr lang="zh-CN" altLang="en-US" b="1" dirty="0"/>
              <a:t>用户体验</a:t>
            </a:r>
            <a:endParaRPr lang="en-US" altLang="zh-CN" b="1" dirty="0"/>
          </a:p>
          <a:p>
            <a:pPr marL="0" indent="0">
              <a:buNone/>
            </a:pPr>
            <a:r>
              <a:rPr lang="zh-CN" altLang="en-US" dirty="0"/>
              <a:t>按钮按下去时，能切换显示状态</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74</a:t>
            </a:fld>
            <a:endParaRPr lang="zh-CN" altLang="en-US"/>
          </a:p>
        </p:txBody>
      </p:sp>
      <p:sp>
        <p:nvSpPr>
          <p:cNvPr id="5" name="矩形 4"/>
          <p:cNvSpPr/>
          <p:nvPr/>
        </p:nvSpPr>
        <p:spPr>
          <a:xfrm>
            <a:off x="0" y="2319868"/>
            <a:ext cx="8195733" cy="675531"/>
          </a:xfrm>
          <a:prstGeom prst="rect">
            <a:avLst/>
          </a:prstGeom>
          <a:solidFill>
            <a:schemeClr val="accent1"/>
          </a:solidFill>
        </p:spPr>
        <p:txBody>
          <a:bodyPr wrap="square" anchor="ctr" anchorCtr="0">
            <a:noAutofit/>
          </a:bodyPr>
          <a:lstStyle/>
          <a:p>
            <a:pPr algn="ctr"/>
            <a:r>
              <a:rPr lang="en-US" altLang="zh-CN" sz="2800" b="1" dirty="0">
                <a:solidFill>
                  <a:schemeClr val="bg1"/>
                </a:solidFill>
              </a:rPr>
              <a:t>res/</a:t>
            </a:r>
            <a:r>
              <a:rPr lang="en-US" altLang="zh-CN" sz="2800" b="1" dirty="0" err="1">
                <a:solidFill>
                  <a:schemeClr val="bg1"/>
                </a:solidFill>
              </a:rPr>
              <a:t>drawable</a:t>
            </a:r>
            <a:r>
              <a:rPr lang="en-US" altLang="zh-CN" sz="2800" b="1" dirty="0">
                <a:solidFill>
                  <a:schemeClr val="bg1"/>
                </a:solidFill>
              </a:rPr>
              <a:t>/round_button_</a:t>
            </a:r>
            <a:r>
              <a:rPr lang="en-US" altLang="zh-CN" sz="2800" b="1" dirty="0">
                <a:solidFill>
                  <a:srgbClr val="C00000"/>
                </a:solidFill>
              </a:rPr>
              <a:t>pressed</a:t>
            </a:r>
            <a:r>
              <a:rPr lang="en-US" altLang="zh-CN" sz="2800" b="1" dirty="0">
                <a:solidFill>
                  <a:schemeClr val="bg1"/>
                </a:solidFill>
              </a:rPr>
              <a:t>.xml</a:t>
            </a:r>
            <a:endParaRPr lang="zh-CN" altLang="en-US" sz="2800" b="1" dirty="0">
              <a:solidFill>
                <a:schemeClr val="bg1"/>
              </a:solidFill>
            </a:endParaRPr>
          </a:p>
        </p:txBody>
      </p:sp>
      <p:sp>
        <p:nvSpPr>
          <p:cNvPr id="6" name="Rectangle 1"/>
          <p:cNvSpPr>
            <a:spLocks noChangeArrowheads="1"/>
          </p:cNvSpPr>
          <p:nvPr/>
        </p:nvSpPr>
        <p:spPr bwMode="auto">
          <a:xfrm>
            <a:off x="690418" y="3247807"/>
            <a:ext cx="10739582" cy="3108543"/>
          </a:xfrm>
          <a:prstGeom prst="rect">
            <a:avLst/>
          </a:prstGeom>
          <a:solidFill>
            <a:srgbClr val="FFFFFF"/>
          </a:solidFill>
          <a:ln w="9525">
            <a:solidFill>
              <a:srgbClr val="B6B6B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shape </a:t>
            </a:r>
            <a:r>
              <a:rPr kumimoji="0" lang="zh-CN" altLang="zh-CN" sz="2800" i="0" u="none" strike="noStrike" cap="none" normalizeH="0" baseline="0" dirty="0">
                <a:ln>
                  <a:noFill/>
                </a:ln>
                <a:solidFill>
                  <a:srgbClr val="0000FF"/>
                </a:solidFill>
                <a:effectLst/>
                <a:latin typeface="Consolas" panose="020B0609020204030204" pitchFamily="49" charset="0"/>
              </a:rPr>
              <a:t>xmlns:</a:t>
            </a:r>
            <a:r>
              <a:rPr kumimoji="0" lang="zh-CN" altLang="zh-CN" sz="2800" i="0" u="none" strike="noStrike" cap="none" normalizeH="0" baseline="0" dirty="0">
                <a:ln>
                  <a:noFill/>
                </a:ln>
                <a:solidFill>
                  <a:srgbClr val="660E7A"/>
                </a:solidFill>
                <a:effectLst/>
                <a:latin typeface="Consolas" panose="020B0609020204030204" pitchFamily="49" charset="0"/>
              </a:rPr>
              <a:t>android</a:t>
            </a:r>
            <a:r>
              <a:rPr kumimoji="0" lang="zh-CN" altLang="zh-CN" sz="2800" i="0" u="none" strike="noStrike" cap="none" normalizeH="0" baseline="0" dirty="0">
                <a:ln>
                  <a:noFill/>
                </a:ln>
                <a:solidFill>
                  <a:srgbClr val="0000FF"/>
                </a:solidFill>
                <a:effectLst/>
                <a:latin typeface="Consolas" panose="020B0609020204030204" pitchFamily="49" charset="0"/>
              </a:rPr>
              <a:t>=</a:t>
            </a:r>
            <a:endParaRPr kumimoji="0" lang="en-US" altLang="zh-CN" sz="280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0000FF"/>
                </a:solidFill>
                <a:latin typeface="Consolas" panose="020B0609020204030204" pitchFamily="49" charset="0"/>
              </a:rPr>
              <a:t>    </a:t>
            </a:r>
            <a:r>
              <a:rPr kumimoji="0" lang="zh-CN" altLang="zh-CN" sz="2800" i="0" u="none" strike="noStrike" cap="none" normalizeH="0" baseline="0" dirty="0">
                <a:ln>
                  <a:noFill/>
                </a:ln>
                <a:solidFill>
                  <a:schemeClr val="tx1">
                    <a:lumMod val="50000"/>
                    <a:lumOff val="50000"/>
                  </a:schemeClr>
                </a:solidFill>
                <a:effectLst/>
                <a:latin typeface="Consolas" panose="020B0609020204030204" pitchFamily="49" charset="0"/>
              </a:rPr>
              <a:t>"http://schemas.android.com/apk/res/android"</a:t>
            </a:r>
            <a:br>
              <a:rPr kumimoji="0" lang="zh-CN" altLang="zh-CN" sz="280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en-US" altLang="zh-CN" sz="280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800" i="0" u="none" strike="noStrike" cap="none" normalizeH="0" baseline="0" dirty="0">
                <a:ln>
                  <a:noFill/>
                </a:ln>
                <a:solidFill>
                  <a:schemeClr val="tx1">
                    <a:lumMod val="50000"/>
                    <a:lumOff val="50000"/>
                  </a:schemeClr>
                </a:solidFill>
                <a:effectLst/>
                <a:latin typeface="Consolas" panose="020B0609020204030204" pitchFamily="49" charset="0"/>
              </a:rPr>
              <a:t>android:</a:t>
            </a:r>
            <a:r>
              <a:rPr kumimoji="0" lang="zh-CN" altLang="zh-CN" sz="2800" b="1" i="0" u="none" strike="noStrike" cap="none" normalizeH="0" baseline="0" dirty="0">
                <a:ln>
                  <a:noFill/>
                </a:ln>
                <a:solidFill>
                  <a:schemeClr val="tx1">
                    <a:lumMod val="50000"/>
                    <a:lumOff val="50000"/>
                  </a:schemeClr>
                </a:solidFill>
                <a:effectLst/>
                <a:latin typeface="Consolas" panose="020B0609020204030204" pitchFamily="49" charset="0"/>
              </a:rPr>
              <a:t>shape="oval"</a:t>
            </a:r>
            <a:r>
              <a:rPr kumimoji="0" lang="zh-CN" altLang="zh-CN" sz="2800" i="0" u="none" strike="noStrike" cap="none" normalizeH="0" baseline="0" dirty="0">
                <a:ln>
                  <a:noFill/>
                </a:ln>
                <a:solidFill>
                  <a:schemeClr val="tx1">
                    <a:lumMod val="50000"/>
                    <a:lumOff val="50000"/>
                  </a:schemeClr>
                </a:solidFill>
                <a:effectLst/>
                <a:latin typeface="Consolas" panose="020B0609020204030204" pitchFamily="49" charset="0"/>
              </a:rPr>
              <a:t>&gt;</a:t>
            </a:r>
            <a:br>
              <a:rPr kumimoji="0" lang="zh-CN" altLang="zh-CN" sz="2800" i="0" u="none" strike="noStrike" cap="none" normalizeH="0" baseline="0" dirty="0">
                <a:ln>
                  <a:noFill/>
                </a:ln>
                <a:solidFill>
                  <a:schemeClr val="tx1">
                    <a:lumMod val="50000"/>
                    <a:lumOff val="50000"/>
                  </a:schemeClr>
                </a:solidFill>
                <a:effectLst/>
                <a:latin typeface="Consolas" panose="020B0609020204030204" pitchFamily="49" charset="0"/>
              </a:rPr>
            </a:br>
            <a:br>
              <a:rPr kumimoji="0" lang="zh-CN" altLang="zh-CN" sz="2800" i="0" u="none" strike="noStrike" cap="none" normalizeH="0" baseline="0" dirty="0">
                <a:ln>
                  <a:noFill/>
                </a:ln>
                <a:solidFill>
                  <a:srgbClr val="000000"/>
                </a:solidFill>
                <a:effectLst/>
                <a:latin typeface="Consolas" panose="020B0609020204030204" pitchFamily="49" charset="0"/>
              </a:rPr>
            </a:br>
            <a:r>
              <a:rPr kumimoji="0" lang="en-US" altLang="zh-CN" sz="2800" i="0" u="none" strike="noStrike" cap="none" normalizeH="0" baseline="0" dirty="0">
                <a:ln>
                  <a:noFill/>
                </a:ln>
                <a:solidFill>
                  <a:srgbClr val="000000"/>
                </a:solidFill>
                <a:effectLst/>
                <a:latin typeface="Consolas" panose="020B0609020204030204" pitchFamily="49" charset="0"/>
              </a:rPr>
              <a:t>    </a:t>
            </a: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solid </a:t>
            </a:r>
            <a:r>
              <a:rPr kumimoji="0" lang="zh-CN" altLang="zh-CN" sz="2800" i="0" u="none" strike="noStrike" cap="none" normalizeH="0" baseline="0" dirty="0">
                <a:ln>
                  <a:noFill/>
                </a:ln>
                <a:solidFill>
                  <a:srgbClr val="660E7A"/>
                </a:solidFill>
                <a:effectLst/>
                <a:latin typeface="Consolas" panose="020B0609020204030204" pitchFamily="49" charset="0"/>
              </a:rPr>
              <a:t>android</a:t>
            </a:r>
            <a:r>
              <a:rPr kumimoji="0" lang="zh-CN" altLang="zh-CN" sz="2800" i="0" u="none" strike="noStrike" cap="none" normalizeH="0" baseline="0" dirty="0">
                <a:ln>
                  <a:noFill/>
                </a:ln>
                <a:solidFill>
                  <a:srgbClr val="0000FF"/>
                </a:solidFill>
                <a:effectLst/>
                <a:latin typeface="Consolas" panose="020B0609020204030204" pitchFamily="49" charset="0"/>
              </a:rPr>
              <a:t>:color</a:t>
            </a:r>
            <a:r>
              <a:rPr kumimoji="0" lang="zh-CN" altLang="zh-CN" sz="2800" b="1" i="0" u="none" strike="noStrike" cap="none" normalizeH="0" baseline="0" dirty="0">
                <a:ln>
                  <a:noFill/>
                </a:ln>
                <a:effectLst/>
                <a:latin typeface="Consolas" panose="020B0609020204030204" pitchFamily="49" charset="0"/>
              </a:rPr>
              <a:t>=</a:t>
            </a:r>
            <a:r>
              <a:rPr lang="zh-CN" altLang="zh-CN" sz="2800" dirty="0">
                <a:solidFill>
                  <a:srgbClr val="008000"/>
                </a:solidFill>
                <a:latin typeface="Consolas" panose="020B0609020204030204" pitchFamily="49" charset="0"/>
              </a:rPr>
              <a:t>"</a:t>
            </a:r>
            <a:r>
              <a:rPr kumimoji="0" lang="zh-CN" altLang="zh-CN" sz="2800" b="1" i="0" u="none" strike="noStrike" cap="none" normalizeH="0" baseline="0" dirty="0">
                <a:ln>
                  <a:noFill/>
                </a:ln>
                <a:solidFill>
                  <a:srgbClr val="C00000"/>
                </a:solidFill>
                <a:effectLst/>
                <a:latin typeface="Consolas" panose="020B0609020204030204" pitchFamily="49" charset="0"/>
              </a:rPr>
              <a:t>@color/</a:t>
            </a:r>
            <a:r>
              <a:rPr kumimoji="0" lang="en-US" altLang="zh-CN" sz="2800" b="1" i="0" u="none" strike="noStrike" cap="none" normalizeH="0" baseline="0" dirty="0">
                <a:ln>
                  <a:noFill/>
                </a:ln>
                <a:solidFill>
                  <a:srgbClr val="C00000"/>
                </a:solidFill>
                <a:effectLst/>
                <a:latin typeface="Consolas" panose="020B0609020204030204" pitchFamily="49" charset="0"/>
              </a:rPr>
              <a:t>red</a:t>
            </a:r>
            <a:r>
              <a:rPr kumimoji="0" lang="zh-CN" altLang="zh-CN" sz="2800" i="0" u="none" strike="noStrike" cap="none" normalizeH="0" baseline="0" dirty="0">
                <a:ln>
                  <a:noFill/>
                </a:ln>
                <a:solidFill>
                  <a:srgbClr val="008000"/>
                </a:solidFill>
                <a:effectLst/>
                <a:latin typeface="Consolas" panose="020B0609020204030204" pitchFamily="49" charset="0"/>
              </a:rPr>
              <a:t>" </a:t>
            </a:r>
            <a:r>
              <a:rPr kumimoji="0" lang="zh-CN" altLang="zh-CN" sz="2800" i="0" u="none" strike="noStrike" cap="none" normalizeH="0" baseline="0" dirty="0">
                <a:ln>
                  <a:noFill/>
                </a:ln>
                <a:solidFill>
                  <a:srgbClr val="000000"/>
                </a:solidFill>
                <a:effectLst/>
                <a:latin typeface="Consolas" panose="020B0609020204030204" pitchFamily="49" charset="0"/>
              </a:rPr>
              <a:t>/&gt;</a:t>
            </a:r>
            <a:br>
              <a:rPr kumimoji="0" lang="zh-CN" altLang="zh-CN" sz="2800" i="0" u="none" strike="noStrike" cap="none" normalizeH="0" baseline="0" dirty="0">
                <a:ln>
                  <a:noFill/>
                </a:ln>
                <a:solidFill>
                  <a:srgbClr val="000000"/>
                </a:solidFill>
                <a:effectLst/>
                <a:latin typeface="Consolas" panose="020B0609020204030204" pitchFamily="49" charset="0"/>
              </a:rPr>
            </a:br>
            <a:br>
              <a:rPr kumimoji="0" lang="zh-CN" altLang="zh-CN" sz="2800" i="0" u="none" strike="noStrike" cap="none" normalizeH="0" baseline="0" dirty="0">
                <a:ln>
                  <a:noFill/>
                </a:ln>
                <a:solidFill>
                  <a:srgbClr val="000000"/>
                </a:solidFill>
                <a:effectLst/>
                <a:latin typeface="Consolas" panose="020B0609020204030204" pitchFamily="49" charset="0"/>
              </a:rPr>
            </a:br>
            <a:r>
              <a:rPr kumimoji="0" lang="zh-CN" altLang="zh-CN" sz="2800" i="0" u="none" strike="noStrike" cap="none" normalizeH="0" baseline="0" dirty="0">
                <a:ln>
                  <a:noFill/>
                </a:ln>
                <a:solidFill>
                  <a:srgbClr val="000000"/>
                </a:solidFill>
                <a:effectLst/>
                <a:latin typeface="Consolas" panose="020B0609020204030204" pitchFamily="49" charset="0"/>
              </a:rPr>
              <a:t>&lt;/</a:t>
            </a:r>
            <a:r>
              <a:rPr kumimoji="0" lang="zh-CN" altLang="zh-CN" sz="2800" i="0" u="none" strike="noStrike" cap="none" normalizeH="0" baseline="0" dirty="0">
                <a:ln>
                  <a:noFill/>
                </a:ln>
                <a:solidFill>
                  <a:srgbClr val="000080"/>
                </a:solidFill>
                <a:effectLst/>
                <a:latin typeface="Consolas" panose="020B0609020204030204" pitchFamily="49" charset="0"/>
              </a:rPr>
              <a:t>shape</a:t>
            </a:r>
            <a:r>
              <a:rPr kumimoji="0" lang="zh-CN" altLang="zh-CN" sz="2800" i="0" u="none" strike="noStrike" cap="none" normalizeH="0" baseline="0" dirty="0">
                <a:ln>
                  <a:noFill/>
                </a:ln>
                <a:solidFill>
                  <a:srgbClr val="000000"/>
                </a:solidFill>
                <a:effectLst/>
                <a:latin typeface="Consolas" panose="020B0609020204030204" pitchFamily="49" charset="0"/>
              </a:rPr>
              <a:t>&gt;</a:t>
            </a:r>
            <a:endParaRPr kumimoji="0" lang="zh-CN" altLang="zh-CN" sz="3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6195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StateListDrawable</a:t>
            </a:r>
            <a:endParaRPr lang="zh-CN" altLang="en-US" dirty="0"/>
          </a:p>
        </p:txBody>
      </p:sp>
      <p:sp>
        <p:nvSpPr>
          <p:cNvPr id="3" name="内容占位符 2"/>
          <p:cNvSpPr>
            <a:spLocks noGrp="1"/>
          </p:cNvSpPr>
          <p:nvPr>
            <p:ph idx="1"/>
          </p:nvPr>
        </p:nvSpPr>
        <p:spPr>
          <a:xfrm>
            <a:off x="690418" y="2401630"/>
            <a:ext cx="11032067" cy="3971407"/>
          </a:xfrm>
          <a:ln>
            <a:solidFill>
              <a:srgbClr val="B6B6B6"/>
            </a:solidFill>
          </a:ln>
        </p:spPr>
        <p:txBody>
          <a:bodyPr>
            <a:noAutofit/>
          </a:bodyPr>
          <a:lstStyle/>
          <a:p>
            <a:pPr marL="0" indent="0">
              <a:buNone/>
            </a:pPr>
            <a:r>
              <a:rPr lang="en-US" altLang="zh-CN" dirty="0"/>
              <a:t>&lt;selector </a:t>
            </a:r>
            <a:r>
              <a:rPr lang="en-US" altLang="zh-CN" dirty="0" err="1"/>
              <a:t>xmlns:android</a:t>
            </a:r>
            <a:r>
              <a:rPr lang="en-US" altLang="zh-CN" dirty="0"/>
              <a:t>=</a:t>
            </a:r>
          </a:p>
          <a:p>
            <a:pPr marL="0" indent="0">
              <a:buNone/>
            </a:pPr>
            <a:r>
              <a:rPr lang="en-US" altLang="zh-CN" dirty="0"/>
              <a:t>        "http://schemas.android.com/</a:t>
            </a:r>
            <a:r>
              <a:rPr lang="en-US" altLang="zh-CN" dirty="0" err="1"/>
              <a:t>apk</a:t>
            </a:r>
            <a:r>
              <a:rPr lang="en-US" altLang="zh-CN" dirty="0"/>
              <a:t>/res/android"&gt;</a:t>
            </a:r>
            <a:br>
              <a:rPr lang="en-US" altLang="zh-CN" dirty="0"/>
            </a:br>
            <a:r>
              <a:rPr lang="en-US" altLang="zh-CN" dirty="0"/>
              <a:t>    &lt;item </a:t>
            </a:r>
            <a:r>
              <a:rPr lang="en-US" altLang="zh-CN" dirty="0" err="1"/>
              <a:t>android:drawable</a:t>
            </a:r>
            <a:r>
              <a:rPr lang="en-US" altLang="zh-CN" dirty="0"/>
              <a:t>=</a:t>
            </a:r>
          </a:p>
          <a:p>
            <a:pPr marL="0" indent="0">
              <a:buNone/>
            </a:pPr>
            <a:r>
              <a:rPr lang="en-US" altLang="zh-CN" dirty="0"/>
              <a:t>                      "@</a:t>
            </a:r>
            <a:r>
              <a:rPr lang="en-US" altLang="zh-CN" dirty="0" err="1"/>
              <a:t>drawable</a:t>
            </a:r>
            <a:r>
              <a:rPr lang="en-US" altLang="zh-CN" dirty="0"/>
              <a:t>/</a:t>
            </a:r>
            <a:r>
              <a:rPr lang="en-US" altLang="zh-CN" b="1" dirty="0" err="1">
                <a:solidFill>
                  <a:schemeClr val="accent2"/>
                </a:solidFill>
              </a:rPr>
              <a:t>round_button_pressed</a:t>
            </a:r>
            <a:r>
              <a:rPr lang="en-US" altLang="zh-CN" dirty="0"/>
              <a:t>"</a:t>
            </a:r>
            <a:br>
              <a:rPr lang="en-US" altLang="zh-CN" dirty="0"/>
            </a:br>
            <a:r>
              <a:rPr lang="en-US" altLang="zh-CN" dirty="0"/>
              <a:t>              </a:t>
            </a:r>
            <a:r>
              <a:rPr lang="en-US" altLang="zh-CN" dirty="0" err="1"/>
              <a:t>android:</a:t>
            </a:r>
            <a:r>
              <a:rPr lang="en-US" altLang="zh-CN" b="1" dirty="0" err="1">
                <a:solidFill>
                  <a:schemeClr val="accent2"/>
                </a:solidFill>
              </a:rPr>
              <a:t>state_pressed</a:t>
            </a:r>
            <a:r>
              <a:rPr lang="en-US" altLang="zh-CN" dirty="0"/>
              <a:t>="</a:t>
            </a:r>
            <a:r>
              <a:rPr lang="en-US" altLang="zh-CN" b="1" dirty="0"/>
              <a:t>true</a:t>
            </a:r>
            <a:r>
              <a:rPr lang="en-US" altLang="zh-CN" dirty="0"/>
              <a:t>“  /&gt;</a:t>
            </a:r>
            <a:br>
              <a:rPr lang="en-US" altLang="zh-CN" dirty="0"/>
            </a:br>
            <a:r>
              <a:rPr lang="en-US" altLang="zh-CN" dirty="0"/>
              <a:t>    &lt;item </a:t>
            </a:r>
            <a:r>
              <a:rPr lang="en-US" altLang="zh-CN" dirty="0" err="1"/>
              <a:t>android:drawable</a:t>
            </a:r>
            <a:r>
              <a:rPr lang="en-US" altLang="zh-CN" dirty="0"/>
              <a:t>="@</a:t>
            </a:r>
            <a:r>
              <a:rPr lang="en-US" altLang="zh-CN" dirty="0" err="1"/>
              <a:t>drawable</a:t>
            </a:r>
            <a:r>
              <a:rPr lang="en-US" altLang="zh-CN" dirty="0"/>
              <a:t>/</a:t>
            </a:r>
            <a:r>
              <a:rPr lang="en-US" altLang="zh-CN" b="1" dirty="0" err="1">
                <a:solidFill>
                  <a:schemeClr val="accent1"/>
                </a:solidFill>
              </a:rPr>
              <a:t>round_button_normal</a:t>
            </a:r>
            <a:r>
              <a:rPr lang="en-US" altLang="zh-CN" dirty="0"/>
              <a:t>" /&gt;</a:t>
            </a:r>
            <a:br>
              <a:rPr lang="en-US" altLang="zh-CN" dirty="0"/>
            </a:br>
            <a:r>
              <a:rPr lang="en-US" altLang="zh-CN" dirty="0"/>
              <a:t>&lt;/selector&gt;</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75</a:t>
            </a:fld>
            <a:endParaRPr lang="zh-CN" altLang="en-US"/>
          </a:p>
        </p:txBody>
      </p:sp>
      <p:sp>
        <p:nvSpPr>
          <p:cNvPr id="5" name="矩形 4"/>
          <p:cNvSpPr/>
          <p:nvPr/>
        </p:nvSpPr>
        <p:spPr>
          <a:xfrm>
            <a:off x="690418" y="1609018"/>
            <a:ext cx="8081049" cy="729137"/>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根据按钮的状态， 可以切换指向不同的 </a:t>
            </a: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drawable</a:t>
            </a:r>
            <a:endPar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690418" y="1053963"/>
            <a:ext cx="7518400" cy="646331"/>
          </a:xfrm>
          <a:prstGeom prst="rect">
            <a:avLst/>
          </a:prstGeom>
        </p:spPr>
        <p:txBody>
          <a:bodyPr vert="horz" lIns="91440" tIns="45720" rIns="91440" bIns="45720" rtlCol="0">
            <a:noAutofit/>
          </a:bodyPr>
          <a:lstStyle/>
          <a:p>
            <a:pPr>
              <a:lnSpc>
                <a:spcPct val="130000"/>
              </a:lnSpc>
              <a:buFont typeface="Arial" panose="020B0604020202020204" pitchFamily="34" charset="0"/>
              <a:buNone/>
            </a:pPr>
            <a:r>
              <a:rPr lang="en-US" altLang="zh-CN" sz="3200" b="1" dirty="0">
                <a:latin typeface="Arial" panose="020B0604020202020204" pitchFamily="34" charset="0"/>
                <a:ea typeface="微软雅黑" panose="020B0503020204020204" pitchFamily="34" charset="-122"/>
                <a:cs typeface="Arial" panose="020B0604020202020204" pitchFamily="34" charset="0"/>
              </a:rPr>
              <a:t>res/</a:t>
            </a:r>
            <a:r>
              <a:rPr lang="en-US" altLang="zh-CN" sz="3200" b="1" dirty="0" err="1">
                <a:latin typeface="Arial" panose="020B0604020202020204" pitchFamily="34" charset="0"/>
                <a:ea typeface="微软雅黑" panose="020B0503020204020204" pitchFamily="34" charset="-122"/>
                <a:cs typeface="Arial" panose="020B0604020202020204" pitchFamily="34" charset="0"/>
              </a:rPr>
              <a:t>drawable</a:t>
            </a:r>
            <a:r>
              <a:rPr lang="en-US" altLang="zh-CN" sz="3200" b="1" dirty="0">
                <a:latin typeface="Arial" panose="020B0604020202020204" pitchFamily="34" charset="0"/>
                <a:ea typeface="微软雅黑" panose="020B0503020204020204" pitchFamily="34" charset="-122"/>
                <a:cs typeface="Arial" panose="020B0604020202020204" pitchFamily="34" charset="0"/>
              </a:rPr>
              <a:t>/round_button.xml </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97682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修改按钮</a:t>
            </a:r>
          </a:p>
        </p:txBody>
      </p:sp>
      <p:sp>
        <p:nvSpPr>
          <p:cNvPr id="3" name="内容占位符 2"/>
          <p:cNvSpPr>
            <a:spLocks noGrp="1"/>
          </p:cNvSpPr>
          <p:nvPr>
            <p:ph idx="1"/>
          </p:nvPr>
        </p:nvSpPr>
        <p:spPr>
          <a:xfrm>
            <a:off x="1418551" y="1416377"/>
            <a:ext cx="9059334" cy="4696557"/>
          </a:xfrm>
          <a:solidFill>
            <a:srgbClr val="FAFAFA"/>
          </a:solidFill>
          <a:ln>
            <a:solidFill>
              <a:srgbClr val="DBD9DC"/>
            </a:solidFill>
          </a:ln>
        </p:spPr>
        <p:txBody>
          <a:bodyPr>
            <a:noAutofit/>
          </a:bodyPr>
          <a:lstStyle/>
          <a:p>
            <a:pPr marL="0" indent="0">
              <a:buNone/>
            </a:pPr>
            <a:r>
              <a:rPr lang="en-US" altLang="zh-CN" dirty="0"/>
              <a:t>&lt;resources&gt;</a:t>
            </a:r>
            <a:br>
              <a:rPr lang="en-US" altLang="zh-CN" dirty="0"/>
            </a:br>
            <a:r>
              <a:rPr lang="en-US" altLang="zh-CN" dirty="0"/>
              <a:t>        </a:t>
            </a:r>
            <a:r>
              <a:rPr lang="en-US" altLang="zh-CN" dirty="0">
                <a:solidFill>
                  <a:schemeClr val="tx1">
                    <a:lumMod val="50000"/>
                    <a:lumOff val="50000"/>
                  </a:schemeClr>
                </a:solidFill>
              </a:rPr>
              <a:t>&lt;style name=“</a:t>
            </a:r>
            <a:r>
              <a:rPr lang="en-US" altLang="zh-CN" dirty="0" err="1">
                <a:solidFill>
                  <a:schemeClr val="tx1">
                    <a:lumMod val="50000"/>
                    <a:lumOff val="50000"/>
                  </a:schemeClr>
                </a:solidFill>
              </a:rPr>
              <a:t>MyButton</a:t>
            </a:r>
            <a:r>
              <a:rPr lang="en-US" altLang="zh-CN" dirty="0">
                <a:solidFill>
                  <a:schemeClr val="tx1">
                    <a:lumMod val="50000"/>
                    <a:lumOff val="50000"/>
                  </a:schemeClr>
                </a:solidFill>
              </a:rPr>
              <a:t>" </a:t>
            </a:r>
          </a:p>
          <a:p>
            <a:pPr marL="0" indent="0">
              <a:buNone/>
            </a:pPr>
            <a:r>
              <a:rPr lang="en-US" altLang="zh-CN" dirty="0">
                <a:solidFill>
                  <a:schemeClr val="tx1">
                    <a:lumMod val="50000"/>
                    <a:lumOff val="50000"/>
                  </a:schemeClr>
                </a:solidFill>
              </a:rPr>
              <a:t>                  parent="</a:t>
            </a:r>
            <a:r>
              <a:rPr lang="en-US" altLang="zh-CN" dirty="0" err="1">
                <a:solidFill>
                  <a:schemeClr val="tx1">
                    <a:lumMod val="50000"/>
                    <a:lumOff val="50000"/>
                  </a:schemeClr>
                </a:solidFill>
              </a:rPr>
              <a:t>android:style</a:t>
            </a:r>
            <a:r>
              <a:rPr lang="en-US" altLang="zh-CN" dirty="0">
                <a:solidFill>
                  <a:schemeClr val="tx1">
                    <a:lumMod val="50000"/>
                    <a:lumOff val="50000"/>
                  </a:schemeClr>
                </a:solidFill>
              </a:rPr>
              <a:t>/</a:t>
            </a:r>
            <a:r>
              <a:rPr lang="en-US" altLang="zh-CN" dirty="0" err="1">
                <a:solidFill>
                  <a:schemeClr val="tx1">
                    <a:lumMod val="50000"/>
                    <a:lumOff val="50000"/>
                  </a:schemeClr>
                </a:solidFill>
              </a:rPr>
              <a:t>Widget.Holo.Button</a:t>
            </a:r>
            <a:r>
              <a:rPr lang="en-US" altLang="zh-CN" dirty="0">
                <a:solidFill>
                  <a:schemeClr val="tx1">
                    <a:lumMod val="50000"/>
                    <a:lumOff val="50000"/>
                  </a:schemeClr>
                </a:solidFill>
              </a:rPr>
              <a:t>"&gt;</a:t>
            </a:r>
            <a:br>
              <a:rPr lang="en-US" altLang="zh-CN" dirty="0">
                <a:solidFill>
                  <a:schemeClr val="tx1">
                    <a:lumMod val="50000"/>
                    <a:lumOff val="50000"/>
                  </a:schemeClr>
                </a:solidFill>
              </a:rPr>
            </a:br>
            <a:r>
              <a:rPr lang="en-US" altLang="zh-CN" dirty="0"/>
              <a:t>                &lt;item name="</a:t>
            </a:r>
            <a:r>
              <a:rPr lang="en-US" altLang="zh-CN" b="1" dirty="0" err="1"/>
              <a:t>android:background</a:t>
            </a:r>
            <a:r>
              <a:rPr lang="en-US" altLang="zh-CN" dirty="0"/>
              <a:t>"&gt;</a:t>
            </a:r>
          </a:p>
          <a:p>
            <a:pPr marL="0" indent="0">
              <a:buNone/>
            </a:pPr>
            <a:r>
              <a:rPr lang="en-US" altLang="zh-CN" dirty="0"/>
              <a:t>                         @</a:t>
            </a:r>
            <a:r>
              <a:rPr lang="en-US" altLang="zh-CN" dirty="0" err="1"/>
              <a:t>drawable</a:t>
            </a:r>
            <a:r>
              <a:rPr lang="en-US" altLang="zh-CN" dirty="0"/>
              <a:t>/</a:t>
            </a:r>
            <a:r>
              <a:rPr lang="en-US" altLang="zh-CN" b="1" dirty="0" err="1">
                <a:solidFill>
                  <a:srgbClr val="C00000"/>
                </a:solidFill>
              </a:rPr>
              <a:t>round_button</a:t>
            </a:r>
            <a:endParaRPr lang="en-US" altLang="zh-CN" b="1" dirty="0">
              <a:solidFill>
                <a:srgbClr val="C00000"/>
              </a:solidFill>
            </a:endParaRPr>
          </a:p>
          <a:p>
            <a:pPr marL="0" indent="0">
              <a:buNone/>
            </a:pPr>
            <a:r>
              <a:rPr lang="en-US" altLang="zh-CN" dirty="0"/>
              <a:t>                &lt;/item&gt;</a:t>
            </a:r>
            <a:br>
              <a:rPr lang="en-US" altLang="zh-CN" dirty="0"/>
            </a:br>
            <a:r>
              <a:rPr lang="en-US" altLang="zh-CN" b="1" dirty="0">
                <a:solidFill>
                  <a:schemeClr val="tx1">
                    <a:lumMod val="50000"/>
                    <a:lumOff val="50000"/>
                  </a:schemeClr>
                </a:solidFill>
              </a:rPr>
              <a:t>        </a:t>
            </a:r>
            <a:r>
              <a:rPr lang="en-US" altLang="zh-CN" dirty="0">
                <a:solidFill>
                  <a:schemeClr val="tx1">
                    <a:lumMod val="50000"/>
                    <a:lumOff val="50000"/>
                  </a:schemeClr>
                </a:solidFill>
              </a:rPr>
              <a:t>&lt;/style&gt;</a:t>
            </a:r>
            <a:br>
              <a:rPr lang="en-US" altLang="zh-CN" dirty="0">
                <a:solidFill>
                  <a:schemeClr val="tx1">
                    <a:lumMod val="50000"/>
                    <a:lumOff val="50000"/>
                  </a:schemeClr>
                </a:solidFill>
              </a:rPr>
            </a:br>
            <a:r>
              <a:rPr lang="en-US" altLang="zh-CN" dirty="0"/>
              <a:t>&lt;/resources&gt;</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76</a:t>
            </a:fld>
            <a:endParaRPr lang="zh-CN" altLang="en-US"/>
          </a:p>
        </p:txBody>
      </p:sp>
    </p:spTree>
    <p:extLst>
      <p:ext uri="{BB962C8B-B14F-4D97-AF65-F5344CB8AC3E}">
        <p14:creationId xmlns:p14="http://schemas.microsoft.com/office/powerpoint/2010/main" val="702908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LayerListDrawable</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77</a:t>
            </a:fld>
            <a:endParaRPr lang="zh-CN" altLang="en-US"/>
          </a:p>
        </p:txBody>
      </p:sp>
      <p:sp>
        <p:nvSpPr>
          <p:cNvPr id="5" name="矩形 4"/>
          <p:cNvSpPr/>
          <p:nvPr/>
        </p:nvSpPr>
        <p:spPr>
          <a:xfrm>
            <a:off x="0" y="4676028"/>
            <a:ext cx="7239000" cy="680563"/>
          </a:xfrm>
          <a:prstGeom prst="rect">
            <a:avLst/>
          </a:prstGeom>
          <a:solidFill>
            <a:schemeClr val="accent1"/>
          </a:solidFill>
        </p:spPr>
        <p:txBody>
          <a:bodyPr wrap="square" anchor="ctr" anchorCtr="0">
            <a:noAutofit/>
          </a:bodyPr>
          <a:lstStyle/>
          <a:p>
            <a:pPr algn="ctr"/>
            <a:r>
              <a:rPr lang="zh-CN" altLang="en-US" sz="2800" b="1" dirty="0">
                <a:solidFill>
                  <a:schemeClr val="bg1"/>
                </a:solidFill>
              </a:rPr>
              <a:t>为按下状态的按钮添加一个深色的圆环 </a:t>
            </a:r>
          </a:p>
        </p:txBody>
      </p:sp>
      <p:sp>
        <p:nvSpPr>
          <p:cNvPr id="11" name="矩形 10"/>
          <p:cNvSpPr/>
          <p:nvPr/>
        </p:nvSpPr>
        <p:spPr>
          <a:xfrm>
            <a:off x="690418" y="1398756"/>
            <a:ext cx="7366119" cy="2391424"/>
          </a:xfrm>
          <a:prstGeom prst="rect">
            <a:avLst/>
          </a:prstGeom>
        </p:spPr>
        <p:txBody>
          <a:bodyPr wrap="none">
            <a:spAutoFit/>
          </a:bodyPr>
          <a:lstStyle/>
          <a:p>
            <a:pPr>
              <a:lnSpc>
                <a:spcPct val="120000"/>
              </a:lnSpc>
              <a:spcBef>
                <a:spcPts val="1200"/>
              </a:spcBef>
            </a:pPr>
            <a:r>
              <a:rPr lang="zh-CN" altLang="en-US" sz="2800" b="1" dirty="0">
                <a:solidFill>
                  <a:srgbClr val="000000"/>
                </a:solidFill>
                <a:latin typeface="Verdana" panose="020B0604030504040204" pitchFamily="34" charset="0"/>
              </a:rPr>
              <a:t>控件效果的层叠</a:t>
            </a:r>
            <a:endParaRPr lang="en-US" altLang="zh-CN" sz="2800" b="1" dirty="0">
              <a:solidFill>
                <a:srgbClr val="000000"/>
              </a:solidFill>
              <a:latin typeface="Verdana" panose="020B0604030504040204" pitchFamily="34" charset="0"/>
            </a:endParaRPr>
          </a:p>
          <a:p>
            <a:pPr>
              <a:lnSpc>
                <a:spcPct val="120000"/>
              </a:lnSpc>
              <a:spcBef>
                <a:spcPts val="600"/>
              </a:spcBef>
            </a:pPr>
            <a:r>
              <a:rPr lang="zh-CN" altLang="en-US" sz="2800" dirty="0">
                <a:solidFill>
                  <a:srgbClr val="000000"/>
                </a:solidFill>
                <a:latin typeface="Verdana" panose="020B0604030504040204" pitchFamily="34" charset="0"/>
              </a:rPr>
              <a:t>每一个</a:t>
            </a:r>
            <a:r>
              <a:rPr lang="en-US" altLang="zh-CN" sz="2800" dirty="0">
                <a:solidFill>
                  <a:srgbClr val="000000"/>
                </a:solidFill>
                <a:latin typeface="Verdana" panose="020B0604030504040204" pitchFamily="34" charset="0"/>
              </a:rPr>
              <a:t>item</a:t>
            </a:r>
            <a:r>
              <a:rPr lang="zh-CN" altLang="en-US" sz="2800" dirty="0">
                <a:solidFill>
                  <a:srgbClr val="000000"/>
                </a:solidFill>
                <a:latin typeface="Verdana" panose="020B0604030504040204" pitchFamily="34" charset="0"/>
              </a:rPr>
              <a:t>都实现独立的效果</a:t>
            </a:r>
            <a:endParaRPr lang="en-US" altLang="zh-CN" sz="2800" dirty="0">
              <a:solidFill>
                <a:srgbClr val="000000"/>
              </a:solidFill>
              <a:latin typeface="Verdana" panose="020B0604030504040204" pitchFamily="34" charset="0"/>
            </a:endParaRPr>
          </a:p>
          <a:p>
            <a:pPr>
              <a:lnSpc>
                <a:spcPct val="120000"/>
              </a:lnSpc>
              <a:spcBef>
                <a:spcPts val="600"/>
              </a:spcBef>
            </a:pPr>
            <a:r>
              <a:rPr lang="zh-CN" altLang="en-US" sz="2800" dirty="0">
                <a:solidFill>
                  <a:srgbClr val="000000"/>
                </a:solidFill>
                <a:latin typeface="Verdana" panose="020B0604030504040204" pitchFamily="34" charset="0"/>
              </a:rPr>
              <a:t>每一个</a:t>
            </a:r>
            <a:r>
              <a:rPr lang="en-US" altLang="zh-CN" sz="2800" dirty="0">
                <a:solidFill>
                  <a:srgbClr val="000000"/>
                </a:solidFill>
                <a:latin typeface="Verdana" panose="020B0604030504040204" pitchFamily="34" charset="0"/>
              </a:rPr>
              <a:t>item</a:t>
            </a:r>
            <a:r>
              <a:rPr lang="zh-CN" altLang="en-US" sz="2800" dirty="0">
                <a:solidFill>
                  <a:srgbClr val="000000"/>
                </a:solidFill>
                <a:latin typeface="Verdana" panose="020B0604030504040204" pitchFamily="34" charset="0"/>
              </a:rPr>
              <a:t>都是独立存在的</a:t>
            </a:r>
            <a:endParaRPr lang="en-US" altLang="zh-CN" sz="2800" dirty="0">
              <a:solidFill>
                <a:srgbClr val="000000"/>
              </a:solidFill>
              <a:latin typeface="Verdana" panose="020B0604030504040204" pitchFamily="34" charset="0"/>
            </a:endParaRPr>
          </a:p>
          <a:p>
            <a:pPr>
              <a:lnSpc>
                <a:spcPct val="120000"/>
              </a:lnSpc>
              <a:spcBef>
                <a:spcPts val="600"/>
              </a:spcBef>
            </a:pPr>
            <a:r>
              <a:rPr lang="zh-CN" altLang="en-US" sz="2800" dirty="0">
                <a:solidFill>
                  <a:srgbClr val="000000"/>
                </a:solidFill>
                <a:latin typeface="Verdana" panose="020B0604030504040204" pitchFamily="34" charset="0"/>
              </a:rPr>
              <a:t>由于是层叠效果，所以后面的总是覆盖前面的</a:t>
            </a:r>
          </a:p>
        </p:txBody>
      </p:sp>
      <p:grpSp>
        <p:nvGrpSpPr>
          <p:cNvPr id="12" name="组合 11"/>
          <p:cNvGrpSpPr/>
          <p:nvPr/>
        </p:nvGrpSpPr>
        <p:grpSpPr>
          <a:xfrm>
            <a:off x="8129189" y="4089803"/>
            <a:ext cx="1853011" cy="1853011"/>
            <a:chOff x="7903727" y="1279563"/>
            <a:chExt cx="1853011" cy="1853011"/>
          </a:xfrm>
        </p:grpSpPr>
        <p:sp>
          <p:nvSpPr>
            <p:cNvPr id="13" name="椭圆 12"/>
            <p:cNvSpPr/>
            <p:nvPr/>
          </p:nvSpPr>
          <p:spPr>
            <a:xfrm>
              <a:off x="7903727" y="1279563"/>
              <a:ext cx="1853011" cy="1853011"/>
            </a:xfrm>
            <a:prstGeom prst="ellipse">
              <a:avLst/>
            </a:prstGeom>
            <a:solidFill>
              <a:schemeClr val="accent2"/>
            </a:solidFill>
          </p:spPr>
          <p:txBody>
            <a:bodyPr wrap="square" rtlCol="0" anchor="ctr">
              <a:spAutoFit/>
            </a:bodyPr>
            <a:lstStyle/>
            <a:p>
              <a:pPr algn="ctr"/>
              <a:endParaRPr lang="zh-CN" altLang="en-US" sz="2800" dirty="0">
                <a:solidFill>
                  <a:srgbClr val="333333"/>
                </a:solidFill>
              </a:endParaRPr>
            </a:p>
          </p:txBody>
        </p:sp>
        <p:sp>
          <p:nvSpPr>
            <p:cNvPr id="14" name="椭圆 13"/>
            <p:cNvSpPr/>
            <p:nvPr/>
          </p:nvSpPr>
          <p:spPr>
            <a:xfrm>
              <a:off x="8015453" y="1392302"/>
              <a:ext cx="1629559" cy="1627533"/>
            </a:xfrm>
            <a:prstGeom prst="ellipse">
              <a:avLst/>
            </a:prstGeom>
            <a:solidFill>
              <a:srgbClr val="C00000"/>
            </a:solidFill>
          </p:spPr>
          <p:txBody>
            <a:bodyPr wrap="none" rtlCol="0" anchor="ctr">
              <a:noAutofit/>
            </a:bodyPr>
            <a:lstStyle/>
            <a:p>
              <a:pPr algn="ctr"/>
              <a:r>
                <a:rPr lang="zh-CN" altLang="en-US" sz="2800" dirty="0">
                  <a:solidFill>
                    <a:schemeClr val="bg1"/>
                  </a:solidFill>
                </a:rPr>
                <a:t>边圈</a:t>
              </a:r>
              <a:endParaRPr lang="en-US" altLang="zh-CN" sz="2800" dirty="0">
                <a:solidFill>
                  <a:schemeClr val="bg1"/>
                </a:solidFill>
              </a:endParaRPr>
            </a:p>
            <a:p>
              <a:pPr algn="ctr"/>
              <a:r>
                <a:rPr lang="zh-CN" altLang="en-US" sz="2800" dirty="0">
                  <a:solidFill>
                    <a:schemeClr val="bg1"/>
                  </a:solidFill>
                </a:rPr>
                <a:t>按钮</a:t>
              </a:r>
            </a:p>
          </p:txBody>
        </p:sp>
      </p:grpSp>
    </p:spTree>
    <p:extLst>
      <p:ext uri="{BB962C8B-B14F-4D97-AF65-F5344CB8AC3E}">
        <p14:creationId xmlns:p14="http://schemas.microsoft.com/office/powerpoint/2010/main" val="33185149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round_button_pressed</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78</a:t>
            </a:fld>
            <a:endParaRPr lang="zh-CN" altLang="en-US"/>
          </a:p>
        </p:txBody>
      </p:sp>
      <p:sp>
        <p:nvSpPr>
          <p:cNvPr id="5" name="矩形 4"/>
          <p:cNvSpPr/>
          <p:nvPr/>
        </p:nvSpPr>
        <p:spPr>
          <a:xfrm>
            <a:off x="338669" y="1350343"/>
            <a:ext cx="11616266" cy="4524315"/>
          </a:xfrm>
          <a:prstGeom prst="rect">
            <a:avLst/>
          </a:prstGeom>
          <a:solidFill>
            <a:srgbClr val="FAFAFA"/>
          </a:solidFill>
          <a:ln>
            <a:solidFill>
              <a:srgbClr val="DBD9DC"/>
            </a:solidFill>
          </a:ln>
        </p:spPr>
        <p:txBody>
          <a:bodyPr wrap="square">
            <a:spAutoFit/>
          </a:bodyPr>
          <a:lstStyle/>
          <a:p>
            <a:r>
              <a:rPr lang="en-US" altLang="zh-CN" sz="2400" dirty="0"/>
              <a:t>&lt;layer-list </a:t>
            </a:r>
            <a:r>
              <a:rPr lang="en-US" altLang="zh-CN" sz="2400" dirty="0" err="1"/>
              <a:t>xmlns:android</a:t>
            </a:r>
            <a:r>
              <a:rPr lang="en-US" altLang="zh-CN" sz="2400" dirty="0"/>
              <a:t>="http://schemas.android.com/</a:t>
            </a:r>
            <a:r>
              <a:rPr lang="en-US" altLang="zh-CN" sz="2400" dirty="0" err="1"/>
              <a:t>apk</a:t>
            </a:r>
            <a:r>
              <a:rPr lang="en-US" altLang="zh-CN" sz="2400" dirty="0"/>
              <a:t>/res/android"&gt;</a:t>
            </a:r>
            <a:br>
              <a:rPr lang="en-US" altLang="zh-CN" sz="2400" dirty="0"/>
            </a:br>
            <a:r>
              <a:rPr lang="en-US" altLang="zh-CN" sz="2400" dirty="0"/>
              <a:t>        </a:t>
            </a:r>
            <a:r>
              <a:rPr lang="en-US" altLang="zh-CN" sz="2400" b="1" dirty="0"/>
              <a:t>&lt;item&gt;</a:t>
            </a:r>
            <a:br>
              <a:rPr lang="en-US" altLang="zh-CN" sz="2400" b="1" dirty="0"/>
            </a:br>
            <a:r>
              <a:rPr lang="en-US" altLang="zh-CN" sz="2400" dirty="0"/>
              <a:t>                &lt;shape </a:t>
            </a:r>
            <a:r>
              <a:rPr lang="en-US" altLang="zh-CN" sz="2400" dirty="0" err="1"/>
              <a:t>android:shape</a:t>
            </a:r>
            <a:r>
              <a:rPr lang="en-US" altLang="zh-CN" sz="2400" dirty="0"/>
              <a:t>="oval"&gt;</a:t>
            </a:r>
            <a:br>
              <a:rPr lang="en-US" altLang="zh-CN" sz="2400" dirty="0"/>
            </a:br>
            <a:r>
              <a:rPr lang="en-US" altLang="zh-CN" sz="2400" dirty="0"/>
              <a:t>                        &lt;solid </a:t>
            </a:r>
            <a:r>
              <a:rPr lang="en-US" altLang="zh-CN" sz="2400" dirty="0" err="1"/>
              <a:t>android:color</a:t>
            </a:r>
            <a:r>
              <a:rPr lang="en-US" altLang="zh-CN" sz="2400" dirty="0"/>
              <a:t>="@color/</a:t>
            </a:r>
            <a:r>
              <a:rPr lang="en-US" altLang="zh-CN" sz="2400" b="1" dirty="0"/>
              <a:t>red</a:t>
            </a:r>
            <a:r>
              <a:rPr lang="en-US" altLang="zh-CN" sz="2400" dirty="0"/>
              <a:t>“  /&gt;</a:t>
            </a:r>
            <a:br>
              <a:rPr lang="en-US" altLang="zh-CN" sz="2400" dirty="0"/>
            </a:br>
            <a:r>
              <a:rPr lang="en-US" altLang="zh-CN" sz="2400" dirty="0"/>
              <a:t>                &lt;/shape&gt;</a:t>
            </a:r>
            <a:br>
              <a:rPr lang="en-US" altLang="zh-CN" sz="2400" dirty="0"/>
            </a:br>
            <a:r>
              <a:rPr lang="en-US" altLang="zh-CN" sz="2400" dirty="0"/>
              <a:t>        </a:t>
            </a:r>
            <a:r>
              <a:rPr lang="en-US" altLang="zh-CN" sz="2400" b="1" dirty="0"/>
              <a:t>&lt;/item&gt;</a:t>
            </a:r>
            <a:br>
              <a:rPr lang="en-US" altLang="zh-CN" sz="2400" b="1" dirty="0"/>
            </a:br>
            <a:r>
              <a:rPr lang="en-US" altLang="zh-CN" sz="2400" b="1" dirty="0"/>
              <a:t>        &lt;item&gt;</a:t>
            </a:r>
            <a:br>
              <a:rPr lang="en-US" altLang="zh-CN" sz="2400" b="1" dirty="0"/>
            </a:br>
            <a:r>
              <a:rPr lang="en-US" altLang="zh-CN" sz="2400" dirty="0"/>
              <a:t>                &lt;shape </a:t>
            </a:r>
            <a:r>
              <a:rPr lang="en-US" altLang="zh-CN" sz="2400" dirty="0" err="1"/>
              <a:t>android:shape</a:t>
            </a:r>
            <a:r>
              <a:rPr lang="en-US" altLang="zh-CN" sz="2400" dirty="0"/>
              <a:t>="oval"&gt; </a:t>
            </a:r>
            <a:br>
              <a:rPr lang="en-US" altLang="zh-CN" sz="2400" dirty="0"/>
            </a:br>
            <a:r>
              <a:rPr lang="en-US" altLang="zh-CN" sz="2400" dirty="0"/>
              <a:t>                         &lt;</a:t>
            </a:r>
            <a:r>
              <a:rPr lang="en-US" altLang="zh-CN" sz="2400" b="1" dirty="0"/>
              <a:t>stroke </a:t>
            </a:r>
            <a:r>
              <a:rPr lang="en-US" altLang="zh-CN" sz="2400" b="1" dirty="0" err="1"/>
              <a:t>android:width</a:t>
            </a:r>
            <a:r>
              <a:rPr lang="en-US" altLang="zh-CN" sz="2400" b="1" dirty="0"/>
              <a:t>="4dp“ </a:t>
            </a:r>
            <a:r>
              <a:rPr lang="en-US" altLang="zh-CN" sz="2400" dirty="0" err="1"/>
              <a:t>android:color</a:t>
            </a:r>
            <a:r>
              <a:rPr lang="en-US" altLang="zh-CN" sz="2400" dirty="0"/>
              <a:t>="@color/</a:t>
            </a:r>
            <a:r>
              <a:rPr lang="en-US" altLang="zh-CN" sz="2400" b="1" dirty="0" err="1"/>
              <a:t>dark_red</a:t>
            </a:r>
            <a:r>
              <a:rPr lang="en-US" altLang="zh-CN" sz="2400" dirty="0"/>
              <a:t>"/&gt;</a:t>
            </a:r>
            <a:br>
              <a:rPr lang="en-US" altLang="zh-CN" sz="2400" dirty="0"/>
            </a:br>
            <a:r>
              <a:rPr lang="en-US" altLang="zh-CN" sz="2400" dirty="0"/>
              <a:t>                &lt;/shape&gt;</a:t>
            </a:r>
            <a:br>
              <a:rPr lang="en-US" altLang="zh-CN" sz="2400" dirty="0"/>
            </a:br>
            <a:r>
              <a:rPr lang="en-US" altLang="zh-CN" sz="2400" dirty="0"/>
              <a:t>        </a:t>
            </a:r>
            <a:r>
              <a:rPr lang="en-US" altLang="zh-CN" sz="2400" b="1" dirty="0"/>
              <a:t>&lt;/item&gt;</a:t>
            </a:r>
            <a:br>
              <a:rPr lang="en-US" altLang="zh-CN" sz="2400" b="1" dirty="0"/>
            </a:br>
            <a:r>
              <a:rPr lang="en-US" altLang="zh-CN" sz="2400" dirty="0"/>
              <a:t>&lt;/layer-list&gt;</a:t>
            </a:r>
            <a:endParaRPr lang="zh-CN" altLang="en-US" sz="2400" dirty="0"/>
          </a:p>
        </p:txBody>
      </p:sp>
      <p:grpSp>
        <p:nvGrpSpPr>
          <p:cNvPr id="6" name="组合 5"/>
          <p:cNvGrpSpPr/>
          <p:nvPr/>
        </p:nvGrpSpPr>
        <p:grpSpPr>
          <a:xfrm>
            <a:off x="8509002" y="2024630"/>
            <a:ext cx="1853011" cy="1853011"/>
            <a:chOff x="7903727" y="1279563"/>
            <a:chExt cx="1853011" cy="1853011"/>
          </a:xfrm>
        </p:grpSpPr>
        <p:sp>
          <p:nvSpPr>
            <p:cNvPr id="7" name="椭圆 6"/>
            <p:cNvSpPr/>
            <p:nvPr/>
          </p:nvSpPr>
          <p:spPr>
            <a:xfrm>
              <a:off x="7903727" y="1279563"/>
              <a:ext cx="1853011" cy="1853011"/>
            </a:xfrm>
            <a:prstGeom prst="ellipse">
              <a:avLst/>
            </a:prstGeom>
            <a:solidFill>
              <a:schemeClr val="accent2"/>
            </a:solidFill>
          </p:spPr>
          <p:txBody>
            <a:bodyPr wrap="square" rtlCol="0" anchor="ctr">
              <a:spAutoFit/>
            </a:bodyPr>
            <a:lstStyle/>
            <a:p>
              <a:pPr algn="ctr"/>
              <a:endParaRPr lang="zh-CN" altLang="en-US" sz="2800" dirty="0">
                <a:solidFill>
                  <a:srgbClr val="333333"/>
                </a:solidFill>
              </a:endParaRPr>
            </a:p>
          </p:txBody>
        </p:sp>
        <p:sp>
          <p:nvSpPr>
            <p:cNvPr id="8" name="椭圆 7"/>
            <p:cNvSpPr/>
            <p:nvPr/>
          </p:nvSpPr>
          <p:spPr>
            <a:xfrm>
              <a:off x="8015453" y="1392302"/>
              <a:ext cx="1629559" cy="1627533"/>
            </a:xfrm>
            <a:prstGeom prst="ellipse">
              <a:avLst/>
            </a:prstGeom>
            <a:solidFill>
              <a:srgbClr val="C00000"/>
            </a:solidFill>
          </p:spPr>
          <p:txBody>
            <a:bodyPr wrap="none" rtlCol="0" anchor="ctr">
              <a:noAutofit/>
            </a:bodyPr>
            <a:lstStyle/>
            <a:p>
              <a:pPr algn="ctr"/>
              <a:r>
                <a:rPr lang="zh-CN" altLang="en-US" sz="2800" dirty="0">
                  <a:solidFill>
                    <a:schemeClr val="bg1"/>
                  </a:solidFill>
                </a:rPr>
                <a:t>边圈</a:t>
              </a:r>
              <a:endParaRPr lang="en-US" altLang="zh-CN" sz="2800" dirty="0">
                <a:solidFill>
                  <a:schemeClr val="bg1"/>
                </a:solidFill>
              </a:endParaRPr>
            </a:p>
            <a:p>
              <a:pPr algn="ctr"/>
              <a:r>
                <a:rPr lang="zh-CN" altLang="en-US" sz="2800" dirty="0">
                  <a:solidFill>
                    <a:schemeClr val="bg1"/>
                  </a:solidFill>
                </a:rPr>
                <a:t>按钮</a:t>
              </a:r>
            </a:p>
          </p:txBody>
        </p:sp>
      </p:grpSp>
      <p:grpSp>
        <p:nvGrpSpPr>
          <p:cNvPr id="13" name="组合 12"/>
          <p:cNvGrpSpPr/>
          <p:nvPr/>
        </p:nvGrpSpPr>
        <p:grpSpPr>
          <a:xfrm>
            <a:off x="7023037" y="2951127"/>
            <a:ext cx="1933850" cy="309951"/>
            <a:chOff x="2845593" y="4467226"/>
            <a:chExt cx="2209156" cy="354077"/>
          </a:xfrm>
        </p:grpSpPr>
        <p:cxnSp>
          <p:nvCxnSpPr>
            <p:cNvPr id="14" name="直接连接符 13"/>
            <p:cNvCxnSpPr/>
            <p:nvPr/>
          </p:nvCxnSpPr>
          <p:spPr>
            <a:xfrm>
              <a:off x="2845593" y="4467226"/>
              <a:ext cx="16549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6" idx="2"/>
            </p:cNvCxnSpPr>
            <p:nvPr/>
          </p:nvCxnSpPr>
          <p:spPr>
            <a:xfrm>
              <a:off x="4500562" y="4467226"/>
              <a:ext cx="463020" cy="30849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963582" y="4730136"/>
              <a:ext cx="91167" cy="91167"/>
            </a:xfrm>
            <a:prstGeom prst="ellipse">
              <a:avLst/>
            </a:prstGeom>
            <a:solidFill>
              <a:srgbClr val="0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cxnSp>
        <p:nvCxnSpPr>
          <p:cNvPr id="17" name="直接箭头连接符 16"/>
          <p:cNvCxnSpPr/>
          <p:nvPr/>
        </p:nvCxnSpPr>
        <p:spPr>
          <a:xfrm flipH="1">
            <a:off x="5442492" y="2951135"/>
            <a:ext cx="1580546" cy="1"/>
          </a:xfrm>
          <a:prstGeom prst="straightConnector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flipH="1">
            <a:off x="9854196" y="3657599"/>
            <a:ext cx="1488061" cy="1072414"/>
            <a:chOff x="3340199" y="4914911"/>
            <a:chExt cx="1699903" cy="905099"/>
          </a:xfrm>
        </p:grpSpPr>
        <p:cxnSp>
          <p:nvCxnSpPr>
            <p:cNvPr id="21" name="直接连接符 20"/>
            <p:cNvCxnSpPr>
              <a:stCxn id="26" idx="3"/>
              <a:endCxn id="23" idx="2"/>
            </p:cNvCxnSpPr>
            <p:nvPr/>
          </p:nvCxnSpPr>
          <p:spPr>
            <a:xfrm flipV="1">
              <a:off x="3340199" y="4945469"/>
              <a:ext cx="1617181" cy="874541"/>
            </a:xfrm>
            <a:prstGeom prst="bentConnector3">
              <a:avLst>
                <a:gd name="adj1" fmla="val -16148"/>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957380" y="4914911"/>
              <a:ext cx="82722" cy="61115"/>
            </a:xfrm>
            <a:prstGeom prst="ellipse">
              <a:avLst/>
            </a:prstGeom>
            <a:solidFill>
              <a:srgbClr val="0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9894101" y="4691913"/>
            <a:ext cx="1448156" cy="76200"/>
          </a:xfrm>
          <a:prstGeom prst="rect">
            <a:avLst/>
          </a:prstGeom>
          <a:solidFill>
            <a:schemeClr val="accent1"/>
          </a:solidFill>
        </p:spPr>
        <p:txBody>
          <a:bodyPr wrap="none" rtlCol="0" anchor="ctr">
            <a:spAutoFit/>
          </a:bodyPr>
          <a:lstStyle/>
          <a:p>
            <a:pPr algn="ctr"/>
            <a:endParaRPr lang="zh-CN" altLang="en-US" sz="2800" dirty="0">
              <a:solidFill>
                <a:srgbClr val="333333"/>
              </a:solidFill>
            </a:endParaRPr>
          </a:p>
        </p:txBody>
      </p:sp>
    </p:spTree>
    <p:extLst>
      <p:ext uri="{BB962C8B-B14F-4D97-AF65-F5344CB8AC3E}">
        <p14:creationId xmlns:p14="http://schemas.microsoft.com/office/powerpoint/2010/main" val="32049288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资源打包 </a:t>
            </a:r>
            <a:r>
              <a:rPr lang="en-US" altLang="zh-CN" dirty="0"/>
              <a:t>- assets</a:t>
            </a:r>
            <a:endParaRPr lang="zh-CN" altLang="en-US" dirty="0"/>
          </a:p>
        </p:txBody>
      </p:sp>
      <p:sp>
        <p:nvSpPr>
          <p:cNvPr id="5" name="文本框 4"/>
          <p:cNvSpPr txBox="1"/>
          <p:nvPr/>
        </p:nvSpPr>
        <p:spPr>
          <a:xfrm>
            <a:off x="690417" y="1189414"/>
            <a:ext cx="11281449" cy="1797415"/>
          </a:xfrm>
          <a:prstGeom prst="rect">
            <a:avLst/>
          </a:prstGeom>
          <a:noFill/>
          <a:ln>
            <a:solidFill>
              <a:srgbClr val="B6B6B6"/>
            </a:solidFill>
          </a:ln>
        </p:spPr>
        <p:txBody>
          <a:bodyPr vert="horz" wrap="square" rtlCol="0">
            <a:spAutoFit/>
          </a:bodyPr>
          <a:lstStyle/>
          <a:p>
            <a:pPr>
              <a:lnSpc>
                <a:spcPct val="120000"/>
              </a:lnSpc>
              <a:spcBef>
                <a:spcPts val="600"/>
              </a:spcBef>
            </a:pPr>
            <a:r>
              <a:rPr lang="en-US" altLang="zh-CN" sz="2800" b="1" dirty="0">
                <a:latin typeface="Arial" panose="020B0604020202020204" pitchFamily="34" charset="0"/>
                <a:ea typeface="微软雅黑" panose="020B0503020204020204" pitchFamily="34" charset="-122"/>
                <a:cs typeface="Arial" panose="020B0604020202020204" pitchFamily="34" charset="0"/>
              </a:rPr>
              <a:t>res</a:t>
            </a:r>
            <a:r>
              <a:rPr lang="zh-CN" altLang="en-US" sz="2800" b="1" dirty="0">
                <a:latin typeface="Arial" panose="020B0604020202020204" pitchFamily="34" charset="0"/>
                <a:ea typeface="微软雅黑" panose="020B0503020204020204" pitchFamily="34" charset="-122"/>
                <a:cs typeface="Arial" panose="020B0604020202020204" pitchFamily="34" charset="0"/>
              </a:rPr>
              <a:t>目录</a:t>
            </a: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资源在</a:t>
            </a:r>
            <a:r>
              <a:rPr lang="en-US" altLang="zh-CN" sz="2800" dirty="0">
                <a:latin typeface="Arial" panose="020B0604020202020204" pitchFamily="34" charset="0"/>
                <a:ea typeface="微软雅黑" panose="020B0503020204020204" pitchFamily="34" charset="-122"/>
                <a:cs typeface="Arial" panose="020B0604020202020204" pitchFamily="34" charset="0"/>
              </a:rPr>
              <a:t>R</a:t>
            </a:r>
            <a:r>
              <a:rPr lang="zh-CN" altLang="en-US" sz="2800" dirty="0">
                <a:latin typeface="Arial" panose="020B0604020202020204" pitchFamily="34" charset="0"/>
                <a:ea typeface="微软雅黑" panose="020B0503020204020204" pitchFamily="34" charset="-122"/>
                <a:cs typeface="Arial" panose="020B0604020202020204" pitchFamily="34" charset="0"/>
              </a:rPr>
              <a:t>类的相应子类中生成对应的</a:t>
            </a:r>
            <a:r>
              <a:rPr lang="en-US" altLang="zh-CN" sz="2800" dirty="0" err="1">
                <a:latin typeface="Arial" panose="020B0604020202020204" pitchFamily="34" charset="0"/>
                <a:ea typeface="微软雅黑" panose="020B0503020204020204" pitchFamily="34" charset="-122"/>
                <a:cs typeface="Arial" panose="020B0604020202020204" pitchFamily="34" charset="0"/>
              </a:rPr>
              <a:t>int</a:t>
            </a:r>
            <a:r>
              <a:rPr lang="zh-CN" altLang="en-US" sz="2800" dirty="0">
                <a:latin typeface="Arial" panose="020B0604020202020204" pitchFamily="34" charset="0"/>
                <a:ea typeface="微软雅黑" panose="020B0503020204020204" pitchFamily="34" charset="-122"/>
                <a:cs typeface="Arial" panose="020B0604020202020204" pitchFamily="34" charset="0"/>
              </a:rPr>
              <a:t>类型变量</a:t>
            </a: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使用这些变量来引用资源</a:t>
            </a:r>
          </a:p>
        </p:txBody>
      </p:sp>
      <p:sp>
        <p:nvSpPr>
          <p:cNvPr id="7" name="矩形 6"/>
          <p:cNvSpPr/>
          <p:nvPr/>
        </p:nvSpPr>
        <p:spPr>
          <a:xfrm>
            <a:off x="690418" y="3121326"/>
            <a:ext cx="11281449" cy="2908489"/>
          </a:xfrm>
          <a:prstGeom prst="rect">
            <a:avLst/>
          </a:prstGeom>
          <a:noFill/>
          <a:ln>
            <a:solidFill>
              <a:srgbClr val="B6B6B6"/>
            </a:solidFill>
          </a:ln>
        </p:spPr>
        <p:txBody>
          <a:bodyPr vert="horz" wrap="square" rtlCol="0">
            <a:spAutoFit/>
          </a:bodyPr>
          <a:lstStyle/>
          <a:p>
            <a:pPr>
              <a:lnSpc>
                <a:spcPct val="120000"/>
              </a:lnSpc>
              <a:spcBef>
                <a:spcPts val="600"/>
              </a:spcBef>
            </a:pPr>
            <a:r>
              <a:rPr lang="en-US" altLang="zh-CN" sz="2800" b="1" dirty="0">
                <a:latin typeface="Arial" panose="020B0604020202020204" pitchFamily="34" charset="0"/>
                <a:ea typeface="微软雅黑" panose="020B0503020204020204" pitchFamily="34" charset="-122"/>
                <a:cs typeface="Arial" panose="020B0604020202020204" pitchFamily="34" charset="0"/>
              </a:rPr>
              <a:t>assets</a:t>
            </a:r>
            <a:r>
              <a:rPr lang="zh-CN" altLang="en-US" sz="2800" b="1" dirty="0">
                <a:latin typeface="Arial" panose="020B0604020202020204" pitchFamily="34" charset="0"/>
                <a:ea typeface="微软雅黑" panose="020B0503020204020204" pitchFamily="34" charset="-122"/>
                <a:cs typeface="Arial" panose="020B0604020202020204" pitchFamily="34" charset="0"/>
              </a:rPr>
              <a:t>目录</a:t>
            </a:r>
            <a:endParaRPr lang="en-US" altLang="zh-CN" sz="2800" b="1"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资源直接使用文件名来引用</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如</a:t>
            </a:r>
            <a:r>
              <a:rPr lang="en-US" altLang="zh-CN" sz="2800" dirty="0">
                <a:latin typeface="Arial" panose="020B0604020202020204" pitchFamily="34" charset="0"/>
                <a:ea typeface="微软雅黑" panose="020B0503020204020204" pitchFamily="34" charset="-122"/>
                <a:cs typeface="Arial" panose="020B0604020202020204" pitchFamily="34" charset="0"/>
              </a:rPr>
              <a:t>assets/xyz.xml</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assets/lib/</a:t>
            </a:r>
            <a:r>
              <a:rPr lang="en-US" altLang="zh-CN" sz="2800" dirty="0" err="1">
                <a:latin typeface="Arial" panose="020B0604020202020204" pitchFamily="34" charset="0"/>
                <a:ea typeface="微软雅黑" panose="020B0503020204020204" pitchFamily="34" charset="-122"/>
                <a:cs typeface="Arial" panose="020B0604020202020204" pitchFamily="34" charset="0"/>
              </a:rPr>
              <a:t>quiz.db</a:t>
            </a:r>
            <a:r>
              <a:rPr lang="zh-CN" altLang="en-US" sz="2800" dirty="0">
                <a:latin typeface="Arial" panose="020B0604020202020204" pitchFamily="34" charset="0"/>
                <a:ea typeface="微软雅黑" panose="020B0503020204020204" pitchFamily="34" charset="-122"/>
                <a:cs typeface="Arial" panose="020B0604020202020204" pitchFamily="34" charset="0"/>
              </a:rPr>
              <a:t>，其中</a:t>
            </a:r>
            <a:r>
              <a:rPr lang="en-US" altLang="zh-CN" sz="2800" dirty="0">
                <a:latin typeface="Arial" panose="020B0604020202020204" pitchFamily="34" charset="0"/>
                <a:ea typeface="微软雅黑" panose="020B0503020204020204" pitchFamily="34" charset="-122"/>
                <a:cs typeface="Arial" panose="020B0604020202020204" pitchFamily="34" charset="0"/>
              </a:rPr>
              <a:t>lib</a:t>
            </a:r>
            <a:r>
              <a:rPr lang="zh-CN" altLang="en-US" sz="2800" dirty="0">
                <a:latin typeface="Arial" panose="020B0604020202020204" pitchFamily="34" charset="0"/>
                <a:ea typeface="微软雅黑" panose="020B0503020204020204" pitchFamily="34" charset="-122"/>
                <a:cs typeface="Arial" panose="020B0604020202020204" pitchFamily="34" charset="0"/>
              </a:rPr>
              <a:t>是</a:t>
            </a:r>
            <a:r>
              <a:rPr lang="en-US" altLang="zh-CN" sz="2800" dirty="0">
                <a:latin typeface="Arial" panose="020B0604020202020204" pitchFamily="34" charset="0"/>
                <a:ea typeface="微软雅黑" panose="020B0503020204020204" pitchFamily="34" charset="-122"/>
                <a:cs typeface="Arial" panose="020B0604020202020204" pitchFamily="34" charset="0"/>
              </a:rPr>
              <a:t>assets</a:t>
            </a:r>
            <a:r>
              <a:rPr lang="zh-CN" altLang="en-US" sz="2800" dirty="0">
                <a:latin typeface="Arial" panose="020B0604020202020204" pitchFamily="34" charset="0"/>
                <a:ea typeface="微软雅黑" panose="020B0503020204020204" pitchFamily="34" charset="-122"/>
                <a:cs typeface="Arial" panose="020B0604020202020204" pitchFamily="34" charset="0"/>
              </a:rPr>
              <a:t>的子目录</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使用代码引用资源文件，并返回与资源文件对应的</a:t>
            </a:r>
            <a:r>
              <a:rPr lang="en-US" altLang="zh-CN" sz="2800" dirty="0" err="1">
                <a:latin typeface="Arial" panose="020B0604020202020204" pitchFamily="34" charset="0"/>
                <a:ea typeface="微软雅黑" panose="020B0503020204020204" pitchFamily="34" charset="-122"/>
                <a:cs typeface="Arial" panose="020B0604020202020204" pitchFamily="34" charset="0"/>
              </a:rPr>
              <a:t>InputStream</a:t>
            </a:r>
            <a:r>
              <a:rPr lang="zh-CN" altLang="en-US" sz="2800" dirty="0">
                <a:latin typeface="Arial" panose="020B0604020202020204" pitchFamily="34" charset="0"/>
                <a:ea typeface="微软雅黑" panose="020B0503020204020204" pitchFamily="34" charset="-122"/>
                <a:cs typeface="Arial" panose="020B0604020202020204" pitchFamily="34" charset="0"/>
              </a:rPr>
              <a:t>对象，后续操作是普通</a:t>
            </a:r>
            <a:r>
              <a:rPr lang="en-US" altLang="zh-CN" sz="2800" dirty="0">
                <a:latin typeface="Arial" panose="020B0604020202020204" pitchFamily="34" charset="0"/>
                <a:ea typeface="微软雅黑" panose="020B0503020204020204" pitchFamily="34" charset="-122"/>
                <a:cs typeface="Arial" panose="020B0604020202020204" pitchFamily="34" charset="0"/>
              </a:rPr>
              <a:t>Java</a:t>
            </a:r>
            <a:r>
              <a:rPr lang="zh-CN" altLang="en-US" sz="2800" dirty="0">
                <a:latin typeface="Arial" panose="020B0604020202020204" pitchFamily="34" charset="0"/>
                <a:ea typeface="微软雅黑" panose="020B0503020204020204" pitchFamily="34" charset="-122"/>
                <a:cs typeface="Arial" panose="020B0604020202020204" pitchFamily="34" charset="0"/>
              </a:rPr>
              <a:t>代码输入流操作</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818" y="2444478"/>
            <a:ext cx="1219200" cy="1219200"/>
          </a:xfrm>
          <a:prstGeom prst="rect">
            <a:avLst/>
          </a:prstGeom>
        </p:spPr>
      </p:pic>
    </p:spTree>
    <p:extLst>
      <p:ext uri="{BB962C8B-B14F-4D97-AF65-F5344CB8AC3E}">
        <p14:creationId xmlns:p14="http://schemas.microsoft.com/office/powerpoint/2010/main" val="184609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a:t>
            </a:r>
            <a:r>
              <a:rPr lang="zh-CN" altLang="zh-CN" dirty="0"/>
              <a:t>态</a:t>
            </a:r>
            <a:r>
              <a:rPr lang="zh-CN" altLang="en-US" dirty="0"/>
              <a:t>添加</a:t>
            </a:r>
            <a:r>
              <a:rPr lang="en-US" altLang="zh-CN" dirty="0"/>
              <a:t>Fragment</a:t>
            </a:r>
            <a:endParaRPr lang="zh-CN" altLang="en-US" dirty="0"/>
          </a:p>
        </p:txBody>
      </p:sp>
      <p:sp>
        <p:nvSpPr>
          <p:cNvPr id="3" name="内容占位符 2"/>
          <p:cNvSpPr>
            <a:spLocks noGrp="1"/>
          </p:cNvSpPr>
          <p:nvPr>
            <p:ph idx="1"/>
          </p:nvPr>
        </p:nvSpPr>
        <p:spPr>
          <a:xfrm>
            <a:off x="0" y="1360871"/>
            <a:ext cx="5212761" cy="715902"/>
          </a:xfrm>
          <a:solidFill>
            <a:schemeClr val="accent1"/>
          </a:solidFill>
        </p:spPr>
        <p:txBody>
          <a:bodyPr>
            <a:normAutofit/>
          </a:bodyPr>
          <a:lstStyle/>
          <a:p>
            <a:pPr marL="0" indent="0" algn="ctr">
              <a:buNone/>
            </a:pPr>
            <a:r>
              <a:rPr lang="en-US" altLang="zh-CN" dirty="0">
                <a:solidFill>
                  <a:schemeClr val="bg1"/>
                </a:solidFill>
                <a:latin typeface="+mn-lt"/>
                <a:ea typeface="+mn-ea"/>
                <a:cs typeface="+mn-cs"/>
              </a:rPr>
              <a:t>another_right_fragment.xml</a:t>
            </a:r>
            <a:endParaRPr lang="zh-CN" altLang="en-US" dirty="0">
              <a:solidFill>
                <a:schemeClr val="bg1"/>
              </a:solidFill>
              <a:latin typeface="+mn-lt"/>
              <a:ea typeface="+mn-ea"/>
              <a:cs typeface="+mn-cs"/>
            </a:endParaRPr>
          </a:p>
        </p:txBody>
      </p:sp>
      <p:sp>
        <p:nvSpPr>
          <p:cNvPr id="8" name="灯片编号占位符 7"/>
          <p:cNvSpPr>
            <a:spLocks noGrp="1"/>
          </p:cNvSpPr>
          <p:nvPr>
            <p:ph type="sldNum" sz="quarter" idx="12"/>
          </p:nvPr>
        </p:nvSpPr>
        <p:spPr/>
        <p:txBody>
          <a:bodyPr/>
          <a:lstStyle/>
          <a:p>
            <a:pPr>
              <a:defRPr/>
            </a:pPr>
            <a:fld id="{2B1AB1B9-56BA-487F-9EEF-275D6FD877A4}" type="slidenum">
              <a:rPr lang="en-US" altLang="zh-CN" smtClean="0"/>
              <a:pPr>
                <a:defRPr/>
              </a:pPr>
              <a:t>8</a:t>
            </a:fld>
            <a:r>
              <a:rPr lang="en-US" altLang="zh-CN"/>
              <a:t>-246</a:t>
            </a:r>
            <a:endParaRPr lang="en-US" altLang="zh-CN" dirty="0"/>
          </a:p>
        </p:txBody>
      </p:sp>
      <p:sp>
        <p:nvSpPr>
          <p:cNvPr id="6" name="矩形 5"/>
          <p:cNvSpPr/>
          <p:nvPr/>
        </p:nvSpPr>
        <p:spPr>
          <a:xfrm>
            <a:off x="6759295" y="1479148"/>
            <a:ext cx="2462197" cy="561885"/>
          </a:xfrm>
          <a:prstGeom prst="rect">
            <a:avLst/>
          </a:prstGeom>
          <a:ln>
            <a:solidFill>
              <a:schemeClr val="tx1">
                <a:lumMod val="50000"/>
                <a:lumOff val="50000"/>
              </a:schemeClr>
            </a:solidFill>
          </a:ln>
        </p:spPr>
        <p:txBody>
          <a:bodyPr wrap="square">
            <a:spAutoFit/>
          </a:bodyPr>
          <a:lstStyle/>
          <a:p>
            <a:pPr algn="ctr">
              <a:lnSpc>
                <a:spcPct val="120000"/>
              </a:lnSpc>
              <a:spcBef>
                <a:spcPts val="600"/>
              </a:spcBef>
            </a:pPr>
            <a:r>
              <a:rPr lang="en-US" altLang="zh-CN" sz="2800" b="1" dirty="0" err="1">
                <a:solidFill>
                  <a:srgbClr val="000000"/>
                </a:solidFill>
              </a:rPr>
              <a:t>MainActivity</a:t>
            </a:r>
            <a:r>
              <a:rPr lang="en-US" altLang="zh-CN" sz="2800" b="1" dirty="0">
                <a:solidFill>
                  <a:srgbClr val="000000"/>
                </a:solidFill>
              </a:rPr>
              <a:t> </a:t>
            </a:r>
            <a:endParaRPr lang="zh-CN" altLang="en-US" sz="2800" b="1" dirty="0">
              <a:solidFill>
                <a:srgbClr val="000000"/>
              </a:solidFill>
            </a:endParaRPr>
          </a:p>
        </p:txBody>
      </p:sp>
      <p:sp>
        <p:nvSpPr>
          <p:cNvPr id="5" name="Rectangle 1"/>
          <p:cNvSpPr>
            <a:spLocks noChangeArrowheads="1"/>
          </p:cNvSpPr>
          <p:nvPr/>
        </p:nvSpPr>
        <p:spPr bwMode="auto">
          <a:xfrm>
            <a:off x="216310" y="2001139"/>
            <a:ext cx="452239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switch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(v.getId())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case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R.id.</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button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replaceFragment(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endParaRPr kumimoji="0" lang="en-US"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b="1" dirty="0">
                <a:solidFill>
                  <a:srgbClr val="000080"/>
                </a:solidFill>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AnotherRightFragment());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default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489286" y="3672458"/>
            <a:ext cx="826380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replaceFragment(Fragment fragment)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FragmentManager fragmentManager = </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getSupportFragmentManager();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FragmentTransaction transaction = </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fragmentManager.beginTransaction();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transaction.replace(R.id.</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right_layout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fragment);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transaction.commit();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8196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80</a:t>
            </a:fld>
            <a:endParaRPr lang="zh-CN" altLang="en-US"/>
          </a:p>
        </p:txBody>
      </p:sp>
      <p:pic>
        <p:nvPicPr>
          <p:cNvPr id="6" name="图片 5"/>
          <p:cNvPicPr>
            <a:picLocks noChangeAspect="1"/>
          </p:cNvPicPr>
          <p:nvPr/>
        </p:nvPicPr>
        <p:blipFill rotWithShape="1">
          <a:blip r:embed="rId3"/>
          <a:srcRect b="44352"/>
          <a:stretch/>
        </p:blipFill>
        <p:spPr>
          <a:xfrm>
            <a:off x="818419" y="1334912"/>
            <a:ext cx="4921982" cy="5021438"/>
          </a:xfrm>
          <a:prstGeom prst="rect">
            <a:avLst/>
          </a:prstGeom>
        </p:spPr>
      </p:pic>
      <p:grpSp>
        <p:nvGrpSpPr>
          <p:cNvPr id="8" name="组合 7"/>
          <p:cNvGrpSpPr/>
          <p:nvPr/>
        </p:nvGrpSpPr>
        <p:grpSpPr>
          <a:xfrm rot="10800000">
            <a:off x="2856917" y="2940299"/>
            <a:ext cx="3865615" cy="192102"/>
            <a:chOff x="895254" y="3949899"/>
            <a:chExt cx="1605913" cy="79806"/>
          </a:xfrm>
        </p:grpSpPr>
        <p:cxnSp>
          <p:nvCxnSpPr>
            <p:cNvPr id="9" name="直接连接符 8"/>
            <p:cNvCxnSpPr/>
            <p:nvPr/>
          </p:nvCxnSpPr>
          <p:spPr>
            <a:xfrm rot="10800000" flipH="1">
              <a:off x="895254" y="3989802"/>
              <a:ext cx="1526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V="1">
              <a:off x="2421361" y="3949899"/>
              <a:ext cx="79806" cy="79806"/>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6739464" y="2698403"/>
            <a:ext cx="1039434" cy="609398"/>
          </a:xfrm>
          <a:prstGeom prst="rect">
            <a:avLst/>
          </a:prstGeom>
          <a:noFill/>
        </p:spPr>
        <p:txBody>
          <a:bodyPr vert="horz" wrap="square" rtlCol="0">
            <a:spAutoFit/>
          </a:bodyPr>
          <a:lstStyle/>
          <a:p>
            <a:pPr>
              <a:lnSpc>
                <a:spcPct val="120000"/>
              </a:lnSpc>
              <a:spcBef>
                <a:spcPts val="600"/>
              </a:spcBef>
            </a:pPr>
            <a:r>
              <a:rPr lang="zh-CN" altLang="en-US" sz="2800" b="1" dirty="0">
                <a:latin typeface="Arial" panose="020B0604020202020204" pitchFamily="34" charset="0"/>
                <a:ea typeface="微软雅黑" panose="020B0503020204020204" pitchFamily="34" charset="-122"/>
                <a:cs typeface="Arial" panose="020B0604020202020204" pitchFamily="34" charset="0"/>
              </a:rPr>
              <a:t>创建</a:t>
            </a:r>
          </a:p>
        </p:txBody>
      </p:sp>
      <p:sp>
        <p:nvSpPr>
          <p:cNvPr id="13" name="矩形 12"/>
          <p:cNvSpPr/>
          <p:nvPr/>
        </p:nvSpPr>
        <p:spPr>
          <a:xfrm>
            <a:off x="6823149" y="4203167"/>
            <a:ext cx="3574902" cy="1081963"/>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assets</a:t>
            </a:r>
            <a:r>
              <a:rPr lang="zh-CN" altLang="en-US" sz="2800" dirty="0">
                <a:latin typeface="Arial" panose="020B0604020202020204" pitchFamily="34" charset="0"/>
                <a:ea typeface="微软雅黑" panose="020B0503020204020204" pitchFamily="34" charset="-122"/>
                <a:cs typeface="Arial" panose="020B0604020202020204" pitchFamily="34" charset="0"/>
              </a:rPr>
              <a:t>目录中的所有文件都会随应用打包</a:t>
            </a:r>
          </a:p>
        </p:txBody>
      </p:sp>
      <p:grpSp>
        <p:nvGrpSpPr>
          <p:cNvPr id="14" name="组合 13"/>
          <p:cNvGrpSpPr/>
          <p:nvPr/>
        </p:nvGrpSpPr>
        <p:grpSpPr>
          <a:xfrm>
            <a:off x="4527596" y="3131948"/>
            <a:ext cx="2211868" cy="3224402"/>
            <a:chOff x="8804031" y="695080"/>
            <a:chExt cx="4611605" cy="2212243"/>
          </a:xfrm>
        </p:grpSpPr>
        <p:sp>
          <p:nvSpPr>
            <p:cNvPr id="15" name="右中括号 14"/>
            <p:cNvSpPr/>
            <p:nvPr/>
          </p:nvSpPr>
          <p:spPr>
            <a:xfrm>
              <a:off x="8804031" y="695080"/>
              <a:ext cx="640260" cy="2212243"/>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a:endCxn id="15" idx="2"/>
            </p:cNvCxnSpPr>
            <p:nvPr/>
          </p:nvCxnSpPr>
          <p:spPr>
            <a:xfrm flipH="1">
              <a:off x="9444290" y="1801202"/>
              <a:ext cx="3971346"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7795830" y="1610688"/>
            <a:ext cx="3684970" cy="2391424"/>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Android Studio </a:t>
            </a:r>
            <a:r>
              <a:rPr lang="zh-CN" altLang="en-US" sz="2800" dirty="0">
                <a:latin typeface="Arial" panose="020B0604020202020204" pitchFamily="34" charset="0"/>
                <a:ea typeface="微软雅黑" panose="020B0503020204020204" pitchFamily="34" charset="-122"/>
                <a:cs typeface="Arial" panose="020B0604020202020204" pitchFamily="34" charset="0"/>
              </a:rPr>
              <a:t>菜单</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New → </a:t>
            </a:r>
          </a:p>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Folder → </a:t>
            </a:r>
          </a:p>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Assets Folder</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左大括号 18"/>
          <p:cNvSpPr/>
          <p:nvPr/>
        </p:nvSpPr>
        <p:spPr>
          <a:xfrm>
            <a:off x="7586133" y="1964267"/>
            <a:ext cx="192765" cy="17441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5955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a:t>Assets</a:t>
            </a:r>
            <a:endParaRPr lang="zh-CN" altLang="en-US" dirty="0"/>
          </a:p>
        </p:txBody>
      </p:sp>
      <p:sp>
        <p:nvSpPr>
          <p:cNvPr id="3" name="内容占位符 2"/>
          <p:cNvSpPr>
            <a:spLocks noGrp="1"/>
          </p:cNvSpPr>
          <p:nvPr>
            <p:ph idx="1"/>
          </p:nvPr>
        </p:nvSpPr>
        <p:spPr>
          <a:xfrm>
            <a:off x="838200" y="1040860"/>
            <a:ext cx="10515600" cy="5548626"/>
          </a:xfrm>
          <a:solidFill>
            <a:srgbClr val="F2F2F2"/>
          </a:solidFill>
          <a:ln>
            <a:solidFill>
              <a:srgbClr val="DBD9DC"/>
            </a:solidFill>
          </a:ln>
        </p:spPr>
        <p:txBody>
          <a:bodyPr>
            <a:noAutofit/>
          </a:bodyPr>
          <a:lstStyle/>
          <a:p>
            <a:pPr marL="0" indent="0">
              <a:lnSpc>
                <a:spcPct val="120000"/>
              </a:lnSpc>
              <a:buNone/>
            </a:pPr>
            <a:r>
              <a:rPr lang="en-US" altLang="zh-CN" sz="2400" b="1" dirty="0"/>
              <a:t>private </a:t>
            </a:r>
            <a:r>
              <a:rPr lang="en-US" altLang="zh-CN" sz="2400" b="1" dirty="0" err="1"/>
              <a:t>AssetManager</a:t>
            </a:r>
            <a:r>
              <a:rPr lang="en-US" altLang="zh-CN" sz="2400" b="1" dirty="0"/>
              <a:t> assets; </a:t>
            </a:r>
          </a:p>
          <a:p>
            <a:pPr marL="0" indent="0">
              <a:lnSpc>
                <a:spcPct val="120000"/>
              </a:lnSpc>
              <a:buNone/>
            </a:pPr>
            <a:r>
              <a:rPr lang="en-US" altLang="zh-CN" sz="2400" b="1" dirty="0"/>
              <a:t>assets = </a:t>
            </a:r>
            <a:r>
              <a:rPr lang="en-US" altLang="zh-CN" sz="2400" b="1" dirty="0" err="1"/>
              <a:t>context.getAssets</a:t>
            </a:r>
            <a:r>
              <a:rPr lang="en-US" altLang="zh-CN" sz="2400" b="1" dirty="0"/>
              <a:t>();</a:t>
            </a:r>
          </a:p>
          <a:p>
            <a:pPr marL="0" indent="0">
              <a:lnSpc>
                <a:spcPct val="50000"/>
              </a:lnSpc>
              <a:buNone/>
            </a:pPr>
            <a:endParaRPr lang="en-US" altLang="zh-CN" sz="2400" dirty="0"/>
          </a:p>
          <a:p>
            <a:pPr marL="0" indent="0">
              <a:lnSpc>
                <a:spcPct val="120000"/>
              </a:lnSpc>
              <a:buNone/>
            </a:pPr>
            <a:r>
              <a:rPr lang="en-US" altLang="zh-CN" sz="2400" b="1" dirty="0"/>
              <a:t>private void </a:t>
            </a:r>
            <a:r>
              <a:rPr lang="en-US" altLang="zh-CN" sz="2400" b="1" dirty="0" err="1"/>
              <a:t>loadSounds</a:t>
            </a:r>
            <a:r>
              <a:rPr lang="en-US" altLang="zh-CN" sz="2400" b="1" dirty="0"/>
              <a:t>() {</a:t>
            </a:r>
            <a:br>
              <a:rPr lang="en-US" altLang="zh-CN" sz="2400" dirty="0"/>
            </a:br>
            <a:r>
              <a:rPr lang="en-US" altLang="zh-CN" sz="2400" dirty="0"/>
              <a:t>	String[] </a:t>
            </a:r>
            <a:r>
              <a:rPr lang="en-US" altLang="zh-CN" sz="2400" dirty="0" err="1"/>
              <a:t>soundNames</a:t>
            </a:r>
            <a:r>
              <a:rPr lang="en-US" altLang="zh-CN" sz="2400" dirty="0"/>
              <a:t>;</a:t>
            </a:r>
            <a:br>
              <a:rPr lang="en-US" altLang="zh-CN" sz="2400" dirty="0"/>
            </a:br>
            <a:r>
              <a:rPr lang="en-US" altLang="zh-CN" sz="2400" dirty="0"/>
              <a:t>	</a:t>
            </a:r>
            <a:r>
              <a:rPr lang="en-US" altLang="zh-CN" sz="2400" dirty="0">
                <a:solidFill>
                  <a:schemeClr val="tx1">
                    <a:lumMod val="50000"/>
                    <a:lumOff val="50000"/>
                  </a:schemeClr>
                </a:solidFill>
              </a:rPr>
              <a:t>try {</a:t>
            </a:r>
            <a:br>
              <a:rPr lang="en-US" altLang="zh-CN" sz="2400" dirty="0"/>
            </a:br>
            <a:r>
              <a:rPr lang="en-US" altLang="zh-CN" sz="2400" dirty="0"/>
              <a:t>		</a:t>
            </a:r>
            <a:r>
              <a:rPr lang="en-US" altLang="zh-CN" sz="2400" b="1" dirty="0" err="1"/>
              <a:t>soundNames</a:t>
            </a:r>
            <a:r>
              <a:rPr lang="en-US" altLang="zh-CN" sz="2400" b="1" dirty="0"/>
              <a:t> = assets(“sounds”);</a:t>
            </a:r>
            <a:br>
              <a:rPr lang="en-US" altLang="zh-CN" sz="2400" b="1" dirty="0"/>
            </a:br>
            <a:r>
              <a:rPr lang="en-US" altLang="zh-CN" sz="2400" dirty="0"/>
              <a:t>		</a:t>
            </a:r>
            <a:r>
              <a:rPr lang="en-US" altLang="zh-CN" sz="2400" dirty="0" err="1">
                <a:solidFill>
                  <a:schemeClr val="tx1">
                    <a:lumMod val="50000"/>
                    <a:lumOff val="50000"/>
                  </a:schemeClr>
                </a:solidFill>
              </a:rPr>
              <a:t>Log.i</a:t>
            </a:r>
            <a:r>
              <a:rPr lang="en-US" altLang="zh-CN" sz="2400" dirty="0">
                <a:solidFill>
                  <a:schemeClr val="tx1">
                    <a:lumMod val="50000"/>
                    <a:lumOff val="50000"/>
                  </a:schemeClr>
                </a:solidFill>
              </a:rPr>
              <a:t>(TAG, “</a:t>
            </a:r>
            <a:r>
              <a:rPr lang="zh-CN" altLang="en-US" sz="2400" dirty="0">
                <a:solidFill>
                  <a:schemeClr val="tx1">
                    <a:lumMod val="50000"/>
                    <a:lumOff val="50000"/>
                  </a:schemeClr>
                </a:solidFill>
              </a:rPr>
              <a:t>一共</a:t>
            </a:r>
            <a:r>
              <a:rPr lang="en-US" altLang="zh-CN" sz="2400" dirty="0">
                <a:solidFill>
                  <a:schemeClr val="tx1">
                    <a:lumMod val="50000"/>
                    <a:lumOff val="50000"/>
                  </a:schemeClr>
                </a:solidFill>
              </a:rPr>
              <a:t>” + </a:t>
            </a:r>
            <a:r>
              <a:rPr lang="en-US" altLang="zh-CN" sz="2400" dirty="0" err="1">
                <a:solidFill>
                  <a:schemeClr val="tx1">
                    <a:lumMod val="50000"/>
                    <a:lumOff val="50000"/>
                  </a:schemeClr>
                </a:solidFill>
              </a:rPr>
              <a:t>soundNames.length</a:t>
            </a:r>
            <a:r>
              <a:rPr lang="en-US" altLang="zh-CN" sz="2400" dirty="0">
                <a:solidFill>
                  <a:schemeClr val="tx1">
                    <a:lumMod val="50000"/>
                    <a:lumOff val="50000"/>
                  </a:schemeClr>
                </a:solidFill>
              </a:rPr>
              <a:t> + “</a:t>
            </a:r>
            <a:r>
              <a:rPr lang="zh-CN" altLang="en-US" sz="2400" dirty="0">
                <a:solidFill>
                  <a:schemeClr val="tx1">
                    <a:lumMod val="50000"/>
                    <a:lumOff val="50000"/>
                  </a:schemeClr>
                </a:solidFill>
              </a:rPr>
              <a:t>个声音</a:t>
            </a:r>
            <a:r>
              <a:rPr lang="en-US" altLang="zh-CN" sz="2400" dirty="0">
                <a:solidFill>
                  <a:schemeClr val="tx1">
                    <a:lumMod val="50000"/>
                    <a:lumOff val="50000"/>
                  </a:schemeClr>
                </a:solidFill>
              </a:rPr>
              <a:t>”);</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 catch (</a:t>
            </a:r>
            <a:r>
              <a:rPr lang="en-US" altLang="zh-CN" sz="2400" dirty="0" err="1">
                <a:solidFill>
                  <a:schemeClr val="tx1">
                    <a:lumMod val="50000"/>
                    <a:lumOff val="50000"/>
                  </a:schemeClr>
                </a:solidFill>
              </a:rPr>
              <a:t>IOException</a:t>
            </a:r>
            <a:r>
              <a:rPr lang="en-US" altLang="zh-CN" sz="2400" dirty="0">
                <a:solidFill>
                  <a:schemeClr val="tx1">
                    <a:lumMod val="50000"/>
                    <a:lumOff val="50000"/>
                  </a:schemeClr>
                </a:solidFill>
              </a:rPr>
              <a:t> e) {</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a:t>
            </a:r>
            <a:r>
              <a:rPr lang="en-US" altLang="zh-CN" sz="2400" dirty="0" err="1">
                <a:solidFill>
                  <a:schemeClr val="tx1">
                    <a:lumMod val="50000"/>
                    <a:lumOff val="50000"/>
                  </a:schemeClr>
                </a:solidFill>
              </a:rPr>
              <a:t>Log.e</a:t>
            </a:r>
            <a:r>
              <a:rPr lang="en-US" altLang="zh-CN" sz="2400" dirty="0">
                <a:solidFill>
                  <a:schemeClr val="tx1">
                    <a:lumMod val="50000"/>
                    <a:lumOff val="50000"/>
                  </a:schemeClr>
                </a:solidFill>
              </a:rPr>
              <a:t>(TAG, “</a:t>
            </a:r>
            <a:r>
              <a:rPr lang="zh-CN" altLang="en-US" sz="2400" dirty="0">
                <a:solidFill>
                  <a:schemeClr val="tx1">
                    <a:lumMod val="50000"/>
                    <a:lumOff val="50000"/>
                  </a:schemeClr>
                </a:solidFill>
              </a:rPr>
              <a:t>不能列出资源</a:t>
            </a:r>
            <a:r>
              <a:rPr lang="en-US" altLang="zh-CN" sz="2400" dirty="0">
                <a:solidFill>
                  <a:schemeClr val="tx1">
                    <a:lumMod val="50000"/>
                    <a:lumOff val="50000"/>
                  </a:schemeClr>
                </a:solidFill>
              </a:rPr>
              <a:t>",  e);</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return;</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a:t>
            </a:r>
            <a:br>
              <a:rPr lang="en-US" altLang="zh-CN" sz="2400" dirty="0">
                <a:solidFill>
                  <a:schemeClr val="tx1">
                    <a:lumMod val="50000"/>
                    <a:lumOff val="50000"/>
                  </a:schemeClr>
                </a:solidFill>
              </a:rPr>
            </a:b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81</a:t>
            </a:fld>
            <a:endParaRPr lang="zh-CN" altLang="en-US"/>
          </a:p>
        </p:txBody>
      </p:sp>
    </p:spTree>
    <p:extLst>
      <p:ext uri="{BB962C8B-B14F-4D97-AF65-F5344CB8AC3E}">
        <p14:creationId xmlns:p14="http://schemas.microsoft.com/office/powerpoint/2010/main" val="2278756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管理声音资源</a:t>
            </a:r>
          </a:p>
        </p:txBody>
      </p:sp>
      <p:sp>
        <p:nvSpPr>
          <p:cNvPr id="3" name="内容占位符 2"/>
          <p:cNvSpPr>
            <a:spLocks noGrp="1"/>
          </p:cNvSpPr>
          <p:nvPr>
            <p:ph idx="1"/>
          </p:nvPr>
        </p:nvSpPr>
        <p:spPr>
          <a:xfrm>
            <a:off x="838200" y="1040860"/>
            <a:ext cx="10515600" cy="5476054"/>
          </a:xfrm>
          <a:solidFill>
            <a:srgbClr val="F2F2F2"/>
          </a:solidFill>
          <a:ln>
            <a:solidFill>
              <a:srgbClr val="DBD9DC"/>
            </a:solidFill>
          </a:ln>
        </p:spPr>
        <p:txBody>
          <a:bodyPr>
            <a:noAutofit/>
          </a:bodyPr>
          <a:lstStyle/>
          <a:p>
            <a:pPr marL="0" indent="0">
              <a:lnSpc>
                <a:spcPct val="120000"/>
              </a:lnSpc>
              <a:buNone/>
            </a:pPr>
            <a:r>
              <a:rPr lang="en-US" altLang="zh-CN" sz="2400" b="1" dirty="0"/>
              <a:t>public class Sound {</a:t>
            </a:r>
            <a:br>
              <a:rPr lang="en-US" altLang="zh-CN" sz="2400" dirty="0"/>
            </a:br>
            <a:r>
              <a:rPr lang="en-US" altLang="zh-CN" sz="2400" dirty="0"/>
              <a:t>	</a:t>
            </a:r>
            <a:r>
              <a:rPr lang="en-US" altLang="zh-CN" sz="2400" dirty="0">
                <a:solidFill>
                  <a:schemeClr val="tx1">
                    <a:lumMod val="50000"/>
                    <a:lumOff val="50000"/>
                  </a:schemeClr>
                </a:solidFill>
              </a:rPr>
              <a:t>private String </a:t>
            </a:r>
            <a:r>
              <a:rPr lang="en-US" altLang="zh-CN" sz="2400" dirty="0" err="1">
                <a:solidFill>
                  <a:schemeClr val="tx1">
                    <a:lumMod val="50000"/>
                    <a:lumOff val="50000"/>
                  </a:schemeClr>
                </a:solidFill>
              </a:rPr>
              <a:t>assetPath</a:t>
            </a:r>
            <a:r>
              <a:rPr lang="en-US" altLang="zh-CN" sz="2400" dirty="0">
                <a:solidFill>
                  <a:schemeClr val="tx1">
                    <a:lumMod val="50000"/>
                    <a:lumOff val="50000"/>
                  </a:schemeClr>
                </a:solidFill>
              </a:rPr>
              <a:t>;</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private String name;</a:t>
            </a:r>
            <a:br>
              <a:rPr lang="en-US" altLang="zh-CN" sz="2400" dirty="0">
                <a:solidFill>
                  <a:schemeClr val="tx1">
                    <a:lumMod val="50000"/>
                    <a:lumOff val="50000"/>
                  </a:schemeClr>
                </a:solidFill>
              </a:rPr>
            </a:br>
            <a:r>
              <a:rPr lang="en-US" altLang="zh-CN" sz="2400" dirty="0"/>
              <a:t>	</a:t>
            </a:r>
            <a:r>
              <a:rPr lang="en-US" altLang="zh-CN" sz="2400" b="1" dirty="0"/>
              <a:t>public Sound(String </a:t>
            </a:r>
            <a:r>
              <a:rPr lang="en-US" altLang="zh-CN" sz="2400" b="1" dirty="0" err="1"/>
              <a:t>assetPath</a:t>
            </a:r>
            <a:r>
              <a:rPr lang="en-US" altLang="zh-CN" sz="2400" b="1" dirty="0"/>
              <a:t>) {</a:t>
            </a:r>
            <a:br>
              <a:rPr lang="en-US" altLang="zh-CN" sz="2400" b="1" dirty="0"/>
            </a:br>
            <a:r>
              <a:rPr lang="en-US" altLang="zh-CN" sz="2400" dirty="0"/>
              <a:t>		</a:t>
            </a:r>
            <a:r>
              <a:rPr lang="en-US" altLang="zh-CN" sz="2400" dirty="0" err="1"/>
              <a:t>this.assetPath</a:t>
            </a:r>
            <a:r>
              <a:rPr lang="en-US" altLang="zh-CN" sz="2400" dirty="0"/>
              <a:t> = </a:t>
            </a:r>
            <a:r>
              <a:rPr lang="en-US" altLang="zh-CN" sz="2400" dirty="0" err="1"/>
              <a:t>assetPath</a:t>
            </a:r>
            <a:r>
              <a:rPr lang="en-US" altLang="zh-CN" sz="2400" dirty="0"/>
              <a:t>;</a:t>
            </a:r>
            <a:br>
              <a:rPr lang="en-US" altLang="zh-CN" sz="2400" dirty="0"/>
            </a:br>
            <a:r>
              <a:rPr lang="en-US" altLang="zh-CN" sz="2400" dirty="0"/>
              <a:t>		</a:t>
            </a:r>
            <a:r>
              <a:rPr lang="en-US" altLang="zh-CN" sz="2400" b="1" dirty="0"/>
              <a:t>String[] components = </a:t>
            </a:r>
            <a:r>
              <a:rPr lang="en-US" altLang="zh-CN" sz="2400" b="1" dirty="0" err="1"/>
              <a:t>assetPath.split</a:t>
            </a:r>
            <a:r>
              <a:rPr lang="en-US" altLang="zh-CN" sz="2400" b="1" dirty="0"/>
              <a:t>("/");</a:t>
            </a:r>
            <a:br>
              <a:rPr lang="en-US" altLang="zh-CN" sz="2400" b="1" dirty="0"/>
            </a:br>
            <a:r>
              <a:rPr lang="en-US" altLang="zh-CN" sz="2400" b="1" dirty="0"/>
              <a:t>		String filename = components[</a:t>
            </a:r>
            <a:r>
              <a:rPr lang="en-US" altLang="zh-CN" sz="2400" b="1" dirty="0" err="1"/>
              <a:t>components.length</a:t>
            </a:r>
            <a:r>
              <a:rPr lang="en-US" altLang="zh-CN" sz="2400" b="1" dirty="0"/>
              <a:t> - 1];</a:t>
            </a:r>
            <a:br>
              <a:rPr lang="en-US" altLang="zh-CN" sz="2400" b="1" dirty="0"/>
            </a:br>
            <a:r>
              <a:rPr lang="en-US" altLang="zh-CN" sz="2400" b="1" dirty="0"/>
              <a:t>		name = </a:t>
            </a:r>
            <a:r>
              <a:rPr lang="en-US" altLang="zh-CN" sz="2400" b="1" dirty="0" err="1"/>
              <a:t>filename.replace</a:t>
            </a:r>
            <a:r>
              <a:rPr lang="en-US" altLang="zh-CN" sz="2400" b="1" dirty="0"/>
              <a:t>(".wav", "");</a:t>
            </a:r>
            <a:br>
              <a:rPr lang="en-US" altLang="zh-CN" sz="2400" b="1" dirty="0"/>
            </a:br>
            <a:r>
              <a:rPr lang="en-US" altLang="zh-CN" sz="2400" dirty="0"/>
              <a:t>	}</a:t>
            </a:r>
            <a:br>
              <a:rPr lang="en-US" altLang="zh-CN" sz="2400" dirty="0"/>
            </a:br>
            <a:r>
              <a:rPr lang="en-US" altLang="zh-CN" sz="2400" dirty="0"/>
              <a:t>	</a:t>
            </a:r>
            <a:r>
              <a:rPr lang="en-US" altLang="zh-CN" sz="2400" dirty="0">
                <a:solidFill>
                  <a:schemeClr val="tx1">
                    <a:lumMod val="50000"/>
                    <a:lumOff val="50000"/>
                  </a:schemeClr>
                </a:solidFill>
              </a:rPr>
              <a:t>public String </a:t>
            </a:r>
            <a:r>
              <a:rPr lang="en-US" altLang="zh-CN" sz="2400" dirty="0" err="1">
                <a:solidFill>
                  <a:schemeClr val="tx1">
                    <a:lumMod val="50000"/>
                    <a:lumOff val="50000"/>
                  </a:schemeClr>
                </a:solidFill>
              </a:rPr>
              <a:t>getAssetPath</a:t>
            </a:r>
            <a:r>
              <a:rPr lang="en-US" altLang="zh-CN" sz="2400" dirty="0">
                <a:solidFill>
                  <a:schemeClr val="tx1">
                    <a:lumMod val="50000"/>
                    <a:lumOff val="50000"/>
                  </a:schemeClr>
                </a:solidFill>
              </a:rPr>
              <a:t>() { return </a:t>
            </a:r>
            <a:r>
              <a:rPr lang="en-US" altLang="zh-CN" sz="2400" dirty="0" err="1">
                <a:solidFill>
                  <a:schemeClr val="tx1">
                    <a:lumMod val="50000"/>
                    <a:lumOff val="50000"/>
                  </a:schemeClr>
                </a:solidFill>
              </a:rPr>
              <a:t>assetPath</a:t>
            </a:r>
            <a:r>
              <a:rPr lang="en-US" altLang="zh-CN" sz="2400" dirty="0">
                <a:solidFill>
                  <a:schemeClr val="tx1">
                    <a:lumMod val="50000"/>
                    <a:lumOff val="50000"/>
                  </a:schemeClr>
                </a:solidFill>
              </a:rPr>
              <a:t>; }</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public String </a:t>
            </a:r>
            <a:r>
              <a:rPr lang="en-US" altLang="zh-CN" sz="2400" dirty="0" err="1">
                <a:solidFill>
                  <a:schemeClr val="tx1">
                    <a:lumMod val="50000"/>
                    <a:lumOff val="50000"/>
                  </a:schemeClr>
                </a:solidFill>
              </a:rPr>
              <a:t>getName</a:t>
            </a:r>
            <a:r>
              <a:rPr lang="en-US" altLang="zh-CN" sz="2400" dirty="0">
                <a:solidFill>
                  <a:schemeClr val="tx1">
                    <a:lumMod val="50000"/>
                    <a:lumOff val="50000"/>
                  </a:schemeClr>
                </a:solidFill>
              </a:rPr>
              <a:t>() { return name; }</a:t>
            </a:r>
            <a:br>
              <a:rPr lang="en-US" altLang="zh-CN" sz="2400" dirty="0">
                <a:solidFill>
                  <a:schemeClr val="tx1">
                    <a:lumMod val="50000"/>
                    <a:lumOff val="50000"/>
                  </a:schemeClr>
                </a:solidFill>
              </a:rPr>
            </a:b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82</a:t>
            </a:fld>
            <a:endParaRPr lang="zh-CN" altLang="en-US"/>
          </a:p>
        </p:txBody>
      </p:sp>
    </p:spTree>
    <p:extLst>
      <p:ext uri="{BB962C8B-B14F-4D97-AF65-F5344CB8AC3E}">
        <p14:creationId xmlns:p14="http://schemas.microsoft.com/office/powerpoint/2010/main" val="321460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9</a:t>
            </a:fld>
            <a:endParaRPr lang="zh-CN" altLang="en-US"/>
          </a:p>
        </p:txBody>
      </p:sp>
      <p:cxnSp>
        <p:nvCxnSpPr>
          <p:cNvPr id="10" name="直接箭头连接符 9"/>
          <p:cNvCxnSpPr>
            <a:stCxn id="6" idx="2"/>
            <a:endCxn id="45" idx="0"/>
          </p:cNvCxnSpPr>
          <p:nvPr/>
        </p:nvCxnSpPr>
        <p:spPr>
          <a:xfrm>
            <a:off x="5945428" y="1820105"/>
            <a:ext cx="0" cy="44013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5" idx="2"/>
            <a:endCxn id="47" idx="0"/>
          </p:cNvCxnSpPr>
          <p:nvPr/>
        </p:nvCxnSpPr>
        <p:spPr>
          <a:xfrm>
            <a:off x="5945428" y="3091237"/>
            <a:ext cx="0" cy="44013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7" idx="2"/>
            <a:endCxn id="46" idx="0"/>
          </p:cNvCxnSpPr>
          <p:nvPr/>
        </p:nvCxnSpPr>
        <p:spPr>
          <a:xfrm>
            <a:off x="5945428" y="4215583"/>
            <a:ext cx="0" cy="44013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415229" y="1135894"/>
            <a:ext cx="8132497" cy="684211"/>
            <a:chOff x="1415229" y="1135894"/>
            <a:chExt cx="8132497" cy="684211"/>
          </a:xfrm>
        </p:grpSpPr>
        <p:sp>
          <p:nvSpPr>
            <p:cNvPr id="6" name="矩形 5"/>
            <p:cNvSpPr/>
            <p:nvPr/>
          </p:nvSpPr>
          <p:spPr>
            <a:xfrm>
              <a:off x="2343129" y="1135894"/>
              <a:ext cx="7204597" cy="684211"/>
            </a:xfrm>
            <a:prstGeom prst="rect">
              <a:avLst/>
            </a:prstGeom>
            <a:solidFill>
              <a:srgbClr val="F2F2F2"/>
            </a:solidFill>
            <a:ln>
              <a:solidFill>
                <a:schemeClr val="tx1">
                  <a:lumMod val="50000"/>
                  <a:lumOff val="50000"/>
                </a:schemeClr>
              </a:solidFill>
            </a:ln>
          </p:spPr>
          <p:txBody>
            <a:bodyPr wrap="none" rtlCol="0" anchor="ctr">
              <a:noAutofit/>
            </a:bodyPr>
            <a:lstStyle/>
            <a:p>
              <a:pPr algn="ctr">
                <a:buSzPct val="100000"/>
              </a:pPr>
              <a:r>
                <a:rPr lang="zh-CN" altLang="en-US" sz="2400" dirty="0"/>
                <a:t>创建待添加的碎片实例</a:t>
              </a:r>
              <a:endParaRPr lang="en-US" altLang="zh-CN" sz="2400" dirty="0"/>
            </a:p>
          </p:txBody>
        </p:sp>
        <p:grpSp>
          <p:nvGrpSpPr>
            <p:cNvPr id="13" name="组合 12"/>
            <p:cNvGrpSpPr/>
            <p:nvPr/>
          </p:nvGrpSpPr>
          <p:grpSpPr>
            <a:xfrm>
              <a:off x="1415229" y="1140642"/>
              <a:ext cx="690356" cy="674715"/>
              <a:chOff x="4962742" y="3863209"/>
              <a:chExt cx="772548" cy="755045"/>
            </a:xfrm>
          </p:grpSpPr>
          <p:sp>
            <p:nvSpPr>
              <p:cNvPr id="14" name="矩形 13"/>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1</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962742" y="3863209"/>
                <a:ext cx="515032" cy="515032"/>
                <a:chOff x="3881276" y="1793992"/>
                <a:chExt cx="644770" cy="644770"/>
              </a:xfrm>
            </p:grpSpPr>
            <p:cxnSp>
              <p:nvCxnSpPr>
                <p:cNvPr id="19" name="直接连接符 18"/>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flipH="1" flipV="1">
                <a:off x="5220258" y="4103222"/>
                <a:ext cx="515032" cy="515032"/>
                <a:chOff x="3881276" y="1793992"/>
                <a:chExt cx="644770" cy="644770"/>
              </a:xfrm>
            </p:grpSpPr>
            <p:cxnSp>
              <p:nvCxnSpPr>
                <p:cNvPr id="17" name="直接连接符 16"/>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grpSp>
        <p:nvGrpSpPr>
          <p:cNvPr id="73" name="组合 72"/>
          <p:cNvGrpSpPr/>
          <p:nvPr/>
        </p:nvGrpSpPr>
        <p:grpSpPr>
          <a:xfrm>
            <a:off x="1415229" y="2260240"/>
            <a:ext cx="8132497" cy="830997"/>
            <a:chOff x="1415229" y="2286068"/>
            <a:chExt cx="8132497" cy="830997"/>
          </a:xfrm>
        </p:grpSpPr>
        <p:grpSp>
          <p:nvGrpSpPr>
            <p:cNvPr id="21" name="组合 20"/>
            <p:cNvGrpSpPr/>
            <p:nvPr/>
          </p:nvGrpSpPr>
          <p:grpSpPr>
            <a:xfrm>
              <a:off x="1415229" y="2364209"/>
              <a:ext cx="690356" cy="674715"/>
              <a:chOff x="4962742" y="3863209"/>
              <a:chExt cx="772548" cy="755045"/>
            </a:xfrm>
          </p:grpSpPr>
          <p:sp>
            <p:nvSpPr>
              <p:cNvPr id="22" name="矩形 21"/>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2</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962742" y="3863209"/>
                <a:ext cx="515032" cy="515032"/>
                <a:chOff x="3881276" y="1793992"/>
                <a:chExt cx="644770" cy="644770"/>
              </a:xfrm>
            </p:grpSpPr>
            <p:cxnSp>
              <p:nvCxnSpPr>
                <p:cNvPr id="27" name="直接连接符 26"/>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5220258" y="4103222"/>
                <a:ext cx="515032" cy="515032"/>
                <a:chOff x="3881276" y="1793992"/>
                <a:chExt cx="644770" cy="644770"/>
              </a:xfrm>
            </p:grpSpPr>
            <p:cxnSp>
              <p:nvCxnSpPr>
                <p:cNvPr id="25" name="直接连接符 24"/>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45" name="矩形 44"/>
            <p:cNvSpPr/>
            <p:nvPr/>
          </p:nvSpPr>
          <p:spPr>
            <a:xfrm>
              <a:off x="2343130" y="2286068"/>
              <a:ext cx="7204596" cy="830997"/>
            </a:xfrm>
            <a:prstGeom prst="rect">
              <a:avLst/>
            </a:prstGeom>
            <a:solidFill>
              <a:srgbClr val="F2F2F2"/>
            </a:solidFill>
            <a:ln>
              <a:solidFill>
                <a:srgbClr val="989898"/>
              </a:solidFill>
            </a:ln>
          </p:spPr>
          <p:txBody>
            <a:bodyPr wrap="square">
              <a:spAutoFit/>
            </a:bodyPr>
            <a:lstStyle/>
            <a:p>
              <a:pPr algn="ctr"/>
              <a:r>
                <a:rPr lang="zh-CN" altLang="en-US" sz="2400" dirty="0"/>
                <a:t>获取到 </a:t>
              </a:r>
              <a:r>
                <a:rPr lang="en-US" altLang="zh-CN" sz="2400" dirty="0" err="1"/>
                <a:t>FragmentManager</a:t>
              </a:r>
              <a:r>
                <a:rPr lang="zh-CN" altLang="en-US" sz="2400" dirty="0"/>
                <a:t>，在活动中可以直接调用 </a:t>
              </a:r>
              <a:r>
                <a:rPr lang="en-US" altLang="zh-CN" sz="2400" dirty="0" err="1"/>
                <a:t>getFragmentManager</a:t>
              </a:r>
              <a:r>
                <a:rPr lang="en-US" altLang="zh-CN" sz="2400" dirty="0"/>
                <a:t>()</a:t>
              </a:r>
              <a:r>
                <a:rPr lang="zh-CN" altLang="en-US" sz="2400" dirty="0"/>
                <a:t>方法得到</a:t>
              </a:r>
            </a:p>
          </p:txBody>
        </p:sp>
      </p:grpSp>
      <p:grpSp>
        <p:nvGrpSpPr>
          <p:cNvPr id="71" name="组合 70"/>
          <p:cNvGrpSpPr/>
          <p:nvPr/>
        </p:nvGrpSpPr>
        <p:grpSpPr>
          <a:xfrm>
            <a:off x="1405873" y="4655718"/>
            <a:ext cx="8141853" cy="830997"/>
            <a:chOff x="1405873" y="4689247"/>
            <a:chExt cx="8141853" cy="830997"/>
          </a:xfrm>
        </p:grpSpPr>
        <p:grpSp>
          <p:nvGrpSpPr>
            <p:cNvPr id="37" name="组合 36"/>
            <p:cNvGrpSpPr/>
            <p:nvPr/>
          </p:nvGrpSpPr>
          <p:grpSpPr>
            <a:xfrm>
              <a:off x="1405873" y="4767388"/>
              <a:ext cx="690356" cy="674715"/>
              <a:chOff x="4962742" y="3863209"/>
              <a:chExt cx="772548" cy="755045"/>
            </a:xfrm>
          </p:grpSpPr>
          <p:sp>
            <p:nvSpPr>
              <p:cNvPr id="38" name="矩形 37"/>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4</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4962742" y="3863209"/>
                <a:ext cx="515032" cy="515032"/>
                <a:chOff x="3881276" y="1793992"/>
                <a:chExt cx="644770" cy="644770"/>
              </a:xfrm>
            </p:grpSpPr>
            <p:cxnSp>
              <p:nvCxnSpPr>
                <p:cNvPr id="43" name="直接连接符 42"/>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flipH="1" flipV="1">
                <a:off x="5220258" y="4103222"/>
                <a:ext cx="515032" cy="515032"/>
                <a:chOff x="3881276" y="1793992"/>
                <a:chExt cx="644770" cy="644770"/>
              </a:xfrm>
            </p:grpSpPr>
            <p:cxnSp>
              <p:nvCxnSpPr>
                <p:cNvPr id="41" name="直接连接符 40"/>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46" name="矩形 45"/>
            <p:cNvSpPr/>
            <p:nvPr/>
          </p:nvSpPr>
          <p:spPr>
            <a:xfrm>
              <a:off x="2343130" y="4689247"/>
              <a:ext cx="7204596" cy="830997"/>
            </a:xfrm>
            <a:prstGeom prst="rect">
              <a:avLst/>
            </a:prstGeom>
            <a:solidFill>
              <a:srgbClr val="F2F2F2"/>
            </a:solidFill>
            <a:ln>
              <a:solidFill>
                <a:srgbClr val="989898"/>
              </a:solidFill>
            </a:ln>
          </p:spPr>
          <p:txBody>
            <a:bodyPr wrap="square" anchor="ctr" anchorCtr="0">
              <a:noAutofit/>
            </a:bodyPr>
            <a:lstStyle/>
            <a:p>
              <a:pPr algn="ctr"/>
              <a:r>
                <a:rPr lang="zh-CN" altLang="en-US" sz="2400" dirty="0"/>
                <a:t>向容器内加入碎片，使用 </a:t>
              </a:r>
              <a:r>
                <a:rPr lang="en-US" altLang="zh-CN" sz="2400" dirty="0"/>
                <a:t>replace()</a:t>
              </a:r>
              <a:r>
                <a:rPr lang="zh-CN" altLang="en-US" sz="2400" dirty="0"/>
                <a:t>方法实现，传入容器的 </a:t>
              </a:r>
              <a:r>
                <a:rPr lang="en-US" altLang="zh-CN" sz="2400" dirty="0"/>
                <a:t>id </a:t>
              </a:r>
              <a:r>
                <a:rPr lang="zh-CN" altLang="en-US" sz="2400" dirty="0"/>
                <a:t>和待添加的碎片实例</a:t>
              </a:r>
            </a:p>
          </p:txBody>
        </p:sp>
      </p:grpSp>
      <p:grpSp>
        <p:nvGrpSpPr>
          <p:cNvPr id="72" name="组合 71"/>
          <p:cNvGrpSpPr/>
          <p:nvPr/>
        </p:nvGrpSpPr>
        <p:grpSpPr>
          <a:xfrm>
            <a:off x="1415229" y="3531372"/>
            <a:ext cx="8132497" cy="684211"/>
            <a:chOff x="1415229" y="3552928"/>
            <a:chExt cx="8132497" cy="684211"/>
          </a:xfrm>
        </p:grpSpPr>
        <p:grpSp>
          <p:nvGrpSpPr>
            <p:cNvPr id="29" name="组合 28"/>
            <p:cNvGrpSpPr/>
            <p:nvPr/>
          </p:nvGrpSpPr>
          <p:grpSpPr>
            <a:xfrm>
              <a:off x="1415229" y="3557676"/>
              <a:ext cx="690356" cy="674715"/>
              <a:chOff x="4962742" y="3863209"/>
              <a:chExt cx="772548" cy="755045"/>
            </a:xfrm>
          </p:grpSpPr>
          <p:sp>
            <p:nvSpPr>
              <p:cNvPr id="30" name="矩形 29"/>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3</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4962742" y="3863209"/>
                <a:ext cx="515032" cy="515032"/>
                <a:chOff x="3881276" y="1793992"/>
                <a:chExt cx="644770" cy="644770"/>
              </a:xfrm>
            </p:grpSpPr>
            <p:cxnSp>
              <p:nvCxnSpPr>
                <p:cNvPr id="35" name="直接连接符 34"/>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flipH="1" flipV="1">
                <a:off x="5220258" y="4103222"/>
                <a:ext cx="515032" cy="515032"/>
                <a:chOff x="3881276" y="1793992"/>
                <a:chExt cx="644770" cy="644770"/>
              </a:xfrm>
            </p:grpSpPr>
            <p:cxnSp>
              <p:nvCxnSpPr>
                <p:cNvPr id="33" name="直接连接符 32"/>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47" name="矩形 46"/>
            <p:cNvSpPr/>
            <p:nvPr/>
          </p:nvSpPr>
          <p:spPr>
            <a:xfrm>
              <a:off x="2343130" y="3552928"/>
              <a:ext cx="7204596" cy="684211"/>
            </a:xfrm>
            <a:prstGeom prst="rect">
              <a:avLst/>
            </a:prstGeom>
            <a:solidFill>
              <a:srgbClr val="F2F2F2"/>
            </a:solidFill>
            <a:ln>
              <a:solidFill>
                <a:srgbClr val="989898"/>
              </a:solidFill>
            </a:ln>
          </p:spPr>
          <p:txBody>
            <a:bodyPr wrap="square" anchor="ctr" anchorCtr="0">
              <a:noAutofit/>
            </a:bodyPr>
            <a:lstStyle/>
            <a:p>
              <a:pPr algn="ctr"/>
              <a:r>
                <a:rPr lang="zh-CN" altLang="en-US" sz="2400" dirty="0"/>
                <a:t>开启一个事务，调用 </a:t>
              </a:r>
              <a:r>
                <a:rPr lang="en-US" altLang="zh-CN" sz="2400" dirty="0" err="1"/>
                <a:t>beginTransaction</a:t>
              </a:r>
              <a:r>
                <a:rPr lang="en-US" altLang="zh-CN" sz="2400" dirty="0"/>
                <a:t>()</a:t>
              </a:r>
              <a:r>
                <a:rPr lang="zh-CN" altLang="en-US" sz="2400" dirty="0"/>
                <a:t>方法开启</a:t>
              </a:r>
            </a:p>
          </p:txBody>
        </p:sp>
      </p:grpSp>
      <p:cxnSp>
        <p:nvCxnSpPr>
          <p:cNvPr id="58" name="直接箭头连接符 57"/>
          <p:cNvCxnSpPr>
            <a:stCxn id="46" idx="2"/>
            <a:endCxn id="50" idx="0"/>
          </p:cNvCxnSpPr>
          <p:nvPr/>
        </p:nvCxnSpPr>
        <p:spPr>
          <a:xfrm flipH="1">
            <a:off x="5945427" y="5486715"/>
            <a:ext cx="1" cy="440137"/>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1396517" y="5926852"/>
            <a:ext cx="8151208" cy="684211"/>
            <a:chOff x="1396517" y="5926852"/>
            <a:chExt cx="8151208" cy="684211"/>
          </a:xfrm>
        </p:grpSpPr>
        <p:sp>
          <p:nvSpPr>
            <p:cNvPr id="50" name="矩形 49"/>
            <p:cNvSpPr/>
            <p:nvPr/>
          </p:nvSpPr>
          <p:spPr>
            <a:xfrm>
              <a:off x="2343129" y="5926852"/>
              <a:ext cx="7204596" cy="684211"/>
            </a:xfrm>
            <a:prstGeom prst="rect">
              <a:avLst/>
            </a:prstGeom>
            <a:solidFill>
              <a:srgbClr val="F2F2F2"/>
            </a:solidFill>
            <a:ln>
              <a:solidFill>
                <a:srgbClr val="989898"/>
              </a:solidFill>
            </a:ln>
          </p:spPr>
          <p:txBody>
            <a:bodyPr wrap="square" anchor="ctr" anchorCtr="0">
              <a:noAutofit/>
            </a:bodyPr>
            <a:lstStyle/>
            <a:p>
              <a:pPr algn="ctr"/>
              <a:r>
                <a:rPr lang="zh-CN" altLang="en-US" sz="2400" dirty="0"/>
                <a:t>提交事务，调用 </a:t>
              </a:r>
              <a:r>
                <a:rPr lang="en-US" altLang="zh-CN" sz="2400" dirty="0"/>
                <a:t>commit()</a:t>
              </a:r>
              <a:r>
                <a:rPr lang="zh-CN" altLang="en-US" sz="2400" dirty="0"/>
                <a:t>方法来完成</a:t>
              </a:r>
            </a:p>
          </p:txBody>
        </p:sp>
        <p:grpSp>
          <p:nvGrpSpPr>
            <p:cNvPr id="62" name="组合 61"/>
            <p:cNvGrpSpPr/>
            <p:nvPr/>
          </p:nvGrpSpPr>
          <p:grpSpPr>
            <a:xfrm>
              <a:off x="1396517" y="5931600"/>
              <a:ext cx="690356" cy="674715"/>
              <a:chOff x="4962742" y="3863209"/>
              <a:chExt cx="772548" cy="755045"/>
            </a:xfrm>
          </p:grpSpPr>
          <p:sp>
            <p:nvSpPr>
              <p:cNvPr id="63" name="矩形 62"/>
              <p:cNvSpPr/>
              <p:nvPr/>
            </p:nvSpPr>
            <p:spPr>
              <a:xfrm>
                <a:off x="5128192" y="3979122"/>
                <a:ext cx="441647" cy="585513"/>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5</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962742" y="3863209"/>
                <a:ext cx="515032" cy="515032"/>
                <a:chOff x="3881276" y="1793992"/>
                <a:chExt cx="644770" cy="644770"/>
              </a:xfrm>
            </p:grpSpPr>
            <p:cxnSp>
              <p:nvCxnSpPr>
                <p:cNvPr id="68" name="直接连接符 67"/>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flipH="1" flipV="1">
                <a:off x="5220258" y="4103222"/>
                <a:ext cx="515032" cy="515032"/>
                <a:chOff x="3881276" y="1793992"/>
                <a:chExt cx="644770" cy="644770"/>
              </a:xfrm>
            </p:grpSpPr>
            <p:cxnSp>
              <p:nvCxnSpPr>
                <p:cNvPr id="66" name="直接连接符 65"/>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0531850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Text"/>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9"/>
</p:tagLst>
</file>

<file path=ppt/tags/tag16.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12"/>
</p:tagLst>
</file>

<file path=ppt/tags/tag18.xml><?xml version="1.0" encoding="utf-8"?>
<p:tagLst xmlns:a="http://schemas.openxmlformats.org/drawingml/2006/main" xmlns:r="http://schemas.openxmlformats.org/officeDocument/2006/relationships" xmlns:p="http://schemas.openxmlformats.org/presentationml/2006/main">
  <p:tag name="MH" val="20171003091959"/>
  <p:tag name="MH_LIBRARY" val="GRAPHIC"/>
  <p:tag name="MH_TYPE" val="Other"/>
  <p:tag name="MH_ORDER" val="13"/>
</p:tagLst>
</file>

<file path=ppt/tags/tag19.xml><?xml version="1.0" encoding="utf-8"?>
<p:tagLst xmlns:a="http://schemas.openxmlformats.org/drawingml/2006/main" xmlns:r="http://schemas.openxmlformats.org/officeDocument/2006/relationships" xmlns:p="http://schemas.openxmlformats.org/presentationml/2006/main">
  <p:tag name="MH" val="20171003093257"/>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71003093257"/>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1003100104"/>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Text"/>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Text"/>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Text"/>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1002222612"/>
  <p:tag name="MH_LIBRARY" val="GRAPHIC"/>
  <p:tag name="MH_TYPE" val="SubTitle"/>
  <p:tag name="MH_ORDER" val="2"/>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spPr>
      <a:bodyPr wrap="none" rtlCol="0" anchor="ctr">
        <a:spAutoFit/>
      </a:bodyPr>
      <a:lstStyle>
        <a:defPPr algn="ctr">
          <a:defRPr sz="2800" dirty="0">
            <a:solidFill>
              <a:srgbClr val="333333"/>
            </a:solidFill>
          </a:defRPr>
        </a:defPPr>
      </a:lstStyle>
    </a:spDef>
    <a:txDef>
      <a:spPr>
        <a:noFill/>
      </a:spPr>
      <a:bodyPr wrap="square" rtlCol="0">
        <a:spAutoFit/>
      </a:bodyPr>
      <a:lstStyle>
        <a:defPPr>
          <a:lnSpc>
            <a:spcPct val="110000"/>
          </a:lnSpc>
          <a:defRPr sz="2800" dirty="0"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16177</TotalTime>
  <Words>5578</Words>
  <Application>Microsoft Macintosh PowerPoint</Application>
  <PresentationFormat>宽屏</PresentationFormat>
  <Paragraphs>893</Paragraphs>
  <Slides>82</Slides>
  <Notes>61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82</vt:i4>
      </vt:variant>
    </vt:vector>
  </HeadingPairs>
  <TitlesOfParts>
    <vt:vector size="92" baseType="lpstr">
      <vt:lpstr>等线</vt:lpstr>
      <vt:lpstr>宋体</vt:lpstr>
      <vt:lpstr>微软雅黑</vt:lpstr>
      <vt:lpstr>Microsoft Yahei</vt:lpstr>
      <vt:lpstr>Arial</vt:lpstr>
      <vt:lpstr>Calibri</vt:lpstr>
      <vt:lpstr>Consolas</vt:lpstr>
      <vt:lpstr>Courier New</vt:lpstr>
      <vt:lpstr>Verdana</vt:lpstr>
      <vt:lpstr>Office 主题​​</vt:lpstr>
      <vt:lpstr>移动应用开发</vt:lpstr>
      <vt:lpstr>Fragment（碎片）</vt:lpstr>
      <vt:lpstr>平板的双页设计</vt:lpstr>
      <vt:lpstr>Fragment</vt:lpstr>
      <vt:lpstr>静态的使用Fragment</vt:lpstr>
      <vt:lpstr>Fragment Layout</vt:lpstr>
      <vt:lpstr>Fragment 类</vt:lpstr>
      <vt:lpstr>动态添加Fragment</vt:lpstr>
      <vt:lpstr>步骤</vt:lpstr>
      <vt:lpstr>Fragment与Activity通信</vt:lpstr>
      <vt:lpstr>PowerPoint 演示文稿</vt:lpstr>
      <vt:lpstr>生命周期</vt:lpstr>
      <vt:lpstr>特点</vt:lpstr>
      <vt:lpstr>单/双页根据屏幕分辨率切换</vt:lpstr>
      <vt:lpstr>单页布局</vt:lpstr>
      <vt:lpstr>双页布局</vt:lpstr>
      <vt:lpstr>创建平板模拟器</vt:lpstr>
      <vt:lpstr>不同模拟器上的运行效果</vt:lpstr>
      <vt:lpstr>屏幕</vt:lpstr>
      <vt:lpstr>限定最小宽度</vt:lpstr>
      <vt:lpstr>例如：</vt:lpstr>
      <vt:lpstr>PowerPoint 演示文稿</vt:lpstr>
      <vt:lpstr>Intent</vt:lpstr>
      <vt:lpstr>打开答案 Activity</vt:lpstr>
      <vt:lpstr>新的Activity</vt:lpstr>
      <vt:lpstr>启动AnswerActivity</vt:lpstr>
      <vt:lpstr>显式 Intent</vt:lpstr>
      <vt:lpstr>隐式 Intent</vt:lpstr>
      <vt:lpstr>配置 Action</vt:lpstr>
      <vt:lpstr>启动其他应用活动</vt:lpstr>
      <vt:lpstr>示例</vt:lpstr>
      <vt:lpstr>Intent 启动过程</vt:lpstr>
      <vt:lpstr>Intent Filter</vt:lpstr>
      <vt:lpstr>过滤方式</vt:lpstr>
      <vt:lpstr>Action</vt:lpstr>
      <vt:lpstr>Category</vt:lpstr>
      <vt:lpstr>Category</vt:lpstr>
      <vt:lpstr>Component 组件</vt:lpstr>
      <vt:lpstr>Data</vt:lpstr>
      <vt:lpstr>数据类型</vt:lpstr>
      <vt:lpstr>示例</vt:lpstr>
      <vt:lpstr>示例</vt:lpstr>
      <vt:lpstr>Type</vt:lpstr>
      <vt:lpstr>示例</vt:lpstr>
      <vt:lpstr>传递数据</vt:lpstr>
      <vt:lpstr>返回数据 </vt:lpstr>
      <vt:lpstr>使用 Intent 传递信息 使用Intent传递对象</vt:lpstr>
      <vt:lpstr>Serializable</vt:lpstr>
      <vt:lpstr>发送与接收</vt:lpstr>
      <vt:lpstr>Parcelable 方式 </vt:lpstr>
      <vt:lpstr>实现 Parcelable 接口</vt:lpstr>
      <vt:lpstr>职责</vt:lpstr>
      <vt:lpstr>用途</vt:lpstr>
      <vt:lpstr>Resource</vt:lpstr>
      <vt:lpstr>访问资源</vt:lpstr>
      <vt:lpstr>使用资源清单</vt:lpstr>
      <vt:lpstr>采用代码访问</vt:lpstr>
      <vt:lpstr>在XML文件中使用</vt:lpstr>
      <vt:lpstr>各类资源</vt:lpstr>
      <vt:lpstr>字符串</vt:lpstr>
      <vt:lpstr>颜色</vt:lpstr>
      <vt:lpstr>尺寸</vt:lpstr>
      <vt:lpstr>单位与尺寸</vt:lpstr>
      <vt:lpstr>PowerPoint 演示文稿</vt:lpstr>
      <vt:lpstr>数组</vt:lpstr>
      <vt:lpstr>Style</vt:lpstr>
      <vt:lpstr>使用样式</vt:lpstr>
      <vt:lpstr>样式继承 </vt:lpstr>
      <vt:lpstr>Theme</vt:lpstr>
      <vt:lpstr>配置应用主题</vt:lpstr>
      <vt:lpstr>AppTheme</vt:lpstr>
      <vt:lpstr>PowerPoint 演示文稿</vt:lpstr>
      <vt:lpstr>ShapeDrawable</vt:lpstr>
      <vt:lpstr>修改按钮背景</vt:lpstr>
      <vt:lpstr>StateListDrawable</vt:lpstr>
      <vt:lpstr>修改按钮</vt:lpstr>
      <vt:lpstr>LayerListDrawable</vt:lpstr>
      <vt:lpstr>round_button_pressed</vt:lpstr>
      <vt:lpstr>资源打包 - assets</vt:lpstr>
      <vt:lpstr>示例</vt:lpstr>
      <vt:lpstr>使用Assets</vt:lpstr>
      <vt:lpstr>管理声音资源</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zdy cn</dc:creator>
  <cp:lastModifiedBy>Xu Felix</cp:lastModifiedBy>
  <cp:revision>1559</cp:revision>
  <dcterms:created xsi:type="dcterms:W3CDTF">2016-12-23T00:50:08Z</dcterms:created>
  <dcterms:modified xsi:type="dcterms:W3CDTF">2019-10-24T06:59:27Z</dcterms:modified>
</cp:coreProperties>
</file>