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93" r:id="rId3"/>
    <p:sldId id="468" r:id="rId4"/>
    <p:sldId id="467" r:id="rId5"/>
    <p:sldId id="601" r:id="rId6"/>
    <p:sldId id="602" r:id="rId7"/>
    <p:sldId id="723" r:id="rId8"/>
    <p:sldId id="724" r:id="rId9"/>
    <p:sldId id="725" r:id="rId10"/>
    <p:sldId id="917" r:id="rId11"/>
    <p:sldId id="470" r:id="rId12"/>
    <p:sldId id="726" r:id="rId13"/>
    <p:sldId id="727" r:id="rId14"/>
    <p:sldId id="1002" r:id="rId15"/>
    <p:sldId id="473" r:id="rId16"/>
    <p:sldId id="474" r:id="rId17"/>
    <p:sldId id="475" r:id="rId18"/>
    <p:sldId id="471" r:id="rId19"/>
    <p:sldId id="295" r:id="rId20"/>
    <p:sldId id="476" r:id="rId21"/>
    <p:sldId id="480" r:id="rId22"/>
    <p:sldId id="479" r:id="rId23"/>
    <p:sldId id="732" r:id="rId24"/>
    <p:sldId id="481" r:id="rId25"/>
    <p:sldId id="733" r:id="rId26"/>
    <p:sldId id="1000" r:id="rId27"/>
    <p:sldId id="1001" r:id="rId28"/>
    <p:sldId id="483" r:id="rId29"/>
    <p:sldId id="484" r:id="rId30"/>
    <p:sldId id="485" r:id="rId31"/>
    <p:sldId id="486" r:id="rId32"/>
    <p:sldId id="487" r:id="rId33"/>
    <p:sldId id="489" r:id="rId34"/>
    <p:sldId id="490" r:id="rId35"/>
    <p:sldId id="734" r:id="rId36"/>
    <p:sldId id="735" r:id="rId37"/>
    <p:sldId id="296" r:id="rId38"/>
    <p:sldId id="491" r:id="rId39"/>
    <p:sldId id="736" r:id="rId40"/>
    <p:sldId id="996" r:id="rId41"/>
    <p:sldId id="997" r:id="rId42"/>
    <p:sldId id="998" r:id="rId43"/>
    <p:sldId id="999" r:id="rId44"/>
    <p:sldId id="737" r:id="rId45"/>
    <p:sldId id="492" r:id="rId46"/>
    <p:sldId id="741" r:id="rId47"/>
    <p:sldId id="738" r:id="rId48"/>
    <p:sldId id="915" r:id="rId49"/>
    <p:sldId id="739" r:id="rId50"/>
    <p:sldId id="501" r:id="rId51"/>
    <p:sldId id="743" r:id="rId52"/>
    <p:sldId id="745" r:id="rId53"/>
    <p:sldId id="977" r:id="rId54"/>
    <p:sldId id="978" r:id="rId55"/>
    <p:sldId id="979" r:id="rId56"/>
    <p:sldId id="980" r:id="rId57"/>
    <p:sldId id="981" r:id="rId58"/>
    <p:sldId id="982" r:id="rId59"/>
    <p:sldId id="607" r:id="rId60"/>
    <p:sldId id="608" r:id="rId61"/>
    <p:sldId id="609" r:id="rId62"/>
    <p:sldId id="610" r:id="rId63"/>
    <p:sldId id="949" r:id="rId64"/>
    <p:sldId id="611" r:id="rId65"/>
    <p:sldId id="612" r:id="rId66"/>
    <p:sldId id="939" r:id="rId67"/>
    <p:sldId id="613" r:id="rId68"/>
    <p:sldId id="747" r:id="rId69"/>
    <p:sldId id="940"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CD0F92E-07D0-45A0-80A0-3BF549689798}">
          <p14:sldIdLst>
            <p14:sldId id="256"/>
          </p14:sldIdLst>
        </p14:section>
        <p14:section name="目录" id="{9F41A1C2-3EA9-4A08-83F9-BC41F325B388}">
          <p14:sldIdLst/>
        </p14:section>
        <p14:section name="Environment" id="{BC4738C5-0DCD-403B-A2AB-FBAB28394C28}">
          <p14:sldIdLst/>
        </p14:section>
        <p14:section name="Activity" id="{F3153485-3F3A-492A-B71D-955D99E65270}">
          <p14:sldIdLst/>
        </p14:section>
        <p14:section name="Activity LifeCycle" id="{FBDD0590-C00F-4F75-8750-BE71605E0C92}">
          <p14:sldIdLst/>
        </p14:section>
        <p14:section name="Event" id="{FA0C1DE5-263A-4CE0-9785-664D5C34AE10}">
          <p14:sldIdLst/>
        </p14:section>
        <p14:section name="View" id="{7CA0658B-F43D-4D8D-8210-BD08A3BACD5B}">
          <p14:sldIdLst/>
        </p14:section>
        <p14:section name="Layout" id="{CB9AAFDE-C652-4966-8194-0A4CFC39B8EB}">
          <p14:sldIdLst/>
        </p14:section>
        <p14:section name="ListView" id="{15B6F6D4-48C0-43B5-9E9D-20D5D6C4FDDC}">
          <p14:sldIdLst/>
        </p14:section>
        <p14:section name="RecyclerView" id="{8048AE3F-E05F-4724-92AA-5B20690A2A52}">
          <p14:sldIdLst/>
        </p14:section>
        <p14:section name="Fragment" id="{8FDF2798-6745-4262-B9D5-073356429D82}">
          <p14:sldIdLst/>
        </p14:section>
        <p14:section name="ViewPager" id="{37A54A76-3582-4303-B1BD-475C80C6F4EA}">
          <p14:sldIdLst/>
        </p14:section>
        <p14:section name="Tab" id="{DDA39B05-9A53-4DCA-A5D5-88E43687FBA8}">
          <p14:sldIdLst/>
        </p14:section>
        <p14:section name="Intent" id="{77BF19A5-0B0A-4D28-87D7-723778F387D0}">
          <p14:sldIdLst/>
        </p14:section>
        <p14:section name="Resource" id="{87526F52-7C41-4514-A8FA-39A0A6F02237}">
          <p14:sldIdLst/>
        </p14:section>
        <p14:section name="Drawable" id="{13B9E28C-DE3C-4E8A-BDF3-2D939362EF5E}">
          <p14:sldIdLst/>
        </p14:section>
        <p14:section name="Assets" id="{8464355F-2C38-43E4-B6AB-5FB8E696D674}">
          <p14:sldIdLst/>
        </p14:section>
        <p14:section name="Files" id="{3C40D9F6-DE36-4096-9C4E-36CCDDEF795D}">
          <p14:sldIdLst>
            <p14:sldId id="293"/>
            <p14:sldId id="468"/>
            <p14:sldId id="467"/>
            <p14:sldId id="601"/>
            <p14:sldId id="602"/>
            <p14:sldId id="723"/>
            <p14:sldId id="724"/>
            <p14:sldId id="725"/>
            <p14:sldId id="917"/>
          </p14:sldIdLst>
        </p14:section>
        <p14:section name="SharedPreference" id="{79B36644-0C39-4921-8DC6-D2E5CC6548B0}">
          <p14:sldIdLst>
            <p14:sldId id="470"/>
            <p14:sldId id="726"/>
            <p14:sldId id="727"/>
            <p14:sldId id="1002"/>
            <p14:sldId id="473"/>
            <p14:sldId id="474"/>
            <p14:sldId id="475"/>
            <p14:sldId id="471"/>
          </p14:sldIdLst>
        </p14:section>
        <p14:section name="SQLite" id="{DEE15127-B135-45E0-90F6-31795BA39055}">
          <p14:sldIdLst>
            <p14:sldId id="295"/>
            <p14:sldId id="476"/>
            <p14:sldId id="480"/>
            <p14:sldId id="479"/>
            <p14:sldId id="732"/>
            <p14:sldId id="481"/>
            <p14:sldId id="733"/>
            <p14:sldId id="1000"/>
            <p14:sldId id="1001"/>
            <p14:sldId id="483"/>
            <p14:sldId id="484"/>
            <p14:sldId id="485"/>
            <p14:sldId id="486"/>
            <p14:sldId id="487"/>
            <p14:sldId id="489"/>
            <p14:sldId id="490"/>
            <p14:sldId id="734"/>
            <p14:sldId id="735"/>
          </p14:sldIdLst>
        </p14:section>
        <p14:section name="ContentProvider" id="{1DEB6940-9E39-4EF1-B472-B8C009BA3F88}">
          <p14:sldIdLst>
            <p14:sldId id="296"/>
            <p14:sldId id="491"/>
            <p14:sldId id="736"/>
            <p14:sldId id="996"/>
            <p14:sldId id="997"/>
            <p14:sldId id="998"/>
            <p14:sldId id="999"/>
            <p14:sldId id="737"/>
            <p14:sldId id="492"/>
            <p14:sldId id="741"/>
            <p14:sldId id="738"/>
            <p14:sldId id="915"/>
            <p14:sldId id="739"/>
            <p14:sldId id="501"/>
            <p14:sldId id="743"/>
            <p14:sldId id="745"/>
            <p14:sldId id="977"/>
            <p14:sldId id="978"/>
            <p14:sldId id="979"/>
            <p14:sldId id="980"/>
            <p14:sldId id="981"/>
            <p14:sldId id="982"/>
          </p14:sldIdLst>
        </p14:section>
        <p14:section name="DataParse" id="{69020D97-47BC-417E-988F-E248D8C8428E}">
          <p14:sldIdLst>
            <p14:sldId id="607"/>
            <p14:sldId id="608"/>
            <p14:sldId id="609"/>
            <p14:sldId id="610"/>
            <p14:sldId id="949"/>
            <p14:sldId id="611"/>
            <p14:sldId id="612"/>
            <p14:sldId id="939"/>
            <p14:sldId id="613"/>
            <p14:sldId id="747"/>
            <p14:sldId id="940"/>
          </p14:sldIdLst>
        </p14:section>
        <p14:section name="BroadcastReceiver" id="{3612E65A-8DF4-43B0-8AED-85ECE69278DE}">
          <p14:sldIdLst/>
        </p14:section>
        <p14:section name="Notification" id="{883C8E78-29B0-4858-B2EA-44B46FF5E8E6}">
          <p14:sldIdLst/>
        </p14:section>
        <p14:section name="Thread" id="{8AE03440-D5B3-4A97-8882-0B34669DC2FB}">
          <p14:sldIdLst/>
        </p14:section>
        <p14:section name="Handler" id="{0A6CD13E-B979-4E7A-BD56-6DF2A618875F}">
          <p14:sldIdLst/>
        </p14:section>
        <p14:section name="AsyncTask" id="{1D017FBC-ACA9-45EA-830B-98F2F1F9FDFE}">
          <p14:sldIdLst/>
        </p14:section>
        <p14:section name="Service" id="{CF4AD60C-29DC-4DC4-861F-F3994EE6B146}">
          <p14:sldIdLst/>
        </p14:section>
        <p14:section name="IntentService" id="{76DF71BA-62B1-4D11-9033-23D143782638}">
          <p14:sldIdLst/>
        </p14:section>
        <p14:section name="Material Design" id="{B99365D4-60C5-4633-8B88-722D26B590A6}">
          <p14:sldIdLst/>
        </p14:section>
        <p14:section name="Perception" id="{A8A2576A-DAAB-44EB-AA90-6611E575E15B}">
          <p14:sldIdLst/>
        </p14:section>
        <p14:section name="Framework" id="{2304988E-3B0A-4641-95A2-2DF41CD6E088}">
          <p14:sldIdLst/>
        </p14:section>
        <p14:section name="定制视图" id="{0174C23E-D124-4952-9D2F-34144317F603}">
          <p14:sldIdLst/>
        </p14:section>
        <p14:section name="动画" id="{41BA1570-B581-461A-802E-BFA5AEB263F5}">
          <p14:sldIdLst/>
        </p14:section>
        <p14:section name="双缓冲" id="{86B8F1BA-7634-4E3F-9E6D-1790171BAD8D}">
          <p14:sldIdLst/>
        </p14:section>
        <p14:section name="传感器" id="{A63EC59C-B991-4EB9-91DC-E96250DEE139}">
          <p14:sldIdLst/>
        </p14:section>
        <p14:section name="IPC-Binder" id="{54EA6BF6-8F04-41A8-8C3F-6BFDBA3BD1D4}">
          <p14:sldIdLst/>
        </p14:section>
        <p14:section name="AIDL" id="{B272A78C-ADDD-4095-AA87-D9C74EA504D2}">
          <p14:sldIdLst/>
        </p14:section>
        <p14:section name="Bundler" id="{9435CCE1-857F-4729-BAC5-7C070DAE74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9DC"/>
    <a:srgbClr val="F2F2F2"/>
    <a:srgbClr val="FAFAFA"/>
    <a:srgbClr val="B6B6B6"/>
    <a:srgbClr val="F5F5F5"/>
    <a:srgbClr val="989898"/>
    <a:srgbClr val="FFFFFF"/>
    <a:srgbClr val="E6E6E6"/>
    <a:srgbClr val="0000FF"/>
    <a:srgbClr val="2147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14" autoAdjust="0"/>
    <p:restoredTop sz="85294" autoAdjust="0"/>
  </p:normalViewPr>
  <p:slideViewPr>
    <p:cSldViewPr snapToGrid="0">
      <p:cViewPr varScale="1">
        <p:scale>
          <a:sx n="137" d="100"/>
          <a:sy n="137" d="100"/>
        </p:scale>
        <p:origin x="1960" y="192"/>
      </p:cViewPr>
      <p:guideLst/>
    </p:cSldViewPr>
  </p:slideViewPr>
  <p:outlineViewPr>
    <p:cViewPr>
      <p:scale>
        <a:sx n="50" d="100"/>
        <a:sy n="50" d="100"/>
      </p:scale>
      <p:origin x="0" y="-118808"/>
    </p:cViewPr>
  </p:outlineViewPr>
  <p:notesTextViewPr>
    <p:cViewPr>
      <p:scale>
        <a:sx n="150" d="100"/>
        <a:sy n="150" d="100"/>
      </p:scale>
      <p:origin x="0" y="0"/>
    </p:cViewPr>
  </p:notesTextViewPr>
  <p:sorterViewPr>
    <p:cViewPr>
      <p:scale>
        <a:sx n="75" d="100"/>
        <a:sy n="75" d="100"/>
      </p:scale>
      <p:origin x="0" y="-18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6C19D-7747-4054-95CF-C668225E05E3}" type="datetimeFigureOut">
              <a:rPr lang="zh-CN" altLang="en-US" smtClean="0"/>
              <a:t>2019/10/29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076A9-7AC7-469C-99F7-1CB70429BA05}" type="slidenum">
              <a:rPr lang="zh-CN" altLang="en-US" smtClean="0"/>
              <a:t>‹#›</a:t>
            </a:fld>
            <a:endParaRPr lang="zh-CN" altLang="en-US"/>
          </a:p>
        </p:txBody>
      </p:sp>
    </p:spTree>
    <p:extLst>
      <p:ext uri="{BB962C8B-B14F-4D97-AF65-F5344CB8AC3E}">
        <p14:creationId xmlns:p14="http://schemas.microsoft.com/office/powerpoint/2010/main" val="839395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baike.baidu.com/item/ECMAScript"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eveloper.android.com/reference/android/content/Context.html#getFilesDir%28%29"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developer.android.com/reference/android/content/Context.html#getExternalFilesDir(java.lang.Stri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2cto.com/kf/all/zujia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r>
              <a:rPr lang="zh-CN" altLang="en-US" dirty="0"/>
              <a:t>学时</a:t>
            </a:r>
          </a:p>
        </p:txBody>
      </p:sp>
      <p:sp>
        <p:nvSpPr>
          <p:cNvPr id="4" name="灯片编号占位符 3"/>
          <p:cNvSpPr>
            <a:spLocks noGrp="1"/>
          </p:cNvSpPr>
          <p:nvPr>
            <p:ph type="sldNum" sz="quarter" idx="10"/>
          </p:nvPr>
        </p:nvSpPr>
        <p:spPr/>
        <p:txBody>
          <a:bodyPr/>
          <a:lstStyle/>
          <a:p>
            <a:fld id="{0F2076A9-7AC7-469C-99F7-1CB70429BA05}" type="slidenum">
              <a:rPr lang="zh-CN" altLang="en-US" smtClean="0"/>
              <a:t>1</a:t>
            </a:fld>
            <a:endParaRPr lang="zh-CN" altLang="en-US"/>
          </a:p>
        </p:txBody>
      </p:sp>
    </p:spTree>
    <p:extLst>
      <p:ext uri="{BB962C8B-B14F-4D97-AF65-F5344CB8AC3E}">
        <p14:creationId xmlns:p14="http://schemas.microsoft.com/office/powerpoint/2010/main" val="1463519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15</a:t>
            </a:fld>
            <a:endParaRPr lang="zh-CN" altLang="en-US"/>
          </a:p>
        </p:txBody>
      </p:sp>
    </p:spTree>
    <p:extLst>
      <p:ext uri="{BB962C8B-B14F-4D97-AF65-F5344CB8AC3E}">
        <p14:creationId xmlns:p14="http://schemas.microsoft.com/office/powerpoint/2010/main" val="634026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get </a:t>
            </a:r>
            <a:r>
              <a:rPr lang="zh-CN" altLang="en-US" sz="1200" b="0" i="0" kern="1200" dirty="0">
                <a:solidFill>
                  <a:schemeClr val="tx1"/>
                </a:solidFill>
                <a:effectLst/>
                <a:latin typeface="+mn-lt"/>
                <a:ea typeface="+mn-ea"/>
                <a:cs typeface="+mn-cs"/>
              </a:rPr>
              <a:t>方法都接收两个参数，第一个参数是键，传入存储数据时使用的键就可以得到相应的值了，第二个参数是默认值，即表示当传入的键找不到对应的值时，会以什么样的默认值进行返回。</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16</a:t>
            </a:fld>
            <a:endParaRPr lang="zh-CN" altLang="en-US"/>
          </a:p>
        </p:txBody>
      </p:sp>
    </p:spTree>
    <p:extLst>
      <p:ext uri="{BB962C8B-B14F-4D97-AF65-F5344CB8AC3E}">
        <p14:creationId xmlns:p14="http://schemas.microsoft.com/office/powerpoint/2010/main" val="1283489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NoSQL</a:t>
            </a:r>
            <a:r>
              <a:rPr lang="zh-CN" altLang="en-US" sz="1200" b="0" i="0" kern="1200" dirty="0">
                <a:solidFill>
                  <a:schemeClr val="tx1"/>
                </a:solidFill>
                <a:effectLst/>
                <a:latin typeface="+mn-lt"/>
                <a:ea typeface="+mn-ea"/>
                <a:cs typeface="+mn-cs"/>
              </a:rPr>
              <a:t>数据库的产生就是为了解决大规模数据集合多重数据种类带来的挑战，尤其是大数据应用难题。特别是超大规模和高并发的</a:t>
            </a:r>
            <a:r>
              <a:rPr lang="en-US" altLang="zh-CN" sz="1200" b="0" i="0" kern="1200" dirty="0">
                <a:solidFill>
                  <a:schemeClr val="tx1"/>
                </a:solidFill>
                <a:effectLst/>
                <a:latin typeface="+mn-lt"/>
                <a:ea typeface="+mn-ea"/>
                <a:cs typeface="+mn-cs"/>
              </a:rPr>
              <a:t>SNS</a:t>
            </a:r>
            <a:r>
              <a:rPr lang="zh-CN" altLang="en-US" sz="1200" b="0" i="0" kern="1200" dirty="0">
                <a:solidFill>
                  <a:schemeClr val="tx1"/>
                </a:solidFill>
                <a:effectLst/>
                <a:latin typeface="+mn-lt"/>
                <a:ea typeface="+mn-ea"/>
                <a:cs typeface="+mn-cs"/>
              </a:rPr>
              <a:t>类型的</a:t>
            </a:r>
            <a:r>
              <a:rPr lang="en-US" altLang="zh-CN" sz="1200" b="0" i="0" kern="1200" dirty="0">
                <a:solidFill>
                  <a:schemeClr val="tx1"/>
                </a:solidFill>
                <a:effectLst/>
                <a:latin typeface="+mn-lt"/>
                <a:ea typeface="+mn-ea"/>
                <a:cs typeface="+mn-cs"/>
              </a:rPr>
              <a:t>web2.0</a:t>
            </a:r>
            <a:r>
              <a:rPr lang="zh-CN" altLang="en-US" sz="1200" b="0" i="0" kern="1200" dirty="0">
                <a:solidFill>
                  <a:schemeClr val="tx1"/>
                </a:solidFill>
                <a:effectLst/>
                <a:latin typeface="+mn-lt"/>
                <a:ea typeface="+mn-ea"/>
                <a:cs typeface="+mn-cs"/>
              </a:rPr>
              <a:t>纯动态网站已经显得力不从心，暴露了很多难以克服的问题。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关系型数据库中的表都是存储一些格式化的数据结构，每个元组字段的组成都一样，即使不是每个元组都需要所有的字段，但数据库会为每个元组分配所有的字段，这样的结构可以便于表与表之间进行连接等操作，但从另一个角度来说它也是关系型数据库性能瓶颈的一个因素。而非关系型数据库以键值对存储，它的结构不固定，每一个元组可以有不一样的字段，每个元组可以根据需要增加一些自己的键值对，这样就不会局限于固定的结构，可以减少一些时间和空间的开销。</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NoSQL </a:t>
            </a:r>
            <a:r>
              <a:rPr lang="zh-CN" altLang="en-US" sz="1200" b="0" i="0" kern="1200" dirty="0">
                <a:solidFill>
                  <a:schemeClr val="tx1"/>
                </a:solidFill>
                <a:effectLst/>
                <a:latin typeface="+mn-lt"/>
                <a:ea typeface="+mn-ea"/>
                <a:cs typeface="+mn-cs"/>
              </a:rPr>
              <a:t>数据存储不需要固定的表结构，通常也不存在连接操作。</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19</a:t>
            </a:fld>
            <a:endParaRPr lang="zh-CN" altLang="en-US"/>
          </a:p>
        </p:txBody>
      </p:sp>
    </p:spTree>
    <p:extLst>
      <p:ext uri="{BB962C8B-B14F-4D97-AF65-F5344CB8AC3E}">
        <p14:creationId xmlns:p14="http://schemas.microsoft.com/office/powerpoint/2010/main" val="559393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SQLite </a:t>
            </a:r>
            <a:r>
              <a:rPr lang="zh-CN" altLang="en-US" sz="1200" b="0" i="0" kern="1200" dirty="0">
                <a:solidFill>
                  <a:schemeClr val="tx1"/>
                </a:solidFill>
                <a:effectLst/>
                <a:latin typeface="+mn-lt"/>
                <a:ea typeface="+mn-ea"/>
                <a:cs typeface="+mn-cs"/>
              </a:rPr>
              <a:t>是一款轻量级的关系型数据库，运算速度非常快，占用资源很少，通常只需要几百 </a:t>
            </a:r>
            <a:r>
              <a:rPr lang="en-US" altLang="zh-CN" sz="1200" b="0" i="0" kern="1200" dirty="0">
                <a:solidFill>
                  <a:schemeClr val="tx1"/>
                </a:solidFill>
                <a:effectLst/>
                <a:latin typeface="+mn-lt"/>
                <a:ea typeface="+mn-ea"/>
                <a:cs typeface="+mn-cs"/>
              </a:rPr>
              <a:t>K </a:t>
            </a:r>
            <a:r>
              <a:rPr lang="zh-CN" altLang="en-US" sz="1200" b="0" i="0" kern="1200" dirty="0">
                <a:solidFill>
                  <a:schemeClr val="tx1"/>
                </a:solidFill>
                <a:effectLst/>
                <a:latin typeface="+mn-lt"/>
                <a:ea typeface="+mn-ea"/>
                <a:cs typeface="+mn-cs"/>
              </a:rPr>
              <a:t>的内存就足够了，因而特别适合在移动设备上使用。不仅支持标准的 </a:t>
            </a:r>
            <a:r>
              <a:rPr lang="en-US" altLang="zh-CN" sz="1200" b="0" i="0" kern="1200" dirty="0">
                <a:solidFill>
                  <a:schemeClr val="tx1"/>
                </a:solidFill>
                <a:effectLst/>
                <a:latin typeface="+mn-lt"/>
                <a:ea typeface="+mn-ea"/>
                <a:cs typeface="+mn-cs"/>
              </a:rPr>
              <a:t>SQL </a:t>
            </a:r>
            <a:r>
              <a:rPr lang="zh-CN" altLang="en-US" sz="1200" b="0" i="0" kern="1200" dirty="0">
                <a:solidFill>
                  <a:schemeClr val="tx1"/>
                </a:solidFill>
                <a:effectLst/>
                <a:latin typeface="+mn-lt"/>
                <a:ea typeface="+mn-ea"/>
                <a:cs typeface="+mn-cs"/>
              </a:rPr>
              <a:t>语法，还遵循了数据库的 </a:t>
            </a:r>
            <a:r>
              <a:rPr lang="en-US" altLang="zh-CN" sz="1200" b="0" i="0" kern="1200" dirty="0">
                <a:solidFill>
                  <a:schemeClr val="tx1"/>
                </a:solidFill>
                <a:effectLst/>
                <a:latin typeface="+mn-lt"/>
                <a:ea typeface="+mn-ea"/>
                <a:cs typeface="+mn-cs"/>
              </a:rPr>
              <a:t>ACID </a:t>
            </a:r>
            <a:r>
              <a:rPr lang="zh-CN" altLang="en-US" sz="1200" b="0" i="0" kern="1200" dirty="0">
                <a:solidFill>
                  <a:schemeClr val="tx1"/>
                </a:solidFill>
                <a:effectLst/>
                <a:latin typeface="+mn-lt"/>
                <a:ea typeface="+mn-ea"/>
                <a:cs typeface="+mn-cs"/>
              </a:rPr>
              <a:t>事务。</a:t>
            </a:r>
            <a:r>
              <a:rPr lang="zh-CN" altLang="en-US" sz="1200" kern="1200" dirty="0">
                <a:solidFill>
                  <a:schemeClr val="tx1"/>
                </a:solidFill>
                <a:effectLst/>
                <a:latin typeface="+mn-lt"/>
                <a:ea typeface="+mn-ea"/>
                <a:cs typeface="+mn-cs"/>
              </a:rPr>
              <a:t>原子性（</a:t>
            </a:r>
            <a:r>
              <a:rPr lang="en-US" altLang="zh-CN" sz="1200" kern="1200" dirty="0">
                <a:solidFill>
                  <a:schemeClr val="tx1"/>
                </a:solidFill>
                <a:effectLst/>
                <a:latin typeface="+mn-lt"/>
                <a:ea typeface="+mn-ea"/>
                <a:cs typeface="+mn-cs"/>
              </a:rPr>
              <a:t>Atomicity</a:t>
            </a:r>
            <a:r>
              <a:rPr lang="zh-CN" altLang="en-US" sz="1200" kern="1200" dirty="0">
                <a:solidFill>
                  <a:schemeClr val="tx1"/>
                </a:solidFill>
                <a:effectLst/>
                <a:latin typeface="+mn-lt"/>
                <a:ea typeface="+mn-ea"/>
                <a:cs typeface="+mn-cs"/>
              </a:rPr>
              <a:t>）、一致性（</a:t>
            </a:r>
            <a:r>
              <a:rPr lang="en-US" altLang="zh-CN" sz="1200" kern="1200" dirty="0">
                <a:solidFill>
                  <a:schemeClr val="tx1"/>
                </a:solidFill>
                <a:effectLst/>
                <a:latin typeface="+mn-lt"/>
                <a:ea typeface="+mn-ea"/>
                <a:cs typeface="+mn-cs"/>
              </a:rPr>
              <a:t>Consistency</a:t>
            </a:r>
            <a:r>
              <a:rPr lang="zh-CN" altLang="en-US" sz="1200" kern="1200" dirty="0">
                <a:solidFill>
                  <a:schemeClr val="tx1"/>
                </a:solidFill>
                <a:effectLst/>
                <a:latin typeface="+mn-lt"/>
                <a:ea typeface="+mn-ea"/>
                <a:cs typeface="+mn-cs"/>
              </a:rPr>
              <a:t>）、隔离性（</a:t>
            </a:r>
            <a:r>
              <a:rPr lang="en-US" altLang="zh-CN" sz="1200" kern="1200" dirty="0">
                <a:solidFill>
                  <a:schemeClr val="tx1"/>
                </a:solidFill>
                <a:effectLst/>
                <a:latin typeface="+mn-lt"/>
                <a:ea typeface="+mn-ea"/>
                <a:cs typeface="+mn-cs"/>
              </a:rPr>
              <a:t>Isolation</a:t>
            </a:r>
            <a:r>
              <a:rPr lang="zh-CN" altLang="en-US" sz="1200" kern="1200" dirty="0">
                <a:solidFill>
                  <a:schemeClr val="tx1"/>
                </a:solidFill>
                <a:effectLst/>
                <a:latin typeface="+mn-lt"/>
                <a:ea typeface="+mn-ea"/>
                <a:cs typeface="+mn-cs"/>
              </a:rPr>
              <a:t>）、持久性（</a:t>
            </a:r>
            <a:r>
              <a:rPr lang="en-US" altLang="zh-CN" sz="1200" kern="1200" dirty="0">
                <a:solidFill>
                  <a:schemeClr val="tx1"/>
                </a:solidFill>
                <a:effectLst/>
                <a:latin typeface="+mn-lt"/>
                <a:ea typeface="+mn-ea"/>
                <a:cs typeface="+mn-cs"/>
              </a:rPr>
              <a:t>Durability</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编译器、内核、后端以及附件。</a:t>
            </a:r>
            <a:r>
              <a:rPr lang="en-US" altLang="zh-CN" sz="1200" b="0" i="0" kern="1200" dirty="0">
                <a:solidFill>
                  <a:schemeClr val="tx1"/>
                </a:solidFill>
                <a:effectLst/>
                <a:latin typeface="+mn-lt"/>
                <a:ea typeface="+mn-ea"/>
                <a:cs typeface="+mn-cs"/>
              </a:rPr>
              <a:t>SQLite</a:t>
            </a:r>
            <a:r>
              <a:rPr lang="zh-CN" altLang="en-US" sz="1200" b="0" i="0" kern="1200" dirty="0">
                <a:solidFill>
                  <a:schemeClr val="tx1"/>
                </a:solidFill>
                <a:effectLst/>
                <a:latin typeface="+mn-lt"/>
                <a:ea typeface="+mn-ea"/>
                <a:cs typeface="+mn-cs"/>
              </a:rPr>
              <a:t>通过利用虚拟机和虚拟数据库引擎</a:t>
            </a:r>
            <a:r>
              <a:rPr lang="en-US" altLang="zh-CN" sz="1200" b="0" i="0" kern="1200" dirty="0">
                <a:solidFill>
                  <a:schemeClr val="tx1"/>
                </a:solidFill>
                <a:effectLst/>
                <a:latin typeface="+mn-lt"/>
                <a:ea typeface="+mn-ea"/>
                <a:cs typeface="+mn-cs"/>
              </a:rPr>
              <a:t>(VDBE)</a:t>
            </a:r>
            <a:r>
              <a:rPr lang="zh-CN" altLang="en-US" sz="1200" b="0" i="0" kern="1200" dirty="0">
                <a:solidFill>
                  <a:schemeClr val="tx1"/>
                </a:solidFill>
                <a:effectLst/>
                <a:latin typeface="+mn-lt"/>
                <a:ea typeface="+mn-ea"/>
                <a:cs typeface="+mn-cs"/>
              </a:rPr>
              <a:t>。袖珍型的</a:t>
            </a:r>
            <a:r>
              <a:rPr lang="en-US" altLang="zh-CN" sz="1200" b="0" i="0" kern="1200" dirty="0">
                <a:solidFill>
                  <a:schemeClr val="tx1"/>
                </a:solidFill>
                <a:effectLst/>
                <a:latin typeface="+mn-lt"/>
                <a:ea typeface="+mn-ea"/>
                <a:cs typeface="+mn-cs"/>
              </a:rPr>
              <a:t>SQLite</a:t>
            </a:r>
            <a:r>
              <a:rPr lang="zh-CN" altLang="en-US" sz="1200" b="0" i="0" kern="1200" dirty="0">
                <a:solidFill>
                  <a:schemeClr val="tx1"/>
                </a:solidFill>
                <a:effectLst/>
                <a:latin typeface="+mn-lt"/>
                <a:ea typeface="+mn-ea"/>
                <a:cs typeface="+mn-cs"/>
              </a:rPr>
              <a:t>竟然可以支持高达</a:t>
            </a:r>
            <a:r>
              <a:rPr lang="en-US" altLang="zh-CN" sz="1200" b="0" i="0" kern="1200" dirty="0">
                <a:solidFill>
                  <a:schemeClr val="tx1"/>
                </a:solidFill>
                <a:effectLst/>
                <a:latin typeface="+mn-lt"/>
                <a:ea typeface="+mn-ea"/>
                <a:cs typeface="+mn-cs"/>
              </a:rPr>
              <a:t>2TB</a:t>
            </a:r>
            <a:r>
              <a:rPr lang="zh-CN" altLang="en-US" sz="1200" b="0" i="0" kern="1200" dirty="0">
                <a:solidFill>
                  <a:schemeClr val="tx1"/>
                </a:solidFill>
                <a:effectLst/>
                <a:latin typeface="+mn-lt"/>
                <a:ea typeface="+mn-ea"/>
                <a:cs typeface="+mn-cs"/>
              </a:rPr>
              <a:t>大小的数据库，每个数据库都是以单个文件的形式存在，这些数据都是以</a:t>
            </a:r>
            <a:r>
              <a:rPr lang="en-US" altLang="zh-CN" sz="1200" b="0" i="0" kern="1200" dirty="0">
                <a:solidFill>
                  <a:schemeClr val="tx1"/>
                </a:solidFill>
                <a:effectLst/>
                <a:latin typeface="+mn-lt"/>
                <a:ea typeface="+mn-ea"/>
                <a:cs typeface="+mn-cs"/>
              </a:rPr>
              <a:t>B-Tree</a:t>
            </a:r>
            <a:r>
              <a:rPr lang="zh-CN" altLang="en-US" sz="1200" b="0" i="0" kern="1200" dirty="0">
                <a:solidFill>
                  <a:schemeClr val="tx1"/>
                </a:solidFill>
                <a:effectLst/>
                <a:latin typeface="+mn-lt"/>
                <a:ea typeface="+mn-ea"/>
                <a:cs typeface="+mn-cs"/>
              </a:rPr>
              <a:t>的数据结构形式存储在磁盘上。</a:t>
            </a:r>
            <a:br>
              <a:rPr lang="zh-CN" altLang="en-US" dirty="0"/>
            </a:br>
            <a:endParaRPr lang="en-US" altLang="zh-CN" b="1" dirty="0">
              <a:solidFill>
                <a:srgbClr val="C00000"/>
              </a:solidFill>
            </a:endParaRPr>
          </a:p>
          <a:p>
            <a:pPr lvl="0"/>
            <a:r>
              <a:rPr lang="zh-CN" altLang="en-US" b="1" dirty="0">
                <a:solidFill>
                  <a:srgbClr val="C00000"/>
                </a:solidFill>
              </a:rPr>
              <a:t>进程内</a:t>
            </a:r>
            <a:r>
              <a:rPr lang="zh-CN" altLang="en-US" dirty="0"/>
              <a:t>的库</a:t>
            </a:r>
            <a:endParaRPr lang="en-US" altLang="zh-CN" dirty="0"/>
          </a:p>
          <a:p>
            <a:pPr lvl="0"/>
            <a:r>
              <a:rPr lang="zh-CN" altLang="en-US" dirty="0"/>
              <a:t>不是一个独立的进程</a:t>
            </a:r>
            <a:endParaRPr lang="en-US" altLang="zh-CN" dirty="0"/>
          </a:p>
          <a:p>
            <a:pPr lvl="0"/>
            <a:r>
              <a:rPr lang="zh-CN" altLang="en-US" dirty="0"/>
              <a:t>实现了自给自足的、</a:t>
            </a:r>
            <a:r>
              <a:rPr lang="zh-CN" altLang="en-US" b="1" dirty="0">
                <a:solidFill>
                  <a:srgbClr val="C00000"/>
                </a:solidFill>
              </a:rPr>
              <a:t>无服务器</a:t>
            </a:r>
            <a:r>
              <a:rPr lang="zh-CN" altLang="en-US" dirty="0"/>
              <a:t>的、</a:t>
            </a:r>
            <a:r>
              <a:rPr lang="zh-CN" altLang="en-US" b="1" dirty="0">
                <a:solidFill>
                  <a:srgbClr val="C00000"/>
                </a:solidFill>
              </a:rPr>
              <a:t>零配置</a:t>
            </a:r>
            <a:endParaRPr lang="en-US" altLang="zh-CN" b="1" dirty="0">
              <a:solidFill>
                <a:srgbClr val="C00000"/>
              </a:solidFill>
            </a:endParaRPr>
          </a:p>
          <a:p>
            <a:pPr lvl="0"/>
            <a:r>
              <a:rPr lang="zh-CN" altLang="en-US" dirty="0"/>
              <a:t>按应用程序需求进行</a:t>
            </a:r>
            <a:r>
              <a:rPr lang="zh-CN" altLang="en-US" b="1" dirty="0">
                <a:solidFill>
                  <a:srgbClr val="C00000"/>
                </a:solidFill>
              </a:rPr>
              <a:t>静态或动态连接</a:t>
            </a:r>
            <a:endParaRPr lang="en-US" altLang="zh-CN" b="1" dirty="0">
              <a:solidFill>
                <a:srgbClr val="C00000"/>
              </a:solidFill>
            </a:endParaRPr>
          </a:p>
          <a:p>
            <a:pPr lvl="0"/>
            <a:r>
              <a:rPr lang="zh-CN" altLang="en-US" dirty="0"/>
              <a:t>直接访问其</a:t>
            </a:r>
            <a:r>
              <a:rPr lang="zh-CN" altLang="en-US" b="1" dirty="0">
                <a:solidFill>
                  <a:srgbClr val="C00000"/>
                </a:solidFill>
              </a:rPr>
              <a:t>存储文件</a:t>
            </a:r>
            <a:endParaRPr lang="en-US" altLang="zh-CN" b="1"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SQLite</a:t>
            </a:r>
            <a:r>
              <a:rPr lang="zh-CN" altLang="en-US" sz="1200" b="0" i="0" kern="1200" dirty="0">
                <a:solidFill>
                  <a:schemeClr val="tx1"/>
                </a:solidFill>
                <a:effectLst/>
                <a:latin typeface="+mn-lt"/>
                <a:ea typeface="+mn-ea"/>
                <a:cs typeface="+mn-cs"/>
              </a:rPr>
              <a:t>通过数据库级上的独占性和共享锁来实现独立事务处理。这意味着多个进程可以在同一时间从同一数据库读取数据，但只有一个可以写入数据。在某个进程或线程想数据库执行写操作之前，必须获得独占锁。在获得独占锁之后，其他的读或写操作将不会再发生。</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r>
              <a:rPr lang="zh-CN" altLang="en-US" dirty="0"/>
              <a:t>通信协议是在编程语言内的直接</a:t>
            </a:r>
            <a:r>
              <a:rPr lang="en-US" altLang="zh-CN" dirty="0"/>
              <a:t>API</a:t>
            </a:r>
            <a:r>
              <a:rPr lang="zh-CN" altLang="en-US" dirty="0"/>
              <a:t>调用。整个数据库</a:t>
            </a:r>
            <a:r>
              <a:rPr lang="en-US" altLang="zh-CN" dirty="0"/>
              <a:t>(</a:t>
            </a:r>
            <a:r>
              <a:rPr lang="zh-CN" altLang="en-US" dirty="0"/>
              <a:t>定义、表、索引和数据本身</a:t>
            </a:r>
            <a:r>
              <a:rPr lang="en-US" altLang="zh-CN" dirty="0"/>
              <a:t>)</a:t>
            </a:r>
            <a:r>
              <a:rPr lang="zh-CN" altLang="en-US" dirty="0"/>
              <a:t>都在宿主主机上，存储在一个单一的文件中。</a:t>
            </a:r>
            <a:endParaRPr lang="en-US" altLang="zh-CN" dirty="0"/>
          </a:p>
          <a:p>
            <a:r>
              <a:rPr lang="zh-CN" altLang="en-US" dirty="0"/>
              <a:t>简单的设计：开始一个事务的时候锁定整个数据文件而完成。</a:t>
            </a:r>
          </a:p>
        </p:txBody>
      </p:sp>
      <p:sp>
        <p:nvSpPr>
          <p:cNvPr id="4" name="灯片编号占位符 3"/>
          <p:cNvSpPr>
            <a:spLocks noGrp="1"/>
          </p:cNvSpPr>
          <p:nvPr>
            <p:ph type="sldNum" sz="quarter" idx="10"/>
          </p:nvPr>
        </p:nvSpPr>
        <p:spPr/>
        <p:txBody>
          <a:bodyPr/>
          <a:lstStyle/>
          <a:p>
            <a:fld id="{0F2076A9-7AC7-469C-99F7-1CB70429BA05}" type="slidenum">
              <a:rPr lang="zh-CN" altLang="en-US" smtClean="0"/>
              <a:t>20</a:t>
            </a:fld>
            <a:endParaRPr lang="zh-CN" altLang="en-US"/>
          </a:p>
        </p:txBody>
      </p:sp>
    </p:spTree>
    <p:extLst>
      <p:ext uri="{BB962C8B-B14F-4D97-AF65-F5344CB8AC3E}">
        <p14:creationId xmlns:p14="http://schemas.microsoft.com/office/powerpoint/2010/main" val="728108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创建一个名为 </a:t>
            </a:r>
            <a:r>
              <a:rPr lang="en-US" altLang="zh-CN" sz="1200" b="0" i="0" kern="1200" dirty="0" err="1">
                <a:solidFill>
                  <a:schemeClr val="tx1"/>
                </a:solidFill>
                <a:effectLst/>
                <a:latin typeface="+mn-lt"/>
                <a:ea typeface="+mn-ea"/>
                <a:cs typeface="+mn-cs"/>
              </a:rPr>
              <a:t>BookStore.db</a:t>
            </a:r>
            <a:r>
              <a:rPr lang="zh-CN" altLang="en-US" sz="1200" b="0" i="0" kern="1200" dirty="0">
                <a:solidFill>
                  <a:schemeClr val="tx1"/>
                </a:solidFill>
                <a:effectLst/>
                <a:latin typeface="+mn-lt"/>
                <a:ea typeface="+mn-ea"/>
                <a:cs typeface="+mn-cs"/>
              </a:rPr>
              <a:t>的数据库，版本号指定为 </a:t>
            </a:r>
            <a:r>
              <a:rPr lang="en-US" altLang="zh-CN" sz="1200" b="0" i="0" kern="1200" dirty="0">
                <a:solidFill>
                  <a:schemeClr val="tx1"/>
                </a:solidFill>
                <a:effectLst/>
                <a:latin typeface="+mn-lt"/>
                <a:ea typeface="+mn-ea"/>
                <a:cs typeface="+mn-cs"/>
              </a:rPr>
              <a:t>1</a:t>
            </a:r>
            <a:r>
              <a:rPr lang="zh-CN" altLang="en-US" dirty="0"/>
              <a:t> 。</a:t>
            </a:r>
            <a:r>
              <a:rPr lang="zh-CN" altLang="en-US" sz="1200" b="0" i="0" kern="1200" dirty="0">
                <a:solidFill>
                  <a:schemeClr val="tx1"/>
                </a:solidFill>
                <a:effectLst/>
                <a:latin typeface="+mn-lt"/>
                <a:ea typeface="+mn-ea"/>
                <a:cs typeface="+mn-cs"/>
              </a:rPr>
              <a:t>在 </a:t>
            </a:r>
            <a:r>
              <a:rPr lang="en-US" altLang="zh-CN" sz="1200" b="0" i="0" kern="1200" dirty="0">
                <a:solidFill>
                  <a:schemeClr val="tx1"/>
                </a:solidFill>
                <a:effectLst/>
                <a:latin typeface="+mn-lt"/>
                <a:ea typeface="+mn-ea"/>
                <a:cs typeface="+mn-cs"/>
              </a:rPr>
              <a:t>Create database </a:t>
            </a:r>
            <a:r>
              <a:rPr lang="zh-CN" altLang="en-US" sz="1200" b="0" i="0" kern="1200" dirty="0">
                <a:solidFill>
                  <a:schemeClr val="tx1"/>
                </a:solidFill>
                <a:effectLst/>
                <a:latin typeface="+mn-lt"/>
                <a:ea typeface="+mn-ea"/>
                <a:cs typeface="+mn-cs"/>
              </a:rPr>
              <a:t>按钮的点击事件里调用了 </a:t>
            </a:r>
            <a:r>
              <a:rPr lang="en-US" altLang="zh-CN" sz="1200" b="0" i="0" kern="1200" dirty="0" err="1">
                <a:solidFill>
                  <a:schemeClr val="tx1"/>
                </a:solidFill>
                <a:effectLst/>
                <a:latin typeface="+mn-lt"/>
                <a:ea typeface="+mn-ea"/>
                <a:cs typeface="+mn-cs"/>
              </a:rPr>
              <a:t>getWritableDatabase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方法。第一次点击 </a:t>
            </a:r>
            <a:r>
              <a:rPr lang="en-US" altLang="zh-CN" sz="1200" b="0" i="0" kern="1200" dirty="0" err="1">
                <a:solidFill>
                  <a:schemeClr val="tx1"/>
                </a:solidFill>
                <a:effectLst/>
                <a:latin typeface="+mn-lt"/>
                <a:ea typeface="+mn-ea"/>
                <a:cs typeface="+mn-cs"/>
              </a:rPr>
              <a:t>Createdatabase</a:t>
            </a:r>
            <a:r>
              <a:rPr lang="zh-CN" altLang="en-US" sz="1200" b="0" i="0" kern="1200" dirty="0">
                <a:solidFill>
                  <a:schemeClr val="tx1"/>
                </a:solidFill>
                <a:effectLst/>
                <a:latin typeface="+mn-lt"/>
                <a:ea typeface="+mn-ea"/>
                <a:cs typeface="+mn-cs"/>
              </a:rPr>
              <a:t>按钮时，就会检测到当前程序中并没有 </a:t>
            </a:r>
            <a:r>
              <a:rPr lang="en-US" altLang="zh-CN" sz="1200" b="0" i="0" kern="1200" dirty="0" err="1">
                <a:solidFill>
                  <a:schemeClr val="tx1"/>
                </a:solidFill>
                <a:effectLst/>
                <a:latin typeface="+mn-lt"/>
                <a:ea typeface="+mn-ea"/>
                <a:cs typeface="+mn-cs"/>
              </a:rPr>
              <a:t>BookStore.db</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这个数据库，于是会创建该数据库并调用 </a:t>
            </a:r>
            <a:r>
              <a:rPr lang="en-US" altLang="zh-CN" sz="1200" b="0" i="0" kern="1200" dirty="0" err="1">
                <a:solidFill>
                  <a:schemeClr val="tx1"/>
                </a:solidFill>
                <a:effectLst/>
                <a:latin typeface="+mn-lt"/>
                <a:ea typeface="+mn-ea"/>
                <a:cs typeface="+mn-cs"/>
              </a:rPr>
              <a:t>MyDatabaseHelper</a:t>
            </a:r>
            <a:r>
              <a:rPr lang="zh-CN" altLang="en-US" sz="1200" b="0" i="0" kern="1200" dirty="0">
                <a:solidFill>
                  <a:schemeClr val="tx1"/>
                </a:solidFill>
                <a:effectLst/>
                <a:latin typeface="+mn-lt"/>
                <a:ea typeface="+mn-ea"/>
                <a:cs typeface="+mn-cs"/>
              </a:rPr>
              <a:t>中的 </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方法，这样 </a:t>
            </a:r>
            <a:r>
              <a:rPr lang="en-US" altLang="zh-CN" sz="1200" b="0" i="0" kern="1200" dirty="0">
                <a:solidFill>
                  <a:schemeClr val="tx1"/>
                </a:solidFill>
                <a:effectLst/>
                <a:latin typeface="+mn-lt"/>
                <a:ea typeface="+mn-ea"/>
                <a:cs typeface="+mn-cs"/>
              </a:rPr>
              <a:t>Book </a:t>
            </a:r>
            <a:r>
              <a:rPr lang="zh-CN" altLang="en-US" sz="1200" b="0" i="0" kern="1200" dirty="0">
                <a:solidFill>
                  <a:schemeClr val="tx1"/>
                </a:solidFill>
                <a:effectLst/>
                <a:latin typeface="+mn-lt"/>
                <a:ea typeface="+mn-ea"/>
                <a:cs typeface="+mn-cs"/>
              </a:rPr>
              <a:t>表也就得到了创建，然后会弹出一个 </a:t>
            </a:r>
            <a:r>
              <a:rPr lang="en-US" altLang="zh-CN" sz="1200" b="0" i="0" kern="1200" dirty="0">
                <a:solidFill>
                  <a:schemeClr val="tx1"/>
                </a:solidFill>
                <a:effectLst/>
                <a:latin typeface="+mn-lt"/>
                <a:ea typeface="+mn-ea"/>
                <a:cs typeface="+mn-cs"/>
              </a:rPr>
              <a:t>Toast </a:t>
            </a:r>
            <a:r>
              <a:rPr lang="zh-CN" altLang="en-US" sz="1200" b="0" i="0" kern="1200" dirty="0">
                <a:solidFill>
                  <a:schemeClr val="tx1"/>
                </a:solidFill>
                <a:effectLst/>
                <a:latin typeface="+mn-lt"/>
                <a:ea typeface="+mn-ea"/>
                <a:cs typeface="+mn-cs"/>
              </a:rPr>
              <a:t>提示创建成功。再次点击 </a:t>
            </a:r>
            <a:r>
              <a:rPr lang="en-US" altLang="zh-CN" sz="1200" b="0" i="0" kern="1200" dirty="0">
                <a:solidFill>
                  <a:schemeClr val="tx1"/>
                </a:solidFill>
                <a:effectLst/>
                <a:latin typeface="+mn-lt"/>
                <a:ea typeface="+mn-ea"/>
                <a:cs typeface="+mn-cs"/>
              </a:rPr>
              <a:t>Create database </a:t>
            </a:r>
            <a:r>
              <a:rPr lang="zh-CN" altLang="en-US" sz="1200" b="0" i="0" kern="1200" dirty="0">
                <a:solidFill>
                  <a:schemeClr val="tx1"/>
                </a:solidFill>
                <a:effectLst/>
                <a:latin typeface="+mn-lt"/>
                <a:ea typeface="+mn-ea"/>
                <a:cs typeface="+mn-cs"/>
              </a:rPr>
              <a:t>按钮时，会发现此时已经存在 </a:t>
            </a:r>
            <a:r>
              <a:rPr lang="en-US" altLang="zh-CN" sz="1200" b="0" i="0" kern="1200" dirty="0" err="1">
                <a:solidFill>
                  <a:schemeClr val="tx1"/>
                </a:solidFill>
                <a:effectLst/>
                <a:latin typeface="+mn-lt"/>
                <a:ea typeface="+mn-ea"/>
                <a:cs typeface="+mn-cs"/>
              </a:rPr>
              <a:t>BookStore.db</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数据库了，因此不会再创建一次。</a:t>
            </a:r>
            <a:r>
              <a:rPr lang="zh-CN" altLang="en-US" dirty="0"/>
              <a:t> </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a:solidFill>
                  <a:schemeClr val="tx1"/>
                </a:solidFill>
                <a:effectLst/>
                <a:latin typeface="+mn-lt"/>
                <a:ea typeface="+mn-ea"/>
                <a:cs typeface="+mn-cs"/>
              </a:rPr>
              <a:t>SQLiteOpenHelper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getReadableDatabase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getWritableDatabase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两个方法都可以创建或打开一个现有的数据库（如果数据库已存在则直接打开，否则创建一个新的数据库），并返回一个可对数据库进行读写操作的对象。不同的是，当数据库不可写入的时候（如磁盘空间已满）</a:t>
            </a:r>
            <a:r>
              <a:rPr lang="en-US" altLang="zh-CN" sz="1200" b="0" i="0" kern="1200" dirty="0" err="1">
                <a:solidFill>
                  <a:schemeClr val="tx1"/>
                </a:solidFill>
                <a:effectLst/>
                <a:latin typeface="+mn-lt"/>
                <a:ea typeface="+mn-ea"/>
                <a:cs typeface="+mn-cs"/>
              </a:rPr>
              <a:t>getReadableDatabase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方法返回的对象将以只读的方式去打开数据库，而 </a:t>
            </a:r>
            <a:r>
              <a:rPr lang="en-US" altLang="zh-CN" sz="1200" b="0" i="0" kern="1200" dirty="0" err="1">
                <a:solidFill>
                  <a:schemeClr val="tx1"/>
                </a:solidFill>
                <a:effectLst/>
                <a:latin typeface="+mn-lt"/>
                <a:ea typeface="+mn-ea"/>
                <a:cs typeface="+mn-cs"/>
              </a:rPr>
              <a:t>getWritableDatabase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方法则将出现异常。</a:t>
            </a:r>
            <a:r>
              <a:rPr lang="zh-CN" altLang="en-US" dirty="0"/>
              <a:t> </a:t>
            </a:r>
            <a:endParaRPr lang="en-US" altLang="zh-CN" sz="1200" b="0" i="0" kern="1200" dirty="0">
              <a:solidFill>
                <a:schemeClr val="tx1"/>
              </a:solidFill>
              <a:effectLst/>
              <a:latin typeface="+mn-lt"/>
              <a:ea typeface="+mn-ea"/>
              <a:cs typeface="+mn-cs"/>
            </a:endParaRPr>
          </a:p>
          <a:p>
            <a:br>
              <a:rPr lang="zh-CN" altLang="en-US" dirty="0"/>
            </a:br>
            <a:br>
              <a:rPr lang="zh-CN" altLang="en-US" dirty="0"/>
            </a:br>
            <a:br>
              <a:rPr lang="zh-CN" altLang="en-US"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22</a:t>
            </a:fld>
            <a:endParaRPr lang="zh-CN" altLang="en-US"/>
          </a:p>
        </p:txBody>
      </p:sp>
    </p:spTree>
    <p:extLst>
      <p:ext uri="{BB962C8B-B14F-4D97-AF65-F5344CB8AC3E}">
        <p14:creationId xmlns:p14="http://schemas.microsoft.com/office/powerpoint/2010/main" val="3567031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然后在这个数据库中新建一张 </a:t>
            </a:r>
            <a:r>
              <a:rPr lang="en-US" altLang="zh-CN" sz="1200" b="0" i="0" kern="1200" dirty="0">
                <a:solidFill>
                  <a:schemeClr val="tx1"/>
                </a:solidFill>
                <a:effectLst/>
                <a:latin typeface="+mn-lt"/>
                <a:ea typeface="+mn-ea"/>
                <a:cs typeface="+mn-cs"/>
              </a:rPr>
              <a:t>Book </a:t>
            </a:r>
            <a:r>
              <a:rPr lang="zh-CN" altLang="en-US" sz="1200" b="0" i="0" kern="1200" dirty="0">
                <a:solidFill>
                  <a:schemeClr val="tx1"/>
                </a:solidFill>
                <a:effectLst/>
                <a:latin typeface="+mn-lt"/>
                <a:ea typeface="+mn-ea"/>
                <a:cs typeface="+mn-cs"/>
              </a:rPr>
              <a:t>表，表中有 </a:t>
            </a:r>
            <a:r>
              <a:rPr lang="en-US" altLang="zh-CN"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（主键）、作者、价格、页数和书名等列。</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SQLiteOpenHelper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是一个抽象类，需要创建一个自己的帮助类去继承它。</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SQLiteOpenHelper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中有两个构造方法可供重写。这个构造方法中接收四个参数，第一个参数是 </a:t>
            </a:r>
            <a:r>
              <a:rPr lang="en-US" altLang="zh-CN" sz="1200" b="0" i="0" kern="1200" dirty="0">
                <a:solidFill>
                  <a:schemeClr val="tx1"/>
                </a:solidFill>
                <a:effectLst/>
                <a:latin typeface="+mn-lt"/>
                <a:ea typeface="+mn-ea"/>
                <a:cs typeface="+mn-cs"/>
              </a:rPr>
              <a:t>Context</a:t>
            </a:r>
            <a:r>
              <a:rPr lang="zh-CN" altLang="en-US" sz="1200" b="0" i="0" kern="1200" dirty="0">
                <a:solidFill>
                  <a:schemeClr val="tx1"/>
                </a:solidFill>
                <a:effectLst/>
                <a:latin typeface="+mn-lt"/>
                <a:ea typeface="+mn-ea"/>
                <a:cs typeface="+mn-cs"/>
              </a:rPr>
              <a:t>，这个没什么好说的，必须要有它才能对数据库进行操作。第三个参数允许在查询数据的时候返回一个自定义的 </a:t>
            </a:r>
            <a:r>
              <a:rPr lang="en-US" altLang="zh-CN" sz="1200" b="0" i="0" kern="1200" dirty="0">
                <a:solidFill>
                  <a:schemeClr val="tx1"/>
                </a:solidFill>
                <a:effectLst/>
                <a:latin typeface="+mn-lt"/>
                <a:ea typeface="+mn-ea"/>
                <a:cs typeface="+mn-cs"/>
              </a:rPr>
              <a:t>Cursor</a:t>
            </a:r>
            <a:r>
              <a:rPr lang="zh-CN" altLang="en-US" sz="1200" b="0" i="0" kern="1200" dirty="0">
                <a:solidFill>
                  <a:schemeClr val="tx1"/>
                </a:solidFill>
                <a:effectLst/>
                <a:latin typeface="+mn-lt"/>
                <a:ea typeface="+mn-ea"/>
                <a:cs typeface="+mn-cs"/>
              </a:rPr>
              <a:t>，一般都是传入 </a:t>
            </a:r>
            <a:r>
              <a:rPr lang="en-US" altLang="zh-CN" sz="1200" b="0" i="0" kern="1200" dirty="0">
                <a:solidFill>
                  <a:schemeClr val="tx1"/>
                </a:solidFill>
                <a:effectLst/>
                <a:latin typeface="+mn-lt"/>
                <a:ea typeface="+mn-ea"/>
                <a:cs typeface="+mn-cs"/>
              </a:rPr>
              <a:t>null</a:t>
            </a:r>
            <a:r>
              <a:rPr lang="zh-CN" altLang="en-US" sz="1200" b="0" i="0" kern="1200" dirty="0">
                <a:solidFill>
                  <a:schemeClr val="tx1"/>
                </a:solidFill>
                <a:effectLst/>
                <a:latin typeface="+mn-lt"/>
                <a:ea typeface="+mn-ea"/>
                <a:cs typeface="+mn-cs"/>
              </a:rPr>
              <a:t>。第四个参数表示当前数据库的 版 本 号 ， 可用于对数据库进行升级操作 。 </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构建出</a:t>
            </a:r>
            <a:r>
              <a:rPr lang="en-US" altLang="zh-CN" sz="1200" b="0" i="0" kern="1200" dirty="0" err="1">
                <a:solidFill>
                  <a:schemeClr val="tx1"/>
                </a:solidFill>
                <a:effectLst/>
                <a:latin typeface="+mn-lt"/>
                <a:ea typeface="+mn-ea"/>
                <a:cs typeface="+mn-cs"/>
              </a:rPr>
              <a:t>SQLiteOpenHelper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的实例之后，再调用它的 </a:t>
            </a:r>
            <a:r>
              <a:rPr lang="en-US" altLang="zh-CN" sz="1200" b="0" i="0" kern="1200" dirty="0" err="1">
                <a:solidFill>
                  <a:schemeClr val="tx1"/>
                </a:solidFill>
                <a:effectLst/>
                <a:latin typeface="+mn-lt"/>
                <a:ea typeface="+mn-ea"/>
                <a:cs typeface="+mn-cs"/>
              </a:rPr>
              <a:t>getReadableDatabase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或 </a:t>
            </a:r>
            <a:r>
              <a:rPr lang="en-US" altLang="zh-CN" sz="1200" b="0" i="0" kern="1200" dirty="0" err="1">
                <a:solidFill>
                  <a:schemeClr val="tx1"/>
                </a:solidFill>
                <a:effectLst/>
                <a:latin typeface="+mn-lt"/>
                <a:ea typeface="+mn-ea"/>
                <a:cs typeface="+mn-cs"/>
              </a:rPr>
              <a:t>getWritableDatabase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方法就能够创建数据库了，数据库文件会存放在</a:t>
            </a:r>
            <a:r>
              <a:rPr lang="en-US" altLang="zh-CN" sz="1200" b="0" i="0" kern="1200" dirty="0">
                <a:solidFill>
                  <a:schemeClr val="tx1"/>
                </a:solidFill>
                <a:effectLst/>
                <a:latin typeface="+mn-lt"/>
                <a:ea typeface="+mn-ea"/>
                <a:cs typeface="+mn-cs"/>
              </a:rPr>
              <a:t>/data/data/&lt;package name&gt;/databases/</a:t>
            </a:r>
            <a:r>
              <a:rPr lang="zh-CN" altLang="en-US" sz="1200" b="0" i="0" kern="1200" dirty="0">
                <a:solidFill>
                  <a:schemeClr val="tx1"/>
                </a:solidFill>
                <a:effectLst/>
                <a:latin typeface="+mn-lt"/>
                <a:ea typeface="+mn-ea"/>
                <a:cs typeface="+mn-cs"/>
              </a:rPr>
              <a:t>目录下。</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此时，重写的 </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方法也会得到执行，所以通常会在这里去处理一些创建表的逻辑。</a:t>
            </a:r>
            <a:r>
              <a:rPr lang="zh-CN" altLang="en-US" dirty="0"/>
              <a:t> </a:t>
            </a:r>
            <a:br>
              <a:rPr lang="zh-CN" altLang="en-US" dirty="0"/>
            </a:b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23</a:t>
            </a:fld>
            <a:endParaRPr lang="zh-CN" altLang="en-US"/>
          </a:p>
        </p:txBody>
      </p:sp>
    </p:spTree>
    <p:extLst>
      <p:ext uri="{BB962C8B-B14F-4D97-AF65-F5344CB8AC3E}">
        <p14:creationId xmlns:p14="http://schemas.microsoft.com/office/powerpoint/2010/main" val="3191968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a:solidFill>
                  <a:schemeClr val="tx1"/>
                </a:solidFill>
                <a:effectLst/>
                <a:latin typeface="+mn-lt"/>
                <a:ea typeface="+mn-ea"/>
                <a:cs typeface="+mn-cs"/>
              </a:rPr>
              <a:t>SQLiteOpenHelper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中有两个抽象方法，分别是</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和 </a:t>
            </a:r>
            <a:r>
              <a:rPr lang="en-US" altLang="zh-CN" sz="1200" b="0" i="0" kern="1200" dirty="0" err="1">
                <a:solidFill>
                  <a:schemeClr val="tx1"/>
                </a:solidFill>
                <a:effectLst/>
                <a:latin typeface="+mn-lt"/>
                <a:ea typeface="+mn-ea"/>
                <a:cs typeface="+mn-cs"/>
              </a:rPr>
              <a:t>onUpgrade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，必须在自己的帮助类里面重写这两个方法，然后分别在这两个方法中去实现创建、升级数据库的逻辑。</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建表语句定义成了一个字符串常量，然后在 </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方法中又调用了 </a:t>
            </a:r>
            <a:r>
              <a:rPr lang="en-US" altLang="zh-CN" sz="1200" b="0" i="0" kern="1200" dirty="0" err="1">
                <a:solidFill>
                  <a:schemeClr val="tx1"/>
                </a:solidFill>
                <a:effectLst/>
                <a:latin typeface="+mn-lt"/>
                <a:ea typeface="+mn-ea"/>
                <a:cs typeface="+mn-cs"/>
              </a:rPr>
              <a:t>SQLiteDatabase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 </a:t>
            </a:r>
            <a:r>
              <a:rPr lang="en-US" altLang="zh-CN" sz="1200" b="0" i="0" kern="1200" dirty="0" err="1">
                <a:solidFill>
                  <a:schemeClr val="tx1"/>
                </a:solidFill>
                <a:effectLst/>
                <a:latin typeface="+mn-lt"/>
                <a:ea typeface="+mn-ea"/>
                <a:cs typeface="+mn-cs"/>
              </a:rPr>
              <a:t>execSQL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方法去执行这条建表语句，并弹出一个 </a:t>
            </a:r>
            <a:r>
              <a:rPr lang="en-US" altLang="zh-CN" sz="1200" b="0" i="0" kern="1200" dirty="0">
                <a:solidFill>
                  <a:schemeClr val="tx1"/>
                </a:solidFill>
                <a:effectLst/>
                <a:latin typeface="+mn-lt"/>
                <a:ea typeface="+mn-ea"/>
                <a:cs typeface="+mn-cs"/>
              </a:rPr>
              <a:t>Toast </a:t>
            </a:r>
            <a:r>
              <a:rPr lang="zh-CN" altLang="en-US" sz="1200" b="0" i="0" kern="1200" dirty="0">
                <a:solidFill>
                  <a:schemeClr val="tx1"/>
                </a:solidFill>
                <a:effectLst/>
                <a:latin typeface="+mn-lt"/>
                <a:ea typeface="+mn-ea"/>
                <a:cs typeface="+mn-cs"/>
              </a:rPr>
              <a:t>提示创建成功，这样就可以保证在数据库创建完成的同时还能成功创建 </a:t>
            </a:r>
            <a:r>
              <a:rPr lang="en-US" altLang="zh-CN" sz="1200" b="0" i="0" kern="1200" dirty="0">
                <a:solidFill>
                  <a:schemeClr val="tx1"/>
                </a:solidFill>
                <a:effectLst/>
                <a:latin typeface="+mn-lt"/>
                <a:ea typeface="+mn-ea"/>
                <a:cs typeface="+mn-cs"/>
              </a:rPr>
              <a:t>Book </a:t>
            </a:r>
            <a:r>
              <a:rPr lang="zh-CN" altLang="en-US" sz="1200" b="0" i="0" kern="1200" dirty="0">
                <a:solidFill>
                  <a:schemeClr val="tx1"/>
                </a:solidFill>
                <a:effectLst/>
                <a:latin typeface="+mn-lt"/>
                <a:ea typeface="+mn-ea"/>
                <a:cs typeface="+mn-cs"/>
              </a:rPr>
              <a:t>表。</a:t>
            </a:r>
            <a:r>
              <a:rPr lang="zh-CN" altLang="en-US" dirty="0"/>
              <a:t> </a:t>
            </a:r>
            <a:br>
              <a:rPr lang="zh-CN" altLang="en-US" dirty="0"/>
            </a:b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24</a:t>
            </a:fld>
            <a:endParaRPr lang="zh-CN" altLang="en-US"/>
          </a:p>
        </p:txBody>
      </p:sp>
    </p:spTree>
    <p:extLst>
      <p:ext uri="{BB962C8B-B14F-4D97-AF65-F5344CB8AC3E}">
        <p14:creationId xmlns:p14="http://schemas.microsoft.com/office/powerpoint/2010/main" val="1620507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Android Studio</a:t>
            </a:r>
            <a:r>
              <a:rPr lang="zh-CN" altLang="en-US" sz="1200" b="0" i="0" kern="1200" dirty="0">
                <a:solidFill>
                  <a:schemeClr val="tx1"/>
                </a:solidFill>
                <a:effectLst/>
                <a:latin typeface="+mn-lt"/>
                <a:ea typeface="+mn-ea"/>
                <a:cs typeface="+mn-cs"/>
              </a:rPr>
              <a:t>中使用</a:t>
            </a:r>
            <a:r>
              <a:rPr lang="en-US" altLang="zh-CN" sz="1200" b="0" i="0" kern="1200" dirty="0" err="1">
                <a:solidFill>
                  <a:schemeClr val="tx1"/>
                </a:solidFill>
                <a:effectLst/>
                <a:latin typeface="+mn-lt"/>
                <a:ea typeface="+mn-ea"/>
                <a:cs typeface="+mn-cs"/>
              </a:rPr>
              <a:t>adb</a:t>
            </a:r>
            <a:r>
              <a:rPr lang="zh-CN" altLang="en-US" sz="1200" b="0" i="0" kern="1200" dirty="0">
                <a:solidFill>
                  <a:schemeClr val="tx1"/>
                </a:solidFill>
                <a:effectLst/>
                <a:latin typeface="+mn-lt"/>
                <a:ea typeface="+mn-ea"/>
                <a:cs typeface="+mn-cs"/>
              </a:rPr>
              <a:t>，要打开虚拟机，然后在</a:t>
            </a:r>
            <a:r>
              <a:rPr lang="en-US" altLang="zh-CN" sz="1200" b="0" i="0" kern="1200" dirty="0">
                <a:solidFill>
                  <a:schemeClr val="tx1"/>
                </a:solidFill>
                <a:effectLst/>
                <a:latin typeface="+mn-lt"/>
                <a:ea typeface="+mn-ea"/>
                <a:cs typeface="+mn-cs"/>
              </a:rPr>
              <a:t>Terminal</a:t>
            </a:r>
            <a:r>
              <a:rPr lang="zh-CN" altLang="en-US" sz="1200" b="0" i="0" kern="1200" dirty="0">
                <a:solidFill>
                  <a:schemeClr val="tx1"/>
                </a:solidFill>
                <a:effectLst/>
                <a:latin typeface="+mn-lt"/>
                <a:ea typeface="+mn-ea"/>
                <a:cs typeface="+mn-cs"/>
              </a:rPr>
              <a:t>中键入</a:t>
            </a:r>
            <a:r>
              <a:rPr lang="en-US" altLang="zh-CN" sz="1200" b="0" i="0" kern="1200" dirty="0" err="1">
                <a:solidFill>
                  <a:schemeClr val="tx1"/>
                </a:solidFill>
                <a:effectLst/>
                <a:latin typeface="+mn-lt"/>
                <a:ea typeface="+mn-ea"/>
                <a:cs typeface="+mn-cs"/>
              </a:rPr>
              <a:t>adb</a:t>
            </a:r>
            <a:r>
              <a:rPr lang="en-US" altLang="zh-CN" sz="1200" b="0" i="0" kern="1200" dirty="0">
                <a:solidFill>
                  <a:schemeClr val="tx1"/>
                </a:solidFill>
                <a:effectLst/>
                <a:latin typeface="+mn-lt"/>
                <a:ea typeface="+mn-ea"/>
                <a:cs typeface="+mn-cs"/>
              </a:rPr>
              <a:t> shell</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adb</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Android Debug Bridge</a:t>
            </a:r>
            <a:r>
              <a:rPr lang="zh-CN" altLang="en-US" sz="1200" b="0" i="0" kern="1200" dirty="0">
                <a:solidFill>
                  <a:schemeClr val="tx1"/>
                </a:solidFill>
                <a:effectLst/>
                <a:latin typeface="+mn-lt"/>
                <a:ea typeface="+mn-ea"/>
                <a:cs typeface="+mn-cs"/>
              </a:rPr>
              <a:t>）是 </a:t>
            </a:r>
            <a:r>
              <a:rPr lang="en-US" altLang="zh-CN" sz="1200" b="0" i="0" kern="1200" dirty="0">
                <a:solidFill>
                  <a:schemeClr val="tx1"/>
                </a:solidFill>
                <a:effectLst/>
                <a:latin typeface="+mn-lt"/>
                <a:ea typeface="+mn-ea"/>
                <a:cs typeface="+mn-cs"/>
              </a:rPr>
              <a:t>Android SDK </a:t>
            </a:r>
            <a:r>
              <a:rPr lang="zh-CN" altLang="en-US" sz="1200" b="0" i="0" kern="1200" dirty="0">
                <a:solidFill>
                  <a:schemeClr val="tx1"/>
                </a:solidFill>
                <a:effectLst/>
                <a:latin typeface="+mn-lt"/>
                <a:ea typeface="+mn-ea"/>
                <a:cs typeface="+mn-cs"/>
              </a:rPr>
              <a:t>中自带的一个调试工具，使用这个工具可以直接对连接在电脑上的手机或模拟器进行调试操作。</a:t>
            </a:r>
            <a:r>
              <a:rPr lang="zh-CN" altLang="en-US" dirty="0"/>
              <a:t> </a:t>
            </a:r>
            <a:endParaRPr lang="en-US" altLang="zh-CN" dirty="0"/>
          </a:p>
          <a:p>
            <a:endParaRPr lang="en-US" altLang="zh-CN" dirty="0"/>
          </a:p>
          <a:p>
            <a:r>
              <a:rPr lang="zh-CN" altLang="en-US" dirty="0"/>
              <a:t>在</a:t>
            </a:r>
            <a:r>
              <a:rPr lang="en-US" altLang="zh-CN" dirty="0"/>
              <a:t>PC</a:t>
            </a:r>
            <a:r>
              <a:rPr lang="zh-CN" altLang="en-US" dirty="0"/>
              <a:t>端：</a:t>
            </a:r>
            <a:r>
              <a:rPr lang="en-US" altLang="zh-CN" dirty="0"/>
              <a:t>ADB</a:t>
            </a:r>
            <a:r>
              <a:rPr lang="zh-CN" altLang="en-US" dirty="0"/>
              <a:t>由</a:t>
            </a:r>
            <a:r>
              <a:rPr lang="en-US" altLang="zh-CN" dirty="0"/>
              <a:t>Client</a:t>
            </a:r>
            <a:r>
              <a:rPr lang="zh-CN" altLang="en-US" dirty="0"/>
              <a:t>和</a:t>
            </a:r>
            <a:r>
              <a:rPr lang="en-US" altLang="zh-CN" dirty="0"/>
              <a:t>Server</a:t>
            </a:r>
            <a:r>
              <a:rPr lang="zh-CN" altLang="en-US" dirty="0"/>
              <a:t>两部分组成，</a:t>
            </a:r>
            <a:r>
              <a:rPr lang="en-US" altLang="zh-CN" dirty="0"/>
              <a:t>client</a:t>
            </a:r>
            <a:r>
              <a:rPr lang="zh-CN" altLang="en-US" dirty="0"/>
              <a:t>即运行</a:t>
            </a:r>
            <a:r>
              <a:rPr lang="en-US" altLang="zh-CN" dirty="0"/>
              <a:t>ADB</a:t>
            </a:r>
            <a:r>
              <a:rPr lang="zh-CN" altLang="en-US" dirty="0"/>
              <a:t>的命令行程序，用于接收的操作指定，并和</a:t>
            </a:r>
            <a:r>
              <a:rPr lang="en-US" altLang="zh-CN" dirty="0"/>
              <a:t>server</a:t>
            </a:r>
            <a:r>
              <a:rPr lang="zh-CN" altLang="en-US" dirty="0"/>
              <a:t>端通过</a:t>
            </a:r>
            <a:r>
              <a:rPr lang="en-US" altLang="zh-CN" dirty="0"/>
              <a:t>5037</a:t>
            </a:r>
            <a:r>
              <a:rPr lang="zh-CN" altLang="en-US" dirty="0"/>
              <a:t>端口进行通信，</a:t>
            </a:r>
            <a:r>
              <a:rPr lang="en-US" altLang="zh-CN" dirty="0"/>
              <a:t>server</a:t>
            </a:r>
            <a:r>
              <a:rPr lang="zh-CN" altLang="en-US" dirty="0"/>
              <a:t>端启动后和</a:t>
            </a:r>
            <a:r>
              <a:rPr lang="en-US" altLang="zh-CN" dirty="0"/>
              <a:t>5037</a:t>
            </a:r>
            <a:r>
              <a:rPr lang="zh-CN" altLang="en-US" dirty="0"/>
              <a:t>端口绑定，与</a:t>
            </a:r>
            <a:r>
              <a:rPr lang="en-US" altLang="zh-CN" dirty="0"/>
              <a:t>client</a:t>
            </a:r>
            <a:r>
              <a:rPr lang="zh-CN" altLang="en-US" dirty="0"/>
              <a:t>端交互并建立和设备端的</a:t>
            </a:r>
            <a:r>
              <a:rPr lang="en-US" altLang="zh-CN" dirty="0" err="1"/>
              <a:t>adbd</a:t>
            </a:r>
            <a:r>
              <a:rPr lang="zh-CN" altLang="en-US" dirty="0"/>
              <a:t>通信，一般设备端是</a:t>
            </a:r>
            <a:r>
              <a:rPr lang="en-US" altLang="zh-CN" dirty="0"/>
              <a:t>5555</a:t>
            </a:r>
            <a:r>
              <a:rPr lang="zh-CN" altLang="en-US" dirty="0"/>
              <a:t>端口，</a:t>
            </a:r>
            <a:r>
              <a:rPr lang="en-US" altLang="zh-CN" dirty="0"/>
              <a:t>PC</a:t>
            </a:r>
            <a:r>
              <a:rPr lang="zh-CN" altLang="en-US" dirty="0"/>
              <a:t>端则使用</a:t>
            </a:r>
            <a:r>
              <a:rPr lang="en-US" altLang="zh-CN" dirty="0"/>
              <a:t>5554</a:t>
            </a:r>
            <a:r>
              <a:rPr lang="zh-CN" altLang="en-US" dirty="0"/>
              <a:t>端口。多个不同设备会成对分配（</a:t>
            </a:r>
            <a:r>
              <a:rPr lang="en-US" altLang="zh-CN" dirty="0"/>
              <a:t>5556</a:t>
            </a:r>
            <a:r>
              <a:rPr lang="zh-CN" altLang="en-US" dirty="0"/>
              <a:t>：</a:t>
            </a:r>
            <a:r>
              <a:rPr lang="en-US" altLang="zh-CN" dirty="0"/>
              <a:t>5557...</a:t>
            </a:r>
            <a:r>
              <a:rPr lang="zh-CN" altLang="en-US" dirty="0"/>
              <a:t>）</a:t>
            </a:r>
            <a:endParaRPr lang="en-US" altLang="zh-CN" dirty="0"/>
          </a:p>
          <a:p>
            <a:br>
              <a:rPr lang="zh-CN" altLang="en-US" dirty="0"/>
            </a:br>
            <a:r>
              <a:rPr lang="zh-CN" altLang="en-US" dirty="0"/>
              <a:t>在</a:t>
            </a:r>
            <a:r>
              <a:rPr lang="en-US" altLang="zh-CN" dirty="0"/>
              <a:t>Device</a:t>
            </a:r>
            <a:r>
              <a:rPr lang="zh-CN" altLang="en-US" dirty="0"/>
              <a:t>端：则运行了</a:t>
            </a:r>
            <a:r>
              <a:rPr lang="en-US" altLang="zh-CN" dirty="0" err="1"/>
              <a:t>adbd</a:t>
            </a:r>
            <a:r>
              <a:rPr lang="zh-CN" altLang="en-US" dirty="0"/>
              <a:t>，即</a:t>
            </a:r>
            <a:r>
              <a:rPr lang="en-US" altLang="zh-CN" dirty="0" err="1"/>
              <a:t>adb</a:t>
            </a:r>
            <a:r>
              <a:rPr lang="zh-CN" altLang="en-US" dirty="0"/>
              <a:t>在设备上的守护进程，随时接收来自</a:t>
            </a:r>
            <a:r>
              <a:rPr lang="en-US" altLang="zh-CN" dirty="0"/>
              <a:t>PC</a:t>
            </a:r>
            <a:r>
              <a:rPr lang="zh-CN" altLang="en-US" dirty="0"/>
              <a:t>端的指令。模拟器是默认开启的，真机在开启了开发者的调试模式以后，也就是启动了</a:t>
            </a:r>
            <a:r>
              <a:rPr lang="en-US" altLang="zh-CN" dirty="0" err="1"/>
              <a:t>adbd</a:t>
            </a:r>
            <a:r>
              <a:rPr lang="zh-CN" altLang="en-US" dirty="0"/>
              <a:t>进程。</a:t>
            </a:r>
            <a:endParaRPr lang="en-US" altLang="zh-CN" dirty="0"/>
          </a:p>
          <a:p>
            <a:endParaRPr lang="en-US" altLang="zh-CN" dirty="0"/>
          </a:p>
          <a:p>
            <a:r>
              <a:rPr lang="zh-CN" altLang="en-US" sz="1200" b="0" i="0" kern="1200" dirty="0">
                <a:solidFill>
                  <a:schemeClr val="tx1"/>
                </a:solidFill>
                <a:effectLst/>
                <a:latin typeface="+mn-lt"/>
                <a:ea typeface="+mn-ea"/>
                <a:cs typeface="+mn-cs"/>
              </a:rPr>
              <a:t>显示当前运行的全部模拟器：</a:t>
            </a:r>
          </a:p>
          <a:p>
            <a:r>
              <a:rPr lang="en-US" altLang="zh-CN" dirty="0" err="1"/>
              <a:t>adb</a:t>
            </a:r>
            <a:r>
              <a:rPr lang="en-US" altLang="zh-CN" dirty="0"/>
              <a:t> devices </a:t>
            </a:r>
            <a:r>
              <a:rPr lang="zh-CN" altLang="en-US" sz="1200" b="0" i="0" kern="1200" dirty="0">
                <a:solidFill>
                  <a:schemeClr val="tx1"/>
                </a:solidFill>
                <a:effectLst/>
                <a:latin typeface="+mn-lt"/>
                <a:ea typeface="+mn-ea"/>
                <a:cs typeface="+mn-cs"/>
              </a:rPr>
              <a:t>安装应用程序：</a:t>
            </a:r>
            <a:r>
              <a:rPr lang="en-US" altLang="zh-CN" dirty="0" err="1"/>
              <a:t>adb</a:t>
            </a:r>
            <a:r>
              <a:rPr lang="en-US" altLang="zh-CN" dirty="0"/>
              <a:t> install -r </a:t>
            </a:r>
            <a:r>
              <a:rPr lang="zh-CN" altLang="en-US" dirty="0"/>
              <a:t>应用程序</a:t>
            </a:r>
            <a:r>
              <a:rPr lang="en-US" altLang="zh-CN" dirty="0"/>
              <a:t>.</a:t>
            </a:r>
            <a:r>
              <a:rPr lang="en-US" altLang="zh-CN" dirty="0" err="1"/>
              <a:t>apk</a:t>
            </a:r>
            <a:r>
              <a:rPr lang="en-US" altLang="zh-CN" dirty="0"/>
              <a:t> </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获取模拟器中的文件：</a:t>
            </a:r>
            <a:r>
              <a:rPr lang="en-US" altLang="zh-CN" dirty="0" err="1"/>
              <a:t>adb</a:t>
            </a:r>
            <a:r>
              <a:rPr lang="en-US" altLang="zh-CN" dirty="0"/>
              <a:t> pull &lt;remote&gt; &lt;local&gt; </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向模拟器中写文件：</a:t>
            </a:r>
            <a:r>
              <a:rPr lang="en-US" altLang="zh-CN" dirty="0" err="1"/>
              <a:t>adb</a:t>
            </a:r>
            <a:r>
              <a:rPr lang="en-US" altLang="zh-CN" dirty="0"/>
              <a:t> push &lt;local&gt; &lt;remote&gt; </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进入模拟器的</a:t>
            </a:r>
            <a:r>
              <a:rPr lang="en-US" altLang="zh-CN" sz="1200" b="0" i="0" kern="1200" dirty="0">
                <a:solidFill>
                  <a:schemeClr val="tx1"/>
                </a:solidFill>
                <a:effectLst/>
                <a:latin typeface="+mn-lt"/>
                <a:ea typeface="+mn-ea"/>
                <a:cs typeface="+mn-cs"/>
              </a:rPr>
              <a:t>shell</a:t>
            </a:r>
            <a:r>
              <a:rPr lang="zh-CN" altLang="en-US" sz="1200" b="0" i="0" kern="1200" dirty="0">
                <a:solidFill>
                  <a:schemeClr val="tx1"/>
                </a:solidFill>
                <a:effectLst/>
                <a:latin typeface="+mn-lt"/>
                <a:ea typeface="+mn-ea"/>
                <a:cs typeface="+mn-cs"/>
              </a:rPr>
              <a:t>模式：</a:t>
            </a:r>
            <a:r>
              <a:rPr lang="en-US" altLang="zh-CN" dirty="0" err="1"/>
              <a:t>adb</a:t>
            </a:r>
            <a:r>
              <a:rPr lang="en-US" altLang="zh-CN" dirty="0"/>
              <a:t> shell </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启动</a:t>
            </a:r>
            <a:r>
              <a:rPr lang="en-US" altLang="zh-CN" sz="1200" b="0" i="0" kern="1200" dirty="0">
                <a:solidFill>
                  <a:schemeClr val="tx1"/>
                </a:solidFill>
                <a:effectLst/>
                <a:latin typeface="+mn-lt"/>
                <a:ea typeface="+mn-ea"/>
                <a:cs typeface="+mn-cs"/>
              </a:rPr>
              <a:t>SDK</a:t>
            </a:r>
            <a:r>
              <a:rPr lang="zh-CN" altLang="en-US" sz="1200" b="0" i="0" kern="1200" dirty="0">
                <a:solidFill>
                  <a:schemeClr val="tx1"/>
                </a:solidFill>
                <a:effectLst/>
                <a:latin typeface="+mn-lt"/>
                <a:ea typeface="+mn-ea"/>
                <a:cs typeface="+mn-cs"/>
              </a:rPr>
              <a:t>，文档，实例下载管理器：</a:t>
            </a:r>
            <a:r>
              <a:rPr lang="en-US" altLang="zh-CN" dirty="0"/>
              <a:t>android </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缷载</a:t>
            </a:r>
            <a:r>
              <a:rPr lang="en-US" altLang="zh-CN" sz="1200" b="0" i="0" kern="1200" dirty="0" err="1">
                <a:solidFill>
                  <a:schemeClr val="tx1"/>
                </a:solidFill>
                <a:effectLst/>
                <a:latin typeface="+mn-lt"/>
                <a:ea typeface="+mn-ea"/>
                <a:cs typeface="+mn-cs"/>
              </a:rPr>
              <a:t>apk</a:t>
            </a:r>
            <a:r>
              <a:rPr lang="zh-CN" altLang="en-US" sz="1200" b="0" i="0" kern="1200" dirty="0">
                <a:solidFill>
                  <a:schemeClr val="tx1"/>
                </a:solidFill>
                <a:effectLst/>
                <a:latin typeface="+mn-lt"/>
                <a:ea typeface="+mn-ea"/>
                <a:cs typeface="+mn-cs"/>
              </a:rPr>
              <a:t>包：</a:t>
            </a:r>
            <a:r>
              <a:rPr lang="en-US" altLang="zh-CN" dirty="0" err="1"/>
              <a:t>adb</a:t>
            </a:r>
            <a:r>
              <a:rPr lang="en-US" altLang="zh-CN" dirty="0"/>
              <a:t> shell cd data/app </a:t>
            </a:r>
            <a:r>
              <a:rPr lang="en-US" altLang="zh-CN" dirty="0" err="1"/>
              <a:t>rm</a:t>
            </a:r>
            <a:r>
              <a:rPr lang="en-US" altLang="zh-CN" dirty="0"/>
              <a:t> </a:t>
            </a:r>
            <a:r>
              <a:rPr lang="en-US" altLang="zh-CN" dirty="0" err="1"/>
              <a:t>apk</a:t>
            </a:r>
            <a:r>
              <a:rPr lang="zh-CN" altLang="en-US" dirty="0"/>
              <a:t>包 </a:t>
            </a:r>
            <a:r>
              <a:rPr lang="en-US" altLang="zh-CN" dirty="0"/>
              <a:t>exit </a:t>
            </a:r>
            <a:r>
              <a:rPr lang="en-US" altLang="zh-CN" dirty="0" err="1"/>
              <a:t>adb</a:t>
            </a:r>
            <a:r>
              <a:rPr lang="en-US" altLang="zh-CN" dirty="0"/>
              <a:t> uninstall </a:t>
            </a:r>
            <a:r>
              <a:rPr lang="en-US" altLang="zh-CN" dirty="0" err="1"/>
              <a:t>apk</a:t>
            </a:r>
            <a:r>
              <a:rPr lang="zh-CN" altLang="en-US" dirty="0"/>
              <a:t>包的主包名 </a:t>
            </a:r>
            <a:r>
              <a:rPr lang="en-US" altLang="zh-CN" dirty="0" err="1"/>
              <a:t>adb</a:t>
            </a:r>
            <a:r>
              <a:rPr lang="en-US" altLang="zh-CN" dirty="0"/>
              <a:t> install -r </a:t>
            </a:r>
            <a:r>
              <a:rPr lang="en-US" altLang="zh-CN" dirty="0" err="1"/>
              <a:t>apk</a:t>
            </a:r>
            <a:r>
              <a:rPr lang="zh-CN" altLang="en-US" dirty="0"/>
              <a:t>包 </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查看</a:t>
            </a:r>
            <a:r>
              <a:rPr lang="en-US" altLang="zh-CN" sz="1200" b="0" i="0" kern="1200" dirty="0" err="1">
                <a:solidFill>
                  <a:schemeClr val="tx1"/>
                </a:solidFill>
                <a:effectLst/>
                <a:latin typeface="+mn-lt"/>
                <a:ea typeface="+mn-ea"/>
                <a:cs typeface="+mn-cs"/>
              </a:rPr>
              <a:t>adb</a:t>
            </a:r>
            <a:r>
              <a:rPr lang="zh-CN" altLang="en-US" sz="1200" b="0" i="0" kern="1200" dirty="0">
                <a:solidFill>
                  <a:schemeClr val="tx1"/>
                </a:solidFill>
                <a:effectLst/>
                <a:latin typeface="+mn-lt"/>
                <a:ea typeface="+mn-ea"/>
                <a:cs typeface="+mn-cs"/>
              </a:rPr>
              <a:t>命令帮助信息：</a:t>
            </a:r>
            <a:r>
              <a:rPr lang="en-US" altLang="zh-CN" dirty="0" err="1"/>
              <a:t>adb</a:t>
            </a:r>
            <a:r>
              <a:rPr lang="en-US" altLang="zh-CN" dirty="0"/>
              <a:t> help </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在命令行中查看</a:t>
            </a:r>
            <a:r>
              <a:rPr lang="en-US" altLang="zh-CN" sz="1200" b="0" i="0" kern="1200" dirty="0">
                <a:solidFill>
                  <a:schemeClr val="tx1"/>
                </a:solidFill>
                <a:effectLst/>
                <a:latin typeface="+mn-lt"/>
                <a:ea typeface="+mn-ea"/>
                <a:cs typeface="+mn-cs"/>
              </a:rPr>
              <a:t>LOG</a:t>
            </a:r>
            <a:r>
              <a:rPr lang="zh-CN" altLang="en-US" sz="1200" b="0" i="0" kern="1200" dirty="0">
                <a:solidFill>
                  <a:schemeClr val="tx1"/>
                </a:solidFill>
                <a:effectLst/>
                <a:latin typeface="+mn-lt"/>
                <a:ea typeface="+mn-ea"/>
                <a:cs typeface="+mn-cs"/>
              </a:rPr>
              <a:t>信息：</a:t>
            </a:r>
            <a:r>
              <a:rPr lang="en-US" altLang="zh-CN" dirty="0" err="1"/>
              <a:t>adb</a:t>
            </a:r>
            <a:r>
              <a:rPr lang="en-US" altLang="zh-CN" dirty="0"/>
              <a:t> logcat -s </a:t>
            </a:r>
            <a:r>
              <a:rPr lang="zh-CN" altLang="en-US" dirty="0"/>
              <a:t>标签名 </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启动</a:t>
            </a:r>
            <a:r>
              <a:rPr lang="en-US" altLang="zh-CN" sz="1200" b="0" i="0" kern="1200" dirty="0">
                <a:solidFill>
                  <a:schemeClr val="tx1"/>
                </a:solidFill>
                <a:effectLst/>
                <a:latin typeface="+mn-lt"/>
                <a:ea typeface="+mn-ea"/>
                <a:cs typeface="+mn-cs"/>
              </a:rPr>
              <a:t>Activity</a:t>
            </a:r>
            <a:r>
              <a:rPr lang="zh-CN" altLang="en-US" sz="1200" b="0" i="0" kern="1200" dirty="0">
                <a:solidFill>
                  <a:schemeClr val="tx1"/>
                </a:solidFill>
                <a:effectLst/>
                <a:latin typeface="+mn-lt"/>
                <a:ea typeface="+mn-ea"/>
                <a:cs typeface="+mn-cs"/>
              </a:rPr>
              <a:t>：</a:t>
            </a:r>
            <a:r>
              <a:rPr lang="en-US" altLang="zh-CN" dirty="0" err="1"/>
              <a:t>adb</a:t>
            </a:r>
            <a:r>
              <a:rPr lang="en-US" altLang="zh-CN" dirty="0"/>
              <a:t> shell am start -n </a:t>
            </a:r>
            <a:r>
              <a:rPr lang="zh-CN" altLang="en-US" dirty="0"/>
              <a:t>包名</a:t>
            </a:r>
            <a:r>
              <a:rPr lang="en-US" altLang="zh-CN" dirty="0"/>
              <a:t>/</a:t>
            </a:r>
            <a:r>
              <a:rPr lang="zh-CN" altLang="en-US" dirty="0"/>
              <a:t>包名＋类名（</a:t>
            </a:r>
            <a:r>
              <a:rPr lang="en-US" altLang="zh-CN" dirty="0"/>
              <a:t>-n </a:t>
            </a:r>
            <a:r>
              <a:rPr lang="zh-CN" altLang="en-US" dirty="0"/>
              <a:t>类名</a:t>
            </a:r>
            <a:r>
              <a:rPr lang="en-US" altLang="zh-CN" dirty="0"/>
              <a:t>,-a action,-d date,-m MIME-TYPE,-c category,-e </a:t>
            </a:r>
            <a:r>
              <a:rPr lang="zh-CN" altLang="en-US" dirty="0"/>
              <a:t>扩展数据</a:t>
            </a:r>
            <a:r>
              <a:rPr lang="en-US" altLang="zh-CN" dirty="0"/>
              <a:t>,</a:t>
            </a:r>
            <a:r>
              <a:rPr lang="zh-CN" altLang="en-US" dirty="0"/>
              <a:t>等）。 </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获取设备的</a:t>
            </a:r>
            <a:r>
              <a:rPr lang="en-US" altLang="zh-CN"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和序列号：</a:t>
            </a:r>
            <a:r>
              <a:rPr lang="en-US" altLang="zh-CN" dirty="0" err="1"/>
              <a:t>adb</a:t>
            </a:r>
            <a:r>
              <a:rPr lang="en-US" altLang="zh-CN" dirty="0"/>
              <a:t> get-product </a:t>
            </a:r>
            <a:r>
              <a:rPr lang="en-US" altLang="zh-CN" dirty="0" err="1"/>
              <a:t>adb</a:t>
            </a:r>
            <a:r>
              <a:rPr lang="en-US" altLang="zh-CN" dirty="0"/>
              <a:t> get-</a:t>
            </a:r>
            <a:r>
              <a:rPr lang="en-US" altLang="zh-CN" dirty="0" err="1"/>
              <a:t>serialno</a:t>
            </a:r>
            <a:r>
              <a:rPr lang="en-US" altLang="zh-CN" dirty="0"/>
              <a:t> </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debug</a:t>
            </a:r>
            <a:r>
              <a:rPr lang="zh-CN" altLang="en-US" sz="1200" b="0" i="0" kern="1200" dirty="0">
                <a:solidFill>
                  <a:schemeClr val="tx1"/>
                </a:solidFill>
                <a:effectLst/>
                <a:latin typeface="+mn-lt"/>
                <a:ea typeface="+mn-ea"/>
                <a:cs typeface="+mn-cs"/>
              </a:rPr>
              <a:t>模式</a:t>
            </a:r>
          </a:p>
          <a:p>
            <a:r>
              <a:rPr lang="en-US" altLang="zh-CN" dirty="0" err="1"/>
              <a:t>adb</a:t>
            </a:r>
            <a:r>
              <a:rPr lang="en-US" altLang="zh-CN" dirty="0"/>
              <a:t> logcat -s TAG:* </a:t>
            </a:r>
            <a:r>
              <a:rPr lang="en-US" altLang="zh-CN" sz="1200" b="0" i="0" kern="1200" dirty="0">
                <a:solidFill>
                  <a:schemeClr val="tx1"/>
                </a:solidFill>
                <a:effectLst/>
                <a:latin typeface="+mn-lt"/>
                <a:ea typeface="+mn-ea"/>
                <a:cs typeface="+mn-cs"/>
              </a:rPr>
              <a:t>#cd system/</a:t>
            </a:r>
            <a:r>
              <a:rPr lang="en-US" altLang="zh-CN" sz="1200" b="0" i="0" kern="1200" dirty="0" err="1">
                <a:solidFill>
                  <a:schemeClr val="tx1"/>
                </a:solidFill>
                <a:effectLst/>
                <a:latin typeface="+mn-lt"/>
                <a:ea typeface="+mn-ea"/>
                <a:cs typeface="+mn-cs"/>
              </a:rPr>
              <a:t>sd</a:t>
            </a:r>
            <a:r>
              <a:rPr lang="en-US" altLang="zh-CN" sz="1200" b="0" i="0" kern="1200" dirty="0">
                <a:solidFill>
                  <a:schemeClr val="tx1"/>
                </a:solidFill>
                <a:effectLst/>
                <a:latin typeface="+mn-lt"/>
                <a:ea typeface="+mn-ea"/>
                <a:cs typeface="+mn-cs"/>
              </a:rPr>
              <a:t>/data //</a:t>
            </a:r>
            <a:r>
              <a:rPr lang="zh-CN" altLang="en-US" sz="1200" b="0" i="0" kern="1200" dirty="0">
                <a:solidFill>
                  <a:schemeClr val="tx1"/>
                </a:solidFill>
                <a:effectLst/>
                <a:latin typeface="+mn-lt"/>
                <a:ea typeface="+mn-ea"/>
                <a:cs typeface="+mn-cs"/>
              </a:rPr>
              <a:t>进入系统内指定文件夹 </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#ls //</a:t>
            </a:r>
            <a:r>
              <a:rPr lang="zh-CN" altLang="en-US" sz="1200" b="0" i="0" kern="1200" dirty="0">
                <a:solidFill>
                  <a:schemeClr val="tx1"/>
                </a:solidFill>
                <a:effectLst/>
                <a:latin typeface="+mn-lt"/>
                <a:ea typeface="+mn-ea"/>
                <a:cs typeface="+mn-cs"/>
              </a:rPr>
              <a:t>列表显示当前文件夹内容 </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rm</a:t>
            </a:r>
            <a:r>
              <a:rPr lang="en-US" altLang="zh-CN" sz="1200" b="0" i="0" kern="1200" dirty="0">
                <a:solidFill>
                  <a:schemeClr val="tx1"/>
                </a:solidFill>
                <a:effectLst/>
                <a:latin typeface="+mn-lt"/>
                <a:ea typeface="+mn-ea"/>
                <a:cs typeface="+mn-cs"/>
              </a:rPr>
              <a:t> -r xxx //</a:t>
            </a:r>
            <a:r>
              <a:rPr lang="zh-CN" altLang="en-US" sz="1200" b="0" i="0" kern="1200" dirty="0">
                <a:solidFill>
                  <a:schemeClr val="tx1"/>
                </a:solidFill>
                <a:effectLst/>
                <a:latin typeface="+mn-lt"/>
                <a:ea typeface="+mn-ea"/>
                <a:cs typeface="+mn-cs"/>
              </a:rPr>
              <a:t>删除名字为</a:t>
            </a:r>
            <a:r>
              <a:rPr lang="en-US" altLang="zh-CN" sz="1200" b="0" i="0" kern="1200" dirty="0">
                <a:solidFill>
                  <a:schemeClr val="tx1"/>
                </a:solidFill>
                <a:effectLst/>
                <a:latin typeface="+mn-lt"/>
                <a:ea typeface="+mn-ea"/>
                <a:cs typeface="+mn-cs"/>
              </a:rPr>
              <a:t>xxx</a:t>
            </a:r>
            <a:r>
              <a:rPr lang="zh-CN" altLang="en-US" sz="1200" b="0" i="0" kern="1200" dirty="0">
                <a:solidFill>
                  <a:schemeClr val="tx1"/>
                </a:solidFill>
                <a:effectLst/>
                <a:latin typeface="+mn-lt"/>
                <a:ea typeface="+mn-ea"/>
                <a:cs typeface="+mn-cs"/>
              </a:rPr>
              <a:t>的文件夹及其里面的所有文件 </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rm</a:t>
            </a:r>
            <a:r>
              <a:rPr lang="en-US" altLang="zh-CN" sz="1200" b="0" i="0" kern="1200" dirty="0">
                <a:solidFill>
                  <a:schemeClr val="tx1"/>
                </a:solidFill>
                <a:effectLst/>
                <a:latin typeface="+mn-lt"/>
                <a:ea typeface="+mn-ea"/>
                <a:cs typeface="+mn-cs"/>
              </a:rPr>
              <a:t> xxx //</a:t>
            </a:r>
            <a:r>
              <a:rPr lang="zh-CN" altLang="en-US" sz="1200" b="0" i="0" kern="1200" dirty="0">
                <a:solidFill>
                  <a:schemeClr val="tx1"/>
                </a:solidFill>
                <a:effectLst/>
                <a:latin typeface="+mn-lt"/>
                <a:ea typeface="+mn-ea"/>
                <a:cs typeface="+mn-cs"/>
              </a:rPr>
              <a:t>删除文件</a:t>
            </a:r>
            <a:r>
              <a:rPr lang="en-US" altLang="zh-CN" sz="1200" b="0" i="0" kern="1200" dirty="0">
                <a:solidFill>
                  <a:schemeClr val="tx1"/>
                </a:solidFill>
                <a:effectLst/>
                <a:latin typeface="+mn-lt"/>
                <a:ea typeface="+mn-ea"/>
                <a:cs typeface="+mn-cs"/>
              </a:rPr>
              <a:t>xxx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rmdir</a:t>
            </a:r>
            <a:r>
              <a:rPr lang="en-US" altLang="zh-CN" sz="1200" b="0" i="0" kern="1200" dirty="0">
                <a:solidFill>
                  <a:schemeClr val="tx1"/>
                </a:solidFill>
                <a:effectLst/>
                <a:latin typeface="+mn-lt"/>
                <a:ea typeface="+mn-ea"/>
                <a:cs typeface="+mn-cs"/>
              </a:rPr>
              <a:t> xxx //</a:t>
            </a:r>
            <a:r>
              <a:rPr lang="zh-CN" altLang="en-US" sz="1200" b="0" i="0" kern="1200" dirty="0">
                <a:solidFill>
                  <a:schemeClr val="tx1"/>
                </a:solidFill>
                <a:effectLst/>
                <a:latin typeface="+mn-lt"/>
                <a:ea typeface="+mn-ea"/>
                <a:cs typeface="+mn-cs"/>
              </a:rPr>
              <a:t>删除</a:t>
            </a:r>
            <a:r>
              <a:rPr lang="en-US" altLang="zh-CN" sz="1200" b="0" i="0" kern="1200" dirty="0">
                <a:solidFill>
                  <a:schemeClr val="tx1"/>
                </a:solidFill>
                <a:effectLst/>
                <a:latin typeface="+mn-lt"/>
                <a:ea typeface="+mn-ea"/>
                <a:cs typeface="+mn-cs"/>
              </a:rPr>
              <a:t>xxx</a:t>
            </a:r>
            <a:r>
              <a:rPr lang="zh-CN" altLang="en-US" sz="1200" b="0" i="0" kern="1200" dirty="0">
                <a:solidFill>
                  <a:schemeClr val="tx1"/>
                </a:solidFill>
                <a:effectLst/>
                <a:latin typeface="+mn-lt"/>
                <a:ea typeface="+mn-ea"/>
                <a:cs typeface="+mn-cs"/>
              </a:rPr>
              <a:t>的文件夹</a:t>
            </a:r>
          </a:p>
          <a:p>
            <a:endParaRPr lang="zh-CN" altLang="en-US" dirty="0"/>
          </a:p>
          <a:p>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25</a:t>
            </a:fld>
            <a:endParaRPr lang="zh-CN" altLang="en-US"/>
          </a:p>
        </p:txBody>
      </p:sp>
    </p:spTree>
    <p:extLst>
      <p:ext uri="{BB962C8B-B14F-4D97-AF65-F5344CB8AC3E}">
        <p14:creationId xmlns:p14="http://schemas.microsoft.com/office/powerpoint/2010/main" val="566430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cd /data/data/</a:t>
            </a:r>
            <a:r>
              <a:rPr lang="en-US" altLang="zh-CN" sz="1200" b="0" i="0" kern="1200" dirty="0" err="1">
                <a:solidFill>
                  <a:schemeClr val="tx1"/>
                </a:solidFill>
                <a:effectLst/>
                <a:latin typeface="+mn-lt"/>
                <a:ea typeface="+mn-ea"/>
                <a:cs typeface="+mn-cs"/>
              </a:rPr>
              <a:t>pers.cnzdy.tutorial</a:t>
            </a:r>
            <a:r>
              <a:rPr lang="en-US" altLang="zh-CN" sz="1200" b="0" i="0" kern="1200" dirty="0">
                <a:solidFill>
                  <a:schemeClr val="tx1"/>
                </a:solidFill>
                <a:effectLst/>
                <a:latin typeface="+mn-lt"/>
                <a:ea typeface="+mn-ea"/>
                <a:cs typeface="+mn-cs"/>
              </a:rPr>
              <a:t>/databases/</a:t>
            </a:r>
            <a:r>
              <a:rPr lang="zh-CN" altLang="en-US" sz="1200" b="0" i="0" kern="1200" dirty="0">
                <a:solidFill>
                  <a:schemeClr val="tx1"/>
                </a:solidFill>
                <a:effectLst/>
                <a:latin typeface="+mn-lt"/>
                <a:ea typeface="+mn-ea"/>
                <a:cs typeface="+mn-cs"/>
              </a:rPr>
              <a:t>目录下，并使用 </a:t>
            </a:r>
            <a:r>
              <a:rPr lang="en-US" altLang="zh-CN" sz="1200" b="0" i="0" kern="1200" dirty="0">
                <a:solidFill>
                  <a:schemeClr val="tx1"/>
                </a:solidFill>
                <a:effectLst/>
                <a:latin typeface="+mn-lt"/>
                <a:ea typeface="+mn-ea"/>
                <a:cs typeface="+mn-cs"/>
              </a:rPr>
              <a:t>ls</a:t>
            </a:r>
            <a:r>
              <a:rPr lang="zh-CN" altLang="en-US" sz="1200" b="0" i="0" kern="1200" dirty="0">
                <a:solidFill>
                  <a:schemeClr val="tx1"/>
                </a:solidFill>
                <a:effectLst/>
                <a:latin typeface="+mn-lt"/>
                <a:ea typeface="+mn-ea"/>
                <a:cs typeface="+mn-cs"/>
              </a:rPr>
              <a:t>命令</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这个目录下出现了两个数据库文件，</a:t>
            </a:r>
            <a:r>
              <a:rPr lang="en-US" altLang="zh-CN" sz="1200" b="0" i="0" kern="1200" dirty="0" err="1">
                <a:solidFill>
                  <a:schemeClr val="tx1"/>
                </a:solidFill>
                <a:effectLst/>
                <a:latin typeface="+mn-lt"/>
                <a:ea typeface="+mn-ea"/>
                <a:cs typeface="+mn-cs"/>
              </a:rPr>
              <a:t>Exam.db</a:t>
            </a:r>
            <a:r>
              <a:rPr lang="en-US" altLang="zh-CN" sz="1200" b="0" i="0" kern="1200" dirty="0">
                <a:solidFill>
                  <a:schemeClr val="tx1"/>
                </a:solidFill>
                <a:effectLst/>
                <a:latin typeface="+mn-lt"/>
                <a:ea typeface="+mn-ea"/>
                <a:cs typeface="+mn-cs"/>
              </a:rPr>
              <a:t>-journal </a:t>
            </a:r>
            <a:r>
              <a:rPr lang="zh-CN" altLang="en-US" sz="1200" b="0" i="0" kern="1200" dirty="0">
                <a:solidFill>
                  <a:schemeClr val="tx1"/>
                </a:solidFill>
                <a:effectLst/>
                <a:latin typeface="+mn-lt"/>
                <a:ea typeface="+mn-ea"/>
                <a:cs typeface="+mn-cs"/>
              </a:rPr>
              <a:t>则是为了让数据库能够支持事务而产生的临时日志文件，通常情况下这个文件的大小都是 </a:t>
            </a:r>
            <a:r>
              <a:rPr lang="en-US" altLang="zh-CN" sz="1200" b="0" i="0" kern="1200" dirty="0">
                <a:solidFill>
                  <a:schemeClr val="tx1"/>
                </a:solidFill>
                <a:effectLst/>
                <a:latin typeface="+mn-lt"/>
                <a:ea typeface="+mn-ea"/>
                <a:cs typeface="+mn-cs"/>
              </a:rPr>
              <a:t>0 </a:t>
            </a:r>
            <a:r>
              <a:rPr lang="zh-CN" altLang="en-US" sz="1200" b="0" i="0" kern="1200" dirty="0">
                <a:solidFill>
                  <a:schemeClr val="tx1"/>
                </a:solidFill>
                <a:effectLst/>
                <a:latin typeface="+mn-lt"/>
                <a:ea typeface="+mn-ea"/>
                <a:cs typeface="+mn-cs"/>
              </a:rPr>
              <a:t>字节。</a:t>
            </a:r>
            <a:r>
              <a:rPr lang="zh-CN" altLang="en-US" dirty="0"/>
              <a:t> </a:t>
            </a:r>
            <a:br>
              <a:rPr lang="zh-CN" altLang="en-US" dirty="0"/>
            </a:br>
            <a:r>
              <a:rPr lang="zh-CN" altLang="en-US" dirty="0"/>
              <a:t> </a:t>
            </a:r>
            <a:br>
              <a:rPr lang="zh-CN" altLang="en-US" dirty="0"/>
            </a:br>
            <a:br>
              <a:rPr lang="zh-CN" altLang="en-US" dirty="0"/>
            </a:br>
            <a:endParaRPr lang="en-US" altLang="zh-CN" dirty="0"/>
          </a:p>
          <a:p>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28</a:t>
            </a:fld>
            <a:endParaRPr lang="zh-CN" altLang="en-US"/>
          </a:p>
        </p:txBody>
      </p:sp>
    </p:spTree>
    <p:extLst>
      <p:ext uri="{BB962C8B-B14F-4D97-AF65-F5344CB8AC3E}">
        <p14:creationId xmlns:p14="http://schemas.microsoft.com/office/powerpoint/2010/main" val="4273226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看数据库中的表，键入</a:t>
            </a:r>
            <a:r>
              <a:rPr lang="en-US" altLang="zh-CN" sz="1200" b="0" i="0" kern="1200" dirty="0">
                <a:solidFill>
                  <a:schemeClr val="tx1"/>
                </a:solidFill>
                <a:effectLst/>
                <a:latin typeface="+mn-lt"/>
                <a:ea typeface="+mn-ea"/>
                <a:cs typeface="+mn-cs"/>
              </a:rPr>
              <a:t>.table </a:t>
            </a:r>
            <a:r>
              <a:rPr lang="zh-CN" altLang="en-US" sz="1200" b="0" i="0" kern="1200" dirty="0">
                <a:solidFill>
                  <a:schemeClr val="tx1"/>
                </a:solidFill>
                <a:effectLst/>
                <a:latin typeface="+mn-lt"/>
                <a:ea typeface="+mn-ea"/>
                <a:cs typeface="+mn-cs"/>
              </a:rPr>
              <a:t>命令</a:t>
            </a:r>
            <a:r>
              <a:rPr lang="zh-CN" altLang="en-US" dirty="0"/>
              <a:t> （</a:t>
            </a:r>
            <a:r>
              <a:rPr lang="en-US" altLang="zh-CN" sz="1200" b="0" i="0" kern="1200" dirty="0" err="1">
                <a:solidFill>
                  <a:schemeClr val="tx1"/>
                </a:solidFill>
                <a:effectLst/>
                <a:latin typeface="+mn-lt"/>
                <a:ea typeface="+mn-ea"/>
                <a:cs typeface="+mn-cs"/>
              </a:rPr>
              <a:t>android_metadata</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表是每个数据库中都会自动生成</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 </a:t>
            </a:r>
            <a:br>
              <a:rPr lang="zh-CN" altLang="en-US" dirty="0"/>
            </a:br>
            <a:br>
              <a:rPr lang="zh-CN" altLang="en-US" dirty="0"/>
            </a:br>
            <a:endParaRPr lang="en-US" altLang="zh-CN" dirty="0"/>
          </a:p>
          <a:p>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29</a:t>
            </a:fld>
            <a:endParaRPr lang="zh-CN" altLang="en-US"/>
          </a:p>
        </p:txBody>
      </p:sp>
    </p:spTree>
    <p:extLst>
      <p:ext uri="{BB962C8B-B14F-4D97-AF65-F5344CB8AC3E}">
        <p14:creationId xmlns:p14="http://schemas.microsoft.com/office/powerpoint/2010/main" val="3421082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将那些内存中的瞬时数据保存到存储设备中，保证即使在手机或电脑关机的情况下，这些数据仍然不会丢失。持久化技术则是提供了一种机制可以让数据在瞬时状态和持久状态之间进行转换。</a:t>
            </a:r>
            <a:r>
              <a:rPr lang="zh-CN" altLang="en-US" dirty="0"/>
              <a:t> </a:t>
            </a:r>
            <a:endParaRPr lang="en-US" altLang="zh-CN" dirty="0"/>
          </a:p>
          <a:p>
            <a:endParaRPr lang="en-US" altLang="zh-CN" dirty="0"/>
          </a:p>
          <a:p>
            <a:r>
              <a:rPr lang="zh-CN" altLang="en-US" dirty="0"/>
              <a:t>程序代码</a:t>
            </a:r>
            <a:r>
              <a:rPr lang="zh-CN" altLang="en-US" b="1" dirty="0">
                <a:solidFill>
                  <a:srgbClr val="C00000"/>
                </a:solidFill>
                <a:effectLst>
                  <a:outerShdw blurRad="38100" dist="38100" dir="2700000" algn="tl">
                    <a:srgbClr val="000000">
                      <a:alpha val="43137"/>
                    </a:srgbClr>
                  </a:outerShdw>
                </a:effectLst>
              </a:rPr>
              <a:t>重用性</a:t>
            </a:r>
            <a:r>
              <a:rPr lang="zh-CN" altLang="en-US" dirty="0"/>
              <a:t>强，即使更换数据库，只需要</a:t>
            </a:r>
            <a:r>
              <a:rPr lang="zh-CN" altLang="en-US" b="1" dirty="0">
                <a:solidFill>
                  <a:srgbClr val="C00000"/>
                </a:solidFill>
                <a:effectLst>
                  <a:outerShdw blurRad="38100" dist="38100" dir="2700000" algn="tl">
                    <a:srgbClr val="000000">
                      <a:alpha val="43137"/>
                    </a:srgbClr>
                  </a:outerShdw>
                </a:effectLst>
              </a:rPr>
              <a:t>更改配置文件</a:t>
            </a:r>
            <a:r>
              <a:rPr lang="zh-CN" altLang="en-US" dirty="0"/>
              <a:t>，不必重写程序代码</a:t>
            </a:r>
          </a:p>
          <a:p>
            <a:r>
              <a:rPr lang="zh-CN" altLang="en-US" dirty="0"/>
              <a:t>业务逻辑代码可读性强，在代码中不会有大量的</a:t>
            </a:r>
            <a:r>
              <a:rPr lang="en-US" altLang="zh-CN" dirty="0"/>
              <a:t>SQL</a:t>
            </a:r>
            <a:r>
              <a:rPr lang="zh-CN" altLang="en-US" dirty="0"/>
              <a:t>语言，提高</a:t>
            </a:r>
            <a:r>
              <a:rPr lang="zh-CN" altLang="en-US" b="1" dirty="0">
                <a:solidFill>
                  <a:srgbClr val="C00000"/>
                </a:solidFill>
                <a:effectLst>
                  <a:outerShdw blurRad="38100" dist="38100" dir="2700000" algn="tl">
                    <a:srgbClr val="000000">
                      <a:alpha val="43137"/>
                    </a:srgbClr>
                  </a:outerShdw>
                </a:effectLst>
              </a:rPr>
              <a:t>程序的可读性</a:t>
            </a:r>
          </a:p>
          <a:p>
            <a:r>
              <a:rPr lang="zh-CN" altLang="en-US" dirty="0"/>
              <a:t>持久化技术可以</a:t>
            </a:r>
            <a:r>
              <a:rPr lang="zh-CN" altLang="en-US" b="1" dirty="0">
                <a:solidFill>
                  <a:srgbClr val="C00000"/>
                </a:solidFill>
                <a:effectLst>
                  <a:outerShdw blurRad="38100" dist="38100" dir="2700000" algn="tl">
                    <a:srgbClr val="000000">
                      <a:alpha val="43137"/>
                    </a:srgbClr>
                  </a:outerShdw>
                </a:effectLst>
              </a:rPr>
              <a:t>自动优化</a:t>
            </a:r>
            <a:r>
              <a:rPr lang="zh-CN" altLang="en-US" dirty="0"/>
              <a:t>，以减少对数据库的访问量，提高程序运行效率</a:t>
            </a:r>
            <a:br>
              <a:rPr lang="zh-CN" altLang="en-US"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a:t>
            </a:fld>
            <a:endParaRPr lang="zh-CN" altLang="en-US"/>
          </a:p>
        </p:txBody>
      </p:sp>
    </p:spTree>
    <p:extLst>
      <p:ext uri="{BB962C8B-B14F-4D97-AF65-F5344CB8AC3E}">
        <p14:creationId xmlns:p14="http://schemas.microsoft.com/office/powerpoint/2010/main" val="2624318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CRUD</a:t>
            </a:r>
            <a:r>
              <a:rPr lang="zh-CN" altLang="en-US" sz="1200" b="0" i="0" kern="1200" dirty="0">
                <a:solidFill>
                  <a:schemeClr val="tx1"/>
                </a:solidFill>
                <a:effectLst/>
                <a:latin typeface="+mn-lt"/>
                <a:ea typeface="+mn-ea"/>
                <a:cs typeface="+mn-cs"/>
              </a:rPr>
              <a:t>。其中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代表添加（</a:t>
            </a:r>
            <a:r>
              <a:rPr lang="en-US" altLang="zh-CN" sz="1200" b="0" i="0" kern="1200" dirty="0">
                <a:solidFill>
                  <a:schemeClr val="tx1"/>
                </a:solidFill>
                <a:effectLst/>
                <a:latin typeface="+mn-lt"/>
                <a:ea typeface="+mn-ea"/>
                <a:cs typeface="+mn-cs"/>
              </a:rPr>
              <a:t>Create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 </a:t>
            </a:r>
            <a:r>
              <a:rPr lang="zh-CN" altLang="en-US" sz="1200" b="0" i="0" kern="1200" dirty="0">
                <a:solidFill>
                  <a:schemeClr val="tx1"/>
                </a:solidFill>
                <a:effectLst/>
                <a:latin typeface="+mn-lt"/>
                <a:ea typeface="+mn-ea"/>
                <a:cs typeface="+mn-cs"/>
              </a:rPr>
              <a:t>代表查询（</a:t>
            </a:r>
            <a:r>
              <a:rPr lang="en-US" altLang="zh-CN" sz="1200" b="0" i="0" kern="1200" dirty="0">
                <a:solidFill>
                  <a:schemeClr val="tx1"/>
                </a:solidFill>
                <a:effectLst/>
                <a:latin typeface="+mn-lt"/>
                <a:ea typeface="+mn-ea"/>
                <a:cs typeface="+mn-cs"/>
              </a:rPr>
              <a:t>Retrieve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U </a:t>
            </a:r>
            <a:r>
              <a:rPr lang="zh-CN" altLang="en-US" sz="1200" b="0" i="0" kern="1200" dirty="0">
                <a:solidFill>
                  <a:schemeClr val="tx1"/>
                </a:solidFill>
                <a:effectLst/>
                <a:latin typeface="+mn-lt"/>
                <a:ea typeface="+mn-ea"/>
                <a:cs typeface="+mn-cs"/>
              </a:rPr>
              <a:t>代表更新（</a:t>
            </a:r>
            <a:r>
              <a:rPr lang="en-US" altLang="zh-CN" sz="1200" b="0" i="0" kern="1200" dirty="0">
                <a:solidFill>
                  <a:schemeClr val="tx1"/>
                </a:solidFill>
                <a:effectLst/>
                <a:latin typeface="+mn-lt"/>
                <a:ea typeface="+mn-ea"/>
                <a:cs typeface="+mn-cs"/>
              </a:rPr>
              <a:t>Update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 </a:t>
            </a:r>
            <a:r>
              <a:rPr lang="zh-CN" altLang="en-US" sz="1200" b="0" i="0" kern="1200" dirty="0">
                <a:solidFill>
                  <a:schemeClr val="tx1"/>
                </a:solidFill>
                <a:effectLst/>
                <a:latin typeface="+mn-lt"/>
                <a:ea typeface="+mn-ea"/>
                <a:cs typeface="+mn-cs"/>
              </a:rPr>
              <a:t>代表删除（</a:t>
            </a:r>
            <a:r>
              <a:rPr lang="en-US" altLang="zh-CN" sz="1200" b="0" i="0" kern="1200" dirty="0">
                <a:solidFill>
                  <a:schemeClr val="tx1"/>
                </a:solidFill>
                <a:effectLst/>
                <a:latin typeface="+mn-lt"/>
                <a:ea typeface="+mn-ea"/>
                <a:cs typeface="+mn-cs"/>
              </a:rPr>
              <a:t>Delete</a:t>
            </a:r>
            <a:r>
              <a:rPr lang="zh-CN" altLang="en-US" sz="1200" b="0" i="0" kern="1200" dirty="0">
                <a:solidFill>
                  <a:schemeClr val="tx1"/>
                </a:solidFill>
                <a:effectLst/>
                <a:latin typeface="+mn-lt"/>
                <a:ea typeface="+mn-ea"/>
                <a:cs typeface="+mn-cs"/>
              </a:rPr>
              <a:t>）。</a:t>
            </a:r>
            <a:r>
              <a:rPr lang="en-US" altLang="zh-CN" dirty="0"/>
              <a:t> </a:t>
            </a:r>
          </a:p>
          <a:p>
            <a:endParaRPr lang="en-US" altLang="zh-CN" dirty="0"/>
          </a:p>
          <a:p>
            <a:r>
              <a:rPr lang="en-US" altLang="zh-CN" sz="1200" b="0" i="0" kern="1200" dirty="0">
                <a:solidFill>
                  <a:schemeClr val="tx1"/>
                </a:solidFill>
                <a:effectLst/>
                <a:latin typeface="+mn-lt"/>
                <a:ea typeface="+mn-ea"/>
                <a:cs typeface="+mn-cs"/>
              </a:rPr>
              <a:t>insert()</a:t>
            </a:r>
            <a:r>
              <a:rPr lang="zh-CN" altLang="en-US" sz="1200" b="0" i="0" kern="1200" dirty="0">
                <a:solidFill>
                  <a:schemeClr val="tx1"/>
                </a:solidFill>
                <a:effectLst/>
                <a:latin typeface="+mn-lt"/>
                <a:ea typeface="+mn-ea"/>
                <a:cs typeface="+mn-cs"/>
              </a:rPr>
              <a:t>方法，这个方法就是专门用于添加数据的。第二个参数用于在未指定添加数据的情况下给某些可为空的列自动赋值 </a:t>
            </a:r>
            <a:r>
              <a:rPr lang="en-US" altLang="zh-CN" sz="1200" b="0" i="0" kern="1200" dirty="0">
                <a:solidFill>
                  <a:schemeClr val="tx1"/>
                </a:solidFill>
                <a:effectLst/>
                <a:latin typeface="+mn-lt"/>
                <a:ea typeface="+mn-ea"/>
                <a:cs typeface="+mn-cs"/>
              </a:rPr>
              <a:t>NULL</a:t>
            </a:r>
            <a:r>
              <a:rPr lang="zh-CN" altLang="en-US" sz="1200" b="0" i="0" kern="1200" dirty="0">
                <a:solidFill>
                  <a:schemeClr val="tx1"/>
                </a:solidFill>
                <a:effectLst/>
                <a:latin typeface="+mn-lt"/>
                <a:ea typeface="+mn-ea"/>
                <a:cs typeface="+mn-cs"/>
              </a:rPr>
              <a:t>，一般我们用不到这个功能，直接传入 </a:t>
            </a:r>
            <a:r>
              <a:rPr lang="en-US" altLang="zh-CN" sz="1200" b="0" i="0" kern="1200" dirty="0">
                <a:solidFill>
                  <a:schemeClr val="tx1"/>
                </a:solidFill>
                <a:effectLst/>
                <a:latin typeface="+mn-lt"/>
                <a:ea typeface="+mn-ea"/>
                <a:cs typeface="+mn-cs"/>
              </a:rPr>
              <a:t>null </a:t>
            </a:r>
            <a:r>
              <a:rPr lang="zh-CN" altLang="en-US" sz="1200" b="0" i="0" kern="1200" dirty="0">
                <a:solidFill>
                  <a:schemeClr val="tx1"/>
                </a:solidFill>
                <a:effectLst/>
                <a:latin typeface="+mn-lt"/>
                <a:ea typeface="+mn-ea"/>
                <a:cs typeface="+mn-cs"/>
              </a:rPr>
              <a:t>即可。第三个参数是一个 </a:t>
            </a:r>
            <a:r>
              <a:rPr lang="en-US" altLang="zh-CN" sz="1200" b="0" i="0" kern="1200" dirty="0" err="1">
                <a:solidFill>
                  <a:schemeClr val="tx1"/>
                </a:solidFill>
                <a:effectLst/>
                <a:latin typeface="+mn-lt"/>
                <a:ea typeface="+mn-ea"/>
                <a:cs typeface="+mn-cs"/>
              </a:rPr>
              <a:t>ContentValues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对象，它提供了一系列的 </a:t>
            </a:r>
            <a:r>
              <a:rPr lang="en-US" altLang="zh-CN" sz="1200" b="0" i="0" kern="1200" dirty="0">
                <a:solidFill>
                  <a:schemeClr val="tx1"/>
                </a:solidFill>
                <a:effectLst/>
                <a:latin typeface="+mn-lt"/>
                <a:ea typeface="+mn-ea"/>
                <a:cs typeface="+mn-cs"/>
              </a:rPr>
              <a:t>put()</a:t>
            </a:r>
            <a:r>
              <a:rPr lang="zh-CN" altLang="en-US" sz="1200" b="0" i="0" kern="1200" dirty="0">
                <a:solidFill>
                  <a:schemeClr val="tx1"/>
                </a:solidFill>
                <a:effectLst/>
                <a:latin typeface="+mn-lt"/>
                <a:ea typeface="+mn-ea"/>
                <a:cs typeface="+mn-cs"/>
              </a:rPr>
              <a:t>方法重载，用于向 </a:t>
            </a:r>
            <a:r>
              <a:rPr lang="en-US" altLang="zh-CN" sz="1200" b="0" i="0" kern="1200" dirty="0" err="1">
                <a:solidFill>
                  <a:schemeClr val="tx1"/>
                </a:solidFill>
                <a:effectLst/>
                <a:latin typeface="+mn-lt"/>
                <a:ea typeface="+mn-ea"/>
                <a:cs typeface="+mn-cs"/>
              </a:rPr>
              <a:t>ContentValues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中添加数据，只需要将表中的每个列名以及相应的待添加数据传入即可。</a:t>
            </a:r>
            <a:r>
              <a:rPr lang="zh-CN" altLang="en-US" dirty="0"/>
              <a:t> </a:t>
            </a:r>
            <a:endParaRPr lang="en-US" altLang="zh-CN" dirty="0"/>
          </a:p>
          <a:p>
            <a:endParaRPr lang="en-US" altLang="zh-CN" dirty="0"/>
          </a:p>
          <a:p>
            <a:r>
              <a:rPr lang="en-US" altLang="zh-CN" sz="1200" b="0" i="0" kern="1200" dirty="0">
                <a:solidFill>
                  <a:schemeClr val="tx1"/>
                </a:solidFill>
                <a:effectLst/>
                <a:latin typeface="+mn-lt"/>
                <a:ea typeface="+mn-ea"/>
                <a:cs typeface="+mn-cs"/>
              </a:rPr>
              <a:t>id </a:t>
            </a:r>
            <a:r>
              <a:rPr lang="zh-CN" altLang="en-US" sz="1200" b="0" i="0" kern="1200" dirty="0">
                <a:solidFill>
                  <a:schemeClr val="tx1"/>
                </a:solidFill>
                <a:effectLst/>
                <a:latin typeface="+mn-lt"/>
                <a:ea typeface="+mn-ea"/>
                <a:cs typeface="+mn-cs"/>
              </a:rPr>
              <a:t>那一列没并没给它赋值。这是因为在前面创建表的时候我们就将 </a:t>
            </a:r>
            <a:r>
              <a:rPr lang="en-US" altLang="zh-CN" sz="1200" b="0" i="0" kern="1200" dirty="0">
                <a:solidFill>
                  <a:schemeClr val="tx1"/>
                </a:solidFill>
                <a:effectLst/>
                <a:latin typeface="+mn-lt"/>
                <a:ea typeface="+mn-ea"/>
                <a:cs typeface="+mn-cs"/>
              </a:rPr>
              <a:t>id </a:t>
            </a:r>
            <a:r>
              <a:rPr lang="zh-CN" altLang="en-US" sz="1200" b="0" i="0" kern="1200" dirty="0">
                <a:solidFill>
                  <a:schemeClr val="tx1"/>
                </a:solidFill>
                <a:effectLst/>
                <a:latin typeface="+mn-lt"/>
                <a:ea typeface="+mn-ea"/>
                <a:cs typeface="+mn-cs"/>
              </a:rPr>
              <a:t>列设置为自增长了，它的值会在入库的时候自动生成，所以不需要手动给它赋值了。</a:t>
            </a:r>
            <a:r>
              <a:rPr lang="zh-CN" altLang="en-US" dirty="0"/>
              <a:t> </a:t>
            </a:r>
            <a:br>
              <a:rPr lang="zh-CN" altLang="en-US" dirty="0"/>
            </a:br>
            <a:br>
              <a:rPr lang="zh-CN" altLang="en-US" dirty="0"/>
            </a:br>
            <a:br>
              <a:rPr lang="en-US" altLang="zh-CN"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30</a:t>
            </a:fld>
            <a:endParaRPr lang="zh-CN" altLang="en-US"/>
          </a:p>
        </p:txBody>
      </p:sp>
    </p:spTree>
    <p:extLst>
      <p:ext uri="{BB962C8B-B14F-4D97-AF65-F5344CB8AC3E}">
        <p14:creationId xmlns:p14="http://schemas.microsoft.com/office/powerpoint/2010/main" val="2661067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SQLite</a:t>
            </a:r>
            <a:r>
              <a:rPr lang="zh-CN" altLang="en-US" sz="1200" b="0" i="0" kern="1200" dirty="0">
                <a:solidFill>
                  <a:schemeClr val="tx1"/>
                </a:solidFill>
                <a:effectLst/>
                <a:latin typeface="+mn-lt"/>
                <a:ea typeface="+mn-ea"/>
                <a:cs typeface="+mn-cs"/>
              </a:rPr>
              <a:t>库包含一个名字叫做</a:t>
            </a:r>
            <a:r>
              <a:rPr lang="en-US" altLang="zh-CN" sz="1200" b="0" i="0" kern="1200" dirty="0">
                <a:solidFill>
                  <a:schemeClr val="tx1"/>
                </a:solidFill>
                <a:effectLst/>
                <a:latin typeface="+mn-lt"/>
                <a:ea typeface="+mn-ea"/>
                <a:cs typeface="+mn-cs"/>
              </a:rPr>
              <a:t>sqlite3</a:t>
            </a:r>
            <a:r>
              <a:rPr lang="zh-CN" altLang="en-US" sz="1200" b="0" i="0" kern="1200" dirty="0">
                <a:solidFill>
                  <a:schemeClr val="tx1"/>
                </a:solidFill>
                <a:effectLst/>
                <a:latin typeface="+mn-lt"/>
                <a:ea typeface="+mn-ea"/>
                <a:cs typeface="+mn-cs"/>
              </a:rPr>
              <a:t>的命令行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它可以让用户手工输入并执行面向</a:t>
            </a:r>
            <a:r>
              <a:rPr lang="en-US" altLang="zh-CN" sz="1200" b="0" i="0" kern="1200" dirty="0">
                <a:solidFill>
                  <a:schemeClr val="tx1"/>
                </a:solidFill>
                <a:effectLst/>
                <a:latin typeface="+mn-lt"/>
                <a:ea typeface="+mn-ea"/>
                <a:cs typeface="+mn-cs"/>
              </a:rPr>
              <a:t>SQLite</a:t>
            </a:r>
            <a:r>
              <a:rPr lang="zh-CN" altLang="en-US" sz="1200" b="0" i="0" kern="1200" dirty="0">
                <a:solidFill>
                  <a:schemeClr val="tx1"/>
                </a:solidFill>
                <a:effectLst/>
                <a:latin typeface="+mn-lt"/>
                <a:ea typeface="+mn-ea"/>
                <a:cs typeface="+mn-cs"/>
              </a:rPr>
              <a:t>数据库的</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命令。通过程序创建的数据库一般位于</a:t>
            </a:r>
            <a:r>
              <a:rPr lang="en-US" altLang="zh-CN" sz="1200" b="0" i="0" kern="1200" dirty="0">
                <a:solidFill>
                  <a:schemeClr val="tx1"/>
                </a:solidFill>
                <a:effectLst/>
                <a:latin typeface="+mn-lt"/>
                <a:ea typeface="+mn-ea"/>
                <a:cs typeface="+mn-cs"/>
              </a:rPr>
              <a:t>/data/data/</a:t>
            </a:r>
            <a:r>
              <a:rPr lang="zh-CN" altLang="en-US" sz="1200" b="0" i="0" kern="1200" dirty="0">
                <a:solidFill>
                  <a:schemeClr val="tx1"/>
                </a:solidFill>
                <a:effectLst/>
                <a:latin typeface="+mn-lt"/>
                <a:ea typeface="+mn-ea"/>
                <a:cs typeface="+mn-cs"/>
              </a:rPr>
              <a:t>程序</a:t>
            </a:r>
            <a:r>
              <a:rPr lang="en-US" altLang="zh-CN" sz="1200" b="0" i="0" kern="1200" dirty="0" err="1">
                <a:solidFill>
                  <a:schemeClr val="tx1"/>
                </a:solidFill>
                <a:effectLst/>
                <a:latin typeface="+mn-lt"/>
                <a:ea typeface="+mn-ea"/>
                <a:cs typeface="+mn-cs"/>
              </a:rPr>
              <a:t>db</a:t>
            </a:r>
            <a:r>
              <a:rPr lang="zh-CN" altLang="en-US" sz="1200" b="0" i="0" kern="1200" dirty="0">
                <a:solidFill>
                  <a:schemeClr val="tx1"/>
                </a:solidFill>
                <a:effectLst/>
                <a:latin typeface="+mn-lt"/>
                <a:ea typeface="+mn-ea"/>
                <a:cs typeface="+mn-cs"/>
              </a:rPr>
              <a:t>设置的</a:t>
            </a:r>
            <a:r>
              <a:rPr lang="en-US" altLang="zh-CN" sz="1200" b="0" i="0" kern="1200" dirty="0">
                <a:solidFill>
                  <a:schemeClr val="tx1"/>
                </a:solidFill>
                <a:effectLst/>
                <a:latin typeface="+mn-lt"/>
                <a:ea typeface="+mn-ea"/>
                <a:cs typeface="+mn-cs"/>
              </a:rPr>
              <a:t>content</a:t>
            </a:r>
            <a:r>
              <a:rPr lang="zh-CN" altLang="en-US" sz="1200" b="0" i="0" kern="1200" dirty="0">
                <a:solidFill>
                  <a:schemeClr val="tx1"/>
                </a:solidFill>
                <a:effectLst/>
                <a:latin typeface="+mn-lt"/>
                <a:ea typeface="+mn-ea"/>
                <a:cs typeface="+mn-cs"/>
              </a:rPr>
              <a:t>类所在的包</a:t>
            </a:r>
            <a:r>
              <a:rPr lang="en-US" altLang="zh-CN" sz="1200" b="0" i="0" kern="1200" dirty="0">
                <a:solidFill>
                  <a:schemeClr val="tx1"/>
                </a:solidFill>
                <a:effectLst/>
                <a:latin typeface="+mn-lt"/>
                <a:ea typeface="+mn-ea"/>
                <a:cs typeface="+mn-cs"/>
              </a:rPr>
              <a:t>/databases,</a:t>
            </a:r>
            <a:r>
              <a:rPr lang="zh-CN" altLang="en-US" sz="1200" b="0" i="0" kern="1200" dirty="0">
                <a:solidFill>
                  <a:schemeClr val="tx1"/>
                </a:solidFill>
                <a:effectLst/>
                <a:latin typeface="+mn-lt"/>
                <a:ea typeface="+mn-ea"/>
                <a:cs typeface="+mn-cs"/>
              </a:rPr>
              <a:t>在此路径下执行</a:t>
            </a:r>
            <a:r>
              <a:rPr lang="en-US" altLang="zh-CN" sz="1200" b="0" i="0" kern="1200" dirty="0">
                <a:solidFill>
                  <a:schemeClr val="tx1"/>
                </a:solidFill>
                <a:effectLst/>
                <a:latin typeface="+mn-lt"/>
                <a:ea typeface="+mn-ea"/>
                <a:cs typeface="+mn-cs"/>
              </a:rPr>
              <a:t>sqlite3 </a:t>
            </a:r>
            <a:r>
              <a:rPr lang="zh-CN" altLang="en-US" sz="1200" b="0" i="0" kern="1200" dirty="0">
                <a:solidFill>
                  <a:schemeClr val="tx1"/>
                </a:solidFill>
                <a:effectLst/>
                <a:latin typeface="+mn-lt"/>
                <a:ea typeface="+mn-ea"/>
                <a:cs typeface="+mn-cs"/>
              </a:rPr>
              <a:t>数据库名即可进入到</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命令行模式，进行数据库操作。</a:t>
            </a:r>
          </a:p>
          <a:p>
            <a:r>
              <a:rPr lang="zh-CN" altLang="en-US" sz="1200" b="0" i="0" kern="1200" dirty="0">
                <a:solidFill>
                  <a:schemeClr val="tx1"/>
                </a:solidFill>
                <a:effectLst/>
                <a:latin typeface="+mn-lt"/>
                <a:ea typeface="+mn-ea"/>
                <a:cs typeface="+mn-cs"/>
              </a:rPr>
              <a:t>如果不进行设置，采用命令行窗口进行查询的时候，中文显示为乱码。这是因为</a:t>
            </a:r>
            <a:r>
              <a:rPr lang="en-US" altLang="zh-CN" sz="1200" b="0" i="0" kern="1200" dirty="0" err="1">
                <a:solidFill>
                  <a:schemeClr val="tx1"/>
                </a:solidFill>
                <a:effectLst/>
                <a:latin typeface="+mn-lt"/>
                <a:ea typeface="+mn-ea"/>
                <a:cs typeface="+mn-cs"/>
              </a:rPr>
              <a:t>cmd</a:t>
            </a:r>
            <a:r>
              <a:rPr lang="zh-CN" altLang="en-US" sz="1200" b="0" i="0" kern="1200" dirty="0">
                <a:solidFill>
                  <a:schemeClr val="tx1"/>
                </a:solidFill>
                <a:effectLst/>
                <a:latin typeface="+mn-lt"/>
                <a:ea typeface="+mn-ea"/>
                <a:cs typeface="+mn-cs"/>
              </a:rPr>
              <a:t>的默认字符集是</a:t>
            </a:r>
            <a:r>
              <a:rPr lang="en-US" altLang="zh-CN" sz="1200" b="0" i="0" kern="1200" dirty="0" err="1">
                <a:solidFill>
                  <a:schemeClr val="tx1"/>
                </a:solidFill>
                <a:effectLst/>
                <a:latin typeface="+mn-lt"/>
                <a:ea typeface="+mn-ea"/>
                <a:cs typeface="+mn-cs"/>
              </a:rPr>
              <a:t>gbk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，而</a:t>
            </a:r>
            <a:r>
              <a:rPr lang="en-US" altLang="zh-CN" sz="1200" b="0" i="0" kern="1200" dirty="0" err="1">
                <a:solidFill>
                  <a:schemeClr val="tx1"/>
                </a:solidFill>
                <a:effectLst/>
                <a:latin typeface="+mn-lt"/>
                <a:ea typeface="+mn-ea"/>
                <a:cs typeface="+mn-cs"/>
              </a:rPr>
              <a:t>sqllite</a:t>
            </a:r>
            <a:r>
              <a:rPr lang="zh-CN" altLang="en-US" sz="1200" b="0" i="0" kern="1200" dirty="0">
                <a:solidFill>
                  <a:schemeClr val="tx1"/>
                </a:solidFill>
                <a:effectLst/>
                <a:latin typeface="+mn-lt"/>
                <a:ea typeface="+mn-ea"/>
                <a:cs typeface="+mn-cs"/>
              </a:rPr>
              <a:t>采用的默认编码为</a:t>
            </a:r>
            <a:r>
              <a:rPr lang="en-US" altLang="zh-CN" sz="1200" b="0" i="0" kern="1200" dirty="0">
                <a:solidFill>
                  <a:schemeClr val="tx1"/>
                </a:solidFill>
                <a:effectLst/>
                <a:latin typeface="+mn-lt"/>
                <a:ea typeface="+mn-ea"/>
                <a:cs typeface="+mn-cs"/>
              </a:rPr>
              <a:t>utf-8</a:t>
            </a:r>
          </a:p>
          <a:p>
            <a:r>
              <a:rPr lang="zh-CN" altLang="en-US" sz="1200" b="0" i="0" kern="1200" dirty="0">
                <a:solidFill>
                  <a:schemeClr val="tx1"/>
                </a:solidFill>
                <a:effectLst/>
                <a:latin typeface="+mn-lt"/>
                <a:ea typeface="+mn-ea"/>
                <a:cs typeface="+mn-cs"/>
              </a:rPr>
              <a:t>退出</a:t>
            </a:r>
            <a:r>
              <a:rPr lang="en-US" altLang="zh-CN" sz="1200" b="0" i="0" kern="1200" dirty="0">
                <a:solidFill>
                  <a:schemeClr val="tx1"/>
                </a:solidFill>
                <a:effectLst/>
                <a:latin typeface="+mn-lt"/>
                <a:ea typeface="+mn-ea"/>
                <a:cs typeface="+mn-cs"/>
              </a:rPr>
              <a:t>dos </a:t>
            </a:r>
            <a:r>
              <a:rPr lang="zh-CN" altLang="en-US" sz="1200" b="0" i="0" kern="1200" dirty="0">
                <a:solidFill>
                  <a:schemeClr val="tx1"/>
                </a:solidFill>
                <a:effectLst/>
                <a:latin typeface="+mn-lt"/>
                <a:ea typeface="+mn-ea"/>
                <a:cs typeface="+mn-cs"/>
              </a:rPr>
              <a:t>或者重新开启在</a:t>
            </a:r>
            <a:r>
              <a:rPr lang="en-US" altLang="zh-CN" sz="1200" b="0" i="0" kern="1200" dirty="0">
                <a:solidFill>
                  <a:schemeClr val="tx1"/>
                </a:solidFill>
                <a:effectLst/>
                <a:latin typeface="+mn-lt"/>
                <a:ea typeface="+mn-ea"/>
                <a:cs typeface="+mn-cs"/>
              </a:rPr>
              <a:t>CMD</a:t>
            </a:r>
            <a:r>
              <a:rPr lang="zh-CN" altLang="en-US" sz="1200" b="0" i="0" kern="1200" dirty="0">
                <a:solidFill>
                  <a:schemeClr val="tx1"/>
                </a:solidFill>
                <a:effectLst/>
                <a:latin typeface="+mn-lt"/>
                <a:ea typeface="+mn-ea"/>
                <a:cs typeface="+mn-cs"/>
              </a:rPr>
              <a:t>窗口，输入：</a:t>
            </a:r>
          </a:p>
          <a:p>
            <a:r>
              <a:rPr lang="en-US" altLang="zh-CN" dirty="0" err="1"/>
              <a:t>chcp</a:t>
            </a:r>
            <a:r>
              <a:rPr lang="en-US" altLang="zh-CN" dirty="0"/>
              <a:t> 65001</a:t>
            </a:r>
          </a:p>
          <a:p>
            <a:r>
              <a:rPr lang="zh-CN" altLang="en-US" sz="1200" b="0" i="0" kern="1200" dirty="0">
                <a:solidFill>
                  <a:schemeClr val="tx1"/>
                </a:solidFill>
                <a:effectLst/>
                <a:latin typeface="+mn-lt"/>
                <a:ea typeface="+mn-ea"/>
                <a:cs typeface="+mn-cs"/>
              </a:rPr>
              <a:t>然后回车确定 </a:t>
            </a:r>
            <a:br>
              <a:rPr lang="zh-CN" altLang="en-US" dirty="0"/>
            </a:br>
            <a:r>
              <a:rPr lang="zh-CN" altLang="en-US" sz="1200" b="0" i="0" kern="1200" dirty="0">
                <a:solidFill>
                  <a:schemeClr val="tx1"/>
                </a:solidFill>
                <a:effectLst/>
                <a:latin typeface="+mn-lt"/>
                <a:ea typeface="+mn-ea"/>
                <a:cs typeface="+mn-cs"/>
              </a:rPr>
              <a:t>注意 </a:t>
            </a:r>
            <a:r>
              <a:rPr lang="en-US" altLang="zh-CN" sz="1200" b="0" i="0" kern="1200" dirty="0">
                <a:solidFill>
                  <a:schemeClr val="tx1"/>
                </a:solidFill>
                <a:effectLst/>
                <a:latin typeface="+mn-lt"/>
                <a:ea typeface="+mn-ea"/>
                <a:cs typeface="+mn-cs"/>
              </a:rPr>
              <a:t>65001 </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Unicode (UTF-8) 65001 </a:t>
            </a:r>
            <a:r>
              <a:rPr lang="zh-CN" altLang="en-US" sz="1200" b="0" i="0" kern="1200" dirty="0">
                <a:solidFill>
                  <a:schemeClr val="tx1"/>
                </a:solidFill>
                <a:effectLst/>
                <a:latin typeface="+mn-lt"/>
                <a:ea typeface="+mn-ea"/>
                <a:cs typeface="+mn-cs"/>
              </a:rPr>
              <a:t>的编码设置，</a:t>
            </a:r>
            <a:r>
              <a:rPr lang="en-US" altLang="zh-CN" sz="1200" b="0" i="0" kern="1200" dirty="0">
                <a:solidFill>
                  <a:schemeClr val="tx1"/>
                </a:solidFill>
                <a:effectLst/>
                <a:latin typeface="+mn-lt"/>
                <a:ea typeface="+mn-ea"/>
                <a:cs typeface="+mn-cs"/>
              </a:rPr>
              <a:t>Chinese Simplified (GB2312) </a:t>
            </a:r>
            <a:r>
              <a:rPr lang="zh-CN" altLang="en-US" sz="1200" b="0" i="0" kern="1200" dirty="0">
                <a:solidFill>
                  <a:schemeClr val="tx1"/>
                </a:solidFill>
                <a:effectLst/>
                <a:latin typeface="+mn-lt"/>
                <a:ea typeface="+mn-ea"/>
                <a:cs typeface="+mn-cs"/>
              </a:rPr>
              <a:t>的设置为</a:t>
            </a:r>
            <a:r>
              <a:rPr lang="en-US" altLang="zh-CN" sz="1200" b="0" i="0" kern="1200" dirty="0">
                <a:solidFill>
                  <a:schemeClr val="tx1"/>
                </a:solidFill>
                <a:effectLst/>
                <a:latin typeface="+mn-lt"/>
                <a:ea typeface="+mn-ea"/>
                <a:cs typeface="+mn-cs"/>
              </a:rPr>
              <a:t>936 </a:t>
            </a:r>
          </a:p>
          <a:p>
            <a:r>
              <a:rPr lang="zh-CN" altLang="en-US" sz="1200" b="0" i="0" kern="1200" dirty="0">
                <a:solidFill>
                  <a:schemeClr val="tx1"/>
                </a:solidFill>
                <a:effectLst/>
                <a:latin typeface="+mn-lt"/>
                <a:ea typeface="+mn-ea"/>
                <a:cs typeface="+mn-cs"/>
              </a:rPr>
              <a:t>然后再按照前面的步骤打开</a:t>
            </a:r>
            <a:r>
              <a:rPr lang="en-US" altLang="zh-CN" sz="1200" b="0" i="0" kern="1200" dirty="0" err="1">
                <a:solidFill>
                  <a:schemeClr val="tx1"/>
                </a:solidFill>
                <a:effectLst/>
                <a:latin typeface="+mn-lt"/>
                <a:ea typeface="+mn-ea"/>
                <a:cs typeface="+mn-cs"/>
              </a:rPr>
              <a:t>adb</a:t>
            </a:r>
            <a:r>
              <a:rPr lang="en-US" altLang="zh-CN" sz="1200" b="0" i="0" kern="1200" dirty="0">
                <a:solidFill>
                  <a:schemeClr val="tx1"/>
                </a:solidFill>
                <a:effectLst/>
                <a:latin typeface="+mn-lt"/>
                <a:ea typeface="+mn-ea"/>
                <a:cs typeface="+mn-cs"/>
              </a:rPr>
              <a:t> shell</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31</a:t>
            </a:fld>
            <a:endParaRPr lang="zh-CN" altLang="en-US"/>
          </a:p>
        </p:txBody>
      </p:sp>
    </p:spTree>
    <p:extLst>
      <p:ext uri="{BB962C8B-B14F-4D97-AF65-F5344CB8AC3E}">
        <p14:creationId xmlns:p14="http://schemas.microsoft.com/office/powerpoint/2010/main" val="3077455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第一个参数和 </a:t>
            </a:r>
            <a:r>
              <a:rPr lang="en-US" altLang="zh-CN" sz="1200" b="0" i="0" kern="1200" dirty="0">
                <a:solidFill>
                  <a:schemeClr val="tx1"/>
                </a:solidFill>
                <a:effectLst/>
                <a:latin typeface="+mn-lt"/>
                <a:ea typeface="+mn-ea"/>
                <a:cs typeface="+mn-cs"/>
              </a:rPr>
              <a:t>insert()</a:t>
            </a:r>
            <a:r>
              <a:rPr lang="zh-CN" altLang="en-US" sz="1200" b="0" i="0" kern="1200" dirty="0">
                <a:solidFill>
                  <a:schemeClr val="tx1"/>
                </a:solidFill>
                <a:effectLst/>
                <a:latin typeface="+mn-lt"/>
                <a:ea typeface="+mn-ea"/>
                <a:cs typeface="+mn-cs"/>
              </a:rPr>
              <a:t>方法一样，也是表名，在这里指定去更新哪张表里的数据。第二个参数是 </a:t>
            </a:r>
            <a:r>
              <a:rPr lang="en-US" altLang="zh-CN" sz="1200" b="0" i="0" kern="1200" dirty="0" err="1">
                <a:solidFill>
                  <a:schemeClr val="tx1"/>
                </a:solidFill>
                <a:effectLst/>
                <a:latin typeface="+mn-lt"/>
                <a:ea typeface="+mn-ea"/>
                <a:cs typeface="+mn-cs"/>
              </a:rPr>
              <a:t>ContentValues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对象，要把更新数据在这里组装进去。</a:t>
            </a:r>
            <a:r>
              <a:rPr lang="zh-CN" altLang="en-US" dirty="0"/>
              <a:t> </a:t>
            </a:r>
            <a:r>
              <a:rPr lang="zh-CN" altLang="en-US" sz="1200" b="0" i="0" kern="1200" dirty="0">
                <a:solidFill>
                  <a:schemeClr val="tx1"/>
                </a:solidFill>
                <a:effectLst/>
                <a:latin typeface="+mn-lt"/>
                <a:ea typeface="+mn-ea"/>
                <a:cs typeface="+mn-cs"/>
              </a:rPr>
              <a:t>第三、第四个参数用于去约束更新某一行或某几行中的数据，不指定的话默认就是更新所有行。</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是一个占位符，可以通过第四个参数提供的一个字符串数组为第三个参数中的每个占位符指定相应的内容。</a:t>
            </a:r>
            <a:br>
              <a:rPr lang="zh-CN" altLang="en-US" dirty="0"/>
            </a:b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delete()</a:t>
            </a:r>
            <a:r>
              <a:rPr lang="zh-CN" altLang="en-US" sz="1200" b="0" i="0" kern="1200" dirty="0">
                <a:solidFill>
                  <a:schemeClr val="tx1"/>
                </a:solidFill>
                <a:effectLst/>
                <a:latin typeface="+mn-lt"/>
                <a:ea typeface="+mn-ea"/>
                <a:cs typeface="+mn-cs"/>
              </a:rPr>
              <a:t>方法专门用于删除数据，这个方法接收三个参数，第一个参数仍然是表名，这个已经没什么好说的了，第二、第三个参数又是用于去约束删除某一行或某几行的数据，不指定的话默认就是删除所有行。</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32</a:t>
            </a:fld>
            <a:endParaRPr lang="zh-CN" altLang="en-US"/>
          </a:p>
        </p:txBody>
      </p:sp>
    </p:spTree>
    <p:extLst>
      <p:ext uri="{BB962C8B-B14F-4D97-AF65-F5344CB8AC3E}">
        <p14:creationId xmlns:p14="http://schemas.microsoft.com/office/powerpoint/2010/main" val="1088800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query()</a:t>
            </a:r>
            <a:r>
              <a:rPr lang="zh-CN" altLang="en-US" sz="1200" b="0" i="0" kern="1200" dirty="0">
                <a:solidFill>
                  <a:schemeClr val="tx1"/>
                </a:solidFill>
                <a:effectLst/>
                <a:latin typeface="+mn-lt"/>
                <a:ea typeface="+mn-ea"/>
                <a:cs typeface="+mn-cs"/>
              </a:rPr>
              <a:t>方法用于对数据进行查询。</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第一个参数不用说，当然还是表名，表示希望从哪张表中查询数据。</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第二个参数用于指定去查询哪几列，如果不指定则默认查询所有列。</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第三、第四个参数用于去约束查询某一行或某几行的数据，不指定则默认是查询所有行的数据。</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第五个参数用于指定需要去 </a:t>
            </a:r>
            <a:r>
              <a:rPr lang="en-US" altLang="zh-CN" sz="1200" b="0" i="0" kern="1200" dirty="0">
                <a:solidFill>
                  <a:schemeClr val="tx1"/>
                </a:solidFill>
                <a:effectLst/>
                <a:latin typeface="+mn-lt"/>
                <a:ea typeface="+mn-ea"/>
                <a:cs typeface="+mn-cs"/>
              </a:rPr>
              <a:t>group by </a:t>
            </a:r>
            <a:r>
              <a:rPr lang="zh-CN" altLang="en-US" sz="1200" b="0" i="0" kern="1200" dirty="0">
                <a:solidFill>
                  <a:schemeClr val="tx1"/>
                </a:solidFill>
                <a:effectLst/>
                <a:latin typeface="+mn-lt"/>
                <a:ea typeface="+mn-ea"/>
                <a:cs typeface="+mn-cs"/>
              </a:rPr>
              <a:t>的列，不指定则表示不对查询结果进行 </a:t>
            </a:r>
            <a:r>
              <a:rPr lang="en-US" altLang="zh-CN" sz="1200" b="0" i="0" kern="1200" dirty="0">
                <a:solidFill>
                  <a:schemeClr val="tx1"/>
                </a:solidFill>
                <a:effectLst/>
                <a:latin typeface="+mn-lt"/>
                <a:ea typeface="+mn-ea"/>
                <a:cs typeface="+mn-cs"/>
              </a:rPr>
              <a:t>group by </a:t>
            </a:r>
            <a:r>
              <a:rPr lang="zh-CN" altLang="en-US" sz="1200" b="0" i="0" kern="1200" dirty="0">
                <a:solidFill>
                  <a:schemeClr val="tx1"/>
                </a:solidFill>
                <a:effectLst/>
                <a:latin typeface="+mn-lt"/>
                <a:ea typeface="+mn-ea"/>
                <a:cs typeface="+mn-cs"/>
              </a:rPr>
              <a:t>操作。</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第六个参数用于对 </a:t>
            </a:r>
            <a:r>
              <a:rPr lang="en-US" altLang="zh-CN" sz="1200" b="0" i="0" kern="1200" dirty="0">
                <a:solidFill>
                  <a:schemeClr val="tx1"/>
                </a:solidFill>
                <a:effectLst/>
                <a:latin typeface="+mn-lt"/>
                <a:ea typeface="+mn-ea"/>
                <a:cs typeface="+mn-cs"/>
              </a:rPr>
              <a:t>group by </a:t>
            </a:r>
            <a:r>
              <a:rPr lang="zh-CN" altLang="en-US" sz="1200" b="0" i="0" kern="1200" dirty="0">
                <a:solidFill>
                  <a:schemeClr val="tx1"/>
                </a:solidFill>
                <a:effectLst/>
                <a:latin typeface="+mn-lt"/>
                <a:ea typeface="+mn-ea"/>
                <a:cs typeface="+mn-cs"/>
              </a:rPr>
              <a:t>之后的数据进行进一步的过滤，不指定则表示不进行过滤。</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第七个参数用于指定查询结果的排序方式，不指定则表示使用默认的排序方式。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Group By”</a:t>
            </a:r>
            <a:r>
              <a:rPr lang="zh-CN" altLang="en-US" sz="1200" b="0" i="0" kern="1200" dirty="0">
                <a:solidFill>
                  <a:schemeClr val="tx1"/>
                </a:solidFill>
                <a:effectLst/>
                <a:latin typeface="+mn-lt"/>
                <a:ea typeface="+mn-ea"/>
                <a:cs typeface="+mn-cs"/>
              </a:rPr>
              <a:t>根据“</a:t>
            </a:r>
            <a:r>
              <a:rPr lang="en-US" altLang="zh-CN" sz="1200" b="0" i="0" kern="1200" dirty="0">
                <a:solidFill>
                  <a:schemeClr val="tx1"/>
                </a:solidFill>
                <a:effectLst/>
                <a:latin typeface="+mn-lt"/>
                <a:ea typeface="+mn-ea"/>
                <a:cs typeface="+mn-cs"/>
              </a:rPr>
              <a:t>By”</a:t>
            </a:r>
            <a:r>
              <a:rPr lang="zh-CN" altLang="en-US" sz="1200" b="0" i="0" kern="1200" dirty="0">
                <a:solidFill>
                  <a:schemeClr val="tx1"/>
                </a:solidFill>
                <a:effectLst/>
                <a:latin typeface="+mn-lt"/>
                <a:ea typeface="+mn-ea"/>
                <a:cs typeface="+mn-cs"/>
              </a:rPr>
              <a:t>指定的规则对数据进行分组，所谓的分组就是将一个“数据集”划分成若干个“小区域”，然后针对若干个“小区域”进行数据处理。</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33</a:t>
            </a:fld>
            <a:endParaRPr lang="zh-CN" altLang="en-US"/>
          </a:p>
        </p:txBody>
      </p:sp>
    </p:spTree>
    <p:extLst>
      <p:ext uri="{BB962C8B-B14F-4D97-AF65-F5344CB8AC3E}">
        <p14:creationId xmlns:p14="http://schemas.microsoft.com/office/powerpoint/2010/main" val="2874886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游标（</a:t>
            </a:r>
            <a:r>
              <a:rPr lang="en-US" altLang="zh-CN" sz="1200" b="0" i="0" kern="1200" dirty="0">
                <a:solidFill>
                  <a:schemeClr val="tx1"/>
                </a:solidFill>
                <a:effectLst/>
                <a:latin typeface="+mn-lt"/>
                <a:ea typeface="+mn-ea"/>
                <a:cs typeface="+mn-cs"/>
              </a:rPr>
              <a:t>Cursor</a:t>
            </a:r>
            <a:r>
              <a:rPr lang="zh-CN" altLang="en-US" sz="1200" b="0" i="0" kern="1200" dirty="0">
                <a:solidFill>
                  <a:schemeClr val="tx1"/>
                </a:solidFill>
                <a:effectLst/>
                <a:latin typeface="+mn-lt"/>
                <a:ea typeface="+mn-ea"/>
                <a:cs typeface="+mn-cs"/>
              </a:rPr>
              <a:t>）是处理数据的一种方法，为了查看或者处理结果集中的数据，游标提供了在结果集中一次以行或者多行前进或向后浏览数据的能力。我们可以把游标当作一个指针，它可以指定结果中的任何位置，然后允许用户对指定位置的数据进行处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 </a:t>
            </a:r>
            <a:r>
              <a:rPr lang="en-US" altLang="zh-CN" sz="1200" b="0" i="0" kern="1200" dirty="0">
                <a:solidFill>
                  <a:schemeClr val="tx1"/>
                </a:solidFill>
                <a:effectLst/>
                <a:latin typeface="+mn-lt"/>
                <a:ea typeface="+mn-ea"/>
                <a:cs typeface="+mn-cs"/>
              </a:rPr>
              <a:t>Cursor </a:t>
            </a:r>
            <a:r>
              <a:rPr lang="zh-CN" altLang="en-US" sz="1200" b="0" i="0" kern="1200" dirty="0">
                <a:solidFill>
                  <a:schemeClr val="tx1"/>
                </a:solidFill>
                <a:effectLst/>
                <a:latin typeface="+mn-lt"/>
                <a:ea typeface="+mn-ea"/>
                <a:cs typeface="+mn-cs"/>
              </a:rPr>
              <a:t>的 </a:t>
            </a:r>
            <a:r>
              <a:rPr lang="en-US" altLang="zh-CN" sz="1200" b="0" i="0" kern="1200" dirty="0" err="1">
                <a:solidFill>
                  <a:schemeClr val="tx1"/>
                </a:solidFill>
                <a:effectLst/>
                <a:latin typeface="+mn-lt"/>
                <a:ea typeface="+mn-ea"/>
                <a:cs typeface="+mn-cs"/>
              </a:rPr>
              <a:t>getColumnIndex</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方法获取到某一列在表中对应的位置索引，然后将这个索引传入到相应的取值方法中，就可以得到从数据库中读取到的数据了。</a:t>
            </a:r>
            <a:r>
              <a:rPr lang="zh-CN" altLang="en-US" dirty="0"/>
              <a:t> </a:t>
            </a:r>
            <a:endParaRPr lang="en-US" altLang="zh-CN" dirty="0"/>
          </a:p>
          <a:p>
            <a:endParaRPr lang="en-US" altLang="zh-CN" dirty="0"/>
          </a:p>
          <a:p>
            <a:r>
              <a:rPr lang="zh-CN" altLang="en-US" sz="1200" b="0" i="0" kern="1200" dirty="0">
                <a:solidFill>
                  <a:schemeClr val="tx1"/>
                </a:solidFill>
                <a:effectLst/>
                <a:latin typeface="+mn-lt"/>
                <a:ea typeface="+mn-ea"/>
                <a:cs typeface="+mn-cs"/>
              </a:rPr>
              <a:t>调用 </a:t>
            </a:r>
            <a:r>
              <a:rPr lang="en-US" altLang="zh-CN" sz="1200" b="0" i="0" kern="1200" dirty="0">
                <a:solidFill>
                  <a:schemeClr val="tx1"/>
                </a:solidFill>
                <a:effectLst/>
                <a:latin typeface="+mn-lt"/>
                <a:ea typeface="+mn-ea"/>
                <a:cs typeface="+mn-cs"/>
              </a:rPr>
              <a:t>close()</a:t>
            </a:r>
            <a:r>
              <a:rPr lang="zh-CN" altLang="en-US" sz="1200" b="0" i="0" kern="1200" dirty="0">
                <a:solidFill>
                  <a:schemeClr val="tx1"/>
                </a:solidFill>
                <a:effectLst/>
                <a:latin typeface="+mn-lt"/>
                <a:ea typeface="+mn-ea"/>
                <a:cs typeface="+mn-cs"/>
              </a:rPr>
              <a:t>方法来关闭 </a:t>
            </a:r>
            <a:r>
              <a:rPr lang="en-US" altLang="zh-CN" sz="1200" b="0" i="0" kern="1200" dirty="0">
                <a:solidFill>
                  <a:schemeClr val="tx1"/>
                </a:solidFill>
                <a:effectLst/>
                <a:latin typeface="+mn-lt"/>
                <a:ea typeface="+mn-ea"/>
                <a:cs typeface="+mn-cs"/>
              </a:rPr>
              <a:t>Cursor</a:t>
            </a:r>
            <a:r>
              <a:rPr lang="zh-CN" altLang="en-US" sz="1200" b="0" i="0" kern="1200" dirty="0">
                <a:solidFill>
                  <a:schemeClr val="tx1"/>
                </a:solidFill>
                <a:effectLst/>
                <a:latin typeface="+mn-lt"/>
                <a:ea typeface="+mn-ea"/>
                <a:cs typeface="+mn-cs"/>
              </a:rPr>
              <a:t>。</a:t>
            </a:r>
            <a:r>
              <a:rPr lang="en-US" altLang="zh-CN" dirty="0"/>
              <a:t> </a:t>
            </a:r>
            <a:br>
              <a:rPr lang="en-US" altLang="zh-CN"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34</a:t>
            </a:fld>
            <a:endParaRPr lang="zh-CN" altLang="en-US"/>
          </a:p>
        </p:txBody>
      </p:sp>
    </p:spTree>
    <p:extLst>
      <p:ext uri="{BB962C8B-B14F-4D97-AF65-F5344CB8AC3E}">
        <p14:creationId xmlns:p14="http://schemas.microsoft.com/office/powerpoint/2010/main" val="3314365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public static final String CREATE_CATEGORY = "create table Category ("</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 "id integer primary key </a:t>
            </a:r>
            <a:r>
              <a:rPr lang="en-US" altLang="zh-CN" sz="1200" b="1" i="0" kern="1200" dirty="0" err="1">
                <a:solidFill>
                  <a:schemeClr val="tx1"/>
                </a:solidFill>
                <a:effectLst/>
                <a:latin typeface="+mn-lt"/>
                <a:ea typeface="+mn-ea"/>
                <a:cs typeface="+mn-cs"/>
              </a:rPr>
              <a:t>autoincrement</a:t>
            </a:r>
            <a:r>
              <a:rPr lang="en-US" altLang="zh-CN" sz="1200" b="1" i="0" kern="1200" dirty="0">
                <a:solidFill>
                  <a:schemeClr val="tx1"/>
                </a:solidFill>
                <a:effectLst/>
                <a:latin typeface="+mn-lt"/>
                <a:ea typeface="+mn-ea"/>
                <a:cs typeface="+mn-cs"/>
              </a:rPr>
              <a:t>, "</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 "</a:t>
            </a:r>
            <a:r>
              <a:rPr lang="en-US" altLang="zh-CN" sz="1200" b="1" i="0" kern="1200" dirty="0" err="1">
                <a:solidFill>
                  <a:schemeClr val="tx1"/>
                </a:solidFill>
                <a:effectLst/>
                <a:latin typeface="+mn-lt"/>
                <a:ea typeface="+mn-ea"/>
                <a:cs typeface="+mn-cs"/>
              </a:rPr>
              <a:t>category_name</a:t>
            </a:r>
            <a:r>
              <a:rPr lang="en-US" altLang="zh-CN" sz="1200" b="1" i="0" kern="1200" dirty="0">
                <a:solidFill>
                  <a:schemeClr val="tx1"/>
                </a:solidFill>
                <a:effectLst/>
                <a:latin typeface="+mn-lt"/>
                <a:ea typeface="+mn-ea"/>
                <a:cs typeface="+mn-cs"/>
              </a:rPr>
              <a:t> text, "</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 "</a:t>
            </a:r>
            <a:r>
              <a:rPr lang="en-US" altLang="zh-CN" sz="1200" b="1" i="0" kern="1200" dirty="0" err="1">
                <a:solidFill>
                  <a:schemeClr val="tx1"/>
                </a:solidFill>
                <a:effectLst/>
                <a:latin typeface="+mn-lt"/>
                <a:ea typeface="+mn-ea"/>
                <a:cs typeface="+mn-cs"/>
              </a:rPr>
              <a:t>category_code</a:t>
            </a:r>
            <a:r>
              <a:rPr lang="en-US" altLang="zh-CN" sz="1200" b="1" i="0" kern="1200" dirty="0">
                <a:solidFill>
                  <a:schemeClr val="tx1"/>
                </a:solidFill>
                <a:effectLst/>
                <a:latin typeface="+mn-lt"/>
                <a:ea typeface="+mn-ea"/>
                <a:cs typeface="+mn-cs"/>
              </a:rPr>
              <a:t> integer)";</a:t>
            </a:r>
            <a:r>
              <a:rPr lang="en-US" altLang="zh-CN" dirty="0"/>
              <a:t> </a:t>
            </a:r>
          </a:p>
          <a:p>
            <a:endParaRPr lang="en-US" altLang="zh-CN" dirty="0"/>
          </a:p>
          <a:p>
            <a:r>
              <a:rPr lang="en-US" altLang="zh-CN" sz="1200" b="0" i="0" kern="1200" dirty="0">
                <a:solidFill>
                  <a:schemeClr val="tx1"/>
                </a:solidFill>
                <a:effectLst/>
                <a:latin typeface="+mn-lt"/>
                <a:ea typeface="+mn-ea"/>
                <a:cs typeface="+mn-cs"/>
              </a:rPr>
              <a:t>@Override</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public void </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SQLiteDatabase</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db</a:t>
            </a: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db.execSQL</a:t>
            </a:r>
            <a:r>
              <a:rPr lang="en-US" altLang="zh-CN" sz="1200" b="0" i="0" kern="1200" dirty="0">
                <a:solidFill>
                  <a:schemeClr val="tx1"/>
                </a:solidFill>
                <a:effectLst/>
                <a:latin typeface="+mn-lt"/>
                <a:ea typeface="+mn-ea"/>
                <a:cs typeface="+mn-cs"/>
              </a:rPr>
              <a:t>(CREATE_BOOK);</a:t>
            </a:r>
            <a:br>
              <a:rPr lang="en-US" altLang="zh-CN" sz="1200" b="0"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db.execSQL</a:t>
            </a:r>
            <a:r>
              <a:rPr lang="en-US" altLang="zh-CN" sz="1200" b="1" i="0" kern="1200" dirty="0">
                <a:solidFill>
                  <a:schemeClr val="tx1"/>
                </a:solidFill>
                <a:effectLst/>
                <a:latin typeface="+mn-lt"/>
                <a:ea typeface="+mn-ea"/>
                <a:cs typeface="+mn-cs"/>
              </a:rPr>
              <a:t>(CREATE_CATEGORY);</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Toast.makeText</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mContext</a:t>
            </a:r>
            <a:r>
              <a:rPr lang="en-US" altLang="zh-CN" sz="1200" b="0" i="0" kern="1200" dirty="0">
                <a:solidFill>
                  <a:schemeClr val="tx1"/>
                </a:solidFill>
                <a:effectLst/>
                <a:latin typeface="+mn-lt"/>
                <a:ea typeface="+mn-ea"/>
                <a:cs typeface="+mn-cs"/>
              </a:rPr>
              <a:t>, "Create succeeded", </a:t>
            </a:r>
            <a:r>
              <a:rPr lang="en-US" altLang="zh-CN" sz="1200" b="0" i="0" kern="1200" dirty="0" err="1">
                <a:solidFill>
                  <a:schemeClr val="tx1"/>
                </a:solidFill>
                <a:effectLst/>
                <a:latin typeface="+mn-lt"/>
                <a:ea typeface="+mn-ea"/>
                <a:cs typeface="+mn-cs"/>
              </a:rPr>
              <a:t>Toast.LENGTH_SHORT</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show();</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a:t>
            </a:r>
            <a:r>
              <a:rPr lang="en-US" altLang="zh-CN" b="0" dirty="0"/>
              <a:t> </a:t>
            </a:r>
          </a:p>
          <a:p>
            <a:r>
              <a:rPr lang="en-US" altLang="zh-CN" sz="1200" b="0" i="0" kern="1200" dirty="0">
                <a:solidFill>
                  <a:schemeClr val="tx1"/>
                </a:solidFill>
                <a:effectLst/>
                <a:latin typeface="+mn-lt"/>
                <a:ea typeface="+mn-ea"/>
                <a:cs typeface="+mn-cs"/>
              </a:rPr>
              <a:t>Category </a:t>
            </a:r>
            <a:r>
              <a:rPr lang="zh-CN" altLang="en-US" sz="1200" b="0" i="0" kern="1200" dirty="0">
                <a:solidFill>
                  <a:schemeClr val="tx1"/>
                </a:solidFill>
                <a:effectLst/>
                <a:latin typeface="+mn-lt"/>
                <a:ea typeface="+mn-ea"/>
                <a:cs typeface="+mn-cs"/>
              </a:rPr>
              <a:t>表没有创建成功！因为此时 </a:t>
            </a:r>
            <a:r>
              <a:rPr lang="en-US" altLang="zh-CN" sz="1200" b="0" i="0" kern="1200" dirty="0" err="1">
                <a:solidFill>
                  <a:schemeClr val="tx1"/>
                </a:solidFill>
                <a:effectLst/>
                <a:latin typeface="+mn-lt"/>
                <a:ea typeface="+mn-ea"/>
                <a:cs typeface="+mn-cs"/>
              </a:rPr>
              <a:t>BookStore.db</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数据库已经存在了，之后不管我们怎样点击 </a:t>
            </a:r>
            <a:r>
              <a:rPr lang="en-US" altLang="zh-CN" sz="1200" b="0" i="0" kern="1200" dirty="0">
                <a:solidFill>
                  <a:schemeClr val="tx1"/>
                </a:solidFill>
                <a:effectLst/>
                <a:latin typeface="+mn-lt"/>
                <a:ea typeface="+mn-ea"/>
                <a:cs typeface="+mn-cs"/>
              </a:rPr>
              <a:t>Create database </a:t>
            </a:r>
            <a:r>
              <a:rPr lang="zh-CN" altLang="en-US" sz="1200" b="0" i="0" kern="1200" dirty="0">
                <a:solidFill>
                  <a:schemeClr val="tx1"/>
                </a:solidFill>
                <a:effectLst/>
                <a:latin typeface="+mn-lt"/>
                <a:ea typeface="+mn-ea"/>
                <a:cs typeface="+mn-cs"/>
              </a:rPr>
              <a:t>按钮，</a:t>
            </a:r>
            <a:r>
              <a:rPr lang="en-US" altLang="zh-CN" sz="1200" b="0" i="0" kern="1200" dirty="0" err="1">
                <a:solidFill>
                  <a:schemeClr val="tx1"/>
                </a:solidFill>
                <a:effectLst/>
                <a:latin typeface="+mn-lt"/>
                <a:ea typeface="+mn-ea"/>
                <a:cs typeface="+mn-cs"/>
              </a:rPr>
              <a:t>MyDatabaseHelper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中的 </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方法都不会再次执行，因此新添加的表也就无法得到创建了。</a:t>
            </a:r>
            <a:r>
              <a:rPr lang="zh-CN" altLang="en-US" dirty="0"/>
              <a:t> </a:t>
            </a:r>
            <a:endParaRPr lang="en-US" altLang="zh-CN" dirty="0"/>
          </a:p>
          <a:p>
            <a:endParaRPr lang="en-US" altLang="zh-CN" dirty="0"/>
          </a:p>
          <a:p>
            <a:r>
              <a:rPr lang="zh-CN" altLang="en-US" dirty="0"/>
              <a:t>修改</a:t>
            </a:r>
            <a:endParaRPr lang="en-US" altLang="zh-CN" dirty="0"/>
          </a:p>
          <a:p>
            <a:r>
              <a:rPr lang="en-US" altLang="zh-CN" sz="1200" b="1" i="0" kern="1200" dirty="0" err="1">
                <a:solidFill>
                  <a:schemeClr val="tx1"/>
                </a:solidFill>
                <a:effectLst/>
                <a:latin typeface="+mn-lt"/>
                <a:ea typeface="+mn-ea"/>
                <a:cs typeface="+mn-cs"/>
              </a:rPr>
              <a:t>dbHelper</a:t>
            </a:r>
            <a:r>
              <a:rPr lang="en-US" altLang="zh-CN" sz="1200" b="1" i="0" kern="1200" dirty="0">
                <a:solidFill>
                  <a:schemeClr val="tx1"/>
                </a:solidFill>
                <a:effectLst/>
                <a:latin typeface="+mn-lt"/>
                <a:ea typeface="+mn-ea"/>
                <a:cs typeface="+mn-cs"/>
              </a:rPr>
              <a:t> = new </a:t>
            </a:r>
            <a:r>
              <a:rPr lang="en-US" altLang="zh-CN" sz="1200" b="1" i="0" kern="1200" dirty="0" err="1">
                <a:solidFill>
                  <a:schemeClr val="tx1"/>
                </a:solidFill>
                <a:effectLst/>
                <a:latin typeface="+mn-lt"/>
                <a:ea typeface="+mn-ea"/>
                <a:cs typeface="+mn-cs"/>
              </a:rPr>
              <a:t>MyDatabaseHelper</a:t>
            </a:r>
            <a:r>
              <a:rPr lang="en-US" altLang="zh-CN" sz="1200" b="1" i="0" kern="1200" dirty="0">
                <a:solidFill>
                  <a:schemeClr val="tx1"/>
                </a:solidFill>
                <a:effectLst/>
                <a:latin typeface="+mn-lt"/>
                <a:ea typeface="+mn-ea"/>
                <a:cs typeface="+mn-cs"/>
              </a:rPr>
              <a:t>(this, "</a:t>
            </a:r>
            <a:r>
              <a:rPr lang="en-US" altLang="zh-CN" sz="1200" b="1" i="0" kern="1200" dirty="0" err="1">
                <a:solidFill>
                  <a:schemeClr val="tx1"/>
                </a:solidFill>
                <a:effectLst/>
                <a:latin typeface="+mn-lt"/>
                <a:ea typeface="+mn-ea"/>
                <a:cs typeface="+mn-cs"/>
              </a:rPr>
              <a:t>BookStore.db</a:t>
            </a:r>
            <a:r>
              <a:rPr lang="en-US" altLang="zh-CN" sz="1200" b="1" i="0" kern="1200" dirty="0">
                <a:solidFill>
                  <a:schemeClr val="tx1"/>
                </a:solidFill>
                <a:effectLst/>
                <a:latin typeface="+mn-lt"/>
                <a:ea typeface="+mn-ea"/>
                <a:cs typeface="+mn-cs"/>
              </a:rPr>
              <a:t>", null, 2);</a:t>
            </a:r>
            <a:r>
              <a:rPr lang="en-US" altLang="zh-CN" dirty="0"/>
              <a:t> </a:t>
            </a:r>
          </a:p>
          <a:p>
            <a:endParaRPr lang="en-US" altLang="zh-CN" dirty="0"/>
          </a:p>
          <a:p>
            <a:r>
              <a:rPr lang="zh-CN" altLang="en-US" sz="1200" b="0" i="0" kern="1200" dirty="0">
                <a:solidFill>
                  <a:schemeClr val="tx1"/>
                </a:solidFill>
                <a:effectLst/>
                <a:latin typeface="+mn-lt"/>
                <a:ea typeface="+mn-ea"/>
                <a:cs typeface="+mn-cs"/>
              </a:rPr>
              <a:t>表示当前数据库的版本号，之前我们传入的是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，现在只要传入一个比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大的数，就可以让 </a:t>
            </a:r>
            <a:r>
              <a:rPr lang="en-US" altLang="zh-CN" sz="1200" b="0" i="0" kern="1200" dirty="0" err="1">
                <a:solidFill>
                  <a:schemeClr val="tx1"/>
                </a:solidFill>
                <a:effectLst/>
                <a:latin typeface="+mn-lt"/>
                <a:ea typeface="+mn-ea"/>
                <a:cs typeface="+mn-cs"/>
              </a:rPr>
              <a:t>onUpgrade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方法得到执行了。将数据库版本号指定为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，表示对数据库进行升级了。现在重新运行程序，并点击 </a:t>
            </a:r>
            <a:r>
              <a:rPr lang="en-US" altLang="zh-CN" sz="1200" b="0" i="0" kern="1200" dirty="0">
                <a:solidFill>
                  <a:schemeClr val="tx1"/>
                </a:solidFill>
                <a:effectLst/>
                <a:latin typeface="+mn-lt"/>
                <a:ea typeface="+mn-ea"/>
                <a:cs typeface="+mn-cs"/>
              </a:rPr>
              <a:t>Create database </a:t>
            </a:r>
            <a:r>
              <a:rPr lang="zh-CN" altLang="en-US" sz="1200" b="0" i="0" kern="1200" dirty="0">
                <a:solidFill>
                  <a:schemeClr val="tx1"/>
                </a:solidFill>
                <a:effectLst/>
                <a:latin typeface="+mn-lt"/>
                <a:ea typeface="+mn-ea"/>
                <a:cs typeface="+mn-cs"/>
              </a:rPr>
              <a:t>按钮，这时就会再次弹出创建成功的提示。</a:t>
            </a:r>
            <a:r>
              <a:rPr lang="zh-CN" altLang="en-US" dirty="0"/>
              <a:t> </a:t>
            </a:r>
            <a:br>
              <a:rPr lang="zh-CN" altLang="en-US" dirty="0"/>
            </a:br>
            <a:br>
              <a:rPr lang="zh-CN" altLang="en-US" dirty="0"/>
            </a:br>
            <a:br>
              <a:rPr lang="en-US" altLang="zh-CN" dirty="0"/>
            </a:br>
            <a:br>
              <a:rPr lang="en-US" altLang="zh-CN" dirty="0"/>
            </a:br>
            <a:br>
              <a:rPr lang="en-US" altLang="zh-CN"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35</a:t>
            </a:fld>
            <a:endParaRPr lang="zh-CN" altLang="en-US"/>
          </a:p>
        </p:txBody>
      </p:sp>
    </p:spTree>
    <p:extLst>
      <p:ext uri="{BB962C8B-B14F-4D97-AF65-F5344CB8AC3E}">
        <p14:creationId xmlns:p14="http://schemas.microsoft.com/office/powerpoint/2010/main" val="575988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db.execSQL</a:t>
            </a:r>
            <a:r>
              <a:rPr lang="en-US" altLang="zh-CN" sz="1200" b="0" i="0" kern="1200" dirty="0">
                <a:solidFill>
                  <a:schemeClr val="tx1"/>
                </a:solidFill>
                <a:effectLst/>
                <a:latin typeface="+mn-lt"/>
                <a:ea typeface="+mn-ea"/>
                <a:cs typeface="+mn-cs"/>
              </a:rPr>
              <a:t>("insert into Book (name, author, pages, price) values(?, ?, ?,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new String[] { "The Da Vinci Code", "Dan Brown", "454", "16.96" });</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db.execSQL</a:t>
            </a:r>
            <a:r>
              <a:rPr lang="en-US" altLang="zh-CN" sz="1200" b="0" i="0" kern="1200" dirty="0">
                <a:solidFill>
                  <a:schemeClr val="tx1"/>
                </a:solidFill>
                <a:effectLst/>
                <a:latin typeface="+mn-lt"/>
                <a:ea typeface="+mn-ea"/>
                <a:cs typeface="+mn-cs"/>
              </a:rPr>
              <a:t>("insert into Book (name, author, pages, price) values(?, ?, ?,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new String[] { "The Lost Symbol", "Dan Brown", "510", "19.95" });</a:t>
            </a:r>
            <a:r>
              <a:rPr lang="en-US" altLang="zh-CN" b="0" dirty="0"/>
              <a:t> </a:t>
            </a:r>
          </a:p>
          <a:p>
            <a:endParaRPr lang="en-US" altLang="zh-CN" b="0" dirty="0"/>
          </a:p>
          <a:p>
            <a:r>
              <a:rPr lang="en-US" altLang="zh-CN" sz="1200" b="1" i="0" kern="1200" dirty="0" err="1">
                <a:solidFill>
                  <a:schemeClr val="tx1"/>
                </a:solidFill>
                <a:effectLst/>
                <a:latin typeface="+mn-lt"/>
                <a:ea typeface="+mn-ea"/>
                <a:cs typeface="+mn-cs"/>
              </a:rPr>
              <a:t>db.execSQL</a:t>
            </a:r>
            <a:r>
              <a:rPr lang="en-US" altLang="zh-CN" sz="1200" b="1" i="0" kern="1200" dirty="0">
                <a:solidFill>
                  <a:schemeClr val="tx1"/>
                </a:solidFill>
                <a:effectLst/>
                <a:latin typeface="+mn-lt"/>
                <a:ea typeface="+mn-ea"/>
                <a:cs typeface="+mn-cs"/>
              </a:rPr>
              <a:t>("update Book set price = ? where name = ?", new String[] { "10.99",</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"The Da Vinci Code" });</a:t>
            </a:r>
            <a:r>
              <a:rPr lang="en-US" altLang="zh-CN" dirty="0"/>
              <a:t> </a:t>
            </a:r>
          </a:p>
          <a:p>
            <a:endParaRPr lang="en-US" altLang="zh-CN" dirty="0"/>
          </a:p>
          <a:p>
            <a:r>
              <a:rPr lang="en-US" altLang="zh-CN" sz="1200" b="1" i="0" kern="1200" dirty="0" err="1">
                <a:solidFill>
                  <a:schemeClr val="tx1"/>
                </a:solidFill>
                <a:effectLst/>
                <a:latin typeface="+mn-lt"/>
                <a:ea typeface="+mn-ea"/>
                <a:cs typeface="+mn-cs"/>
              </a:rPr>
              <a:t>db.execSQL</a:t>
            </a:r>
            <a:r>
              <a:rPr lang="en-US" altLang="zh-CN" sz="1200" b="1" i="0" kern="1200" dirty="0">
                <a:solidFill>
                  <a:schemeClr val="tx1"/>
                </a:solidFill>
                <a:effectLst/>
                <a:latin typeface="+mn-lt"/>
                <a:ea typeface="+mn-ea"/>
                <a:cs typeface="+mn-cs"/>
              </a:rPr>
              <a:t>("delete from Book where pages &gt; ?", new String[] { "500" });</a:t>
            </a:r>
            <a:r>
              <a:rPr lang="en-US" altLang="zh-CN" dirty="0"/>
              <a:t> </a:t>
            </a:r>
          </a:p>
          <a:p>
            <a:endParaRPr lang="en-US" altLang="zh-CN" dirty="0"/>
          </a:p>
          <a:p>
            <a:r>
              <a:rPr lang="en-US" altLang="zh-CN" sz="1200" b="1" i="0" kern="1200" dirty="0" err="1">
                <a:solidFill>
                  <a:schemeClr val="tx1"/>
                </a:solidFill>
                <a:effectLst/>
                <a:latin typeface="+mn-lt"/>
                <a:ea typeface="+mn-ea"/>
                <a:cs typeface="+mn-cs"/>
              </a:rPr>
              <a:t>db.rawQuery</a:t>
            </a:r>
            <a:r>
              <a:rPr lang="en-US" altLang="zh-CN" sz="1200" b="1" i="0" kern="1200" dirty="0">
                <a:solidFill>
                  <a:schemeClr val="tx1"/>
                </a:solidFill>
                <a:effectLst/>
                <a:latin typeface="+mn-lt"/>
                <a:ea typeface="+mn-ea"/>
                <a:cs typeface="+mn-cs"/>
              </a:rPr>
              <a:t>("select * from Book", null);</a:t>
            </a:r>
            <a:r>
              <a:rPr lang="en-US" altLang="zh-CN" dirty="0"/>
              <a:t> </a:t>
            </a:r>
            <a:br>
              <a:rPr lang="en-US" altLang="zh-CN" dirty="0"/>
            </a:br>
            <a:br>
              <a:rPr lang="en-US" altLang="zh-CN" dirty="0"/>
            </a:br>
            <a:br>
              <a:rPr lang="en-US" altLang="zh-CN" dirty="0"/>
            </a:br>
            <a:br>
              <a:rPr lang="en-US" altLang="zh-CN" b="0" dirty="0"/>
            </a:br>
            <a:endParaRPr lang="zh-CN" altLang="en-US" b="0"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36</a:t>
            </a:fld>
            <a:endParaRPr lang="zh-CN" altLang="en-US"/>
          </a:p>
        </p:txBody>
      </p:sp>
    </p:spTree>
    <p:extLst>
      <p:ext uri="{BB962C8B-B14F-4D97-AF65-F5344CB8AC3E}">
        <p14:creationId xmlns:p14="http://schemas.microsoft.com/office/powerpoint/2010/main" val="3087315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短信、媒体库等程序都实现了跨程序数据共享的功能</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37</a:t>
            </a:fld>
            <a:endParaRPr lang="zh-CN" altLang="en-US"/>
          </a:p>
        </p:txBody>
      </p:sp>
    </p:spTree>
    <p:extLst>
      <p:ext uri="{BB962C8B-B14F-4D97-AF65-F5344CB8AC3E}">
        <p14:creationId xmlns:p14="http://schemas.microsoft.com/office/powerpoint/2010/main" val="2137470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内容提供器可以选择只对哪一部分数据进行共享，从而保证我们程序中的隐私数据不会有泄漏的风险。</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38</a:t>
            </a:fld>
            <a:endParaRPr lang="zh-CN" altLang="en-US"/>
          </a:p>
        </p:txBody>
      </p:sp>
    </p:spTree>
    <p:extLst>
      <p:ext uri="{BB962C8B-B14F-4D97-AF65-F5344CB8AC3E}">
        <p14:creationId xmlns:p14="http://schemas.microsoft.com/office/powerpoint/2010/main" val="23624172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使用现有的内容提供器来读取和操作相应程序中的数据</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另一种是创建自己的内容提供器给我们程序的数据提供外部访问接口</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39</a:t>
            </a:fld>
            <a:endParaRPr lang="zh-CN" altLang="en-US"/>
          </a:p>
        </p:txBody>
      </p:sp>
    </p:spTree>
    <p:extLst>
      <p:ext uri="{BB962C8B-B14F-4D97-AF65-F5344CB8AC3E}">
        <p14:creationId xmlns:p14="http://schemas.microsoft.com/office/powerpoint/2010/main" val="4013149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注意这里指定的文件名不可以包含路径，因为所有的文件都是默认存储到</a:t>
            </a:r>
            <a:r>
              <a:rPr lang="en-US" altLang="zh-CN" sz="1200" b="0" i="0" kern="1200" dirty="0">
                <a:solidFill>
                  <a:schemeClr val="tx1"/>
                </a:solidFill>
                <a:effectLst/>
                <a:latin typeface="+mn-lt"/>
                <a:ea typeface="+mn-ea"/>
                <a:cs typeface="+mn-cs"/>
              </a:rPr>
              <a:t>/data/data/&lt;</a:t>
            </a:r>
            <a:r>
              <a:rPr lang="en-US" altLang="zh-CN" sz="1200" b="0" i="0" kern="1200" dirty="0" err="1">
                <a:solidFill>
                  <a:schemeClr val="tx1"/>
                </a:solidFill>
                <a:effectLst/>
                <a:latin typeface="+mn-lt"/>
                <a:ea typeface="+mn-ea"/>
                <a:cs typeface="+mn-cs"/>
              </a:rPr>
              <a:t>packagename</a:t>
            </a:r>
            <a:r>
              <a:rPr lang="en-US" altLang="zh-CN" sz="1200" b="0" i="0" kern="1200" dirty="0">
                <a:solidFill>
                  <a:schemeClr val="tx1"/>
                </a:solidFill>
                <a:effectLst/>
                <a:latin typeface="+mn-lt"/>
                <a:ea typeface="+mn-ea"/>
                <a:cs typeface="+mn-cs"/>
              </a:rPr>
              <a:t>&gt;/files/ </a:t>
            </a:r>
            <a:r>
              <a:rPr lang="zh-CN" altLang="en-US" sz="1200" b="0" i="0" kern="1200" dirty="0">
                <a:solidFill>
                  <a:schemeClr val="tx1"/>
                </a:solidFill>
                <a:effectLst/>
                <a:latin typeface="+mn-lt"/>
                <a:ea typeface="+mn-ea"/>
                <a:cs typeface="+mn-cs"/>
              </a:rPr>
              <a:t>目录下的 。 </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返回的是一个 </a:t>
            </a:r>
            <a:r>
              <a:rPr lang="en-US" altLang="zh-CN" sz="1200" b="0" i="0" kern="1200" dirty="0" err="1">
                <a:solidFill>
                  <a:schemeClr val="tx1"/>
                </a:solidFill>
                <a:effectLst/>
                <a:latin typeface="+mn-lt"/>
                <a:ea typeface="+mn-ea"/>
                <a:cs typeface="+mn-cs"/>
              </a:rPr>
              <a:t>FileOutputStream</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对象，使用 </a:t>
            </a:r>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流的方式将数据写入到文件中</a:t>
            </a:r>
            <a:r>
              <a:rPr lang="zh-CN" altLang="en-US" dirty="0"/>
              <a:t> 。</a:t>
            </a:r>
            <a:br>
              <a:rPr lang="zh-CN" altLang="en-US" dirty="0"/>
            </a:br>
            <a:br>
              <a:rPr lang="zh-CN" altLang="en-US"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5</a:t>
            </a:fld>
            <a:endParaRPr lang="zh-CN" altLang="en-US"/>
          </a:p>
        </p:txBody>
      </p:sp>
    </p:spTree>
    <p:extLst>
      <p:ext uri="{BB962C8B-B14F-4D97-AF65-F5344CB8AC3E}">
        <p14:creationId xmlns:p14="http://schemas.microsoft.com/office/powerpoint/2010/main" val="42429132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ContentResolver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中，其中 </a:t>
            </a:r>
            <a:r>
              <a:rPr lang="en-US" altLang="zh-CN" sz="1200" b="0" i="0" kern="1200" dirty="0">
                <a:solidFill>
                  <a:schemeClr val="tx1"/>
                </a:solidFill>
                <a:effectLst/>
                <a:latin typeface="+mn-lt"/>
                <a:ea typeface="+mn-ea"/>
                <a:cs typeface="+mn-cs"/>
              </a:rPr>
              <a:t>insert()</a:t>
            </a:r>
            <a:r>
              <a:rPr lang="zh-CN" altLang="en-US" sz="1200" b="0" i="0" kern="1200" dirty="0">
                <a:solidFill>
                  <a:schemeClr val="tx1"/>
                </a:solidFill>
                <a:effectLst/>
                <a:latin typeface="+mn-lt"/>
                <a:ea typeface="+mn-ea"/>
                <a:cs typeface="+mn-cs"/>
              </a:rPr>
              <a:t>方法用于添加数据，</a:t>
            </a:r>
            <a:r>
              <a:rPr lang="en-US" altLang="zh-CN" sz="1200" b="0" i="0" kern="1200" dirty="0">
                <a:solidFill>
                  <a:schemeClr val="tx1"/>
                </a:solidFill>
                <a:effectLst/>
                <a:latin typeface="+mn-lt"/>
                <a:ea typeface="+mn-ea"/>
                <a:cs typeface="+mn-cs"/>
              </a:rPr>
              <a:t>update()</a:t>
            </a:r>
            <a:r>
              <a:rPr lang="zh-CN" altLang="en-US" sz="1200" b="0" i="0" kern="1200" dirty="0">
                <a:solidFill>
                  <a:schemeClr val="tx1"/>
                </a:solidFill>
                <a:effectLst/>
                <a:latin typeface="+mn-lt"/>
                <a:ea typeface="+mn-ea"/>
                <a:cs typeface="+mn-cs"/>
              </a:rPr>
              <a:t>方法用于更新数据，</a:t>
            </a:r>
            <a:r>
              <a:rPr lang="en-US" altLang="zh-CN" sz="1200" b="0" i="0" kern="1200" dirty="0">
                <a:solidFill>
                  <a:schemeClr val="tx1"/>
                </a:solidFill>
                <a:effectLst/>
                <a:latin typeface="+mn-lt"/>
                <a:ea typeface="+mn-ea"/>
                <a:cs typeface="+mn-cs"/>
              </a:rPr>
              <a:t>delete()</a:t>
            </a:r>
            <a:r>
              <a:rPr lang="zh-CN" altLang="en-US" sz="1200" b="0" i="0" kern="1200" dirty="0">
                <a:solidFill>
                  <a:schemeClr val="tx1"/>
                </a:solidFill>
                <a:effectLst/>
                <a:latin typeface="+mn-lt"/>
                <a:ea typeface="+mn-ea"/>
                <a:cs typeface="+mn-cs"/>
              </a:rPr>
              <a:t>方法用于删除数据，</a:t>
            </a:r>
            <a:r>
              <a:rPr lang="en-US" altLang="zh-CN" sz="1200" b="0" i="0" kern="1200" dirty="0">
                <a:solidFill>
                  <a:schemeClr val="tx1"/>
                </a:solidFill>
                <a:effectLst/>
                <a:latin typeface="+mn-lt"/>
                <a:ea typeface="+mn-ea"/>
                <a:cs typeface="+mn-cs"/>
              </a:rPr>
              <a:t>query()</a:t>
            </a:r>
            <a:r>
              <a:rPr lang="zh-CN" altLang="en-US" sz="1200" b="0" i="0" kern="1200" dirty="0">
                <a:solidFill>
                  <a:schemeClr val="tx1"/>
                </a:solidFill>
                <a:effectLst/>
                <a:latin typeface="+mn-lt"/>
                <a:ea typeface="+mn-ea"/>
                <a:cs typeface="+mn-cs"/>
              </a:rPr>
              <a:t>方法用于查询数据。</a:t>
            </a:r>
            <a:r>
              <a:rPr lang="zh-CN" altLang="en-US" dirty="0"/>
              <a:t> </a:t>
            </a:r>
            <a:endParaRPr lang="en-US" altLang="zh-CN" dirty="0"/>
          </a:p>
          <a:p>
            <a:endParaRPr lang="en-US" altLang="zh-CN" dirty="0"/>
          </a:p>
          <a:p>
            <a:r>
              <a:rPr lang="en-US" altLang="zh-CN" sz="1200" b="0" i="0" kern="1200" dirty="0" err="1">
                <a:solidFill>
                  <a:schemeClr val="tx1"/>
                </a:solidFill>
                <a:effectLst/>
                <a:latin typeface="+mn-lt"/>
                <a:ea typeface="+mn-ea"/>
                <a:cs typeface="+mn-cs"/>
              </a:rPr>
              <a:t>ContentResolver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中的增删改查方法都是不接收表名参数的，而是使用一个 </a:t>
            </a:r>
            <a:r>
              <a:rPr lang="en-US" altLang="zh-CN" sz="1200" b="0" i="0" kern="1200" dirty="0">
                <a:solidFill>
                  <a:schemeClr val="tx1"/>
                </a:solidFill>
                <a:effectLst/>
                <a:latin typeface="+mn-lt"/>
                <a:ea typeface="+mn-ea"/>
                <a:cs typeface="+mn-cs"/>
              </a:rPr>
              <a:t>Uri </a:t>
            </a:r>
            <a:r>
              <a:rPr lang="zh-CN" altLang="en-US" sz="1200" b="0" i="0" kern="1200" dirty="0">
                <a:solidFill>
                  <a:schemeClr val="tx1"/>
                </a:solidFill>
                <a:effectLst/>
                <a:latin typeface="+mn-lt"/>
                <a:ea typeface="+mn-ea"/>
                <a:cs typeface="+mn-cs"/>
              </a:rPr>
              <a:t>参数代替，这个参数被称为内容 </a:t>
            </a:r>
            <a:r>
              <a:rPr lang="en-US" altLang="zh-CN" sz="1200" b="0" i="0" kern="1200" dirty="0">
                <a:solidFill>
                  <a:schemeClr val="tx1"/>
                </a:solidFill>
                <a:effectLst/>
                <a:latin typeface="+mn-lt"/>
                <a:ea typeface="+mn-ea"/>
                <a:cs typeface="+mn-cs"/>
              </a:rPr>
              <a:t>URI</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44</a:t>
            </a:fld>
            <a:endParaRPr lang="zh-CN" altLang="en-US"/>
          </a:p>
        </p:txBody>
      </p:sp>
    </p:spTree>
    <p:extLst>
      <p:ext uri="{BB962C8B-B14F-4D97-AF65-F5344CB8AC3E}">
        <p14:creationId xmlns:p14="http://schemas.microsoft.com/office/powerpoint/2010/main" val="258237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Uri </a:t>
            </a:r>
            <a:r>
              <a:rPr lang="en-US" altLang="zh-CN" sz="1200" dirty="0" err="1"/>
              <a:t>uri</a:t>
            </a:r>
            <a:r>
              <a:rPr lang="en-US" altLang="zh-CN" sz="1200" dirty="0"/>
              <a:t> = </a:t>
            </a:r>
            <a:r>
              <a:rPr lang="en-US" altLang="zh-CN" sz="1200" dirty="0" err="1"/>
              <a:t>Uri.parse</a:t>
            </a:r>
            <a:r>
              <a:rPr lang="en-US" altLang="zh-CN" sz="1200" dirty="0"/>
              <a:t>("content://</a:t>
            </a:r>
            <a:r>
              <a:rPr lang="en-US" altLang="zh-CN" sz="1200" dirty="0" err="1"/>
              <a:t>com.bing.provider.personprovider</a:t>
            </a:r>
            <a:r>
              <a:rPr lang="en-US" altLang="zh-CN" sz="1200" dirty="0"/>
              <a:t>/person")</a:t>
            </a:r>
            <a:endParaRPr lang="zh-CN" altLang="en-US" sz="1200" dirty="0"/>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URI</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uniform resource identifier</a:t>
            </a:r>
            <a:r>
              <a:rPr lang="zh-CN" altLang="en-US" sz="1200" b="0" i="0" kern="1200" dirty="0">
                <a:solidFill>
                  <a:schemeClr val="tx1"/>
                </a:solidFill>
                <a:effectLst/>
                <a:latin typeface="+mn-lt"/>
                <a:ea typeface="+mn-ea"/>
                <a:cs typeface="+mn-cs"/>
              </a:rPr>
              <a:t>，统一资源标识符，用来唯一的标识一个资源。</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uniform resource locator</a:t>
            </a:r>
            <a:r>
              <a:rPr lang="zh-CN" altLang="en-US" sz="1200" b="0" i="0" kern="1200" dirty="0">
                <a:solidFill>
                  <a:schemeClr val="tx1"/>
                </a:solidFill>
                <a:effectLst/>
                <a:latin typeface="+mn-lt"/>
                <a:ea typeface="+mn-ea"/>
                <a:cs typeface="+mn-cs"/>
              </a:rPr>
              <a:t>，统一资源定位器，它是一种具体的</a:t>
            </a:r>
            <a:r>
              <a:rPr lang="en-US" altLang="zh-CN" sz="1200" b="0" i="0" kern="1200" dirty="0">
                <a:solidFill>
                  <a:schemeClr val="tx1"/>
                </a:solidFill>
                <a:effectLst/>
                <a:latin typeface="+mn-lt"/>
                <a:ea typeface="+mn-ea"/>
                <a:cs typeface="+mn-cs"/>
              </a:rPr>
              <a:t>URI</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可以用来标识一个资源，而且还指明了如何</a:t>
            </a:r>
            <a:r>
              <a:rPr lang="en-US" altLang="zh-CN" sz="1200" b="0" i="0" kern="1200" dirty="0">
                <a:solidFill>
                  <a:schemeClr val="tx1"/>
                </a:solidFill>
                <a:effectLst/>
                <a:latin typeface="+mn-lt"/>
                <a:ea typeface="+mn-ea"/>
                <a:cs typeface="+mn-cs"/>
              </a:rPr>
              <a:t>locate</a:t>
            </a:r>
            <a:r>
              <a:rPr lang="zh-CN" altLang="en-US" sz="1200" b="0" i="0" kern="1200" dirty="0">
                <a:solidFill>
                  <a:schemeClr val="tx1"/>
                </a:solidFill>
                <a:effectLst/>
                <a:latin typeface="+mn-lt"/>
                <a:ea typeface="+mn-ea"/>
                <a:cs typeface="+mn-cs"/>
              </a:rPr>
              <a:t>这个资源。</a:t>
            </a:r>
            <a:r>
              <a:rPr lang="en-US" altLang="zh-CN" sz="1200" b="0" i="0" kern="1200" dirty="0">
                <a:solidFill>
                  <a:schemeClr val="tx1"/>
                </a:solidFill>
                <a:effectLst/>
                <a:latin typeface="+mn-lt"/>
                <a:ea typeface="+mn-ea"/>
                <a:cs typeface="+mn-cs"/>
              </a:rPr>
              <a:t>URI</a:t>
            </a:r>
            <a:r>
              <a:rPr lang="zh-CN" altLang="en-US" sz="1200" b="0" i="0" kern="1200" dirty="0">
                <a:solidFill>
                  <a:schemeClr val="tx1"/>
                </a:solidFill>
                <a:effectLst/>
                <a:latin typeface="+mn-lt"/>
                <a:ea typeface="+mn-ea"/>
                <a:cs typeface="+mn-cs"/>
              </a:rPr>
              <a:t>是以一种抽象的，高层次概念定义统一资源标识，而</a:t>
            </a:r>
            <a:r>
              <a:rPr lang="en-US" altLang="zh-CN" sz="1200" b="0" i="0" kern="1200" dirty="0">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则是具体的资源标识的方式。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数据建立了唯一标识符。它主要由两部分组成，权限（</a:t>
            </a:r>
            <a:r>
              <a:rPr lang="en-US" altLang="zh-CN" sz="1200" b="0" i="0" kern="1200" dirty="0">
                <a:solidFill>
                  <a:schemeClr val="tx1"/>
                </a:solidFill>
                <a:effectLst/>
                <a:latin typeface="+mn-lt"/>
                <a:ea typeface="+mn-ea"/>
                <a:cs typeface="+mn-cs"/>
              </a:rPr>
              <a:t>authority</a:t>
            </a:r>
            <a:r>
              <a:rPr lang="zh-CN" altLang="en-US" sz="1200" b="0" i="0" kern="1200" dirty="0">
                <a:solidFill>
                  <a:schemeClr val="tx1"/>
                </a:solidFill>
                <a:effectLst/>
                <a:latin typeface="+mn-lt"/>
                <a:ea typeface="+mn-ea"/>
                <a:cs typeface="+mn-cs"/>
              </a:rPr>
              <a:t>）和路径（</a:t>
            </a:r>
            <a:r>
              <a:rPr lang="en-US" altLang="zh-CN" sz="1200" b="0" i="0" kern="1200" dirty="0">
                <a:solidFill>
                  <a:schemeClr val="tx1"/>
                </a:solidFill>
                <a:effectLst/>
                <a:latin typeface="+mn-lt"/>
                <a:ea typeface="+mn-ea"/>
                <a:cs typeface="+mn-cs"/>
              </a:rPr>
              <a:t>path</a:t>
            </a:r>
            <a:r>
              <a:rPr lang="zh-CN" altLang="en-US" sz="1200" b="0" i="0" kern="1200" dirty="0">
                <a:solidFill>
                  <a:schemeClr val="tx1"/>
                </a:solidFill>
                <a:effectLst/>
                <a:latin typeface="+mn-lt"/>
                <a:ea typeface="+mn-ea"/>
                <a:cs typeface="+mn-cs"/>
              </a:rPr>
              <a:t>）。权限是用于对不同的应用程序做区分的，一般为了避免冲突，都会采用程序包名的方式来进行命名。比如某个程序的包名是 </a:t>
            </a:r>
            <a:r>
              <a:rPr lang="en-US" altLang="zh-CN" sz="1200" b="0" i="0" kern="1200" dirty="0" err="1">
                <a:solidFill>
                  <a:schemeClr val="tx1"/>
                </a:solidFill>
                <a:effectLst/>
                <a:latin typeface="+mn-lt"/>
                <a:ea typeface="+mn-ea"/>
                <a:cs typeface="+mn-cs"/>
              </a:rPr>
              <a:t>com.example.app</a:t>
            </a:r>
            <a:r>
              <a:rPr lang="zh-CN" altLang="en-US" sz="1200" b="0" i="0" kern="1200" dirty="0">
                <a:solidFill>
                  <a:schemeClr val="tx1"/>
                </a:solidFill>
                <a:effectLst/>
                <a:latin typeface="+mn-lt"/>
                <a:ea typeface="+mn-ea"/>
                <a:cs typeface="+mn-cs"/>
              </a:rPr>
              <a:t>，那么该程序对应的权限就可以命名为 </a:t>
            </a:r>
            <a:r>
              <a:rPr lang="en-US" altLang="zh-CN" sz="1200" b="0" i="0" kern="1200" dirty="0" err="1">
                <a:solidFill>
                  <a:schemeClr val="tx1"/>
                </a:solidFill>
                <a:effectLst/>
                <a:latin typeface="+mn-lt"/>
                <a:ea typeface="+mn-ea"/>
                <a:cs typeface="+mn-cs"/>
              </a:rPr>
              <a:t>com.example.app.provider</a:t>
            </a:r>
            <a:r>
              <a:rPr lang="zh-CN" altLang="en-US" sz="1200" b="0" i="0" kern="1200" dirty="0">
                <a:solidFill>
                  <a:schemeClr val="tx1"/>
                </a:solidFill>
                <a:effectLst/>
                <a:latin typeface="+mn-lt"/>
                <a:ea typeface="+mn-ea"/>
                <a:cs typeface="+mn-cs"/>
              </a:rPr>
              <a:t>。路径则是用于对同一应用程序中不同的表做区分的，通常都会添加到权限的后面。</a:t>
            </a:r>
            <a:endParaRPr lang="en-US" altLang="zh-CN" sz="1200" b="0" i="0" kern="1200" dirty="0">
              <a:solidFill>
                <a:schemeClr val="tx1"/>
              </a:solidFill>
              <a:effectLst/>
              <a:latin typeface="+mn-lt"/>
              <a:ea typeface="+mn-ea"/>
              <a:cs typeface="+mn-cs"/>
            </a:endParaRPr>
          </a:p>
          <a:p>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比如某个程序的数据库里存在两张表，</a:t>
            </a:r>
            <a:r>
              <a:rPr lang="en-US" altLang="zh-CN" sz="1200" b="0" i="0" kern="1200" dirty="0">
                <a:solidFill>
                  <a:schemeClr val="tx1"/>
                </a:solidFill>
                <a:effectLst/>
                <a:latin typeface="+mn-lt"/>
                <a:ea typeface="+mn-ea"/>
                <a:cs typeface="+mn-cs"/>
              </a:rPr>
              <a:t>table1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table2</a:t>
            </a:r>
            <a:r>
              <a:rPr lang="zh-CN" altLang="en-US" sz="1200" b="0" i="0" kern="1200" dirty="0">
                <a:solidFill>
                  <a:schemeClr val="tx1"/>
                </a:solidFill>
                <a:effectLst/>
                <a:latin typeface="+mn-lt"/>
                <a:ea typeface="+mn-ea"/>
                <a:cs typeface="+mn-cs"/>
              </a:rPr>
              <a:t>，这时就可以将路径分别命名为</a:t>
            </a:r>
            <a:r>
              <a:rPr lang="en-US" altLang="zh-CN" sz="1200" b="0" i="0" kern="1200" dirty="0">
                <a:solidFill>
                  <a:schemeClr val="tx1"/>
                </a:solidFill>
                <a:effectLst/>
                <a:latin typeface="+mn-lt"/>
                <a:ea typeface="+mn-ea"/>
                <a:cs typeface="+mn-cs"/>
              </a:rPr>
              <a:t>/table1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/table2</a:t>
            </a:r>
            <a:r>
              <a:rPr lang="zh-CN" altLang="en-US" sz="1200" b="0" i="0" kern="1200" dirty="0">
                <a:solidFill>
                  <a:schemeClr val="tx1"/>
                </a:solidFill>
                <a:effectLst/>
                <a:latin typeface="+mn-lt"/>
                <a:ea typeface="+mn-ea"/>
                <a:cs typeface="+mn-cs"/>
              </a:rPr>
              <a:t>，然后把权限和路径进行组合，内容 </a:t>
            </a:r>
            <a:r>
              <a:rPr lang="en-US" altLang="zh-CN" sz="1200" b="0" i="0" kern="1200" dirty="0">
                <a:solidFill>
                  <a:schemeClr val="tx1"/>
                </a:solidFill>
                <a:effectLst/>
                <a:latin typeface="+mn-lt"/>
                <a:ea typeface="+mn-ea"/>
                <a:cs typeface="+mn-cs"/>
              </a:rPr>
              <a:t>URI </a:t>
            </a:r>
            <a:r>
              <a:rPr lang="zh-CN" altLang="en-US" sz="1200" b="0" i="0" kern="1200" dirty="0">
                <a:solidFill>
                  <a:schemeClr val="tx1"/>
                </a:solidFill>
                <a:effectLst/>
                <a:latin typeface="+mn-lt"/>
                <a:ea typeface="+mn-ea"/>
                <a:cs typeface="+mn-cs"/>
              </a:rPr>
              <a:t>就变成了 </a:t>
            </a:r>
            <a:r>
              <a:rPr lang="en-US" altLang="zh-CN" sz="1200" b="0" i="0" kern="1200" dirty="0" err="1">
                <a:solidFill>
                  <a:schemeClr val="tx1"/>
                </a:solidFill>
                <a:effectLst/>
                <a:latin typeface="+mn-lt"/>
                <a:ea typeface="+mn-ea"/>
                <a:cs typeface="+mn-cs"/>
              </a:rPr>
              <a:t>com.example.app.provider</a:t>
            </a:r>
            <a:r>
              <a:rPr lang="en-US" altLang="zh-CN" sz="1200" b="0" i="0" kern="1200" dirty="0">
                <a:solidFill>
                  <a:schemeClr val="tx1"/>
                </a:solidFill>
                <a:effectLst/>
                <a:latin typeface="+mn-lt"/>
                <a:ea typeface="+mn-ea"/>
                <a:cs typeface="+mn-cs"/>
              </a:rPr>
              <a:t>/table1</a:t>
            </a:r>
            <a:r>
              <a:rPr lang="zh-CN" altLang="en-US" sz="1200" b="0" i="0" kern="1200" dirty="0">
                <a:solidFill>
                  <a:schemeClr val="tx1"/>
                </a:solidFill>
                <a:effectLst/>
                <a:latin typeface="+mn-lt"/>
                <a:ea typeface="+mn-ea"/>
                <a:cs typeface="+mn-cs"/>
              </a:rPr>
              <a:t>和 </a:t>
            </a:r>
            <a:r>
              <a:rPr lang="en-US" altLang="zh-CN" sz="1200" b="0" i="0" kern="1200" dirty="0" err="1">
                <a:solidFill>
                  <a:schemeClr val="tx1"/>
                </a:solidFill>
                <a:effectLst/>
                <a:latin typeface="+mn-lt"/>
                <a:ea typeface="+mn-ea"/>
                <a:cs typeface="+mn-cs"/>
              </a:rPr>
              <a:t>com.example.app.provider</a:t>
            </a:r>
            <a:r>
              <a:rPr lang="en-US" altLang="zh-CN" sz="1200" b="0" i="0" kern="1200" dirty="0">
                <a:solidFill>
                  <a:schemeClr val="tx1"/>
                </a:solidFill>
                <a:effectLst/>
                <a:latin typeface="+mn-lt"/>
                <a:ea typeface="+mn-ea"/>
                <a:cs typeface="+mn-cs"/>
              </a:rPr>
              <a:t>/table2</a:t>
            </a:r>
            <a:r>
              <a:rPr lang="zh-CN" altLang="en-US" sz="1200" b="0" i="0" kern="1200" dirty="0">
                <a:solidFill>
                  <a:schemeClr val="tx1"/>
                </a:solidFill>
                <a:effectLst/>
                <a:latin typeface="+mn-lt"/>
                <a:ea typeface="+mn-ea"/>
                <a:cs typeface="+mn-cs"/>
              </a:rPr>
              <a:t>。不过，目前还很难辨认出这两个字符串就是两个内容</a:t>
            </a:r>
            <a:r>
              <a:rPr lang="en-US" altLang="zh-CN" sz="1200" b="0" i="0" kern="1200" dirty="0">
                <a:solidFill>
                  <a:schemeClr val="tx1"/>
                </a:solidFill>
                <a:effectLst/>
                <a:latin typeface="+mn-lt"/>
                <a:ea typeface="+mn-ea"/>
                <a:cs typeface="+mn-cs"/>
              </a:rPr>
              <a:t>URI</a:t>
            </a:r>
            <a:r>
              <a:rPr lang="zh-CN" altLang="en-US" sz="1200" b="0" i="0" kern="1200" dirty="0">
                <a:solidFill>
                  <a:schemeClr val="tx1"/>
                </a:solidFill>
                <a:effectLst/>
                <a:latin typeface="+mn-lt"/>
                <a:ea typeface="+mn-ea"/>
                <a:cs typeface="+mn-cs"/>
              </a:rPr>
              <a:t>，还需要在字符串的头部加上协议声明。</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B7CA63A9-EACA-4958-8D3F-677D88A7377D}" type="slidenum">
              <a:rPr lang="zh-CN" altLang="en-US" smtClean="0"/>
              <a:t>45</a:t>
            </a:fld>
            <a:endParaRPr lang="zh-CN" altLang="en-US"/>
          </a:p>
        </p:txBody>
      </p:sp>
    </p:spTree>
    <p:extLst>
      <p:ext uri="{BB962C8B-B14F-4D97-AF65-F5344CB8AC3E}">
        <p14:creationId xmlns:p14="http://schemas.microsoft.com/office/powerpoint/2010/main" val="41649484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操作</a:t>
            </a:r>
            <a:r>
              <a:rPr lang="en-US" altLang="zh-CN" dirty="0"/>
              <a:t>person</a:t>
            </a:r>
            <a:r>
              <a:rPr lang="zh-CN" altLang="en-US" dirty="0"/>
              <a:t>表中</a:t>
            </a:r>
            <a:r>
              <a:rPr lang="en-US" altLang="zh-CN" dirty="0"/>
              <a:t>id</a:t>
            </a:r>
            <a:r>
              <a:rPr lang="zh-CN" altLang="en-US" dirty="0"/>
              <a:t>为</a:t>
            </a:r>
            <a:r>
              <a:rPr lang="en-US" altLang="zh-CN" dirty="0"/>
              <a:t>10</a:t>
            </a:r>
            <a:r>
              <a:rPr lang="zh-CN" altLang="en-US" dirty="0"/>
              <a:t>的记录，可以构建这样的路径</a:t>
            </a:r>
            <a:r>
              <a:rPr lang="en-US" altLang="zh-CN" b="1" dirty="0">
                <a:effectLst>
                  <a:outerShdw blurRad="38100" dist="38100" dir="2700000" algn="tl">
                    <a:srgbClr val="000000">
                      <a:alpha val="43137"/>
                    </a:srgbClr>
                  </a:outerShdw>
                </a:effectLst>
              </a:rPr>
              <a:t>:/person/10</a:t>
            </a:r>
          </a:p>
          <a:p>
            <a:r>
              <a:rPr lang="zh-CN" altLang="en-US" dirty="0"/>
              <a:t>要操作</a:t>
            </a:r>
            <a:r>
              <a:rPr lang="en-US" altLang="zh-CN" dirty="0"/>
              <a:t>person</a:t>
            </a:r>
            <a:r>
              <a:rPr lang="zh-CN" altLang="en-US" dirty="0"/>
              <a:t>表中</a:t>
            </a:r>
            <a:r>
              <a:rPr lang="en-US" altLang="zh-CN" dirty="0"/>
              <a:t>id</a:t>
            </a:r>
            <a:r>
              <a:rPr lang="zh-CN" altLang="en-US" dirty="0"/>
              <a:t>为</a:t>
            </a:r>
            <a:r>
              <a:rPr lang="en-US" altLang="zh-CN" dirty="0"/>
              <a:t>10</a:t>
            </a:r>
            <a:r>
              <a:rPr lang="zh-CN" altLang="en-US" dirty="0"/>
              <a:t>的记录的</a:t>
            </a:r>
            <a:r>
              <a:rPr lang="en-US" altLang="zh-CN" b="1" dirty="0">
                <a:effectLst>
                  <a:outerShdw blurRad="38100" dist="38100" dir="2700000" algn="tl">
                    <a:srgbClr val="000000">
                      <a:alpha val="43137"/>
                    </a:srgbClr>
                  </a:outerShdw>
                </a:effectLst>
              </a:rPr>
              <a:t>name</a:t>
            </a:r>
            <a:r>
              <a:rPr lang="zh-CN" altLang="en-US" b="1" dirty="0">
                <a:effectLst>
                  <a:outerShdw blurRad="38100" dist="38100" dir="2700000" algn="tl">
                    <a:srgbClr val="000000">
                      <a:alpha val="43137"/>
                    </a:srgbClr>
                  </a:outerShdw>
                </a:effectLst>
              </a:rPr>
              <a:t>字段</a:t>
            </a:r>
            <a:r>
              <a:rPr lang="zh-CN" altLang="en-US" dirty="0"/>
              <a:t>， </a:t>
            </a:r>
            <a:r>
              <a:rPr lang="en-US" altLang="zh-CN" dirty="0"/>
              <a:t>person/10/name</a:t>
            </a:r>
          </a:p>
          <a:p>
            <a:r>
              <a:rPr lang="zh-CN" altLang="en-US" dirty="0"/>
              <a:t>要操作</a:t>
            </a:r>
            <a:r>
              <a:rPr lang="en-US" altLang="zh-CN" dirty="0"/>
              <a:t>person</a:t>
            </a:r>
            <a:r>
              <a:rPr lang="zh-CN" altLang="en-US" dirty="0"/>
              <a:t>表中的</a:t>
            </a:r>
            <a:r>
              <a:rPr lang="zh-CN" altLang="en-US" b="1" dirty="0">
                <a:effectLst>
                  <a:outerShdw blurRad="38100" dist="38100" dir="2700000" algn="tl">
                    <a:srgbClr val="000000">
                      <a:alpha val="43137"/>
                    </a:srgbClr>
                  </a:outerShdw>
                </a:effectLst>
              </a:rPr>
              <a:t>所有记录</a:t>
            </a:r>
            <a:r>
              <a:rPr lang="zh-CN" altLang="en-US" dirty="0"/>
              <a:t>，可以构建这样的路径</a:t>
            </a:r>
            <a:r>
              <a:rPr lang="en-US" altLang="zh-CN" dirty="0"/>
              <a:t>:/person</a:t>
            </a:r>
          </a:p>
          <a:p>
            <a:r>
              <a:rPr lang="zh-CN" altLang="en-US" dirty="0"/>
              <a:t>要</a:t>
            </a:r>
            <a:r>
              <a:rPr lang="zh-CN" altLang="en-US" b="1" dirty="0">
                <a:effectLst>
                  <a:outerShdw blurRad="38100" dist="38100" dir="2700000" algn="tl">
                    <a:srgbClr val="000000">
                      <a:alpha val="43137"/>
                    </a:srgbClr>
                  </a:outerShdw>
                </a:effectLst>
              </a:rPr>
              <a:t>操作</a:t>
            </a:r>
            <a:r>
              <a:rPr lang="en-US" altLang="zh-CN" b="1" dirty="0">
                <a:effectLst>
                  <a:outerShdw blurRad="38100" dist="38100" dir="2700000" algn="tl">
                    <a:srgbClr val="000000">
                      <a:alpha val="43137"/>
                    </a:srgbClr>
                  </a:outerShdw>
                </a:effectLst>
              </a:rPr>
              <a:t>xxx</a:t>
            </a:r>
            <a:r>
              <a:rPr lang="zh-CN" altLang="en-US" b="1" dirty="0">
                <a:effectLst>
                  <a:outerShdw blurRad="38100" dist="38100" dir="2700000" algn="tl">
                    <a:srgbClr val="000000">
                      <a:alpha val="43137"/>
                    </a:srgbClr>
                  </a:outerShdw>
                </a:effectLst>
              </a:rPr>
              <a:t>表</a:t>
            </a:r>
            <a:r>
              <a:rPr lang="zh-CN" altLang="en-US" dirty="0"/>
              <a:t>中的记录，可以构建这样的路径</a:t>
            </a:r>
            <a:r>
              <a:rPr lang="en-US" altLang="zh-CN" dirty="0"/>
              <a:t>:/xxx</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46</a:t>
            </a:fld>
            <a:endParaRPr lang="zh-CN" altLang="en-US"/>
          </a:p>
        </p:txBody>
      </p:sp>
    </p:spTree>
    <p:extLst>
      <p:ext uri="{BB962C8B-B14F-4D97-AF65-F5344CB8AC3E}">
        <p14:creationId xmlns:p14="http://schemas.microsoft.com/office/powerpoint/2010/main" val="6241508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向 </a:t>
            </a:r>
            <a:r>
              <a:rPr lang="en-US" altLang="zh-CN" sz="1200" b="0" i="0" kern="1200" dirty="0">
                <a:solidFill>
                  <a:schemeClr val="tx1"/>
                </a:solidFill>
                <a:effectLst/>
                <a:latin typeface="+mn-lt"/>
                <a:ea typeface="+mn-ea"/>
                <a:cs typeface="+mn-cs"/>
              </a:rPr>
              <a:t>table1 </a:t>
            </a:r>
            <a:r>
              <a:rPr lang="zh-CN" altLang="en-US" sz="1200" b="0" i="0" kern="1200" dirty="0">
                <a:solidFill>
                  <a:schemeClr val="tx1"/>
                </a:solidFill>
                <a:effectLst/>
                <a:latin typeface="+mn-lt"/>
                <a:ea typeface="+mn-ea"/>
                <a:cs typeface="+mn-cs"/>
              </a:rPr>
              <a:t>表中添加一条数据，代码如下所示：</a:t>
            </a:r>
            <a:br>
              <a:rPr lang="zh-CN" altLang="en-US" sz="1200" b="0"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ContentValues</a:t>
            </a:r>
            <a:r>
              <a:rPr lang="en-US" altLang="zh-CN" sz="1200" b="1" i="0" kern="1200" dirty="0">
                <a:solidFill>
                  <a:schemeClr val="tx1"/>
                </a:solidFill>
                <a:effectLst/>
                <a:latin typeface="+mn-lt"/>
                <a:ea typeface="+mn-ea"/>
                <a:cs typeface="+mn-cs"/>
              </a:rPr>
              <a:t> values = new </a:t>
            </a:r>
            <a:r>
              <a:rPr lang="en-US" altLang="zh-CN" sz="1200" b="1" i="0" kern="1200" dirty="0" err="1">
                <a:solidFill>
                  <a:schemeClr val="tx1"/>
                </a:solidFill>
                <a:effectLst/>
                <a:latin typeface="+mn-lt"/>
                <a:ea typeface="+mn-ea"/>
                <a:cs typeface="+mn-cs"/>
              </a:rPr>
              <a:t>ContentValues</a:t>
            </a: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values.put</a:t>
            </a:r>
            <a:r>
              <a:rPr lang="en-US" altLang="zh-CN" sz="1200" b="1" i="0" kern="1200" dirty="0">
                <a:solidFill>
                  <a:schemeClr val="tx1"/>
                </a:solidFill>
                <a:effectLst/>
                <a:latin typeface="+mn-lt"/>
                <a:ea typeface="+mn-ea"/>
                <a:cs typeface="+mn-cs"/>
              </a:rPr>
              <a:t>("column1", "text");</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values.put</a:t>
            </a:r>
            <a:r>
              <a:rPr lang="en-US" altLang="zh-CN" sz="1200" b="1" i="0" kern="1200" dirty="0">
                <a:solidFill>
                  <a:schemeClr val="tx1"/>
                </a:solidFill>
                <a:effectLst/>
                <a:latin typeface="+mn-lt"/>
                <a:ea typeface="+mn-ea"/>
                <a:cs typeface="+mn-cs"/>
              </a:rPr>
              <a:t>("column2", 1);</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getContentResolver</a:t>
            </a:r>
            <a:r>
              <a:rPr lang="en-US" altLang="zh-CN" sz="1200" b="1" i="0" kern="1200" dirty="0">
                <a:solidFill>
                  <a:schemeClr val="tx1"/>
                </a:solidFill>
                <a:effectLst/>
                <a:latin typeface="+mn-lt"/>
                <a:ea typeface="+mn-ea"/>
                <a:cs typeface="+mn-cs"/>
              </a:rPr>
              <a:t>().insert(</a:t>
            </a:r>
            <a:r>
              <a:rPr lang="en-US" altLang="zh-CN" sz="1200" b="1" i="0" kern="1200" dirty="0" err="1">
                <a:solidFill>
                  <a:schemeClr val="tx1"/>
                </a:solidFill>
                <a:effectLst/>
                <a:latin typeface="+mn-lt"/>
                <a:ea typeface="+mn-ea"/>
                <a:cs typeface="+mn-cs"/>
              </a:rPr>
              <a:t>uri</a:t>
            </a:r>
            <a:r>
              <a:rPr lang="en-US" altLang="zh-CN" sz="1200" b="1" i="0" kern="1200" dirty="0">
                <a:solidFill>
                  <a:schemeClr val="tx1"/>
                </a:solidFill>
                <a:effectLst/>
                <a:latin typeface="+mn-lt"/>
                <a:ea typeface="+mn-ea"/>
                <a:cs typeface="+mn-cs"/>
              </a:rPr>
              <a:t>, values);</a:t>
            </a:r>
            <a:r>
              <a:rPr lang="en-US" altLang="zh-CN" dirty="0"/>
              <a:t> </a:t>
            </a:r>
          </a:p>
          <a:p>
            <a:endParaRPr lang="en-US" altLang="zh-CN" dirty="0"/>
          </a:p>
          <a:p>
            <a:r>
              <a:rPr lang="zh-CN" altLang="en-US" sz="1200" b="0" i="0" kern="1200" dirty="0">
                <a:solidFill>
                  <a:schemeClr val="tx1"/>
                </a:solidFill>
                <a:effectLst/>
                <a:latin typeface="+mn-lt"/>
                <a:ea typeface="+mn-ea"/>
                <a:cs typeface="+mn-cs"/>
              </a:rPr>
              <a:t>更 新 这 条 新 添加 的 数 据 ，把 </a:t>
            </a:r>
            <a:r>
              <a:rPr lang="en-US" altLang="zh-CN" sz="1200" b="0" i="0" kern="1200" dirty="0">
                <a:solidFill>
                  <a:schemeClr val="tx1"/>
                </a:solidFill>
                <a:effectLst/>
                <a:latin typeface="+mn-lt"/>
                <a:ea typeface="+mn-ea"/>
                <a:cs typeface="+mn-cs"/>
              </a:rPr>
              <a:t>column1 </a:t>
            </a:r>
            <a:r>
              <a:rPr lang="zh-CN" altLang="en-US" sz="1200" b="0" i="0" kern="1200" dirty="0">
                <a:solidFill>
                  <a:schemeClr val="tx1"/>
                </a:solidFill>
                <a:effectLst/>
                <a:latin typeface="+mn-lt"/>
                <a:ea typeface="+mn-ea"/>
                <a:cs typeface="+mn-cs"/>
              </a:rPr>
              <a:t>的 值 清空 ， 可 以 借 助</a:t>
            </a:r>
            <a:r>
              <a:rPr lang="en-US" altLang="zh-CN" sz="1200" b="0" i="0" kern="1200" dirty="0" err="1">
                <a:solidFill>
                  <a:schemeClr val="tx1"/>
                </a:solidFill>
                <a:effectLst/>
                <a:latin typeface="+mn-lt"/>
                <a:ea typeface="+mn-ea"/>
                <a:cs typeface="+mn-cs"/>
              </a:rPr>
              <a:t>ContentResolver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update()</a:t>
            </a:r>
            <a:r>
              <a:rPr lang="zh-CN" altLang="en-US" sz="1200" b="0" i="0" kern="1200" dirty="0">
                <a:solidFill>
                  <a:schemeClr val="tx1"/>
                </a:solidFill>
                <a:effectLst/>
                <a:latin typeface="+mn-lt"/>
                <a:ea typeface="+mn-ea"/>
                <a:cs typeface="+mn-cs"/>
              </a:rPr>
              <a:t>方法实现，代码如下所示：</a:t>
            </a:r>
            <a:br>
              <a:rPr lang="zh-CN" altLang="en-US" sz="1200" b="0"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ContentValues</a:t>
            </a:r>
            <a:r>
              <a:rPr lang="en-US" altLang="zh-CN" sz="1200" b="1" i="0" kern="1200" dirty="0">
                <a:solidFill>
                  <a:schemeClr val="tx1"/>
                </a:solidFill>
                <a:effectLst/>
                <a:latin typeface="+mn-lt"/>
                <a:ea typeface="+mn-ea"/>
                <a:cs typeface="+mn-cs"/>
              </a:rPr>
              <a:t> values = new </a:t>
            </a:r>
            <a:r>
              <a:rPr lang="en-US" altLang="zh-CN" sz="1200" b="1" i="0" kern="1200" dirty="0" err="1">
                <a:solidFill>
                  <a:schemeClr val="tx1"/>
                </a:solidFill>
                <a:effectLst/>
                <a:latin typeface="+mn-lt"/>
                <a:ea typeface="+mn-ea"/>
                <a:cs typeface="+mn-cs"/>
              </a:rPr>
              <a:t>ContentValues</a:t>
            </a: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values.put</a:t>
            </a:r>
            <a:r>
              <a:rPr lang="en-US" altLang="zh-CN" sz="1200" b="1" i="0" kern="1200" dirty="0">
                <a:solidFill>
                  <a:schemeClr val="tx1"/>
                </a:solidFill>
                <a:effectLst/>
                <a:latin typeface="+mn-lt"/>
                <a:ea typeface="+mn-ea"/>
                <a:cs typeface="+mn-cs"/>
              </a:rPr>
              <a:t>("column1", "");</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getContentResolver</a:t>
            </a:r>
            <a:r>
              <a:rPr lang="en-US" altLang="zh-CN" sz="1200" b="1" i="0" kern="1200" dirty="0">
                <a:solidFill>
                  <a:schemeClr val="tx1"/>
                </a:solidFill>
                <a:effectLst/>
                <a:latin typeface="+mn-lt"/>
                <a:ea typeface="+mn-ea"/>
                <a:cs typeface="+mn-cs"/>
              </a:rPr>
              <a:t>().update(</a:t>
            </a:r>
            <a:r>
              <a:rPr lang="en-US" altLang="zh-CN" sz="1200" b="1" i="0" kern="1200" dirty="0" err="1">
                <a:solidFill>
                  <a:schemeClr val="tx1"/>
                </a:solidFill>
                <a:effectLst/>
                <a:latin typeface="+mn-lt"/>
                <a:ea typeface="+mn-ea"/>
                <a:cs typeface="+mn-cs"/>
              </a:rPr>
              <a:t>uri</a:t>
            </a:r>
            <a:r>
              <a:rPr lang="en-US" altLang="zh-CN" sz="1200" b="1" i="0" kern="1200" dirty="0">
                <a:solidFill>
                  <a:schemeClr val="tx1"/>
                </a:solidFill>
                <a:effectLst/>
                <a:latin typeface="+mn-lt"/>
                <a:ea typeface="+mn-ea"/>
                <a:cs typeface="+mn-cs"/>
              </a:rPr>
              <a:t>, values, "column1 = ? and column2 = ?", new</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String[] {"text", "1"});</a:t>
            </a:r>
            <a:r>
              <a:rPr lang="en-US" altLang="zh-CN" dirty="0"/>
              <a:t> </a:t>
            </a:r>
          </a:p>
          <a:p>
            <a:endParaRPr lang="en-US" altLang="zh-CN" dirty="0"/>
          </a:p>
          <a:p>
            <a:r>
              <a:rPr lang="zh-CN" altLang="en-US" sz="1200" b="0" i="0" kern="1200" dirty="0">
                <a:solidFill>
                  <a:schemeClr val="tx1"/>
                </a:solidFill>
                <a:effectLst/>
                <a:latin typeface="+mn-lt"/>
                <a:ea typeface="+mn-ea"/>
                <a:cs typeface="+mn-cs"/>
              </a:rPr>
              <a:t>调用 </a:t>
            </a:r>
            <a:r>
              <a:rPr lang="en-US" altLang="zh-CN" sz="1200" b="0" i="0" kern="1200" dirty="0" err="1">
                <a:solidFill>
                  <a:schemeClr val="tx1"/>
                </a:solidFill>
                <a:effectLst/>
                <a:latin typeface="+mn-lt"/>
                <a:ea typeface="+mn-ea"/>
                <a:cs typeface="+mn-cs"/>
              </a:rPr>
              <a:t>ContentResolver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delete()</a:t>
            </a:r>
            <a:r>
              <a:rPr lang="zh-CN" altLang="en-US" sz="1200" b="0" i="0" kern="1200" dirty="0">
                <a:solidFill>
                  <a:schemeClr val="tx1"/>
                </a:solidFill>
                <a:effectLst/>
                <a:latin typeface="+mn-lt"/>
                <a:ea typeface="+mn-ea"/>
                <a:cs typeface="+mn-cs"/>
              </a:rPr>
              <a:t>方法将这条数据删除掉，代码如下所示：</a:t>
            </a:r>
            <a:br>
              <a:rPr lang="zh-CN" altLang="en-US" sz="1200" b="0"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getContentResolver</a:t>
            </a:r>
            <a:r>
              <a:rPr lang="en-US" altLang="zh-CN" sz="1200" b="1" i="0" kern="1200" dirty="0">
                <a:solidFill>
                  <a:schemeClr val="tx1"/>
                </a:solidFill>
                <a:effectLst/>
                <a:latin typeface="+mn-lt"/>
                <a:ea typeface="+mn-ea"/>
                <a:cs typeface="+mn-cs"/>
              </a:rPr>
              <a:t>().delete(</a:t>
            </a:r>
            <a:r>
              <a:rPr lang="en-US" altLang="zh-CN" sz="1200" b="1" i="0" kern="1200" dirty="0" err="1">
                <a:solidFill>
                  <a:schemeClr val="tx1"/>
                </a:solidFill>
                <a:effectLst/>
                <a:latin typeface="+mn-lt"/>
                <a:ea typeface="+mn-ea"/>
                <a:cs typeface="+mn-cs"/>
              </a:rPr>
              <a:t>uri</a:t>
            </a:r>
            <a:r>
              <a:rPr lang="en-US" altLang="zh-CN" sz="1200" b="1" i="0" kern="1200" dirty="0">
                <a:solidFill>
                  <a:schemeClr val="tx1"/>
                </a:solidFill>
                <a:effectLst/>
                <a:latin typeface="+mn-lt"/>
                <a:ea typeface="+mn-ea"/>
                <a:cs typeface="+mn-cs"/>
              </a:rPr>
              <a:t>, "column2 = ?", new String[] { "1" });</a:t>
            </a:r>
            <a:r>
              <a:rPr lang="en-US" altLang="zh-CN" dirty="0"/>
              <a:t> </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47</a:t>
            </a:fld>
            <a:endParaRPr lang="zh-CN" altLang="en-US"/>
          </a:p>
        </p:txBody>
      </p:sp>
    </p:spTree>
    <p:extLst>
      <p:ext uri="{BB962C8B-B14F-4D97-AF65-F5344CB8AC3E}">
        <p14:creationId xmlns:p14="http://schemas.microsoft.com/office/powerpoint/2010/main" val="3774167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List&lt;String&gt; </a:t>
            </a:r>
            <a:r>
              <a:rPr lang="en-US" altLang="zh-CN" sz="1200" b="1" i="0" kern="1200" dirty="0" err="1">
                <a:solidFill>
                  <a:schemeClr val="tx1"/>
                </a:solidFill>
                <a:effectLst/>
                <a:latin typeface="+mn-lt"/>
                <a:ea typeface="+mn-ea"/>
                <a:cs typeface="+mn-cs"/>
              </a:rPr>
              <a:t>contactsList</a:t>
            </a:r>
            <a:r>
              <a:rPr lang="en-US" altLang="zh-CN" sz="1200" b="1" i="0" kern="1200" dirty="0">
                <a:solidFill>
                  <a:schemeClr val="tx1"/>
                </a:solidFill>
                <a:effectLst/>
                <a:latin typeface="+mn-lt"/>
                <a:ea typeface="+mn-ea"/>
                <a:cs typeface="+mn-cs"/>
              </a:rPr>
              <a:t> = new </a:t>
            </a:r>
            <a:r>
              <a:rPr lang="en-US" altLang="zh-CN" sz="1200" b="1" i="0" kern="1200" dirty="0" err="1">
                <a:solidFill>
                  <a:schemeClr val="tx1"/>
                </a:solidFill>
                <a:effectLst/>
                <a:latin typeface="+mn-lt"/>
                <a:ea typeface="+mn-ea"/>
                <a:cs typeface="+mn-cs"/>
              </a:rPr>
              <a:t>ArrayList</a:t>
            </a:r>
            <a:r>
              <a:rPr lang="en-US" altLang="zh-CN" sz="1200" b="1" i="0" kern="1200" dirty="0">
                <a:solidFill>
                  <a:schemeClr val="tx1"/>
                </a:solidFill>
                <a:effectLst/>
                <a:latin typeface="+mn-lt"/>
                <a:ea typeface="+mn-ea"/>
                <a:cs typeface="+mn-cs"/>
              </a:rPr>
              <a:t>&lt;String&gt;();</a:t>
            </a:r>
            <a:r>
              <a:rPr lang="en-US" altLang="zh-CN" dirty="0"/>
              <a:t> </a:t>
            </a:r>
          </a:p>
          <a:p>
            <a:endParaRPr lang="en-US" altLang="zh-CN" dirty="0"/>
          </a:p>
          <a:p>
            <a:r>
              <a:rPr lang="zh-CN" altLang="en-US" sz="1200" b="0" i="0" kern="1200" dirty="0">
                <a:solidFill>
                  <a:schemeClr val="tx1"/>
                </a:solidFill>
                <a:effectLst/>
                <a:latin typeface="+mn-lt"/>
                <a:ea typeface="+mn-ea"/>
                <a:cs typeface="+mn-cs"/>
              </a:rPr>
              <a:t>为 什 么 没 有 调 用 </a:t>
            </a:r>
            <a:r>
              <a:rPr lang="en-US" altLang="zh-CN" sz="1200" b="0" i="0" kern="1200" dirty="0" err="1">
                <a:solidFill>
                  <a:schemeClr val="tx1"/>
                </a:solidFill>
                <a:effectLst/>
                <a:latin typeface="+mn-lt"/>
                <a:ea typeface="+mn-ea"/>
                <a:cs typeface="+mn-cs"/>
              </a:rPr>
              <a:t>Uri.parse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方 法 去 解 析 一 个 内 容 </a:t>
            </a:r>
            <a:r>
              <a:rPr lang="en-US" altLang="zh-CN" sz="1200" b="0" i="0" kern="1200" dirty="0">
                <a:solidFill>
                  <a:schemeClr val="tx1"/>
                </a:solidFill>
                <a:effectLst/>
                <a:latin typeface="+mn-lt"/>
                <a:ea typeface="+mn-ea"/>
                <a:cs typeface="+mn-cs"/>
              </a:rPr>
              <a:t>URI </a:t>
            </a:r>
            <a:r>
              <a:rPr lang="zh-CN" altLang="en-US" sz="1200" b="0" i="0" kern="1200" dirty="0">
                <a:solidFill>
                  <a:schemeClr val="tx1"/>
                </a:solidFill>
                <a:effectLst/>
                <a:latin typeface="+mn-lt"/>
                <a:ea typeface="+mn-ea"/>
                <a:cs typeface="+mn-cs"/>
              </a:rPr>
              <a:t>字 符 串 呢 ？ 这 是 因 为</a:t>
            </a:r>
            <a:r>
              <a:rPr lang="en-US" altLang="zh-CN" sz="1200" b="0" i="0" kern="1200" dirty="0" err="1">
                <a:solidFill>
                  <a:schemeClr val="tx1"/>
                </a:solidFill>
                <a:effectLst/>
                <a:latin typeface="+mn-lt"/>
                <a:ea typeface="+mn-ea"/>
                <a:cs typeface="+mn-cs"/>
              </a:rPr>
              <a:t>ContactsContract.CommonDataKinds.Phone</a:t>
            </a:r>
            <a:r>
              <a:rPr lang="zh-CN" altLang="en-US" sz="1200" b="0" i="0" kern="1200" dirty="0">
                <a:solidFill>
                  <a:schemeClr val="tx1"/>
                </a:solidFill>
                <a:effectLst/>
                <a:latin typeface="+mn-lt"/>
                <a:ea typeface="+mn-ea"/>
                <a:cs typeface="+mn-cs"/>
              </a:rPr>
              <a:t>类已经帮我们做好了封装，提供了一个</a:t>
            </a:r>
            <a:r>
              <a:rPr lang="en-US" altLang="zh-CN" sz="1200" b="0" i="0" kern="1200" dirty="0">
                <a:solidFill>
                  <a:schemeClr val="tx1"/>
                </a:solidFill>
                <a:effectLst/>
                <a:latin typeface="+mn-lt"/>
                <a:ea typeface="+mn-ea"/>
                <a:cs typeface="+mn-cs"/>
              </a:rPr>
              <a:t>CONTENT_URI</a:t>
            </a:r>
            <a:r>
              <a:rPr lang="zh-CN" altLang="en-US" sz="1200" b="0" i="0" kern="1200" dirty="0">
                <a:solidFill>
                  <a:schemeClr val="tx1"/>
                </a:solidFill>
                <a:effectLst/>
                <a:latin typeface="+mn-lt"/>
                <a:ea typeface="+mn-ea"/>
                <a:cs typeface="+mn-cs"/>
              </a:rPr>
              <a:t>常量，而这个常量就是使用 </a:t>
            </a:r>
            <a:r>
              <a:rPr lang="en-US" altLang="zh-CN" sz="1200" b="0" i="0" kern="1200" dirty="0" err="1">
                <a:solidFill>
                  <a:schemeClr val="tx1"/>
                </a:solidFill>
                <a:effectLst/>
                <a:latin typeface="+mn-lt"/>
                <a:ea typeface="+mn-ea"/>
                <a:cs typeface="+mn-cs"/>
              </a:rPr>
              <a:t>Uri.parse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方法解析出来的结果。接着我们对 </a:t>
            </a:r>
            <a:r>
              <a:rPr lang="en-US" altLang="zh-CN" sz="1200" b="0" i="0" kern="1200" dirty="0">
                <a:solidFill>
                  <a:schemeClr val="tx1"/>
                </a:solidFill>
                <a:effectLst/>
                <a:latin typeface="+mn-lt"/>
                <a:ea typeface="+mn-ea"/>
                <a:cs typeface="+mn-cs"/>
              </a:rPr>
              <a:t>Cursor </a:t>
            </a:r>
            <a:r>
              <a:rPr lang="zh-CN" altLang="en-US" sz="1200" b="0" i="0" kern="1200" dirty="0">
                <a:solidFill>
                  <a:schemeClr val="tx1"/>
                </a:solidFill>
                <a:effectLst/>
                <a:latin typeface="+mn-lt"/>
                <a:ea typeface="+mn-ea"/>
                <a:cs typeface="+mn-cs"/>
              </a:rPr>
              <a:t>对象进行遍历，将联系人姓名和手机号这些数据逐个取出，联系人姓名这一列对应的常量是</a:t>
            </a:r>
            <a:r>
              <a:rPr lang="en-US" altLang="zh-CN" sz="1200" b="0" i="0" kern="1200" dirty="0" err="1">
                <a:solidFill>
                  <a:schemeClr val="tx1"/>
                </a:solidFill>
                <a:effectLst/>
                <a:latin typeface="+mn-lt"/>
                <a:ea typeface="+mn-ea"/>
                <a:cs typeface="+mn-cs"/>
              </a:rPr>
              <a:t>ContactsContract.CommonDataKinds.Phone.DISPLAY_NAME</a:t>
            </a:r>
            <a:r>
              <a:rPr lang="zh-CN" altLang="en-US" sz="1200" b="0" i="0" kern="1200" dirty="0">
                <a:solidFill>
                  <a:schemeClr val="tx1"/>
                </a:solidFill>
                <a:effectLst/>
                <a:latin typeface="+mn-lt"/>
                <a:ea typeface="+mn-ea"/>
                <a:cs typeface="+mn-cs"/>
              </a:rPr>
              <a:t>，联系人手机号这一列对应的常量是 </a:t>
            </a:r>
            <a:r>
              <a:rPr lang="en-US" altLang="zh-CN" sz="1200" b="0" i="0" kern="1200" dirty="0" err="1">
                <a:solidFill>
                  <a:schemeClr val="tx1"/>
                </a:solidFill>
                <a:effectLst/>
                <a:latin typeface="+mn-lt"/>
                <a:ea typeface="+mn-ea"/>
                <a:cs typeface="+mn-cs"/>
              </a:rPr>
              <a:t>ContactsContract.CommonDataKinds.Phone.NUMBER</a:t>
            </a:r>
            <a:r>
              <a:rPr lang="zh-CN" altLang="en-US" sz="1200" b="0" i="0" kern="1200" dirty="0">
                <a:solidFill>
                  <a:schemeClr val="tx1"/>
                </a:solidFill>
                <a:effectLst/>
                <a:latin typeface="+mn-lt"/>
                <a:ea typeface="+mn-ea"/>
                <a:cs typeface="+mn-cs"/>
              </a:rPr>
              <a:t>。两个数据都取出之后，将它们进</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行拼接，并且中间加上换行符，然后将拼接后的数据添加到 </a:t>
            </a:r>
            <a:r>
              <a:rPr lang="en-US" altLang="zh-CN" sz="1200" b="0" i="0" kern="1200" dirty="0" err="1">
                <a:solidFill>
                  <a:schemeClr val="tx1"/>
                </a:solidFill>
                <a:effectLst/>
                <a:latin typeface="+mn-lt"/>
                <a:ea typeface="+mn-ea"/>
                <a:cs typeface="+mn-cs"/>
              </a:rPr>
              <a:t>ListView</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里。</a:t>
            </a:r>
            <a:r>
              <a:rPr lang="zh-CN" altLang="en-US" dirty="0"/>
              <a:t> </a:t>
            </a:r>
            <a:br>
              <a:rPr lang="zh-CN" altLang="en-US" dirty="0"/>
            </a:br>
            <a:br>
              <a:rPr lang="en-US" altLang="zh-CN"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48</a:t>
            </a:fld>
            <a:endParaRPr lang="zh-CN" altLang="en-US"/>
          </a:p>
        </p:txBody>
      </p:sp>
    </p:spTree>
    <p:extLst>
      <p:ext uri="{BB962C8B-B14F-4D97-AF65-F5344CB8AC3E}">
        <p14:creationId xmlns:p14="http://schemas.microsoft.com/office/powerpoint/2010/main" val="31130419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List&lt;String&gt; </a:t>
            </a:r>
            <a:r>
              <a:rPr lang="en-US" altLang="zh-CN" sz="1200" b="1" i="0" kern="1200" dirty="0" err="1">
                <a:solidFill>
                  <a:schemeClr val="tx1"/>
                </a:solidFill>
                <a:effectLst/>
                <a:latin typeface="+mn-lt"/>
                <a:ea typeface="+mn-ea"/>
                <a:cs typeface="+mn-cs"/>
              </a:rPr>
              <a:t>contactsList</a:t>
            </a:r>
            <a:r>
              <a:rPr lang="en-US" altLang="zh-CN" sz="1200" b="1" i="0" kern="1200" dirty="0">
                <a:solidFill>
                  <a:schemeClr val="tx1"/>
                </a:solidFill>
                <a:effectLst/>
                <a:latin typeface="+mn-lt"/>
                <a:ea typeface="+mn-ea"/>
                <a:cs typeface="+mn-cs"/>
              </a:rPr>
              <a:t> = new </a:t>
            </a:r>
            <a:r>
              <a:rPr lang="en-US" altLang="zh-CN" sz="1200" b="1" i="0" kern="1200" dirty="0" err="1">
                <a:solidFill>
                  <a:schemeClr val="tx1"/>
                </a:solidFill>
                <a:effectLst/>
                <a:latin typeface="+mn-lt"/>
                <a:ea typeface="+mn-ea"/>
                <a:cs typeface="+mn-cs"/>
              </a:rPr>
              <a:t>ArrayList</a:t>
            </a:r>
            <a:r>
              <a:rPr lang="en-US" altLang="zh-CN" sz="1200" b="1" i="0" kern="1200" dirty="0">
                <a:solidFill>
                  <a:schemeClr val="tx1"/>
                </a:solidFill>
                <a:effectLst/>
                <a:latin typeface="+mn-lt"/>
                <a:ea typeface="+mn-ea"/>
                <a:cs typeface="+mn-cs"/>
              </a:rPr>
              <a:t>&lt;String&gt;();</a:t>
            </a:r>
            <a:r>
              <a:rPr lang="en-US" altLang="zh-CN" dirty="0"/>
              <a:t> </a:t>
            </a:r>
          </a:p>
          <a:p>
            <a:endParaRPr lang="en-US" altLang="zh-CN" dirty="0"/>
          </a:p>
          <a:p>
            <a:r>
              <a:rPr lang="zh-CN" altLang="en-US" sz="1200" b="0" i="0" kern="1200" dirty="0">
                <a:solidFill>
                  <a:schemeClr val="tx1"/>
                </a:solidFill>
                <a:effectLst/>
                <a:latin typeface="+mn-lt"/>
                <a:ea typeface="+mn-ea"/>
                <a:cs typeface="+mn-cs"/>
              </a:rPr>
              <a:t>为 什 么 没 有 调 用 </a:t>
            </a:r>
            <a:r>
              <a:rPr lang="en-US" altLang="zh-CN" sz="1200" b="0" i="0" kern="1200" dirty="0" err="1">
                <a:solidFill>
                  <a:schemeClr val="tx1"/>
                </a:solidFill>
                <a:effectLst/>
                <a:latin typeface="+mn-lt"/>
                <a:ea typeface="+mn-ea"/>
                <a:cs typeface="+mn-cs"/>
              </a:rPr>
              <a:t>Uri.parse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方 法 去 解 析 一 个 内 容 </a:t>
            </a:r>
            <a:r>
              <a:rPr lang="en-US" altLang="zh-CN" sz="1200" b="0" i="0" kern="1200" dirty="0">
                <a:solidFill>
                  <a:schemeClr val="tx1"/>
                </a:solidFill>
                <a:effectLst/>
                <a:latin typeface="+mn-lt"/>
                <a:ea typeface="+mn-ea"/>
                <a:cs typeface="+mn-cs"/>
              </a:rPr>
              <a:t>URI </a:t>
            </a:r>
            <a:r>
              <a:rPr lang="zh-CN" altLang="en-US" sz="1200" b="0" i="0" kern="1200" dirty="0">
                <a:solidFill>
                  <a:schemeClr val="tx1"/>
                </a:solidFill>
                <a:effectLst/>
                <a:latin typeface="+mn-lt"/>
                <a:ea typeface="+mn-ea"/>
                <a:cs typeface="+mn-cs"/>
              </a:rPr>
              <a:t>字 符 串 呢 ？ 这 是 因 为</a:t>
            </a:r>
            <a:r>
              <a:rPr lang="en-US" altLang="zh-CN" sz="1200" b="0" i="0" kern="1200" dirty="0" err="1">
                <a:solidFill>
                  <a:schemeClr val="tx1"/>
                </a:solidFill>
                <a:effectLst/>
                <a:latin typeface="+mn-lt"/>
                <a:ea typeface="+mn-ea"/>
                <a:cs typeface="+mn-cs"/>
              </a:rPr>
              <a:t>ContactsContract.CommonDataKinds.Phone</a:t>
            </a:r>
            <a:r>
              <a:rPr lang="zh-CN" altLang="en-US" sz="1200" b="0" i="0" kern="1200" dirty="0">
                <a:solidFill>
                  <a:schemeClr val="tx1"/>
                </a:solidFill>
                <a:effectLst/>
                <a:latin typeface="+mn-lt"/>
                <a:ea typeface="+mn-ea"/>
                <a:cs typeface="+mn-cs"/>
              </a:rPr>
              <a:t>类已经帮我们做好了封装，提供了一个</a:t>
            </a:r>
            <a:r>
              <a:rPr lang="en-US" altLang="zh-CN" sz="1200" b="0" i="0" kern="1200" dirty="0">
                <a:solidFill>
                  <a:schemeClr val="tx1"/>
                </a:solidFill>
                <a:effectLst/>
                <a:latin typeface="+mn-lt"/>
                <a:ea typeface="+mn-ea"/>
                <a:cs typeface="+mn-cs"/>
              </a:rPr>
              <a:t>CONTENT_URI</a:t>
            </a:r>
            <a:r>
              <a:rPr lang="zh-CN" altLang="en-US" sz="1200" b="0" i="0" kern="1200" dirty="0">
                <a:solidFill>
                  <a:schemeClr val="tx1"/>
                </a:solidFill>
                <a:effectLst/>
                <a:latin typeface="+mn-lt"/>
                <a:ea typeface="+mn-ea"/>
                <a:cs typeface="+mn-cs"/>
              </a:rPr>
              <a:t>常量，而这个常量就是使用 </a:t>
            </a:r>
            <a:r>
              <a:rPr lang="en-US" altLang="zh-CN" sz="1200" b="0" i="0" kern="1200" dirty="0" err="1">
                <a:solidFill>
                  <a:schemeClr val="tx1"/>
                </a:solidFill>
                <a:effectLst/>
                <a:latin typeface="+mn-lt"/>
                <a:ea typeface="+mn-ea"/>
                <a:cs typeface="+mn-cs"/>
              </a:rPr>
              <a:t>Uri.parse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方法解析出来的结果。接着我们对 </a:t>
            </a:r>
            <a:r>
              <a:rPr lang="en-US" altLang="zh-CN" sz="1200" b="0" i="0" kern="1200" dirty="0">
                <a:solidFill>
                  <a:schemeClr val="tx1"/>
                </a:solidFill>
                <a:effectLst/>
                <a:latin typeface="+mn-lt"/>
                <a:ea typeface="+mn-ea"/>
                <a:cs typeface="+mn-cs"/>
              </a:rPr>
              <a:t>Cursor </a:t>
            </a:r>
            <a:r>
              <a:rPr lang="zh-CN" altLang="en-US" sz="1200" b="0" i="0" kern="1200" dirty="0">
                <a:solidFill>
                  <a:schemeClr val="tx1"/>
                </a:solidFill>
                <a:effectLst/>
                <a:latin typeface="+mn-lt"/>
                <a:ea typeface="+mn-ea"/>
                <a:cs typeface="+mn-cs"/>
              </a:rPr>
              <a:t>对象进行遍历，将联系人姓名和手机号这些数据逐个取出，联系人姓名这一列对应的常量是</a:t>
            </a:r>
            <a:r>
              <a:rPr lang="en-US" altLang="zh-CN" sz="1200" b="0" i="0" kern="1200" dirty="0" err="1">
                <a:solidFill>
                  <a:schemeClr val="tx1"/>
                </a:solidFill>
                <a:effectLst/>
                <a:latin typeface="+mn-lt"/>
                <a:ea typeface="+mn-ea"/>
                <a:cs typeface="+mn-cs"/>
              </a:rPr>
              <a:t>ContactsContract.CommonDataKinds.Phone.DISPLAY_NAME</a:t>
            </a:r>
            <a:r>
              <a:rPr lang="zh-CN" altLang="en-US" sz="1200" b="0" i="0" kern="1200" dirty="0">
                <a:solidFill>
                  <a:schemeClr val="tx1"/>
                </a:solidFill>
                <a:effectLst/>
                <a:latin typeface="+mn-lt"/>
                <a:ea typeface="+mn-ea"/>
                <a:cs typeface="+mn-cs"/>
              </a:rPr>
              <a:t>，联系人手机号这一列对应的常量是 </a:t>
            </a:r>
            <a:r>
              <a:rPr lang="en-US" altLang="zh-CN" sz="1200" b="0" i="0" kern="1200" dirty="0" err="1">
                <a:solidFill>
                  <a:schemeClr val="tx1"/>
                </a:solidFill>
                <a:effectLst/>
                <a:latin typeface="+mn-lt"/>
                <a:ea typeface="+mn-ea"/>
                <a:cs typeface="+mn-cs"/>
              </a:rPr>
              <a:t>ContactsContract.CommonDataKinds.Phone.NUMBER</a:t>
            </a:r>
            <a:r>
              <a:rPr lang="zh-CN" altLang="en-US" sz="1200" b="0" i="0" kern="1200" dirty="0">
                <a:solidFill>
                  <a:schemeClr val="tx1"/>
                </a:solidFill>
                <a:effectLst/>
                <a:latin typeface="+mn-lt"/>
                <a:ea typeface="+mn-ea"/>
                <a:cs typeface="+mn-cs"/>
              </a:rPr>
              <a:t>。两个数据都取出之后，将它们进行拼接，并且中间加上换行符，然后将拼接后的数据添加到 </a:t>
            </a:r>
            <a:r>
              <a:rPr lang="en-US" altLang="zh-CN" sz="1200" b="0" i="0" kern="1200" dirty="0" err="1">
                <a:solidFill>
                  <a:schemeClr val="tx1"/>
                </a:solidFill>
                <a:effectLst/>
                <a:latin typeface="+mn-lt"/>
                <a:ea typeface="+mn-ea"/>
                <a:cs typeface="+mn-cs"/>
              </a:rPr>
              <a:t>ListView</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里。</a:t>
            </a:r>
            <a:r>
              <a:rPr lang="zh-CN" altLang="en-US" dirty="0"/>
              <a:t> </a:t>
            </a:r>
            <a:br>
              <a:rPr lang="zh-CN" altLang="en-US" dirty="0"/>
            </a:br>
            <a:br>
              <a:rPr lang="en-US" altLang="zh-CN"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49</a:t>
            </a:fld>
            <a:endParaRPr lang="zh-CN" altLang="en-US"/>
          </a:p>
        </p:txBody>
      </p:sp>
    </p:spTree>
    <p:extLst>
      <p:ext uri="{BB962C8B-B14F-4D97-AF65-F5344CB8AC3E}">
        <p14:creationId xmlns:p14="http://schemas.microsoft.com/office/powerpoint/2010/main" val="29564852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sz="1200" b="0" i="0" kern="1200" dirty="0">
                <a:solidFill>
                  <a:schemeClr val="tx1"/>
                </a:solidFill>
                <a:effectLst/>
                <a:latin typeface="+mn-lt"/>
                <a:ea typeface="+mn-ea"/>
                <a:cs typeface="+mn-cs"/>
              </a:rPr>
              <a:t>使用内容提供器，可以通过新建一个类去继承 </a:t>
            </a:r>
            <a:r>
              <a:rPr lang="en-US" altLang="zh-CN" sz="1200" b="0" i="0" kern="1200" dirty="0" err="1">
                <a:solidFill>
                  <a:schemeClr val="tx1"/>
                </a:solidFill>
                <a:effectLst/>
                <a:latin typeface="+mn-lt"/>
                <a:ea typeface="+mn-ea"/>
                <a:cs typeface="+mn-cs"/>
              </a:rPr>
              <a:t>ContentProvider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的方式来创建一个自己的内容提供器。</a:t>
            </a:r>
            <a:r>
              <a:rPr lang="en-US" altLang="zh-CN" sz="1200" b="0" i="0" kern="1200" dirty="0" err="1">
                <a:solidFill>
                  <a:schemeClr val="tx1"/>
                </a:solidFill>
                <a:effectLst/>
                <a:latin typeface="+mn-lt"/>
                <a:ea typeface="+mn-ea"/>
                <a:cs typeface="+mn-cs"/>
              </a:rPr>
              <a:t>ContentProvider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类中有六个抽象方法，在使用子类继承它的时候，需要将这六个方法全部重写。</a:t>
            </a:r>
            <a:endParaRPr lang="en-US" altLang="zh-CN" sz="1200" b="0" i="0" kern="1200" dirty="0">
              <a:solidFill>
                <a:schemeClr val="tx1"/>
              </a:solidFill>
              <a:effectLst/>
              <a:latin typeface="+mn-lt"/>
              <a:ea typeface="+mn-ea"/>
              <a:cs typeface="+mn-cs"/>
            </a:endParaRPr>
          </a:p>
          <a:p>
            <a:pPr lvl="0"/>
            <a:endParaRPr lang="en-US" altLang="zh-CN" sz="1200" b="0" i="0" kern="1200" dirty="0">
              <a:solidFill>
                <a:schemeClr val="tx1"/>
              </a:solidFill>
              <a:effectLst/>
              <a:latin typeface="+mn-lt"/>
              <a:ea typeface="+mn-ea"/>
              <a:cs typeface="+mn-cs"/>
            </a:endParaRPr>
          </a:p>
          <a:p>
            <a:pPr lvl="0"/>
            <a:r>
              <a:rPr lang="en-US" altLang="zh-CN" sz="1200" b="1" i="0" kern="1200" dirty="0">
                <a:solidFill>
                  <a:schemeClr val="tx1"/>
                </a:solidFill>
                <a:effectLst/>
                <a:latin typeface="+mn-lt"/>
                <a:ea typeface="+mn-ea"/>
                <a:cs typeface="+mn-cs"/>
              </a:rPr>
              <a:t>public class </a:t>
            </a:r>
            <a:r>
              <a:rPr lang="en-US" altLang="zh-CN" sz="1200" b="1" i="0" kern="1200" dirty="0" err="1">
                <a:solidFill>
                  <a:schemeClr val="tx1"/>
                </a:solidFill>
                <a:effectLst/>
                <a:latin typeface="+mn-lt"/>
                <a:ea typeface="+mn-ea"/>
                <a:cs typeface="+mn-cs"/>
              </a:rPr>
              <a:t>MyProvider</a:t>
            </a:r>
            <a:r>
              <a:rPr lang="en-US" altLang="zh-CN" sz="1200" b="1" i="0" kern="1200" dirty="0">
                <a:solidFill>
                  <a:schemeClr val="tx1"/>
                </a:solidFill>
                <a:effectLst/>
                <a:latin typeface="+mn-lt"/>
                <a:ea typeface="+mn-ea"/>
                <a:cs typeface="+mn-cs"/>
              </a:rPr>
              <a:t> extends </a:t>
            </a:r>
            <a:r>
              <a:rPr lang="en-US" altLang="zh-CN" sz="1200" b="1" i="0" kern="1200" dirty="0" err="1">
                <a:solidFill>
                  <a:schemeClr val="tx1"/>
                </a:solidFill>
                <a:effectLst/>
                <a:latin typeface="+mn-lt"/>
                <a:ea typeface="+mn-ea"/>
                <a:cs typeface="+mn-cs"/>
              </a:rPr>
              <a:t>ContentProvider</a:t>
            </a:r>
            <a:r>
              <a:rPr lang="en-US" altLang="zh-CN" sz="1200" b="1" i="0" kern="1200" dirty="0">
                <a:solidFill>
                  <a:schemeClr val="tx1"/>
                </a:solidFill>
                <a:effectLst/>
                <a:latin typeface="+mn-lt"/>
                <a:ea typeface="+mn-ea"/>
                <a:cs typeface="+mn-cs"/>
              </a:rPr>
              <a:t> {</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@Override</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public </a:t>
            </a:r>
            <a:r>
              <a:rPr lang="en-US" altLang="zh-CN" sz="1200" b="1" i="0" kern="1200" dirty="0" err="1">
                <a:solidFill>
                  <a:schemeClr val="tx1"/>
                </a:solidFill>
                <a:effectLst/>
                <a:latin typeface="+mn-lt"/>
                <a:ea typeface="+mn-ea"/>
                <a:cs typeface="+mn-cs"/>
              </a:rPr>
              <a:t>boolean</a:t>
            </a:r>
            <a:r>
              <a:rPr lang="en-US" altLang="zh-CN" sz="1200" b="1" i="0" kern="1200" dirty="0">
                <a:solidFill>
                  <a:schemeClr val="tx1"/>
                </a:solidFill>
                <a:effectLst/>
                <a:latin typeface="+mn-lt"/>
                <a:ea typeface="+mn-ea"/>
                <a:cs typeface="+mn-cs"/>
              </a:rPr>
              <a:t> </a:t>
            </a:r>
            <a:r>
              <a:rPr lang="en-US" altLang="zh-CN" sz="1200" b="1" i="0" kern="1200" dirty="0" err="1">
                <a:solidFill>
                  <a:schemeClr val="tx1"/>
                </a:solidFill>
                <a:effectLst/>
                <a:latin typeface="+mn-lt"/>
                <a:ea typeface="+mn-ea"/>
                <a:cs typeface="+mn-cs"/>
              </a:rPr>
              <a:t>onCreate</a:t>
            </a:r>
            <a:r>
              <a:rPr lang="en-US" altLang="zh-CN" sz="1200" b="1" i="0" kern="1200" dirty="0">
                <a:solidFill>
                  <a:schemeClr val="tx1"/>
                </a:solidFill>
                <a:effectLst/>
                <a:latin typeface="+mn-lt"/>
                <a:ea typeface="+mn-ea"/>
                <a:cs typeface="+mn-cs"/>
              </a:rPr>
              <a:t>() {</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return false;</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@Override</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public Cursor query(Uri </a:t>
            </a:r>
            <a:r>
              <a:rPr lang="en-US" altLang="zh-CN" sz="1200" b="1" i="0" kern="1200" dirty="0" err="1">
                <a:solidFill>
                  <a:schemeClr val="tx1"/>
                </a:solidFill>
                <a:effectLst/>
                <a:latin typeface="+mn-lt"/>
                <a:ea typeface="+mn-ea"/>
                <a:cs typeface="+mn-cs"/>
              </a:rPr>
              <a:t>uri</a:t>
            </a:r>
            <a:r>
              <a:rPr lang="en-US" altLang="zh-CN" sz="1200" b="1" i="0" kern="1200" dirty="0">
                <a:solidFill>
                  <a:schemeClr val="tx1"/>
                </a:solidFill>
                <a:effectLst/>
                <a:latin typeface="+mn-lt"/>
                <a:ea typeface="+mn-ea"/>
                <a:cs typeface="+mn-cs"/>
              </a:rPr>
              <a:t>, String[] projection, String selection,</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String[] </a:t>
            </a:r>
            <a:r>
              <a:rPr lang="en-US" altLang="zh-CN" sz="1200" b="1" i="0" kern="1200" dirty="0" err="1">
                <a:solidFill>
                  <a:schemeClr val="tx1"/>
                </a:solidFill>
                <a:effectLst/>
                <a:latin typeface="+mn-lt"/>
                <a:ea typeface="+mn-ea"/>
                <a:cs typeface="+mn-cs"/>
              </a:rPr>
              <a:t>selectionArgs</a:t>
            </a:r>
            <a:r>
              <a:rPr lang="en-US" altLang="zh-CN" sz="1200" b="1" i="0" kern="1200" dirty="0">
                <a:solidFill>
                  <a:schemeClr val="tx1"/>
                </a:solidFill>
                <a:effectLst/>
                <a:latin typeface="+mn-lt"/>
                <a:ea typeface="+mn-ea"/>
                <a:cs typeface="+mn-cs"/>
              </a:rPr>
              <a:t>, String </a:t>
            </a:r>
            <a:r>
              <a:rPr lang="en-US" altLang="zh-CN" sz="1200" b="1" i="0" kern="1200" dirty="0" err="1">
                <a:solidFill>
                  <a:schemeClr val="tx1"/>
                </a:solidFill>
                <a:effectLst/>
                <a:latin typeface="+mn-lt"/>
                <a:ea typeface="+mn-ea"/>
                <a:cs typeface="+mn-cs"/>
              </a:rPr>
              <a:t>sortOrder</a:t>
            </a:r>
            <a:r>
              <a:rPr lang="en-US" altLang="zh-CN" sz="1200" b="1" i="0" kern="1200" dirty="0">
                <a:solidFill>
                  <a:schemeClr val="tx1"/>
                </a:solidFill>
                <a:effectLst/>
                <a:latin typeface="+mn-lt"/>
                <a:ea typeface="+mn-ea"/>
                <a:cs typeface="+mn-cs"/>
              </a:rPr>
              <a:t>) {</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return null;</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@Override</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public Uri insert(Uri </a:t>
            </a:r>
            <a:r>
              <a:rPr lang="en-US" altLang="zh-CN" sz="1200" b="1" i="0" kern="1200" dirty="0" err="1">
                <a:solidFill>
                  <a:schemeClr val="tx1"/>
                </a:solidFill>
                <a:effectLst/>
                <a:latin typeface="+mn-lt"/>
                <a:ea typeface="+mn-ea"/>
                <a:cs typeface="+mn-cs"/>
              </a:rPr>
              <a:t>uri</a:t>
            </a:r>
            <a:r>
              <a:rPr lang="en-US" altLang="zh-CN" sz="1200" b="1" i="0" kern="1200" dirty="0">
                <a:solidFill>
                  <a:schemeClr val="tx1"/>
                </a:solidFill>
                <a:effectLst/>
                <a:latin typeface="+mn-lt"/>
                <a:ea typeface="+mn-ea"/>
                <a:cs typeface="+mn-cs"/>
              </a:rPr>
              <a:t>, </a:t>
            </a:r>
            <a:r>
              <a:rPr lang="en-US" altLang="zh-CN" sz="1200" b="1" i="0" kern="1200" dirty="0" err="1">
                <a:solidFill>
                  <a:schemeClr val="tx1"/>
                </a:solidFill>
                <a:effectLst/>
                <a:latin typeface="+mn-lt"/>
                <a:ea typeface="+mn-ea"/>
                <a:cs typeface="+mn-cs"/>
              </a:rPr>
              <a:t>ContentValues</a:t>
            </a:r>
            <a:r>
              <a:rPr lang="en-US" altLang="zh-CN" sz="1200" b="1" i="0" kern="1200" dirty="0">
                <a:solidFill>
                  <a:schemeClr val="tx1"/>
                </a:solidFill>
                <a:effectLst/>
                <a:latin typeface="+mn-lt"/>
                <a:ea typeface="+mn-ea"/>
                <a:cs typeface="+mn-cs"/>
              </a:rPr>
              <a:t> values) {</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return null;</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@Override</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public </a:t>
            </a:r>
            <a:r>
              <a:rPr lang="en-US" altLang="zh-CN" sz="1200" b="1" i="0" kern="1200" dirty="0" err="1">
                <a:solidFill>
                  <a:schemeClr val="tx1"/>
                </a:solidFill>
                <a:effectLst/>
                <a:latin typeface="+mn-lt"/>
                <a:ea typeface="+mn-ea"/>
                <a:cs typeface="+mn-cs"/>
              </a:rPr>
              <a:t>int</a:t>
            </a:r>
            <a:r>
              <a:rPr lang="en-US" altLang="zh-CN" sz="1200" b="1" i="0" kern="1200" dirty="0">
                <a:solidFill>
                  <a:schemeClr val="tx1"/>
                </a:solidFill>
                <a:effectLst/>
                <a:latin typeface="+mn-lt"/>
                <a:ea typeface="+mn-ea"/>
                <a:cs typeface="+mn-cs"/>
              </a:rPr>
              <a:t> update(Uri </a:t>
            </a:r>
            <a:r>
              <a:rPr lang="en-US" altLang="zh-CN" sz="1200" b="1" i="0" kern="1200" dirty="0" err="1">
                <a:solidFill>
                  <a:schemeClr val="tx1"/>
                </a:solidFill>
                <a:effectLst/>
                <a:latin typeface="+mn-lt"/>
                <a:ea typeface="+mn-ea"/>
                <a:cs typeface="+mn-cs"/>
              </a:rPr>
              <a:t>uri</a:t>
            </a:r>
            <a:r>
              <a:rPr lang="en-US" altLang="zh-CN" sz="1200" b="1" i="0" kern="1200" dirty="0">
                <a:solidFill>
                  <a:schemeClr val="tx1"/>
                </a:solidFill>
                <a:effectLst/>
                <a:latin typeface="+mn-lt"/>
                <a:ea typeface="+mn-ea"/>
                <a:cs typeface="+mn-cs"/>
              </a:rPr>
              <a:t>, </a:t>
            </a:r>
            <a:r>
              <a:rPr lang="en-US" altLang="zh-CN" sz="1200" b="1" i="0" kern="1200" dirty="0" err="1">
                <a:solidFill>
                  <a:schemeClr val="tx1"/>
                </a:solidFill>
                <a:effectLst/>
                <a:latin typeface="+mn-lt"/>
                <a:ea typeface="+mn-ea"/>
                <a:cs typeface="+mn-cs"/>
              </a:rPr>
              <a:t>ContentValues</a:t>
            </a:r>
            <a:r>
              <a:rPr lang="en-US" altLang="zh-CN" sz="1200" b="1" i="0" kern="1200" dirty="0">
                <a:solidFill>
                  <a:schemeClr val="tx1"/>
                </a:solidFill>
                <a:effectLst/>
                <a:latin typeface="+mn-lt"/>
                <a:ea typeface="+mn-ea"/>
                <a:cs typeface="+mn-cs"/>
              </a:rPr>
              <a:t> values, String selection,</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String[] </a:t>
            </a:r>
            <a:r>
              <a:rPr lang="en-US" altLang="zh-CN" sz="1200" b="1" i="0" kern="1200" dirty="0" err="1">
                <a:solidFill>
                  <a:schemeClr val="tx1"/>
                </a:solidFill>
                <a:effectLst/>
                <a:latin typeface="+mn-lt"/>
                <a:ea typeface="+mn-ea"/>
                <a:cs typeface="+mn-cs"/>
              </a:rPr>
              <a:t>selectionArgs</a:t>
            </a:r>
            <a:r>
              <a:rPr lang="en-US" altLang="zh-CN" sz="1200" b="1" i="0" kern="1200" dirty="0">
                <a:solidFill>
                  <a:schemeClr val="tx1"/>
                </a:solidFill>
                <a:effectLst/>
                <a:latin typeface="+mn-lt"/>
                <a:ea typeface="+mn-ea"/>
                <a:cs typeface="+mn-cs"/>
              </a:rPr>
              <a:t>) {</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return 0;</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@Override</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public </a:t>
            </a:r>
            <a:r>
              <a:rPr lang="en-US" altLang="zh-CN" sz="1200" b="1" i="0" kern="1200" dirty="0" err="1">
                <a:solidFill>
                  <a:schemeClr val="tx1"/>
                </a:solidFill>
                <a:effectLst/>
                <a:latin typeface="+mn-lt"/>
                <a:ea typeface="+mn-ea"/>
                <a:cs typeface="+mn-cs"/>
              </a:rPr>
              <a:t>int</a:t>
            </a:r>
            <a:r>
              <a:rPr lang="en-US" altLang="zh-CN" sz="1200" b="1" i="0" kern="1200" dirty="0">
                <a:solidFill>
                  <a:schemeClr val="tx1"/>
                </a:solidFill>
                <a:effectLst/>
                <a:latin typeface="+mn-lt"/>
                <a:ea typeface="+mn-ea"/>
                <a:cs typeface="+mn-cs"/>
              </a:rPr>
              <a:t> delete(Uri </a:t>
            </a:r>
            <a:r>
              <a:rPr lang="en-US" altLang="zh-CN" sz="1200" b="1" i="0" kern="1200" dirty="0" err="1">
                <a:solidFill>
                  <a:schemeClr val="tx1"/>
                </a:solidFill>
                <a:effectLst/>
                <a:latin typeface="+mn-lt"/>
                <a:ea typeface="+mn-ea"/>
                <a:cs typeface="+mn-cs"/>
              </a:rPr>
              <a:t>uri</a:t>
            </a:r>
            <a:r>
              <a:rPr lang="en-US" altLang="zh-CN" sz="1200" b="1" i="0" kern="1200" dirty="0">
                <a:solidFill>
                  <a:schemeClr val="tx1"/>
                </a:solidFill>
                <a:effectLst/>
                <a:latin typeface="+mn-lt"/>
                <a:ea typeface="+mn-ea"/>
                <a:cs typeface="+mn-cs"/>
              </a:rPr>
              <a:t>, String selection, String[] </a:t>
            </a:r>
            <a:r>
              <a:rPr lang="en-US" altLang="zh-CN" sz="1200" b="1" i="0" kern="1200" dirty="0" err="1">
                <a:solidFill>
                  <a:schemeClr val="tx1"/>
                </a:solidFill>
                <a:effectLst/>
                <a:latin typeface="+mn-lt"/>
                <a:ea typeface="+mn-ea"/>
                <a:cs typeface="+mn-cs"/>
              </a:rPr>
              <a:t>selectionArgs</a:t>
            </a:r>
            <a:r>
              <a:rPr lang="en-US" altLang="zh-CN" sz="1200" b="1" i="0" kern="1200" dirty="0">
                <a:solidFill>
                  <a:schemeClr val="tx1"/>
                </a:solidFill>
                <a:effectLst/>
                <a:latin typeface="+mn-lt"/>
                <a:ea typeface="+mn-ea"/>
                <a:cs typeface="+mn-cs"/>
              </a:rPr>
              <a:t>) {</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return 0;</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a:t>
            </a:r>
            <a:r>
              <a:rPr lang="en-US" altLang="zh-CN" dirty="0"/>
              <a:t> </a:t>
            </a:r>
          </a:p>
          <a:p>
            <a:pPr lvl="0"/>
            <a:endParaRPr lang="en-US" altLang="zh-CN" dirty="0"/>
          </a:p>
          <a:p>
            <a:pPr lvl="0"/>
            <a:r>
              <a:rPr lang="en-US" altLang="zh-CN" sz="1200" b="1" i="0" kern="1200" dirty="0">
                <a:solidFill>
                  <a:schemeClr val="tx1"/>
                </a:solidFill>
                <a:effectLst/>
                <a:latin typeface="+mn-lt"/>
                <a:ea typeface="+mn-ea"/>
                <a:cs typeface="+mn-cs"/>
              </a:rPr>
              <a:t>@Override</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public String </a:t>
            </a:r>
            <a:r>
              <a:rPr lang="en-US" altLang="zh-CN" sz="1200" b="1" i="0" kern="1200" dirty="0" err="1">
                <a:solidFill>
                  <a:schemeClr val="tx1"/>
                </a:solidFill>
                <a:effectLst/>
                <a:latin typeface="+mn-lt"/>
                <a:ea typeface="+mn-ea"/>
                <a:cs typeface="+mn-cs"/>
              </a:rPr>
              <a:t>getType</a:t>
            </a:r>
            <a:r>
              <a:rPr lang="en-US" altLang="zh-CN" sz="1200" b="1" i="0" kern="1200" dirty="0">
                <a:solidFill>
                  <a:schemeClr val="tx1"/>
                </a:solidFill>
                <a:effectLst/>
                <a:latin typeface="+mn-lt"/>
                <a:ea typeface="+mn-ea"/>
                <a:cs typeface="+mn-cs"/>
              </a:rPr>
              <a:t>(Uri </a:t>
            </a:r>
            <a:r>
              <a:rPr lang="en-US" altLang="zh-CN" sz="1200" b="1" i="0" kern="1200" dirty="0" err="1">
                <a:solidFill>
                  <a:schemeClr val="tx1"/>
                </a:solidFill>
                <a:effectLst/>
                <a:latin typeface="+mn-lt"/>
                <a:ea typeface="+mn-ea"/>
                <a:cs typeface="+mn-cs"/>
              </a:rPr>
              <a:t>uri</a:t>
            </a:r>
            <a:r>
              <a:rPr lang="en-US" altLang="zh-CN" sz="1200" b="1" i="0" kern="1200" dirty="0">
                <a:solidFill>
                  <a:schemeClr val="tx1"/>
                </a:solidFill>
                <a:effectLst/>
                <a:latin typeface="+mn-lt"/>
                <a:ea typeface="+mn-ea"/>
                <a:cs typeface="+mn-cs"/>
              </a:rPr>
              <a:t>) {</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return null;</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a:t>
            </a:r>
            <a:r>
              <a:rPr lang="en-US" altLang="zh-CN" dirty="0"/>
              <a:t> </a:t>
            </a:r>
            <a:br>
              <a:rPr lang="en-US" altLang="zh-CN" dirty="0"/>
            </a:br>
            <a:endParaRPr lang="en-US" altLang="zh-CN" dirty="0"/>
          </a:p>
          <a:p>
            <a:pPr lvl="0"/>
            <a:endParaRPr lang="en-US" altLang="zh-CN" dirty="0"/>
          </a:p>
          <a:p>
            <a:pPr lvl="0"/>
            <a:r>
              <a:rPr lang="en-US" altLang="zh-CN" sz="1200" b="0" i="0" kern="1200" dirty="0">
                <a:solidFill>
                  <a:schemeClr val="tx1"/>
                </a:solidFill>
                <a:effectLst/>
                <a:latin typeface="+mn-lt"/>
                <a:ea typeface="+mn-ea"/>
                <a:cs typeface="+mn-cs"/>
              </a:rPr>
              <a:t>1. </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初始化内容提供器的时候调用。通常会在这里完成对数据库的创建和升级等操作，返回 </a:t>
            </a:r>
            <a:r>
              <a:rPr lang="en-US" altLang="zh-CN" sz="1200" b="0" i="0" kern="1200" dirty="0">
                <a:solidFill>
                  <a:schemeClr val="tx1"/>
                </a:solidFill>
                <a:effectLst/>
                <a:latin typeface="+mn-lt"/>
                <a:ea typeface="+mn-ea"/>
                <a:cs typeface="+mn-cs"/>
              </a:rPr>
              <a:t>true </a:t>
            </a:r>
            <a:r>
              <a:rPr lang="zh-CN" altLang="en-US" sz="1200" b="0" i="0" kern="1200" dirty="0">
                <a:solidFill>
                  <a:schemeClr val="tx1"/>
                </a:solidFill>
                <a:effectLst/>
                <a:latin typeface="+mn-lt"/>
                <a:ea typeface="+mn-ea"/>
                <a:cs typeface="+mn-cs"/>
              </a:rPr>
              <a:t>表示内容提供器初始化成功，返回 </a:t>
            </a:r>
            <a:r>
              <a:rPr lang="en-US" altLang="zh-CN" sz="1200" b="0" i="0" kern="1200" dirty="0">
                <a:solidFill>
                  <a:schemeClr val="tx1"/>
                </a:solidFill>
                <a:effectLst/>
                <a:latin typeface="+mn-lt"/>
                <a:ea typeface="+mn-ea"/>
                <a:cs typeface="+mn-cs"/>
              </a:rPr>
              <a:t>false </a:t>
            </a:r>
            <a:r>
              <a:rPr lang="zh-CN" altLang="en-US" sz="1200" b="0" i="0" kern="1200" dirty="0">
                <a:solidFill>
                  <a:schemeClr val="tx1"/>
                </a:solidFill>
                <a:effectLst/>
                <a:latin typeface="+mn-lt"/>
                <a:ea typeface="+mn-ea"/>
                <a:cs typeface="+mn-cs"/>
              </a:rPr>
              <a:t>则表示失败。注意，只有当存在</a:t>
            </a:r>
            <a:r>
              <a:rPr lang="en-US" altLang="zh-CN" sz="1200" b="0" i="0" kern="1200" dirty="0" err="1">
                <a:solidFill>
                  <a:schemeClr val="tx1"/>
                </a:solidFill>
                <a:effectLst/>
                <a:latin typeface="+mn-lt"/>
                <a:ea typeface="+mn-ea"/>
                <a:cs typeface="+mn-cs"/>
              </a:rPr>
              <a:t>ContentResolver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尝试访问我们程序中的数据时，内容提供器才会被初始化。</a:t>
            </a:r>
            <a:endParaRPr lang="en-US" altLang="zh-CN" sz="1200" b="0" i="0" kern="1200" dirty="0">
              <a:solidFill>
                <a:schemeClr val="tx1"/>
              </a:solidFill>
              <a:effectLst/>
              <a:latin typeface="+mn-lt"/>
              <a:ea typeface="+mn-ea"/>
              <a:cs typeface="+mn-cs"/>
            </a:endParaRPr>
          </a:p>
          <a:p>
            <a:pPr lvl="0"/>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2. query()</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从内容提供器中查询数据。使用 </a:t>
            </a:r>
            <a:r>
              <a:rPr lang="en-US" altLang="zh-CN" sz="1200" b="0" i="0" kern="1200" dirty="0" err="1">
                <a:solidFill>
                  <a:schemeClr val="tx1"/>
                </a:solidFill>
                <a:effectLst/>
                <a:latin typeface="+mn-lt"/>
                <a:ea typeface="+mn-ea"/>
                <a:cs typeface="+mn-cs"/>
              </a:rPr>
              <a:t>uri</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参数来确定查询哪张表，</a:t>
            </a:r>
            <a:r>
              <a:rPr lang="en-US" altLang="zh-CN" sz="1200" b="0" i="0" kern="1200" dirty="0">
                <a:solidFill>
                  <a:schemeClr val="tx1"/>
                </a:solidFill>
                <a:effectLst/>
                <a:latin typeface="+mn-lt"/>
                <a:ea typeface="+mn-ea"/>
                <a:cs typeface="+mn-cs"/>
              </a:rPr>
              <a:t>projection </a:t>
            </a:r>
            <a:r>
              <a:rPr lang="zh-CN" altLang="en-US" sz="1200" b="0" i="0" kern="1200" dirty="0">
                <a:solidFill>
                  <a:schemeClr val="tx1"/>
                </a:solidFill>
                <a:effectLst/>
                <a:latin typeface="+mn-lt"/>
                <a:ea typeface="+mn-ea"/>
                <a:cs typeface="+mn-cs"/>
              </a:rPr>
              <a:t>参数用于确定查询哪些列，</a:t>
            </a:r>
            <a:r>
              <a:rPr lang="en-US" altLang="zh-CN" sz="1200" b="0" i="0" kern="1200" dirty="0">
                <a:solidFill>
                  <a:schemeClr val="tx1"/>
                </a:solidFill>
                <a:effectLst/>
                <a:latin typeface="+mn-lt"/>
                <a:ea typeface="+mn-ea"/>
                <a:cs typeface="+mn-cs"/>
              </a:rPr>
              <a:t>selection </a:t>
            </a:r>
            <a:r>
              <a:rPr lang="zh-CN" altLang="en-US" sz="1200" b="0" i="0" kern="1200" dirty="0">
                <a:solidFill>
                  <a:schemeClr val="tx1"/>
                </a:solidFill>
                <a:effectLst/>
                <a:latin typeface="+mn-lt"/>
                <a:ea typeface="+mn-ea"/>
                <a:cs typeface="+mn-cs"/>
              </a:rPr>
              <a:t>和 </a:t>
            </a:r>
            <a:r>
              <a:rPr lang="en-US" altLang="zh-CN" sz="1200" b="0" i="0" kern="1200" dirty="0" err="1">
                <a:solidFill>
                  <a:schemeClr val="tx1"/>
                </a:solidFill>
                <a:effectLst/>
                <a:latin typeface="+mn-lt"/>
                <a:ea typeface="+mn-ea"/>
                <a:cs typeface="+mn-cs"/>
              </a:rPr>
              <a:t>selectionArgs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参数用于约束查询哪些行，</a:t>
            </a:r>
            <a:r>
              <a:rPr lang="en-US" altLang="zh-CN" sz="1200" b="0" i="0" kern="1200" dirty="0" err="1">
                <a:solidFill>
                  <a:schemeClr val="tx1"/>
                </a:solidFill>
                <a:effectLst/>
                <a:latin typeface="+mn-lt"/>
                <a:ea typeface="+mn-ea"/>
                <a:cs typeface="+mn-cs"/>
              </a:rPr>
              <a:t>sortOrder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参数用于对结果进行排序，查询的结果存放在 </a:t>
            </a:r>
            <a:r>
              <a:rPr lang="en-US" altLang="zh-CN" sz="1200" b="0" i="0" kern="1200" dirty="0">
                <a:solidFill>
                  <a:schemeClr val="tx1"/>
                </a:solidFill>
                <a:effectLst/>
                <a:latin typeface="+mn-lt"/>
                <a:ea typeface="+mn-ea"/>
                <a:cs typeface="+mn-cs"/>
              </a:rPr>
              <a:t>Cursor </a:t>
            </a:r>
            <a:r>
              <a:rPr lang="zh-CN" altLang="en-US" sz="1200" b="0" i="0" kern="1200" dirty="0">
                <a:solidFill>
                  <a:schemeClr val="tx1"/>
                </a:solidFill>
                <a:effectLst/>
                <a:latin typeface="+mn-lt"/>
                <a:ea typeface="+mn-ea"/>
                <a:cs typeface="+mn-cs"/>
              </a:rPr>
              <a:t>对象中返回。</a:t>
            </a:r>
            <a:endParaRPr lang="en-US" altLang="zh-CN" sz="1200" b="0" i="0" kern="1200" dirty="0">
              <a:solidFill>
                <a:schemeClr val="tx1"/>
              </a:solidFill>
              <a:effectLst/>
              <a:latin typeface="+mn-lt"/>
              <a:ea typeface="+mn-ea"/>
              <a:cs typeface="+mn-cs"/>
            </a:endParaRPr>
          </a:p>
          <a:p>
            <a:pPr lvl="0"/>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3. insert()</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向内容提供器中添加一条数据。使用 </a:t>
            </a:r>
            <a:r>
              <a:rPr lang="en-US" altLang="zh-CN" sz="1200" b="0" i="0" kern="1200" dirty="0" err="1">
                <a:solidFill>
                  <a:schemeClr val="tx1"/>
                </a:solidFill>
                <a:effectLst/>
                <a:latin typeface="+mn-lt"/>
                <a:ea typeface="+mn-ea"/>
                <a:cs typeface="+mn-cs"/>
              </a:rPr>
              <a:t>uri</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参数来确定要添加到的表，待添加的数据保存在 </a:t>
            </a:r>
            <a:r>
              <a:rPr lang="en-US" altLang="zh-CN" sz="1200" b="0" i="0" kern="1200" dirty="0">
                <a:solidFill>
                  <a:schemeClr val="tx1"/>
                </a:solidFill>
                <a:effectLst/>
                <a:latin typeface="+mn-lt"/>
                <a:ea typeface="+mn-ea"/>
                <a:cs typeface="+mn-cs"/>
              </a:rPr>
              <a:t>values </a:t>
            </a:r>
            <a:r>
              <a:rPr lang="zh-CN" altLang="en-US" sz="1200" b="0" i="0" kern="1200" dirty="0">
                <a:solidFill>
                  <a:schemeClr val="tx1"/>
                </a:solidFill>
                <a:effectLst/>
                <a:latin typeface="+mn-lt"/>
                <a:ea typeface="+mn-ea"/>
                <a:cs typeface="+mn-cs"/>
              </a:rPr>
              <a:t>参数中。添加完成后，返回一个用于表示这条新记录的 </a:t>
            </a:r>
            <a:r>
              <a:rPr lang="en-US" altLang="zh-CN" sz="1200" b="0" i="0" kern="1200" dirty="0">
                <a:solidFill>
                  <a:schemeClr val="tx1"/>
                </a:solidFill>
                <a:effectLst/>
                <a:latin typeface="+mn-lt"/>
                <a:ea typeface="+mn-ea"/>
                <a:cs typeface="+mn-cs"/>
              </a:rPr>
              <a:t>URI</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lvl="0"/>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4. update()</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更新内容提供器中已有的数据。使用 </a:t>
            </a:r>
            <a:r>
              <a:rPr lang="en-US" altLang="zh-CN" sz="1200" b="0" i="0" kern="1200" dirty="0" err="1">
                <a:solidFill>
                  <a:schemeClr val="tx1"/>
                </a:solidFill>
                <a:effectLst/>
                <a:latin typeface="+mn-lt"/>
                <a:ea typeface="+mn-ea"/>
                <a:cs typeface="+mn-cs"/>
              </a:rPr>
              <a:t>uri</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参数来确定更新哪一张表中的数据，新数据保存在 </a:t>
            </a:r>
            <a:r>
              <a:rPr lang="en-US" altLang="zh-CN" sz="1200" b="0" i="0" kern="1200" dirty="0">
                <a:solidFill>
                  <a:schemeClr val="tx1"/>
                </a:solidFill>
                <a:effectLst/>
                <a:latin typeface="+mn-lt"/>
                <a:ea typeface="+mn-ea"/>
                <a:cs typeface="+mn-cs"/>
              </a:rPr>
              <a:t>values </a:t>
            </a:r>
            <a:r>
              <a:rPr lang="zh-CN" altLang="en-US" sz="1200" b="0" i="0" kern="1200" dirty="0">
                <a:solidFill>
                  <a:schemeClr val="tx1"/>
                </a:solidFill>
                <a:effectLst/>
                <a:latin typeface="+mn-lt"/>
                <a:ea typeface="+mn-ea"/>
                <a:cs typeface="+mn-cs"/>
              </a:rPr>
              <a:t>参数中，</a:t>
            </a:r>
            <a:r>
              <a:rPr lang="en-US" altLang="zh-CN" sz="1200" b="0" i="0" kern="1200" dirty="0">
                <a:solidFill>
                  <a:schemeClr val="tx1"/>
                </a:solidFill>
                <a:effectLst/>
                <a:latin typeface="+mn-lt"/>
                <a:ea typeface="+mn-ea"/>
                <a:cs typeface="+mn-cs"/>
              </a:rPr>
              <a:t>selection </a:t>
            </a:r>
            <a:r>
              <a:rPr lang="zh-CN" altLang="en-US" sz="1200" b="0" i="0" kern="1200" dirty="0">
                <a:solidFill>
                  <a:schemeClr val="tx1"/>
                </a:solidFill>
                <a:effectLst/>
                <a:latin typeface="+mn-lt"/>
                <a:ea typeface="+mn-ea"/>
                <a:cs typeface="+mn-cs"/>
              </a:rPr>
              <a:t>和 </a:t>
            </a:r>
            <a:r>
              <a:rPr lang="en-US" altLang="zh-CN" sz="1200" b="0" i="0" kern="1200" dirty="0" err="1">
                <a:solidFill>
                  <a:schemeClr val="tx1"/>
                </a:solidFill>
                <a:effectLst/>
                <a:latin typeface="+mn-lt"/>
                <a:ea typeface="+mn-ea"/>
                <a:cs typeface="+mn-cs"/>
              </a:rPr>
              <a:t>selectionArgs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参数用于约束更新哪些行，受影响的行数将作为返回值返回。</a:t>
            </a:r>
            <a:endParaRPr lang="en-US" altLang="zh-CN" sz="1200" b="0" i="0" kern="1200" dirty="0">
              <a:solidFill>
                <a:schemeClr val="tx1"/>
              </a:solidFill>
              <a:effectLst/>
              <a:latin typeface="+mn-lt"/>
              <a:ea typeface="+mn-ea"/>
              <a:cs typeface="+mn-cs"/>
            </a:endParaRPr>
          </a:p>
          <a:p>
            <a:pPr lvl="0"/>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5. delete()</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从内容提供器中删除数据。使用 </a:t>
            </a:r>
            <a:r>
              <a:rPr lang="en-US" altLang="zh-CN" sz="1200" b="0" i="0" kern="1200" dirty="0" err="1">
                <a:solidFill>
                  <a:schemeClr val="tx1"/>
                </a:solidFill>
                <a:effectLst/>
                <a:latin typeface="+mn-lt"/>
                <a:ea typeface="+mn-ea"/>
                <a:cs typeface="+mn-cs"/>
              </a:rPr>
              <a:t>uri</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参数来确定删除哪一张表中的数据，</a:t>
            </a:r>
            <a:r>
              <a:rPr lang="en-US" altLang="zh-CN" sz="1200" b="0" i="0" kern="1200" dirty="0">
                <a:solidFill>
                  <a:schemeClr val="tx1"/>
                </a:solidFill>
                <a:effectLst/>
                <a:latin typeface="+mn-lt"/>
                <a:ea typeface="+mn-ea"/>
                <a:cs typeface="+mn-cs"/>
              </a:rPr>
              <a:t>selection</a:t>
            </a:r>
            <a:r>
              <a:rPr lang="zh-CN" altLang="en-US" sz="1200" b="0" i="0" kern="1200" dirty="0">
                <a:solidFill>
                  <a:schemeClr val="tx1"/>
                </a:solidFill>
                <a:effectLst/>
                <a:latin typeface="+mn-lt"/>
                <a:ea typeface="+mn-ea"/>
                <a:cs typeface="+mn-cs"/>
              </a:rPr>
              <a:t>和 </a:t>
            </a:r>
            <a:r>
              <a:rPr lang="en-US" altLang="zh-CN" sz="1200" b="0" i="0" kern="1200" dirty="0" err="1">
                <a:solidFill>
                  <a:schemeClr val="tx1"/>
                </a:solidFill>
                <a:effectLst/>
                <a:latin typeface="+mn-lt"/>
                <a:ea typeface="+mn-ea"/>
                <a:cs typeface="+mn-cs"/>
              </a:rPr>
              <a:t>selectionArgs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参数用于约束删除哪些行，被删除的行数将作为返回值返回。</a:t>
            </a:r>
            <a:endParaRPr lang="en-US" altLang="zh-CN" sz="1200" b="0" i="0" kern="1200" dirty="0">
              <a:solidFill>
                <a:schemeClr val="tx1"/>
              </a:solidFill>
              <a:effectLst/>
              <a:latin typeface="+mn-lt"/>
              <a:ea typeface="+mn-ea"/>
              <a:cs typeface="+mn-cs"/>
            </a:endParaRPr>
          </a:p>
          <a:p>
            <a:pPr lvl="0"/>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6. </a:t>
            </a:r>
            <a:r>
              <a:rPr lang="en-US" altLang="zh-CN" sz="1200" b="0" i="0" kern="1200" dirty="0" err="1">
                <a:solidFill>
                  <a:schemeClr val="tx1"/>
                </a:solidFill>
                <a:effectLst/>
                <a:latin typeface="+mn-lt"/>
                <a:ea typeface="+mn-ea"/>
                <a:cs typeface="+mn-cs"/>
              </a:rPr>
              <a:t>getType</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根据传入的内容 </a:t>
            </a:r>
            <a:r>
              <a:rPr lang="en-US" altLang="zh-CN" sz="1200" b="0" i="0" kern="1200" dirty="0">
                <a:solidFill>
                  <a:schemeClr val="tx1"/>
                </a:solidFill>
                <a:effectLst/>
                <a:latin typeface="+mn-lt"/>
                <a:ea typeface="+mn-ea"/>
                <a:cs typeface="+mn-cs"/>
              </a:rPr>
              <a:t>URI </a:t>
            </a:r>
            <a:r>
              <a:rPr lang="zh-CN" altLang="en-US" sz="1200" b="0" i="0" kern="1200" dirty="0">
                <a:solidFill>
                  <a:schemeClr val="tx1"/>
                </a:solidFill>
                <a:effectLst/>
                <a:latin typeface="+mn-lt"/>
                <a:ea typeface="+mn-ea"/>
                <a:cs typeface="+mn-cs"/>
              </a:rPr>
              <a:t>来返回相应的 </a:t>
            </a:r>
            <a:r>
              <a:rPr lang="en-US" altLang="zh-CN" sz="1200" b="0" i="0" kern="1200" dirty="0">
                <a:solidFill>
                  <a:schemeClr val="tx1"/>
                </a:solidFill>
                <a:effectLst/>
                <a:latin typeface="+mn-lt"/>
                <a:ea typeface="+mn-ea"/>
                <a:cs typeface="+mn-cs"/>
              </a:rPr>
              <a:t>MIME </a:t>
            </a:r>
            <a:r>
              <a:rPr lang="zh-CN" altLang="en-US" sz="1200" b="0" i="0" kern="1200" dirty="0">
                <a:solidFill>
                  <a:schemeClr val="tx1"/>
                </a:solidFill>
                <a:effectLst/>
                <a:latin typeface="+mn-lt"/>
                <a:ea typeface="+mn-ea"/>
                <a:cs typeface="+mn-cs"/>
              </a:rPr>
              <a:t>类型。可以看到，几乎每一个方法都会带有 </a:t>
            </a:r>
            <a:r>
              <a:rPr lang="en-US" altLang="zh-CN" sz="1200" b="0" i="0" kern="1200" dirty="0">
                <a:solidFill>
                  <a:schemeClr val="tx1"/>
                </a:solidFill>
                <a:effectLst/>
                <a:latin typeface="+mn-lt"/>
                <a:ea typeface="+mn-ea"/>
                <a:cs typeface="+mn-cs"/>
              </a:rPr>
              <a:t>Uri </a:t>
            </a:r>
            <a:r>
              <a:rPr lang="zh-CN" altLang="en-US" sz="1200" b="0" i="0" kern="1200" dirty="0">
                <a:solidFill>
                  <a:schemeClr val="tx1"/>
                </a:solidFill>
                <a:effectLst/>
                <a:latin typeface="+mn-lt"/>
                <a:ea typeface="+mn-ea"/>
                <a:cs typeface="+mn-cs"/>
              </a:rPr>
              <a:t>这个参数，这个参数也正是调用 </a:t>
            </a:r>
            <a:r>
              <a:rPr lang="en-US" altLang="zh-CN" sz="1200" b="0" i="0" kern="1200" dirty="0" err="1">
                <a:solidFill>
                  <a:schemeClr val="tx1"/>
                </a:solidFill>
                <a:effectLst/>
                <a:latin typeface="+mn-lt"/>
                <a:ea typeface="+mn-ea"/>
                <a:cs typeface="+mn-cs"/>
              </a:rPr>
              <a:t>ContentResolver</a:t>
            </a:r>
            <a:r>
              <a:rPr lang="zh-CN" altLang="en-US" sz="1200" b="0" i="0" kern="1200" dirty="0">
                <a:solidFill>
                  <a:schemeClr val="tx1"/>
                </a:solidFill>
                <a:effectLst/>
                <a:latin typeface="+mn-lt"/>
                <a:ea typeface="+mn-ea"/>
                <a:cs typeface="+mn-cs"/>
              </a:rPr>
              <a:t>的增删改查方法时传递过来的。</a:t>
            </a:r>
            <a:endParaRPr lang="en-US" altLang="zh-CN" sz="1200" b="0" i="0" kern="1200" dirty="0">
              <a:solidFill>
                <a:schemeClr val="tx1"/>
              </a:solidFill>
              <a:effectLst/>
              <a:latin typeface="+mn-lt"/>
              <a:ea typeface="+mn-ea"/>
              <a:cs typeface="+mn-cs"/>
            </a:endParaRPr>
          </a:p>
          <a:p>
            <a:pPr lvl="0"/>
            <a:endParaRPr lang="en-US" altLang="zh-CN" sz="1200" b="0" i="0" kern="1200" dirty="0">
              <a:solidFill>
                <a:schemeClr val="tx1"/>
              </a:solidFill>
              <a:effectLst/>
              <a:latin typeface="+mn-lt"/>
              <a:ea typeface="+mn-ea"/>
              <a:cs typeface="+mn-cs"/>
            </a:endParaRPr>
          </a:p>
          <a:p>
            <a:pPr lvl="0"/>
            <a:br>
              <a:rPr lang="en-US" altLang="zh-CN" dirty="0"/>
            </a:br>
            <a:br>
              <a:rPr lang="zh-CN" altLang="en-US" dirty="0"/>
            </a:br>
            <a:br>
              <a:rPr lang="zh-CN" altLang="en-US" dirty="0"/>
            </a:br>
            <a:br>
              <a:rPr lang="en-US" altLang="zh-CN" dirty="0"/>
            </a:br>
            <a:r>
              <a:rPr lang="zh-CN" altLang="en-US" dirty="0"/>
              <a:t> </a:t>
            </a:r>
            <a:br>
              <a:rPr lang="zh-CN" altLang="en-US" dirty="0"/>
            </a:br>
            <a:br>
              <a:rPr lang="en-US" altLang="zh-CN" dirty="0"/>
            </a:b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50</a:t>
            </a:fld>
            <a:endParaRPr lang="zh-CN" altLang="en-US"/>
          </a:p>
        </p:txBody>
      </p:sp>
    </p:spTree>
    <p:extLst>
      <p:ext uri="{BB962C8B-B14F-4D97-AF65-F5344CB8AC3E}">
        <p14:creationId xmlns:p14="http://schemas.microsoft.com/office/powerpoint/2010/main" val="42853748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sz="1200" b="0" i="0" kern="1200" dirty="0">
                <a:solidFill>
                  <a:schemeClr val="tx1"/>
                </a:solidFill>
                <a:effectLst/>
                <a:latin typeface="+mn-lt"/>
                <a:ea typeface="+mn-ea"/>
                <a:cs typeface="+mn-cs"/>
              </a:rPr>
              <a:t>需要对传入的 </a:t>
            </a:r>
            <a:r>
              <a:rPr lang="en-US" altLang="zh-CN" sz="1200" b="0" i="0" kern="1200" dirty="0">
                <a:solidFill>
                  <a:schemeClr val="tx1"/>
                </a:solidFill>
                <a:effectLst/>
                <a:latin typeface="+mn-lt"/>
                <a:ea typeface="+mn-ea"/>
                <a:cs typeface="+mn-cs"/>
              </a:rPr>
              <a:t>Uri </a:t>
            </a:r>
            <a:r>
              <a:rPr lang="zh-CN" altLang="en-US" sz="1200" b="0" i="0" kern="1200" dirty="0">
                <a:solidFill>
                  <a:schemeClr val="tx1"/>
                </a:solidFill>
                <a:effectLst/>
                <a:latin typeface="+mn-lt"/>
                <a:ea typeface="+mn-ea"/>
                <a:cs typeface="+mn-cs"/>
              </a:rPr>
              <a:t>参数进行解析，从中分析出调用方期望访问的表和数据。</a:t>
            </a:r>
            <a:br>
              <a:rPr lang="zh-CN" altLang="en-US" sz="1200" b="0"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content://com.example.app.provider/table1</a:t>
            </a:r>
            <a:r>
              <a:rPr lang="en-US" altLang="zh-CN" dirty="0"/>
              <a:t> </a:t>
            </a:r>
          </a:p>
          <a:p>
            <a:pPr lvl="0"/>
            <a:r>
              <a:rPr lang="zh-CN" altLang="en-US" sz="1200" b="0" i="0" kern="1200" dirty="0">
                <a:solidFill>
                  <a:schemeClr val="tx1"/>
                </a:solidFill>
                <a:effectLst/>
                <a:latin typeface="+mn-lt"/>
                <a:ea typeface="+mn-ea"/>
                <a:cs typeface="+mn-cs"/>
              </a:rPr>
              <a:t>期望访问的是 </a:t>
            </a:r>
            <a:r>
              <a:rPr lang="en-US" altLang="zh-CN" sz="1200" b="0" i="0" kern="1200" dirty="0" err="1">
                <a:solidFill>
                  <a:schemeClr val="tx1"/>
                </a:solidFill>
                <a:effectLst/>
                <a:latin typeface="+mn-lt"/>
                <a:ea typeface="+mn-ea"/>
                <a:cs typeface="+mn-cs"/>
              </a:rPr>
              <a:t>com.example.app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这个应用的 </a:t>
            </a:r>
            <a:r>
              <a:rPr lang="en-US" altLang="zh-CN" sz="1200" b="0" i="0" kern="1200" dirty="0">
                <a:solidFill>
                  <a:schemeClr val="tx1"/>
                </a:solidFill>
                <a:effectLst/>
                <a:latin typeface="+mn-lt"/>
                <a:ea typeface="+mn-ea"/>
                <a:cs typeface="+mn-cs"/>
              </a:rPr>
              <a:t>table1 </a:t>
            </a:r>
            <a:r>
              <a:rPr lang="zh-CN" altLang="en-US" sz="1200" b="0" i="0" kern="1200" dirty="0">
                <a:solidFill>
                  <a:schemeClr val="tx1"/>
                </a:solidFill>
                <a:effectLst/>
                <a:latin typeface="+mn-lt"/>
                <a:ea typeface="+mn-ea"/>
                <a:cs typeface="+mn-cs"/>
              </a:rPr>
              <a:t>表中的数据</a:t>
            </a:r>
            <a:r>
              <a:rPr lang="zh-CN" altLang="en-US" dirty="0"/>
              <a:t> </a:t>
            </a:r>
            <a:endParaRPr lang="en-US" altLang="zh-CN" dirty="0"/>
          </a:p>
          <a:p>
            <a:pPr lvl="0"/>
            <a:r>
              <a:rPr lang="zh-CN" altLang="en-US" sz="1200" b="0" i="0" kern="1200" dirty="0">
                <a:solidFill>
                  <a:schemeClr val="tx1"/>
                </a:solidFill>
                <a:effectLst/>
                <a:latin typeface="+mn-lt"/>
                <a:ea typeface="+mn-ea"/>
                <a:cs typeface="+mn-cs"/>
              </a:rPr>
              <a:t>可以在这个内容 </a:t>
            </a:r>
            <a:r>
              <a:rPr lang="en-US" altLang="zh-CN" sz="1200" b="0" i="0" kern="1200" dirty="0">
                <a:solidFill>
                  <a:schemeClr val="tx1"/>
                </a:solidFill>
                <a:effectLst/>
                <a:latin typeface="+mn-lt"/>
                <a:ea typeface="+mn-ea"/>
                <a:cs typeface="+mn-cs"/>
              </a:rPr>
              <a:t>URI </a:t>
            </a:r>
            <a:r>
              <a:rPr lang="zh-CN" altLang="en-US" sz="1200" b="0" i="0" kern="1200" dirty="0">
                <a:solidFill>
                  <a:schemeClr val="tx1"/>
                </a:solidFill>
                <a:effectLst/>
                <a:latin typeface="+mn-lt"/>
                <a:ea typeface="+mn-ea"/>
                <a:cs typeface="+mn-cs"/>
              </a:rPr>
              <a:t>的后面加上一个 </a:t>
            </a:r>
            <a:r>
              <a:rPr lang="en-US" altLang="zh-CN"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table1 </a:t>
            </a:r>
            <a:r>
              <a:rPr lang="zh-CN" altLang="en-US" sz="1200" b="0" i="0" kern="1200" dirty="0">
                <a:solidFill>
                  <a:schemeClr val="tx1"/>
                </a:solidFill>
                <a:effectLst/>
                <a:latin typeface="+mn-lt"/>
                <a:ea typeface="+mn-ea"/>
                <a:cs typeface="+mn-cs"/>
              </a:rPr>
              <a:t>表中 </a:t>
            </a:r>
            <a:r>
              <a:rPr lang="en-US" altLang="zh-CN" sz="1200" b="0" i="0" kern="1200" dirty="0">
                <a:solidFill>
                  <a:schemeClr val="tx1"/>
                </a:solidFill>
                <a:effectLst/>
                <a:latin typeface="+mn-lt"/>
                <a:ea typeface="+mn-ea"/>
                <a:cs typeface="+mn-cs"/>
              </a:rPr>
              <a:t>id </a:t>
            </a:r>
            <a:r>
              <a:rPr lang="zh-CN" altLang="en-US" sz="1200" b="0" i="0" kern="1200" dirty="0">
                <a:solidFill>
                  <a:schemeClr val="tx1"/>
                </a:solidFill>
                <a:effectLst/>
                <a:latin typeface="+mn-lt"/>
                <a:ea typeface="+mn-ea"/>
                <a:cs typeface="+mn-cs"/>
              </a:rPr>
              <a:t>为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的数据。</a:t>
            </a:r>
            <a:r>
              <a:rPr lang="zh-CN" altLang="en-US" dirty="0"/>
              <a:t> </a:t>
            </a:r>
            <a:endParaRPr lang="en-US" altLang="zh-CN" dirty="0"/>
          </a:p>
          <a:p>
            <a:pPr lvl="0"/>
            <a:r>
              <a:rPr lang="en-US" altLang="zh-CN" sz="1200" b="1" i="0" kern="1200" dirty="0">
                <a:solidFill>
                  <a:schemeClr val="tx1"/>
                </a:solidFill>
                <a:effectLst/>
                <a:latin typeface="+mn-lt"/>
                <a:ea typeface="+mn-ea"/>
                <a:cs typeface="+mn-cs"/>
              </a:rPr>
              <a:t>content://com.example.app.provider/table1/1</a:t>
            </a:r>
            <a:r>
              <a:rPr lang="en-US" altLang="zh-CN" dirty="0"/>
              <a:t> </a:t>
            </a:r>
          </a:p>
          <a:p>
            <a:pPr lvl="0"/>
            <a:endParaRPr lang="en-US" altLang="zh-CN" dirty="0"/>
          </a:p>
          <a:p>
            <a:pPr lvl="0"/>
            <a:r>
              <a:rPr lang="zh-CN" altLang="en-US" sz="1200" b="0" i="0" kern="1200" dirty="0">
                <a:solidFill>
                  <a:schemeClr val="tx1"/>
                </a:solidFill>
                <a:effectLst/>
                <a:latin typeface="+mn-lt"/>
                <a:ea typeface="+mn-ea"/>
                <a:cs typeface="+mn-cs"/>
              </a:rPr>
              <a:t>通配符的方式来分别匹配这两种格式的内容 </a:t>
            </a:r>
            <a:r>
              <a:rPr lang="en-US" altLang="zh-CN" sz="1200" b="0" i="0" kern="1200" dirty="0">
                <a:solidFill>
                  <a:schemeClr val="tx1"/>
                </a:solidFill>
                <a:effectLst/>
                <a:latin typeface="+mn-lt"/>
                <a:ea typeface="+mn-ea"/>
                <a:cs typeface="+mn-cs"/>
              </a:rPr>
              <a:t>URI</a:t>
            </a:r>
            <a:r>
              <a:rPr lang="zh-CN" altLang="en-US" sz="1200" b="0" i="0" kern="1200" dirty="0">
                <a:solidFill>
                  <a:schemeClr val="tx1"/>
                </a:solidFill>
                <a:effectLst/>
                <a:latin typeface="+mn-lt"/>
                <a:ea typeface="+mn-ea"/>
                <a:cs typeface="+mn-cs"/>
              </a:rPr>
              <a:t>，规则如下。</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：表示匹配任意长度的任意字符</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：表示匹配任意长度的数字</a:t>
            </a:r>
            <a:r>
              <a:rPr lang="zh-CN" altLang="en-US" dirty="0"/>
              <a:t> </a:t>
            </a:r>
            <a:endParaRPr lang="en-US" altLang="zh-CN" dirty="0"/>
          </a:p>
          <a:p>
            <a:pPr lvl="0"/>
            <a:endParaRPr lang="en-US" altLang="zh-CN" dirty="0"/>
          </a:p>
          <a:p>
            <a:pPr lvl="0"/>
            <a:r>
              <a:rPr lang="zh-CN" altLang="en-US" sz="1200" b="0" i="0" kern="1200" dirty="0">
                <a:solidFill>
                  <a:schemeClr val="tx1"/>
                </a:solidFill>
                <a:effectLst/>
                <a:latin typeface="+mn-lt"/>
                <a:ea typeface="+mn-ea"/>
                <a:cs typeface="+mn-cs"/>
              </a:rPr>
              <a:t>一个能够匹配任意表的内容 </a:t>
            </a:r>
            <a:r>
              <a:rPr lang="en-US" altLang="zh-CN" sz="1200" b="0" i="0" kern="1200" dirty="0">
                <a:solidFill>
                  <a:schemeClr val="tx1"/>
                </a:solidFill>
                <a:effectLst/>
                <a:latin typeface="+mn-lt"/>
                <a:ea typeface="+mn-ea"/>
                <a:cs typeface="+mn-cs"/>
              </a:rPr>
              <a:t>URI </a:t>
            </a:r>
            <a:r>
              <a:rPr lang="zh-CN" altLang="en-US" sz="1200" b="0" i="0" kern="1200" dirty="0">
                <a:solidFill>
                  <a:schemeClr val="tx1"/>
                </a:solidFill>
                <a:effectLst/>
                <a:latin typeface="+mn-lt"/>
                <a:ea typeface="+mn-ea"/>
                <a:cs typeface="+mn-cs"/>
              </a:rPr>
              <a:t>格式就可以写成：</a:t>
            </a:r>
            <a:br>
              <a:rPr lang="zh-CN" altLang="en-US" sz="1200" b="0"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content://com.example.app.provider/*</a:t>
            </a:r>
            <a:br>
              <a:rPr lang="en-US" altLang="zh-CN" sz="1200" b="1"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而一个能够匹配 </a:t>
            </a:r>
            <a:r>
              <a:rPr lang="en-US" altLang="zh-CN" sz="1200" b="0" i="0" kern="1200" dirty="0">
                <a:solidFill>
                  <a:schemeClr val="tx1"/>
                </a:solidFill>
                <a:effectLst/>
                <a:latin typeface="+mn-lt"/>
                <a:ea typeface="+mn-ea"/>
                <a:cs typeface="+mn-cs"/>
              </a:rPr>
              <a:t>table1 </a:t>
            </a:r>
            <a:r>
              <a:rPr lang="zh-CN" altLang="en-US" sz="1200" b="0" i="0" kern="1200" dirty="0">
                <a:solidFill>
                  <a:schemeClr val="tx1"/>
                </a:solidFill>
                <a:effectLst/>
                <a:latin typeface="+mn-lt"/>
                <a:ea typeface="+mn-ea"/>
                <a:cs typeface="+mn-cs"/>
              </a:rPr>
              <a:t>表中任意一行数据的内容 </a:t>
            </a:r>
            <a:r>
              <a:rPr lang="en-US" altLang="zh-CN" sz="1200" b="0" i="0" kern="1200" dirty="0">
                <a:solidFill>
                  <a:schemeClr val="tx1"/>
                </a:solidFill>
                <a:effectLst/>
                <a:latin typeface="+mn-lt"/>
                <a:ea typeface="+mn-ea"/>
                <a:cs typeface="+mn-cs"/>
              </a:rPr>
              <a:t>URI </a:t>
            </a:r>
            <a:r>
              <a:rPr lang="zh-CN" altLang="en-US" sz="1200" b="0" i="0" kern="1200" dirty="0">
                <a:solidFill>
                  <a:schemeClr val="tx1"/>
                </a:solidFill>
                <a:effectLst/>
                <a:latin typeface="+mn-lt"/>
                <a:ea typeface="+mn-ea"/>
                <a:cs typeface="+mn-cs"/>
              </a:rPr>
              <a:t>格式就可以写成：</a:t>
            </a:r>
            <a:br>
              <a:rPr lang="zh-CN" altLang="en-US" sz="1200" b="0"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content://com.example.app.provider/table1/#</a:t>
            </a:r>
            <a:r>
              <a:rPr lang="en-US" altLang="zh-CN" dirty="0"/>
              <a:t> </a:t>
            </a:r>
          </a:p>
          <a:p>
            <a:pPr lvl="0"/>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51</a:t>
            </a:fld>
            <a:endParaRPr lang="zh-CN" altLang="en-US"/>
          </a:p>
        </p:txBody>
      </p:sp>
    </p:spTree>
    <p:extLst>
      <p:ext uri="{BB962C8B-B14F-4D97-AF65-F5344CB8AC3E}">
        <p14:creationId xmlns:p14="http://schemas.microsoft.com/office/powerpoint/2010/main" val="36437970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借助 </a:t>
            </a:r>
            <a:r>
              <a:rPr lang="en-US" altLang="zh-CN" sz="1200" b="0" i="0" kern="1200" dirty="0" err="1">
                <a:solidFill>
                  <a:schemeClr val="tx1"/>
                </a:solidFill>
                <a:effectLst/>
                <a:latin typeface="+mn-lt"/>
                <a:ea typeface="+mn-ea"/>
                <a:cs typeface="+mn-cs"/>
              </a:rPr>
              <a:t>UriMatcher</a:t>
            </a:r>
            <a:r>
              <a:rPr lang="zh-CN" altLang="en-US" sz="1200" b="0" i="0" kern="1200" dirty="0">
                <a:solidFill>
                  <a:schemeClr val="tx1"/>
                </a:solidFill>
                <a:effectLst/>
                <a:latin typeface="+mn-lt"/>
                <a:ea typeface="+mn-ea"/>
                <a:cs typeface="+mn-cs"/>
              </a:rPr>
              <a:t>这个类就可以轻松地实现匹配内容 </a:t>
            </a:r>
            <a:r>
              <a:rPr lang="en-US" altLang="zh-CN" sz="1200" b="0" i="0" kern="1200" dirty="0">
                <a:solidFill>
                  <a:schemeClr val="tx1"/>
                </a:solidFill>
                <a:effectLst/>
                <a:latin typeface="+mn-lt"/>
                <a:ea typeface="+mn-ea"/>
                <a:cs typeface="+mn-cs"/>
              </a:rPr>
              <a:t>URI</a:t>
            </a:r>
            <a:r>
              <a:rPr lang="zh-CN" altLang="en-US" sz="1200" b="0" i="0" kern="1200" dirty="0">
                <a:solidFill>
                  <a:schemeClr val="tx1"/>
                </a:solidFill>
                <a:effectLst/>
                <a:latin typeface="+mn-lt"/>
                <a:ea typeface="+mn-ea"/>
                <a:cs typeface="+mn-cs"/>
              </a:rPr>
              <a:t>的功能。</a:t>
            </a:r>
            <a:r>
              <a:rPr lang="zh-CN" altLang="en-US" dirty="0"/>
              <a:t> </a:t>
            </a:r>
            <a:br>
              <a:rPr lang="zh-CN" altLang="en-US" dirty="0"/>
            </a:br>
            <a:r>
              <a:rPr lang="en-US" altLang="zh-CN" sz="1200" b="0" i="0" kern="1200" dirty="0" err="1">
                <a:solidFill>
                  <a:schemeClr val="tx1"/>
                </a:solidFill>
                <a:effectLst/>
                <a:latin typeface="+mn-lt"/>
                <a:ea typeface="+mn-ea"/>
                <a:cs typeface="+mn-cs"/>
              </a:rPr>
              <a:t>UriMatcher</a:t>
            </a:r>
            <a:r>
              <a:rPr lang="zh-CN" altLang="en-US" sz="1200" b="0" i="0" kern="1200" dirty="0">
                <a:solidFill>
                  <a:schemeClr val="tx1"/>
                </a:solidFill>
                <a:effectLst/>
                <a:latin typeface="+mn-lt"/>
                <a:ea typeface="+mn-ea"/>
                <a:cs typeface="+mn-cs"/>
              </a:rPr>
              <a:t>中提供了一个 </a:t>
            </a:r>
            <a:r>
              <a:rPr lang="en-US" altLang="zh-CN" sz="1200" b="0" i="0" kern="1200" dirty="0" err="1">
                <a:solidFill>
                  <a:schemeClr val="tx1"/>
                </a:solidFill>
                <a:effectLst/>
                <a:latin typeface="+mn-lt"/>
                <a:ea typeface="+mn-ea"/>
                <a:cs typeface="+mn-cs"/>
              </a:rPr>
              <a:t>addURI</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方法，这个方法接收三个参数，可以分别把权限、路径和一个自定义代码传进去。这样，当调用 </a:t>
            </a:r>
            <a:r>
              <a:rPr lang="en-US" altLang="zh-CN" sz="1200" b="0" i="0" kern="1200" dirty="0" err="1">
                <a:solidFill>
                  <a:schemeClr val="tx1"/>
                </a:solidFill>
                <a:effectLst/>
                <a:latin typeface="+mn-lt"/>
                <a:ea typeface="+mn-ea"/>
                <a:cs typeface="+mn-cs"/>
              </a:rPr>
              <a:t>UriMatcher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match()</a:t>
            </a:r>
            <a:r>
              <a:rPr lang="zh-CN" altLang="en-US" sz="1200" b="0" i="0" kern="1200" dirty="0">
                <a:solidFill>
                  <a:schemeClr val="tx1"/>
                </a:solidFill>
                <a:effectLst/>
                <a:latin typeface="+mn-lt"/>
                <a:ea typeface="+mn-ea"/>
                <a:cs typeface="+mn-cs"/>
              </a:rPr>
              <a:t>方法时，就可以将一个 </a:t>
            </a:r>
            <a:r>
              <a:rPr lang="en-US" altLang="zh-CN" sz="1200" b="0" i="0" kern="1200" dirty="0">
                <a:solidFill>
                  <a:schemeClr val="tx1"/>
                </a:solidFill>
                <a:effectLst/>
                <a:latin typeface="+mn-lt"/>
                <a:ea typeface="+mn-ea"/>
                <a:cs typeface="+mn-cs"/>
              </a:rPr>
              <a:t>Uri </a:t>
            </a:r>
            <a:r>
              <a:rPr lang="zh-CN" altLang="en-US" sz="1200" b="0" i="0" kern="1200" dirty="0">
                <a:solidFill>
                  <a:schemeClr val="tx1"/>
                </a:solidFill>
                <a:effectLst/>
                <a:latin typeface="+mn-lt"/>
                <a:ea typeface="+mn-ea"/>
                <a:cs typeface="+mn-cs"/>
              </a:rPr>
              <a:t>对象传入，返回值是某个能够匹配这个 </a:t>
            </a:r>
            <a:r>
              <a:rPr lang="en-US" altLang="zh-CN" sz="1200" b="0" i="0" kern="1200" dirty="0">
                <a:solidFill>
                  <a:schemeClr val="tx1"/>
                </a:solidFill>
                <a:effectLst/>
                <a:latin typeface="+mn-lt"/>
                <a:ea typeface="+mn-ea"/>
                <a:cs typeface="+mn-cs"/>
              </a:rPr>
              <a:t>Uri </a:t>
            </a:r>
            <a:r>
              <a:rPr lang="zh-CN" altLang="en-US" sz="1200" b="0" i="0" kern="1200" dirty="0">
                <a:solidFill>
                  <a:schemeClr val="tx1"/>
                </a:solidFill>
                <a:effectLst/>
                <a:latin typeface="+mn-lt"/>
                <a:ea typeface="+mn-ea"/>
                <a:cs typeface="+mn-cs"/>
              </a:rPr>
              <a:t>对象所对应的自定义代码，利用这个代码，我们就可以判断出调用方期望访问的是哪张表中的数据了。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public static final </a:t>
            </a:r>
            <a:r>
              <a:rPr lang="en-US" altLang="zh-CN" sz="1200" b="1" i="0" kern="1200" dirty="0" err="1">
                <a:solidFill>
                  <a:schemeClr val="tx1"/>
                </a:solidFill>
                <a:effectLst/>
                <a:latin typeface="+mn-lt"/>
                <a:ea typeface="+mn-ea"/>
                <a:cs typeface="+mn-cs"/>
              </a:rPr>
              <a:t>int</a:t>
            </a:r>
            <a:r>
              <a:rPr lang="en-US" altLang="zh-CN" sz="1200" b="1" i="0" kern="1200" dirty="0">
                <a:solidFill>
                  <a:schemeClr val="tx1"/>
                </a:solidFill>
                <a:effectLst/>
                <a:latin typeface="+mn-lt"/>
                <a:ea typeface="+mn-ea"/>
                <a:cs typeface="+mn-cs"/>
              </a:rPr>
              <a:t> TABLE1_DIR = 0;</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public static final </a:t>
            </a:r>
            <a:r>
              <a:rPr lang="en-US" altLang="zh-CN" sz="1200" b="1" i="0" kern="1200" dirty="0" err="1">
                <a:solidFill>
                  <a:schemeClr val="tx1"/>
                </a:solidFill>
                <a:effectLst/>
                <a:latin typeface="+mn-lt"/>
                <a:ea typeface="+mn-ea"/>
                <a:cs typeface="+mn-cs"/>
              </a:rPr>
              <a:t>int</a:t>
            </a:r>
            <a:r>
              <a:rPr lang="en-US" altLang="zh-CN" sz="1200" b="1" i="0" kern="1200" dirty="0">
                <a:solidFill>
                  <a:schemeClr val="tx1"/>
                </a:solidFill>
                <a:effectLst/>
                <a:latin typeface="+mn-lt"/>
                <a:ea typeface="+mn-ea"/>
                <a:cs typeface="+mn-cs"/>
              </a:rPr>
              <a:t> TABLE1_ITEM = 1;</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public static final </a:t>
            </a:r>
            <a:r>
              <a:rPr lang="en-US" altLang="zh-CN" sz="1200" b="1" i="0" kern="1200" dirty="0" err="1">
                <a:solidFill>
                  <a:schemeClr val="tx1"/>
                </a:solidFill>
                <a:effectLst/>
                <a:latin typeface="+mn-lt"/>
                <a:ea typeface="+mn-ea"/>
                <a:cs typeface="+mn-cs"/>
              </a:rPr>
              <a:t>int</a:t>
            </a:r>
            <a:r>
              <a:rPr lang="en-US" altLang="zh-CN" sz="1200" b="1" i="0" kern="1200" dirty="0">
                <a:solidFill>
                  <a:schemeClr val="tx1"/>
                </a:solidFill>
                <a:effectLst/>
                <a:latin typeface="+mn-lt"/>
                <a:ea typeface="+mn-ea"/>
                <a:cs typeface="+mn-cs"/>
              </a:rPr>
              <a:t> TABLE2_DIR = 2;</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public static final </a:t>
            </a:r>
            <a:r>
              <a:rPr lang="en-US" altLang="zh-CN" sz="1200" b="1" i="0" kern="1200" dirty="0" err="1">
                <a:solidFill>
                  <a:schemeClr val="tx1"/>
                </a:solidFill>
                <a:effectLst/>
                <a:latin typeface="+mn-lt"/>
                <a:ea typeface="+mn-ea"/>
                <a:cs typeface="+mn-cs"/>
              </a:rPr>
              <a:t>int</a:t>
            </a:r>
            <a:r>
              <a:rPr lang="en-US" altLang="zh-CN" sz="1200" b="1" i="0" kern="1200" dirty="0">
                <a:solidFill>
                  <a:schemeClr val="tx1"/>
                </a:solidFill>
                <a:effectLst/>
                <a:latin typeface="+mn-lt"/>
                <a:ea typeface="+mn-ea"/>
                <a:cs typeface="+mn-cs"/>
              </a:rPr>
              <a:t> TABLE2_ITEM = 3;</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private static </a:t>
            </a:r>
            <a:r>
              <a:rPr lang="en-US" altLang="zh-CN" sz="1200" b="1" i="0" kern="1200" dirty="0" err="1">
                <a:solidFill>
                  <a:schemeClr val="tx1"/>
                </a:solidFill>
                <a:effectLst/>
                <a:latin typeface="+mn-lt"/>
                <a:ea typeface="+mn-ea"/>
                <a:cs typeface="+mn-cs"/>
              </a:rPr>
              <a:t>UriMatcher</a:t>
            </a:r>
            <a:r>
              <a:rPr lang="en-US" altLang="zh-CN" sz="1200" b="1" i="0" kern="1200" dirty="0">
                <a:solidFill>
                  <a:schemeClr val="tx1"/>
                </a:solidFill>
                <a:effectLst/>
                <a:latin typeface="+mn-lt"/>
                <a:ea typeface="+mn-ea"/>
                <a:cs typeface="+mn-cs"/>
              </a:rPr>
              <a:t> </a:t>
            </a:r>
            <a:r>
              <a:rPr lang="en-US" altLang="zh-CN" sz="1200" b="1" i="0" kern="1200" dirty="0" err="1">
                <a:solidFill>
                  <a:schemeClr val="tx1"/>
                </a:solidFill>
                <a:effectLst/>
                <a:latin typeface="+mn-lt"/>
                <a:ea typeface="+mn-ea"/>
                <a:cs typeface="+mn-cs"/>
              </a:rPr>
              <a:t>uriMatcher</a:t>
            </a: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static {</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uriMatcher</a:t>
            </a:r>
            <a:r>
              <a:rPr lang="en-US" altLang="zh-CN" sz="1200" b="1" i="0" kern="1200" dirty="0">
                <a:solidFill>
                  <a:schemeClr val="tx1"/>
                </a:solidFill>
                <a:effectLst/>
                <a:latin typeface="+mn-lt"/>
                <a:ea typeface="+mn-ea"/>
                <a:cs typeface="+mn-cs"/>
              </a:rPr>
              <a:t> = new </a:t>
            </a:r>
            <a:r>
              <a:rPr lang="en-US" altLang="zh-CN" sz="1200" b="1" i="0" kern="1200" dirty="0" err="1">
                <a:solidFill>
                  <a:schemeClr val="tx1"/>
                </a:solidFill>
                <a:effectLst/>
                <a:latin typeface="+mn-lt"/>
                <a:ea typeface="+mn-ea"/>
                <a:cs typeface="+mn-cs"/>
              </a:rPr>
              <a:t>UriMatcher</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UriMatcher.NO_MATCH</a:t>
            </a: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uriMatcher.addURI</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com.example.app.provider</a:t>
            </a:r>
            <a:r>
              <a:rPr lang="en-US" altLang="zh-CN" sz="1200" b="1" i="0" kern="1200" dirty="0">
                <a:solidFill>
                  <a:schemeClr val="tx1"/>
                </a:solidFill>
                <a:effectLst/>
                <a:latin typeface="+mn-lt"/>
                <a:ea typeface="+mn-ea"/>
                <a:cs typeface="+mn-cs"/>
              </a:rPr>
              <a:t>", "table1", TABLE1_DIR);</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uriMatcher.addURI</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com.example.app.provider</a:t>
            </a:r>
            <a:r>
              <a:rPr lang="en-US" altLang="zh-CN" sz="1200" b="1" i="0" kern="1200" dirty="0">
                <a:solidFill>
                  <a:schemeClr val="tx1"/>
                </a:solidFill>
                <a:effectLst/>
                <a:latin typeface="+mn-lt"/>
                <a:ea typeface="+mn-ea"/>
                <a:cs typeface="+mn-cs"/>
              </a:rPr>
              <a:t> ", "table1/#", TABLE1_ITEM);</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uriMatcher.addURI</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com.example.app.provider</a:t>
            </a:r>
            <a:r>
              <a:rPr lang="en-US" altLang="zh-CN" sz="1200" b="1" i="0" kern="1200" dirty="0">
                <a:solidFill>
                  <a:schemeClr val="tx1"/>
                </a:solidFill>
                <a:effectLst/>
                <a:latin typeface="+mn-lt"/>
                <a:ea typeface="+mn-ea"/>
                <a:cs typeface="+mn-cs"/>
              </a:rPr>
              <a:t> ", "table2", TABLE2_ITEM);</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uriMatcher.addURI</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com.example.app.provider</a:t>
            </a:r>
            <a:r>
              <a:rPr lang="en-US" altLang="zh-CN" sz="1200" b="1" i="0" kern="1200" dirty="0">
                <a:solidFill>
                  <a:schemeClr val="tx1"/>
                </a:solidFill>
                <a:effectLst/>
                <a:latin typeface="+mn-lt"/>
                <a:ea typeface="+mn-ea"/>
                <a:cs typeface="+mn-cs"/>
              </a:rPr>
              <a:t> ", "table2/#", TABLE2_ITEM);</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a:t>
            </a:r>
            <a:r>
              <a:rPr lang="en-US" altLang="zh-CN" dirty="0"/>
              <a:t> </a:t>
            </a:r>
          </a:p>
          <a:p>
            <a:endParaRPr lang="en-US" altLang="zh-CN" dirty="0"/>
          </a:p>
          <a:p>
            <a:r>
              <a:rPr lang="en-US" altLang="zh-CN" sz="1200" b="1" i="0" kern="1200" dirty="0">
                <a:solidFill>
                  <a:schemeClr val="tx1"/>
                </a:solidFill>
                <a:effectLst/>
                <a:latin typeface="+mn-lt"/>
                <a:ea typeface="+mn-ea"/>
                <a:cs typeface="+mn-cs"/>
              </a:rPr>
              <a:t>@Override</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public Cursor query(Uri </a:t>
            </a:r>
            <a:r>
              <a:rPr lang="en-US" altLang="zh-CN" sz="1200" b="1" i="0" kern="1200" dirty="0" err="1">
                <a:solidFill>
                  <a:schemeClr val="tx1"/>
                </a:solidFill>
                <a:effectLst/>
                <a:latin typeface="+mn-lt"/>
                <a:ea typeface="+mn-ea"/>
                <a:cs typeface="+mn-cs"/>
              </a:rPr>
              <a:t>uri</a:t>
            </a:r>
            <a:r>
              <a:rPr lang="en-US" altLang="zh-CN" sz="1200" b="1" i="0" kern="1200" dirty="0">
                <a:solidFill>
                  <a:schemeClr val="tx1"/>
                </a:solidFill>
                <a:effectLst/>
                <a:latin typeface="+mn-lt"/>
                <a:ea typeface="+mn-ea"/>
                <a:cs typeface="+mn-cs"/>
              </a:rPr>
              <a:t>, String[] projection, String selection,</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String[] </a:t>
            </a:r>
            <a:r>
              <a:rPr lang="en-US" altLang="zh-CN" sz="1200" b="1" i="0" kern="1200" dirty="0" err="1">
                <a:solidFill>
                  <a:schemeClr val="tx1"/>
                </a:solidFill>
                <a:effectLst/>
                <a:latin typeface="+mn-lt"/>
                <a:ea typeface="+mn-ea"/>
                <a:cs typeface="+mn-cs"/>
              </a:rPr>
              <a:t>selectionArgs</a:t>
            </a:r>
            <a:r>
              <a:rPr lang="en-US" altLang="zh-CN" sz="1200" b="1" i="0" kern="1200" dirty="0">
                <a:solidFill>
                  <a:schemeClr val="tx1"/>
                </a:solidFill>
                <a:effectLst/>
                <a:latin typeface="+mn-lt"/>
                <a:ea typeface="+mn-ea"/>
                <a:cs typeface="+mn-cs"/>
              </a:rPr>
              <a:t>, String </a:t>
            </a:r>
            <a:r>
              <a:rPr lang="en-US" altLang="zh-CN" sz="1200" b="1" i="0" kern="1200" dirty="0" err="1">
                <a:solidFill>
                  <a:schemeClr val="tx1"/>
                </a:solidFill>
                <a:effectLst/>
                <a:latin typeface="+mn-lt"/>
                <a:ea typeface="+mn-ea"/>
                <a:cs typeface="+mn-cs"/>
              </a:rPr>
              <a:t>sortOrder</a:t>
            </a:r>
            <a:r>
              <a:rPr lang="en-US" altLang="zh-CN" sz="1200" b="1" i="0" kern="1200" dirty="0">
                <a:solidFill>
                  <a:schemeClr val="tx1"/>
                </a:solidFill>
                <a:effectLst/>
                <a:latin typeface="+mn-lt"/>
                <a:ea typeface="+mn-ea"/>
                <a:cs typeface="+mn-cs"/>
              </a:rPr>
              <a:t>) {</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switch (</a:t>
            </a:r>
            <a:r>
              <a:rPr lang="en-US" altLang="zh-CN" sz="1200" b="1" i="0" kern="1200" dirty="0" err="1">
                <a:solidFill>
                  <a:schemeClr val="tx1"/>
                </a:solidFill>
                <a:effectLst/>
                <a:latin typeface="+mn-lt"/>
                <a:ea typeface="+mn-ea"/>
                <a:cs typeface="+mn-cs"/>
              </a:rPr>
              <a:t>uriMatcher.match</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uri</a:t>
            </a:r>
            <a:r>
              <a:rPr lang="en-US" altLang="zh-CN" sz="1200" b="1" i="0" kern="1200" dirty="0">
                <a:solidFill>
                  <a:schemeClr val="tx1"/>
                </a:solidFill>
                <a:effectLst/>
                <a:latin typeface="+mn-lt"/>
                <a:ea typeface="+mn-ea"/>
                <a:cs typeface="+mn-cs"/>
              </a:rPr>
              <a:t>)) {</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case TABLE1_DIR:</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查询</a:t>
            </a:r>
            <a:r>
              <a:rPr lang="en-US" altLang="zh-CN" sz="1200" b="1" i="0" kern="1200" dirty="0">
                <a:solidFill>
                  <a:schemeClr val="tx1"/>
                </a:solidFill>
                <a:effectLst/>
                <a:latin typeface="+mn-lt"/>
                <a:ea typeface="+mn-ea"/>
                <a:cs typeface="+mn-cs"/>
              </a:rPr>
              <a:t>table1</a:t>
            </a:r>
            <a:r>
              <a:rPr lang="zh-CN" altLang="en-US" sz="1200" b="0" i="0" kern="1200" dirty="0">
                <a:solidFill>
                  <a:schemeClr val="tx1"/>
                </a:solidFill>
                <a:effectLst/>
                <a:latin typeface="+mn-lt"/>
                <a:ea typeface="+mn-ea"/>
                <a:cs typeface="+mn-cs"/>
              </a:rPr>
              <a:t>表中的所有数据</a:t>
            </a:r>
            <a:br>
              <a:rPr lang="zh-CN" altLang="en-US" sz="1200" b="0"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break;</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case TABLE1_ITEM:</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查询</a:t>
            </a:r>
            <a:r>
              <a:rPr lang="en-US" altLang="zh-CN" sz="1200" b="1" i="0" kern="1200" dirty="0">
                <a:solidFill>
                  <a:schemeClr val="tx1"/>
                </a:solidFill>
                <a:effectLst/>
                <a:latin typeface="+mn-lt"/>
                <a:ea typeface="+mn-ea"/>
                <a:cs typeface="+mn-cs"/>
              </a:rPr>
              <a:t>table1</a:t>
            </a:r>
            <a:r>
              <a:rPr lang="zh-CN" altLang="en-US" sz="1200" b="0" i="0" kern="1200" dirty="0">
                <a:solidFill>
                  <a:schemeClr val="tx1"/>
                </a:solidFill>
                <a:effectLst/>
                <a:latin typeface="+mn-lt"/>
                <a:ea typeface="+mn-ea"/>
                <a:cs typeface="+mn-cs"/>
              </a:rPr>
              <a:t>表中的单条数据</a:t>
            </a:r>
            <a:br>
              <a:rPr lang="zh-CN" altLang="en-US" sz="1200" b="0"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break;</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case TABLE2_DIR:</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查询</a:t>
            </a:r>
            <a:r>
              <a:rPr lang="en-US" altLang="zh-CN" sz="1200" b="1" i="0" kern="1200" dirty="0">
                <a:solidFill>
                  <a:schemeClr val="tx1"/>
                </a:solidFill>
                <a:effectLst/>
                <a:latin typeface="+mn-lt"/>
                <a:ea typeface="+mn-ea"/>
                <a:cs typeface="+mn-cs"/>
              </a:rPr>
              <a:t>table2</a:t>
            </a:r>
            <a:r>
              <a:rPr lang="zh-CN" altLang="en-US" sz="1200" b="0" i="0" kern="1200" dirty="0">
                <a:solidFill>
                  <a:schemeClr val="tx1"/>
                </a:solidFill>
                <a:effectLst/>
                <a:latin typeface="+mn-lt"/>
                <a:ea typeface="+mn-ea"/>
                <a:cs typeface="+mn-cs"/>
              </a:rPr>
              <a:t>表中的所有数据</a:t>
            </a:r>
            <a:br>
              <a:rPr lang="zh-CN" altLang="en-US" sz="1200" b="0"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break;</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case TABLE2_ITEM:</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查询</a:t>
            </a:r>
            <a:r>
              <a:rPr lang="en-US" altLang="zh-CN" sz="1200" b="1" i="0" kern="1200" dirty="0">
                <a:solidFill>
                  <a:schemeClr val="tx1"/>
                </a:solidFill>
                <a:effectLst/>
                <a:latin typeface="+mn-lt"/>
                <a:ea typeface="+mn-ea"/>
                <a:cs typeface="+mn-cs"/>
              </a:rPr>
              <a:t>table2</a:t>
            </a:r>
            <a:r>
              <a:rPr lang="zh-CN" altLang="en-US" sz="1200" b="0" i="0" kern="1200" dirty="0">
                <a:solidFill>
                  <a:schemeClr val="tx1"/>
                </a:solidFill>
                <a:effectLst/>
                <a:latin typeface="+mn-lt"/>
                <a:ea typeface="+mn-ea"/>
                <a:cs typeface="+mn-cs"/>
              </a:rPr>
              <a:t>表中的单条数据</a:t>
            </a:r>
            <a:br>
              <a:rPr lang="zh-CN" altLang="en-US" sz="1200" b="0"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break;</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default: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break;</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a:t>
            </a:r>
            <a:r>
              <a:rPr lang="en-US" altLang="zh-CN" dirty="0"/>
              <a:t> </a:t>
            </a:r>
          </a:p>
          <a:p>
            <a:endParaRPr lang="en-US" altLang="zh-CN" dirty="0"/>
          </a:p>
          <a:p>
            <a:r>
              <a:rPr lang="en-US" altLang="zh-CN" sz="1200" b="0" i="0" kern="1200" dirty="0" err="1">
                <a:solidFill>
                  <a:schemeClr val="tx1"/>
                </a:solidFill>
                <a:effectLst/>
                <a:latin typeface="+mn-lt"/>
                <a:ea typeface="+mn-ea"/>
                <a:cs typeface="+mn-cs"/>
              </a:rPr>
              <a:t>MyProvider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中新增了四个整型常量，其中 </a:t>
            </a:r>
            <a:r>
              <a:rPr lang="en-US" altLang="zh-CN" sz="1200" b="0" i="0" kern="1200" dirty="0">
                <a:solidFill>
                  <a:schemeClr val="tx1"/>
                </a:solidFill>
                <a:effectLst/>
                <a:latin typeface="+mn-lt"/>
                <a:ea typeface="+mn-ea"/>
                <a:cs typeface="+mn-cs"/>
              </a:rPr>
              <a:t>TABLE1_DIR </a:t>
            </a:r>
            <a:r>
              <a:rPr lang="zh-CN" altLang="en-US" sz="1200" b="0" i="0" kern="1200" dirty="0">
                <a:solidFill>
                  <a:schemeClr val="tx1"/>
                </a:solidFill>
                <a:effectLst/>
                <a:latin typeface="+mn-lt"/>
                <a:ea typeface="+mn-ea"/>
                <a:cs typeface="+mn-cs"/>
              </a:rPr>
              <a:t>表示访问 </a:t>
            </a:r>
            <a:r>
              <a:rPr lang="en-US" altLang="zh-CN" sz="1200" b="0" i="0" kern="1200" dirty="0">
                <a:solidFill>
                  <a:schemeClr val="tx1"/>
                </a:solidFill>
                <a:effectLst/>
                <a:latin typeface="+mn-lt"/>
                <a:ea typeface="+mn-ea"/>
                <a:cs typeface="+mn-cs"/>
              </a:rPr>
              <a:t>table1 </a:t>
            </a:r>
            <a:r>
              <a:rPr lang="zh-CN" altLang="en-US" sz="1200" b="0" i="0" kern="1200" dirty="0">
                <a:solidFill>
                  <a:schemeClr val="tx1"/>
                </a:solidFill>
                <a:effectLst/>
                <a:latin typeface="+mn-lt"/>
                <a:ea typeface="+mn-ea"/>
                <a:cs typeface="+mn-cs"/>
              </a:rPr>
              <a:t>表中的所有数据，</a:t>
            </a:r>
            <a:r>
              <a:rPr lang="en-US" altLang="zh-CN" sz="1200" b="0" i="0" kern="1200" dirty="0">
                <a:solidFill>
                  <a:schemeClr val="tx1"/>
                </a:solidFill>
                <a:effectLst/>
                <a:latin typeface="+mn-lt"/>
                <a:ea typeface="+mn-ea"/>
                <a:cs typeface="+mn-cs"/>
              </a:rPr>
              <a:t>TABLE1_ITEM </a:t>
            </a:r>
            <a:r>
              <a:rPr lang="zh-CN" altLang="en-US" sz="1200" b="0" i="0" kern="1200" dirty="0">
                <a:solidFill>
                  <a:schemeClr val="tx1"/>
                </a:solidFill>
                <a:effectLst/>
                <a:latin typeface="+mn-lt"/>
                <a:ea typeface="+mn-ea"/>
                <a:cs typeface="+mn-cs"/>
              </a:rPr>
              <a:t>表示访问 </a:t>
            </a:r>
            <a:r>
              <a:rPr lang="en-US" altLang="zh-CN" sz="1200" b="0" i="0" kern="1200" dirty="0">
                <a:solidFill>
                  <a:schemeClr val="tx1"/>
                </a:solidFill>
                <a:effectLst/>
                <a:latin typeface="+mn-lt"/>
                <a:ea typeface="+mn-ea"/>
                <a:cs typeface="+mn-cs"/>
              </a:rPr>
              <a:t>table1 </a:t>
            </a:r>
            <a:r>
              <a:rPr lang="zh-CN" altLang="en-US" sz="1200" b="0" i="0" kern="1200" dirty="0">
                <a:solidFill>
                  <a:schemeClr val="tx1"/>
                </a:solidFill>
                <a:effectLst/>
                <a:latin typeface="+mn-lt"/>
                <a:ea typeface="+mn-ea"/>
                <a:cs typeface="+mn-cs"/>
              </a:rPr>
              <a:t>表中的单条数据，</a:t>
            </a:r>
            <a:r>
              <a:rPr lang="en-US" altLang="zh-CN" sz="1200" b="0" i="0" kern="1200" dirty="0">
                <a:solidFill>
                  <a:schemeClr val="tx1"/>
                </a:solidFill>
                <a:effectLst/>
                <a:latin typeface="+mn-lt"/>
                <a:ea typeface="+mn-ea"/>
                <a:cs typeface="+mn-cs"/>
              </a:rPr>
              <a:t>TABLE2_DIR </a:t>
            </a:r>
            <a:r>
              <a:rPr lang="zh-CN" altLang="en-US" sz="1200" b="0" i="0" kern="1200" dirty="0">
                <a:solidFill>
                  <a:schemeClr val="tx1"/>
                </a:solidFill>
                <a:effectLst/>
                <a:latin typeface="+mn-lt"/>
                <a:ea typeface="+mn-ea"/>
                <a:cs typeface="+mn-cs"/>
              </a:rPr>
              <a:t>表示访问</a:t>
            </a:r>
            <a:r>
              <a:rPr lang="en-US" altLang="zh-CN" sz="1200" b="0" i="0" kern="1200" dirty="0">
                <a:solidFill>
                  <a:schemeClr val="tx1"/>
                </a:solidFill>
                <a:effectLst/>
                <a:latin typeface="+mn-lt"/>
                <a:ea typeface="+mn-ea"/>
                <a:cs typeface="+mn-cs"/>
              </a:rPr>
              <a:t>table2 </a:t>
            </a:r>
            <a:r>
              <a:rPr lang="zh-CN" altLang="en-US" sz="1200" b="0" i="0" kern="1200" dirty="0">
                <a:solidFill>
                  <a:schemeClr val="tx1"/>
                </a:solidFill>
                <a:effectLst/>
                <a:latin typeface="+mn-lt"/>
                <a:ea typeface="+mn-ea"/>
                <a:cs typeface="+mn-cs"/>
              </a:rPr>
              <a:t>表中的所有数据，</a:t>
            </a:r>
            <a:r>
              <a:rPr lang="en-US" altLang="zh-CN" sz="1200" b="0" i="0" kern="1200" dirty="0">
                <a:solidFill>
                  <a:schemeClr val="tx1"/>
                </a:solidFill>
                <a:effectLst/>
                <a:latin typeface="+mn-lt"/>
                <a:ea typeface="+mn-ea"/>
                <a:cs typeface="+mn-cs"/>
              </a:rPr>
              <a:t>TABLE2_ITEM </a:t>
            </a:r>
            <a:r>
              <a:rPr lang="zh-CN" altLang="en-US" sz="1200" b="0" i="0" kern="1200" dirty="0">
                <a:solidFill>
                  <a:schemeClr val="tx1"/>
                </a:solidFill>
                <a:effectLst/>
                <a:latin typeface="+mn-lt"/>
                <a:ea typeface="+mn-ea"/>
                <a:cs typeface="+mn-cs"/>
              </a:rPr>
              <a:t>表示访问 </a:t>
            </a:r>
            <a:r>
              <a:rPr lang="en-US" altLang="zh-CN" sz="1200" b="0" i="0" kern="1200" dirty="0">
                <a:solidFill>
                  <a:schemeClr val="tx1"/>
                </a:solidFill>
                <a:effectLst/>
                <a:latin typeface="+mn-lt"/>
                <a:ea typeface="+mn-ea"/>
                <a:cs typeface="+mn-cs"/>
              </a:rPr>
              <a:t>table2 </a:t>
            </a:r>
            <a:r>
              <a:rPr lang="zh-CN" altLang="en-US" sz="1200" b="0" i="0" kern="1200" dirty="0">
                <a:solidFill>
                  <a:schemeClr val="tx1"/>
                </a:solidFill>
                <a:effectLst/>
                <a:latin typeface="+mn-lt"/>
                <a:ea typeface="+mn-ea"/>
                <a:cs typeface="+mn-cs"/>
              </a:rPr>
              <a:t>表中的单条数据。接着在静态代码块里我们创建了 </a:t>
            </a:r>
            <a:r>
              <a:rPr lang="en-US" altLang="zh-CN" sz="1200" b="0" i="0" kern="1200" dirty="0" err="1">
                <a:solidFill>
                  <a:schemeClr val="tx1"/>
                </a:solidFill>
                <a:effectLst/>
                <a:latin typeface="+mn-lt"/>
                <a:ea typeface="+mn-ea"/>
                <a:cs typeface="+mn-cs"/>
              </a:rPr>
              <a:t>UriMatcher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的实例，并调用 </a:t>
            </a:r>
            <a:r>
              <a:rPr lang="en-US" altLang="zh-CN" sz="1200" b="0" i="0" kern="1200" dirty="0" err="1">
                <a:solidFill>
                  <a:schemeClr val="tx1"/>
                </a:solidFill>
                <a:effectLst/>
                <a:latin typeface="+mn-lt"/>
                <a:ea typeface="+mn-ea"/>
                <a:cs typeface="+mn-cs"/>
              </a:rPr>
              <a:t>addURI</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方法，将期望匹配的内容 </a:t>
            </a:r>
            <a:r>
              <a:rPr lang="en-US" altLang="zh-CN" sz="1200" b="0" i="0" kern="1200" dirty="0">
                <a:solidFill>
                  <a:schemeClr val="tx1"/>
                </a:solidFill>
                <a:effectLst/>
                <a:latin typeface="+mn-lt"/>
                <a:ea typeface="+mn-ea"/>
                <a:cs typeface="+mn-cs"/>
              </a:rPr>
              <a:t>URI </a:t>
            </a:r>
            <a:r>
              <a:rPr lang="zh-CN" altLang="en-US" sz="1200" b="0" i="0" kern="1200" dirty="0">
                <a:solidFill>
                  <a:schemeClr val="tx1"/>
                </a:solidFill>
                <a:effectLst/>
                <a:latin typeface="+mn-lt"/>
                <a:ea typeface="+mn-ea"/>
                <a:cs typeface="+mn-cs"/>
              </a:rPr>
              <a:t>格式传</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递进去，注意这里传入的路径参数是可以使用通配符的。然后当 </a:t>
            </a:r>
            <a:r>
              <a:rPr lang="en-US" altLang="zh-CN" sz="1200" b="0" i="0" kern="1200" dirty="0">
                <a:solidFill>
                  <a:schemeClr val="tx1"/>
                </a:solidFill>
                <a:effectLst/>
                <a:latin typeface="+mn-lt"/>
                <a:ea typeface="+mn-ea"/>
                <a:cs typeface="+mn-cs"/>
              </a:rPr>
              <a:t>query()</a:t>
            </a:r>
            <a:r>
              <a:rPr lang="zh-CN" altLang="en-US" sz="1200" b="0" i="0" kern="1200" dirty="0">
                <a:solidFill>
                  <a:schemeClr val="tx1"/>
                </a:solidFill>
                <a:effectLst/>
                <a:latin typeface="+mn-lt"/>
                <a:ea typeface="+mn-ea"/>
                <a:cs typeface="+mn-cs"/>
              </a:rPr>
              <a:t>方法被调用的时候，就会通过 </a:t>
            </a:r>
            <a:r>
              <a:rPr lang="en-US" altLang="zh-CN" sz="1200" b="0" i="0" kern="1200" dirty="0" err="1">
                <a:solidFill>
                  <a:schemeClr val="tx1"/>
                </a:solidFill>
                <a:effectLst/>
                <a:latin typeface="+mn-lt"/>
                <a:ea typeface="+mn-ea"/>
                <a:cs typeface="+mn-cs"/>
              </a:rPr>
              <a:t>UriMatcher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match()</a:t>
            </a:r>
            <a:r>
              <a:rPr lang="zh-CN" altLang="en-US" sz="1200" b="0" i="0" kern="1200" dirty="0">
                <a:solidFill>
                  <a:schemeClr val="tx1"/>
                </a:solidFill>
                <a:effectLst/>
                <a:latin typeface="+mn-lt"/>
                <a:ea typeface="+mn-ea"/>
                <a:cs typeface="+mn-cs"/>
              </a:rPr>
              <a:t>方法对传入的 </a:t>
            </a:r>
            <a:r>
              <a:rPr lang="en-US" altLang="zh-CN" sz="1200" b="0" i="0" kern="1200" dirty="0">
                <a:solidFill>
                  <a:schemeClr val="tx1"/>
                </a:solidFill>
                <a:effectLst/>
                <a:latin typeface="+mn-lt"/>
                <a:ea typeface="+mn-ea"/>
                <a:cs typeface="+mn-cs"/>
              </a:rPr>
              <a:t>Uri </a:t>
            </a:r>
            <a:r>
              <a:rPr lang="zh-CN" altLang="en-US" sz="1200" b="0" i="0" kern="1200" dirty="0">
                <a:solidFill>
                  <a:schemeClr val="tx1"/>
                </a:solidFill>
                <a:effectLst/>
                <a:latin typeface="+mn-lt"/>
                <a:ea typeface="+mn-ea"/>
                <a:cs typeface="+mn-cs"/>
              </a:rPr>
              <a:t>对象进行匹配，如果发现 </a:t>
            </a:r>
            <a:r>
              <a:rPr lang="en-US" altLang="zh-CN" sz="1200" b="0" i="0" kern="1200" dirty="0" err="1">
                <a:solidFill>
                  <a:schemeClr val="tx1"/>
                </a:solidFill>
                <a:effectLst/>
                <a:latin typeface="+mn-lt"/>
                <a:ea typeface="+mn-ea"/>
                <a:cs typeface="+mn-cs"/>
              </a:rPr>
              <a:t>UriMatcher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中某个内容 </a:t>
            </a:r>
            <a:r>
              <a:rPr lang="en-US" altLang="zh-CN" sz="1200" b="0" i="0" kern="1200" dirty="0">
                <a:solidFill>
                  <a:schemeClr val="tx1"/>
                </a:solidFill>
                <a:effectLst/>
                <a:latin typeface="+mn-lt"/>
                <a:ea typeface="+mn-ea"/>
                <a:cs typeface="+mn-cs"/>
              </a:rPr>
              <a:t>URI </a:t>
            </a:r>
            <a:r>
              <a:rPr lang="zh-CN" altLang="en-US" sz="1200" b="0" i="0" kern="1200" dirty="0">
                <a:solidFill>
                  <a:schemeClr val="tx1"/>
                </a:solidFill>
                <a:effectLst/>
                <a:latin typeface="+mn-lt"/>
                <a:ea typeface="+mn-ea"/>
                <a:cs typeface="+mn-cs"/>
              </a:rPr>
              <a:t>格式成功匹配了该 </a:t>
            </a:r>
            <a:r>
              <a:rPr lang="en-US" altLang="zh-CN" sz="1200" b="0" i="0" kern="1200" dirty="0">
                <a:solidFill>
                  <a:schemeClr val="tx1"/>
                </a:solidFill>
                <a:effectLst/>
                <a:latin typeface="+mn-lt"/>
                <a:ea typeface="+mn-ea"/>
                <a:cs typeface="+mn-cs"/>
              </a:rPr>
              <a:t>Uri </a:t>
            </a:r>
            <a:r>
              <a:rPr lang="zh-CN" altLang="en-US" sz="1200" b="0" i="0" kern="1200" dirty="0">
                <a:solidFill>
                  <a:schemeClr val="tx1"/>
                </a:solidFill>
                <a:effectLst/>
                <a:latin typeface="+mn-lt"/>
                <a:ea typeface="+mn-ea"/>
                <a:cs typeface="+mn-cs"/>
              </a:rPr>
              <a:t>对象，则会返回相应的自定义代码，然后就可以判断出调用方期望访问的到底是什么数据了</a:t>
            </a:r>
            <a:r>
              <a:rPr lang="zh-CN" altLang="en-US" dirty="0"/>
              <a:t> </a:t>
            </a:r>
            <a:br>
              <a:rPr lang="zh-CN" altLang="en-US" dirty="0"/>
            </a:br>
            <a:br>
              <a:rPr lang="en-US" altLang="zh-CN" dirty="0"/>
            </a:br>
            <a:br>
              <a:rPr lang="en-US" altLang="zh-CN" dirty="0"/>
            </a:br>
            <a:r>
              <a:rPr lang="zh-CN" altLang="en-US" dirty="0"/>
              <a:t> </a:t>
            </a:r>
            <a:br>
              <a:rPr lang="zh-CN" altLang="en-US" dirty="0"/>
            </a:br>
            <a:br>
              <a:rPr lang="en-US" altLang="zh-CN"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52</a:t>
            </a:fld>
            <a:endParaRPr lang="zh-CN" altLang="en-US"/>
          </a:p>
        </p:txBody>
      </p:sp>
    </p:spTree>
    <p:extLst>
      <p:ext uri="{BB962C8B-B14F-4D97-AF65-F5344CB8AC3E}">
        <p14:creationId xmlns:p14="http://schemas.microsoft.com/office/powerpoint/2010/main" val="41031351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@Override</a:t>
            </a:r>
            <a:br>
              <a:rPr lang="en-US" altLang="zh-CN" sz="1200"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public </a:t>
            </a:r>
            <a:r>
              <a:rPr lang="en-US" altLang="zh-CN" dirty="0"/>
              <a:t>String </a:t>
            </a:r>
            <a:r>
              <a:rPr lang="en-US" altLang="zh-CN" dirty="0" err="1"/>
              <a:t>getType</a:t>
            </a:r>
            <a:r>
              <a:rPr lang="en-US" altLang="zh-CN" dirty="0"/>
              <a:t>(Uri </a:t>
            </a:r>
            <a:r>
              <a:rPr lang="en-US" altLang="zh-CN" dirty="0" err="1"/>
              <a:t>uri</a:t>
            </a:r>
            <a:r>
              <a:rPr lang="en-US" altLang="zh-CN" dirty="0"/>
              <a:t>) {</a:t>
            </a:r>
            <a:br>
              <a:rPr lang="en-US" altLang="zh-CN" dirty="0"/>
            </a:br>
            <a:r>
              <a:rPr lang="en-US" altLang="zh-CN" dirty="0"/>
              <a:t>    </a:t>
            </a:r>
            <a:r>
              <a:rPr lang="en-US" altLang="zh-CN" sz="1200" b="1" kern="1200" dirty="0">
                <a:solidFill>
                  <a:schemeClr val="tx1"/>
                </a:solidFill>
                <a:effectLst/>
                <a:latin typeface="+mn-lt"/>
                <a:ea typeface="+mn-ea"/>
                <a:cs typeface="+mn-cs"/>
              </a:rPr>
              <a:t>return "</a:t>
            </a:r>
            <a:r>
              <a:rPr lang="en-US" altLang="zh-CN" sz="1200" b="1" kern="1200" dirty="0" err="1">
                <a:solidFill>
                  <a:schemeClr val="tx1"/>
                </a:solidFill>
                <a:effectLst/>
                <a:latin typeface="+mn-lt"/>
                <a:ea typeface="+mn-ea"/>
                <a:cs typeface="+mn-cs"/>
              </a:rPr>
              <a:t>vnd.android.cursor.dir</a:t>
            </a:r>
            <a:r>
              <a:rPr lang="en-US" altLang="zh-CN" sz="1200" b="1" kern="1200" dirty="0">
                <a:solidFill>
                  <a:schemeClr val="tx1"/>
                </a:solidFill>
                <a:effectLst/>
                <a:latin typeface="+mn-lt"/>
                <a:ea typeface="+mn-ea"/>
                <a:cs typeface="+mn-cs"/>
              </a:rPr>
              <a:t>/" </a:t>
            </a:r>
            <a:r>
              <a:rPr lang="en-US" altLang="zh-CN" dirty="0"/>
              <a:t>+</a:t>
            </a:r>
            <a:br>
              <a:rPr lang="en-US" altLang="zh-CN" dirty="0"/>
            </a:br>
            <a:r>
              <a:rPr lang="en-US" altLang="zh-CN" dirty="0"/>
              <a:t>            </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vnd.pers.cnzdy.tutorial.quiz.provider.quiz</a:t>
            </a:r>
            <a:r>
              <a:rPr lang="en-US" altLang="zh-CN" sz="1200" b="1" kern="1200" dirty="0">
                <a:solidFill>
                  <a:schemeClr val="tx1"/>
                </a:solidFill>
                <a:effectLst/>
                <a:latin typeface="+mn-lt"/>
                <a:ea typeface="+mn-ea"/>
                <a:cs typeface="+mn-cs"/>
              </a:rPr>
              <a:t>"</a:t>
            </a:r>
            <a:r>
              <a:rPr lang="en-US" altLang="zh-CN" dirty="0"/>
              <a:t>;</a:t>
            </a:r>
            <a:br>
              <a:rPr lang="en-US" altLang="zh-CN" dirty="0"/>
            </a:br>
            <a:r>
              <a:rPr lang="en-US" altLang="zh-CN" dirty="0"/>
              <a:t>    </a:t>
            </a:r>
            <a:r>
              <a:rPr lang="en-US" altLang="zh-CN" sz="1200" i="1" kern="1200" dirty="0">
                <a:solidFill>
                  <a:schemeClr val="tx1"/>
                </a:solidFill>
                <a:effectLst/>
                <a:latin typeface="+mn-lt"/>
                <a:ea typeface="+mn-ea"/>
                <a:cs typeface="+mn-cs"/>
              </a:rPr>
              <a:t>//return null;</a:t>
            </a:r>
            <a:br>
              <a:rPr lang="en-US" altLang="zh-CN" sz="1200" i="1" kern="1200" dirty="0">
                <a:solidFill>
                  <a:schemeClr val="tx1"/>
                </a:solidFill>
                <a:effectLst/>
                <a:latin typeface="+mn-lt"/>
                <a:ea typeface="+mn-ea"/>
                <a:cs typeface="+mn-cs"/>
              </a:rPr>
            </a:br>
            <a:r>
              <a:rPr lang="en-US" altLang="zh-CN" dirty="0"/>
              <a:t>}</a:t>
            </a:r>
          </a:p>
          <a:p>
            <a:endParaRPr lang="en-US" altLang="zh-CN" dirty="0"/>
          </a:p>
          <a:p>
            <a:r>
              <a:rPr lang="zh-TW" altLang="en-US" sz="1200" b="1" kern="1200" dirty="0">
                <a:solidFill>
                  <a:schemeClr val="tx1"/>
                </a:solidFill>
                <a:effectLst/>
                <a:latin typeface="+mn-lt"/>
                <a:ea typeface="+mn-ea"/>
                <a:cs typeface="+mn-cs"/>
              </a:rPr>
              <a:t>必须以</a:t>
            </a:r>
            <a:r>
              <a:rPr lang="en-US" altLang="zh-TW" sz="1200" b="1" kern="1200" dirty="0" err="1">
                <a:solidFill>
                  <a:schemeClr val="tx1"/>
                </a:solidFill>
                <a:effectLst/>
                <a:latin typeface="+mn-lt"/>
                <a:ea typeface="+mn-ea"/>
                <a:cs typeface="+mn-cs"/>
              </a:rPr>
              <a:t>vnd</a:t>
            </a:r>
            <a:r>
              <a:rPr lang="zh-TW" altLang="en-US" sz="1200" b="1" kern="1200" dirty="0">
                <a:solidFill>
                  <a:schemeClr val="tx1"/>
                </a:solidFill>
                <a:effectLst/>
                <a:latin typeface="+mn-lt"/>
                <a:ea typeface="+mn-ea"/>
                <a:cs typeface="+mn-cs"/>
              </a:rPr>
              <a:t>开头。</a:t>
            </a:r>
            <a:endParaRPr lang="en-US" altLang="zh-TW" sz="1200" b="1" kern="1200" dirty="0">
              <a:solidFill>
                <a:schemeClr val="tx1"/>
              </a:solidFill>
              <a:effectLst/>
              <a:latin typeface="+mn-lt"/>
              <a:ea typeface="+mn-ea"/>
              <a:cs typeface="+mn-cs"/>
            </a:endParaRPr>
          </a:p>
          <a:p>
            <a:r>
              <a:rPr lang="zh-TW" altLang="en-US" sz="1200" b="1" kern="1200" dirty="0">
                <a:solidFill>
                  <a:schemeClr val="tx1"/>
                </a:solidFill>
                <a:effectLst/>
                <a:latin typeface="+mn-lt"/>
                <a:ea typeface="+mn-ea"/>
                <a:cs typeface="+mn-cs"/>
              </a:rPr>
              <a:t>如果内容</a:t>
            </a:r>
            <a:r>
              <a:rPr lang="en-US" altLang="zh-TW" sz="1200" b="1" kern="1200" dirty="0">
                <a:solidFill>
                  <a:schemeClr val="tx1"/>
                </a:solidFill>
                <a:effectLst/>
                <a:latin typeface="+mn-lt"/>
                <a:ea typeface="+mn-ea"/>
                <a:cs typeface="+mn-cs"/>
              </a:rPr>
              <a:t>URI</a:t>
            </a:r>
            <a:r>
              <a:rPr lang="zh-CN" altLang="en-US" sz="1200" b="1" kern="1200" dirty="0">
                <a:solidFill>
                  <a:schemeClr val="tx1"/>
                </a:solidFill>
                <a:effectLst/>
                <a:latin typeface="+mn-lt"/>
                <a:ea typeface="+mn-ea"/>
                <a:cs typeface="+mn-cs"/>
              </a:rPr>
              <a:t>以路径结尾，则后接</a:t>
            </a:r>
            <a:r>
              <a:rPr lang="en-US" altLang="zh-TW" sz="1200" b="1" kern="1200" dirty="0" err="1">
                <a:solidFill>
                  <a:schemeClr val="tx1"/>
                </a:solidFill>
                <a:effectLst/>
                <a:latin typeface="+mn-lt"/>
                <a:ea typeface="+mn-ea"/>
                <a:cs typeface="+mn-cs"/>
              </a:rPr>
              <a:t>android.cursor.dir</a:t>
            </a:r>
            <a:r>
              <a:rPr lang="en-US" altLang="zh-TW" sz="1200" b="1" kern="1200" dirty="0">
                <a:solidFill>
                  <a:schemeClr val="tx1"/>
                </a:solidFill>
                <a:effectLst/>
                <a:latin typeface="+mn-lt"/>
                <a:ea typeface="+mn-ea"/>
                <a:cs typeface="+mn-cs"/>
              </a:rPr>
              <a:t>/</a:t>
            </a:r>
            <a:r>
              <a:rPr lang="zh-TW" altLang="en-US" sz="1200" b="1" kern="1200" dirty="0">
                <a:solidFill>
                  <a:schemeClr val="tx1"/>
                </a:solidFill>
                <a:effectLst/>
                <a:latin typeface="+mn-lt"/>
                <a:ea typeface="+mn-ea"/>
                <a:cs typeface="+mn-cs"/>
              </a:rPr>
              <a:t>，如果内容</a:t>
            </a:r>
            <a:r>
              <a:rPr lang="en-US" altLang="zh-TW" sz="1200" b="1" kern="1200" dirty="0">
                <a:solidFill>
                  <a:schemeClr val="tx1"/>
                </a:solidFill>
                <a:effectLst/>
                <a:latin typeface="+mn-lt"/>
                <a:ea typeface="+mn-ea"/>
                <a:cs typeface="+mn-cs"/>
              </a:rPr>
              <a:t>URI</a:t>
            </a:r>
            <a:r>
              <a:rPr lang="zh-TW" altLang="en-US" sz="1200" b="1" kern="1200" dirty="0">
                <a:solidFill>
                  <a:schemeClr val="tx1"/>
                </a:solidFill>
                <a:effectLst/>
                <a:latin typeface="+mn-lt"/>
                <a:ea typeface="+mn-ea"/>
                <a:cs typeface="+mn-cs"/>
              </a:rPr>
              <a:t>以</a:t>
            </a:r>
            <a:r>
              <a:rPr lang="en-US" altLang="zh-TW" sz="1200" b="1" kern="1200" dirty="0">
                <a:solidFill>
                  <a:schemeClr val="tx1"/>
                </a:solidFill>
                <a:effectLst/>
                <a:latin typeface="+mn-lt"/>
                <a:ea typeface="+mn-ea"/>
                <a:cs typeface="+mn-cs"/>
              </a:rPr>
              <a:t>id</a:t>
            </a:r>
            <a:r>
              <a:rPr lang="zh-CN" altLang="en-US" sz="1200" b="1" kern="1200" dirty="0">
                <a:solidFill>
                  <a:schemeClr val="tx1"/>
                </a:solidFill>
                <a:effectLst/>
                <a:latin typeface="+mn-lt"/>
                <a:ea typeface="+mn-ea"/>
                <a:cs typeface="+mn-cs"/>
              </a:rPr>
              <a:t>结尾， 则后接 </a:t>
            </a:r>
            <a:r>
              <a:rPr lang="en-US" altLang="zh-TW" sz="1200" b="1" kern="1200" dirty="0">
                <a:solidFill>
                  <a:schemeClr val="tx1"/>
                </a:solidFill>
                <a:effectLst/>
                <a:latin typeface="+mn-lt"/>
                <a:ea typeface="+mn-ea"/>
                <a:cs typeface="+mn-cs"/>
              </a:rPr>
              <a:t>android. </a:t>
            </a:r>
            <a:r>
              <a:rPr lang="en-US" altLang="zh-TW" sz="1200" b="1" kern="1200" dirty="0" err="1">
                <a:solidFill>
                  <a:schemeClr val="tx1"/>
                </a:solidFill>
                <a:effectLst/>
                <a:latin typeface="+mn-lt"/>
                <a:ea typeface="+mn-ea"/>
                <a:cs typeface="+mn-cs"/>
              </a:rPr>
              <a:t>cursor.item</a:t>
            </a:r>
            <a:r>
              <a:rPr lang="en-US" altLang="zh-TW" sz="1200" b="1" kern="1200" dirty="0">
                <a:solidFill>
                  <a:schemeClr val="tx1"/>
                </a:solidFill>
                <a:effectLst/>
                <a:latin typeface="+mn-lt"/>
                <a:ea typeface="+mn-ea"/>
                <a:cs typeface="+mn-cs"/>
              </a:rPr>
              <a:t>/</a:t>
            </a:r>
            <a:r>
              <a:rPr lang="zh-TW" altLang="en-US" sz="1200" b="1" kern="1200" dirty="0">
                <a:solidFill>
                  <a:schemeClr val="tx1"/>
                </a:solidFill>
                <a:effectLst/>
                <a:latin typeface="+mn-lt"/>
                <a:ea typeface="+mn-ea"/>
                <a:cs typeface="+mn-cs"/>
              </a:rPr>
              <a:t>。</a:t>
            </a:r>
            <a:endParaRPr lang="en-US" altLang="zh-TW" sz="1200" b="1" kern="1200" dirty="0">
              <a:solidFill>
                <a:schemeClr val="tx1"/>
              </a:solidFill>
              <a:effectLst/>
              <a:latin typeface="+mn-lt"/>
              <a:ea typeface="+mn-ea"/>
              <a:cs typeface="+mn-cs"/>
            </a:endParaRPr>
          </a:p>
          <a:p>
            <a:r>
              <a:rPr lang="zh-TW" altLang="en-US" sz="1200" b="1" kern="1200" dirty="0">
                <a:solidFill>
                  <a:schemeClr val="tx1"/>
                </a:solidFill>
                <a:effectLst/>
                <a:latin typeface="+mn-lt"/>
                <a:ea typeface="+mn-ea"/>
                <a:cs typeface="+mn-cs"/>
              </a:rPr>
              <a:t>最后接上 </a:t>
            </a:r>
            <a:r>
              <a:rPr lang="en-US" altLang="zh-TW" sz="1200" b="1" kern="1200" dirty="0" err="1">
                <a:solidFill>
                  <a:schemeClr val="tx1"/>
                </a:solidFill>
                <a:effectLst/>
                <a:latin typeface="+mn-lt"/>
                <a:ea typeface="+mn-ea"/>
                <a:cs typeface="+mn-cs"/>
              </a:rPr>
              <a:t>vnd</a:t>
            </a:r>
            <a:r>
              <a:rPr lang="en-US" altLang="zh-TW" sz="1200" b="1" kern="1200" dirty="0">
                <a:solidFill>
                  <a:schemeClr val="tx1"/>
                </a:solidFill>
                <a:effectLst/>
                <a:latin typeface="+mn-lt"/>
                <a:ea typeface="+mn-ea"/>
                <a:cs typeface="+mn-cs"/>
              </a:rPr>
              <a:t>.&lt;authority&gt;.&lt;path&gt;</a:t>
            </a:r>
          </a:p>
          <a:p>
            <a:endParaRPr lang="en-US" altLang="zh-TW" sz="1200" b="1" kern="1200" dirty="0">
              <a:solidFill>
                <a:schemeClr val="tx1"/>
              </a:solidFill>
              <a:effectLst/>
              <a:latin typeface="+mn-lt"/>
              <a:ea typeface="+mn-ea"/>
              <a:cs typeface="+mn-cs"/>
            </a:endParaRPr>
          </a:p>
          <a:p>
            <a:r>
              <a:rPr lang="zh-TW" altLang="en-US" sz="1200" b="1" kern="1200" dirty="0">
                <a:solidFill>
                  <a:schemeClr val="tx1"/>
                </a:solidFill>
                <a:effectLst/>
                <a:latin typeface="+mn-lt"/>
                <a:ea typeface="+mn-ea"/>
                <a:cs typeface="+mn-cs"/>
              </a:rPr>
              <a:t>所以，对于 </a:t>
            </a:r>
            <a:r>
              <a:rPr lang="en-US" altLang="zh-TW" sz="1200" b="1" kern="1200" dirty="0">
                <a:solidFill>
                  <a:schemeClr val="tx1"/>
                </a:solidFill>
                <a:effectLst/>
                <a:latin typeface="+mn-lt"/>
                <a:ea typeface="+mn-ea"/>
                <a:cs typeface="+mn-cs"/>
              </a:rPr>
              <a:t>content://com.example.app.provider/tablel </a:t>
            </a:r>
            <a:r>
              <a:rPr lang="zh-TW" altLang="en-US" sz="1200" b="1" kern="1200" dirty="0">
                <a:solidFill>
                  <a:schemeClr val="tx1"/>
                </a:solidFill>
                <a:effectLst/>
                <a:latin typeface="+mn-lt"/>
                <a:ea typeface="+mn-ea"/>
                <a:cs typeface="+mn-cs"/>
              </a:rPr>
              <a:t>这个内容 </a:t>
            </a:r>
            <a:r>
              <a:rPr lang="en-US" altLang="zh-TW" sz="1200" b="1" kern="1200" dirty="0">
                <a:solidFill>
                  <a:schemeClr val="tx1"/>
                </a:solidFill>
                <a:effectLst/>
                <a:latin typeface="+mn-lt"/>
                <a:ea typeface="+mn-ea"/>
                <a:cs typeface="+mn-cs"/>
              </a:rPr>
              <a:t>URI</a:t>
            </a:r>
            <a:r>
              <a:rPr lang="zh-CN" altLang="en-US" sz="1200" b="1" kern="1200" dirty="0">
                <a:solidFill>
                  <a:schemeClr val="tx1"/>
                </a:solidFill>
                <a:effectLst/>
                <a:latin typeface="+mn-lt"/>
                <a:ea typeface="+mn-ea"/>
                <a:cs typeface="+mn-cs"/>
              </a:rPr>
              <a:t>，它所对应的 </a:t>
            </a:r>
            <a:r>
              <a:rPr lang="en-US" altLang="zh-TW" sz="1200" b="1" kern="1200" dirty="0">
                <a:solidFill>
                  <a:schemeClr val="tx1"/>
                </a:solidFill>
                <a:effectLst/>
                <a:latin typeface="+mn-lt"/>
                <a:ea typeface="+mn-ea"/>
                <a:cs typeface="+mn-cs"/>
              </a:rPr>
              <a:t>MIME </a:t>
            </a:r>
            <a:r>
              <a:rPr lang="zh-TW" altLang="en-US" sz="1200" b="1" kern="1200" dirty="0">
                <a:solidFill>
                  <a:schemeClr val="tx1"/>
                </a:solidFill>
                <a:effectLst/>
                <a:latin typeface="+mn-lt"/>
                <a:ea typeface="+mn-ea"/>
                <a:cs typeface="+mn-cs"/>
              </a:rPr>
              <a:t>类型</a:t>
            </a:r>
            <a:r>
              <a:rPr lang="zh-CN" altLang="en-US" sz="1200" b="1" kern="1200" dirty="0">
                <a:solidFill>
                  <a:schemeClr val="tx1"/>
                </a:solidFill>
                <a:effectLst/>
                <a:latin typeface="+mn-lt"/>
                <a:ea typeface="+mn-ea"/>
                <a:cs typeface="+mn-cs"/>
              </a:rPr>
              <a:t>就可以写成：</a:t>
            </a:r>
            <a:endParaRPr lang="en-US" altLang="zh-TW" sz="1200" b="1"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vnd.android.cursor.dir</a:t>
            </a:r>
            <a:r>
              <a:rPr lang="en-US" altLang="zh-CN" sz="1200" b="1" kern="1200" dirty="0">
                <a:solidFill>
                  <a:schemeClr val="tx1"/>
                </a:solidFill>
                <a:effectLst/>
                <a:latin typeface="+mn-lt"/>
                <a:ea typeface="+mn-ea"/>
                <a:cs typeface="+mn-cs"/>
              </a:rPr>
              <a:t>/vnd.com.example.app.provider.table1</a:t>
            </a:r>
          </a:p>
          <a:p>
            <a:r>
              <a:rPr lang="zh-TW" altLang="en-US" sz="1200" b="1" kern="1200" dirty="0">
                <a:solidFill>
                  <a:schemeClr val="tx1"/>
                </a:solidFill>
                <a:effectLst/>
                <a:latin typeface="+mn-lt"/>
                <a:ea typeface="+mn-ea"/>
                <a:cs typeface="+mn-cs"/>
              </a:rPr>
              <a:t>对于 </a:t>
            </a:r>
            <a:r>
              <a:rPr lang="en-US" altLang="zh-TW" sz="1200" b="1" kern="1200" dirty="0">
                <a:solidFill>
                  <a:schemeClr val="tx1"/>
                </a:solidFill>
                <a:effectLst/>
                <a:latin typeface="+mn-lt"/>
                <a:ea typeface="+mn-ea"/>
                <a:cs typeface="+mn-cs"/>
              </a:rPr>
              <a:t>content://com.example.app.provider/table1/1 </a:t>
            </a:r>
            <a:r>
              <a:rPr lang="zh-TW" altLang="en-US" sz="1200" b="1" kern="1200" dirty="0">
                <a:solidFill>
                  <a:schemeClr val="tx1"/>
                </a:solidFill>
                <a:effectLst/>
                <a:latin typeface="+mn-lt"/>
                <a:ea typeface="+mn-ea"/>
                <a:cs typeface="+mn-cs"/>
              </a:rPr>
              <a:t>这个内容 </a:t>
            </a:r>
            <a:r>
              <a:rPr lang="en-US" altLang="zh-TW" sz="1200" b="1" kern="1200" dirty="0">
                <a:solidFill>
                  <a:schemeClr val="tx1"/>
                </a:solidFill>
                <a:effectLst/>
                <a:latin typeface="+mn-lt"/>
                <a:ea typeface="+mn-ea"/>
                <a:cs typeface="+mn-cs"/>
              </a:rPr>
              <a:t>URI</a:t>
            </a:r>
            <a:r>
              <a:rPr lang="zh-CN" altLang="en-US" sz="1200" b="1" kern="1200" dirty="0">
                <a:solidFill>
                  <a:schemeClr val="tx1"/>
                </a:solidFill>
                <a:effectLst/>
                <a:latin typeface="+mn-lt"/>
                <a:ea typeface="+mn-ea"/>
                <a:cs typeface="+mn-cs"/>
              </a:rPr>
              <a:t>，它所对应的 </a:t>
            </a:r>
            <a:r>
              <a:rPr lang="en-US" altLang="zh-TW" sz="1200" b="1" kern="1200" dirty="0">
                <a:solidFill>
                  <a:schemeClr val="tx1"/>
                </a:solidFill>
                <a:effectLst/>
                <a:latin typeface="+mn-lt"/>
                <a:ea typeface="+mn-ea"/>
                <a:cs typeface="+mn-cs"/>
              </a:rPr>
              <a:t>MIME</a:t>
            </a:r>
            <a:r>
              <a:rPr lang="zh-TW" altLang="en-US" sz="1200" b="1" kern="1200" dirty="0">
                <a:solidFill>
                  <a:schemeClr val="tx1"/>
                </a:solidFill>
                <a:effectLst/>
                <a:latin typeface="+mn-lt"/>
                <a:ea typeface="+mn-ea"/>
                <a:cs typeface="+mn-cs"/>
              </a:rPr>
              <a:t>类型就可以写成：</a:t>
            </a:r>
            <a:endParaRPr lang="en-US" altLang="zh-TW"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err="1">
                <a:solidFill>
                  <a:schemeClr val="tx1"/>
                </a:solidFill>
                <a:effectLst/>
                <a:latin typeface="+mn-lt"/>
                <a:ea typeface="+mn-ea"/>
                <a:cs typeface="+mn-cs"/>
              </a:rPr>
              <a:t>vnd.android.cursor.item</a:t>
            </a:r>
            <a:r>
              <a:rPr lang="en-US" altLang="zh-CN" sz="1200" b="1" kern="1200" dirty="0">
                <a:solidFill>
                  <a:schemeClr val="tx1"/>
                </a:solidFill>
                <a:effectLst/>
                <a:latin typeface="+mn-lt"/>
                <a:ea typeface="+mn-ea"/>
                <a:cs typeface="+mn-cs"/>
              </a:rPr>
              <a:t>/vnd.com.example.app.provider.table1</a:t>
            </a:r>
          </a:p>
          <a:p>
            <a:endParaRPr lang="en-US" altLang="zh-TW" sz="1200" b="1" kern="1200" dirty="0">
              <a:solidFill>
                <a:schemeClr val="tx1"/>
              </a:solidFill>
              <a:effectLst/>
              <a:latin typeface="+mn-lt"/>
              <a:ea typeface="+mn-ea"/>
              <a:cs typeface="+mn-cs"/>
            </a:endParaRPr>
          </a:p>
          <a:p>
            <a:endParaRPr lang="en-US" altLang="zh-TW" sz="1200" b="1" kern="1200" dirty="0">
              <a:solidFill>
                <a:schemeClr val="tx1"/>
              </a:solidFill>
              <a:effectLst/>
              <a:latin typeface="+mn-lt"/>
              <a:ea typeface="+mn-ea"/>
              <a:cs typeface="+mn-cs"/>
            </a:endParaRPr>
          </a:p>
          <a:p>
            <a:endParaRPr lang="en-US" altLang="zh-TW" sz="1200" b="1" kern="1200" dirty="0">
              <a:solidFill>
                <a:schemeClr val="tx1"/>
              </a:solidFill>
              <a:effectLst/>
              <a:latin typeface="+mn-lt"/>
              <a:ea typeface="+mn-ea"/>
              <a:cs typeface="+mn-cs"/>
            </a:endParaRPr>
          </a:p>
          <a:p>
            <a:endParaRPr lang="en-US" altLang="zh-TW" sz="1200" b="1" kern="1200" dirty="0">
              <a:solidFill>
                <a:schemeClr val="tx1"/>
              </a:solidFill>
              <a:effectLst/>
              <a:latin typeface="+mn-lt"/>
              <a:ea typeface="+mn-ea"/>
              <a:cs typeface="+mn-cs"/>
            </a:endParaRPr>
          </a:p>
          <a:p>
            <a:endParaRPr lang="zh-CN" altLang="en-US" sz="1200" b="1"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2076A9-7AC7-469C-99F7-1CB70429BA05}" type="slidenum">
              <a:rPr lang="zh-CN" altLang="en-US" smtClean="0"/>
              <a:t>53</a:t>
            </a:fld>
            <a:endParaRPr lang="zh-CN" altLang="en-US"/>
          </a:p>
        </p:txBody>
      </p:sp>
    </p:spTree>
    <p:extLst>
      <p:ext uri="{BB962C8B-B14F-4D97-AF65-F5344CB8AC3E}">
        <p14:creationId xmlns:p14="http://schemas.microsoft.com/office/powerpoint/2010/main" val="257784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openFileOutput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只接收一个参数，即要读取的文件名，然后系统会自动到</a:t>
            </a:r>
            <a:r>
              <a:rPr lang="en-US" altLang="zh-CN" sz="1200" b="0" i="0" kern="1200" dirty="0">
                <a:solidFill>
                  <a:schemeClr val="tx1"/>
                </a:solidFill>
                <a:effectLst/>
                <a:latin typeface="+mn-lt"/>
                <a:ea typeface="+mn-ea"/>
                <a:cs typeface="+mn-cs"/>
              </a:rPr>
              <a:t>/data/data/&lt;package name&gt;/files/</a:t>
            </a:r>
            <a:r>
              <a:rPr lang="zh-CN" altLang="en-US" sz="1200" b="0" i="0" kern="1200" dirty="0">
                <a:solidFill>
                  <a:schemeClr val="tx1"/>
                </a:solidFill>
                <a:effectLst/>
                <a:latin typeface="+mn-lt"/>
                <a:ea typeface="+mn-ea"/>
                <a:cs typeface="+mn-cs"/>
              </a:rPr>
              <a:t>目录下去加载这个文件，并返回一个</a:t>
            </a:r>
            <a:r>
              <a:rPr lang="en-US" altLang="zh-CN" sz="1200" b="0" i="0" kern="1200" dirty="0" err="1">
                <a:solidFill>
                  <a:schemeClr val="tx1"/>
                </a:solidFill>
                <a:effectLst/>
                <a:latin typeface="+mn-lt"/>
                <a:ea typeface="+mn-ea"/>
                <a:cs typeface="+mn-cs"/>
              </a:rPr>
              <a:t>FileInputStream</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对象，得到了这个对象之后再通过 </a:t>
            </a:r>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流的方式就可以将数据读取出来了</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7</a:t>
            </a:fld>
            <a:endParaRPr lang="zh-CN" altLang="en-US"/>
          </a:p>
        </p:txBody>
      </p:sp>
    </p:spTree>
    <p:extLst>
      <p:ext uri="{BB962C8B-B14F-4D97-AF65-F5344CB8AC3E}">
        <p14:creationId xmlns:p14="http://schemas.microsoft.com/office/powerpoint/2010/main" val="3754656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向服务器提交数据，也可以从服务器上获取数据。不过这个时候就出现了一个问题，这些数据到底要以什么样的格式在网络上传输呢？</a:t>
            </a:r>
            <a:r>
              <a:rPr lang="zh-CN" altLang="en-US" dirty="0"/>
              <a:t> </a:t>
            </a:r>
            <a:endParaRPr lang="en-US" altLang="zh-CN" dirty="0"/>
          </a:p>
          <a:p>
            <a:endParaRPr lang="en-US" altLang="zh-CN" dirty="0"/>
          </a:p>
          <a:p>
            <a:r>
              <a:rPr lang="zh-CN" altLang="en-US" sz="1200" b="0" i="0" kern="1200" dirty="0">
                <a:solidFill>
                  <a:schemeClr val="tx1"/>
                </a:solidFill>
                <a:effectLst/>
                <a:latin typeface="+mn-lt"/>
                <a:ea typeface="+mn-ea"/>
                <a:cs typeface="+mn-cs"/>
              </a:rPr>
              <a:t>一般我们都会在网络上传输一些格式化后的数据，这种数据会有一定的结构规格和语义，当另一方收到数据消息之后就可以按照相同的结构规格进行解析，从而取出他想要的那部分内容。</a:t>
            </a:r>
            <a:br>
              <a:rPr lang="zh-CN" altLang="en-US"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59</a:t>
            </a:fld>
            <a:endParaRPr lang="zh-CN" altLang="en-US"/>
          </a:p>
        </p:txBody>
      </p:sp>
    </p:spTree>
    <p:extLst>
      <p:ext uri="{BB962C8B-B14F-4D97-AF65-F5344CB8AC3E}">
        <p14:creationId xmlns:p14="http://schemas.microsoft.com/office/powerpoint/2010/main" val="26297628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改为试题</a:t>
            </a:r>
          </a:p>
        </p:txBody>
      </p:sp>
      <p:sp>
        <p:nvSpPr>
          <p:cNvPr id="4" name="灯片编号占位符 3"/>
          <p:cNvSpPr>
            <a:spLocks noGrp="1"/>
          </p:cNvSpPr>
          <p:nvPr>
            <p:ph type="sldNum" sz="quarter" idx="10"/>
          </p:nvPr>
        </p:nvSpPr>
        <p:spPr/>
        <p:txBody>
          <a:bodyPr/>
          <a:lstStyle/>
          <a:p>
            <a:fld id="{0F2076A9-7AC7-469C-99F7-1CB70429BA05}" type="slidenum">
              <a:rPr lang="zh-CN" altLang="en-US" smtClean="0"/>
              <a:t>60</a:t>
            </a:fld>
            <a:endParaRPr lang="zh-CN" altLang="en-US"/>
          </a:p>
        </p:txBody>
      </p:sp>
    </p:spTree>
    <p:extLst>
      <p:ext uri="{BB962C8B-B14F-4D97-AF65-F5344CB8AC3E}">
        <p14:creationId xmlns:p14="http://schemas.microsoft.com/office/powerpoint/2010/main" val="38090684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获取到一个</a:t>
            </a:r>
            <a:r>
              <a:rPr lang="en-US" altLang="zh-CN" sz="1200" b="0" i="0" kern="1200" dirty="0" err="1">
                <a:solidFill>
                  <a:schemeClr val="tx1"/>
                </a:solidFill>
                <a:effectLst/>
                <a:latin typeface="+mn-lt"/>
                <a:ea typeface="+mn-ea"/>
                <a:cs typeface="+mn-cs"/>
              </a:rPr>
              <a:t>XmlPullParserFactory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 实 例 ， 并 借 助 这 个 实 例 得 到 </a:t>
            </a:r>
            <a:r>
              <a:rPr lang="en-US" altLang="zh-CN" sz="1200" b="0" i="0" kern="1200" dirty="0" err="1">
                <a:solidFill>
                  <a:schemeClr val="tx1"/>
                </a:solidFill>
                <a:effectLst/>
                <a:latin typeface="+mn-lt"/>
                <a:ea typeface="+mn-ea"/>
                <a:cs typeface="+mn-cs"/>
              </a:rPr>
              <a:t>XmlPullParser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对 象 ， 然 后 调 用</a:t>
            </a:r>
            <a:br>
              <a:rPr lang="zh-CN" altLang="en-US"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XmlPullParser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 </a:t>
            </a:r>
            <a:r>
              <a:rPr lang="en-US" altLang="zh-CN" sz="1200" b="0" i="0" kern="1200" dirty="0" err="1">
                <a:solidFill>
                  <a:schemeClr val="tx1"/>
                </a:solidFill>
                <a:effectLst/>
                <a:latin typeface="+mn-lt"/>
                <a:ea typeface="+mn-ea"/>
                <a:cs typeface="+mn-cs"/>
              </a:rPr>
              <a:t>setInput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方法将服务器返回的 </a:t>
            </a:r>
            <a:r>
              <a:rPr lang="en-US" altLang="zh-CN" sz="1200" b="0" i="0" kern="1200" dirty="0">
                <a:solidFill>
                  <a:schemeClr val="tx1"/>
                </a:solidFill>
                <a:effectLst/>
                <a:latin typeface="+mn-lt"/>
                <a:ea typeface="+mn-ea"/>
                <a:cs typeface="+mn-cs"/>
              </a:rPr>
              <a:t>XML </a:t>
            </a:r>
            <a:r>
              <a:rPr lang="zh-CN" altLang="en-US" sz="1200" b="0" i="0" kern="1200" dirty="0">
                <a:solidFill>
                  <a:schemeClr val="tx1"/>
                </a:solidFill>
                <a:effectLst/>
                <a:latin typeface="+mn-lt"/>
                <a:ea typeface="+mn-ea"/>
                <a:cs typeface="+mn-cs"/>
              </a:rPr>
              <a:t>数据设置进去就可以开始解析了。解析的过程也是非常简单，通过 </a:t>
            </a:r>
            <a:r>
              <a:rPr lang="en-US" altLang="zh-CN" sz="1200" b="0" i="0" kern="1200" dirty="0" err="1">
                <a:solidFill>
                  <a:schemeClr val="tx1"/>
                </a:solidFill>
                <a:effectLst/>
                <a:latin typeface="+mn-lt"/>
                <a:ea typeface="+mn-ea"/>
                <a:cs typeface="+mn-cs"/>
              </a:rPr>
              <a:t>getEventType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可以得到当前的解析事件，然后在一个 </a:t>
            </a:r>
            <a:r>
              <a:rPr lang="en-US" altLang="zh-CN" sz="1200" b="0" i="0" kern="1200" dirty="0">
                <a:solidFill>
                  <a:schemeClr val="tx1"/>
                </a:solidFill>
                <a:effectLst/>
                <a:latin typeface="+mn-lt"/>
                <a:ea typeface="+mn-ea"/>
                <a:cs typeface="+mn-cs"/>
              </a:rPr>
              <a:t>while </a:t>
            </a:r>
            <a:r>
              <a:rPr lang="zh-CN" altLang="en-US" sz="1200" b="0" i="0" kern="1200" dirty="0">
                <a:solidFill>
                  <a:schemeClr val="tx1"/>
                </a:solidFill>
                <a:effectLst/>
                <a:latin typeface="+mn-lt"/>
                <a:ea typeface="+mn-ea"/>
                <a:cs typeface="+mn-cs"/>
              </a:rPr>
              <a:t>循环中不断地进行解析，如果当前的解析事件不等于 </a:t>
            </a:r>
            <a:r>
              <a:rPr lang="en-US" altLang="zh-CN" sz="1200" b="0" i="0" kern="1200" dirty="0" err="1">
                <a:solidFill>
                  <a:schemeClr val="tx1"/>
                </a:solidFill>
                <a:effectLst/>
                <a:latin typeface="+mn-lt"/>
                <a:ea typeface="+mn-ea"/>
                <a:cs typeface="+mn-cs"/>
              </a:rPr>
              <a:t>XmlPullParser.END_DOCUMENT</a:t>
            </a:r>
            <a:r>
              <a:rPr lang="zh-CN" altLang="en-US" sz="1200" b="0" i="0" kern="1200" dirty="0">
                <a:solidFill>
                  <a:schemeClr val="tx1"/>
                </a:solidFill>
                <a:effectLst/>
                <a:latin typeface="+mn-lt"/>
                <a:ea typeface="+mn-ea"/>
                <a:cs typeface="+mn-cs"/>
              </a:rPr>
              <a:t>，说明解析工作还没完成，调用 </a:t>
            </a:r>
            <a:r>
              <a:rPr lang="en-US" altLang="zh-CN" sz="1200" b="0" i="0" kern="1200" dirty="0">
                <a:solidFill>
                  <a:schemeClr val="tx1"/>
                </a:solidFill>
                <a:effectLst/>
                <a:latin typeface="+mn-lt"/>
                <a:ea typeface="+mn-ea"/>
                <a:cs typeface="+mn-cs"/>
              </a:rPr>
              <a:t>next()</a:t>
            </a:r>
            <a:r>
              <a:rPr lang="zh-CN" altLang="en-US" sz="1200" b="0" i="0" kern="1200" dirty="0">
                <a:solidFill>
                  <a:schemeClr val="tx1"/>
                </a:solidFill>
                <a:effectLst/>
                <a:latin typeface="+mn-lt"/>
                <a:ea typeface="+mn-ea"/>
                <a:cs typeface="+mn-cs"/>
              </a:rPr>
              <a:t>方法后可以获取下一个解析事件。</a:t>
            </a:r>
            <a:endParaRPr lang="en-US" altLang="zh-CN" sz="1200" b="0" i="0" kern="1200" dirty="0">
              <a:solidFill>
                <a:schemeClr val="tx1"/>
              </a:solidFill>
              <a:effectLst/>
              <a:latin typeface="+mn-lt"/>
              <a:ea typeface="+mn-ea"/>
              <a:cs typeface="+mn-cs"/>
            </a:endParaRPr>
          </a:p>
          <a:p>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在 </a:t>
            </a:r>
            <a:r>
              <a:rPr lang="en-US" altLang="zh-CN" sz="1200" b="0" i="0" kern="1200" dirty="0">
                <a:solidFill>
                  <a:schemeClr val="tx1"/>
                </a:solidFill>
                <a:effectLst/>
                <a:latin typeface="+mn-lt"/>
                <a:ea typeface="+mn-ea"/>
                <a:cs typeface="+mn-cs"/>
              </a:rPr>
              <a:t>while </a:t>
            </a:r>
            <a:r>
              <a:rPr lang="zh-CN" altLang="en-US" sz="1200" b="0" i="0" kern="1200" dirty="0">
                <a:solidFill>
                  <a:schemeClr val="tx1"/>
                </a:solidFill>
                <a:effectLst/>
                <a:latin typeface="+mn-lt"/>
                <a:ea typeface="+mn-ea"/>
                <a:cs typeface="+mn-cs"/>
              </a:rPr>
              <a:t>循环中，我们通过 </a:t>
            </a:r>
            <a:r>
              <a:rPr lang="en-US" altLang="zh-CN" sz="1200" b="0" i="0" kern="1200" dirty="0" err="1">
                <a:solidFill>
                  <a:schemeClr val="tx1"/>
                </a:solidFill>
                <a:effectLst/>
                <a:latin typeface="+mn-lt"/>
                <a:ea typeface="+mn-ea"/>
                <a:cs typeface="+mn-cs"/>
              </a:rPr>
              <a:t>getName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方法得到当前结点的名字，如果发现结点名等于</a:t>
            </a:r>
            <a:r>
              <a:rPr lang="en-US" altLang="zh-CN"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name </a:t>
            </a:r>
            <a:r>
              <a:rPr lang="zh-CN" altLang="en-US" sz="1200" b="0" i="0" kern="1200" dirty="0">
                <a:solidFill>
                  <a:schemeClr val="tx1"/>
                </a:solidFill>
                <a:effectLst/>
                <a:latin typeface="+mn-lt"/>
                <a:ea typeface="+mn-ea"/>
                <a:cs typeface="+mn-cs"/>
              </a:rPr>
              <a:t>或 </a:t>
            </a:r>
            <a:r>
              <a:rPr lang="en-US" altLang="zh-CN" sz="1200" b="0" i="0" kern="1200" dirty="0">
                <a:solidFill>
                  <a:schemeClr val="tx1"/>
                </a:solidFill>
                <a:effectLst/>
                <a:latin typeface="+mn-lt"/>
                <a:ea typeface="+mn-ea"/>
                <a:cs typeface="+mn-cs"/>
              </a:rPr>
              <a:t>version</a:t>
            </a:r>
            <a:r>
              <a:rPr lang="zh-CN" altLang="en-US" sz="1200" b="0" i="0" kern="1200" dirty="0">
                <a:solidFill>
                  <a:schemeClr val="tx1"/>
                </a:solidFill>
                <a:effectLst/>
                <a:latin typeface="+mn-lt"/>
                <a:ea typeface="+mn-ea"/>
                <a:cs typeface="+mn-cs"/>
              </a:rPr>
              <a:t>，就调用 </a:t>
            </a:r>
            <a:r>
              <a:rPr lang="en-US" altLang="zh-CN" sz="1200" b="0" i="0" kern="1200" dirty="0" err="1">
                <a:solidFill>
                  <a:schemeClr val="tx1"/>
                </a:solidFill>
                <a:effectLst/>
                <a:latin typeface="+mn-lt"/>
                <a:ea typeface="+mn-ea"/>
                <a:cs typeface="+mn-cs"/>
              </a:rPr>
              <a:t>nextText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方法来获取结点内具体的内容，每当解析完一个 </a:t>
            </a:r>
            <a:r>
              <a:rPr lang="en-US" altLang="zh-CN"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结点后就将获取到的内容打印出来。</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61</a:t>
            </a:fld>
            <a:endParaRPr lang="zh-CN" altLang="en-US"/>
          </a:p>
        </p:txBody>
      </p:sp>
    </p:spTree>
    <p:extLst>
      <p:ext uri="{BB962C8B-B14F-4D97-AF65-F5344CB8AC3E}">
        <p14:creationId xmlns:p14="http://schemas.microsoft.com/office/powerpoint/2010/main" val="40497634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种轻量级的数据交换格式。它基于 </a:t>
            </a:r>
            <a:r>
              <a:rPr lang="en-US" altLang="zh-CN" sz="1200" b="0" i="0" u="none" strike="noStrike" kern="1200" dirty="0">
                <a:solidFill>
                  <a:schemeClr val="tx1"/>
                </a:solidFill>
                <a:effectLst/>
                <a:latin typeface="+mn-lt"/>
                <a:ea typeface="+mn-ea"/>
                <a:cs typeface="+mn-cs"/>
                <a:hlinkClick r:id="rId3"/>
              </a:rPr>
              <a:t>ECMAScript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(w3c</a:t>
            </a:r>
            <a:r>
              <a:rPr lang="zh-CN" altLang="en-US" sz="1200" b="0" i="0" kern="1200" dirty="0">
                <a:solidFill>
                  <a:schemeClr val="tx1"/>
                </a:solidFill>
                <a:effectLst/>
                <a:latin typeface="+mn-lt"/>
                <a:ea typeface="+mn-ea"/>
                <a:cs typeface="+mn-cs"/>
              </a:rPr>
              <a:t>制定的</a:t>
            </a:r>
            <a:r>
              <a:rPr lang="en-US" altLang="zh-CN" sz="1200" b="0" i="0" kern="1200" dirty="0" err="1">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规范</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的一个子集，采用完全独立于编程语言的文本格式来存储和表示数据。简洁和清晰的层次结构使得 </a:t>
            </a:r>
            <a:r>
              <a:rPr lang="en-US" altLang="zh-CN" sz="1200" b="0" i="0" kern="1200" dirty="0">
                <a:solidFill>
                  <a:schemeClr val="tx1"/>
                </a:solidFill>
                <a:effectLst/>
                <a:latin typeface="+mn-lt"/>
                <a:ea typeface="+mn-ea"/>
                <a:cs typeface="+mn-cs"/>
              </a:rPr>
              <a:t>JSON </a:t>
            </a:r>
            <a:r>
              <a:rPr lang="zh-CN" altLang="en-US" sz="1200" b="0" i="0" kern="1200" dirty="0">
                <a:solidFill>
                  <a:schemeClr val="tx1"/>
                </a:solidFill>
                <a:effectLst/>
                <a:latin typeface="+mn-lt"/>
                <a:ea typeface="+mn-ea"/>
                <a:cs typeface="+mn-cs"/>
              </a:rPr>
              <a:t>成为理想的数据交换语言。 易于人阅读和编写，同时也易于机器解析和生成，并有效地提升网络传输效率。</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65</a:t>
            </a:fld>
            <a:endParaRPr lang="zh-CN" altLang="en-US"/>
          </a:p>
        </p:txBody>
      </p:sp>
    </p:spTree>
    <p:extLst>
      <p:ext uri="{BB962C8B-B14F-4D97-AF65-F5344CB8AC3E}">
        <p14:creationId xmlns:p14="http://schemas.microsoft.com/office/powerpoint/2010/main" val="11149214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68</a:t>
            </a:fld>
            <a:endParaRPr lang="zh-CN" altLang="en-US"/>
          </a:p>
        </p:txBody>
      </p:sp>
    </p:spTree>
    <p:extLst>
      <p:ext uri="{BB962C8B-B14F-4D97-AF65-F5344CB8AC3E}">
        <p14:creationId xmlns:p14="http://schemas.microsoft.com/office/powerpoint/2010/main" val="38630030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69</a:t>
            </a:fld>
            <a:endParaRPr lang="zh-CN" altLang="en-US"/>
          </a:p>
        </p:txBody>
      </p:sp>
    </p:spTree>
    <p:extLst>
      <p:ext uri="{BB962C8B-B14F-4D97-AF65-F5344CB8AC3E}">
        <p14:creationId xmlns:p14="http://schemas.microsoft.com/office/powerpoint/2010/main" val="3282859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DDMS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File Explorer </a:t>
            </a:r>
            <a:r>
              <a:rPr lang="zh-CN" altLang="en-US" sz="1200" b="0" i="0" kern="1200" dirty="0">
                <a:solidFill>
                  <a:schemeClr val="tx1"/>
                </a:solidFill>
                <a:effectLst/>
                <a:latin typeface="+mn-lt"/>
                <a:ea typeface="+mn-ea"/>
                <a:cs typeface="+mn-cs"/>
              </a:rPr>
              <a:t>来查看一下。切换到 </a:t>
            </a:r>
            <a:r>
              <a:rPr lang="en-US" altLang="zh-CN" sz="1200" b="0" i="0" kern="1200" dirty="0">
                <a:solidFill>
                  <a:schemeClr val="tx1"/>
                </a:solidFill>
                <a:effectLst/>
                <a:latin typeface="+mn-lt"/>
                <a:ea typeface="+mn-ea"/>
                <a:cs typeface="+mn-cs"/>
              </a:rPr>
              <a:t>DDMS </a:t>
            </a:r>
            <a:r>
              <a:rPr lang="zh-CN" altLang="en-US" sz="1200" b="0" i="0" kern="1200" dirty="0">
                <a:solidFill>
                  <a:schemeClr val="tx1"/>
                </a:solidFill>
                <a:effectLst/>
                <a:latin typeface="+mn-lt"/>
                <a:ea typeface="+mn-ea"/>
                <a:cs typeface="+mn-cs"/>
              </a:rPr>
              <a:t>视 图 ， 并 点 击 </a:t>
            </a:r>
            <a:r>
              <a:rPr lang="en-US" altLang="zh-CN" sz="1200" b="0" i="0" kern="1200" dirty="0">
                <a:solidFill>
                  <a:schemeClr val="tx1"/>
                </a:solidFill>
                <a:effectLst/>
                <a:latin typeface="+mn-lt"/>
                <a:ea typeface="+mn-ea"/>
                <a:cs typeface="+mn-cs"/>
              </a:rPr>
              <a:t>File Explorer </a:t>
            </a:r>
            <a:r>
              <a:rPr lang="zh-CN" altLang="en-US" sz="1200" b="0" i="0" kern="1200" dirty="0">
                <a:solidFill>
                  <a:schemeClr val="tx1"/>
                </a:solidFill>
                <a:effectLst/>
                <a:latin typeface="+mn-lt"/>
                <a:ea typeface="+mn-ea"/>
                <a:cs typeface="+mn-cs"/>
              </a:rPr>
              <a:t>切 换 卡 ， 在 这 里 进 入 到 </a:t>
            </a:r>
            <a:r>
              <a:rPr lang="en-US" altLang="zh-CN" sz="1200" b="0" i="0" kern="1200" dirty="0">
                <a:solidFill>
                  <a:schemeClr val="tx1"/>
                </a:solidFill>
                <a:effectLst/>
                <a:latin typeface="+mn-lt"/>
                <a:ea typeface="+mn-ea"/>
                <a:cs typeface="+mn-cs"/>
              </a:rPr>
              <a:t>/data/data/</a:t>
            </a:r>
            <a:r>
              <a:rPr lang="en-US" altLang="zh-CN" sz="1200" b="0" i="0" kern="1200" dirty="0" err="1">
                <a:solidFill>
                  <a:schemeClr val="tx1"/>
                </a:solidFill>
                <a:effectLst/>
                <a:latin typeface="+mn-lt"/>
                <a:ea typeface="+mn-ea"/>
                <a:cs typeface="+mn-cs"/>
              </a:rPr>
              <a:t>com.example</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filepersistencetest</a:t>
            </a:r>
            <a:r>
              <a:rPr lang="en-US" altLang="zh-CN" sz="1200" b="0" i="0" kern="1200" dirty="0">
                <a:solidFill>
                  <a:schemeClr val="tx1"/>
                </a:solidFill>
                <a:effectLst/>
                <a:latin typeface="+mn-lt"/>
                <a:ea typeface="+mn-ea"/>
                <a:cs typeface="+mn-cs"/>
              </a:rPr>
              <a:t>/files/</a:t>
            </a:r>
            <a:r>
              <a:rPr lang="zh-CN" altLang="en-US" sz="1200" b="0" i="0" kern="1200" dirty="0">
                <a:solidFill>
                  <a:schemeClr val="tx1"/>
                </a:solidFill>
                <a:effectLst/>
                <a:latin typeface="+mn-lt"/>
                <a:ea typeface="+mn-ea"/>
                <a:cs typeface="+mn-cs"/>
              </a:rPr>
              <a:t>目录下，可以看到生成了一个 </a:t>
            </a:r>
            <a:r>
              <a:rPr lang="en-US" altLang="zh-CN" sz="1200" b="0" i="0" kern="1200" dirty="0">
                <a:solidFill>
                  <a:schemeClr val="tx1"/>
                </a:solidFill>
                <a:effectLst/>
                <a:latin typeface="+mn-lt"/>
                <a:ea typeface="+mn-ea"/>
                <a:cs typeface="+mn-cs"/>
              </a:rPr>
              <a:t>data </a:t>
            </a:r>
            <a:r>
              <a:rPr lang="zh-CN" altLang="en-US" sz="1200" b="0" i="0" kern="1200" dirty="0">
                <a:solidFill>
                  <a:schemeClr val="tx1"/>
                </a:solidFill>
                <a:effectLst/>
                <a:latin typeface="+mn-lt"/>
                <a:ea typeface="+mn-ea"/>
                <a:cs typeface="+mn-cs"/>
              </a:rPr>
              <a:t>文件</a:t>
            </a:r>
            <a:r>
              <a:rPr lang="zh-CN" altLang="en-US" dirty="0"/>
              <a:t> </a:t>
            </a:r>
            <a:br>
              <a:rPr lang="zh-CN" altLang="en-US" dirty="0"/>
            </a:b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系统会自动到</a:t>
            </a:r>
            <a:r>
              <a:rPr lang="en-US" altLang="zh-CN" sz="1200" b="0" i="0" kern="1200" dirty="0">
                <a:solidFill>
                  <a:schemeClr val="tx1"/>
                </a:solidFill>
                <a:effectLst/>
                <a:latin typeface="+mn-lt"/>
                <a:ea typeface="+mn-ea"/>
                <a:cs typeface="+mn-cs"/>
              </a:rPr>
              <a:t>/data/data/&lt;package name&gt;/files/</a:t>
            </a:r>
            <a:r>
              <a:rPr lang="zh-CN" altLang="en-US" sz="1200" b="0" i="0" kern="1200" dirty="0">
                <a:solidFill>
                  <a:schemeClr val="tx1"/>
                </a:solidFill>
                <a:effectLst/>
                <a:latin typeface="+mn-lt"/>
                <a:ea typeface="+mn-ea"/>
                <a:cs typeface="+mn-cs"/>
              </a:rPr>
              <a:t>目录下去加载这个文件，并返回一个</a:t>
            </a:r>
            <a:r>
              <a:rPr lang="en-US" altLang="zh-CN" sz="1200" b="0" i="0" kern="1200" dirty="0" err="1">
                <a:solidFill>
                  <a:schemeClr val="tx1"/>
                </a:solidFill>
                <a:effectLst/>
                <a:latin typeface="+mn-lt"/>
                <a:ea typeface="+mn-ea"/>
                <a:cs typeface="+mn-cs"/>
              </a:rPr>
              <a:t>FileInputStream</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对象，得到了这个对象之后再通过 </a:t>
            </a:r>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流的方式就可以将数据读取出来了。</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系统会把整个磁盘进行分区，一部分提供给</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系统存放系统文件使用，类似</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的系统盘，但是要比</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上权限严格的多，用户是不能随意访问这部分文件的</a:t>
            </a:r>
            <a:r>
              <a:rPr lang="en-US" altLang="zh-CN" sz="1200" b="0" i="0" kern="1200" dirty="0">
                <a:solidFill>
                  <a:schemeClr val="tx1"/>
                </a:solidFill>
                <a:effectLst/>
                <a:latin typeface="+mn-lt"/>
                <a:ea typeface="+mn-ea"/>
                <a:cs typeface="+mn-cs"/>
              </a:rPr>
              <a:t>(root</a:t>
            </a:r>
            <a:r>
              <a:rPr lang="zh-CN" altLang="en-US" sz="1200" b="0" i="0" kern="1200" dirty="0">
                <a:solidFill>
                  <a:schemeClr val="tx1"/>
                </a:solidFill>
                <a:effectLst/>
                <a:latin typeface="+mn-lt"/>
                <a:ea typeface="+mn-ea"/>
                <a:cs typeface="+mn-cs"/>
              </a:rPr>
              <a:t>除外</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，这一部分叫做内部存储，剩余的部分用户可以自由使用，手机连上电脑时查看到的也只是这部分文件，叫做外部存储，相当于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上的其他磁盘</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比如</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盘</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，当然有的用户又添加了一张</a:t>
            </a:r>
            <a:r>
              <a:rPr lang="en-US" altLang="zh-CN" sz="1200" b="0" i="0" kern="1200" dirty="0">
                <a:solidFill>
                  <a:schemeClr val="tx1"/>
                </a:solidFill>
                <a:effectLst/>
                <a:latin typeface="+mn-lt"/>
                <a:ea typeface="+mn-ea"/>
                <a:cs typeface="+mn-cs"/>
              </a:rPr>
              <a:t>micro-SD</a:t>
            </a:r>
            <a:r>
              <a:rPr lang="zh-CN" altLang="en-US" sz="1200" b="0" i="0" kern="1200" dirty="0">
                <a:solidFill>
                  <a:schemeClr val="tx1"/>
                </a:solidFill>
                <a:effectLst/>
                <a:latin typeface="+mn-lt"/>
                <a:ea typeface="+mn-ea"/>
                <a:cs typeface="+mn-cs"/>
              </a:rPr>
              <a:t>卡，这部分也算做外部存储，相当于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上的外接硬盘。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内部存储：</a:t>
            </a:r>
            <a:r>
              <a:rPr lang="zh-CN" altLang="en-US" sz="1200" b="0" i="0" kern="1200" dirty="0">
                <a:solidFill>
                  <a:schemeClr val="tx1"/>
                </a:solidFill>
                <a:effectLst/>
                <a:latin typeface="+mn-lt"/>
                <a:ea typeface="+mn-ea"/>
                <a:cs typeface="+mn-cs"/>
              </a:rPr>
              <a:t>一个应用所创建的所有文件都在和应用包名相同的目录下。也就是说应用创建于内部存储的文件，与这个应用是关联起来的。</a:t>
            </a:r>
            <a:endParaRPr lang="zh-CN" altLang="en-US" sz="1200" b="1" i="0" kern="1200" dirty="0">
              <a:solidFill>
                <a:schemeClr val="tx1"/>
              </a:solidFill>
              <a:effectLst/>
              <a:latin typeface="+mn-lt"/>
              <a:ea typeface="+mn-ea"/>
              <a:cs typeface="+mn-cs"/>
            </a:endParaRPr>
          </a:p>
          <a:p>
            <a:pPr latinLnBrk="1"/>
            <a:r>
              <a:rPr lang="zh-CN" altLang="en-US" sz="1200" b="0" i="0" kern="1200" dirty="0">
                <a:solidFill>
                  <a:schemeClr val="tx1"/>
                </a:solidFill>
                <a:effectLst/>
                <a:latin typeface="+mn-lt"/>
                <a:ea typeface="+mn-ea"/>
                <a:cs typeface="+mn-cs"/>
              </a:rPr>
              <a:t>始终存在可用；</a:t>
            </a:r>
          </a:p>
          <a:p>
            <a:pPr latinLnBrk="1"/>
            <a:r>
              <a:rPr lang="zh-CN" altLang="en-US" sz="1200" b="0" i="0" kern="1200" dirty="0">
                <a:solidFill>
                  <a:schemeClr val="tx1"/>
                </a:solidFill>
                <a:effectLst/>
                <a:latin typeface="+mn-lt"/>
                <a:ea typeface="+mn-ea"/>
                <a:cs typeface="+mn-cs"/>
              </a:rPr>
              <a:t>保存的文件默认只能被保存文件的</a:t>
            </a:r>
            <a:r>
              <a:rPr lang="en-US" altLang="zh-CN"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访问，各个应用之间不可以彼此访问，只能访问自己保存的文件。</a:t>
            </a:r>
          </a:p>
          <a:p>
            <a:pPr latinLnBrk="1"/>
            <a:r>
              <a:rPr lang="zh-CN" altLang="en-US" sz="1200" b="0" i="0" kern="1200" dirty="0">
                <a:solidFill>
                  <a:schemeClr val="tx1"/>
                </a:solidFill>
                <a:effectLst/>
                <a:latin typeface="+mn-lt"/>
                <a:ea typeface="+mn-ea"/>
                <a:cs typeface="+mn-cs"/>
              </a:rPr>
              <a:t>当应用被卸载的时候应用保存的文件会被完全清除掉；</a:t>
            </a:r>
          </a:p>
          <a:p>
            <a:pPr latinLnBrk="1"/>
            <a:r>
              <a:rPr lang="zh-CN" altLang="en-US" sz="1200" b="0" i="0" kern="1200" dirty="0">
                <a:solidFill>
                  <a:schemeClr val="tx1"/>
                </a:solidFill>
                <a:effectLst/>
                <a:latin typeface="+mn-lt"/>
                <a:ea typeface="+mn-ea"/>
                <a:cs typeface="+mn-cs"/>
              </a:rPr>
              <a:t>如果你想要保存的文件很安全，不会被用户和其他应用读取到，那么你可以选择内部存储这种方式。</a:t>
            </a:r>
            <a:endParaRPr lang="en-US" altLang="zh-CN" sz="1200" b="0" i="0" kern="1200" dirty="0">
              <a:solidFill>
                <a:schemeClr val="tx1"/>
              </a:solidFill>
              <a:effectLst/>
              <a:latin typeface="+mn-lt"/>
              <a:ea typeface="+mn-ea"/>
              <a:cs typeface="+mn-cs"/>
            </a:endParaRPr>
          </a:p>
          <a:p>
            <a:pPr latinLnBrk="1"/>
            <a:endParaRPr lang="en-US" altLang="zh-CN" sz="1200" b="0" i="0" kern="1200" dirty="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200" b="0" i="0" u="none" strike="noStrike" kern="1200" dirty="0" err="1">
                <a:solidFill>
                  <a:schemeClr val="tx1"/>
                </a:solidFill>
                <a:effectLst/>
                <a:latin typeface="+mn-lt"/>
                <a:ea typeface="+mn-ea"/>
                <a:cs typeface="+mn-cs"/>
                <a:hlinkClick r:id="rId3"/>
              </a:rPr>
              <a:t>getFilesDir</a:t>
            </a:r>
            <a:r>
              <a:rPr lang="en-US" altLang="zh-CN" sz="1200" b="0" i="0" u="none" strike="noStrike" kern="1200" dirty="0">
                <a:solidFill>
                  <a:schemeClr val="tx1"/>
                </a:solidFill>
                <a:effectLst/>
                <a:latin typeface="+mn-lt"/>
                <a:ea typeface="+mn-ea"/>
                <a:cs typeface="+mn-cs"/>
                <a:hlinkClick r:id="rId3"/>
              </a:rPr>
              <a:t>()</a:t>
            </a:r>
            <a:r>
              <a:rPr lang="zh-CN" altLang="en-US" sz="1200" b="0" i="0" kern="1200" dirty="0">
                <a:solidFill>
                  <a:schemeClr val="tx1"/>
                </a:solidFill>
                <a:effectLst/>
                <a:latin typeface="+mn-lt"/>
                <a:ea typeface="+mn-ea"/>
                <a:cs typeface="+mn-cs"/>
              </a:rPr>
              <a:t>获取你</a:t>
            </a:r>
            <a:r>
              <a:rPr lang="en-US" altLang="zh-CN"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的内部存储空间，相当于应用在内部存储上的根目录。</a:t>
            </a:r>
            <a:endParaRPr lang="en-US" altLang="zh-CN" sz="1200" b="0" i="0" kern="1200" dirty="0">
              <a:solidFill>
                <a:schemeClr val="tx1"/>
              </a:solidFill>
              <a:effectLst/>
              <a:latin typeface="+mn-lt"/>
              <a:ea typeface="+mn-ea"/>
              <a:cs typeface="+mn-cs"/>
            </a:endParaRPr>
          </a:p>
          <a:p>
            <a:pPr latinLnBrk="1"/>
            <a:endParaRPr lang="en-US" altLang="zh-CN" sz="1200" b="0" i="0" kern="1200" dirty="0">
              <a:solidFill>
                <a:schemeClr val="tx1"/>
              </a:solidFill>
              <a:effectLst/>
              <a:latin typeface="+mn-lt"/>
              <a:ea typeface="+mn-ea"/>
              <a:cs typeface="+mn-cs"/>
            </a:endParaRPr>
          </a:p>
          <a:p>
            <a:pPr latinLnBrk="1"/>
            <a:r>
              <a:rPr lang="zh-CN" altLang="en-US" sz="1200" b="0" i="0" kern="1200" dirty="0">
                <a:solidFill>
                  <a:schemeClr val="tx1"/>
                </a:solidFill>
                <a:effectLst/>
                <a:latin typeface="+mn-lt"/>
                <a:ea typeface="+mn-ea"/>
                <a:cs typeface="+mn-cs"/>
              </a:rPr>
              <a:t>如果你在创建内部存储文件的时候将文件属性设置成可读，其他</a:t>
            </a:r>
            <a:r>
              <a:rPr lang="en-US" altLang="zh-CN"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能够访问自己应用的数据，前提是他知道你这个应用的包名，如果一个文件的属性是私有（</a:t>
            </a:r>
            <a:r>
              <a:rPr lang="en-US" altLang="zh-CN" sz="1200" b="0" i="0" kern="1200" dirty="0">
                <a:solidFill>
                  <a:schemeClr val="tx1"/>
                </a:solidFill>
                <a:effectLst/>
                <a:latin typeface="+mn-lt"/>
                <a:ea typeface="+mn-ea"/>
                <a:cs typeface="+mn-cs"/>
              </a:rPr>
              <a:t>private</a:t>
            </a:r>
            <a:r>
              <a:rPr lang="zh-CN" altLang="en-US" sz="1200" b="0" i="0" kern="1200" dirty="0">
                <a:solidFill>
                  <a:schemeClr val="tx1"/>
                </a:solidFill>
                <a:effectLst/>
                <a:latin typeface="+mn-lt"/>
                <a:ea typeface="+mn-ea"/>
                <a:cs typeface="+mn-cs"/>
              </a:rPr>
              <a:t>），那么即使知道包名其他应用也无法访问。它也是系统本身和系统应用程序主要的数据存储所在地，一旦内部存储空间耗尽，手机也就无法使用了。所以对于内部存储空间，要尽量避免使用。</a:t>
            </a:r>
            <a:r>
              <a:rPr lang="en-US" altLang="zh-CN" sz="1200" b="0" i="0" kern="1200" dirty="0">
                <a:solidFill>
                  <a:schemeClr val="tx1"/>
                </a:solidFill>
                <a:effectLst/>
                <a:latin typeface="+mn-lt"/>
                <a:ea typeface="+mn-ea"/>
                <a:cs typeface="+mn-cs"/>
              </a:rPr>
              <a:t>Shared Preferences</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SQLite</a:t>
            </a:r>
            <a:r>
              <a:rPr lang="zh-CN" altLang="en-US" sz="1200" b="0" i="0" kern="1200" dirty="0">
                <a:solidFill>
                  <a:schemeClr val="tx1"/>
                </a:solidFill>
                <a:effectLst/>
                <a:latin typeface="+mn-lt"/>
                <a:ea typeface="+mn-ea"/>
                <a:cs typeface="+mn-cs"/>
              </a:rPr>
              <a:t>数据库都是存储在内部存储空间上的。内部存储一般用</a:t>
            </a:r>
            <a:r>
              <a:rPr lang="en-US" altLang="zh-CN" sz="1200" b="0" i="0" kern="1200" dirty="0">
                <a:solidFill>
                  <a:schemeClr val="tx1"/>
                </a:solidFill>
                <a:effectLst/>
                <a:latin typeface="+mn-lt"/>
                <a:ea typeface="+mn-ea"/>
                <a:cs typeface="+mn-cs"/>
              </a:rPr>
              <a:t>Context</a:t>
            </a:r>
            <a:r>
              <a:rPr lang="zh-CN" altLang="en-US" sz="1200" b="0" i="0" kern="1200" dirty="0">
                <a:solidFill>
                  <a:schemeClr val="tx1"/>
                </a:solidFill>
                <a:effectLst/>
                <a:latin typeface="+mn-lt"/>
                <a:ea typeface="+mn-ea"/>
                <a:cs typeface="+mn-cs"/>
              </a:rPr>
              <a:t>来获取和操作。</a:t>
            </a:r>
            <a:endParaRPr lang="en-US" altLang="zh-CN" sz="1200" b="0" i="0" kern="1200" dirty="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在默认情况下应用程序安装到内部存储，可以指定</a:t>
            </a:r>
            <a:r>
              <a:rPr lang="en-US" altLang="zh-CN" sz="1200" b="0" i="0" kern="1200" dirty="0" err="1">
                <a:solidFill>
                  <a:schemeClr val="tx1"/>
                </a:solidFill>
                <a:effectLst/>
                <a:latin typeface="+mn-lt"/>
                <a:ea typeface="+mn-ea"/>
                <a:cs typeface="+mn-cs"/>
              </a:rPr>
              <a:t>android:installLocation</a:t>
            </a:r>
            <a:r>
              <a:rPr lang="zh-CN" altLang="en-US" sz="1200" b="0" i="0" kern="1200" dirty="0">
                <a:solidFill>
                  <a:schemeClr val="tx1"/>
                </a:solidFill>
                <a:effectLst/>
                <a:latin typeface="+mn-lt"/>
                <a:ea typeface="+mn-ea"/>
                <a:cs typeface="+mn-cs"/>
              </a:rPr>
              <a:t>属性在</a:t>
            </a:r>
            <a:r>
              <a:rPr lang="en-US" altLang="zh-CN" sz="1200" b="0" i="0" kern="1200" dirty="0">
                <a:solidFill>
                  <a:schemeClr val="tx1"/>
                </a:solidFill>
                <a:effectLst/>
                <a:latin typeface="+mn-lt"/>
                <a:ea typeface="+mn-ea"/>
                <a:cs typeface="+mn-cs"/>
              </a:rPr>
              <a:t>AndroidManifest.xml</a:t>
            </a:r>
            <a:r>
              <a:rPr lang="zh-CN" altLang="en-US" sz="1200" b="0" i="0" kern="1200" dirty="0">
                <a:solidFill>
                  <a:schemeClr val="tx1"/>
                </a:solidFill>
                <a:effectLst/>
                <a:latin typeface="+mn-lt"/>
                <a:ea typeface="+mn-ea"/>
                <a:cs typeface="+mn-cs"/>
              </a:rPr>
              <a:t>文件中，这样应用程序可以安装在外部存储器。</a:t>
            </a: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外部存储：</a:t>
            </a:r>
          </a:p>
          <a:p>
            <a:pPr latinLnBrk="1"/>
            <a:r>
              <a:rPr lang="zh-CN" altLang="en-US" sz="1200" b="0" i="0" kern="1200" dirty="0">
                <a:solidFill>
                  <a:schemeClr val="tx1"/>
                </a:solidFill>
                <a:effectLst/>
                <a:latin typeface="+mn-lt"/>
                <a:ea typeface="+mn-ea"/>
                <a:cs typeface="+mn-cs"/>
              </a:rPr>
              <a:t>不一定存在，比如有的手机出厂是只有内部存储，没有外部存储，用户自己又没有安装</a:t>
            </a:r>
            <a:r>
              <a:rPr lang="en-US" altLang="zh-CN" sz="1200" b="0" i="0" kern="1200" dirty="0">
                <a:solidFill>
                  <a:schemeClr val="tx1"/>
                </a:solidFill>
                <a:effectLst/>
                <a:latin typeface="+mn-lt"/>
                <a:ea typeface="+mn-ea"/>
                <a:cs typeface="+mn-cs"/>
              </a:rPr>
              <a:t>micro-SD</a:t>
            </a:r>
            <a:r>
              <a:rPr lang="zh-CN" altLang="en-US" sz="1200" b="0" i="0" kern="1200" dirty="0">
                <a:solidFill>
                  <a:schemeClr val="tx1"/>
                </a:solidFill>
                <a:effectLst/>
                <a:latin typeface="+mn-lt"/>
                <a:ea typeface="+mn-ea"/>
                <a:cs typeface="+mn-cs"/>
              </a:rPr>
              <a:t>卡，这时外部存储是不可用的；</a:t>
            </a:r>
          </a:p>
          <a:p>
            <a:pPr latinLnBrk="1"/>
            <a:r>
              <a:rPr lang="zh-CN" altLang="en-US" sz="1200" b="0" i="0" kern="1200" dirty="0">
                <a:solidFill>
                  <a:schemeClr val="tx1"/>
                </a:solidFill>
                <a:effectLst/>
                <a:latin typeface="+mn-lt"/>
                <a:ea typeface="+mn-ea"/>
                <a:cs typeface="+mn-cs"/>
              </a:rPr>
              <a:t>读写完全开放的，所以你保存的数据可能会被用户和可其它程序读取；</a:t>
            </a:r>
          </a:p>
          <a:p>
            <a:pPr latinLnBrk="1"/>
            <a:r>
              <a:rPr lang="zh-CN" altLang="en-US" sz="1200" b="0" i="0" kern="1200" dirty="0">
                <a:solidFill>
                  <a:schemeClr val="tx1"/>
                </a:solidFill>
                <a:effectLst/>
                <a:latin typeface="+mn-lt"/>
                <a:ea typeface="+mn-ea"/>
                <a:cs typeface="+mn-cs"/>
              </a:rPr>
              <a:t>卸载应用时只会删除通过</a:t>
            </a:r>
            <a:r>
              <a:rPr lang="en-US" altLang="zh-CN" sz="1200" b="0" i="0" u="none" strike="noStrike" kern="1200" dirty="0" err="1">
                <a:solidFill>
                  <a:schemeClr val="tx1"/>
                </a:solidFill>
                <a:effectLst/>
                <a:latin typeface="+mn-lt"/>
                <a:ea typeface="+mn-ea"/>
                <a:cs typeface="+mn-cs"/>
                <a:hlinkClick r:id="rId4"/>
              </a:rPr>
              <a:t>getExternalFilesDir</a:t>
            </a:r>
            <a:r>
              <a:rPr lang="en-US" altLang="zh-CN" sz="1200" b="0" i="0" u="none" strike="noStrike" kern="1200" dirty="0">
                <a:solidFill>
                  <a:schemeClr val="tx1"/>
                </a:solidFill>
                <a:effectLst/>
                <a:latin typeface="+mn-lt"/>
                <a:ea typeface="+mn-ea"/>
                <a:cs typeface="+mn-cs"/>
                <a:hlinkClick r:id="rId4"/>
              </a:rPr>
              <a:t>()</a:t>
            </a:r>
            <a:r>
              <a:rPr lang="zh-CN" altLang="en-US" sz="1200" b="0" i="0" kern="1200" dirty="0">
                <a:solidFill>
                  <a:schemeClr val="tx1"/>
                </a:solidFill>
                <a:effectLst/>
                <a:latin typeface="+mn-lt"/>
                <a:ea typeface="+mn-ea"/>
                <a:cs typeface="+mn-cs"/>
              </a:rPr>
              <a:t>获取到的目录文件；</a:t>
            </a:r>
          </a:p>
          <a:p>
            <a:pPr latinLnBrk="1"/>
            <a:r>
              <a:rPr lang="zh-CN" altLang="en-US" sz="1200" b="0" i="0" kern="1200" dirty="0">
                <a:solidFill>
                  <a:schemeClr val="tx1"/>
                </a:solidFill>
                <a:effectLst/>
                <a:latin typeface="+mn-lt"/>
                <a:ea typeface="+mn-ea"/>
                <a:cs typeface="+mn-cs"/>
              </a:rPr>
              <a:t>如果你的文件没有必要控制访问权限，可以允许其它应用或者用户查看，那么外部存储是不错的选择；</a:t>
            </a:r>
            <a:endParaRPr lang="en-US" altLang="zh-CN" sz="1200" b="0" i="0" kern="1200" dirty="0">
              <a:solidFill>
                <a:schemeClr val="tx1"/>
              </a:solidFill>
              <a:effectLst/>
              <a:latin typeface="+mn-lt"/>
              <a:ea typeface="+mn-ea"/>
              <a:cs typeface="+mn-cs"/>
            </a:endParaRPr>
          </a:p>
          <a:p>
            <a:pPr latinLnBrk="1"/>
            <a:endParaRPr lang="en-US" altLang="zh-CN" sz="1200" b="0" i="0" kern="1200" dirty="0">
              <a:solidFill>
                <a:schemeClr val="tx1"/>
              </a:solidFill>
              <a:effectLst/>
              <a:latin typeface="+mn-lt"/>
              <a:ea typeface="+mn-ea"/>
              <a:cs typeface="+mn-cs"/>
            </a:endParaRPr>
          </a:p>
          <a:p>
            <a:pPr latinLnBrk="1"/>
            <a:r>
              <a:rPr lang="en-US" altLang="zh-CN" sz="1200" b="0" i="0" kern="1200" dirty="0">
                <a:solidFill>
                  <a:schemeClr val="tx1"/>
                </a:solidFill>
                <a:effectLst/>
                <a:latin typeface="+mn-lt"/>
                <a:ea typeface="+mn-ea"/>
                <a:cs typeface="+mn-cs"/>
              </a:rPr>
              <a:t>External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This directory can better be thought as media/shared storage. It is a </a:t>
            </a:r>
            <a:r>
              <a:rPr lang="en-US" altLang="zh-CN" sz="1200" b="0" i="0" kern="1200" dirty="0" err="1">
                <a:solidFill>
                  <a:schemeClr val="tx1"/>
                </a:solidFill>
                <a:effectLst/>
                <a:latin typeface="+mn-lt"/>
                <a:ea typeface="+mn-ea"/>
                <a:cs typeface="+mn-cs"/>
              </a:rPr>
              <a:t>filesystem</a:t>
            </a:r>
            <a:r>
              <a:rPr lang="en-US" altLang="zh-CN" sz="1200" b="0" i="0" kern="1200" dirty="0">
                <a:solidFill>
                  <a:schemeClr val="tx1"/>
                </a:solidFill>
                <a:effectLst/>
                <a:latin typeface="+mn-lt"/>
                <a:ea typeface="+mn-ea"/>
                <a:cs typeface="+mn-cs"/>
              </a:rPr>
              <a:t> that can hold a relatively large amount of data and that is shared across all applications (does not enforce permissions). Traditionally this is an SD card, but it may also be implemented as built-in storage in a device that is distinct from the protected internal storage and can be mounted as a </a:t>
            </a:r>
            <a:r>
              <a:rPr lang="en-US" altLang="zh-CN" sz="1200" b="0" i="0" kern="1200" dirty="0" err="1">
                <a:solidFill>
                  <a:schemeClr val="tx1"/>
                </a:solidFill>
                <a:effectLst/>
                <a:latin typeface="+mn-lt"/>
                <a:ea typeface="+mn-ea"/>
                <a:cs typeface="+mn-cs"/>
              </a:rPr>
              <a:t>filesystem</a:t>
            </a:r>
            <a:r>
              <a:rPr lang="en-US" altLang="zh-CN" sz="1200" b="0" i="0" kern="1200" dirty="0">
                <a:solidFill>
                  <a:schemeClr val="tx1"/>
                </a:solidFill>
                <a:effectLst/>
                <a:latin typeface="+mn-lt"/>
                <a:ea typeface="+mn-ea"/>
                <a:cs typeface="+mn-cs"/>
              </a:rPr>
              <a:t> on a computer.</a:t>
            </a:r>
          </a:p>
          <a:p>
            <a:pPr latinLnBrk="1"/>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在外存储上放公共文件你可以使用</a:t>
            </a:r>
            <a:r>
              <a:rPr lang="en-US" altLang="zh-CN" sz="1200" b="1" i="0" kern="1200" dirty="0" err="1">
                <a:solidFill>
                  <a:schemeClr val="tx1"/>
                </a:solidFill>
                <a:effectLst/>
                <a:latin typeface="+mn-lt"/>
                <a:ea typeface="+mn-ea"/>
                <a:cs typeface="+mn-cs"/>
              </a:rPr>
              <a:t>getExternalStoragePublicDirectory</a:t>
            </a:r>
            <a:r>
              <a:rPr lang="en-US" altLang="zh-CN" sz="1200" b="1"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public File </a:t>
            </a:r>
            <a:r>
              <a:rPr lang="en-US" altLang="zh-CN" sz="1200" b="0" i="0" kern="1200" dirty="0" err="1">
                <a:solidFill>
                  <a:schemeClr val="tx1"/>
                </a:solidFill>
                <a:effectLst/>
                <a:latin typeface="+mn-lt"/>
                <a:ea typeface="+mn-ea"/>
                <a:cs typeface="+mn-cs"/>
              </a:rPr>
              <a:t>getAlbumStorageDir</a:t>
            </a:r>
            <a:r>
              <a:rPr lang="en-US" altLang="zh-CN" sz="1200" b="0" i="0" kern="1200" dirty="0">
                <a:solidFill>
                  <a:schemeClr val="tx1"/>
                </a:solidFill>
                <a:effectLst/>
                <a:latin typeface="+mn-lt"/>
                <a:ea typeface="+mn-ea"/>
                <a:cs typeface="+mn-cs"/>
              </a:rPr>
              <a:t>(String </a:t>
            </a:r>
            <a:r>
              <a:rPr lang="en-US" altLang="zh-CN" sz="1200" b="0" i="0" kern="1200" dirty="0" err="1">
                <a:solidFill>
                  <a:schemeClr val="tx1"/>
                </a:solidFill>
                <a:effectLst/>
                <a:latin typeface="+mn-lt"/>
                <a:ea typeface="+mn-ea"/>
                <a:cs typeface="+mn-cs"/>
              </a:rPr>
              <a:t>albumName</a:t>
            </a:r>
            <a:r>
              <a:rPr lang="en-US" altLang="zh-CN" sz="1200" b="0" i="0" kern="1200" dirty="0">
                <a:solidFill>
                  <a:schemeClr val="tx1"/>
                </a:solidFill>
                <a:effectLst/>
                <a:latin typeface="+mn-lt"/>
                <a:ea typeface="+mn-ea"/>
                <a:cs typeface="+mn-cs"/>
              </a:rPr>
              <a:t>) {</a:t>
            </a:r>
          </a:p>
          <a:p>
            <a:pPr lvl="1"/>
            <a:r>
              <a:rPr lang="en-US" altLang="zh-CN" sz="1200" b="0" i="0" kern="1200" dirty="0">
                <a:solidFill>
                  <a:schemeClr val="tx1"/>
                </a:solidFill>
                <a:effectLst/>
                <a:latin typeface="+mn-lt"/>
                <a:ea typeface="+mn-ea"/>
                <a:cs typeface="+mn-cs"/>
              </a:rPr>
              <a:t>// Get the directory for the user's public pictures directory.</a:t>
            </a:r>
          </a:p>
          <a:p>
            <a:pPr lvl="1"/>
            <a:r>
              <a:rPr lang="en-US" altLang="zh-CN" sz="1200" b="0" i="0" kern="1200" dirty="0">
                <a:solidFill>
                  <a:schemeClr val="tx1"/>
                </a:solidFill>
                <a:effectLst/>
                <a:latin typeface="+mn-lt"/>
                <a:ea typeface="+mn-ea"/>
                <a:cs typeface="+mn-cs"/>
              </a:rPr>
              <a:t>File </a:t>
            </a:r>
            <a:r>
              <a:rPr lang="en-US" altLang="zh-CN" sz="1200" b="0" i="0" kern="1200" dirty="0" err="1">
                <a:solidFill>
                  <a:schemeClr val="tx1"/>
                </a:solidFill>
                <a:effectLst/>
                <a:latin typeface="+mn-lt"/>
                <a:ea typeface="+mn-ea"/>
                <a:cs typeface="+mn-cs"/>
              </a:rPr>
              <a:t>file</a:t>
            </a:r>
            <a:r>
              <a:rPr lang="en-US" altLang="zh-CN" sz="1200" b="0" i="0" kern="1200" dirty="0">
                <a:solidFill>
                  <a:schemeClr val="tx1"/>
                </a:solidFill>
                <a:effectLst/>
                <a:latin typeface="+mn-lt"/>
                <a:ea typeface="+mn-ea"/>
                <a:cs typeface="+mn-cs"/>
              </a:rPr>
              <a:t> = </a:t>
            </a:r>
            <a:r>
              <a:rPr lang="en-US" altLang="zh-CN" sz="1200" b="0" i="0" kern="1200" dirty="0" err="1">
                <a:solidFill>
                  <a:schemeClr val="tx1"/>
                </a:solidFill>
                <a:effectLst/>
                <a:latin typeface="+mn-lt"/>
                <a:ea typeface="+mn-ea"/>
                <a:cs typeface="+mn-cs"/>
              </a:rPr>
              <a:t>newFile</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Environment.getExternalStoragePublicDirectory</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Environment.DIRECTORY_PICTURES</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albumName</a:t>
            </a:r>
            <a:r>
              <a:rPr lang="en-US" altLang="zh-CN" sz="1200" b="0" i="0" kern="1200" dirty="0">
                <a:solidFill>
                  <a:schemeClr val="tx1"/>
                </a:solidFill>
                <a:effectLst/>
                <a:latin typeface="+mn-lt"/>
                <a:ea typeface="+mn-ea"/>
                <a:cs typeface="+mn-cs"/>
              </a:rPr>
              <a:t>);</a:t>
            </a:r>
          </a:p>
          <a:p>
            <a:pPr lvl="1"/>
            <a:endParaRPr lang="en-US" altLang="zh-CN" sz="1200" b="0" i="0" kern="1200" dirty="0">
              <a:solidFill>
                <a:schemeClr val="tx1"/>
              </a:solidFill>
              <a:effectLst/>
              <a:latin typeface="+mn-lt"/>
              <a:ea typeface="+mn-ea"/>
              <a:cs typeface="+mn-cs"/>
            </a:endParaRPr>
          </a:p>
          <a:p>
            <a:pPr lvl="1"/>
            <a:r>
              <a:rPr lang="en-US" altLang="zh-CN" sz="1200" b="0" i="0" kern="1200" dirty="0">
                <a:solidFill>
                  <a:schemeClr val="tx1"/>
                </a:solidFill>
                <a:effectLst/>
                <a:latin typeface="+mn-lt"/>
                <a:ea typeface="+mn-ea"/>
                <a:cs typeface="+mn-cs"/>
              </a:rPr>
              <a:t>if(!</a:t>
            </a:r>
            <a:r>
              <a:rPr lang="en-US" altLang="zh-CN" sz="1200" b="0" i="0" kern="1200" dirty="0" err="1">
                <a:solidFill>
                  <a:schemeClr val="tx1"/>
                </a:solidFill>
                <a:effectLst/>
                <a:latin typeface="+mn-lt"/>
                <a:ea typeface="+mn-ea"/>
                <a:cs typeface="+mn-cs"/>
              </a:rPr>
              <a:t>file.mkdirs</a:t>
            </a:r>
            <a:r>
              <a:rPr lang="en-US" altLang="zh-CN" sz="1200" b="0" i="0" kern="1200" dirty="0">
                <a:solidFill>
                  <a:schemeClr val="tx1"/>
                </a:solidFill>
                <a:effectLst/>
                <a:latin typeface="+mn-lt"/>
                <a:ea typeface="+mn-ea"/>
                <a:cs typeface="+mn-cs"/>
              </a:rPr>
              <a:t>()) {</a:t>
            </a:r>
          </a:p>
          <a:p>
            <a:pPr lvl="1"/>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Log.e</a:t>
            </a:r>
            <a:r>
              <a:rPr lang="en-US" altLang="zh-CN" sz="1200" b="0" i="0" kern="1200" dirty="0">
                <a:solidFill>
                  <a:schemeClr val="tx1"/>
                </a:solidFill>
                <a:effectLst/>
                <a:latin typeface="+mn-lt"/>
                <a:ea typeface="+mn-ea"/>
                <a:cs typeface="+mn-cs"/>
              </a:rPr>
              <a:t>(LOG_TAG, "Directory not created");</a:t>
            </a:r>
          </a:p>
          <a:p>
            <a:pPr lvl="1"/>
            <a:r>
              <a:rPr lang="en-US" altLang="zh-CN" sz="1200" b="0" i="0" kern="1200" dirty="0">
                <a:solidFill>
                  <a:schemeClr val="tx1"/>
                </a:solidFill>
                <a:effectLst/>
                <a:latin typeface="+mn-lt"/>
                <a:ea typeface="+mn-ea"/>
                <a:cs typeface="+mn-cs"/>
              </a:rPr>
              <a:t>}</a:t>
            </a:r>
          </a:p>
          <a:p>
            <a:pPr lvl="1"/>
            <a:r>
              <a:rPr lang="en-US" altLang="zh-CN" sz="1200" b="0" i="0" kern="1200" dirty="0">
                <a:solidFill>
                  <a:schemeClr val="tx1"/>
                </a:solidFill>
                <a:effectLst/>
                <a:latin typeface="+mn-lt"/>
                <a:ea typeface="+mn-ea"/>
                <a:cs typeface="+mn-cs"/>
              </a:rPr>
              <a:t>return file;</a:t>
            </a:r>
          </a:p>
          <a:p>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获得了存放</a:t>
            </a:r>
            <a:r>
              <a:rPr lang="en-US" altLang="zh-CN" sz="1200" b="0" i="0" kern="1200" dirty="0">
                <a:solidFill>
                  <a:schemeClr val="tx1"/>
                </a:solidFill>
                <a:effectLst/>
                <a:latin typeface="+mn-lt"/>
                <a:ea typeface="+mn-ea"/>
                <a:cs typeface="+mn-cs"/>
              </a:rPr>
              <a:t>picture</a:t>
            </a:r>
            <a:r>
              <a:rPr lang="zh-CN" altLang="en-US" sz="1200" b="0" i="0" kern="1200" dirty="0">
                <a:solidFill>
                  <a:schemeClr val="tx1"/>
                </a:solidFill>
                <a:effectLst/>
                <a:latin typeface="+mn-lt"/>
                <a:ea typeface="+mn-ea"/>
                <a:cs typeface="+mn-cs"/>
              </a:rPr>
              <a:t>的目录，并且新创建一个</a:t>
            </a:r>
            <a:r>
              <a:rPr lang="en-US" altLang="zh-CN" sz="1200" b="0" i="0" kern="1200" dirty="0" err="1">
                <a:solidFill>
                  <a:schemeClr val="tx1"/>
                </a:solidFill>
                <a:effectLst/>
                <a:latin typeface="+mn-lt"/>
                <a:ea typeface="+mn-ea"/>
                <a:cs typeface="+mn-cs"/>
              </a:rPr>
              <a:t>albumName</a:t>
            </a:r>
            <a:r>
              <a:rPr lang="zh-CN" altLang="en-US" sz="1200" b="0" i="0" kern="1200" dirty="0">
                <a:solidFill>
                  <a:schemeClr val="tx1"/>
                </a:solidFill>
                <a:effectLst/>
                <a:latin typeface="+mn-lt"/>
                <a:ea typeface="+mn-ea"/>
                <a:cs typeface="+mn-cs"/>
              </a:rPr>
              <a:t>文件。</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外部存储上，应用私有文件的价值在于卸载之后，这些文件也会被删除。类似于内部存储。</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创建应用私有文件的方法是</a:t>
            </a:r>
            <a:r>
              <a:rPr lang="en-US" altLang="zh-CN" sz="1200" b="0" i="0" kern="1200" dirty="0" err="1">
                <a:solidFill>
                  <a:schemeClr val="tx1"/>
                </a:solidFill>
                <a:effectLst/>
                <a:latin typeface="+mn-lt"/>
                <a:ea typeface="+mn-ea"/>
                <a:cs typeface="+mn-cs"/>
              </a:rPr>
              <a:t>Context.getExternalFilesDir</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，如下：</a:t>
            </a:r>
          </a:p>
          <a:p>
            <a:r>
              <a:rPr lang="en-US" altLang="zh-CN" sz="1200" b="0" i="0" kern="1200" dirty="0">
                <a:solidFill>
                  <a:schemeClr val="tx1"/>
                </a:solidFill>
                <a:effectLst/>
                <a:latin typeface="+mn-lt"/>
                <a:ea typeface="+mn-ea"/>
                <a:cs typeface="+mn-cs"/>
              </a:rPr>
              <a:t>public File </a:t>
            </a:r>
            <a:r>
              <a:rPr lang="en-US" altLang="zh-CN" sz="1200" b="0" i="0" kern="1200" dirty="0" err="1">
                <a:solidFill>
                  <a:schemeClr val="tx1"/>
                </a:solidFill>
                <a:effectLst/>
                <a:latin typeface="+mn-lt"/>
                <a:ea typeface="+mn-ea"/>
                <a:cs typeface="+mn-cs"/>
              </a:rPr>
              <a:t>getAlbumStorageDir</a:t>
            </a:r>
            <a:r>
              <a:rPr lang="en-US" altLang="zh-CN" sz="1200" b="0" i="0" kern="1200" dirty="0">
                <a:solidFill>
                  <a:schemeClr val="tx1"/>
                </a:solidFill>
                <a:effectLst/>
                <a:latin typeface="+mn-lt"/>
                <a:ea typeface="+mn-ea"/>
                <a:cs typeface="+mn-cs"/>
              </a:rPr>
              <a:t>(Context </a:t>
            </a:r>
            <a:r>
              <a:rPr lang="en-US" altLang="zh-CN" sz="1200" b="0" i="0" kern="1200" dirty="0" err="1">
                <a:solidFill>
                  <a:schemeClr val="tx1"/>
                </a:solidFill>
                <a:effectLst/>
                <a:latin typeface="+mn-lt"/>
                <a:ea typeface="+mn-ea"/>
                <a:cs typeface="+mn-cs"/>
              </a:rPr>
              <a:t>context</a:t>
            </a:r>
            <a:r>
              <a:rPr lang="en-US" altLang="zh-CN" sz="1200" b="0" i="0" kern="1200" dirty="0">
                <a:solidFill>
                  <a:schemeClr val="tx1"/>
                </a:solidFill>
                <a:effectLst/>
                <a:latin typeface="+mn-lt"/>
                <a:ea typeface="+mn-ea"/>
                <a:cs typeface="+mn-cs"/>
              </a:rPr>
              <a:t>, String </a:t>
            </a:r>
            <a:r>
              <a:rPr lang="en-US" altLang="zh-CN" sz="1200" b="0" i="0" kern="1200" dirty="0" err="1">
                <a:solidFill>
                  <a:schemeClr val="tx1"/>
                </a:solidFill>
                <a:effectLst/>
                <a:latin typeface="+mn-lt"/>
                <a:ea typeface="+mn-ea"/>
                <a:cs typeface="+mn-cs"/>
              </a:rPr>
              <a:t>albumName</a:t>
            </a:r>
            <a:r>
              <a:rPr lang="en-US" altLang="zh-CN" sz="1200" b="0" i="0" kern="1200" dirty="0">
                <a:solidFill>
                  <a:schemeClr val="tx1"/>
                </a:solidFill>
                <a:effectLst/>
                <a:latin typeface="+mn-lt"/>
                <a:ea typeface="+mn-ea"/>
                <a:cs typeface="+mn-cs"/>
              </a:rPr>
              <a:t>) {</a:t>
            </a:r>
          </a:p>
          <a:p>
            <a:pPr lvl="1"/>
            <a:r>
              <a:rPr lang="en-US" altLang="zh-CN" sz="1200" b="0" i="0" kern="1200" dirty="0">
                <a:solidFill>
                  <a:schemeClr val="tx1"/>
                </a:solidFill>
                <a:effectLst/>
                <a:latin typeface="+mn-lt"/>
                <a:ea typeface="+mn-ea"/>
                <a:cs typeface="+mn-cs"/>
              </a:rPr>
              <a:t>// Get the directory for the app's private pictures directory.</a:t>
            </a:r>
          </a:p>
          <a:p>
            <a:pPr lvl="1"/>
            <a:r>
              <a:rPr lang="en-US" altLang="zh-CN" sz="1200" b="0" i="0" kern="1200" dirty="0">
                <a:solidFill>
                  <a:schemeClr val="tx1"/>
                </a:solidFill>
                <a:effectLst/>
                <a:latin typeface="+mn-lt"/>
                <a:ea typeface="+mn-ea"/>
                <a:cs typeface="+mn-cs"/>
              </a:rPr>
              <a:t>File </a:t>
            </a:r>
            <a:r>
              <a:rPr lang="en-US" altLang="zh-CN" sz="1200" b="0" i="0" kern="1200" dirty="0" err="1">
                <a:solidFill>
                  <a:schemeClr val="tx1"/>
                </a:solidFill>
                <a:effectLst/>
                <a:latin typeface="+mn-lt"/>
                <a:ea typeface="+mn-ea"/>
                <a:cs typeface="+mn-cs"/>
              </a:rPr>
              <a:t>file</a:t>
            </a:r>
            <a:r>
              <a:rPr lang="en-US" altLang="zh-CN" sz="1200" b="0" i="0" kern="1200" dirty="0">
                <a:solidFill>
                  <a:schemeClr val="tx1"/>
                </a:solidFill>
                <a:effectLst/>
                <a:latin typeface="+mn-lt"/>
                <a:ea typeface="+mn-ea"/>
                <a:cs typeface="+mn-cs"/>
              </a:rPr>
              <a:t> = </a:t>
            </a:r>
            <a:r>
              <a:rPr lang="en-US" altLang="zh-CN" sz="1200" b="0" i="0" kern="1200" dirty="0" err="1">
                <a:solidFill>
                  <a:schemeClr val="tx1"/>
                </a:solidFill>
                <a:effectLst/>
                <a:latin typeface="+mn-lt"/>
                <a:ea typeface="+mn-ea"/>
                <a:cs typeface="+mn-cs"/>
              </a:rPr>
              <a:t>newFile</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context.getExternalFilesDir</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Environment.DIRECTORY_PICTURES</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albumName</a:t>
            </a:r>
            <a:r>
              <a:rPr lang="en-US" altLang="zh-CN" sz="1200" b="0" i="0" kern="1200" dirty="0">
                <a:solidFill>
                  <a:schemeClr val="tx1"/>
                </a:solidFill>
                <a:effectLst/>
                <a:latin typeface="+mn-lt"/>
                <a:ea typeface="+mn-ea"/>
                <a:cs typeface="+mn-cs"/>
              </a:rPr>
              <a:t>);</a:t>
            </a:r>
          </a:p>
          <a:p>
            <a:pPr lvl="1"/>
            <a:endParaRPr lang="en-US" altLang="zh-CN" sz="1200" b="0" i="0" kern="1200" dirty="0">
              <a:solidFill>
                <a:schemeClr val="tx1"/>
              </a:solidFill>
              <a:effectLst/>
              <a:latin typeface="+mn-lt"/>
              <a:ea typeface="+mn-ea"/>
              <a:cs typeface="+mn-cs"/>
            </a:endParaRPr>
          </a:p>
          <a:p>
            <a:pPr lvl="1"/>
            <a:r>
              <a:rPr lang="en-US" altLang="zh-CN" sz="1200" b="0" i="0" kern="1200" dirty="0">
                <a:solidFill>
                  <a:schemeClr val="tx1"/>
                </a:solidFill>
                <a:effectLst/>
                <a:latin typeface="+mn-lt"/>
                <a:ea typeface="+mn-ea"/>
                <a:cs typeface="+mn-cs"/>
              </a:rPr>
              <a:t>if(!</a:t>
            </a:r>
            <a:r>
              <a:rPr lang="en-US" altLang="zh-CN" sz="1200" b="0" i="0" kern="1200" dirty="0" err="1">
                <a:solidFill>
                  <a:schemeClr val="tx1"/>
                </a:solidFill>
                <a:effectLst/>
                <a:latin typeface="+mn-lt"/>
                <a:ea typeface="+mn-ea"/>
                <a:cs typeface="+mn-cs"/>
              </a:rPr>
              <a:t>file.mkdirs</a:t>
            </a:r>
            <a:r>
              <a:rPr lang="en-US" altLang="zh-CN" sz="1200" b="0" i="0" kern="1200" dirty="0">
                <a:solidFill>
                  <a:schemeClr val="tx1"/>
                </a:solidFill>
                <a:effectLst/>
                <a:latin typeface="+mn-lt"/>
                <a:ea typeface="+mn-ea"/>
                <a:cs typeface="+mn-cs"/>
              </a:rPr>
              <a:t>()) {</a:t>
            </a:r>
          </a:p>
          <a:p>
            <a:pPr lvl="1"/>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Log.e</a:t>
            </a:r>
            <a:r>
              <a:rPr lang="en-US" altLang="zh-CN" sz="1200" b="0" i="0" kern="1200" dirty="0">
                <a:solidFill>
                  <a:schemeClr val="tx1"/>
                </a:solidFill>
                <a:effectLst/>
                <a:latin typeface="+mn-lt"/>
                <a:ea typeface="+mn-ea"/>
                <a:cs typeface="+mn-cs"/>
              </a:rPr>
              <a:t>(LOG_TAG, "Directory not created");</a:t>
            </a:r>
          </a:p>
          <a:p>
            <a:pPr lvl="1"/>
            <a:r>
              <a:rPr lang="en-US" altLang="zh-CN" sz="1200" b="0" i="0" kern="1200" dirty="0">
                <a:solidFill>
                  <a:schemeClr val="tx1"/>
                </a:solidFill>
                <a:effectLst/>
                <a:latin typeface="+mn-lt"/>
                <a:ea typeface="+mn-ea"/>
                <a:cs typeface="+mn-cs"/>
              </a:rPr>
              <a:t>}</a:t>
            </a:r>
          </a:p>
          <a:p>
            <a:pPr lvl="1"/>
            <a:r>
              <a:rPr lang="en-US" altLang="zh-CN" sz="1200" b="0" i="0" kern="1200" dirty="0">
                <a:solidFill>
                  <a:schemeClr val="tx1"/>
                </a:solidFill>
                <a:effectLst/>
                <a:latin typeface="+mn-lt"/>
                <a:ea typeface="+mn-ea"/>
                <a:cs typeface="+mn-cs"/>
              </a:rPr>
              <a:t>return file;</a:t>
            </a:r>
          </a:p>
          <a:p>
            <a:r>
              <a:rPr lang="en-US" altLang="zh-CN" sz="1200" b="0" i="0" kern="1200" dirty="0">
                <a:solidFill>
                  <a:schemeClr val="tx1"/>
                </a:solidFill>
                <a:effectLst/>
                <a:latin typeface="+mn-lt"/>
                <a:ea typeface="+mn-ea"/>
                <a:cs typeface="+mn-cs"/>
              </a:rPr>
              <a:t>}</a:t>
            </a:r>
          </a:p>
          <a:p>
            <a:endParaRPr lang="en-US" altLang="zh-CN" sz="1200" b="0" i="0" kern="1200" dirty="0">
              <a:solidFill>
                <a:schemeClr val="tx1"/>
              </a:solidFill>
              <a:effectLst/>
              <a:latin typeface="+mn-lt"/>
              <a:ea typeface="+mn-ea"/>
              <a:cs typeface="+mn-cs"/>
            </a:endParaRPr>
          </a:p>
          <a:p>
            <a:pPr latinLnBrk="1"/>
            <a:endParaRPr lang="en-US" altLang="zh-CN" sz="1200" b="0" i="0" kern="1200" dirty="0">
              <a:solidFill>
                <a:schemeClr val="tx1"/>
              </a:solidFill>
              <a:effectLst/>
              <a:latin typeface="+mn-lt"/>
              <a:ea typeface="+mn-ea"/>
              <a:cs typeface="+mn-cs"/>
            </a:endParaRPr>
          </a:p>
          <a:p>
            <a:pPr latinLnBrk="1"/>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br>
              <a:rPr lang="zh-CN" altLang="en-US" dirty="0"/>
            </a:b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9</a:t>
            </a:fld>
            <a:endParaRPr lang="zh-CN" altLang="en-US"/>
          </a:p>
        </p:txBody>
      </p:sp>
    </p:spTree>
    <p:extLst>
      <p:ext uri="{BB962C8B-B14F-4D97-AF65-F5344CB8AC3E}">
        <p14:creationId xmlns:p14="http://schemas.microsoft.com/office/powerpoint/2010/main" val="766578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10</a:t>
            </a:fld>
            <a:endParaRPr lang="zh-CN" altLang="en-US"/>
          </a:p>
        </p:txBody>
      </p:sp>
    </p:spTree>
    <p:extLst>
      <p:ext uri="{BB962C8B-B14F-4D97-AF65-F5344CB8AC3E}">
        <p14:creationId xmlns:p14="http://schemas.microsoft.com/office/powerpoint/2010/main" val="2308452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需要向用户提供软件参数设置功能，例如我们常用的</a:t>
            </a:r>
            <a:r>
              <a:rPr lang="en-US" altLang="zh-CN" sz="1200" b="0" i="0" kern="1200" dirty="0">
                <a:solidFill>
                  <a:schemeClr val="tx1"/>
                </a:solidFill>
                <a:effectLst/>
                <a:latin typeface="+mn-lt"/>
                <a:ea typeface="+mn-ea"/>
                <a:cs typeface="+mn-cs"/>
              </a:rPr>
              <a:t>QQ</a:t>
            </a:r>
            <a:r>
              <a:rPr lang="zh-CN" altLang="en-US" sz="1200" b="0" i="0" kern="1200" dirty="0">
                <a:solidFill>
                  <a:schemeClr val="tx1"/>
                </a:solidFill>
                <a:effectLst/>
                <a:latin typeface="+mn-lt"/>
                <a:ea typeface="+mn-ea"/>
                <a:cs typeface="+mn-cs"/>
              </a:rPr>
              <a:t>，用户可以设置是否允许陌生人添加自己为好友。对于软件配置参数的保存，如果是</a:t>
            </a:r>
            <a:r>
              <a:rPr lang="en-US" altLang="zh-CN" sz="1200" b="0" i="0" kern="1200" dirty="0">
                <a:solidFill>
                  <a:schemeClr val="tx1"/>
                </a:solidFill>
                <a:effectLst/>
                <a:latin typeface="+mn-lt"/>
                <a:ea typeface="+mn-ea"/>
                <a:cs typeface="+mn-cs"/>
              </a:rPr>
              <a:t>window</a:t>
            </a:r>
            <a:r>
              <a:rPr lang="zh-CN" altLang="en-US" sz="1200" b="0" i="0" kern="1200" dirty="0">
                <a:solidFill>
                  <a:schemeClr val="tx1"/>
                </a:solidFill>
                <a:effectLst/>
                <a:latin typeface="+mn-lt"/>
                <a:ea typeface="+mn-ea"/>
                <a:cs typeface="+mn-cs"/>
              </a:rPr>
              <a:t>软件通常我们会采用</a:t>
            </a:r>
            <a:r>
              <a:rPr lang="en-US" altLang="zh-CN" sz="1200" b="0" i="0" kern="1200" dirty="0" err="1">
                <a:solidFill>
                  <a:schemeClr val="tx1"/>
                </a:solidFill>
                <a:effectLst/>
                <a:latin typeface="+mn-lt"/>
                <a:ea typeface="+mn-ea"/>
                <a:cs typeface="+mn-cs"/>
              </a:rPr>
              <a:t>ini</a:t>
            </a:r>
            <a:r>
              <a:rPr lang="zh-CN" altLang="en-US" sz="1200" b="0" i="0" kern="1200" dirty="0">
                <a:solidFill>
                  <a:schemeClr val="tx1"/>
                </a:solidFill>
                <a:effectLst/>
                <a:latin typeface="+mn-lt"/>
                <a:ea typeface="+mn-ea"/>
                <a:cs typeface="+mn-cs"/>
              </a:rPr>
              <a:t>文件进行保存，如果是</a:t>
            </a:r>
            <a:r>
              <a:rPr lang="en-US" altLang="zh-CN" sz="1200" b="0" i="0" kern="1200" dirty="0">
                <a:solidFill>
                  <a:schemeClr val="tx1"/>
                </a:solidFill>
                <a:effectLst/>
                <a:latin typeface="+mn-lt"/>
                <a:ea typeface="+mn-ea"/>
                <a:cs typeface="+mn-cs"/>
              </a:rPr>
              <a:t>j2se</a:t>
            </a:r>
            <a:r>
              <a:rPr lang="zh-CN" altLang="en-US" sz="1200" b="0" i="0" kern="1200" dirty="0">
                <a:solidFill>
                  <a:schemeClr val="tx1"/>
                </a:solidFill>
                <a:effectLst/>
                <a:latin typeface="+mn-lt"/>
                <a:ea typeface="+mn-ea"/>
                <a:cs typeface="+mn-cs"/>
              </a:rPr>
              <a:t>应用，我们会采用</a:t>
            </a:r>
            <a:r>
              <a:rPr lang="en-US" altLang="zh-CN" sz="1200" b="0" i="0" kern="1200" dirty="0">
                <a:solidFill>
                  <a:schemeClr val="tx1"/>
                </a:solidFill>
                <a:effectLst/>
                <a:latin typeface="+mn-lt"/>
                <a:ea typeface="+mn-ea"/>
                <a:cs typeface="+mn-cs"/>
              </a:rPr>
              <a:t>properties</a:t>
            </a:r>
            <a:r>
              <a:rPr lang="zh-CN" altLang="en-US" sz="1200" b="0" i="0" kern="1200" dirty="0">
                <a:solidFill>
                  <a:schemeClr val="tx1"/>
                </a:solidFill>
                <a:effectLst/>
                <a:latin typeface="+mn-lt"/>
                <a:ea typeface="+mn-ea"/>
                <a:cs typeface="+mn-cs"/>
              </a:rPr>
              <a:t>属性文件或者</a:t>
            </a:r>
            <a:r>
              <a:rPr lang="en-US" altLang="zh-CN" sz="1200" b="0" i="0" kern="1200" dirty="0">
                <a:solidFill>
                  <a:schemeClr val="tx1"/>
                </a:solidFill>
                <a:effectLst/>
                <a:latin typeface="+mn-lt"/>
                <a:ea typeface="+mn-ea"/>
                <a:cs typeface="+mn-cs"/>
              </a:rPr>
              <a:t>xml</a:t>
            </a:r>
            <a:r>
              <a:rPr lang="zh-CN" altLang="en-US" sz="1200" b="0" i="0" kern="1200" dirty="0">
                <a:solidFill>
                  <a:schemeClr val="tx1"/>
                </a:solidFill>
                <a:effectLst/>
                <a:latin typeface="+mn-lt"/>
                <a:ea typeface="+mn-ea"/>
                <a:cs typeface="+mn-cs"/>
              </a:rPr>
              <a:t>进行保存。</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11</a:t>
            </a:fld>
            <a:endParaRPr lang="zh-CN" altLang="en-US"/>
          </a:p>
        </p:txBody>
      </p:sp>
    </p:spTree>
    <p:extLst>
      <p:ext uri="{BB962C8B-B14F-4D97-AF65-F5344CB8AC3E}">
        <p14:creationId xmlns:p14="http://schemas.microsoft.com/office/powerpoint/2010/main" val="2276700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12</a:t>
            </a:fld>
            <a:endParaRPr lang="zh-CN" altLang="en-US"/>
          </a:p>
        </p:txBody>
      </p:sp>
    </p:spTree>
    <p:extLst>
      <p:ext uri="{BB962C8B-B14F-4D97-AF65-F5344CB8AC3E}">
        <p14:creationId xmlns:p14="http://schemas.microsoft.com/office/powerpoint/2010/main" val="1141039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 Context </a:t>
            </a:r>
            <a:r>
              <a:rPr lang="zh-CN" altLang="en-US" sz="1200" b="0" i="0" kern="1200" dirty="0">
                <a:solidFill>
                  <a:schemeClr val="tx1"/>
                </a:solidFill>
                <a:effectLst/>
                <a:latin typeface="+mn-lt"/>
                <a:ea typeface="+mn-ea"/>
                <a:cs typeface="+mn-cs"/>
              </a:rPr>
              <a:t>类中的 </a:t>
            </a:r>
            <a:r>
              <a:rPr lang="en-US" altLang="zh-CN" sz="1200" b="0" i="0" kern="1200" dirty="0" err="1">
                <a:solidFill>
                  <a:schemeClr val="tx1"/>
                </a:solidFill>
                <a:effectLst/>
                <a:latin typeface="+mn-lt"/>
                <a:ea typeface="+mn-ea"/>
                <a:cs typeface="+mn-cs"/>
              </a:rPr>
              <a:t>getSharedPreferences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a:t>
            </a:r>
            <a:endParaRPr lang="en-US" altLang="zh-CN" sz="1200" b="0" i="0" kern="1200" dirty="0">
              <a:solidFill>
                <a:schemeClr val="tx1"/>
              </a:solidFill>
              <a:effectLst/>
              <a:latin typeface="+mn-lt"/>
              <a:ea typeface="+mn-ea"/>
              <a:cs typeface="+mn-cs"/>
            </a:endParaRPr>
          </a:p>
          <a:p>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2. Activity </a:t>
            </a:r>
            <a:r>
              <a:rPr lang="zh-CN" altLang="en-US" sz="1200" b="0" i="0" kern="1200" dirty="0">
                <a:solidFill>
                  <a:schemeClr val="tx1"/>
                </a:solidFill>
                <a:effectLst/>
                <a:latin typeface="+mn-lt"/>
                <a:ea typeface="+mn-ea"/>
                <a:cs typeface="+mn-cs"/>
              </a:rPr>
              <a:t>类中的 </a:t>
            </a:r>
            <a:r>
              <a:rPr lang="en-US" altLang="zh-CN" sz="1200" b="0" i="0" kern="1200" dirty="0" err="1">
                <a:solidFill>
                  <a:schemeClr val="tx1"/>
                </a:solidFill>
                <a:effectLst/>
                <a:latin typeface="+mn-lt"/>
                <a:ea typeface="+mn-ea"/>
                <a:cs typeface="+mn-cs"/>
              </a:rPr>
              <a:t>getPreferences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这个方法和 </a:t>
            </a:r>
            <a:r>
              <a:rPr lang="en-US" altLang="zh-CN" sz="1200" b="0" i="0" kern="1200" dirty="0">
                <a:solidFill>
                  <a:schemeClr val="tx1"/>
                </a:solidFill>
                <a:effectLst/>
                <a:latin typeface="+mn-lt"/>
                <a:ea typeface="+mn-ea"/>
                <a:cs typeface="+mn-cs"/>
              </a:rPr>
              <a:t>Context </a:t>
            </a:r>
            <a:r>
              <a:rPr lang="zh-CN" altLang="en-US" sz="1200" b="0" i="0" kern="1200" dirty="0">
                <a:solidFill>
                  <a:schemeClr val="tx1"/>
                </a:solidFill>
                <a:effectLst/>
                <a:latin typeface="+mn-lt"/>
                <a:ea typeface="+mn-ea"/>
                <a:cs typeface="+mn-cs"/>
              </a:rPr>
              <a:t>中的 </a:t>
            </a:r>
            <a:r>
              <a:rPr lang="en-US" altLang="zh-CN" sz="1200" b="0" i="0" kern="1200" dirty="0" err="1">
                <a:solidFill>
                  <a:schemeClr val="tx1"/>
                </a:solidFill>
                <a:effectLst/>
                <a:latin typeface="+mn-lt"/>
                <a:ea typeface="+mn-ea"/>
                <a:cs typeface="+mn-cs"/>
              </a:rPr>
              <a:t>getSharedPreferences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方法很相似，不过它只接收一个操作模式参数，因为使用这个方法时会自动将当前活动的类名作为 </a:t>
            </a:r>
            <a:r>
              <a:rPr lang="en-US" altLang="zh-CN" sz="1200" b="0" i="0" kern="1200" dirty="0" err="1">
                <a:solidFill>
                  <a:schemeClr val="tx1"/>
                </a:solidFill>
                <a:effectLst/>
                <a:latin typeface="+mn-lt"/>
                <a:ea typeface="+mn-ea"/>
                <a:cs typeface="+mn-cs"/>
              </a:rPr>
              <a:t>SharedPreferences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的文件名。</a:t>
            </a:r>
            <a:endParaRPr lang="en-US" altLang="zh-CN" sz="1200" b="0" i="0" kern="1200" dirty="0">
              <a:solidFill>
                <a:schemeClr val="tx1"/>
              </a:solidFill>
              <a:effectLst/>
              <a:latin typeface="+mn-lt"/>
              <a:ea typeface="+mn-ea"/>
              <a:cs typeface="+mn-cs"/>
            </a:endParaRPr>
          </a:p>
          <a:p>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3. </a:t>
            </a:r>
            <a:r>
              <a:rPr lang="en-US" altLang="zh-CN" sz="1200" b="0" i="0" kern="1200" dirty="0" err="1">
                <a:solidFill>
                  <a:schemeClr val="tx1"/>
                </a:solidFill>
                <a:effectLst/>
                <a:latin typeface="+mn-lt"/>
                <a:ea typeface="+mn-ea"/>
                <a:cs typeface="+mn-cs"/>
              </a:rPr>
              <a:t>PreferenceManager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类中的 </a:t>
            </a:r>
            <a:r>
              <a:rPr lang="en-US" altLang="zh-CN" sz="1200" b="0" i="0" kern="1200" dirty="0" err="1">
                <a:solidFill>
                  <a:schemeClr val="tx1"/>
                </a:solidFill>
                <a:effectLst/>
                <a:latin typeface="+mn-lt"/>
                <a:ea typeface="+mn-ea"/>
                <a:cs typeface="+mn-cs"/>
              </a:rPr>
              <a:t>getDefaultSharedPreferences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这是一个静态方法，它接收一个 </a:t>
            </a:r>
            <a:r>
              <a:rPr lang="en-US" altLang="zh-CN" sz="1200" b="0" i="0" kern="1200" dirty="0">
                <a:solidFill>
                  <a:schemeClr val="tx1"/>
                </a:solidFill>
                <a:effectLst/>
                <a:latin typeface="+mn-lt"/>
                <a:ea typeface="+mn-ea"/>
                <a:cs typeface="+mn-cs"/>
              </a:rPr>
              <a:t>Context </a:t>
            </a:r>
            <a:r>
              <a:rPr lang="zh-CN" altLang="en-US" sz="1200" b="0" i="0" kern="1200" dirty="0">
                <a:solidFill>
                  <a:schemeClr val="tx1"/>
                </a:solidFill>
                <a:effectLst/>
                <a:latin typeface="+mn-lt"/>
                <a:ea typeface="+mn-ea"/>
                <a:cs typeface="+mn-cs"/>
              </a:rPr>
              <a:t>参数，并自动使用当前应用程序的包名作为前缀来命名 </a:t>
            </a:r>
            <a:r>
              <a:rPr lang="en-US" altLang="zh-CN" sz="1200" b="0" i="0" kern="1200" dirty="0" err="1">
                <a:solidFill>
                  <a:schemeClr val="tx1"/>
                </a:solidFill>
                <a:effectLst/>
                <a:latin typeface="+mn-lt"/>
                <a:ea typeface="+mn-ea"/>
                <a:cs typeface="+mn-cs"/>
              </a:rPr>
              <a:t>SharedPreferences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文件。</a:t>
            </a:r>
            <a:r>
              <a:rPr lang="zh-CN" altLang="en-US" dirty="0"/>
              <a:t> </a:t>
            </a:r>
            <a:endParaRPr lang="en-US" altLang="zh-CN" dirty="0"/>
          </a:p>
          <a:p>
            <a:endParaRPr lang="en-US" altLang="zh-CN" dirty="0"/>
          </a:p>
          <a:p>
            <a:r>
              <a:rPr lang="zh-CN" altLang="en-US" sz="1200" b="0" i="0" kern="1200" dirty="0">
                <a:solidFill>
                  <a:schemeClr val="tx1"/>
                </a:solidFill>
                <a:effectLst/>
                <a:latin typeface="+mn-lt"/>
                <a:ea typeface="+mn-ea"/>
                <a:cs typeface="+mn-cs"/>
              </a:rPr>
              <a:t>调用</a:t>
            </a:r>
            <a:r>
              <a:rPr lang="en-US" altLang="zh-CN" sz="1200" b="0" i="0" kern="1200" dirty="0">
                <a:solidFill>
                  <a:schemeClr val="tx1"/>
                </a:solidFill>
                <a:effectLst/>
                <a:latin typeface="+mn-lt"/>
                <a:ea typeface="+mn-ea"/>
                <a:cs typeface="+mn-cs"/>
              </a:rPr>
              <a:t>Context</a:t>
            </a:r>
            <a:r>
              <a:rPr lang="zh-CN" altLang="en-US" sz="1200" b="0" i="0" kern="1200" dirty="0">
                <a:solidFill>
                  <a:schemeClr val="tx1"/>
                </a:solidFill>
                <a:effectLst/>
                <a:latin typeface="+mn-lt"/>
                <a:ea typeface="+mn-ea"/>
                <a:cs typeface="+mn-cs"/>
              </a:rPr>
              <a:t>对象的</a:t>
            </a:r>
            <a:r>
              <a:rPr lang="en-US" altLang="zh-CN" sz="1200" b="0" i="0" kern="1200" dirty="0" err="1">
                <a:solidFill>
                  <a:schemeClr val="tx1"/>
                </a:solidFill>
                <a:effectLst/>
                <a:latin typeface="+mn-lt"/>
                <a:ea typeface="+mn-ea"/>
                <a:cs typeface="+mn-cs"/>
              </a:rPr>
              <a:t>getSharedPreferences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方法获得的</a:t>
            </a:r>
            <a:r>
              <a:rPr lang="en-US" altLang="zh-CN" sz="1200" b="0" i="0" kern="1200" dirty="0" err="1">
                <a:solidFill>
                  <a:schemeClr val="tx1"/>
                </a:solidFill>
                <a:effectLst/>
                <a:latin typeface="+mn-lt"/>
                <a:ea typeface="+mn-ea"/>
                <a:cs typeface="+mn-cs"/>
              </a:rPr>
              <a:t>SharedPreferences</a:t>
            </a:r>
            <a:r>
              <a:rPr lang="zh-CN" altLang="en-US" sz="1200" b="0" i="0" kern="1200" dirty="0">
                <a:solidFill>
                  <a:schemeClr val="tx1"/>
                </a:solidFill>
                <a:effectLst/>
                <a:latin typeface="+mn-lt"/>
                <a:ea typeface="+mn-ea"/>
                <a:cs typeface="+mn-cs"/>
              </a:rPr>
              <a:t>对象可以被同一应用程序下的其他</a:t>
            </a:r>
            <a:r>
              <a:rPr lang="zh-CN" altLang="en-US" sz="1200" b="0" i="0" u="none" strike="noStrike" kern="1200" dirty="0">
                <a:solidFill>
                  <a:schemeClr val="tx1"/>
                </a:solidFill>
                <a:effectLst/>
                <a:latin typeface="+mn-lt"/>
                <a:ea typeface="+mn-ea"/>
                <a:cs typeface="+mn-cs"/>
                <a:hlinkClick r:id="rId3"/>
              </a:rPr>
              <a:t>组件</a:t>
            </a:r>
            <a:r>
              <a:rPr lang="zh-CN" altLang="en-US" sz="1200" b="0" i="0" kern="1200" dirty="0">
                <a:solidFill>
                  <a:schemeClr val="tx1"/>
                </a:solidFill>
                <a:effectLst/>
                <a:latin typeface="+mn-lt"/>
                <a:ea typeface="+mn-ea"/>
                <a:cs typeface="+mn-cs"/>
              </a:rPr>
              <a:t>共享</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调用</a:t>
            </a:r>
            <a:r>
              <a:rPr lang="en-US" altLang="zh-CN" sz="1200" b="0" i="0" kern="1200" dirty="0">
                <a:solidFill>
                  <a:schemeClr val="tx1"/>
                </a:solidFill>
                <a:effectLst/>
                <a:latin typeface="+mn-lt"/>
                <a:ea typeface="+mn-ea"/>
                <a:cs typeface="+mn-cs"/>
              </a:rPr>
              <a:t>Activity</a:t>
            </a:r>
            <a:r>
              <a:rPr lang="zh-CN" altLang="en-US" sz="1200" b="0" i="0" kern="1200" dirty="0">
                <a:solidFill>
                  <a:schemeClr val="tx1"/>
                </a:solidFill>
                <a:effectLst/>
                <a:latin typeface="+mn-lt"/>
                <a:ea typeface="+mn-ea"/>
                <a:cs typeface="+mn-cs"/>
              </a:rPr>
              <a:t>对象的</a:t>
            </a:r>
            <a:r>
              <a:rPr lang="en-US" altLang="zh-CN" sz="1200" b="0" i="0" kern="1200" dirty="0" err="1">
                <a:solidFill>
                  <a:schemeClr val="tx1"/>
                </a:solidFill>
                <a:effectLst/>
                <a:latin typeface="+mn-lt"/>
                <a:ea typeface="+mn-ea"/>
                <a:cs typeface="+mn-cs"/>
              </a:rPr>
              <a:t>getPreferences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方法获得的</a:t>
            </a:r>
            <a:r>
              <a:rPr lang="en-US" altLang="zh-CN" sz="1200" b="0" i="0" kern="1200" dirty="0" err="1">
                <a:solidFill>
                  <a:schemeClr val="tx1"/>
                </a:solidFill>
                <a:effectLst/>
                <a:latin typeface="+mn-lt"/>
                <a:ea typeface="+mn-ea"/>
                <a:cs typeface="+mn-cs"/>
              </a:rPr>
              <a:t>SharedPreferences</a:t>
            </a:r>
            <a:r>
              <a:rPr lang="zh-CN" altLang="en-US" sz="1200" b="0" i="0" kern="1200" dirty="0">
                <a:solidFill>
                  <a:schemeClr val="tx1"/>
                </a:solidFill>
                <a:effectLst/>
                <a:latin typeface="+mn-lt"/>
                <a:ea typeface="+mn-ea"/>
                <a:cs typeface="+mn-cs"/>
              </a:rPr>
              <a:t>对象只能在该</a:t>
            </a:r>
            <a:r>
              <a:rPr lang="en-US" altLang="zh-CN" sz="1200" b="0" i="0" kern="1200" dirty="0">
                <a:solidFill>
                  <a:schemeClr val="tx1"/>
                </a:solidFill>
                <a:effectLst/>
                <a:latin typeface="+mn-lt"/>
                <a:ea typeface="+mn-ea"/>
                <a:cs typeface="+mn-cs"/>
              </a:rPr>
              <a:t>Activity</a:t>
            </a:r>
            <a:r>
              <a:rPr lang="zh-CN" altLang="en-US" sz="1200" b="0" i="0" kern="1200" dirty="0">
                <a:solidFill>
                  <a:schemeClr val="tx1"/>
                </a:solidFill>
                <a:effectLst/>
                <a:latin typeface="+mn-lt"/>
                <a:ea typeface="+mn-ea"/>
                <a:cs typeface="+mn-cs"/>
              </a:rPr>
              <a:t>中使用</a:t>
            </a:r>
            <a:r>
              <a:rPr lang="en-US" altLang="zh-CN" sz="1200" b="0" i="0" kern="1200" dirty="0">
                <a:solidFill>
                  <a:schemeClr val="tx1"/>
                </a:solidFill>
                <a:effectLst/>
                <a:latin typeface="+mn-lt"/>
                <a:ea typeface="+mn-ea"/>
                <a:cs typeface="+mn-cs"/>
              </a:rPr>
              <a:t>.</a:t>
            </a:r>
          </a:p>
          <a:p>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13</a:t>
            </a:fld>
            <a:endParaRPr lang="zh-CN" altLang="en-US"/>
          </a:p>
        </p:txBody>
      </p:sp>
    </p:spTree>
    <p:extLst>
      <p:ext uri="{BB962C8B-B14F-4D97-AF65-F5344CB8AC3E}">
        <p14:creationId xmlns:p14="http://schemas.microsoft.com/office/powerpoint/2010/main" val="51614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CD69422-E893-4DDB-9A7E-F86CEABEE12D}" type="datetimeFigureOut">
              <a:rPr lang="zh-CN" altLang="en-US" smtClean="0"/>
              <a:t>2019/10/29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267452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CD69422-E893-4DDB-9A7E-F86CEABEE12D}" type="datetimeFigureOut">
              <a:rPr lang="zh-CN" altLang="en-US" smtClean="0"/>
              <a:t>2019/10/29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259271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CD69422-E893-4DDB-9A7E-F86CEABEE12D}" type="datetimeFigureOut">
              <a:rPr lang="zh-CN" altLang="en-US" smtClean="0"/>
              <a:t>2019/10/29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2530814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0418" y="66588"/>
            <a:ext cx="10515600" cy="802063"/>
          </a:xfrm>
        </p:spPr>
        <p:txBody>
          <a:bodyPr>
            <a:normAutofit/>
          </a:bodyPr>
          <a:lstStyle>
            <a:lvl1pPr>
              <a:defRPr sz="3600"/>
            </a:lvl1pPr>
          </a:lstStyle>
          <a:p>
            <a:r>
              <a:rPr lang="zh-CN" altLang="en-US" dirty="0"/>
              <a:t>单击此处编辑母版标题样式</a:t>
            </a:r>
          </a:p>
        </p:txBody>
      </p:sp>
      <p:sp>
        <p:nvSpPr>
          <p:cNvPr id="3" name="内容占位符 2"/>
          <p:cNvSpPr>
            <a:spLocks noGrp="1"/>
          </p:cNvSpPr>
          <p:nvPr>
            <p:ph idx="1"/>
          </p:nvPr>
        </p:nvSpPr>
        <p:spPr>
          <a:xfrm>
            <a:off x="838200" y="1040860"/>
            <a:ext cx="10515600" cy="5136103"/>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DCD69422-E893-4DDB-9A7E-F86CEABEE12D}" type="datetimeFigureOut">
              <a:rPr lang="zh-CN" altLang="en-US" smtClean="0"/>
              <a:t>2019/10/29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B4F502-AEE6-4D70-927B-AC49763F54CA}" type="slidenum">
              <a:rPr lang="zh-CN" altLang="en-US" smtClean="0"/>
              <a:t>‹#›</a:t>
            </a:fld>
            <a:endParaRPr lang="zh-CN" altLang="en-US"/>
          </a:p>
        </p:txBody>
      </p:sp>
      <p:sp>
        <p:nvSpPr>
          <p:cNvPr id="7" name="矩形 6"/>
          <p:cNvSpPr/>
          <p:nvPr userDrawn="1"/>
        </p:nvSpPr>
        <p:spPr>
          <a:xfrm>
            <a:off x="406399" y="0"/>
            <a:ext cx="55419" cy="895927"/>
          </a:xfrm>
          <a:prstGeom prst="rect">
            <a:avLst/>
          </a:prstGeom>
          <a:solidFill>
            <a:srgbClr val="0070C0"/>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8" name="矩形 7"/>
          <p:cNvSpPr/>
          <p:nvPr userDrawn="1"/>
        </p:nvSpPr>
        <p:spPr>
          <a:xfrm>
            <a:off x="514925" y="-1"/>
            <a:ext cx="55419" cy="895927"/>
          </a:xfrm>
          <a:prstGeom prst="rect">
            <a:avLst/>
          </a:prstGeom>
          <a:solidFill>
            <a:srgbClr val="0070C0"/>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10" name="直接连接符 9"/>
          <p:cNvCxnSpPr/>
          <p:nvPr userDrawn="1"/>
        </p:nvCxnSpPr>
        <p:spPr>
          <a:xfrm flipV="1">
            <a:off x="670754" y="845344"/>
            <a:ext cx="4777546" cy="3644"/>
          </a:xfrm>
          <a:prstGeom prst="line">
            <a:avLst/>
          </a:prstGeom>
          <a:ln w="12700">
            <a:solidFill>
              <a:schemeClr val="accent1">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2" name="矩形 11"/>
          <p:cNvSpPr/>
          <p:nvPr userDrawn="1"/>
        </p:nvSpPr>
        <p:spPr>
          <a:xfrm>
            <a:off x="11659553" y="6721475"/>
            <a:ext cx="45719" cy="136525"/>
          </a:xfrm>
          <a:prstGeom prst="rect">
            <a:avLst/>
          </a:prstGeom>
          <a:solidFill>
            <a:srgbClr val="0070C0"/>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5" name="矩形 14"/>
          <p:cNvSpPr/>
          <p:nvPr userDrawn="1"/>
        </p:nvSpPr>
        <p:spPr>
          <a:xfrm>
            <a:off x="11723463" y="6721475"/>
            <a:ext cx="45719" cy="136525"/>
          </a:xfrm>
          <a:prstGeom prst="rect">
            <a:avLst/>
          </a:prstGeom>
          <a:solidFill>
            <a:srgbClr val="0070C0"/>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3592148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CD69422-E893-4DDB-9A7E-F86CEABEE12D}" type="datetimeFigureOut">
              <a:rPr lang="zh-CN" altLang="en-US" smtClean="0"/>
              <a:t>2019/10/29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364186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CD69422-E893-4DDB-9A7E-F86CEABEE12D}" type="datetimeFigureOut">
              <a:rPr lang="zh-CN" altLang="en-US" smtClean="0"/>
              <a:t>2019/10/29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187953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CD69422-E893-4DDB-9A7E-F86CEABEE12D}" type="datetimeFigureOut">
              <a:rPr lang="zh-CN" altLang="en-US" smtClean="0"/>
              <a:t>2019/10/29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128330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CD69422-E893-4DDB-9A7E-F86CEABEE12D}" type="datetimeFigureOut">
              <a:rPr lang="zh-CN" altLang="en-US" smtClean="0"/>
              <a:t>2019/10/29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67247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D69422-E893-4DDB-9A7E-F86CEABEE12D}" type="datetimeFigureOut">
              <a:rPr lang="zh-CN" altLang="en-US" smtClean="0"/>
              <a:t>2019/10/29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3089850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CD69422-E893-4DDB-9A7E-F86CEABEE12D}" type="datetimeFigureOut">
              <a:rPr lang="zh-CN" altLang="en-US" smtClean="0"/>
              <a:t>2019/10/29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2055058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CD69422-E893-4DDB-9A7E-F86CEABEE12D}" type="datetimeFigureOut">
              <a:rPr lang="zh-CN" altLang="en-US" smtClean="0"/>
              <a:t>2019/10/29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2058149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121709"/>
            <a:ext cx="10515600" cy="8020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154545"/>
            <a:ext cx="10515600" cy="502241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fld id="{DCD69422-E893-4DDB-9A7E-F86CEABEE12D}" type="datetimeFigureOut">
              <a:rPr lang="zh-CN" altLang="en-US" smtClean="0"/>
              <a:pPr/>
              <a:t>2019/10/29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fld id="{38B4F502-AEE6-4D70-927B-AC49763F54CA}" type="slidenum">
              <a:rPr lang="zh-CN" altLang="en-US" smtClean="0"/>
              <a:pPr/>
              <a:t>‹#›</a:t>
            </a:fld>
            <a:endParaRPr lang="zh-CN" altLang="en-US"/>
          </a:p>
        </p:txBody>
      </p:sp>
      <p:sp>
        <p:nvSpPr>
          <p:cNvPr id="8" name="文本框 7"/>
          <p:cNvSpPr txBox="1"/>
          <p:nvPr userDrawn="1"/>
        </p:nvSpPr>
        <p:spPr>
          <a:xfrm>
            <a:off x="9664699" y="212907"/>
            <a:ext cx="2241755" cy="515526"/>
          </a:xfrm>
          <a:prstGeom prst="rect">
            <a:avLst/>
          </a:prstGeom>
          <a:noFill/>
        </p:spPr>
        <p:txBody>
          <a:bodyPr wrap="square" rtlCol="0">
            <a:spAutoFit/>
          </a:bodyPr>
          <a:lstStyle/>
          <a:p>
            <a:pPr>
              <a:lnSpc>
                <a:spcPct val="110000"/>
              </a:lnSpc>
            </a:pPr>
            <a:r>
              <a:rPr lang="zh-CN" altLang="en-US" sz="1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信息与软件工程学院</a:t>
            </a:r>
            <a:endParaRPr lang="en-US" altLang="zh-CN" sz="18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a:p>
            <a:pPr>
              <a:lnSpc>
                <a:spcPct val="110000"/>
              </a:lnSpc>
            </a:pPr>
            <a:r>
              <a:rPr lang="en-US" altLang="zh-CN" sz="7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School of information and</a:t>
            </a:r>
            <a:r>
              <a:rPr lang="en-US" altLang="zh-CN" sz="700" b="1" baseline="0" dirty="0">
                <a:solidFill>
                  <a:schemeClr val="accent1"/>
                </a:solidFill>
                <a:latin typeface="Arial" panose="020B0604020202020204" pitchFamily="34" charset="0"/>
                <a:ea typeface="微软雅黑" panose="020B0503020204020204" pitchFamily="34" charset="-122"/>
                <a:cs typeface="Arial" panose="020B0604020202020204" pitchFamily="34" charset="0"/>
              </a:rPr>
              <a:t> software engineering</a:t>
            </a:r>
            <a:endParaRPr lang="zh-CN" altLang="en-US" sz="7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pic>
        <p:nvPicPr>
          <p:cNvPr id="9" name="图片 8"/>
          <p:cNvPicPr>
            <a:picLocks noChangeAspect="1"/>
          </p:cNvPicPr>
          <p:nvPr userDrawn="1"/>
        </p:nvPicPr>
        <p:blipFill rotWithShape="1">
          <a:blip r:embed="rId13">
            <a:extLst>
              <a:ext uri="{28A0092B-C50C-407E-A947-70E740481C1C}">
                <a14:useLocalDpi xmlns:a14="http://schemas.microsoft.com/office/drawing/2010/main" val="0"/>
              </a:ext>
            </a:extLst>
          </a:blip>
          <a:srcRect r="75892"/>
          <a:stretch/>
        </p:blipFill>
        <p:spPr>
          <a:xfrm>
            <a:off x="9009070" y="160965"/>
            <a:ext cx="655629" cy="619409"/>
          </a:xfrm>
          <a:prstGeom prst="rect">
            <a:avLst/>
          </a:prstGeom>
        </p:spPr>
      </p:pic>
    </p:spTree>
    <p:extLst>
      <p:ext uri="{BB962C8B-B14F-4D97-AF65-F5344CB8AC3E}">
        <p14:creationId xmlns:p14="http://schemas.microsoft.com/office/powerpoint/2010/main" val="564084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p:titleStyle>
    <p:body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image" Target="../media/image5.png"/><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notesSlide" Target="../notesSlides/notesSlide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slideLayout" Target="../slideLayouts/slideLayout2.xml"/><Relationship Id="rId5" Type="http://schemas.openxmlformats.org/officeDocument/2006/relationships/tags" Target="../tags/tag7.xml"/><Relationship Id="rId15" Type="http://schemas.microsoft.com/office/2007/relationships/hdphoto" Target="../media/hdphoto1.wdp"/><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2" Type="http://schemas.openxmlformats.org/officeDocument/2006/relationships/hyperlink" Target="http://developer.android.google.cn/reference/android/Manifest.permission.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041179" y="5257800"/>
            <a:ext cx="422318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PA_标题 1"/>
          <p:cNvSpPr>
            <a:spLocks noGrp="1"/>
          </p:cNvSpPr>
          <p:nvPr>
            <p:ph type="ctrTitle"/>
            <p:custDataLst>
              <p:tags r:id="rId1"/>
            </p:custDataLst>
          </p:nvPr>
        </p:nvSpPr>
        <p:spPr>
          <a:xfrm>
            <a:off x="6607067" y="2983776"/>
            <a:ext cx="5091404" cy="904352"/>
          </a:xfrm>
        </p:spPr>
        <p:txBody>
          <a:bodyPr>
            <a:normAutofit/>
          </a:bodyPr>
          <a:lstStyle/>
          <a:p>
            <a:r>
              <a:rPr lang="zh-CN" altLang="en-US" sz="5400" b="1" dirty="0"/>
              <a:t>移动应用开发</a:t>
            </a:r>
          </a:p>
        </p:txBody>
      </p:sp>
      <p:sp>
        <p:nvSpPr>
          <p:cNvPr id="3" name="PA_副标题 2"/>
          <p:cNvSpPr>
            <a:spLocks noGrp="1"/>
          </p:cNvSpPr>
          <p:nvPr>
            <p:ph type="subTitle" idx="1"/>
            <p:custDataLst>
              <p:tags r:id="rId2"/>
            </p:custDataLst>
          </p:nvPr>
        </p:nvSpPr>
        <p:spPr>
          <a:xfrm>
            <a:off x="8872694" y="5017701"/>
            <a:ext cx="1788313" cy="480198"/>
          </a:xfrm>
          <a:solidFill>
            <a:srgbClr val="FFFFFF"/>
          </a:solidFill>
        </p:spPr>
        <p:txBody>
          <a:bodyPr>
            <a:normAutofit/>
          </a:bodyPr>
          <a:lstStyle/>
          <a:p>
            <a:r>
              <a:rPr lang="en-US" altLang="zh-CN" sz="2000" dirty="0"/>
              <a:t>Android</a:t>
            </a:r>
            <a:r>
              <a:rPr lang="zh-CN" altLang="en-US" sz="2000" dirty="0"/>
              <a:t>开发</a:t>
            </a:r>
            <a:endParaRPr lang="en-US" altLang="zh-CN" sz="2000" dirty="0"/>
          </a:p>
        </p:txBody>
      </p:sp>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312263"/>
            <a:ext cx="6396052" cy="4247378"/>
          </a:xfrm>
          <a:prstGeom prst="rect">
            <a:avLst/>
          </a:prstGeom>
        </p:spPr>
      </p:pic>
      <p:pic>
        <p:nvPicPr>
          <p:cNvPr id="1026" name="Picture 2" descr="https://timgsa.baidu.com/timg?image&amp;quality=80&amp;size=b9999_10000&amp;sec=1494498818323&amp;di=f227893f50360881a7f41bf1995b37ab&amp;imgtype=0&amp;src=http%3A%2F%2Fi3.hexunimg.cn%2F2012-10-16%2F146810004.gif"/>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1831" r="20358"/>
          <a:stretch/>
        </p:blipFill>
        <p:spPr bwMode="auto">
          <a:xfrm>
            <a:off x="11333372" y="4926203"/>
            <a:ext cx="465325" cy="603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689283"/>
      </p:ext>
    </p:extLst>
  </p:cSld>
  <p:clrMapOvr>
    <a:masterClrMapping/>
  </p:clrMapOvr>
  <mc:AlternateContent xmlns:mc="http://schemas.openxmlformats.org/markup-compatibility/2006" xmlns:p14="http://schemas.microsoft.com/office/powerpoint/2010/main">
    <mc:Choice Requires="p14">
      <p:transition spd="slow" p14:dur="2000" advTm="6077"/>
    </mc:Choice>
    <mc:Fallback xmlns="">
      <p:transition spd="slow" advTm="607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权限</a:t>
            </a:r>
          </a:p>
        </p:txBody>
      </p:sp>
      <p:pic>
        <p:nvPicPr>
          <p:cNvPr id="3" name="图片 2"/>
          <p:cNvPicPr>
            <a:picLocks noChangeAspect="1"/>
          </p:cNvPicPr>
          <p:nvPr/>
        </p:nvPicPr>
        <p:blipFill rotWithShape="1">
          <a:blip r:embed="rId3"/>
          <a:srcRect t="-1" b="35943"/>
          <a:stretch/>
        </p:blipFill>
        <p:spPr>
          <a:xfrm>
            <a:off x="832830" y="1464381"/>
            <a:ext cx="3138353" cy="2427155"/>
          </a:xfrm>
          <a:prstGeom prst="rect">
            <a:avLst/>
          </a:prstGeom>
          <a:ln>
            <a:solidFill>
              <a:srgbClr val="989898"/>
            </a:solidFill>
          </a:ln>
        </p:spPr>
      </p:pic>
      <p:sp>
        <p:nvSpPr>
          <p:cNvPr id="6" name="矩形 5"/>
          <p:cNvSpPr/>
          <p:nvPr/>
        </p:nvSpPr>
        <p:spPr>
          <a:xfrm>
            <a:off x="4797861" y="978156"/>
            <a:ext cx="3536546" cy="609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20000"/>
              </a:lnSpc>
              <a:spcBef>
                <a:spcPts val="600"/>
              </a:spcBef>
              <a:spcAft>
                <a:spcPct val="0"/>
              </a:spcAft>
            </a:pPr>
            <a:r>
              <a:rPr lang="en-US" altLang="zh-CN" sz="2800" b="1" dirty="0">
                <a:solidFill>
                  <a:srgbClr val="000000"/>
                </a:solidFill>
                <a:latin typeface="Consolas" panose="020B0609020204030204" pitchFamily="49" charset="0"/>
              </a:rPr>
              <a:t>d   </a:t>
            </a:r>
            <a:r>
              <a:rPr lang="en-US" altLang="zh-CN" sz="2800" b="1" dirty="0" err="1">
                <a:solidFill>
                  <a:srgbClr val="000000"/>
                </a:solidFill>
                <a:latin typeface="Consolas" panose="020B0609020204030204" pitchFamily="49" charset="0"/>
              </a:rPr>
              <a:t>rwx</a:t>
            </a:r>
            <a:r>
              <a:rPr lang="en-US" altLang="zh-CN" sz="2800" b="1" dirty="0">
                <a:solidFill>
                  <a:srgbClr val="000000"/>
                </a:solidFill>
                <a:latin typeface="Consolas" panose="020B0609020204030204" pitchFamily="49" charset="0"/>
              </a:rPr>
              <a:t>  </a:t>
            </a:r>
            <a:r>
              <a:rPr lang="en-US" altLang="zh-CN" sz="2800" b="1" dirty="0" err="1">
                <a:solidFill>
                  <a:srgbClr val="000000"/>
                </a:solidFill>
                <a:latin typeface="Consolas" panose="020B0609020204030204" pitchFamily="49" charset="0"/>
              </a:rPr>
              <a:t>rwx</a:t>
            </a:r>
            <a:r>
              <a:rPr lang="en-US" altLang="zh-CN" sz="2800" b="1" dirty="0">
                <a:solidFill>
                  <a:srgbClr val="000000"/>
                </a:solidFill>
                <a:latin typeface="Consolas" panose="020B0609020204030204" pitchFamily="49" charset="0"/>
              </a:rPr>
              <a:t>  --x</a:t>
            </a:r>
            <a:endParaRPr lang="zh-CN" altLang="en-US" sz="2800" b="1" dirty="0">
              <a:solidFill>
                <a:srgbClr val="000000"/>
              </a:solidFill>
              <a:latin typeface="Consolas" panose="020B0609020204030204" pitchFamily="49" charset="0"/>
            </a:endParaRPr>
          </a:p>
        </p:txBody>
      </p:sp>
      <p:sp>
        <p:nvSpPr>
          <p:cNvPr id="14" name="矩形 13"/>
          <p:cNvSpPr/>
          <p:nvPr/>
        </p:nvSpPr>
        <p:spPr>
          <a:xfrm>
            <a:off x="6358227" y="3042111"/>
            <a:ext cx="3057247" cy="570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20000"/>
              </a:lnSpc>
              <a:spcBef>
                <a:spcPts val="600"/>
              </a:spcBef>
              <a:spcAft>
                <a:spcPct val="0"/>
              </a:spcAft>
            </a:pPr>
            <a:r>
              <a:rPr lang="zh-CN" altLang="en-US" sz="2800" dirty="0">
                <a:solidFill>
                  <a:srgbClr val="000000"/>
                </a:solidFill>
                <a:latin typeface="Consolas" panose="020B0609020204030204" pitchFamily="49" charset="0"/>
              </a:rPr>
              <a:t>自身读写执行权限</a:t>
            </a:r>
          </a:p>
        </p:txBody>
      </p:sp>
      <p:sp>
        <p:nvSpPr>
          <p:cNvPr id="15" name="矩形 14"/>
          <p:cNvSpPr/>
          <p:nvPr/>
        </p:nvSpPr>
        <p:spPr>
          <a:xfrm>
            <a:off x="7398233" y="2413511"/>
            <a:ext cx="4134465" cy="609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20000"/>
              </a:lnSpc>
              <a:spcBef>
                <a:spcPts val="600"/>
              </a:spcBef>
              <a:spcAft>
                <a:spcPct val="0"/>
              </a:spcAft>
            </a:pPr>
            <a:r>
              <a:rPr lang="zh-CN" altLang="en-US" sz="2800" dirty="0">
                <a:solidFill>
                  <a:srgbClr val="000000"/>
                </a:solidFill>
                <a:latin typeface="Consolas" panose="020B0609020204030204" pitchFamily="49" charset="0"/>
              </a:rPr>
              <a:t>所在群组人读写执行权限</a:t>
            </a:r>
          </a:p>
        </p:txBody>
      </p:sp>
      <p:sp>
        <p:nvSpPr>
          <p:cNvPr id="16" name="矩形 15"/>
          <p:cNvSpPr/>
          <p:nvPr/>
        </p:nvSpPr>
        <p:spPr>
          <a:xfrm>
            <a:off x="8116378" y="1703008"/>
            <a:ext cx="3416320" cy="609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20000"/>
              </a:lnSpc>
              <a:spcBef>
                <a:spcPts val="600"/>
              </a:spcBef>
              <a:spcAft>
                <a:spcPct val="0"/>
              </a:spcAft>
            </a:pPr>
            <a:r>
              <a:rPr lang="zh-CN" altLang="en-US" sz="2800" dirty="0">
                <a:solidFill>
                  <a:srgbClr val="000000"/>
                </a:solidFill>
                <a:latin typeface="Consolas" panose="020B0609020204030204" pitchFamily="49" charset="0"/>
              </a:rPr>
              <a:t>其他人读写执行权限</a:t>
            </a:r>
          </a:p>
        </p:txBody>
      </p:sp>
      <p:sp>
        <p:nvSpPr>
          <p:cNvPr id="17" name="矩形 16"/>
          <p:cNvSpPr/>
          <p:nvPr/>
        </p:nvSpPr>
        <p:spPr>
          <a:xfrm>
            <a:off x="4255728" y="4071978"/>
            <a:ext cx="5159746" cy="239142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45720" rIns="91440" bIns="45720" numCol="1" anchor="ctr" anchorCtr="0" compatLnSpc="1">
            <a:prstTxWarp prst="textNoShape">
              <a:avLst/>
            </a:prstTxWarp>
            <a:spAutoFit/>
          </a:bodyPr>
          <a:lstStyle/>
          <a:p>
            <a:pPr eaLnBrk="0" fontAlgn="base" hangingPunct="0">
              <a:lnSpc>
                <a:spcPct val="120000"/>
              </a:lnSpc>
              <a:spcBef>
                <a:spcPts val="600"/>
              </a:spcBef>
              <a:spcAft>
                <a:spcPct val="0"/>
              </a:spcAft>
            </a:pPr>
            <a:r>
              <a:rPr lang="zh-CN" altLang="en-US" sz="2800" dirty="0">
                <a:solidFill>
                  <a:srgbClr val="000000"/>
                </a:solidFill>
                <a:latin typeface="Consolas" panose="020B0609020204030204" pitchFamily="49" charset="0"/>
              </a:rPr>
              <a:t>文件类型</a:t>
            </a:r>
            <a:endParaRPr lang="en-US" altLang="zh-CN" sz="2800" dirty="0">
              <a:solidFill>
                <a:srgbClr val="000000"/>
              </a:solidFill>
              <a:latin typeface="Consolas" panose="020B0609020204030204" pitchFamily="49" charset="0"/>
            </a:endParaRPr>
          </a:p>
          <a:p>
            <a:pPr eaLnBrk="0" fontAlgn="base" hangingPunct="0">
              <a:lnSpc>
                <a:spcPct val="120000"/>
              </a:lnSpc>
              <a:spcBef>
                <a:spcPts val="600"/>
              </a:spcBef>
              <a:spcAft>
                <a:spcPct val="0"/>
              </a:spcAft>
            </a:pPr>
            <a:r>
              <a:rPr lang="en-US" altLang="zh-CN" sz="2800" dirty="0">
                <a:solidFill>
                  <a:srgbClr val="000000"/>
                </a:solidFill>
                <a:latin typeface="Consolas" panose="020B0609020204030204" pitchFamily="49" charset="0"/>
              </a:rPr>
              <a:t>d</a:t>
            </a:r>
            <a:r>
              <a:rPr lang="zh-CN" altLang="en-US" sz="2800" dirty="0">
                <a:solidFill>
                  <a:srgbClr val="000000"/>
                </a:solidFill>
                <a:latin typeface="Consolas" panose="020B0609020204030204" pitchFamily="49" charset="0"/>
              </a:rPr>
              <a:t>：目录   </a:t>
            </a:r>
            <a:r>
              <a:rPr lang="en-US" altLang="zh-CN" sz="2800" dirty="0">
                <a:solidFill>
                  <a:srgbClr val="000000"/>
                </a:solidFill>
                <a:latin typeface="Consolas" panose="020B0609020204030204" pitchFamily="49" charset="0"/>
              </a:rPr>
              <a:t>-</a:t>
            </a:r>
            <a:r>
              <a:rPr lang="zh-CN" altLang="en-US" sz="2800" dirty="0">
                <a:solidFill>
                  <a:srgbClr val="000000"/>
                </a:solidFill>
                <a:latin typeface="Consolas" panose="020B0609020204030204" pitchFamily="49" charset="0"/>
              </a:rPr>
              <a:t>：文件</a:t>
            </a:r>
            <a:endParaRPr lang="en-US" altLang="zh-CN" sz="2800" dirty="0">
              <a:solidFill>
                <a:srgbClr val="000000"/>
              </a:solidFill>
              <a:latin typeface="Consolas" panose="020B0609020204030204" pitchFamily="49" charset="0"/>
            </a:endParaRPr>
          </a:p>
          <a:p>
            <a:pPr eaLnBrk="0" fontAlgn="base" hangingPunct="0">
              <a:lnSpc>
                <a:spcPct val="120000"/>
              </a:lnSpc>
              <a:spcBef>
                <a:spcPts val="600"/>
              </a:spcBef>
              <a:spcAft>
                <a:spcPct val="0"/>
              </a:spcAft>
            </a:pPr>
            <a:r>
              <a:rPr lang="en-US" altLang="zh-CN" sz="2800" dirty="0">
                <a:solidFill>
                  <a:srgbClr val="000000"/>
                </a:solidFill>
                <a:latin typeface="Consolas" panose="020B0609020204030204" pitchFamily="49" charset="0"/>
              </a:rPr>
              <a:t>I</a:t>
            </a:r>
            <a:r>
              <a:rPr lang="zh-CN" altLang="en-US" sz="2800" dirty="0">
                <a:solidFill>
                  <a:srgbClr val="000000"/>
                </a:solidFill>
                <a:latin typeface="Consolas" panose="020B0609020204030204" pitchFamily="49" charset="0"/>
              </a:rPr>
              <a:t>：软链接文件</a:t>
            </a:r>
            <a:endParaRPr lang="en-US" altLang="zh-CN" sz="2800" dirty="0">
              <a:solidFill>
                <a:srgbClr val="000000"/>
              </a:solidFill>
              <a:latin typeface="Consolas" panose="020B0609020204030204" pitchFamily="49" charset="0"/>
            </a:endParaRPr>
          </a:p>
          <a:p>
            <a:pPr eaLnBrk="0" fontAlgn="base" hangingPunct="0">
              <a:lnSpc>
                <a:spcPct val="120000"/>
              </a:lnSpc>
              <a:spcBef>
                <a:spcPts val="600"/>
              </a:spcBef>
              <a:spcAft>
                <a:spcPct val="0"/>
              </a:spcAft>
            </a:pPr>
            <a:r>
              <a:rPr lang="en-US" altLang="zh-CN" sz="2800" dirty="0">
                <a:solidFill>
                  <a:srgbClr val="000000"/>
                </a:solidFill>
                <a:latin typeface="Consolas" panose="020B0609020204030204" pitchFamily="49" charset="0"/>
              </a:rPr>
              <a:t>b</a:t>
            </a:r>
            <a:r>
              <a:rPr lang="zh-CN" altLang="en-US" sz="2800" dirty="0">
                <a:solidFill>
                  <a:srgbClr val="000000"/>
                </a:solidFill>
                <a:latin typeface="Consolas" panose="020B0609020204030204" pitchFamily="49" charset="0"/>
              </a:rPr>
              <a:t>：块设备  </a:t>
            </a:r>
            <a:r>
              <a:rPr lang="en-US" altLang="zh-CN" sz="2800" dirty="0">
                <a:solidFill>
                  <a:srgbClr val="000000"/>
                </a:solidFill>
                <a:latin typeface="Consolas" panose="020B0609020204030204" pitchFamily="49" charset="0"/>
              </a:rPr>
              <a:t>C</a:t>
            </a:r>
            <a:r>
              <a:rPr lang="zh-CN" altLang="en-US" sz="2800" dirty="0">
                <a:solidFill>
                  <a:srgbClr val="000000"/>
                </a:solidFill>
                <a:latin typeface="Consolas" panose="020B0609020204030204" pitchFamily="49" charset="0"/>
              </a:rPr>
              <a:t>：字符设备</a:t>
            </a:r>
          </a:p>
        </p:txBody>
      </p:sp>
      <p:sp>
        <p:nvSpPr>
          <p:cNvPr id="18" name="矩形 17"/>
          <p:cNvSpPr/>
          <p:nvPr/>
        </p:nvSpPr>
        <p:spPr>
          <a:xfrm>
            <a:off x="832830" y="4071978"/>
            <a:ext cx="3138353" cy="239142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45720" rIns="91440" bIns="45720" numCol="1" anchor="ctr" anchorCtr="0" compatLnSpc="1">
            <a:prstTxWarp prst="textNoShape">
              <a:avLst/>
            </a:prstTxWarp>
            <a:spAutoFit/>
          </a:bodyPr>
          <a:lstStyle/>
          <a:p>
            <a:pPr eaLnBrk="0" fontAlgn="base" hangingPunct="0">
              <a:lnSpc>
                <a:spcPct val="120000"/>
              </a:lnSpc>
              <a:spcBef>
                <a:spcPts val="600"/>
              </a:spcBef>
              <a:spcAft>
                <a:spcPct val="0"/>
              </a:spcAft>
            </a:pPr>
            <a:r>
              <a:rPr lang="en-US" altLang="zh-CN" sz="2800" dirty="0">
                <a:solidFill>
                  <a:srgbClr val="000000"/>
                </a:solidFill>
                <a:latin typeface="Consolas" panose="020B0609020204030204" pitchFamily="49" charset="0"/>
              </a:rPr>
              <a:t>r</a:t>
            </a:r>
            <a:r>
              <a:rPr lang="zh-CN" altLang="en-US" sz="2800" dirty="0">
                <a:solidFill>
                  <a:srgbClr val="000000"/>
                </a:solidFill>
                <a:latin typeface="Consolas" panose="020B0609020204030204" pitchFamily="49" charset="0"/>
              </a:rPr>
              <a:t>：可读权限</a:t>
            </a:r>
            <a:endParaRPr lang="en-US" altLang="zh-CN" sz="2800" dirty="0">
              <a:solidFill>
                <a:srgbClr val="000000"/>
              </a:solidFill>
              <a:latin typeface="Consolas" panose="020B0609020204030204" pitchFamily="49" charset="0"/>
            </a:endParaRPr>
          </a:p>
          <a:p>
            <a:pPr eaLnBrk="0" fontAlgn="base" hangingPunct="0">
              <a:lnSpc>
                <a:spcPct val="120000"/>
              </a:lnSpc>
              <a:spcBef>
                <a:spcPts val="600"/>
              </a:spcBef>
              <a:spcAft>
                <a:spcPct val="0"/>
              </a:spcAft>
            </a:pPr>
            <a:r>
              <a:rPr lang="en-US" altLang="zh-CN" sz="2800" dirty="0">
                <a:solidFill>
                  <a:srgbClr val="000000"/>
                </a:solidFill>
                <a:latin typeface="Consolas" panose="020B0609020204030204" pitchFamily="49" charset="0"/>
              </a:rPr>
              <a:t>w</a:t>
            </a:r>
            <a:r>
              <a:rPr lang="zh-CN" altLang="en-US" sz="2800" dirty="0">
                <a:solidFill>
                  <a:srgbClr val="000000"/>
                </a:solidFill>
                <a:latin typeface="Consolas" panose="020B0609020204030204" pitchFamily="49" charset="0"/>
              </a:rPr>
              <a:t>：可写权限</a:t>
            </a:r>
            <a:endParaRPr lang="en-US" altLang="zh-CN" sz="2800" dirty="0">
              <a:solidFill>
                <a:srgbClr val="000000"/>
              </a:solidFill>
              <a:latin typeface="Consolas" panose="020B0609020204030204" pitchFamily="49" charset="0"/>
            </a:endParaRPr>
          </a:p>
          <a:p>
            <a:pPr eaLnBrk="0" fontAlgn="base" hangingPunct="0">
              <a:lnSpc>
                <a:spcPct val="120000"/>
              </a:lnSpc>
              <a:spcBef>
                <a:spcPts val="600"/>
              </a:spcBef>
              <a:spcAft>
                <a:spcPct val="0"/>
              </a:spcAft>
            </a:pPr>
            <a:r>
              <a:rPr lang="en-US" altLang="zh-CN" sz="2800" dirty="0">
                <a:solidFill>
                  <a:srgbClr val="000000"/>
                </a:solidFill>
                <a:latin typeface="Consolas" panose="020B0609020204030204" pitchFamily="49" charset="0"/>
              </a:rPr>
              <a:t>x</a:t>
            </a:r>
            <a:r>
              <a:rPr lang="zh-CN" altLang="en-US" sz="2800" dirty="0">
                <a:solidFill>
                  <a:srgbClr val="000000"/>
                </a:solidFill>
                <a:latin typeface="Consolas" panose="020B0609020204030204" pitchFamily="49" charset="0"/>
              </a:rPr>
              <a:t>：可执行权限</a:t>
            </a:r>
            <a:endParaRPr lang="en-US" altLang="zh-CN" sz="2800" dirty="0">
              <a:solidFill>
                <a:srgbClr val="000000"/>
              </a:solidFill>
              <a:latin typeface="Consolas" panose="020B0609020204030204" pitchFamily="49" charset="0"/>
            </a:endParaRPr>
          </a:p>
          <a:p>
            <a:pPr eaLnBrk="0" fontAlgn="base" hangingPunct="0">
              <a:lnSpc>
                <a:spcPct val="120000"/>
              </a:lnSpc>
              <a:spcBef>
                <a:spcPts val="600"/>
              </a:spcBef>
              <a:spcAft>
                <a:spcPct val="0"/>
              </a:spcAft>
            </a:pPr>
            <a:r>
              <a:rPr lang="en-US" altLang="zh-CN" sz="2800" dirty="0">
                <a:solidFill>
                  <a:srgbClr val="000000"/>
                </a:solidFill>
                <a:latin typeface="Consolas" panose="020B0609020204030204" pitchFamily="49" charset="0"/>
              </a:rPr>
              <a:t>-</a:t>
            </a:r>
            <a:r>
              <a:rPr lang="zh-CN" altLang="en-US" sz="2800" dirty="0">
                <a:solidFill>
                  <a:srgbClr val="000000"/>
                </a:solidFill>
                <a:latin typeface="Consolas" panose="020B0609020204030204" pitchFamily="49" charset="0"/>
              </a:rPr>
              <a:t>：没有权限</a:t>
            </a:r>
          </a:p>
        </p:txBody>
      </p:sp>
      <p:grpSp>
        <p:nvGrpSpPr>
          <p:cNvPr id="19" name="组合 18"/>
          <p:cNvGrpSpPr/>
          <p:nvPr/>
        </p:nvGrpSpPr>
        <p:grpSpPr>
          <a:xfrm flipV="1">
            <a:off x="5656137" y="1587552"/>
            <a:ext cx="3759337" cy="2127197"/>
            <a:chOff x="3071813" y="1040860"/>
            <a:chExt cx="16655894" cy="558271"/>
          </a:xfrm>
        </p:grpSpPr>
        <p:cxnSp>
          <p:nvCxnSpPr>
            <p:cNvPr id="20" name="直接连接符 19"/>
            <p:cNvCxnSpPr/>
            <p:nvPr/>
          </p:nvCxnSpPr>
          <p:spPr>
            <a:xfrm flipV="1">
              <a:off x="3071813" y="1599131"/>
              <a:ext cx="265217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100513"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5014915" y="1040860"/>
              <a:ext cx="14712792"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flipV="1">
            <a:off x="6641920" y="1582845"/>
            <a:ext cx="4846328" cy="1357617"/>
            <a:chOff x="3071813" y="1040860"/>
            <a:chExt cx="21471852" cy="558271"/>
          </a:xfrm>
        </p:grpSpPr>
        <p:cxnSp>
          <p:nvCxnSpPr>
            <p:cNvPr id="24" name="直接连接符 23"/>
            <p:cNvCxnSpPr/>
            <p:nvPr/>
          </p:nvCxnSpPr>
          <p:spPr>
            <a:xfrm flipV="1">
              <a:off x="3071813" y="1599131"/>
              <a:ext cx="258911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4100513"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5014915" y="1040860"/>
              <a:ext cx="195287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flipV="1">
            <a:off x="7620644" y="1582846"/>
            <a:ext cx="3867604" cy="729017"/>
            <a:chOff x="3071813" y="1040860"/>
            <a:chExt cx="17135575" cy="558271"/>
          </a:xfrm>
        </p:grpSpPr>
        <p:cxnSp>
          <p:nvCxnSpPr>
            <p:cNvPr id="29" name="直接连接符 28"/>
            <p:cNvCxnSpPr/>
            <p:nvPr/>
          </p:nvCxnSpPr>
          <p:spPr>
            <a:xfrm flipV="1">
              <a:off x="3071813" y="1599131"/>
              <a:ext cx="2754272"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100513"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5014915" y="1040860"/>
              <a:ext cx="1519247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9" name="矩形 1"/>
          <p:cNvSpPr/>
          <p:nvPr/>
        </p:nvSpPr>
        <p:spPr>
          <a:xfrm>
            <a:off x="1960958" y="2083904"/>
            <a:ext cx="1932616" cy="1754014"/>
          </a:xfrm>
          <a:prstGeom prst="roundRect">
            <a:avLst>
              <a:gd name="adj" fmla="val 8167"/>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spTree>
    <p:extLst>
      <p:ext uri="{BB962C8B-B14F-4D97-AF65-F5344CB8AC3E}">
        <p14:creationId xmlns:p14="http://schemas.microsoft.com/office/powerpoint/2010/main" val="102353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SharedPreferences</a:t>
            </a:r>
            <a:endParaRPr lang="en-US" altLang="zh-CN" dirty="0"/>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11</a:t>
            </a:fld>
            <a:r>
              <a:rPr lang="en-US" altLang="zh-CN"/>
              <a:t>-246</a:t>
            </a: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475" y="1548218"/>
            <a:ext cx="3340960" cy="3340960"/>
          </a:xfrm>
          <a:prstGeom prst="rect">
            <a:avLst/>
          </a:prstGeom>
        </p:spPr>
      </p:pic>
      <p:sp>
        <p:nvSpPr>
          <p:cNvPr id="5" name="文本框 4"/>
          <p:cNvSpPr txBox="1"/>
          <p:nvPr/>
        </p:nvSpPr>
        <p:spPr>
          <a:xfrm>
            <a:off x="1822892" y="1599239"/>
            <a:ext cx="4612758" cy="532582"/>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轻量级的数据存取方法</a:t>
            </a:r>
          </a:p>
        </p:txBody>
      </p:sp>
      <p:sp>
        <p:nvSpPr>
          <p:cNvPr id="7" name="文本框 6"/>
          <p:cNvSpPr txBox="1"/>
          <p:nvPr/>
        </p:nvSpPr>
        <p:spPr>
          <a:xfrm>
            <a:off x="1822892" y="2569989"/>
            <a:ext cx="4927317" cy="532582"/>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应用于数据比较少的</a:t>
            </a:r>
            <a:r>
              <a:rPr lang="zh-CN" altLang="en-US" sz="2800" b="1" dirty="0">
                <a:latin typeface="Arial" panose="020B0604020202020204" pitchFamily="34" charset="0"/>
                <a:ea typeface="微软雅黑" panose="020B0503020204020204" pitchFamily="34" charset="-122"/>
                <a:cs typeface="Arial" panose="020B0604020202020204" pitchFamily="34" charset="0"/>
              </a:rPr>
              <a:t>配置信息</a:t>
            </a:r>
          </a:p>
        </p:txBody>
      </p:sp>
      <p:sp>
        <p:nvSpPr>
          <p:cNvPr id="8" name="文本框 7"/>
          <p:cNvSpPr txBox="1"/>
          <p:nvPr/>
        </p:nvSpPr>
        <p:spPr>
          <a:xfrm>
            <a:off x="1822892" y="3586489"/>
            <a:ext cx="4927318" cy="1040285"/>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以</a:t>
            </a:r>
            <a:r>
              <a:rPr lang="zh-CN" altLang="en-US" sz="2800" b="1" dirty="0">
                <a:latin typeface="Arial" panose="020B0604020202020204" pitchFamily="34" charset="0"/>
                <a:ea typeface="微软雅黑" panose="020B0503020204020204" pitchFamily="34" charset="-122"/>
                <a:cs typeface="Arial" panose="020B0604020202020204" pitchFamily="34" charset="0"/>
              </a:rPr>
              <a:t>“键</a:t>
            </a:r>
            <a:r>
              <a:rPr lang="en-US" altLang="zh-CN" sz="2800" b="1" dirty="0">
                <a:latin typeface="Arial" panose="020B0604020202020204" pitchFamily="34" charset="0"/>
                <a:ea typeface="微软雅黑" panose="020B0503020204020204" pitchFamily="34" charset="-122"/>
                <a:cs typeface="Arial" panose="020B0604020202020204" pitchFamily="34" charset="0"/>
              </a:rPr>
              <a:t>-</a:t>
            </a:r>
            <a:r>
              <a:rPr lang="zh-CN" altLang="en-US" sz="2800" b="1" dirty="0">
                <a:latin typeface="Arial" panose="020B0604020202020204" pitchFamily="34" charset="0"/>
                <a:ea typeface="微软雅黑" panose="020B0503020204020204" pitchFamily="34" charset="-122"/>
                <a:cs typeface="Arial" panose="020B0604020202020204" pitchFamily="34" charset="0"/>
              </a:rPr>
              <a:t>值”</a:t>
            </a:r>
            <a:r>
              <a:rPr lang="zh-CN" altLang="en-US" sz="2800" dirty="0">
                <a:latin typeface="Arial" panose="020B0604020202020204" pitchFamily="34" charset="0"/>
                <a:ea typeface="微软雅黑" panose="020B0503020204020204" pitchFamily="34" charset="-122"/>
                <a:cs typeface="Arial" panose="020B0604020202020204" pitchFamily="34" charset="0"/>
              </a:rPr>
              <a:t>（</a:t>
            </a:r>
            <a:r>
              <a:rPr lang="en-US" altLang="zh-CN" sz="2800" dirty="0">
                <a:latin typeface="Arial" panose="020B0604020202020204" pitchFamily="34" charset="0"/>
                <a:ea typeface="微软雅黑" panose="020B0503020204020204" pitchFamily="34" charset="-122"/>
                <a:cs typeface="Arial" panose="020B0604020202020204" pitchFamily="34" charset="0"/>
              </a:rPr>
              <a:t>Map</a:t>
            </a:r>
            <a:r>
              <a:rPr lang="zh-CN" altLang="en-US" sz="2800" dirty="0">
                <a:latin typeface="Arial" panose="020B0604020202020204" pitchFamily="34" charset="0"/>
                <a:ea typeface="微软雅黑" panose="020B0503020204020204" pitchFamily="34" charset="-122"/>
                <a:cs typeface="Arial" panose="020B0604020202020204" pitchFamily="34" charset="0"/>
              </a:rPr>
              <a:t>）对方式将数据保存在</a:t>
            </a:r>
            <a:r>
              <a:rPr lang="en-US" altLang="zh-CN" sz="2800" dirty="0">
                <a:latin typeface="Arial" panose="020B0604020202020204" pitchFamily="34" charset="0"/>
                <a:ea typeface="微软雅黑" panose="020B0503020204020204" pitchFamily="34" charset="-122"/>
                <a:cs typeface="Arial" panose="020B0604020202020204" pitchFamily="34" charset="0"/>
              </a:rPr>
              <a:t>XML</a:t>
            </a:r>
            <a:r>
              <a:rPr lang="zh-CN" altLang="en-US" sz="2800" dirty="0">
                <a:latin typeface="Arial" panose="020B0604020202020204" pitchFamily="34" charset="0"/>
                <a:ea typeface="微软雅黑" panose="020B0503020204020204" pitchFamily="34" charset="-122"/>
                <a:cs typeface="Arial" panose="020B0604020202020204" pitchFamily="34" charset="0"/>
              </a:rPr>
              <a:t>配置文件中</a:t>
            </a:r>
          </a:p>
        </p:txBody>
      </p:sp>
      <p:sp>
        <p:nvSpPr>
          <p:cNvPr id="9" name="文本框 8"/>
          <p:cNvSpPr txBox="1"/>
          <p:nvPr/>
        </p:nvSpPr>
        <p:spPr>
          <a:xfrm>
            <a:off x="1822892" y="5300160"/>
            <a:ext cx="9662149" cy="566309"/>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存放在</a:t>
            </a:r>
            <a:r>
              <a:rPr lang="en-US" altLang="zh-CN" sz="2800" b="1" dirty="0">
                <a:latin typeface="Arial" panose="020B0604020202020204" pitchFamily="34" charset="0"/>
                <a:ea typeface="微软雅黑" panose="020B0503020204020204" pitchFamily="34" charset="-122"/>
                <a:cs typeface="Arial" panose="020B0604020202020204" pitchFamily="34" charset="0"/>
              </a:rPr>
              <a:t>/data/data/&lt;</a:t>
            </a:r>
            <a:r>
              <a:rPr lang="en-US" altLang="zh-CN" sz="2800" b="1" dirty="0" err="1">
                <a:latin typeface="Arial" panose="020B0604020202020204" pitchFamily="34" charset="0"/>
                <a:ea typeface="微软雅黑" panose="020B0503020204020204" pitchFamily="34" charset="-122"/>
                <a:cs typeface="Arial" panose="020B0604020202020204" pitchFamily="34" charset="0"/>
              </a:rPr>
              <a:t>packagename</a:t>
            </a:r>
            <a:r>
              <a:rPr lang="en-US" altLang="zh-CN" sz="2800" b="1" dirty="0">
                <a:latin typeface="Arial" panose="020B0604020202020204" pitchFamily="34" charset="0"/>
                <a:ea typeface="微软雅黑" panose="020B0503020204020204" pitchFamily="34" charset="-122"/>
                <a:cs typeface="Arial" panose="020B0604020202020204" pitchFamily="34" charset="0"/>
              </a:rPr>
              <a:t>&gt;/</a:t>
            </a:r>
            <a:r>
              <a:rPr lang="en-US" altLang="zh-CN" sz="2800" b="1" dirty="0" err="1">
                <a:latin typeface="Arial" panose="020B0604020202020204" pitchFamily="34" charset="0"/>
                <a:ea typeface="微软雅黑" panose="020B0503020204020204" pitchFamily="34" charset="-122"/>
                <a:cs typeface="Arial" panose="020B0604020202020204" pitchFamily="34" charset="0"/>
              </a:rPr>
              <a:t>shared_prefs</a:t>
            </a:r>
            <a:r>
              <a:rPr lang="zh-CN" altLang="en-US" sz="2800" dirty="0">
                <a:latin typeface="Arial" panose="020B0604020202020204" pitchFamily="34" charset="0"/>
                <a:ea typeface="微软雅黑" panose="020B0503020204020204" pitchFamily="34" charset="-122"/>
                <a:cs typeface="Arial" panose="020B0604020202020204" pitchFamily="34" charset="0"/>
              </a:rPr>
              <a:t>目录下</a:t>
            </a:r>
          </a:p>
        </p:txBody>
      </p:sp>
      <p:sp>
        <p:nvSpPr>
          <p:cNvPr id="11" name="矩形 10"/>
          <p:cNvSpPr/>
          <p:nvPr/>
        </p:nvSpPr>
        <p:spPr>
          <a:xfrm>
            <a:off x="1003040" y="1599239"/>
            <a:ext cx="532583" cy="532583"/>
          </a:xfrm>
          <a:prstGeom prst="rect">
            <a:avLst/>
          </a:prstGeom>
          <a:noFill/>
          <a:ln w="19050">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solidFill>
                  <a:srgbClr val="4F81BD"/>
                </a:solidFill>
                <a:latin typeface="微软雅黑" panose="020B0503020204020204" pitchFamily="34" charset="-122"/>
                <a:ea typeface="微软雅黑" panose="020B0503020204020204" pitchFamily="34" charset="-122"/>
              </a:rPr>
              <a:t>1</a:t>
            </a:r>
            <a:endParaRPr lang="zh-CN" altLang="en-US" sz="2800" dirty="0">
              <a:solidFill>
                <a:srgbClr val="4F81BD"/>
              </a:solidFill>
              <a:latin typeface="微软雅黑" panose="020B0503020204020204" pitchFamily="34" charset="-122"/>
              <a:ea typeface="微软雅黑" panose="020B0503020204020204" pitchFamily="34" charset="-122"/>
            </a:endParaRPr>
          </a:p>
        </p:txBody>
      </p:sp>
      <p:sp>
        <p:nvSpPr>
          <p:cNvPr id="12" name="矩形 11"/>
          <p:cNvSpPr/>
          <p:nvPr/>
        </p:nvSpPr>
        <p:spPr>
          <a:xfrm>
            <a:off x="1003040" y="2569989"/>
            <a:ext cx="532583" cy="532583"/>
          </a:xfrm>
          <a:prstGeom prst="rect">
            <a:avLst/>
          </a:prstGeom>
          <a:noFill/>
          <a:ln w="19050">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solidFill>
                  <a:srgbClr val="4F81BD"/>
                </a:solidFill>
                <a:latin typeface="微软雅黑" panose="020B0503020204020204" pitchFamily="34" charset="-122"/>
                <a:ea typeface="微软雅黑" panose="020B0503020204020204" pitchFamily="34" charset="-122"/>
              </a:rPr>
              <a:t>2</a:t>
            </a:r>
            <a:endParaRPr lang="zh-CN" altLang="en-US" sz="2800" dirty="0">
              <a:solidFill>
                <a:srgbClr val="4F81BD"/>
              </a:solidFill>
              <a:latin typeface="微软雅黑" panose="020B0503020204020204" pitchFamily="34" charset="-122"/>
              <a:ea typeface="微软雅黑" panose="020B0503020204020204" pitchFamily="34" charset="-122"/>
            </a:endParaRPr>
          </a:p>
        </p:txBody>
      </p:sp>
      <p:sp>
        <p:nvSpPr>
          <p:cNvPr id="13" name="矩形 12"/>
          <p:cNvSpPr/>
          <p:nvPr/>
        </p:nvSpPr>
        <p:spPr>
          <a:xfrm>
            <a:off x="1003040" y="3840340"/>
            <a:ext cx="532583" cy="532583"/>
          </a:xfrm>
          <a:prstGeom prst="rect">
            <a:avLst/>
          </a:prstGeom>
          <a:noFill/>
          <a:ln w="19050">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solidFill>
                  <a:srgbClr val="4F81BD"/>
                </a:solidFill>
                <a:latin typeface="微软雅黑" panose="020B0503020204020204" pitchFamily="34" charset="-122"/>
                <a:ea typeface="微软雅黑" panose="020B0503020204020204" pitchFamily="34" charset="-122"/>
              </a:rPr>
              <a:t>3</a:t>
            </a:r>
            <a:endParaRPr lang="zh-CN" altLang="en-US" sz="2800" dirty="0">
              <a:solidFill>
                <a:srgbClr val="4F81BD"/>
              </a:solidFill>
              <a:latin typeface="微软雅黑" panose="020B0503020204020204" pitchFamily="34" charset="-122"/>
              <a:ea typeface="微软雅黑" panose="020B0503020204020204" pitchFamily="34" charset="-122"/>
            </a:endParaRPr>
          </a:p>
        </p:txBody>
      </p:sp>
      <p:sp>
        <p:nvSpPr>
          <p:cNvPr id="14" name="矩形 13"/>
          <p:cNvSpPr/>
          <p:nvPr/>
        </p:nvSpPr>
        <p:spPr>
          <a:xfrm>
            <a:off x="1003040" y="5317023"/>
            <a:ext cx="532583" cy="532583"/>
          </a:xfrm>
          <a:prstGeom prst="rect">
            <a:avLst/>
          </a:prstGeom>
          <a:noFill/>
          <a:ln w="19050">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solidFill>
                  <a:srgbClr val="4F81BD"/>
                </a:solidFill>
                <a:latin typeface="微软雅黑" panose="020B0503020204020204" pitchFamily="34" charset="-122"/>
                <a:ea typeface="微软雅黑" panose="020B0503020204020204" pitchFamily="34" charset="-122"/>
              </a:rPr>
              <a:t>4</a:t>
            </a:r>
            <a:endParaRPr lang="zh-CN" altLang="en-US" sz="2800" dirty="0">
              <a:solidFill>
                <a:srgbClr val="4F81B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2089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存储数据</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12</a:t>
            </a:fld>
            <a:r>
              <a:rPr lang="en-US" altLang="zh-CN"/>
              <a:t>-246</a:t>
            </a:r>
            <a:endParaRPr lang="en-US" altLang="zh-CN" dirty="0"/>
          </a:p>
        </p:txBody>
      </p:sp>
      <p:sp>
        <p:nvSpPr>
          <p:cNvPr id="5" name="矩形 4"/>
          <p:cNvSpPr/>
          <p:nvPr/>
        </p:nvSpPr>
        <p:spPr>
          <a:xfrm>
            <a:off x="2719530" y="1272996"/>
            <a:ext cx="6588371" cy="845205"/>
          </a:xfrm>
          <a:prstGeom prst="rect">
            <a:avLst/>
          </a:prstGeom>
          <a:solidFill>
            <a:srgbClr val="F2F2F2"/>
          </a:solidFill>
          <a:ln>
            <a:solidFill>
              <a:schemeClr val="tx1">
                <a:lumMod val="50000"/>
                <a:lumOff val="50000"/>
              </a:schemeClr>
            </a:solidFill>
          </a:ln>
        </p:spPr>
        <p:txBody>
          <a:bodyPr wrap="none" rtlCol="0" anchor="ctr">
            <a:noAutofit/>
          </a:bodyPr>
          <a:lstStyle/>
          <a:p>
            <a:pPr algn="ctr"/>
            <a:r>
              <a:rPr lang="zh-CN" altLang="en-US" sz="2400" dirty="0"/>
              <a:t>获取</a:t>
            </a:r>
            <a:r>
              <a:rPr lang="en-US" altLang="zh-CN" sz="2400" dirty="0" err="1"/>
              <a:t>SharedPreferences</a:t>
            </a:r>
            <a:r>
              <a:rPr lang="en-US" altLang="zh-CN" sz="2400" dirty="0"/>
              <a:t> </a:t>
            </a:r>
            <a:r>
              <a:rPr lang="zh-CN" altLang="en-US" sz="2400" dirty="0"/>
              <a:t>对象</a:t>
            </a:r>
            <a:endParaRPr lang="en-US" altLang="zh-CN" sz="2400" dirty="0"/>
          </a:p>
        </p:txBody>
      </p:sp>
      <p:sp>
        <p:nvSpPr>
          <p:cNvPr id="7" name="矩形 6"/>
          <p:cNvSpPr/>
          <p:nvPr/>
        </p:nvSpPr>
        <p:spPr>
          <a:xfrm>
            <a:off x="2719530" y="2608440"/>
            <a:ext cx="6588371" cy="845205"/>
          </a:xfrm>
          <a:prstGeom prst="rect">
            <a:avLst/>
          </a:prstGeom>
          <a:solidFill>
            <a:srgbClr val="F2F2F2"/>
          </a:solidFill>
          <a:ln>
            <a:solidFill>
              <a:schemeClr val="tx1">
                <a:lumMod val="50000"/>
                <a:lumOff val="50000"/>
              </a:schemeClr>
            </a:solidFill>
          </a:ln>
        </p:spPr>
        <p:txBody>
          <a:bodyPr wrap="none" rtlCol="0" anchor="ctr">
            <a:noAutofit/>
          </a:bodyPr>
          <a:lstStyle/>
          <a:p>
            <a:pPr algn="ctr"/>
            <a:r>
              <a:rPr lang="zh-CN" altLang="en-US" sz="2400" dirty="0"/>
              <a:t>获取 </a:t>
            </a:r>
            <a:r>
              <a:rPr lang="en-US" altLang="zh-CN" sz="2400" dirty="0" err="1"/>
              <a:t>SharedPreferences.Editor</a:t>
            </a:r>
            <a:r>
              <a:rPr lang="en-US" altLang="zh-CN" sz="2400" dirty="0"/>
              <a:t> </a:t>
            </a:r>
            <a:r>
              <a:rPr lang="zh-CN" altLang="en-US" sz="2400" dirty="0"/>
              <a:t>对象</a:t>
            </a:r>
          </a:p>
        </p:txBody>
      </p:sp>
      <p:sp>
        <p:nvSpPr>
          <p:cNvPr id="8" name="矩形 7"/>
          <p:cNvSpPr/>
          <p:nvPr/>
        </p:nvSpPr>
        <p:spPr>
          <a:xfrm>
            <a:off x="2719531" y="3943884"/>
            <a:ext cx="6588371" cy="845205"/>
          </a:xfrm>
          <a:prstGeom prst="rect">
            <a:avLst/>
          </a:prstGeom>
          <a:solidFill>
            <a:srgbClr val="F2F2F2"/>
          </a:solidFill>
          <a:ln>
            <a:solidFill>
              <a:schemeClr val="tx1">
                <a:lumMod val="50000"/>
                <a:lumOff val="50000"/>
              </a:schemeClr>
            </a:solidFill>
          </a:ln>
        </p:spPr>
        <p:txBody>
          <a:bodyPr wrap="none" rtlCol="0" anchor="ctr">
            <a:noAutofit/>
          </a:bodyPr>
          <a:lstStyle/>
          <a:p>
            <a:pPr algn="ctr"/>
            <a:r>
              <a:rPr lang="zh-CN" altLang="en-US" sz="2400" dirty="0"/>
              <a:t>向 </a:t>
            </a:r>
            <a:r>
              <a:rPr lang="en-US" altLang="zh-CN" sz="2400" dirty="0" err="1"/>
              <a:t>SharedPreferences.Editor</a:t>
            </a:r>
            <a:r>
              <a:rPr lang="en-US" altLang="zh-CN" sz="2400" dirty="0"/>
              <a:t> </a:t>
            </a:r>
            <a:r>
              <a:rPr lang="zh-CN" altLang="en-US" sz="2400" dirty="0"/>
              <a:t>对象中添加数据</a:t>
            </a:r>
          </a:p>
        </p:txBody>
      </p:sp>
      <p:sp>
        <p:nvSpPr>
          <p:cNvPr id="9" name="矩形 8"/>
          <p:cNvSpPr/>
          <p:nvPr/>
        </p:nvSpPr>
        <p:spPr>
          <a:xfrm>
            <a:off x="2719530" y="5279329"/>
            <a:ext cx="6588371" cy="845205"/>
          </a:xfrm>
          <a:prstGeom prst="rect">
            <a:avLst/>
          </a:prstGeom>
          <a:solidFill>
            <a:srgbClr val="F2F2F2"/>
          </a:solidFill>
          <a:ln>
            <a:solidFill>
              <a:schemeClr val="tx1">
                <a:lumMod val="50000"/>
                <a:lumOff val="50000"/>
              </a:schemeClr>
            </a:solidFill>
          </a:ln>
        </p:spPr>
        <p:txBody>
          <a:bodyPr wrap="none" rtlCol="0" anchor="ctr">
            <a:noAutofit/>
          </a:bodyPr>
          <a:lstStyle/>
          <a:p>
            <a:pPr algn="ctr"/>
            <a:r>
              <a:rPr lang="zh-CN" altLang="en-US" sz="2400"/>
              <a:t>调用 </a:t>
            </a:r>
            <a:r>
              <a:rPr lang="en-US" altLang="zh-CN" sz="2400"/>
              <a:t>commit()</a:t>
            </a:r>
            <a:r>
              <a:rPr lang="zh-CN" altLang="en-US" sz="2400"/>
              <a:t>方法将添加的数据提交</a:t>
            </a:r>
            <a:endParaRPr lang="zh-CN" altLang="en-US" sz="2400" dirty="0"/>
          </a:p>
        </p:txBody>
      </p:sp>
      <p:cxnSp>
        <p:nvCxnSpPr>
          <p:cNvPr id="10" name="直接箭头连接符 9"/>
          <p:cNvCxnSpPr>
            <a:stCxn id="5" idx="2"/>
            <a:endCxn id="7" idx="0"/>
          </p:cNvCxnSpPr>
          <p:nvPr/>
        </p:nvCxnSpPr>
        <p:spPr>
          <a:xfrm>
            <a:off x="6013716" y="2118201"/>
            <a:ext cx="0" cy="490239"/>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2"/>
            <a:endCxn id="8" idx="0"/>
          </p:cNvCxnSpPr>
          <p:nvPr/>
        </p:nvCxnSpPr>
        <p:spPr>
          <a:xfrm>
            <a:off x="6013716" y="3453645"/>
            <a:ext cx="1" cy="490239"/>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2"/>
            <a:endCxn id="9" idx="0"/>
          </p:cNvCxnSpPr>
          <p:nvPr/>
        </p:nvCxnSpPr>
        <p:spPr>
          <a:xfrm flipH="1">
            <a:off x="6013716" y="4789089"/>
            <a:ext cx="1" cy="49024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451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930965" y="5117836"/>
            <a:ext cx="10349745" cy="830997"/>
          </a:xfrm>
          <a:prstGeom prst="rect">
            <a:avLst/>
          </a:prstGeom>
        </p:spPr>
        <p:txBody>
          <a:bodyPr wrap="square">
            <a:spAutoFit/>
          </a:bodyPr>
          <a:lstStyle/>
          <a:p>
            <a:r>
              <a:rPr lang="en-US" altLang="zh-CN" sz="2400" dirty="0"/>
              <a:t>MODE_PRIVATE</a:t>
            </a:r>
            <a:r>
              <a:rPr lang="zh-CN" altLang="en-US" sz="2400" dirty="0"/>
              <a:t>（默认）：当前的应用程序可对文件进行读写</a:t>
            </a:r>
            <a:r>
              <a:rPr lang="en-US" altLang="zh-CN" sz="2400" dirty="0"/>
              <a:t>MODE_MULTI_PROCESS </a:t>
            </a:r>
            <a:r>
              <a:rPr lang="zh-CN" altLang="en-US" sz="2400" dirty="0"/>
              <a:t>：多个进程对同一个 文件进行读写（已废弃）</a:t>
            </a:r>
            <a:endParaRPr lang="en-US" altLang="zh-CN" sz="2400" dirty="0"/>
          </a:p>
        </p:txBody>
      </p:sp>
      <p:sp>
        <p:nvSpPr>
          <p:cNvPr id="2" name="标题 1"/>
          <p:cNvSpPr>
            <a:spLocks noGrp="1"/>
          </p:cNvSpPr>
          <p:nvPr>
            <p:ph type="title"/>
          </p:nvPr>
        </p:nvSpPr>
        <p:spPr>
          <a:xfrm>
            <a:off x="659422" y="54006"/>
            <a:ext cx="10515600" cy="802063"/>
          </a:xfrm>
        </p:spPr>
        <p:txBody>
          <a:bodyPr>
            <a:normAutofit/>
          </a:bodyPr>
          <a:lstStyle/>
          <a:p>
            <a:r>
              <a:rPr lang="zh-CN" altLang="en-US" dirty="0"/>
              <a:t>获取 </a:t>
            </a:r>
            <a:r>
              <a:rPr lang="en-US" altLang="zh-CN" dirty="0" err="1"/>
              <a:t>SharedPreferences</a:t>
            </a:r>
            <a:r>
              <a:rPr lang="zh-CN" altLang="en-US" dirty="0"/>
              <a:t> </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13</a:t>
            </a:fld>
            <a:endParaRPr lang="zh-CN" altLang="en-US"/>
          </a:p>
        </p:txBody>
      </p:sp>
      <p:sp>
        <p:nvSpPr>
          <p:cNvPr id="6" name="Rectangle 1"/>
          <p:cNvSpPr>
            <a:spLocks noChangeArrowheads="1"/>
          </p:cNvSpPr>
          <p:nvPr/>
        </p:nvSpPr>
        <p:spPr bwMode="auto">
          <a:xfrm>
            <a:off x="2187141" y="3394490"/>
            <a:ext cx="9268435"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SharedPreferences pref = </a:t>
            </a:r>
            <a:endParaRPr kumimoji="0" lang="en-US" altLang="zh-CN"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dirty="0">
                <a:solidFill>
                  <a:srgbClr val="000000"/>
                </a:solidFill>
                <a:latin typeface="Arial" panose="020B0604020202020204" pitchFamily="34" charset="0"/>
                <a:cs typeface="Arial" panose="020B0604020202020204" pitchFamily="34" charset="0"/>
              </a:rPr>
              <a:t>		</a:t>
            </a:r>
            <a:r>
              <a:rPr kumimoji="0" lang="zh-CN" altLang="zh-CN"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getSharedPreferences(</a:t>
            </a:r>
            <a:r>
              <a:rPr kumimoji="0" lang="zh-CN" altLang="zh-CN" sz="2800" b="1" i="0" u="none" strike="noStrike" cap="none" normalizeH="0" baseline="0" dirty="0">
                <a:ln>
                  <a:noFill/>
                </a:ln>
                <a:solidFill>
                  <a:srgbClr val="660E7A"/>
                </a:solidFill>
                <a:effectLst/>
                <a:latin typeface="Arial" panose="020B0604020202020204" pitchFamily="34" charset="0"/>
                <a:cs typeface="Arial" panose="020B0604020202020204" pitchFamily="34" charset="0"/>
              </a:rPr>
              <a:t>id</a:t>
            </a:r>
            <a:r>
              <a:rPr kumimoji="0" lang="zh-CN" altLang="zh-CN"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zh-CN" altLang="zh-CN" sz="2800" b="1" i="1" u="none" strike="noStrike" cap="none" normalizeH="0" baseline="0" dirty="0">
                <a:ln>
                  <a:noFill/>
                </a:ln>
                <a:solidFill>
                  <a:srgbClr val="660E7A"/>
                </a:solidFill>
                <a:effectLst/>
                <a:latin typeface="Arial" panose="020B0604020202020204" pitchFamily="34" charset="0"/>
                <a:cs typeface="Arial" panose="020B0604020202020204" pitchFamily="34" charset="0"/>
              </a:rPr>
              <a:t>MODE_PRIVATE</a:t>
            </a:r>
            <a:r>
              <a:rPr kumimoji="0" lang="zh-CN" altLang="zh-CN"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endParaRPr kumimoji="0" lang="zh-CN" altLang="zh-CN"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 name="矩形 6"/>
          <p:cNvSpPr/>
          <p:nvPr/>
        </p:nvSpPr>
        <p:spPr>
          <a:xfrm>
            <a:off x="2672912" y="2415510"/>
            <a:ext cx="4461478" cy="609398"/>
          </a:xfrm>
          <a:prstGeom prst="rect">
            <a:avLst/>
          </a:prstGeom>
          <a:noFill/>
        </p:spPr>
        <p:txBody>
          <a:bodyPr vert="horz" wrap="square" rtlCol="0">
            <a:spAutoFit/>
          </a:bodyPr>
          <a:lstStyle/>
          <a:p>
            <a:pPr>
              <a:lnSpc>
                <a:spcPct val="120000"/>
              </a:lnSpc>
              <a:spcBef>
                <a:spcPts val="600"/>
              </a:spcBef>
            </a:pPr>
            <a:r>
              <a:rPr lang="en-US" altLang="zh-CN" sz="2800" dirty="0" err="1">
                <a:latin typeface="Arial" panose="020B0604020202020204" pitchFamily="34" charset="0"/>
                <a:ea typeface="微软雅黑" panose="020B0503020204020204" pitchFamily="34" charset="-122"/>
                <a:cs typeface="Arial" panose="020B0604020202020204" pitchFamily="34" charset="0"/>
              </a:rPr>
              <a:t>SharedPreferences</a:t>
            </a:r>
            <a:r>
              <a:rPr lang="en-US" altLang="zh-CN" sz="2800" dirty="0">
                <a:latin typeface="Arial" panose="020B0604020202020204" pitchFamily="34" charset="0"/>
                <a:ea typeface="微软雅黑" panose="020B0503020204020204" pitchFamily="34" charset="-122"/>
                <a:cs typeface="Arial" panose="020B0604020202020204" pitchFamily="34" charset="0"/>
              </a:rPr>
              <a:t> </a:t>
            </a:r>
            <a:r>
              <a:rPr lang="zh-CN" altLang="en-US" sz="2800" dirty="0">
                <a:latin typeface="Arial" panose="020B0604020202020204" pitchFamily="34" charset="0"/>
                <a:ea typeface="微软雅黑" panose="020B0503020204020204" pitchFamily="34" charset="-122"/>
                <a:cs typeface="Arial" panose="020B0604020202020204" pitchFamily="34" charset="0"/>
              </a:rPr>
              <a:t>文件名</a:t>
            </a:r>
          </a:p>
        </p:txBody>
      </p:sp>
      <p:grpSp>
        <p:nvGrpSpPr>
          <p:cNvPr id="8" name="组合 7"/>
          <p:cNvGrpSpPr/>
          <p:nvPr/>
        </p:nvGrpSpPr>
        <p:grpSpPr>
          <a:xfrm>
            <a:off x="2531524" y="2983816"/>
            <a:ext cx="5415597" cy="866508"/>
            <a:chOff x="1672340" y="4467226"/>
            <a:chExt cx="3367760" cy="538850"/>
          </a:xfrm>
        </p:grpSpPr>
        <p:cxnSp>
          <p:nvCxnSpPr>
            <p:cNvPr id="9" name="直接连接符 8"/>
            <p:cNvCxnSpPr/>
            <p:nvPr/>
          </p:nvCxnSpPr>
          <p:spPr>
            <a:xfrm>
              <a:off x="1672340" y="4467226"/>
              <a:ext cx="28282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00562" y="4467226"/>
              <a:ext cx="495299" cy="495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948933" y="4914909"/>
              <a:ext cx="91167" cy="91167"/>
            </a:xfrm>
            <a:prstGeom prst="ellipse">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flipV="1">
            <a:off x="930965" y="4314730"/>
            <a:ext cx="9259241" cy="803107"/>
            <a:chOff x="-821420" y="4497673"/>
            <a:chExt cx="5861520" cy="508403"/>
          </a:xfrm>
        </p:grpSpPr>
        <p:cxnSp>
          <p:nvCxnSpPr>
            <p:cNvPr id="14" name="直接连接符 13"/>
            <p:cNvCxnSpPr/>
            <p:nvPr/>
          </p:nvCxnSpPr>
          <p:spPr>
            <a:xfrm flipV="1">
              <a:off x="-821420" y="4499222"/>
              <a:ext cx="55159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691760" y="4497673"/>
              <a:ext cx="304101" cy="4648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948933" y="4914909"/>
              <a:ext cx="91167" cy="91167"/>
            </a:xfrm>
            <a:prstGeom prst="ellipse">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sp>
        <p:nvSpPr>
          <p:cNvPr id="30" name="矩形 29"/>
          <p:cNvSpPr/>
          <p:nvPr/>
        </p:nvSpPr>
        <p:spPr>
          <a:xfrm>
            <a:off x="703145" y="1205484"/>
            <a:ext cx="2381018" cy="683264"/>
          </a:xfrm>
          <a:prstGeom prst="rect">
            <a:avLst/>
          </a:prstGeom>
          <a:noFill/>
        </p:spPr>
        <p:txBody>
          <a:bodyPr vert="horz" wrap="square" rtlCol="0">
            <a:spAutoFit/>
          </a:bodyPr>
          <a:lstStyle/>
          <a:p>
            <a:pPr>
              <a:lnSpc>
                <a:spcPct val="120000"/>
              </a:lnSpc>
              <a:spcBef>
                <a:spcPts val="600"/>
              </a:spcBef>
            </a:pPr>
            <a:r>
              <a:rPr lang="en-US" altLang="zh-CN" sz="3200" b="1" dirty="0">
                <a:latin typeface="Arial" panose="020B0604020202020204" pitchFamily="34" charset="0"/>
                <a:ea typeface="微软雅黑" panose="020B0503020204020204" pitchFamily="34" charset="-122"/>
                <a:cs typeface="Arial" panose="020B0604020202020204" pitchFamily="34" charset="0"/>
              </a:rPr>
              <a:t>Context </a:t>
            </a:r>
            <a:r>
              <a:rPr lang="zh-CN" altLang="en-US" sz="3200" b="1" dirty="0">
                <a:latin typeface="Arial" panose="020B0604020202020204" pitchFamily="34" charset="0"/>
                <a:ea typeface="微软雅黑" panose="020B0503020204020204" pitchFamily="34" charset="-122"/>
                <a:cs typeface="Arial" panose="020B0604020202020204" pitchFamily="34" charset="0"/>
              </a:rPr>
              <a:t>类</a:t>
            </a:r>
          </a:p>
        </p:txBody>
      </p:sp>
    </p:spTree>
    <p:extLst>
      <p:ext uri="{BB962C8B-B14F-4D97-AF65-F5344CB8AC3E}">
        <p14:creationId xmlns:p14="http://schemas.microsoft.com/office/powerpoint/2010/main" val="1611329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BB46D-DC17-054D-8094-5BFB2E6FC4AA}"/>
              </a:ext>
            </a:extLst>
          </p:cNvPr>
          <p:cNvSpPr>
            <a:spLocks noGrp="1"/>
          </p:cNvSpPr>
          <p:nvPr>
            <p:ph type="title"/>
          </p:nvPr>
        </p:nvSpPr>
        <p:spPr/>
        <p:txBody>
          <a:bodyPr/>
          <a:lstStyle/>
          <a:p>
            <a:r>
              <a:rPr kumimoji="1" lang="en-US" altLang="zh-CN" dirty="0"/>
              <a:t>Context</a:t>
            </a:r>
            <a:endParaRPr kumimoji="1" lang="zh-CN" altLang="en-US" dirty="0"/>
          </a:p>
        </p:txBody>
      </p:sp>
      <p:sp>
        <p:nvSpPr>
          <p:cNvPr id="4" name="灯片编号占位符 3">
            <a:extLst>
              <a:ext uri="{FF2B5EF4-FFF2-40B4-BE49-F238E27FC236}">
                <a16:creationId xmlns:a16="http://schemas.microsoft.com/office/drawing/2014/main" id="{23A71A86-1D63-9042-A8E3-EB47B342B71C}"/>
              </a:ext>
            </a:extLst>
          </p:cNvPr>
          <p:cNvSpPr>
            <a:spLocks noGrp="1"/>
          </p:cNvSpPr>
          <p:nvPr>
            <p:ph type="sldNum" sz="quarter" idx="12"/>
          </p:nvPr>
        </p:nvSpPr>
        <p:spPr/>
        <p:txBody>
          <a:bodyPr/>
          <a:lstStyle/>
          <a:p>
            <a:fld id="{38B4F502-AEE6-4D70-927B-AC49763F54CA}" type="slidenum">
              <a:rPr lang="zh-CN" altLang="en-US" smtClean="0"/>
              <a:t>14</a:t>
            </a:fld>
            <a:endParaRPr lang="zh-CN" altLang="en-US"/>
          </a:p>
        </p:txBody>
      </p:sp>
      <p:pic>
        <p:nvPicPr>
          <p:cNvPr id="5" name="图片 4">
            <a:extLst>
              <a:ext uri="{FF2B5EF4-FFF2-40B4-BE49-F238E27FC236}">
                <a16:creationId xmlns:a16="http://schemas.microsoft.com/office/drawing/2014/main" id="{D6475780-8BE6-6E42-80B4-2313AA96AE34}"/>
              </a:ext>
            </a:extLst>
          </p:cNvPr>
          <p:cNvPicPr>
            <a:picLocks noChangeAspect="1"/>
          </p:cNvPicPr>
          <p:nvPr/>
        </p:nvPicPr>
        <p:blipFill>
          <a:blip r:embed="rId2"/>
          <a:stretch>
            <a:fillRect/>
          </a:stretch>
        </p:blipFill>
        <p:spPr>
          <a:xfrm>
            <a:off x="951723" y="956096"/>
            <a:ext cx="7549690" cy="6024105"/>
          </a:xfrm>
          <a:prstGeom prst="rect">
            <a:avLst/>
          </a:prstGeom>
        </p:spPr>
      </p:pic>
    </p:spTree>
    <p:extLst>
      <p:ext uri="{BB962C8B-B14F-4D97-AF65-F5344CB8AC3E}">
        <p14:creationId xmlns:p14="http://schemas.microsoft.com/office/powerpoint/2010/main" val="1561848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保存数据</a:t>
            </a:r>
          </a:p>
        </p:txBody>
      </p:sp>
      <p:sp>
        <p:nvSpPr>
          <p:cNvPr id="6" name="灯片编号占位符 5"/>
          <p:cNvSpPr>
            <a:spLocks noGrp="1"/>
          </p:cNvSpPr>
          <p:nvPr>
            <p:ph type="sldNum" sz="quarter" idx="12"/>
          </p:nvPr>
        </p:nvSpPr>
        <p:spPr>
          <a:xfrm>
            <a:off x="8951562" y="6356350"/>
            <a:ext cx="2743200" cy="365125"/>
          </a:xfrm>
        </p:spPr>
        <p:txBody>
          <a:bodyPr/>
          <a:lstStyle/>
          <a:p>
            <a:pPr>
              <a:defRPr/>
            </a:pPr>
            <a:fld id="{2B1AB1B9-56BA-487F-9EEF-275D6FD877A4}" type="slidenum">
              <a:rPr lang="en-US" altLang="zh-CN" smtClean="0"/>
              <a:pPr>
                <a:defRPr/>
              </a:pPr>
              <a:t>15</a:t>
            </a:fld>
            <a:r>
              <a:rPr lang="en-US" altLang="zh-CN"/>
              <a:t>-246</a:t>
            </a:r>
            <a:endParaRPr lang="en-US" altLang="zh-CN" dirty="0"/>
          </a:p>
        </p:txBody>
      </p:sp>
      <p:sp>
        <p:nvSpPr>
          <p:cNvPr id="3" name="Rectangle 1"/>
          <p:cNvSpPr>
            <a:spLocks noChangeArrowheads="1"/>
          </p:cNvSpPr>
          <p:nvPr/>
        </p:nvSpPr>
        <p:spPr bwMode="auto">
          <a:xfrm>
            <a:off x="1363850" y="1183986"/>
            <a:ext cx="9655445" cy="5369932"/>
          </a:xfrm>
          <a:prstGeom prst="rect">
            <a:avLst/>
          </a:prstGeom>
          <a:solidFill>
            <a:srgbClr val="FAFAFA"/>
          </a:solidFill>
          <a:ln w="9525">
            <a:solidFill>
              <a:srgbClr val="DBD9DC"/>
            </a:solidFill>
            <a:miter lim="800000"/>
            <a:headEnd/>
            <a:tailEnd/>
          </a:ln>
          <a:effectLst/>
          <a:extLst/>
        </p:spPr>
        <p:txBody>
          <a:bodyPr vert="horz" wrap="square" lIns="91440" tIns="45720" rIns="91440" bIns="45720" numCol="1" anchor="ctr" anchorCtr="0" compatLnSpc="1">
            <a:prstTxWarp prst="textNoShape">
              <a:avLst/>
            </a:prstTxWarp>
            <a:spAutoFit/>
          </a:bodyPr>
          <a:lstStyle/>
          <a:p>
            <a:pPr lvl="0" eaLnBrk="0" fontAlgn="base" hangingPunct="0">
              <a:lnSpc>
                <a:spcPct val="120000"/>
              </a:lnSpc>
              <a:spcBef>
                <a:spcPts val="600"/>
              </a:spcBef>
              <a:spcAft>
                <a:spcPct val="0"/>
              </a:spcAft>
            </a:pPr>
            <a:r>
              <a:rPr kumimoji="0" lang="zh-CN" altLang="zh-CN"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btnSave.setOnClickListener(</a:t>
            </a:r>
            <a:r>
              <a:rPr kumimoji="0" lang="zh-CN" altLang="zh-CN" sz="2400" b="1" i="0" u="none" strike="noStrike" cap="none" normalizeH="0" baseline="0" dirty="0">
                <a:ln>
                  <a:noFill/>
                </a:ln>
                <a:solidFill>
                  <a:srgbClr val="000080"/>
                </a:solidFill>
                <a:effectLst/>
                <a:latin typeface="Arial" panose="020B0604020202020204" pitchFamily="34" charset="0"/>
                <a:cs typeface="Arial" panose="020B0604020202020204" pitchFamily="34" charset="0"/>
              </a:rPr>
              <a:t>new </a:t>
            </a:r>
            <a:r>
              <a:rPr kumimoji="0" lang="zh-CN" altLang="zh-CN"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View.OnClickListener() {</a:t>
            </a:r>
            <a:br>
              <a:rPr kumimoji="0" lang="zh-CN" altLang="zh-CN"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zh-CN"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zh-CN" altLang="zh-CN"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lang="en" altLang="zh-CN" sz="2400" dirty="0"/>
              <a:t>String id= "data";</a:t>
            </a:r>
            <a:br>
              <a:rPr kumimoji="0" lang="zh-CN" altLang="zh-CN" sz="2400" b="0" i="0" u="none" strike="noStrike" cap="none" normalizeH="0" baseline="0" dirty="0">
                <a:ln>
                  <a:noFill/>
                </a:ln>
                <a:solidFill>
                  <a:srgbClr val="808000"/>
                </a:solidFill>
                <a:effectLst/>
                <a:latin typeface="Arial" panose="020B0604020202020204" pitchFamily="34" charset="0"/>
                <a:cs typeface="Arial" panose="020B0604020202020204" pitchFamily="34" charset="0"/>
              </a:rPr>
            </a:br>
            <a:r>
              <a:rPr kumimoji="0" lang="zh-CN" altLang="zh-CN" sz="2400" b="0" i="0" u="none" strike="noStrike" cap="none" normalizeH="0" baseline="0" dirty="0">
                <a:ln>
                  <a:noFill/>
                </a:ln>
                <a:solidFill>
                  <a:srgbClr val="808000"/>
                </a:solidFill>
                <a:effectLst/>
                <a:latin typeface="Arial" panose="020B0604020202020204" pitchFamily="34" charset="0"/>
                <a:cs typeface="Arial" panose="020B0604020202020204" pitchFamily="34" charset="0"/>
              </a:rPr>
              <a:t>    </a:t>
            </a:r>
            <a:r>
              <a:rPr kumimoji="0" lang="zh-CN" altLang="zh-CN" sz="2400" b="1" i="0" u="none" strike="noStrike" cap="none" normalizeH="0" baseline="0" dirty="0">
                <a:ln>
                  <a:noFill/>
                </a:ln>
                <a:solidFill>
                  <a:srgbClr val="000080"/>
                </a:solidFill>
                <a:effectLst/>
                <a:latin typeface="Arial" panose="020B0604020202020204" pitchFamily="34" charset="0"/>
                <a:cs typeface="Arial" panose="020B0604020202020204" pitchFamily="34" charset="0"/>
              </a:rPr>
              <a:t>public void </a:t>
            </a:r>
            <a:r>
              <a:rPr kumimoji="0" lang="zh-CN" altLang="zh-CN"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onClick(View v) {</a:t>
            </a:r>
            <a:br>
              <a:rPr kumimoji="0" lang="zh-CN" altLang="zh-CN"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zh-CN" altLang="zh-CN"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SharedPreferences.Editor editor = </a:t>
            </a:r>
            <a:endParaRPr kumimoji="0" lang="en-US" altLang="zh-CN"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eaLnBrk="0" fontAlgn="base" hangingPunct="0">
              <a:lnSpc>
                <a:spcPct val="120000"/>
              </a:lnSpc>
              <a:spcAft>
                <a:spcPct val="0"/>
              </a:spcAft>
            </a:pPr>
            <a:r>
              <a:rPr lang="en-US" altLang="zh-CN" sz="2400" dirty="0">
                <a:solidFill>
                  <a:srgbClr val="000000"/>
                </a:solidFill>
                <a:latin typeface="Arial" panose="020B0604020202020204" pitchFamily="34" charset="0"/>
                <a:cs typeface="Arial" panose="020B0604020202020204" pitchFamily="34" charset="0"/>
              </a:rPr>
              <a:t>                    </a:t>
            </a:r>
            <a:r>
              <a:rPr kumimoji="0" lang="zh-CN" altLang="zh-CN"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getSharedPreferences(</a:t>
            </a:r>
            <a:r>
              <a:rPr kumimoji="0" lang="zh-CN" altLang="zh-CN" sz="2400" b="1" i="0" u="none" strike="noStrike" cap="none" normalizeH="0" baseline="0" dirty="0">
                <a:ln>
                  <a:noFill/>
                </a:ln>
                <a:solidFill>
                  <a:srgbClr val="660E7A"/>
                </a:solidFill>
                <a:effectLst/>
                <a:latin typeface="Arial" panose="020B0604020202020204" pitchFamily="34" charset="0"/>
                <a:cs typeface="Arial" panose="020B0604020202020204" pitchFamily="34" charset="0"/>
              </a:rPr>
              <a:t>id</a:t>
            </a:r>
            <a:r>
              <a:rPr kumimoji="0" lang="zh-CN" altLang="zh-CN"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zh-CN" altLang="zh-CN" sz="2400" b="1" i="1" u="none" strike="noStrike" cap="none" normalizeH="0" baseline="0" dirty="0">
                <a:ln>
                  <a:noFill/>
                </a:ln>
                <a:solidFill>
                  <a:srgbClr val="660E7A"/>
                </a:solidFill>
                <a:effectLst/>
                <a:latin typeface="Arial" panose="020B0604020202020204" pitchFamily="34" charset="0"/>
                <a:cs typeface="Arial" panose="020B0604020202020204" pitchFamily="34" charset="0"/>
              </a:rPr>
              <a:t>MODE_PRIVATE</a:t>
            </a:r>
            <a:r>
              <a:rPr kumimoji="0" lang="zh-CN" altLang="zh-CN"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).edit();</a:t>
            </a:r>
            <a:br>
              <a:rPr kumimoji="0" lang="zh-CN" altLang="zh-CN"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br>
              <a:rPr kumimoji="0" lang="zh-CN" altLang="zh-CN"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zh-CN" altLang="zh-CN"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zh-CN"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zh-CN"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lang="en" altLang="zh-CN" sz="2400" dirty="0" err="1">
                <a:solidFill>
                  <a:srgbClr val="000000"/>
                </a:solidFill>
                <a:latin typeface="Arial" panose="020B0604020202020204" pitchFamily="34" charset="0"/>
                <a:cs typeface="Arial" panose="020B0604020202020204" pitchFamily="34" charset="0"/>
              </a:rPr>
              <a:t>editor.putString</a:t>
            </a:r>
            <a:r>
              <a:rPr lang="en" altLang="zh-CN" sz="2400" dirty="0">
                <a:solidFill>
                  <a:srgbClr val="000000"/>
                </a:solidFill>
                <a:latin typeface="Arial" panose="020B0604020202020204" pitchFamily="34" charset="0"/>
                <a:cs typeface="Arial" panose="020B0604020202020204" pitchFamily="34" charset="0"/>
              </a:rPr>
              <a:t>("name", "Tom");</a:t>
            </a:r>
            <a:br>
              <a:rPr lang="en" altLang="zh-CN" sz="2400" dirty="0">
                <a:solidFill>
                  <a:srgbClr val="000000"/>
                </a:solidFill>
                <a:latin typeface="Arial" panose="020B0604020202020204" pitchFamily="34" charset="0"/>
                <a:cs typeface="Arial" panose="020B0604020202020204" pitchFamily="34" charset="0"/>
              </a:rPr>
            </a:br>
            <a:r>
              <a:rPr lang="en" altLang="zh-CN" sz="2400" dirty="0">
                <a:solidFill>
                  <a:srgbClr val="000000"/>
                </a:solidFill>
                <a:latin typeface="Arial" panose="020B0604020202020204" pitchFamily="34" charset="0"/>
                <a:cs typeface="Arial" panose="020B0604020202020204" pitchFamily="34" charset="0"/>
              </a:rPr>
              <a:t>		</a:t>
            </a:r>
            <a:r>
              <a:rPr lang="en" altLang="zh-CN" sz="2400" dirty="0" err="1">
                <a:solidFill>
                  <a:srgbClr val="000000"/>
                </a:solidFill>
                <a:latin typeface="Arial" panose="020B0604020202020204" pitchFamily="34" charset="0"/>
                <a:cs typeface="Arial" panose="020B0604020202020204" pitchFamily="34" charset="0"/>
              </a:rPr>
              <a:t>editor.putInt</a:t>
            </a:r>
            <a:r>
              <a:rPr lang="en" altLang="zh-CN" sz="2400" dirty="0">
                <a:solidFill>
                  <a:srgbClr val="000000"/>
                </a:solidFill>
                <a:latin typeface="Arial" panose="020B0604020202020204" pitchFamily="34" charset="0"/>
                <a:cs typeface="Arial" panose="020B0604020202020204" pitchFamily="34" charset="0"/>
              </a:rPr>
              <a:t>("age", 28);</a:t>
            </a:r>
            <a:br>
              <a:rPr lang="en" altLang="zh-CN" sz="2400" dirty="0">
                <a:solidFill>
                  <a:srgbClr val="000000"/>
                </a:solidFill>
                <a:latin typeface="Arial" panose="020B0604020202020204" pitchFamily="34" charset="0"/>
                <a:cs typeface="Arial" panose="020B0604020202020204" pitchFamily="34" charset="0"/>
              </a:rPr>
            </a:br>
            <a:r>
              <a:rPr lang="en" altLang="zh-CN" sz="2400" dirty="0">
                <a:solidFill>
                  <a:srgbClr val="000000"/>
                </a:solidFill>
                <a:latin typeface="Arial" panose="020B0604020202020204" pitchFamily="34" charset="0"/>
                <a:cs typeface="Arial" panose="020B0604020202020204" pitchFamily="34" charset="0"/>
              </a:rPr>
              <a:t>		</a:t>
            </a:r>
            <a:r>
              <a:rPr lang="en" altLang="zh-CN" sz="2400" dirty="0" err="1">
                <a:solidFill>
                  <a:srgbClr val="000000"/>
                </a:solidFill>
                <a:latin typeface="Arial" panose="020B0604020202020204" pitchFamily="34" charset="0"/>
                <a:cs typeface="Arial" panose="020B0604020202020204" pitchFamily="34" charset="0"/>
              </a:rPr>
              <a:t>editor.putBoolean</a:t>
            </a:r>
            <a:r>
              <a:rPr lang="en" altLang="zh-CN" sz="2400" dirty="0">
                <a:solidFill>
                  <a:srgbClr val="000000"/>
                </a:solidFill>
                <a:latin typeface="Arial" panose="020B0604020202020204" pitchFamily="34" charset="0"/>
                <a:cs typeface="Arial" panose="020B0604020202020204" pitchFamily="34" charset="0"/>
              </a:rPr>
              <a:t>("married", false);</a:t>
            </a:r>
            <a:br>
              <a:rPr lang="en" altLang="zh-CN" sz="2400" dirty="0">
                <a:solidFill>
                  <a:srgbClr val="000000"/>
                </a:solidFill>
                <a:latin typeface="Arial" panose="020B0604020202020204" pitchFamily="34" charset="0"/>
                <a:cs typeface="Arial" panose="020B0604020202020204" pitchFamily="34" charset="0"/>
              </a:rPr>
            </a:br>
            <a:r>
              <a:rPr lang="en" altLang="zh-CN" sz="2400" dirty="0">
                <a:solidFill>
                  <a:srgbClr val="000000"/>
                </a:solidFill>
                <a:latin typeface="Arial" panose="020B0604020202020204" pitchFamily="34" charset="0"/>
                <a:cs typeface="Arial" panose="020B0604020202020204" pitchFamily="34" charset="0"/>
              </a:rPr>
              <a:t>		</a:t>
            </a:r>
            <a:r>
              <a:rPr lang="en" altLang="zh-CN" sz="2400" dirty="0" err="1">
                <a:solidFill>
                  <a:srgbClr val="000000"/>
                </a:solidFill>
                <a:latin typeface="Arial" panose="020B0604020202020204" pitchFamily="34" charset="0"/>
                <a:cs typeface="Arial" panose="020B0604020202020204" pitchFamily="34" charset="0"/>
              </a:rPr>
              <a:t>editor.apply</a:t>
            </a:r>
            <a:r>
              <a:rPr lang="en" altLang="zh-CN" sz="2400" dirty="0">
                <a:solidFill>
                  <a:srgbClr val="000000"/>
                </a:solidFill>
                <a:latin typeface="Arial" panose="020B0604020202020204" pitchFamily="34" charset="0"/>
                <a:cs typeface="Arial" panose="020B0604020202020204" pitchFamily="34" charset="0"/>
              </a:rPr>
              <a:t>();</a:t>
            </a:r>
          </a:p>
          <a:p>
            <a:pPr eaLnBrk="0" fontAlgn="base" hangingPunct="0">
              <a:lnSpc>
                <a:spcPct val="120000"/>
              </a:lnSpc>
              <a:spcAft>
                <a:spcPct val="0"/>
              </a:spcAft>
            </a:pPr>
            <a:r>
              <a:rPr kumimoji="0" lang="zh-CN" altLang="zh-CN"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br>
              <a:rPr kumimoji="0" lang="zh-CN" altLang="zh-CN"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zh-CN" altLang="zh-CN"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endParaRPr kumimoji="0" lang="zh-CN" altLang="zh-CN"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cxnSp>
        <p:nvCxnSpPr>
          <p:cNvPr id="7" name="直接箭头连接符 6"/>
          <p:cNvCxnSpPr/>
          <p:nvPr/>
        </p:nvCxnSpPr>
        <p:spPr>
          <a:xfrm flipH="1">
            <a:off x="3111619" y="3443186"/>
            <a:ext cx="7056563" cy="1"/>
          </a:xfrm>
          <a:prstGeom prst="straightConnector1">
            <a:avLst/>
          </a:prstGeom>
          <a:ln w="571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2114968" y="2961243"/>
            <a:ext cx="4361149" cy="0"/>
          </a:xfrm>
          <a:prstGeom prst="straightConnector1">
            <a:avLst/>
          </a:prstGeom>
          <a:ln w="571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656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恢复数据</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16</a:t>
            </a:fld>
            <a:r>
              <a:rPr lang="en-US" altLang="zh-CN"/>
              <a:t>-246</a:t>
            </a:r>
            <a:endParaRPr lang="en-US" altLang="zh-CN" dirty="0"/>
          </a:p>
        </p:txBody>
      </p:sp>
      <p:sp>
        <p:nvSpPr>
          <p:cNvPr id="3" name="Rectangle 1"/>
          <p:cNvSpPr>
            <a:spLocks noChangeArrowheads="1"/>
          </p:cNvSpPr>
          <p:nvPr/>
        </p:nvSpPr>
        <p:spPr bwMode="auto">
          <a:xfrm>
            <a:off x="681087" y="832469"/>
            <a:ext cx="10239548" cy="5356403"/>
          </a:xfrm>
          <a:prstGeom prst="rect">
            <a:avLst/>
          </a:prstGeom>
          <a:solidFill>
            <a:srgbClr val="FAFAFA"/>
          </a:solidFill>
          <a:ln w="9525">
            <a:solidFill>
              <a:srgbClr val="DBD9DC"/>
            </a:solidFill>
            <a:miter lim="800000"/>
            <a:headEnd/>
            <a:tailEnd/>
          </a:ln>
          <a:effectLst/>
          <a:extLst/>
        </p:spPr>
        <p:txBody>
          <a:bodyPr vert="horz" wrap="square" lIns="91440" tIns="45720" rIns="91440" bIns="45720" numCol="1" anchor="ctr" anchorCtr="0" compatLnSpc="1">
            <a:prstTxWarp prst="textNoShape">
              <a:avLst/>
            </a:prstTxWarp>
            <a:spAutoFit/>
          </a:bodyPr>
          <a:lstStyle/>
          <a:p>
            <a:pPr lvl="0" eaLnBrk="0" fontAlgn="base" hangingPunct="0">
              <a:lnSpc>
                <a:spcPct val="120000"/>
              </a:lnSpc>
              <a:spcBef>
                <a:spcPct val="0"/>
              </a:spcBef>
              <a:spcAft>
                <a:spcPct val="0"/>
              </a:spcAft>
            </a:pPr>
            <a:r>
              <a:rPr lang="en" altLang="zh-CN" sz="3200" dirty="0" err="1"/>
              <a:t>SharedPreferences</a:t>
            </a:r>
            <a:r>
              <a:rPr lang="en" altLang="zh-CN" sz="3200" dirty="0"/>
              <a:t> </a:t>
            </a:r>
            <a:r>
              <a:rPr lang="en" altLang="zh-CN" sz="3200" dirty="0" err="1"/>
              <a:t>pref</a:t>
            </a:r>
            <a:r>
              <a:rPr lang="en" altLang="zh-CN" sz="3200" dirty="0"/>
              <a:t> = </a:t>
            </a:r>
            <a:r>
              <a:rPr lang="zh-CN" altLang="en-US" sz="3200" dirty="0"/>
              <a:t>  </a:t>
            </a:r>
            <a:endParaRPr lang="en-US" altLang="zh-CN" sz="3200" dirty="0"/>
          </a:p>
          <a:p>
            <a:pPr lvl="0" eaLnBrk="0" fontAlgn="base" hangingPunct="0">
              <a:lnSpc>
                <a:spcPct val="120000"/>
              </a:lnSpc>
              <a:spcBef>
                <a:spcPct val="0"/>
              </a:spcBef>
              <a:spcAft>
                <a:spcPct val="0"/>
              </a:spcAft>
            </a:pPr>
            <a:r>
              <a:rPr lang="zh-CN" altLang="en-US" sz="3200" dirty="0"/>
              <a:t>          </a:t>
            </a:r>
            <a:r>
              <a:rPr lang="en" altLang="zh-CN" sz="3200" dirty="0" err="1"/>
              <a:t>getSharedPreferences</a:t>
            </a:r>
            <a:r>
              <a:rPr lang="en" altLang="zh-CN" sz="3200" dirty="0"/>
              <a:t>("data", MODE_PRIVATE);</a:t>
            </a:r>
            <a:br>
              <a:rPr lang="en" altLang="zh-CN" sz="3200" dirty="0"/>
            </a:br>
            <a:br>
              <a:rPr lang="en" altLang="zh-CN" sz="3200" dirty="0"/>
            </a:br>
            <a:r>
              <a:rPr lang="en" altLang="zh-CN" sz="3200" dirty="0"/>
              <a:t>String name = </a:t>
            </a:r>
            <a:r>
              <a:rPr lang="en" altLang="zh-CN" sz="3200" dirty="0" err="1"/>
              <a:t>pref.getString</a:t>
            </a:r>
            <a:r>
              <a:rPr lang="en" altLang="zh-CN" sz="3200" dirty="0"/>
              <a:t>(</a:t>
            </a:r>
            <a:r>
              <a:rPr lang="en" altLang="zh-CN" sz="2400" b="1" dirty="0"/>
              <a:t>"name"</a:t>
            </a:r>
            <a:r>
              <a:rPr lang="en" altLang="zh-CN" sz="3200" dirty="0"/>
              <a:t>, </a:t>
            </a:r>
            <a:r>
              <a:rPr lang="en" altLang="zh-CN" sz="2400" b="1" dirty="0"/>
              <a:t>""</a:t>
            </a:r>
            <a:r>
              <a:rPr lang="en" altLang="zh-CN" sz="3200" dirty="0"/>
              <a:t>);</a:t>
            </a:r>
            <a:br>
              <a:rPr lang="en" altLang="zh-CN" sz="3200" dirty="0"/>
            </a:br>
            <a:r>
              <a:rPr lang="en" altLang="zh-CN" sz="2400" b="1" dirty="0" err="1"/>
              <a:t>int</a:t>
            </a:r>
            <a:r>
              <a:rPr lang="en" altLang="zh-CN" sz="2400" b="1" dirty="0"/>
              <a:t> </a:t>
            </a:r>
            <a:r>
              <a:rPr lang="en" altLang="zh-CN" sz="3200" dirty="0"/>
              <a:t>age = </a:t>
            </a:r>
            <a:r>
              <a:rPr lang="en" altLang="zh-CN" sz="3200" dirty="0" err="1"/>
              <a:t>pref.getInt</a:t>
            </a:r>
            <a:r>
              <a:rPr lang="en" altLang="zh-CN" sz="3200" dirty="0"/>
              <a:t>(</a:t>
            </a:r>
            <a:r>
              <a:rPr lang="en" altLang="zh-CN" sz="2400" b="1" dirty="0"/>
              <a:t>"age"</a:t>
            </a:r>
            <a:r>
              <a:rPr lang="en" altLang="zh-CN" sz="3200" dirty="0"/>
              <a:t>, </a:t>
            </a:r>
            <a:r>
              <a:rPr lang="en" altLang="zh-CN" sz="2400" dirty="0"/>
              <a:t>0</a:t>
            </a:r>
            <a:r>
              <a:rPr lang="en" altLang="zh-CN" sz="3200" dirty="0"/>
              <a:t>);</a:t>
            </a:r>
            <a:br>
              <a:rPr lang="en" altLang="zh-CN" sz="3200" dirty="0"/>
            </a:br>
            <a:r>
              <a:rPr lang="en" altLang="zh-CN" sz="2400" b="1" dirty="0" err="1"/>
              <a:t>boolean</a:t>
            </a:r>
            <a:r>
              <a:rPr lang="en" altLang="zh-CN" sz="2400" b="1" dirty="0"/>
              <a:t> </a:t>
            </a:r>
            <a:r>
              <a:rPr lang="en" altLang="zh-CN" sz="3200" dirty="0"/>
              <a:t>married = </a:t>
            </a:r>
            <a:r>
              <a:rPr lang="en" altLang="zh-CN" sz="3200" dirty="0" err="1"/>
              <a:t>pref.getBoolean</a:t>
            </a:r>
            <a:r>
              <a:rPr lang="en" altLang="zh-CN" sz="3200" dirty="0"/>
              <a:t>(</a:t>
            </a:r>
            <a:r>
              <a:rPr lang="en" altLang="zh-CN" sz="2400" b="1" dirty="0"/>
              <a:t>"married"</a:t>
            </a:r>
            <a:r>
              <a:rPr lang="en" altLang="zh-CN" sz="3200" dirty="0"/>
              <a:t>, </a:t>
            </a:r>
            <a:r>
              <a:rPr lang="en" altLang="zh-CN" sz="2400" b="1" dirty="0"/>
              <a:t>false</a:t>
            </a:r>
            <a:r>
              <a:rPr lang="en" altLang="zh-CN" sz="3200" dirty="0"/>
              <a:t>);</a:t>
            </a:r>
            <a:br>
              <a:rPr lang="en" altLang="zh-CN" sz="3200" dirty="0"/>
            </a:br>
            <a:r>
              <a:rPr lang="en" altLang="zh-CN" sz="3200" dirty="0" err="1"/>
              <a:t>Log.</a:t>
            </a:r>
            <a:r>
              <a:rPr lang="en" altLang="zh-CN" sz="3200" i="1" dirty="0" err="1"/>
              <a:t>d</a:t>
            </a:r>
            <a:r>
              <a:rPr lang="en" altLang="zh-CN" sz="3200" dirty="0"/>
              <a:t>(</a:t>
            </a:r>
            <a:r>
              <a:rPr lang="en" altLang="zh-CN" sz="2400" b="1" dirty="0"/>
              <a:t>"</a:t>
            </a:r>
            <a:r>
              <a:rPr lang="en" altLang="zh-CN" sz="2400" b="1" dirty="0" err="1"/>
              <a:t>MainActivity</a:t>
            </a:r>
            <a:r>
              <a:rPr lang="en" altLang="zh-CN" sz="2400" b="1" dirty="0"/>
              <a:t>"</a:t>
            </a:r>
            <a:r>
              <a:rPr lang="en" altLang="zh-CN" sz="3200" dirty="0"/>
              <a:t>, </a:t>
            </a:r>
            <a:r>
              <a:rPr lang="en" altLang="zh-CN" sz="2400" b="1" dirty="0"/>
              <a:t>"name is " </a:t>
            </a:r>
            <a:r>
              <a:rPr lang="en" altLang="zh-CN" sz="3200" dirty="0"/>
              <a:t>+ name);</a:t>
            </a:r>
            <a:br>
              <a:rPr lang="en" altLang="zh-CN" sz="3200" dirty="0"/>
            </a:br>
            <a:r>
              <a:rPr lang="en" altLang="zh-CN" sz="3200" dirty="0" err="1"/>
              <a:t>Log.</a:t>
            </a:r>
            <a:r>
              <a:rPr lang="en" altLang="zh-CN" sz="3200" i="1" dirty="0" err="1"/>
              <a:t>d</a:t>
            </a:r>
            <a:r>
              <a:rPr lang="en" altLang="zh-CN" sz="3200" dirty="0"/>
              <a:t>(</a:t>
            </a:r>
            <a:r>
              <a:rPr lang="en" altLang="zh-CN" sz="2400" b="1" dirty="0"/>
              <a:t>"</a:t>
            </a:r>
            <a:r>
              <a:rPr lang="en" altLang="zh-CN" sz="2400" b="1" dirty="0" err="1"/>
              <a:t>MainActivity</a:t>
            </a:r>
            <a:r>
              <a:rPr lang="en" altLang="zh-CN" sz="2400" b="1" dirty="0"/>
              <a:t>"</a:t>
            </a:r>
            <a:r>
              <a:rPr lang="en" altLang="zh-CN" sz="3200" dirty="0"/>
              <a:t>, </a:t>
            </a:r>
            <a:r>
              <a:rPr lang="en" altLang="zh-CN" sz="2400" b="1" dirty="0"/>
              <a:t>"age is " </a:t>
            </a:r>
            <a:r>
              <a:rPr lang="en" altLang="zh-CN" sz="3200" dirty="0"/>
              <a:t>+ age);</a:t>
            </a:r>
            <a:br>
              <a:rPr lang="en" altLang="zh-CN" sz="3200" dirty="0"/>
            </a:br>
            <a:r>
              <a:rPr lang="en" altLang="zh-CN" sz="3200" dirty="0" err="1"/>
              <a:t>Log.</a:t>
            </a:r>
            <a:r>
              <a:rPr lang="en" altLang="zh-CN" sz="3200" i="1" dirty="0" err="1"/>
              <a:t>d</a:t>
            </a:r>
            <a:r>
              <a:rPr lang="en" altLang="zh-CN" sz="3200" dirty="0"/>
              <a:t>(</a:t>
            </a:r>
            <a:r>
              <a:rPr lang="en" altLang="zh-CN" sz="2400" b="1" dirty="0"/>
              <a:t>"</a:t>
            </a:r>
            <a:r>
              <a:rPr lang="en" altLang="zh-CN" sz="2400" b="1" dirty="0" err="1"/>
              <a:t>MainActivity</a:t>
            </a:r>
            <a:r>
              <a:rPr lang="en" altLang="zh-CN" sz="2400" b="1" dirty="0"/>
              <a:t>"</a:t>
            </a:r>
            <a:r>
              <a:rPr lang="en" altLang="zh-CN" sz="3200" dirty="0"/>
              <a:t>, </a:t>
            </a:r>
            <a:r>
              <a:rPr lang="en" altLang="zh-CN" sz="2400" b="1" dirty="0"/>
              <a:t>"married is " </a:t>
            </a:r>
            <a:r>
              <a:rPr lang="en" altLang="zh-CN" sz="3200" dirty="0"/>
              <a:t>+ married);</a:t>
            </a:r>
            <a:endParaRPr kumimoji="0" lang="zh-CN" altLang="zh-CN" sz="3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9614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查看结果</a:t>
            </a:r>
          </a:p>
        </p:txBody>
      </p:sp>
      <p:sp>
        <p:nvSpPr>
          <p:cNvPr id="9" name="灯片编号占位符 8"/>
          <p:cNvSpPr>
            <a:spLocks noGrp="1"/>
          </p:cNvSpPr>
          <p:nvPr>
            <p:ph type="sldNum" sz="quarter" idx="12"/>
          </p:nvPr>
        </p:nvSpPr>
        <p:spPr/>
        <p:txBody>
          <a:bodyPr/>
          <a:lstStyle/>
          <a:p>
            <a:pPr>
              <a:defRPr/>
            </a:pPr>
            <a:fld id="{2B1AB1B9-56BA-487F-9EEF-275D6FD877A4}" type="slidenum">
              <a:rPr lang="en-US" altLang="zh-CN" smtClean="0"/>
              <a:pPr>
                <a:defRPr/>
              </a:pPr>
              <a:t>17</a:t>
            </a:fld>
            <a:r>
              <a:rPr lang="en-US" altLang="zh-CN"/>
              <a:t>-246</a:t>
            </a:r>
            <a:endParaRPr lang="en-US" altLang="zh-CN" dirty="0"/>
          </a:p>
        </p:txBody>
      </p:sp>
      <p:pic>
        <p:nvPicPr>
          <p:cNvPr id="6" name="内容占位符 5">
            <a:extLst>
              <a:ext uri="{FF2B5EF4-FFF2-40B4-BE49-F238E27FC236}">
                <a16:creationId xmlns:a16="http://schemas.microsoft.com/office/drawing/2014/main" id="{AFE165D1-18CE-DF41-B13E-43599FCF4111}"/>
              </a:ext>
            </a:extLst>
          </p:cNvPr>
          <p:cNvPicPr>
            <a:picLocks noGrp="1" noChangeAspect="1"/>
          </p:cNvPicPr>
          <p:nvPr>
            <p:ph idx="1"/>
          </p:nvPr>
        </p:nvPicPr>
        <p:blipFill>
          <a:blip r:embed="rId2"/>
          <a:stretch>
            <a:fillRect/>
          </a:stretch>
        </p:blipFill>
        <p:spPr>
          <a:xfrm>
            <a:off x="162852" y="1431131"/>
            <a:ext cx="11875486" cy="5130090"/>
          </a:xfrm>
          <a:prstGeom prst="rect">
            <a:avLst/>
          </a:prstGeom>
        </p:spPr>
      </p:pic>
    </p:spTree>
    <p:extLst>
      <p:ext uri="{BB962C8B-B14F-4D97-AF65-F5344CB8AC3E}">
        <p14:creationId xmlns:p14="http://schemas.microsoft.com/office/powerpoint/2010/main" val="1420233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802334141"/>
              </p:ext>
            </p:extLst>
          </p:nvPr>
        </p:nvGraphicFramePr>
        <p:xfrm>
          <a:off x="688822" y="1286360"/>
          <a:ext cx="10741096" cy="5069987"/>
        </p:xfrm>
        <a:graphic>
          <a:graphicData uri="http://schemas.openxmlformats.org/drawingml/2006/table">
            <a:tbl>
              <a:tblPr>
                <a:tableStyleId>{9D7B26C5-4107-4FEC-AEDC-1716B250A1EF}</a:tableStyleId>
              </a:tblPr>
              <a:tblGrid>
                <a:gridCol w="6062020">
                  <a:extLst>
                    <a:ext uri="{9D8B030D-6E8A-4147-A177-3AD203B41FA5}">
                      <a16:colId xmlns:a16="http://schemas.microsoft.com/office/drawing/2014/main" val="3177900034"/>
                    </a:ext>
                  </a:extLst>
                </a:gridCol>
                <a:gridCol w="4679076">
                  <a:extLst>
                    <a:ext uri="{9D8B030D-6E8A-4147-A177-3AD203B41FA5}">
                      <a16:colId xmlns:a16="http://schemas.microsoft.com/office/drawing/2014/main" val="1210890167"/>
                    </a:ext>
                  </a:extLst>
                </a:gridCol>
              </a:tblGrid>
              <a:tr h="539173">
                <a:tc>
                  <a:txBody>
                    <a:bodyPr/>
                    <a:lstStyle/>
                    <a:p>
                      <a:r>
                        <a:rPr lang="zh-CN" altLang="en-US" sz="2400" dirty="0"/>
                        <a:t>方法名称</a:t>
                      </a:r>
                    </a:p>
                  </a:txBody>
                  <a:tcPr marL="2064" marR="2064" marT="2064" marB="2064" anchor="ctr"/>
                </a:tc>
                <a:tc>
                  <a:txBody>
                    <a:bodyPr/>
                    <a:lstStyle/>
                    <a:p>
                      <a:r>
                        <a:rPr lang="zh-CN" altLang="en-US" sz="2400"/>
                        <a:t>方法描述</a:t>
                      </a:r>
                    </a:p>
                  </a:txBody>
                  <a:tcPr marL="2064" marR="2064" marT="2064" marB="2064" anchor="ctr"/>
                </a:tc>
                <a:extLst>
                  <a:ext uri="{0D108BD9-81ED-4DB2-BD59-A6C34878D82A}">
                    <a16:rowId xmlns:a16="http://schemas.microsoft.com/office/drawing/2014/main" val="2685035913"/>
                  </a:ext>
                </a:extLst>
              </a:tr>
              <a:tr h="756603">
                <a:tc>
                  <a:txBody>
                    <a:bodyPr/>
                    <a:lstStyle/>
                    <a:p>
                      <a:r>
                        <a:rPr lang="en-US" sz="2400" dirty="0"/>
                        <a:t>edit()</a:t>
                      </a:r>
                    </a:p>
                  </a:txBody>
                  <a:tcPr marL="2064" marR="2064" marT="2064" marB="2064" anchor="ctr"/>
                </a:tc>
                <a:tc>
                  <a:txBody>
                    <a:bodyPr/>
                    <a:lstStyle/>
                    <a:p>
                      <a:r>
                        <a:rPr lang="zh-CN" altLang="en-US" sz="2400"/>
                        <a:t>返回</a:t>
                      </a:r>
                      <a:r>
                        <a:rPr lang="en-US" sz="2400"/>
                        <a:t>SharedPreferences</a:t>
                      </a:r>
                      <a:r>
                        <a:rPr lang="zh-CN" altLang="en-US" sz="2400"/>
                        <a:t>的内部接口</a:t>
                      </a:r>
                      <a:r>
                        <a:rPr lang="en-US" sz="2400"/>
                        <a:t>SharedPreferences.Editor</a:t>
                      </a:r>
                    </a:p>
                  </a:txBody>
                  <a:tcPr marL="2064" marR="2064" marT="2064" marB="2064" anchor="ctr"/>
                </a:tc>
                <a:extLst>
                  <a:ext uri="{0D108BD9-81ED-4DB2-BD59-A6C34878D82A}">
                    <a16:rowId xmlns:a16="http://schemas.microsoft.com/office/drawing/2014/main" val="1383514822"/>
                  </a:ext>
                </a:extLst>
              </a:tr>
              <a:tr h="539173">
                <a:tc>
                  <a:txBody>
                    <a:bodyPr/>
                    <a:lstStyle/>
                    <a:p>
                      <a:r>
                        <a:rPr lang="en-US" sz="2400"/>
                        <a:t>contains(String key)</a:t>
                      </a:r>
                    </a:p>
                  </a:txBody>
                  <a:tcPr marL="2064" marR="2064" marT="2064" marB="2064" anchor="ctr"/>
                </a:tc>
                <a:tc>
                  <a:txBody>
                    <a:bodyPr/>
                    <a:lstStyle/>
                    <a:p>
                      <a:r>
                        <a:rPr lang="zh-CN" altLang="en-US" sz="2400" dirty="0"/>
                        <a:t>判断是否包含该键值</a:t>
                      </a:r>
                    </a:p>
                  </a:txBody>
                  <a:tcPr marL="2064" marR="2064" marT="2064" marB="2064" anchor="ctr"/>
                </a:tc>
                <a:extLst>
                  <a:ext uri="{0D108BD9-81ED-4DB2-BD59-A6C34878D82A}">
                    <a16:rowId xmlns:a16="http://schemas.microsoft.com/office/drawing/2014/main" val="1555613751"/>
                  </a:ext>
                </a:extLst>
              </a:tr>
              <a:tr h="539173">
                <a:tc>
                  <a:txBody>
                    <a:bodyPr/>
                    <a:lstStyle/>
                    <a:p>
                      <a:r>
                        <a:rPr lang="en-US" sz="2400" dirty="0" err="1"/>
                        <a:t>getAll</a:t>
                      </a:r>
                      <a:r>
                        <a:rPr lang="en-US" sz="2400" dirty="0"/>
                        <a:t>()</a:t>
                      </a:r>
                    </a:p>
                  </a:txBody>
                  <a:tcPr marL="2064" marR="2064" marT="2064" marB="2064" anchor="ctr"/>
                </a:tc>
                <a:tc>
                  <a:txBody>
                    <a:bodyPr/>
                    <a:lstStyle/>
                    <a:p>
                      <a:r>
                        <a:rPr lang="zh-CN" altLang="en-US" sz="2400" dirty="0"/>
                        <a:t>返回所有配置信息</a:t>
                      </a:r>
                      <a:r>
                        <a:rPr lang="en-US" sz="2400" dirty="0"/>
                        <a:t>Map</a:t>
                      </a:r>
                    </a:p>
                  </a:txBody>
                  <a:tcPr marL="2064" marR="2064" marT="2064" marB="2064" anchor="ctr"/>
                </a:tc>
                <a:extLst>
                  <a:ext uri="{0D108BD9-81ED-4DB2-BD59-A6C34878D82A}">
                    <a16:rowId xmlns:a16="http://schemas.microsoft.com/office/drawing/2014/main" val="4285836494"/>
                  </a:ext>
                </a:extLst>
              </a:tr>
              <a:tr h="539173">
                <a:tc>
                  <a:txBody>
                    <a:bodyPr/>
                    <a:lstStyle/>
                    <a:p>
                      <a:r>
                        <a:rPr lang="en-US" sz="2400" dirty="0" err="1"/>
                        <a:t>getBoolean</a:t>
                      </a:r>
                      <a:r>
                        <a:rPr lang="en-US" sz="2400" dirty="0"/>
                        <a:t>(String </a:t>
                      </a:r>
                      <a:r>
                        <a:rPr lang="en-US" sz="2400" dirty="0" err="1"/>
                        <a:t>key,boolean</a:t>
                      </a:r>
                      <a:r>
                        <a:rPr lang="en-US" sz="2400" dirty="0"/>
                        <a:t> </a:t>
                      </a:r>
                      <a:r>
                        <a:rPr lang="en-US" sz="2400" dirty="0" err="1"/>
                        <a:t>defValue</a:t>
                      </a:r>
                      <a:r>
                        <a:rPr lang="en-US" sz="2400" dirty="0"/>
                        <a:t>)</a:t>
                      </a:r>
                    </a:p>
                  </a:txBody>
                  <a:tcPr marL="2064" marR="2064" marT="2064" marB="2064" anchor="ctr"/>
                </a:tc>
                <a:tc>
                  <a:txBody>
                    <a:bodyPr/>
                    <a:lstStyle/>
                    <a:p>
                      <a:r>
                        <a:rPr lang="zh-CN" altLang="en-US" sz="2400"/>
                        <a:t>获得一个</a:t>
                      </a:r>
                      <a:r>
                        <a:rPr lang="en-US" sz="2400"/>
                        <a:t>Boolean</a:t>
                      </a:r>
                      <a:r>
                        <a:rPr lang="zh-CN" altLang="en-US" sz="2400"/>
                        <a:t>值</a:t>
                      </a:r>
                    </a:p>
                  </a:txBody>
                  <a:tcPr marL="2064" marR="2064" marT="2064" marB="2064" anchor="ctr"/>
                </a:tc>
                <a:extLst>
                  <a:ext uri="{0D108BD9-81ED-4DB2-BD59-A6C34878D82A}">
                    <a16:rowId xmlns:a16="http://schemas.microsoft.com/office/drawing/2014/main" val="2594812038"/>
                  </a:ext>
                </a:extLst>
              </a:tr>
              <a:tr h="539173">
                <a:tc>
                  <a:txBody>
                    <a:bodyPr/>
                    <a:lstStyle/>
                    <a:p>
                      <a:r>
                        <a:rPr lang="en-US" sz="2400"/>
                        <a:t>getFolat(String key,float defValue)</a:t>
                      </a:r>
                    </a:p>
                  </a:txBody>
                  <a:tcPr marL="2064" marR="2064" marT="2064" marB="2064" anchor="ctr"/>
                </a:tc>
                <a:tc>
                  <a:txBody>
                    <a:bodyPr/>
                    <a:lstStyle/>
                    <a:p>
                      <a:r>
                        <a:rPr lang="zh-CN" altLang="en-US" sz="2400"/>
                        <a:t>获得一个</a:t>
                      </a:r>
                      <a:r>
                        <a:rPr lang="en-US" sz="2400"/>
                        <a:t>float</a:t>
                      </a:r>
                      <a:r>
                        <a:rPr lang="zh-CN" altLang="en-US" sz="2400"/>
                        <a:t>值</a:t>
                      </a:r>
                    </a:p>
                  </a:txBody>
                  <a:tcPr marL="2064" marR="2064" marT="2064" marB="2064" anchor="ctr"/>
                </a:tc>
                <a:extLst>
                  <a:ext uri="{0D108BD9-81ED-4DB2-BD59-A6C34878D82A}">
                    <a16:rowId xmlns:a16="http://schemas.microsoft.com/office/drawing/2014/main" val="1553136277"/>
                  </a:ext>
                </a:extLst>
              </a:tr>
              <a:tr h="539173">
                <a:tc>
                  <a:txBody>
                    <a:bodyPr/>
                    <a:lstStyle/>
                    <a:p>
                      <a:r>
                        <a:rPr lang="en-US" sz="2400"/>
                        <a:t>getInt(String key,int defValue)</a:t>
                      </a:r>
                    </a:p>
                  </a:txBody>
                  <a:tcPr marL="2064" marR="2064" marT="2064" marB="2064" anchor="ctr"/>
                </a:tc>
                <a:tc>
                  <a:txBody>
                    <a:bodyPr/>
                    <a:lstStyle/>
                    <a:p>
                      <a:r>
                        <a:rPr lang="zh-CN" altLang="en-US" sz="2400"/>
                        <a:t>获得一个</a:t>
                      </a:r>
                      <a:r>
                        <a:rPr lang="en-US" sz="2400"/>
                        <a:t>int</a:t>
                      </a:r>
                      <a:r>
                        <a:rPr lang="zh-CN" altLang="en-US" sz="2400"/>
                        <a:t>值</a:t>
                      </a:r>
                    </a:p>
                  </a:txBody>
                  <a:tcPr marL="2064" marR="2064" marT="2064" marB="2064" anchor="ctr"/>
                </a:tc>
                <a:extLst>
                  <a:ext uri="{0D108BD9-81ED-4DB2-BD59-A6C34878D82A}">
                    <a16:rowId xmlns:a16="http://schemas.microsoft.com/office/drawing/2014/main" val="2483403320"/>
                  </a:ext>
                </a:extLst>
              </a:tr>
              <a:tr h="539173">
                <a:tc>
                  <a:txBody>
                    <a:bodyPr/>
                    <a:lstStyle/>
                    <a:p>
                      <a:r>
                        <a:rPr lang="en-US" sz="2400"/>
                        <a:t>getLong(String key,long defValue)</a:t>
                      </a:r>
                    </a:p>
                  </a:txBody>
                  <a:tcPr marL="2064" marR="2064" marT="2064" marB="2064" anchor="ctr"/>
                </a:tc>
                <a:tc>
                  <a:txBody>
                    <a:bodyPr/>
                    <a:lstStyle/>
                    <a:p>
                      <a:r>
                        <a:rPr lang="zh-CN" altLang="en-US" sz="2400"/>
                        <a:t>获得一个</a:t>
                      </a:r>
                      <a:r>
                        <a:rPr lang="en-US" sz="2400"/>
                        <a:t>long</a:t>
                      </a:r>
                      <a:r>
                        <a:rPr lang="zh-CN" altLang="en-US" sz="2400"/>
                        <a:t>值</a:t>
                      </a:r>
                    </a:p>
                  </a:txBody>
                  <a:tcPr marL="2064" marR="2064" marT="2064" marB="2064" anchor="ctr"/>
                </a:tc>
                <a:extLst>
                  <a:ext uri="{0D108BD9-81ED-4DB2-BD59-A6C34878D82A}">
                    <a16:rowId xmlns:a16="http://schemas.microsoft.com/office/drawing/2014/main" val="4092894979"/>
                  </a:ext>
                </a:extLst>
              </a:tr>
              <a:tr h="539173">
                <a:tc>
                  <a:txBody>
                    <a:bodyPr/>
                    <a:lstStyle/>
                    <a:p>
                      <a:r>
                        <a:rPr lang="en-US" sz="2400"/>
                        <a:t>getString(String key,String defValue)</a:t>
                      </a:r>
                    </a:p>
                  </a:txBody>
                  <a:tcPr marL="2064" marR="2064" marT="2064" marB="2064" anchor="ctr"/>
                </a:tc>
                <a:tc>
                  <a:txBody>
                    <a:bodyPr/>
                    <a:lstStyle/>
                    <a:p>
                      <a:r>
                        <a:rPr lang="zh-CN" altLang="en-US" sz="2400" dirty="0"/>
                        <a:t>获得一个</a:t>
                      </a:r>
                      <a:r>
                        <a:rPr lang="en-US" sz="2400" dirty="0"/>
                        <a:t>String</a:t>
                      </a:r>
                      <a:r>
                        <a:rPr lang="zh-CN" altLang="en-US" sz="2400" dirty="0"/>
                        <a:t>值</a:t>
                      </a:r>
                    </a:p>
                  </a:txBody>
                  <a:tcPr marL="2064" marR="2064" marT="2064" marB="2064" anchor="ctr"/>
                </a:tc>
                <a:extLst>
                  <a:ext uri="{0D108BD9-81ED-4DB2-BD59-A6C34878D82A}">
                    <a16:rowId xmlns:a16="http://schemas.microsoft.com/office/drawing/2014/main" val="1426055652"/>
                  </a:ext>
                </a:extLst>
              </a:tr>
            </a:tbl>
          </a:graphicData>
        </a:graphic>
      </p:graphicFrame>
      <p:sp>
        <p:nvSpPr>
          <p:cNvPr id="5" name="标题 1"/>
          <p:cNvSpPr>
            <a:spLocks noGrp="1"/>
          </p:cNvSpPr>
          <p:nvPr>
            <p:ph type="title"/>
          </p:nvPr>
        </p:nvSpPr>
        <p:spPr>
          <a:xfrm>
            <a:off x="688822" y="174984"/>
            <a:ext cx="6675539" cy="601763"/>
          </a:xfrm>
        </p:spPr>
        <p:txBody>
          <a:bodyPr>
            <a:normAutofit/>
          </a:bodyPr>
          <a:lstStyle/>
          <a:p>
            <a:r>
              <a:rPr lang="zh-CN" altLang="en-US" dirty="0"/>
              <a:t>常用方法</a:t>
            </a:r>
            <a:endParaRPr lang="en-US" altLang="zh-CN" dirty="0"/>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18</a:t>
            </a:fld>
            <a:r>
              <a:rPr lang="en-US" altLang="zh-CN"/>
              <a:t>-246</a:t>
            </a:r>
            <a:endParaRPr lang="en-US" altLang="zh-CN" dirty="0"/>
          </a:p>
        </p:txBody>
      </p:sp>
      <p:cxnSp>
        <p:nvCxnSpPr>
          <p:cNvPr id="7" name="直接箭头连接符 6"/>
          <p:cNvCxnSpPr/>
          <p:nvPr/>
        </p:nvCxnSpPr>
        <p:spPr>
          <a:xfrm flipH="1">
            <a:off x="688822" y="3139890"/>
            <a:ext cx="10741096" cy="1"/>
          </a:xfrm>
          <a:prstGeom prst="straightConnector1">
            <a:avLst/>
          </a:prstGeom>
          <a:ln w="3175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688822" y="1819953"/>
            <a:ext cx="10741096" cy="1"/>
          </a:xfrm>
          <a:prstGeom prst="straightConnector1">
            <a:avLst/>
          </a:prstGeom>
          <a:ln w="3175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104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246" y="2463983"/>
            <a:ext cx="3763297" cy="802063"/>
          </a:xfrm>
        </p:spPr>
        <p:txBody>
          <a:bodyPr>
            <a:normAutofit/>
          </a:bodyPr>
          <a:lstStyle/>
          <a:p>
            <a:pPr algn="ctr"/>
            <a:r>
              <a:rPr lang="zh-CN" altLang="en-US" dirty="0"/>
              <a:t>关系数据库</a:t>
            </a:r>
            <a:r>
              <a:rPr lang="en-US" altLang="zh-CN" dirty="0"/>
              <a:t>SQLite</a:t>
            </a:r>
            <a:endParaRPr lang="zh-CN" altLang="en-US" dirty="0"/>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2414" y="1428232"/>
            <a:ext cx="6140496" cy="4016907"/>
          </a:xfrm>
          <a:prstGeom prst="rect">
            <a:avLst/>
          </a:prstGeom>
        </p:spPr>
      </p:pic>
      <p:sp>
        <p:nvSpPr>
          <p:cNvPr id="11" name="矩形 10"/>
          <p:cNvSpPr/>
          <p:nvPr/>
        </p:nvSpPr>
        <p:spPr>
          <a:xfrm>
            <a:off x="9141659" y="5304381"/>
            <a:ext cx="800219" cy="461665"/>
          </a:xfrm>
          <a:prstGeom prst="rect">
            <a:avLst/>
          </a:prstGeom>
        </p:spPr>
        <p:txBody>
          <a:bodyPr wrap="none">
            <a:spAutoFit/>
          </a:bodyPr>
          <a:lstStyle/>
          <a:p>
            <a:r>
              <a:rPr lang="en-US" altLang="zh-CN" sz="2400" dirty="0"/>
              <a:t>SQL</a:t>
            </a:r>
            <a:endParaRPr lang="zh-CN" altLang="en-US" sz="2400" dirty="0"/>
          </a:p>
        </p:txBody>
      </p:sp>
    </p:spTree>
    <p:extLst>
      <p:ext uri="{BB962C8B-B14F-4D97-AF65-F5344CB8AC3E}">
        <p14:creationId xmlns:p14="http://schemas.microsoft.com/office/powerpoint/2010/main" val="171723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5634" y="2277533"/>
            <a:ext cx="5016500" cy="1355572"/>
          </a:xfrm>
        </p:spPr>
        <p:txBody>
          <a:bodyPr>
            <a:normAutofit/>
          </a:bodyPr>
          <a:lstStyle/>
          <a:p>
            <a:r>
              <a:rPr lang="zh-CN" altLang="en-US" sz="4400" dirty="0"/>
              <a:t>瞬时数据如何保存</a:t>
            </a:r>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22653" t="25388" r="21090" b="21871"/>
          <a:stretch/>
        </p:blipFill>
        <p:spPr>
          <a:xfrm>
            <a:off x="1295399" y="1921780"/>
            <a:ext cx="3759201" cy="3524251"/>
          </a:xfrm>
          <a:prstGeom prst="rect">
            <a:avLst/>
          </a:prstGeom>
        </p:spPr>
      </p:pic>
      <p:sp>
        <p:nvSpPr>
          <p:cNvPr id="4" name="标题 1"/>
          <p:cNvSpPr txBox="1">
            <a:spLocks/>
          </p:cNvSpPr>
          <p:nvPr/>
        </p:nvSpPr>
        <p:spPr>
          <a:xfrm>
            <a:off x="6779684" y="3633105"/>
            <a:ext cx="3708400" cy="1355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sz="4400" dirty="0"/>
              <a:t>数据如何解析</a:t>
            </a:r>
          </a:p>
        </p:txBody>
      </p:sp>
      <p:grpSp>
        <p:nvGrpSpPr>
          <p:cNvPr id="5" name="组合 4"/>
          <p:cNvGrpSpPr/>
          <p:nvPr/>
        </p:nvGrpSpPr>
        <p:grpSpPr>
          <a:xfrm rot="16200000" flipV="1">
            <a:off x="7360888" y="943152"/>
            <a:ext cx="2109957" cy="5452535"/>
            <a:chOff x="1238249" y="5715000"/>
            <a:chExt cx="8391526" cy="823912"/>
          </a:xfrm>
        </p:grpSpPr>
        <p:cxnSp>
          <p:nvCxnSpPr>
            <p:cNvPr id="6" name="直接连接符 5"/>
            <p:cNvCxnSpPr/>
            <p:nvPr/>
          </p:nvCxnSpPr>
          <p:spPr>
            <a:xfrm>
              <a:off x="1238249" y="5715000"/>
              <a:ext cx="83915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238249" y="6538912"/>
              <a:ext cx="8391526" cy="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7481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SQLite</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20</a:t>
            </a:fld>
            <a:r>
              <a:rPr lang="en-US" altLang="zh-CN"/>
              <a:t>-246</a:t>
            </a:r>
            <a:endParaRPr lang="en-US" altLang="zh-CN" dirty="0"/>
          </a:p>
        </p:txBody>
      </p:sp>
      <p:pic>
        <p:nvPicPr>
          <p:cNvPr id="1026" name="Picture 2" descr="https://timgsa.baidu.com/timg?image&amp;quality=80&amp;size=b9999_10000&amp;sec=1506145277761&amp;di=4a16fcb1c2eb06641aa7b7bcc1de59db&amp;imgtype=0&amp;src=http%3A%2F%2Fwww.ibeifeng.com%2Fimages%2Fupload%2FImage%2F1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2528860"/>
            <a:ext cx="2005396" cy="2005396"/>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3104827" y="1499115"/>
            <a:ext cx="8410414" cy="1040285"/>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嵌入式数据库引擎，针对内存等资源有限的设备（如手机、</a:t>
            </a:r>
            <a:r>
              <a:rPr lang="en-US" altLang="zh-CN" sz="2800" dirty="0">
                <a:latin typeface="Arial" panose="020B0604020202020204" pitchFamily="34" charset="0"/>
                <a:ea typeface="微软雅黑" panose="020B0503020204020204" pitchFamily="34" charset="-122"/>
                <a:cs typeface="Arial" panose="020B0604020202020204" pitchFamily="34" charset="0"/>
              </a:rPr>
              <a:t>PDA</a:t>
            </a:r>
            <a:r>
              <a:rPr lang="zh-CN" altLang="en-US" sz="2800" dirty="0">
                <a:latin typeface="Arial" panose="020B0604020202020204" pitchFamily="34" charset="0"/>
                <a:ea typeface="微软雅黑" panose="020B0503020204020204" pitchFamily="34" charset="-122"/>
                <a:cs typeface="Arial" panose="020B0604020202020204" pitchFamily="34" charset="0"/>
              </a:rPr>
              <a:t>、</a:t>
            </a:r>
            <a:r>
              <a:rPr lang="en-US" altLang="zh-CN" sz="2800" dirty="0">
                <a:latin typeface="Arial" panose="020B0604020202020204" pitchFamily="34" charset="0"/>
                <a:ea typeface="微软雅黑" panose="020B0503020204020204" pitchFamily="34" charset="-122"/>
                <a:cs typeface="Arial" panose="020B0604020202020204" pitchFamily="34" charset="0"/>
              </a:rPr>
              <a:t>MP3</a:t>
            </a:r>
            <a:r>
              <a:rPr lang="zh-CN" altLang="en-US" sz="2800" dirty="0">
                <a:latin typeface="Arial" panose="020B0604020202020204" pitchFamily="34" charset="0"/>
                <a:ea typeface="微软雅黑" panose="020B0503020204020204" pitchFamily="34" charset="-122"/>
                <a:cs typeface="Arial" panose="020B0604020202020204" pitchFamily="34" charset="0"/>
              </a:rPr>
              <a:t>）提供的一种高效的数据库引擎</a:t>
            </a:r>
          </a:p>
        </p:txBody>
      </p:sp>
      <p:sp>
        <p:nvSpPr>
          <p:cNvPr id="5" name="文本框 4"/>
          <p:cNvSpPr txBox="1"/>
          <p:nvPr/>
        </p:nvSpPr>
        <p:spPr>
          <a:xfrm>
            <a:off x="3104827" y="4685601"/>
            <a:ext cx="8410414" cy="1040285"/>
          </a:xfrm>
          <a:prstGeom prst="rect">
            <a:avLst/>
          </a:prstGeom>
          <a:noFill/>
        </p:spPr>
        <p:txBody>
          <a:bodyPr vert="horz" wrap="square" rtlCol="0">
            <a:spAutoFit/>
          </a:bodyPr>
          <a:lstStyle/>
          <a:p>
            <a:pPr>
              <a:lnSpc>
                <a:spcPct val="110000"/>
              </a:lnSpc>
            </a:pPr>
            <a:r>
              <a:rPr lang="en-US" altLang="zh-CN" sz="2800" dirty="0">
                <a:latin typeface="Arial" panose="020B0604020202020204" pitchFamily="34" charset="0"/>
                <a:ea typeface="微软雅黑" panose="020B0503020204020204" pitchFamily="34" charset="-122"/>
                <a:cs typeface="Arial" panose="020B0604020202020204" pitchFamily="34" charset="0"/>
              </a:rPr>
              <a:t>SQLite</a:t>
            </a:r>
            <a:r>
              <a:rPr lang="zh-CN" altLang="en-US" sz="2800" dirty="0">
                <a:latin typeface="Arial" panose="020B0604020202020204" pitchFamily="34" charset="0"/>
                <a:ea typeface="微软雅黑" panose="020B0503020204020204" pitchFamily="34" charset="-122"/>
                <a:cs typeface="Arial" panose="020B0604020202020204" pitchFamily="34" charset="0"/>
              </a:rPr>
              <a:t>引擎不是一个程序与之通信的独立进程，而是连接到程序中成为它的一个主要部分</a:t>
            </a:r>
          </a:p>
        </p:txBody>
      </p:sp>
      <p:sp>
        <p:nvSpPr>
          <p:cNvPr id="9" name="矩形 8"/>
          <p:cNvSpPr/>
          <p:nvPr/>
        </p:nvSpPr>
        <p:spPr>
          <a:xfrm>
            <a:off x="3218480" y="2968327"/>
            <a:ext cx="8135319" cy="1126462"/>
          </a:xfrm>
          <a:prstGeom prst="rect">
            <a:avLst/>
          </a:prstGeom>
          <a:noFill/>
        </p:spPr>
        <p:txBody>
          <a:bodyPr vert="horz" wrap="square" rtlCol="0">
            <a:spAutoFit/>
          </a:bodyPr>
          <a:lstStyle/>
          <a:p>
            <a:pPr>
              <a:lnSpc>
                <a:spcPct val="120000"/>
              </a:lnSpc>
              <a:spcBef>
                <a:spcPts val="600"/>
              </a:spcBef>
            </a:pPr>
            <a:r>
              <a:rPr lang="en-US" altLang="zh-CN" sz="2800" dirty="0">
                <a:latin typeface="Arial" panose="020B0604020202020204" pitchFamily="34" charset="0"/>
                <a:ea typeface="微软雅黑" panose="020B0503020204020204" pitchFamily="34" charset="-122"/>
                <a:cs typeface="Arial" panose="020B0604020202020204" pitchFamily="34" charset="0"/>
              </a:rPr>
              <a:t>2000</a:t>
            </a:r>
            <a:r>
              <a:rPr lang="zh-CN" altLang="en-US" sz="2800" dirty="0">
                <a:latin typeface="Arial" panose="020B0604020202020204" pitchFamily="34" charset="0"/>
                <a:ea typeface="微软雅黑" panose="020B0503020204020204" pitchFamily="34" charset="-122"/>
                <a:cs typeface="Arial" panose="020B0604020202020204" pitchFamily="34" charset="0"/>
              </a:rPr>
              <a:t>年，</a:t>
            </a:r>
            <a:r>
              <a:rPr lang="en-US" altLang="zh-CN" sz="2800" dirty="0">
                <a:latin typeface="Arial" panose="020B0604020202020204" pitchFamily="34" charset="0"/>
                <a:ea typeface="微软雅黑" panose="020B0503020204020204" pitchFamily="34" charset="-122"/>
                <a:cs typeface="Arial" panose="020B0604020202020204" pitchFamily="34" charset="0"/>
              </a:rPr>
              <a:t>D. Richard </a:t>
            </a:r>
            <a:r>
              <a:rPr lang="en-US" altLang="zh-CN" sz="2800" dirty="0" err="1">
                <a:latin typeface="Arial" panose="020B0604020202020204" pitchFamily="34" charset="0"/>
                <a:ea typeface="微软雅黑" panose="020B0503020204020204" pitchFamily="34" charset="-122"/>
                <a:cs typeface="Arial" panose="020B0604020202020204" pitchFamily="34" charset="0"/>
              </a:rPr>
              <a:t>Hipp</a:t>
            </a:r>
            <a:r>
              <a:rPr lang="en-US" altLang="zh-CN" sz="2800" dirty="0">
                <a:latin typeface="Arial" panose="020B0604020202020204" pitchFamily="34" charset="0"/>
                <a:ea typeface="微软雅黑" panose="020B0503020204020204" pitchFamily="34" charset="-122"/>
                <a:cs typeface="Arial" panose="020B0604020202020204" pitchFamily="34" charset="0"/>
              </a:rPr>
              <a:t> </a:t>
            </a:r>
            <a:r>
              <a:rPr lang="zh-CN" altLang="en-US" sz="2800" dirty="0">
                <a:latin typeface="Arial" panose="020B0604020202020204" pitchFamily="34" charset="0"/>
                <a:ea typeface="微软雅黑" panose="020B0503020204020204" pitchFamily="34" charset="-122"/>
                <a:cs typeface="Arial" panose="020B0604020202020204" pitchFamily="34" charset="0"/>
              </a:rPr>
              <a:t>设计，用</a:t>
            </a:r>
            <a:r>
              <a:rPr lang="en-US" altLang="zh-CN" sz="2800" dirty="0">
                <a:latin typeface="Arial" panose="020B0604020202020204" pitchFamily="34" charset="0"/>
                <a:ea typeface="微软雅黑" panose="020B0503020204020204" pitchFamily="34" charset="-122"/>
                <a:cs typeface="Arial" panose="020B0604020202020204" pitchFamily="34" charset="0"/>
              </a:rPr>
              <a:t>C</a:t>
            </a:r>
            <a:r>
              <a:rPr lang="zh-CN" altLang="en-US" sz="2800" dirty="0">
                <a:latin typeface="Arial" panose="020B0604020202020204" pitchFamily="34" charset="0"/>
                <a:ea typeface="微软雅黑" panose="020B0503020204020204" pitchFamily="34" charset="-122"/>
                <a:cs typeface="Arial" panose="020B0604020202020204" pitchFamily="34" charset="0"/>
              </a:rPr>
              <a:t>语言编写的开源嵌入式数据库引擎</a:t>
            </a:r>
          </a:p>
        </p:txBody>
      </p:sp>
      <p:grpSp>
        <p:nvGrpSpPr>
          <p:cNvPr id="11" name="组合 10"/>
          <p:cNvGrpSpPr/>
          <p:nvPr/>
        </p:nvGrpSpPr>
        <p:grpSpPr>
          <a:xfrm flipV="1">
            <a:off x="3104827" y="2516296"/>
            <a:ext cx="1492013" cy="156625"/>
            <a:chOff x="2709429" y="2518139"/>
            <a:chExt cx="1693739" cy="177800"/>
          </a:xfrm>
        </p:grpSpPr>
        <p:sp>
          <p:nvSpPr>
            <p:cNvPr id="12" name="椭圆 11"/>
            <p:cNvSpPr/>
            <p:nvPr/>
          </p:nvSpPr>
          <p:spPr>
            <a:xfrm>
              <a:off x="2709429" y="2518139"/>
              <a:ext cx="177800" cy="177800"/>
            </a:xfrm>
            <a:prstGeom prst="ellipse">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36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13" name="直接连接符 12"/>
            <p:cNvCxnSpPr>
              <a:stCxn id="12" idx="6"/>
            </p:cNvCxnSpPr>
            <p:nvPr/>
          </p:nvCxnSpPr>
          <p:spPr>
            <a:xfrm flipV="1">
              <a:off x="2887229" y="2607039"/>
              <a:ext cx="1515939" cy="0"/>
            </a:xfrm>
            <a:prstGeom prst="line">
              <a:avLst/>
            </a:prstGeom>
            <a:ln w="3492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flipV="1">
            <a:off x="3104827" y="4023318"/>
            <a:ext cx="1492013" cy="156625"/>
            <a:chOff x="2709429" y="2518139"/>
            <a:chExt cx="1693739" cy="177800"/>
          </a:xfrm>
        </p:grpSpPr>
        <p:sp>
          <p:nvSpPr>
            <p:cNvPr id="15" name="椭圆 14"/>
            <p:cNvSpPr/>
            <p:nvPr/>
          </p:nvSpPr>
          <p:spPr>
            <a:xfrm>
              <a:off x="2709429" y="2518139"/>
              <a:ext cx="177800" cy="177800"/>
            </a:xfrm>
            <a:prstGeom prst="ellipse">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36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16" name="直接连接符 15"/>
            <p:cNvCxnSpPr>
              <a:stCxn id="15" idx="6"/>
            </p:cNvCxnSpPr>
            <p:nvPr/>
          </p:nvCxnSpPr>
          <p:spPr>
            <a:xfrm flipV="1">
              <a:off x="2887229" y="2607039"/>
              <a:ext cx="1515939" cy="0"/>
            </a:xfrm>
            <a:prstGeom prst="line">
              <a:avLst/>
            </a:prstGeom>
            <a:ln w="3492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flipV="1">
            <a:off x="3104827" y="5725886"/>
            <a:ext cx="1492013" cy="156625"/>
            <a:chOff x="2709429" y="2518139"/>
            <a:chExt cx="1693739" cy="177800"/>
          </a:xfrm>
        </p:grpSpPr>
        <p:sp>
          <p:nvSpPr>
            <p:cNvPr id="18" name="椭圆 17"/>
            <p:cNvSpPr/>
            <p:nvPr/>
          </p:nvSpPr>
          <p:spPr>
            <a:xfrm>
              <a:off x="2709429" y="2518139"/>
              <a:ext cx="177800" cy="177800"/>
            </a:xfrm>
            <a:prstGeom prst="ellipse">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36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a:stCxn id="18" idx="6"/>
            </p:cNvCxnSpPr>
            <p:nvPr/>
          </p:nvCxnSpPr>
          <p:spPr>
            <a:xfrm flipV="1">
              <a:off x="2887229" y="2607039"/>
              <a:ext cx="1515939" cy="0"/>
            </a:xfrm>
            <a:prstGeom prst="line">
              <a:avLst/>
            </a:prstGeom>
            <a:ln w="3492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5307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a:t>
            </a:r>
            <a:r>
              <a:rPr lang="en-US" altLang="zh-CN" dirty="0"/>
              <a:t>(E-R)</a:t>
            </a:r>
            <a:endParaRPr lang="zh-CN" altLang="en-US" dirty="0"/>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21</a:t>
            </a:fld>
            <a:r>
              <a:rPr lang="en-US" altLang="zh-CN"/>
              <a:t>-246</a:t>
            </a:r>
            <a:endParaRPr lang="en-US" altLang="zh-CN" dirty="0"/>
          </a:p>
        </p:txBody>
      </p:sp>
      <p:grpSp>
        <p:nvGrpSpPr>
          <p:cNvPr id="50" name="组合 49"/>
          <p:cNvGrpSpPr/>
          <p:nvPr/>
        </p:nvGrpSpPr>
        <p:grpSpPr>
          <a:xfrm>
            <a:off x="279867" y="1711908"/>
            <a:ext cx="11622053" cy="3712319"/>
            <a:chOff x="279867" y="1807158"/>
            <a:chExt cx="11622053" cy="3712319"/>
          </a:xfrm>
        </p:grpSpPr>
        <p:sp>
          <p:nvSpPr>
            <p:cNvPr id="7" name="流程图: 决策 6"/>
            <p:cNvSpPr/>
            <p:nvPr/>
          </p:nvSpPr>
          <p:spPr>
            <a:xfrm>
              <a:off x="3162634" y="3115170"/>
              <a:ext cx="1820777" cy="896162"/>
            </a:xfrm>
            <a:prstGeom prst="flowChartDecision">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拥有</a:t>
              </a:r>
            </a:p>
          </p:txBody>
        </p:sp>
        <p:sp>
          <p:nvSpPr>
            <p:cNvPr id="8" name="椭圆 7"/>
            <p:cNvSpPr/>
            <p:nvPr/>
          </p:nvSpPr>
          <p:spPr>
            <a:xfrm>
              <a:off x="5546817" y="1934036"/>
              <a:ext cx="1355317" cy="58321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名称</a:t>
              </a:r>
            </a:p>
          </p:txBody>
        </p:sp>
        <p:cxnSp>
          <p:nvCxnSpPr>
            <p:cNvPr id="9" name="直接箭头连接符 8"/>
            <p:cNvCxnSpPr>
              <a:stCxn id="11" idx="3"/>
              <a:endCxn id="8" idx="4"/>
            </p:cNvCxnSpPr>
            <p:nvPr/>
          </p:nvCxnSpPr>
          <p:spPr>
            <a:xfrm flipV="1">
              <a:off x="6224475" y="2517254"/>
              <a:ext cx="1" cy="635385"/>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7" idx="3"/>
              <a:endCxn id="11" idx="17"/>
            </p:cNvCxnSpPr>
            <p:nvPr/>
          </p:nvCxnSpPr>
          <p:spPr>
            <a:xfrm>
              <a:off x="4983411" y="3563251"/>
              <a:ext cx="443930" cy="0"/>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矩形 1"/>
            <p:cNvSpPr/>
            <p:nvPr/>
          </p:nvSpPr>
          <p:spPr>
            <a:xfrm>
              <a:off x="5427341" y="3152639"/>
              <a:ext cx="1594268" cy="821224"/>
            </a:xfrm>
            <a:custGeom>
              <a:avLst/>
              <a:gdLst>
                <a:gd name="connsiteX0" fmla="*/ 0 w 1632030"/>
                <a:gd name="connsiteY0" fmla="*/ 0 h 1562582"/>
                <a:gd name="connsiteX1" fmla="*/ 1632030 w 1632030"/>
                <a:gd name="connsiteY1" fmla="*/ 0 h 1562582"/>
                <a:gd name="connsiteX2" fmla="*/ 1632030 w 1632030"/>
                <a:gd name="connsiteY2" fmla="*/ 1562582 h 1562582"/>
                <a:gd name="connsiteX3" fmla="*/ 0 w 1632030"/>
                <a:gd name="connsiteY3" fmla="*/ 1562582 h 1562582"/>
                <a:gd name="connsiteX4" fmla="*/ 0 w 1632030"/>
                <a:gd name="connsiteY4" fmla="*/ 0 h 1562582"/>
                <a:gd name="connsiteX0" fmla="*/ 1261643 w 2893673"/>
                <a:gd name="connsiteY0" fmla="*/ 578734 h 2141316"/>
                <a:gd name="connsiteX1" fmla="*/ 0 w 2893673"/>
                <a:gd name="connsiteY1" fmla="*/ 0 h 2141316"/>
                <a:gd name="connsiteX2" fmla="*/ 2893673 w 2893673"/>
                <a:gd name="connsiteY2" fmla="*/ 578734 h 2141316"/>
                <a:gd name="connsiteX3" fmla="*/ 2893673 w 2893673"/>
                <a:gd name="connsiteY3" fmla="*/ 2141316 h 2141316"/>
                <a:gd name="connsiteX4" fmla="*/ 1261643 w 2893673"/>
                <a:gd name="connsiteY4" fmla="*/ 2141316 h 2141316"/>
                <a:gd name="connsiteX5" fmla="*/ 1261643 w 2893673"/>
                <a:gd name="connsiteY5" fmla="*/ 578734 h 2141316"/>
                <a:gd name="connsiteX0" fmla="*/ 0 w 1632030"/>
                <a:gd name="connsiteY0" fmla="*/ 0 h 1562582"/>
                <a:gd name="connsiteX1" fmla="*/ 1632030 w 1632030"/>
                <a:gd name="connsiteY1" fmla="*/ 0 h 1562582"/>
                <a:gd name="connsiteX2" fmla="*/ 1632030 w 1632030"/>
                <a:gd name="connsiteY2" fmla="*/ 1562582 h 1562582"/>
                <a:gd name="connsiteX3" fmla="*/ 0 w 1632030"/>
                <a:gd name="connsiteY3" fmla="*/ 1562582 h 1562582"/>
                <a:gd name="connsiteX4" fmla="*/ 0 w 1632030"/>
                <a:gd name="connsiteY4" fmla="*/ 0 h 1562582"/>
                <a:gd name="connsiteX0" fmla="*/ 0 w 1632030"/>
                <a:gd name="connsiteY0" fmla="*/ 0 h 1562582"/>
                <a:gd name="connsiteX1" fmla="*/ 1088020 w 1632030"/>
                <a:gd name="connsiteY1" fmla="*/ 0 h 1562582"/>
                <a:gd name="connsiteX2" fmla="*/ 1632030 w 1632030"/>
                <a:gd name="connsiteY2" fmla="*/ 0 h 1562582"/>
                <a:gd name="connsiteX3" fmla="*/ 1632030 w 1632030"/>
                <a:gd name="connsiteY3" fmla="*/ 1562582 h 1562582"/>
                <a:gd name="connsiteX4" fmla="*/ 0 w 1632030"/>
                <a:gd name="connsiteY4" fmla="*/ 1562582 h 1562582"/>
                <a:gd name="connsiteX5" fmla="*/ 0 w 1632030"/>
                <a:gd name="connsiteY5"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1562582 h 1562582"/>
                <a:gd name="connsiteX5" fmla="*/ 0 w 1632030"/>
                <a:gd name="connsiteY5" fmla="*/ 1562582 h 1562582"/>
                <a:gd name="connsiteX6" fmla="*/ 0 w 1632030"/>
                <a:gd name="connsiteY6"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1041721 h 1562582"/>
                <a:gd name="connsiteX5" fmla="*/ 1632030 w 1632030"/>
                <a:gd name="connsiteY5" fmla="*/ 1562582 h 1562582"/>
                <a:gd name="connsiteX6" fmla="*/ 0 w 1632030"/>
                <a:gd name="connsiteY6" fmla="*/ 1562582 h 1562582"/>
                <a:gd name="connsiteX7" fmla="*/ 0 w 1632030"/>
                <a:gd name="connsiteY7"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0 w 1632030"/>
                <a:gd name="connsiteY7" fmla="*/ 1562582 h 1562582"/>
                <a:gd name="connsiteX8" fmla="*/ 0 w 1632030"/>
                <a:gd name="connsiteY8"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544010 w 1632030"/>
                <a:gd name="connsiteY7" fmla="*/ 1562582 h 1562582"/>
                <a:gd name="connsiteX8" fmla="*/ 0 w 1632030"/>
                <a:gd name="connsiteY8" fmla="*/ 1562582 h 1562582"/>
                <a:gd name="connsiteX9" fmla="*/ 0 w 1632030"/>
                <a:gd name="connsiteY9"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520861 h 1562582"/>
                <a:gd name="connsiteX11" fmla="*/ 0 w 1632030"/>
                <a:gd name="connsiteY11"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1041721 h 1562582"/>
                <a:gd name="connsiteX11" fmla="*/ 0 w 1632030"/>
                <a:gd name="connsiteY11" fmla="*/ 520861 h 1562582"/>
                <a:gd name="connsiteX12" fmla="*/ 0 w 1632030"/>
                <a:gd name="connsiteY12"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544010 w 1632030"/>
                <a:gd name="connsiteY7" fmla="*/ 1562582 h 1562582"/>
                <a:gd name="connsiteX8" fmla="*/ 0 w 1632030"/>
                <a:gd name="connsiteY8" fmla="*/ 1562582 h 1562582"/>
                <a:gd name="connsiteX9" fmla="*/ 0 w 1632030"/>
                <a:gd name="connsiteY9" fmla="*/ 1041721 h 1562582"/>
                <a:gd name="connsiteX10" fmla="*/ 0 w 1632030"/>
                <a:gd name="connsiteY10" fmla="*/ 520861 h 1562582"/>
                <a:gd name="connsiteX11" fmla="*/ 0 w 1632030"/>
                <a:gd name="connsiteY11"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0 w 1632030"/>
                <a:gd name="connsiteY7" fmla="*/ 1562582 h 1562582"/>
                <a:gd name="connsiteX8" fmla="*/ 0 w 1632030"/>
                <a:gd name="connsiteY8" fmla="*/ 1041721 h 1562582"/>
                <a:gd name="connsiteX9" fmla="*/ 0 w 1632030"/>
                <a:gd name="connsiteY9" fmla="*/ 520861 h 1562582"/>
                <a:gd name="connsiteX10" fmla="*/ 0 w 1632030"/>
                <a:gd name="connsiteY10" fmla="*/ 0 h 1562582"/>
                <a:gd name="connsiteX0" fmla="*/ 0 w 1632030"/>
                <a:gd name="connsiteY0" fmla="*/ 0 h 1562582"/>
                <a:gd name="connsiteX1" fmla="*/ 272005 w 1632030"/>
                <a:gd name="connsiteY1" fmla="*/ 0 h 1562582"/>
                <a:gd name="connsiteX2" fmla="*/ 544010 w 1632030"/>
                <a:gd name="connsiteY2" fmla="*/ 0 h 1562582"/>
                <a:gd name="connsiteX3" fmla="*/ 1088020 w 1632030"/>
                <a:gd name="connsiteY3" fmla="*/ 0 h 1562582"/>
                <a:gd name="connsiteX4" fmla="*/ 1632030 w 1632030"/>
                <a:gd name="connsiteY4" fmla="*/ 0 h 1562582"/>
                <a:gd name="connsiteX5" fmla="*/ 1632030 w 1632030"/>
                <a:gd name="connsiteY5" fmla="*/ 520861 h 1562582"/>
                <a:gd name="connsiteX6" fmla="*/ 1632030 w 1632030"/>
                <a:gd name="connsiteY6" fmla="*/ 1041721 h 1562582"/>
                <a:gd name="connsiteX7" fmla="*/ 1632030 w 1632030"/>
                <a:gd name="connsiteY7" fmla="*/ 1562582 h 1562582"/>
                <a:gd name="connsiteX8" fmla="*/ 0 w 1632030"/>
                <a:gd name="connsiteY8" fmla="*/ 1562582 h 1562582"/>
                <a:gd name="connsiteX9" fmla="*/ 0 w 1632030"/>
                <a:gd name="connsiteY9" fmla="*/ 1041721 h 1562582"/>
                <a:gd name="connsiteX10" fmla="*/ 0 w 1632030"/>
                <a:gd name="connsiteY10" fmla="*/ 520861 h 1562582"/>
                <a:gd name="connsiteX11" fmla="*/ 0 w 1632030"/>
                <a:gd name="connsiteY11"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632030 w 1632030"/>
                <a:gd name="connsiteY5" fmla="*/ 0 h 1562582"/>
                <a:gd name="connsiteX6" fmla="*/ 1632030 w 1632030"/>
                <a:gd name="connsiteY6" fmla="*/ 520861 h 1562582"/>
                <a:gd name="connsiteX7" fmla="*/ 1632030 w 1632030"/>
                <a:gd name="connsiteY7" fmla="*/ 1041721 h 1562582"/>
                <a:gd name="connsiteX8" fmla="*/ 1632030 w 1632030"/>
                <a:gd name="connsiteY8" fmla="*/ 1562582 h 1562582"/>
                <a:gd name="connsiteX9" fmla="*/ 0 w 1632030"/>
                <a:gd name="connsiteY9" fmla="*/ 1562582 h 1562582"/>
                <a:gd name="connsiteX10" fmla="*/ 0 w 1632030"/>
                <a:gd name="connsiteY10" fmla="*/ 1041721 h 1562582"/>
                <a:gd name="connsiteX11" fmla="*/ 0 w 1632030"/>
                <a:gd name="connsiteY11" fmla="*/ 520861 h 1562582"/>
                <a:gd name="connsiteX12" fmla="*/ 0 w 1632030"/>
                <a:gd name="connsiteY12"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520861 h 1562582"/>
                <a:gd name="connsiteX8" fmla="*/ 1632030 w 1632030"/>
                <a:gd name="connsiteY8" fmla="*/ 1041721 h 1562582"/>
                <a:gd name="connsiteX9" fmla="*/ 1632030 w 1632030"/>
                <a:gd name="connsiteY9" fmla="*/ 1562582 h 1562582"/>
                <a:gd name="connsiteX10" fmla="*/ 0 w 1632030"/>
                <a:gd name="connsiteY10" fmla="*/ 1562582 h 1562582"/>
                <a:gd name="connsiteX11" fmla="*/ 0 w 1632030"/>
                <a:gd name="connsiteY11" fmla="*/ 1041721 h 1562582"/>
                <a:gd name="connsiteX12" fmla="*/ 0 w 1632030"/>
                <a:gd name="connsiteY12" fmla="*/ 520861 h 1562582"/>
                <a:gd name="connsiteX13" fmla="*/ 0 w 1632030"/>
                <a:gd name="connsiteY13"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1 h 1562582"/>
                <a:gd name="connsiteX8" fmla="*/ 1632030 w 1632030"/>
                <a:gd name="connsiteY8" fmla="*/ 520861 h 1562582"/>
                <a:gd name="connsiteX9" fmla="*/ 1632030 w 1632030"/>
                <a:gd name="connsiteY9" fmla="*/ 1041721 h 1562582"/>
                <a:gd name="connsiteX10" fmla="*/ 1632030 w 1632030"/>
                <a:gd name="connsiteY10" fmla="*/ 1562582 h 1562582"/>
                <a:gd name="connsiteX11" fmla="*/ 0 w 1632030"/>
                <a:gd name="connsiteY11" fmla="*/ 1562582 h 1562582"/>
                <a:gd name="connsiteX12" fmla="*/ 0 w 1632030"/>
                <a:gd name="connsiteY12" fmla="*/ 1041721 h 1562582"/>
                <a:gd name="connsiteX13" fmla="*/ 0 w 1632030"/>
                <a:gd name="connsiteY13" fmla="*/ 520861 h 1562582"/>
                <a:gd name="connsiteX14" fmla="*/ 0 w 1632030"/>
                <a:gd name="connsiteY14"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1 h 1562582"/>
                <a:gd name="connsiteX8" fmla="*/ 1632030 w 1632030"/>
                <a:gd name="connsiteY8" fmla="*/ 520861 h 1562582"/>
                <a:gd name="connsiteX9" fmla="*/ 1632030 w 1632030"/>
                <a:gd name="connsiteY9" fmla="*/ 781291 h 1562582"/>
                <a:gd name="connsiteX10" fmla="*/ 1632030 w 1632030"/>
                <a:gd name="connsiteY10" fmla="*/ 1041721 h 1562582"/>
                <a:gd name="connsiteX11" fmla="*/ 1632030 w 1632030"/>
                <a:gd name="connsiteY11" fmla="*/ 1562582 h 1562582"/>
                <a:gd name="connsiteX12" fmla="*/ 0 w 1632030"/>
                <a:gd name="connsiteY12" fmla="*/ 1562582 h 1562582"/>
                <a:gd name="connsiteX13" fmla="*/ 0 w 1632030"/>
                <a:gd name="connsiteY13" fmla="*/ 1041721 h 1562582"/>
                <a:gd name="connsiteX14" fmla="*/ 0 w 1632030"/>
                <a:gd name="connsiteY14" fmla="*/ 520861 h 1562582"/>
                <a:gd name="connsiteX15" fmla="*/ 0 w 1632030"/>
                <a:gd name="connsiteY15"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1 h 1562582"/>
                <a:gd name="connsiteX8" fmla="*/ 1632030 w 1632030"/>
                <a:gd name="connsiteY8" fmla="*/ 520861 h 1562582"/>
                <a:gd name="connsiteX9" fmla="*/ 1632030 w 1632030"/>
                <a:gd name="connsiteY9" fmla="*/ 781291 h 1562582"/>
                <a:gd name="connsiteX10" fmla="*/ 1632030 w 1632030"/>
                <a:gd name="connsiteY10" fmla="*/ 1041721 h 1562582"/>
                <a:gd name="connsiteX11" fmla="*/ 1632030 w 1632030"/>
                <a:gd name="connsiteY11" fmla="*/ 1302151 h 1562582"/>
                <a:gd name="connsiteX12" fmla="*/ 1632030 w 1632030"/>
                <a:gd name="connsiteY12" fmla="*/ 1562582 h 1562582"/>
                <a:gd name="connsiteX13" fmla="*/ 0 w 1632030"/>
                <a:gd name="connsiteY13" fmla="*/ 1562582 h 1562582"/>
                <a:gd name="connsiteX14" fmla="*/ 0 w 1632030"/>
                <a:gd name="connsiteY14" fmla="*/ 1041721 h 1562582"/>
                <a:gd name="connsiteX15" fmla="*/ 0 w 1632030"/>
                <a:gd name="connsiteY15" fmla="*/ 520861 h 1562582"/>
                <a:gd name="connsiteX16" fmla="*/ 0 w 1632030"/>
                <a:gd name="connsiteY16"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1 h 1562582"/>
                <a:gd name="connsiteX8" fmla="*/ 1632030 w 1632030"/>
                <a:gd name="connsiteY8" fmla="*/ 520861 h 1562582"/>
                <a:gd name="connsiteX9" fmla="*/ 1632030 w 1632030"/>
                <a:gd name="connsiteY9" fmla="*/ 781291 h 1562582"/>
                <a:gd name="connsiteX10" fmla="*/ 1632030 w 1632030"/>
                <a:gd name="connsiteY10" fmla="*/ 1041721 h 1562582"/>
                <a:gd name="connsiteX11" fmla="*/ 1632030 w 1632030"/>
                <a:gd name="connsiteY11" fmla="*/ 1302151 h 1562582"/>
                <a:gd name="connsiteX12" fmla="*/ 1632030 w 1632030"/>
                <a:gd name="connsiteY12" fmla="*/ 1562582 h 1562582"/>
                <a:gd name="connsiteX13" fmla="*/ 816015 w 1632030"/>
                <a:gd name="connsiteY13" fmla="*/ 1562582 h 1562582"/>
                <a:gd name="connsiteX14" fmla="*/ 0 w 1632030"/>
                <a:gd name="connsiteY14" fmla="*/ 1562582 h 1562582"/>
                <a:gd name="connsiteX15" fmla="*/ 0 w 1632030"/>
                <a:gd name="connsiteY15" fmla="*/ 1041721 h 1562582"/>
                <a:gd name="connsiteX16" fmla="*/ 0 w 1632030"/>
                <a:gd name="connsiteY16" fmla="*/ 520861 h 1562582"/>
                <a:gd name="connsiteX17" fmla="*/ 0 w 1632030"/>
                <a:gd name="connsiteY17"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1 h 1562582"/>
                <a:gd name="connsiteX8" fmla="*/ 1632030 w 1632030"/>
                <a:gd name="connsiteY8" fmla="*/ 520861 h 1562582"/>
                <a:gd name="connsiteX9" fmla="*/ 1632030 w 1632030"/>
                <a:gd name="connsiteY9" fmla="*/ 781291 h 1562582"/>
                <a:gd name="connsiteX10" fmla="*/ 1632030 w 1632030"/>
                <a:gd name="connsiteY10" fmla="*/ 1041721 h 1562582"/>
                <a:gd name="connsiteX11" fmla="*/ 1632030 w 1632030"/>
                <a:gd name="connsiteY11" fmla="*/ 1302151 h 1562582"/>
                <a:gd name="connsiteX12" fmla="*/ 1632030 w 1632030"/>
                <a:gd name="connsiteY12" fmla="*/ 1562582 h 1562582"/>
                <a:gd name="connsiteX13" fmla="*/ 816015 w 1632030"/>
                <a:gd name="connsiteY13" fmla="*/ 1562582 h 1562582"/>
                <a:gd name="connsiteX14" fmla="*/ 0 w 1632030"/>
                <a:gd name="connsiteY14" fmla="*/ 1562582 h 1562582"/>
                <a:gd name="connsiteX15" fmla="*/ 0 w 1632030"/>
                <a:gd name="connsiteY15" fmla="*/ 1302151 h 1562582"/>
                <a:gd name="connsiteX16" fmla="*/ 0 w 1632030"/>
                <a:gd name="connsiteY16" fmla="*/ 1041721 h 1562582"/>
                <a:gd name="connsiteX17" fmla="*/ 0 w 1632030"/>
                <a:gd name="connsiteY17" fmla="*/ 520861 h 1562582"/>
                <a:gd name="connsiteX18" fmla="*/ 0 w 1632030"/>
                <a:gd name="connsiteY18"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1 h 1562582"/>
                <a:gd name="connsiteX8" fmla="*/ 1632030 w 1632030"/>
                <a:gd name="connsiteY8" fmla="*/ 520861 h 1562582"/>
                <a:gd name="connsiteX9" fmla="*/ 1632030 w 1632030"/>
                <a:gd name="connsiteY9" fmla="*/ 781291 h 1562582"/>
                <a:gd name="connsiteX10" fmla="*/ 1632030 w 1632030"/>
                <a:gd name="connsiteY10" fmla="*/ 1041721 h 1562582"/>
                <a:gd name="connsiteX11" fmla="*/ 1632030 w 1632030"/>
                <a:gd name="connsiteY11" fmla="*/ 1302151 h 1562582"/>
                <a:gd name="connsiteX12" fmla="*/ 1632030 w 1632030"/>
                <a:gd name="connsiteY12" fmla="*/ 1562582 h 1562582"/>
                <a:gd name="connsiteX13" fmla="*/ 816015 w 1632030"/>
                <a:gd name="connsiteY13" fmla="*/ 1562582 h 1562582"/>
                <a:gd name="connsiteX14" fmla="*/ 0 w 1632030"/>
                <a:gd name="connsiteY14" fmla="*/ 1562582 h 1562582"/>
                <a:gd name="connsiteX15" fmla="*/ 0 w 1632030"/>
                <a:gd name="connsiteY15" fmla="*/ 1302151 h 1562582"/>
                <a:gd name="connsiteX16" fmla="*/ 0 w 1632030"/>
                <a:gd name="connsiteY16" fmla="*/ 1041721 h 1562582"/>
                <a:gd name="connsiteX17" fmla="*/ 0 w 1632030"/>
                <a:gd name="connsiteY17" fmla="*/ 781291 h 1562582"/>
                <a:gd name="connsiteX18" fmla="*/ 0 w 1632030"/>
                <a:gd name="connsiteY18" fmla="*/ 520861 h 1562582"/>
                <a:gd name="connsiteX19" fmla="*/ 0 w 1632030"/>
                <a:gd name="connsiteY19"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1 h 1562582"/>
                <a:gd name="connsiteX8" fmla="*/ 1632030 w 1632030"/>
                <a:gd name="connsiteY8" fmla="*/ 520861 h 1562582"/>
                <a:gd name="connsiteX9" fmla="*/ 1632030 w 1632030"/>
                <a:gd name="connsiteY9" fmla="*/ 781291 h 1562582"/>
                <a:gd name="connsiteX10" fmla="*/ 1632030 w 1632030"/>
                <a:gd name="connsiteY10" fmla="*/ 1041721 h 1562582"/>
                <a:gd name="connsiteX11" fmla="*/ 1632030 w 1632030"/>
                <a:gd name="connsiteY11" fmla="*/ 1302151 h 1562582"/>
                <a:gd name="connsiteX12" fmla="*/ 1632030 w 1632030"/>
                <a:gd name="connsiteY12" fmla="*/ 1562582 h 1562582"/>
                <a:gd name="connsiteX13" fmla="*/ 816015 w 1632030"/>
                <a:gd name="connsiteY13" fmla="*/ 1562582 h 1562582"/>
                <a:gd name="connsiteX14" fmla="*/ 0 w 1632030"/>
                <a:gd name="connsiteY14" fmla="*/ 1562582 h 1562582"/>
                <a:gd name="connsiteX15" fmla="*/ 0 w 1632030"/>
                <a:gd name="connsiteY15" fmla="*/ 1302151 h 1562582"/>
                <a:gd name="connsiteX16" fmla="*/ 0 w 1632030"/>
                <a:gd name="connsiteY16" fmla="*/ 1041721 h 1562582"/>
                <a:gd name="connsiteX17" fmla="*/ 0 w 1632030"/>
                <a:gd name="connsiteY17" fmla="*/ 781291 h 1562582"/>
                <a:gd name="connsiteX18" fmla="*/ 0 w 1632030"/>
                <a:gd name="connsiteY18" fmla="*/ 520861 h 1562582"/>
                <a:gd name="connsiteX19" fmla="*/ 0 w 1632030"/>
                <a:gd name="connsiteY19" fmla="*/ 260431 h 1562582"/>
                <a:gd name="connsiteX20" fmla="*/ 0 w 1632030"/>
                <a:gd name="connsiteY20" fmla="*/ 0 h 156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32030" h="1562582">
                  <a:moveTo>
                    <a:pt x="0" y="0"/>
                  </a:moveTo>
                  <a:lnTo>
                    <a:pt x="272005" y="0"/>
                  </a:lnTo>
                  <a:lnTo>
                    <a:pt x="544010" y="0"/>
                  </a:lnTo>
                  <a:lnTo>
                    <a:pt x="816015" y="0"/>
                  </a:lnTo>
                  <a:lnTo>
                    <a:pt x="1088020" y="0"/>
                  </a:lnTo>
                  <a:lnTo>
                    <a:pt x="1360025" y="0"/>
                  </a:lnTo>
                  <a:lnTo>
                    <a:pt x="1632030" y="0"/>
                  </a:lnTo>
                  <a:lnTo>
                    <a:pt x="1632030" y="260431"/>
                  </a:lnTo>
                  <a:lnTo>
                    <a:pt x="1632030" y="520861"/>
                  </a:lnTo>
                  <a:lnTo>
                    <a:pt x="1632030" y="781291"/>
                  </a:lnTo>
                  <a:lnTo>
                    <a:pt x="1632030" y="1041721"/>
                  </a:lnTo>
                  <a:lnTo>
                    <a:pt x="1632030" y="1302151"/>
                  </a:lnTo>
                  <a:lnTo>
                    <a:pt x="1632030" y="1562582"/>
                  </a:lnTo>
                  <a:lnTo>
                    <a:pt x="816015" y="1562582"/>
                  </a:lnTo>
                  <a:lnTo>
                    <a:pt x="0" y="1562582"/>
                  </a:lnTo>
                  <a:lnTo>
                    <a:pt x="0" y="1302151"/>
                  </a:lnTo>
                  <a:lnTo>
                    <a:pt x="0" y="1041721"/>
                  </a:lnTo>
                  <a:lnTo>
                    <a:pt x="0" y="781291"/>
                  </a:lnTo>
                  <a:lnTo>
                    <a:pt x="0" y="520861"/>
                  </a:lnTo>
                  <a:lnTo>
                    <a:pt x="0" y="260431"/>
                  </a:lnTo>
                  <a:lnTo>
                    <a:pt x="0" y="0"/>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课程</a:t>
              </a:r>
            </a:p>
          </p:txBody>
        </p:sp>
        <p:sp>
          <p:nvSpPr>
            <p:cNvPr id="12" name="矩形 1"/>
            <p:cNvSpPr/>
            <p:nvPr/>
          </p:nvSpPr>
          <p:spPr>
            <a:xfrm>
              <a:off x="9523143" y="3152639"/>
              <a:ext cx="1594268" cy="821224"/>
            </a:xfrm>
            <a:custGeom>
              <a:avLst/>
              <a:gdLst>
                <a:gd name="connsiteX0" fmla="*/ 0 w 1632030"/>
                <a:gd name="connsiteY0" fmla="*/ 0 h 1562582"/>
                <a:gd name="connsiteX1" fmla="*/ 1632030 w 1632030"/>
                <a:gd name="connsiteY1" fmla="*/ 0 h 1562582"/>
                <a:gd name="connsiteX2" fmla="*/ 1632030 w 1632030"/>
                <a:gd name="connsiteY2" fmla="*/ 1562582 h 1562582"/>
                <a:gd name="connsiteX3" fmla="*/ 0 w 1632030"/>
                <a:gd name="connsiteY3" fmla="*/ 1562582 h 1562582"/>
                <a:gd name="connsiteX4" fmla="*/ 0 w 1632030"/>
                <a:gd name="connsiteY4" fmla="*/ 0 h 1562582"/>
                <a:gd name="connsiteX0" fmla="*/ 1261643 w 2893673"/>
                <a:gd name="connsiteY0" fmla="*/ 578734 h 2141316"/>
                <a:gd name="connsiteX1" fmla="*/ 0 w 2893673"/>
                <a:gd name="connsiteY1" fmla="*/ 0 h 2141316"/>
                <a:gd name="connsiteX2" fmla="*/ 2893673 w 2893673"/>
                <a:gd name="connsiteY2" fmla="*/ 578734 h 2141316"/>
                <a:gd name="connsiteX3" fmla="*/ 2893673 w 2893673"/>
                <a:gd name="connsiteY3" fmla="*/ 2141316 h 2141316"/>
                <a:gd name="connsiteX4" fmla="*/ 1261643 w 2893673"/>
                <a:gd name="connsiteY4" fmla="*/ 2141316 h 2141316"/>
                <a:gd name="connsiteX5" fmla="*/ 1261643 w 2893673"/>
                <a:gd name="connsiteY5" fmla="*/ 578734 h 2141316"/>
                <a:gd name="connsiteX0" fmla="*/ 0 w 1632030"/>
                <a:gd name="connsiteY0" fmla="*/ 0 h 1562582"/>
                <a:gd name="connsiteX1" fmla="*/ 1632030 w 1632030"/>
                <a:gd name="connsiteY1" fmla="*/ 0 h 1562582"/>
                <a:gd name="connsiteX2" fmla="*/ 1632030 w 1632030"/>
                <a:gd name="connsiteY2" fmla="*/ 1562582 h 1562582"/>
                <a:gd name="connsiteX3" fmla="*/ 0 w 1632030"/>
                <a:gd name="connsiteY3" fmla="*/ 1562582 h 1562582"/>
                <a:gd name="connsiteX4" fmla="*/ 0 w 1632030"/>
                <a:gd name="connsiteY4" fmla="*/ 0 h 1562582"/>
                <a:gd name="connsiteX0" fmla="*/ 0 w 1632030"/>
                <a:gd name="connsiteY0" fmla="*/ 0 h 1562582"/>
                <a:gd name="connsiteX1" fmla="*/ 1088020 w 1632030"/>
                <a:gd name="connsiteY1" fmla="*/ 0 h 1562582"/>
                <a:gd name="connsiteX2" fmla="*/ 1632030 w 1632030"/>
                <a:gd name="connsiteY2" fmla="*/ 0 h 1562582"/>
                <a:gd name="connsiteX3" fmla="*/ 1632030 w 1632030"/>
                <a:gd name="connsiteY3" fmla="*/ 1562582 h 1562582"/>
                <a:gd name="connsiteX4" fmla="*/ 0 w 1632030"/>
                <a:gd name="connsiteY4" fmla="*/ 1562582 h 1562582"/>
                <a:gd name="connsiteX5" fmla="*/ 0 w 1632030"/>
                <a:gd name="connsiteY5"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1562582 h 1562582"/>
                <a:gd name="connsiteX5" fmla="*/ 0 w 1632030"/>
                <a:gd name="connsiteY5" fmla="*/ 1562582 h 1562582"/>
                <a:gd name="connsiteX6" fmla="*/ 0 w 1632030"/>
                <a:gd name="connsiteY6"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1041721 h 1562582"/>
                <a:gd name="connsiteX5" fmla="*/ 1632030 w 1632030"/>
                <a:gd name="connsiteY5" fmla="*/ 1562582 h 1562582"/>
                <a:gd name="connsiteX6" fmla="*/ 0 w 1632030"/>
                <a:gd name="connsiteY6" fmla="*/ 1562582 h 1562582"/>
                <a:gd name="connsiteX7" fmla="*/ 0 w 1632030"/>
                <a:gd name="connsiteY7"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0 w 1632030"/>
                <a:gd name="connsiteY7" fmla="*/ 1562582 h 1562582"/>
                <a:gd name="connsiteX8" fmla="*/ 0 w 1632030"/>
                <a:gd name="connsiteY8"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544010 w 1632030"/>
                <a:gd name="connsiteY7" fmla="*/ 1562582 h 1562582"/>
                <a:gd name="connsiteX8" fmla="*/ 0 w 1632030"/>
                <a:gd name="connsiteY8" fmla="*/ 1562582 h 1562582"/>
                <a:gd name="connsiteX9" fmla="*/ 0 w 1632030"/>
                <a:gd name="connsiteY9"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520861 h 1562582"/>
                <a:gd name="connsiteX11" fmla="*/ 0 w 1632030"/>
                <a:gd name="connsiteY11"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1041721 h 1562582"/>
                <a:gd name="connsiteX11" fmla="*/ 0 w 1632030"/>
                <a:gd name="connsiteY11" fmla="*/ 520861 h 1562582"/>
                <a:gd name="connsiteX12" fmla="*/ 0 w 1632030"/>
                <a:gd name="connsiteY12"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544010 w 1632030"/>
                <a:gd name="connsiteY7" fmla="*/ 1562582 h 1562582"/>
                <a:gd name="connsiteX8" fmla="*/ 0 w 1632030"/>
                <a:gd name="connsiteY8" fmla="*/ 1562582 h 1562582"/>
                <a:gd name="connsiteX9" fmla="*/ 0 w 1632030"/>
                <a:gd name="connsiteY9" fmla="*/ 1041721 h 1562582"/>
                <a:gd name="connsiteX10" fmla="*/ 0 w 1632030"/>
                <a:gd name="connsiteY10" fmla="*/ 520861 h 1562582"/>
                <a:gd name="connsiteX11" fmla="*/ 0 w 1632030"/>
                <a:gd name="connsiteY11"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0 w 1632030"/>
                <a:gd name="connsiteY7" fmla="*/ 1562582 h 1562582"/>
                <a:gd name="connsiteX8" fmla="*/ 0 w 1632030"/>
                <a:gd name="connsiteY8" fmla="*/ 1041721 h 1562582"/>
                <a:gd name="connsiteX9" fmla="*/ 0 w 1632030"/>
                <a:gd name="connsiteY9" fmla="*/ 520861 h 1562582"/>
                <a:gd name="connsiteX10" fmla="*/ 0 w 1632030"/>
                <a:gd name="connsiteY10" fmla="*/ 0 h 1562582"/>
                <a:gd name="connsiteX0" fmla="*/ 0 w 1632030"/>
                <a:gd name="connsiteY0" fmla="*/ 0 h 1562582"/>
                <a:gd name="connsiteX1" fmla="*/ 272005 w 1632030"/>
                <a:gd name="connsiteY1" fmla="*/ 0 h 1562582"/>
                <a:gd name="connsiteX2" fmla="*/ 544010 w 1632030"/>
                <a:gd name="connsiteY2" fmla="*/ 0 h 1562582"/>
                <a:gd name="connsiteX3" fmla="*/ 1088020 w 1632030"/>
                <a:gd name="connsiteY3" fmla="*/ 0 h 1562582"/>
                <a:gd name="connsiteX4" fmla="*/ 1632030 w 1632030"/>
                <a:gd name="connsiteY4" fmla="*/ 0 h 1562582"/>
                <a:gd name="connsiteX5" fmla="*/ 1632030 w 1632030"/>
                <a:gd name="connsiteY5" fmla="*/ 520861 h 1562582"/>
                <a:gd name="connsiteX6" fmla="*/ 1632030 w 1632030"/>
                <a:gd name="connsiteY6" fmla="*/ 1041721 h 1562582"/>
                <a:gd name="connsiteX7" fmla="*/ 1632030 w 1632030"/>
                <a:gd name="connsiteY7" fmla="*/ 1562582 h 1562582"/>
                <a:gd name="connsiteX8" fmla="*/ 0 w 1632030"/>
                <a:gd name="connsiteY8" fmla="*/ 1562582 h 1562582"/>
                <a:gd name="connsiteX9" fmla="*/ 0 w 1632030"/>
                <a:gd name="connsiteY9" fmla="*/ 1041721 h 1562582"/>
                <a:gd name="connsiteX10" fmla="*/ 0 w 1632030"/>
                <a:gd name="connsiteY10" fmla="*/ 520861 h 1562582"/>
                <a:gd name="connsiteX11" fmla="*/ 0 w 1632030"/>
                <a:gd name="connsiteY11"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632030 w 1632030"/>
                <a:gd name="connsiteY5" fmla="*/ 0 h 1562582"/>
                <a:gd name="connsiteX6" fmla="*/ 1632030 w 1632030"/>
                <a:gd name="connsiteY6" fmla="*/ 520861 h 1562582"/>
                <a:gd name="connsiteX7" fmla="*/ 1632030 w 1632030"/>
                <a:gd name="connsiteY7" fmla="*/ 1041721 h 1562582"/>
                <a:gd name="connsiteX8" fmla="*/ 1632030 w 1632030"/>
                <a:gd name="connsiteY8" fmla="*/ 1562582 h 1562582"/>
                <a:gd name="connsiteX9" fmla="*/ 0 w 1632030"/>
                <a:gd name="connsiteY9" fmla="*/ 1562582 h 1562582"/>
                <a:gd name="connsiteX10" fmla="*/ 0 w 1632030"/>
                <a:gd name="connsiteY10" fmla="*/ 1041721 h 1562582"/>
                <a:gd name="connsiteX11" fmla="*/ 0 w 1632030"/>
                <a:gd name="connsiteY11" fmla="*/ 520861 h 1562582"/>
                <a:gd name="connsiteX12" fmla="*/ 0 w 1632030"/>
                <a:gd name="connsiteY12"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520861 h 1562582"/>
                <a:gd name="connsiteX8" fmla="*/ 1632030 w 1632030"/>
                <a:gd name="connsiteY8" fmla="*/ 1041721 h 1562582"/>
                <a:gd name="connsiteX9" fmla="*/ 1632030 w 1632030"/>
                <a:gd name="connsiteY9" fmla="*/ 1562582 h 1562582"/>
                <a:gd name="connsiteX10" fmla="*/ 0 w 1632030"/>
                <a:gd name="connsiteY10" fmla="*/ 1562582 h 1562582"/>
                <a:gd name="connsiteX11" fmla="*/ 0 w 1632030"/>
                <a:gd name="connsiteY11" fmla="*/ 1041721 h 1562582"/>
                <a:gd name="connsiteX12" fmla="*/ 0 w 1632030"/>
                <a:gd name="connsiteY12" fmla="*/ 520861 h 1562582"/>
                <a:gd name="connsiteX13" fmla="*/ 0 w 1632030"/>
                <a:gd name="connsiteY13"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1 h 1562582"/>
                <a:gd name="connsiteX8" fmla="*/ 1632030 w 1632030"/>
                <a:gd name="connsiteY8" fmla="*/ 520861 h 1562582"/>
                <a:gd name="connsiteX9" fmla="*/ 1632030 w 1632030"/>
                <a:gd name="connsiteY9" fmla="*/ 1041721 h 1562582"/>
                <a:gd name="connsiteX10" fmla="*/ 1632030 w 1632030"/>
                <a:gd name="connsiteY10" fmla="*/ 1562582 h 1562582"/>
                <a:gd name="connsiteX11" fmla="*/ 0 w 1632030"/>
                <a:gd name="connsiteY11" fmla="*/ 1562582 h 1562582"/>
                <a:gd name="connsiteX12" fmla="*/ 0 w 1632030"/>
                <a:gd name="connsiteY12" fmla="*/ 1041721 h 1562582"/>
                <a:gd name="connsiteX13" fmla="*/ 0 w 1632030"/>
                <a:gd name="connsiteY13" fmla="*/ 520861 h 1562582"/>
                <a:gd name="connsiteX14" fmla="*/ 0 w 1632030"/>
                <a:gd name="connsiteY14"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1 h 1562582"/>
                <a:gd name="connsiteX8" fmla="*/ 1632030 w 1632030"/>
                <a:gd name="connsiteY8" fmla="*/ 520861 h 1562582"/>
                <a:gd name="connsiteX9" fmla="*/ 1632030 w 1632030"/>
                <a:gd name="connsiteY9" fmla="*/ 781291 h 1562582"/>
                <a:gd name="connsiteX10" fmla="*/ 1632030 w 1632030"/>
                <a:gd name="connsiteY10" fmla="*/ 1041721 h 1562582"/>
                <a:gd name="connsiteX11" fmla="*/ 1632030 w 1632030"/>
                <a:gd name="connsiteY11" fmla="*/ 1562582 h 1562582"/>
                <a:gd name="connsiteX12" fmla="*/ 0 w 1632030"/>
                <a:gd name="connsiteY12" fmla="*/ 1562582 h 1562582"/>
                <a:gd name="connsiteX13" fmla="*/ 0 w 1632030"/>
                <a:gd name="connsiteY13" fmla="*/ 1041721 h 1562582"/>
                <a:gd name="connsiteX14" fmla="*/ 0 w 1632030"/>
                <a:gd name="connsiteY14" fmla="*/ 520861 h 1562582"/>
                <a:gd name="connsiteX15" fmla="*/ 0 w 1632030"/>
                <a:gd name="connsiteY15"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1 h 1562582"/>
                <a:gd name="connsiteX8" fmla="*/ 1632030 w 1632030"/>
                <a:gd name="connsiteY8" fmla="*/ 520861 h 1562582"/>
                <a:gd name="connsiteX9" fmla="*/ 1632030 w 1632030"/>
                <a:gd name="connsiteY9" fmla="*/ 781291 h 1562582"/>
                <a:gd name="connsiteX10" fmla="*/ 1632030 w 1632030"/>
                <a:gd name="connsiteY10" fmla="*/ 1041721 h 1562582"/>
                <a:gd name="connsiteX11" fmla="*/ 1632030 w 1632030"/>
                <a:gd name="connsiteY11" fmla="*/ 1302151 h 1562582"/>
                <a:gd name="connsiteX12" fmla="*/ 1632030 w 1632030"/>
                <a:gd name="connsiteY12" fmla="*/ 1562582 h 1562582"/>
                <a:gd name="connsiteX13" fmla="*/ 0 w 1632030"/>
                <a:gd name="connsiteY13" fmla="*/ 1562582 h 1562582"/>
                <a:gd name="connsiteX14" fmla="*/ 0 w 1632030"/>
                <a:gd name="connsiteY14" fmla="*/ 1041721 h 1562582"/>
                <a:gd name="connsiteX15" fmla="*/ 0 w 1632030"/>
                <a:gd name="connsiteY15" fmla="*/ 520861 h 1562582"/>
                <a:gd name="connsiteX16" fmla="*/ 0 w 1632030"/>
                <a:gd name="connsiteY16"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1 h 1562582"/>
                <a:gd name="connsiteX8" fmla="*/ 1632030 w 1632030"/>
                <a:gd name="connsiteY8" fmla="*/ 520861 h 1562582"/>
                <a:gd name="connsiteX9" fmla="*/ 1632030 w 1632030"/>
                <a:gd name="connsiteY9" fmla="*/ 781291 h 1562582"/>
                <a:gd name="connsiteX10" fmla="*/ 1632030 w 1632030"/>
                <a:gd name="connsiteY10" fmla="*/ 1041721 h 1562582"/>
                <a:gd name="connsiteX11" fmla="*/ 1632030 w 1632030"/>
                <a:gd name="connsiteY11" fmla="*/ 1302151 h 1562582"/>
                <a:gd name="connsiteX12" fmla="*/ 1632030 w 1632030"/>
                <a:gd name="connsiteY12" fmla="*/ 1562582 h 1562582"/>
                <a:gd name="connsiteX13" fmla="*/ 816015 w 1632030"/>
                <a:gd name="connsiteY13" fmla="*/ 1562582 h 1562582"/>
                <a:gd name="connsiteX14" fmla="*/ 0 w 1632030"/>
                <a:gd name="connsiteY14" fmla="*/ 1562582 h 1562582"/>
                <a:gd name="connsiteX15" fmla="*/ 0 w 1632030"/>
                <a:gd name="connsiteY15" fmla="*/ 1041721 h 1562582"/>
                <a:gd name="connsiteX16" fmla="*/ 0 w 1632030"/>
                <a:gd name="connsiteY16" fmla="*/ 520861 h 1562582"/>
                <a:gd name="connsiteX17" fmla="*/ 0 w 1632030"/>
                <a:gd name="connsiteY17"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1 h 1562582"/>
                <a:gd name="connsiteX8" fmla="*/ 1632030 w 1632030"/>
                <a:gd name="connsiteY8" fmla="*/ 520861 h 1562582"/>
                <a:gd name="connsiteX9" fmla="*/ 1632030 w 1632030"/>
                <a:gd name="connsiteY9" fmla="*/ 781291 h 1562582"/>
                <a:gd name="connsiteX10" fmla="*/ 1632030 w 1632030"/>
                <a:gd name="connsiteY10" fmla="*/ 1041721 h 1562582"/>
                <a:gd name="connsiteX11" fmla="*/ 1632030 w 1632030"/>
                <a:gd name="connsiteY11" fmla="*/ 1302151 h 1562582"/>
                <a:gd name="connsiteX12" fmla="*/ 1632030 w 1632030"/>
                <a:gd name="connsiteY12" fmla="*/ 1562582 h 1562582"/>
                <a:gd name="connsiteX13" fmla="*/ 816015 w 1632030"/>
                <a:gd name="connsiteY13" fmla="*/ 1562582 h 1562582"/>
                <a:gd name="connsiteX14" fmla="*/ 0 w 1632030"/>
                <a:gd name="connsiteY14" fmla="*/ 1562582 h 1562582"/>
                <a:gd name="connsiteX15" fmla="*/ 0 w 1632030"/>
                <a:gd name="connsiteY15" fmla="*/ 1302151 h 1562582"/>
                <a:gd name="connsiteX16" fmla="*/ 0 w 1632030"/>
                <a:gd name="connsiteY16" fmla="*/ 1041721 h 1562582"/>
                <a:gd name="connsiteX17" fmla="*/ 0 w 1632030"/>
                <a:gd name="connsiteY17" fmla="*/ 520861 h 1562582"/>
                <a:gd name="connsiteX18" fmla="*/ 0 w 1632030"/>
                <a:gd name="connsiteY18"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1 h 1562582"/>
                <a:gd name="connsiteX8" fmla="*/ 1632030 w 1632030"/>
                <a:gd name="connsiteY8" fmla="*/ 520861 h 1562582"/>
                <a:gd name="connsiteX9" fmla="*/ 1632030 w 1632030"/>
                <a:gd name="connsiteY9" fmla="*/ 781291 h 1562582"/>
                <a:gd name="connsiteX10" fmla="*/ 1632030 w 1632030"/>
                <a:gd name="connsiteY10" fmla="*/ 1041721 h 1562582"/>
                <a:gd name="connsiteX11" fmla="*/ 1632030 w 1632030"/>
                <a:gd name="connsiteY11" fmla="*/ 1302151 h 1562582"/>
                <a:gd name="connsiteX12" fmla="*/ 1632030 w 1632030"/>
                <a:gd name="connsiteY12" fmla="*/ 1562582 h 1562582"/>
                <a:gd name="connsiteX13" fmla="*/ 816015 w 1632030"/>
                <a:gd name="connsiteY13" fmla="*/ 1562582 h 1562582"/>
                <a:gd name="connsiteX14" fmla="*/ 0 w 1632030"/>
                <a:gd name="connsiteY14" fmla="*/ 1562582 h 1562582"/>
                <a:gd name="connsiteX15" fmla="*/ 0 w 1632030"/>
                <a:gd name="connsiteY15" fmla="*/ 1302151 h 1562582"/>
                <a:gd name="connsiteX16" fmla="*/ 0 w 1632030"/>
                <a:gd name="connsiteY16" fmla="*/ 1041721 h 1562582"/>
                <a:gd name="connsiteX17" fmla="*/ 0 w 1632030"/>
                <a:gd name="connsiteY17" fmla="*/ 781291 h 1562582"/>
                <a:gd name="connsiteX18" fmla="*/ 0 w 1632030"/>
                <a:gd name="connsiteY18" fmla="*/ 520861 h 1562582"/>
                <a:gd name="connsiteX19" fmla="*/ 0 w 1632030"/>
                <a:gd name="connsiteY19"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1 h 1562582"/>
                <a:gd name="connsiteX8" fmla="*/ 1632030 w 1632030"/>
                <a:gd name="connsiteY8" fmla="*/ 520861 h 1562582"/>
                <a:gd name="connsiteX9" fmla="*/ 1632030 w 1632030"/>
                <a:gd name="connsiteY9" fmla="*/ 781291 h 1562582"/>
                <a:gd name="connsiteX10" fmla="*/ 1632030 w 1632030"/>
                <a:gd name="connsiteY10" fmla="*/ 1041721 h 1562582"/>
                <a:gd name="connsiteX11" fmla="*/ 1632030 w 1632030"/>
                <a:gd name="connsiteY11" fmla="*/ 1302151 h 1562582"/>
                <a:gd name="connsiteX12" fmla="*/ 1632030 w 1632030"/>
                <a:gd name="connsiteY12" fmla="*/ 1562582 h 1562582"/>
                <a:gd name="connsiteX13" fmla="*/ 816015 w 1632030"/>
                <a:gd name="connsiteY13" fmla="*/ 1562582 h 1562582"/>
                <a:gd name="connsiteX14" fmla="*/ 0 w 1632030"/>
                <a:gd name="connsiteY14" fmla="*/ 1562582 h 1562582"/>
                <a:gd name="connsiteX15" fmla="*/ 0 w 1632030"/>
                <a:gd name="connsiteY15" fmla="*/ 1302151 h 1562582"/>
                <a:gd name="connsiteX16" fmla="*/ 0 w 1632030"/>
                <a:gd name="connsiteY16" fmla="*/ 1041721 h 1562582"/>
                <a:gd name="connsiteX17" fmla="*/ 0 w 1632030"/>
                <a:gd name="connsiteY17" fmla="*/ 781291 h 1562582"/>
                <a:gd name="connsiteX18" fmla="*/ 0 w 1632030"/>
                <a:gd name="connsiteY18" fmla="*/ 520861 h 1562582"/>
                <a:gd name="connsiteX19" fmla="*/ 0 w 1632030"/>
                <a:gd name="connsiteY19" fmla="*/ 260431 h 1562582"/>
                <a:gd name="connsiteX20" fmla="*/ 0 w 1632030"/>
                <a:gd name="connsiteY20" fmla="*/ 0 h 156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32030" h="1562582">
                  <a:moveTo>
                    <a:pt x="0" y="0"/>
                  </a:moveTo>
                  <a:lnTo>
                    <a:pt x="272005" y="0"/>
                  </a:lnTo>
                  <a:lnTo>
                    <a:pt x="544010" y="0"/>
                  </a:lnTo>
                  <a:lnTo>
                    <a:pt x="816015" y="0"/>
                  </a:lnTo>
                  <a:lnTo>
                    <a:pt x="1088020" y="0"/>
                  </a:lnTo>
                  <a:lnTo>
                    <a:pt x="1360025" y="0"/>
                  </a:lnTo>
                  <a:lnTo>
                    <a:pt x="1632030" y="0"/>
                  </a:lnTo>
                  <a:lnTo>
                    <a:pt x="1632030" y="260431"/>
                  </a:lnTo>
                  <a:lnTo>
                    <a:pt x="1632030" y="520861"/>
                  </a:lnTo>
                  <a:lnTo>
                    <a:pt x="1632030" y="781291"/>
                  </a:lnTo>
                  <a:lnTo>
                    <a:pt x="1632030" y="1041721"/>
                  </a:lnTo>
                  <a:lnTo>
                    <a:pt x="1632030" y="1302151"/>
                  </a:lnTo>
                  <a:lnTo>
                    <a:pt x="1632030" y="1562582"/>
                  </a:lnTo>
                  <a:lnTo>
                    <a:pt x="816015" y="1562582"/>
                  </a:lnTo>
                  <a:lnTo>
                    <a:pt x="0" y="1562582"/>
                  </a:lnTo>
                  <a:lnTo>
                    <a:pt x="0" y="1302151"/>
                  </a:lnTo>
                  <a:lnTo>
                    <a:pt x="0" y="1041721"/>
                  </a:lnTo>
                  <a:lnTo>
                    <a:pt x="0" y="781291"/>
                  </a:lnTo>
                  <a:lnTo>
                    <a:pt x="0" y="520861"/>
                  </a:lnTo>
                  <a:lnTo>
                    <a:pt x="0" y="260431"/>
                  </a:lnTo>
                  <a:lnTo>
                    <a:pt x="0" y="0"/>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测试题</a:t>
              </a:r>
            </a:p>
          </p:txBody>
        </p:sp>
        <p:sp>
          <p:nvSpPr>
            <p:cNvPr id="13" name="矩形 1"/>
            <p:cNvSpPr/>
            <p:nvPr/>
          </p:nvSpPr>
          <p:spPr>
            <a:xfrm>
              <a:off x="1176149" y="3152639"/>
              <a:ext cx="1594268" cy="821224"/>
            </a:xfrm>
            <a:custGeom>
              <a:avLst/>
              <a:gdLst>
                <a:gd name="connsiteX0" fmla="*/ 0 w 1632030"/>
                <a:gd name="connsiteY0" fmla="*/ 0 h 1562582"/>
                <a:gd name="connsiteX1" fmla="*/ 1632030 w 1632030"/>
                <a:gd name="connsiteY1" fmla="*/ 0 h 1562582"/>
                <a:gd name="connsiteX2" fmla="*/ 1632030 w 1632030"/>
                <a:gd name="connsiteY2" fmla="*/ 1562582 h 1562582"/>
                <a:gd name="connsiteX3" fmla="*/ 0 w 1632030"/>
                <a:gd name="connsiteY3" fmla="*/ 1562582 h 1562582"/>
                <a:gd name="connsiteX4" fmla="*/ 0 w 1632030"/>
                <a:gd name="connsiteY4" fmla="*/ 0 h 1562582"/>
                <a:gd name="connsiteX0" fmla="*/ 1261643 w 2893673"/>
                <a:gd name="connsiteY0" fmla="*/ 578734 h 2141316"/>
                <a:gd name="connsiteX1" fmla="*/ 0 w 2893673"/>
                <a:gd name="connsiteY1" fmla="*/ 0 h 2141316"/>
                <a:gd name="connsiteX2" fmla="*/ 2893673 w 2893673"/>
                <a:gd name="connsiteY2" fmla="*/ 578734 h 2141316"/>
                <a:gd name="connsiteX3" fmla="*/ 2893673 w 2893673"/>
                <a:gd name="connsiteY3" fmla="*/ 2141316 h 2141316"/>
                <a:gd name="connsiteX4" fmla="*/ 1261643 w 2893673"/>
                <a:gd name="connsiteY4" fmla="*/ 2141316 h 2141316"/>
                <a:gd name="connsiteX5" fmla="*/ 1261643 w 2893673"/>
                <a:gd name="connsiteY5" fmla="*/ 578734 h 2141316"/>
                <a:gd name="connsiteX0" fmla="*/ 0 w 1632030"/>
                <a:gd name="connsiteY0" fmla="*/ 0 h 1562582"/>
                <a:gd name="connsiteX1" fmla="*/ 1632030 w 1632030"/>
                <a:gd name="connsiteY1" fmla="*/ 0 h 1562582"/>
                <a:gd name="connsiteX2" fmla="*/ 1632030 w 1632030"/>
                <a:gd name="connsiteY2" fmla="*/ 1562582 h 1562582"/>
                <a:gd name="connsiteX3" fmla="*/ 0 w 1632030"/>
                <a:gd name="connsiteY3" fmla="*/ 1562582 h 1562582"/>
                <a:gd name="connsiteX4" fmla="*/ 0 w 1632030"/>
                <a:gd name="connsiteY4" fmla="*/ 0 h 1562582"/>
                <a:gd name="connsiteX0" fmla="*/ 0 w 1632030"/>
                <a:gd name="connsiteY0" fmla="*/ 0 h 1562582"/>
                <a:gd name="connsiteX1" fmla="*/ 1088020 w 1632030"/>
                <a:gd name="connsiteY1" fmla="*/ 0 h 1562582"/>
                <a:gd name="connsiteX2" fmla="*/ 1632030 w 1632030"/>
                <a:gd name="connsiteY2" fmla="*/ 0 h 1562582"/>
                <a:gd name="connsiteX3" fmla="*/ 1632030 w 1632030"/>
                <a:gd name="connsiteY3" fmla="*/ 1562582 h 1562582"/>
                <a:gd name="connsiteX4" fmla="*/ 0 w 1632030"/>
                <a:gd name="connsiteY4" fmla="*/ 1562582 h 1562582"/>
                <a:gd name="connsiteX5" fmla="*/ 0 w 1632030"/>
                <a:gd name="connsiteY5"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1562582 h 1562582"/>
                <a:gd name="connsiteX5" fmla="*/ 0 w 1632030"/>
                <a:gd name="connsiteY5" fmla="*/ 1562582 h 1562582"/>
                <a:gd name="connsiteX6" fmla="*/ 0 w 1632030"/>
                <a:gd name="connsiteY6"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1041721 h 1562582"/>
                <a:gd name="connsiteX5" fmla="*/ 1632030 w 1632030"/>
                <a:gd name="connsiteY5" fmla="*/ 1562582 h 1562582"/>
                <a:gd name="connsiteX6" fmla="*/ 0 w 1632030"/>
                <a:gd name="connsiteY6" fmla="*/ 1562582 h 1562582"/>
                <a:gd name="connsiteX7" fmla="*/ 0 w 1632030"/>
                <a:gd name="connsiteY7"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0 w 1632030"/>
                <a:gd name="connsiteY7" fmla="*/ 1562582 h 1562582"/>
                <a:gd name="connsiteX8" fmla="*/ 0 w 1632030"/>
                <a:gd name="connsiteY8"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544010 w 1632030"/>
                <a:gd name="connsiteY7" fmla="*/ 1562582 h 1562582"/>
                <a:gd name="connsiteX8" fmla="*/ 0 w 1632030"/>
                <a:gd name="connsiteY8" fmla="*/ 1562582 h 1562582"/>
                <a:gd name="connsiteX9" fmla="*/ 0 w 1632030"/>
                <a:gd name="connsiteY9"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520861 h 1562582"/>
                <a:gd name="connsiteX11" fmla="*/ 0 w 1632030"/>
                <a:gd name="connsiteY11"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1041721 h 1562582"/>
                <a:gd name="connsiteX11" fmla="*/ 0 w 1632030"/>
                <a:gd name="connsiteY11" fmla="*/ 520861 h 1562582"/>
                <a:gd name="connsiteX12" fmla="*/ 0 w 1632030"/>
                <a:gd name="connsiteY12"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544010 w 1632030"/>
                <a:gd name="connsiteY7" fmla="*/ 1562582 h 1562582"/>
                <a:gd name="connsiteX8" fmla="*/ 0 w 1632030"/>
                <a:gd name="connsiteY8" fmla="*/ 1562582 h 1562582"/>
                <a:gd name="connsiteX9" fmla="*/ 0 w 1632030"/>
                <a:gd name="connsiteY9" fmla="*/ 1041721 h 1562582"/>
                <a:gd name="connsiteX10" fmla="*/ 0 w 1632030"/>
                <a:gd name="connsiteY10" fmla="*/ 520861 h 1562582"/>
                <a:gd name="connsiteX11" fmla="*/ 0 w 1632030"/>
                <a:gd name="connsiteY11"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0 w 1632030"/>
                <a:gd name="connsiteY7" fmla="*/ 1562582 h 1562582"/>
                <a:gd name="connsiteX8" fmla="*/ 0 w 1632030"/>
                <a:gd name="connsiteY8" fmla="*/ 1041721 h 1562582"/>
                <a:gd name="connsiteX9" fmla="*/ 0 w 1632030"/>
                <a:gd name="connsiteY9" fmla="*/ 520861 h 1562582"/>
                <a:gd name="connsiteX10" fmla="*/ 0 w 1632030"/>
                <a:gd name="connsiteY10" fmla="*/ 0 h 1562582"/>
                <a:gd name="connsiteX0" fmla="*/ 0 w 1632030"/>
                <a:gd name="connsiteY0" fmla="*/ 0 h 1562582"/>
                <a:gd name="connsiteX1" fmla="*/ 272005 w 1632030"/>
                <a:gd name="connsiteY1" fmla="*/ 0 h 1562582"/>
                <a:gd name="connsiteX2" fmla="*/ 544010 w 1632030"/>
                <a:gd name="connsiteY2" fmla="*/ 0 h 1562582"/>
                <a:gd name="connsiteX3" fmla="*/ 1088020 w 1632030"/>
                <a:gd name="connsiteY3" fmla="*/ 0 h 1562582"/>
                <a:gd name="connsiteX4" fmla="*/ 1632030 w 1632030"/>
                <a:gd name="connsiteY4" fmla="*/ 0 h 1562582"/>
                <a:gd name="connsiteX5" fmla="*/ 1632030 w 1632030"/>
                <a:gd name="connsiteY5" fmla="*/ 520861 h 1562582"/>
                <a:gd name="connsiteX6" fmla="*/ 1632030 w 1632030"/>
                <a:gd name="connsiteY6" fmla="*/ 1041721 h 1562582"/>
                <a:gd name="connsiteX7" fmla="*/ 1632030 w 1632030"/>
                <a:gd name="connsiteY7" fmla="*/ 1562582 h 1562582"/>
                <a:gd name="connsiteX8" fmla="*/ 0 w 1632030"/>
                <a:gd name="connsiteY8" fmla="*/ 1562582 h 1562582"/>
                <a:gd name="connsiteX9" fmla="*/ 0 w 1632030"/>
                <a:gd name="connsiteY9" fmla="*/ 1041721 h 1562582"/>
                <a:gd name="connsiteX10" fmla="*/ 0 w 1632030"/>
                <a:gd name="connsiteY10" fmla="*/ 520861 h 1562582"/>
                <a:gd name="connsiteX11" fmla="*/ 0 w 1632030"/>
                <a:gd name="connsiteY11"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632030 w 1632030"/>
                <a:gd name="connsiteY5" fmla="*/ 0 h 1562582"/>
                <a:gd name="connsiteX6" fmla="*/ 1632030 w 1632030"/>
                <a:gd name="connsiteY6" fmla="*/ 520861 h 1562582"/>
                <a:gd name="connsiteX7" fmla="*/ 1632030 w 1632030"/>
                <a:gd name="connsiteY7" fmla="*/ 1041721 h 1562582"/>
                <a:gd name="connsiteX8" fmla="*/ 1632030 w 1632030"/>
                <a:gd name="connsiteY8" fmla="*/ 1562582 h 1562582"/>
                <a:gd name="connsiteX9" fmla="*/ 0 w 1632030"/>
                <a:gd name="connsiteY9" fmla="*/ 1562582 h 1562582"/>
                <a:gd name="connsiteX10" fmla="*/ 0 w 1632030"/>
                <a:gd name="connsiteY10" fmla="*/ 1041721 h 1562582"/>
                <a:gd name="connsiteX11" fmla="*/ 0 w 1632030"/>
                <a:gd name="connsiteY11" fmla="*/ 520861 h 1562582"/>
                <a:gd name="connsiteX12" fmla="*/ 0 w 1632030"/>
                <a:gd name="connsiteY12"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520861 h 1562582"/>
                <a:gd name="connsiteX8" fmla="*/ 1632030 w 1632030"/>
                <a:gd name="connsiteY8" fmla="*/ 1041721 h 1562582"/>
                <a:gd name="connsiteX9" fmla="*/ 1632030 w 1632030"/>
                <a:gd name="connsiteY9" fmla="*/ 1562582 h 1562582"/>
                <a:gd name="connsiteX10" fmla="*/ 0 w 1632030"/>
                <a:gd name="connsiteY10" fmla="*/ 1562582 h 1562582"/>
                <a:gd name="connsiteX11" fmla="*/ 0 w 1632030"/>
                <a:gd name="connsiteY11" fmla="*/ 1041721 h 1562582"/>
                <a:gd name="connsiteX12" fmla="*/ 0 w 1632030"/>
                <a:gd name="connsiteY12" fmla="*/ 520861 h 1562582"/>
                <a:gd name="connsiteX13" fmla="*/ 0 w 1632030"/>
                <a:gd name="connsiteY13"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1 h 1562582"/>
                <a:gd name="connsiteX8" fmla="*/ 1632030 w 1632030"/>
                <a:gd name="connsiteY8" fmla="*/ 520861 h 1562582"/>
                <a:gd name="connsiteX9" fmla="*/ 1632030 w 1632030"/>
                <a:gd name="connsiteY9" fmla="*/ 1041721 h 1562582"/>
                <a:gd name="connsiteX10" fmla="*/ 1632030 w 1632030"/>
                <a:gd name="connsiteY10" fmla="*/ 1562582 h 1562582"/>
                <a:gd name="connsiteX11" fmla="*/ 0 w 1632030"/>
                <a:gd name="connsiteY11" fmla="*/ 1562582 h 1562582"/>
                <a:gd name="connsiteX12" fmla="*/ 0 w 1632030"/>
                <a:gd name="connsiteY12" fmla="*/ 1041721 h 1562582"/>
                <a:gd name="connsiteX13" fmla="*/ 0 w 1632030"/>
                <a:gd name="connsiteY13" fmla="*/ 520861 h 1562582"/>
                <a:gd name="connsiteX14" fmla="*/ 0 w 1632030"/>
                <a:gd name="connsiteY14"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1 h 1562582"/>
                <a:gd name="connsiteX8" fmla="*/ 1632030 w 1632030"/>
                <a:gd name="connsiteY8" fmla="*/ 520861 h 1562582"/>
                <a:gd name="connsiteX9" fmla="*/ 1632030 w 1632030"/>
                <a:gd name="connsiteY9" fmla="*/ 781291 h 1562582"/>
                <a:gd name="connsiteX10" fmla="*/ 1632030 w 1632030"/>
                <a:gd name="connsiteY10" fmla="*/ 1041721 h 1562582"/>
                <a:gd name="connsiteX11" fmla="*/ 1632030 w 1632030"/>
                <a:gd name="connsiteY11" fmla="*/ 1562582 h 1562582"/>
                <a:gd name="connsiteX12" fmla="*/ 0 w 1632030"/>
                <a:gd name="connsiteY12" fmla="*/ 1562582 h 1562582"/>
                <a:gd name="connsiteX13" fmla="*/ 0 w 1632030"/>
                <a:gd name="connsiteY13" fmla="*/ 1041721 h 1562582"/>
                <a:gd name="connsiteX14" fmla="*/ 0 w 1632030"/>
                <a:gd name="connsiteY14" fmla="*/ 520861 h 1562582"/>
                <a:gd name="connsiteX15" fmla="*/ 0 w 1632030"/>
                <a:gd name="connsiteY15"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1 h 1562582"/>
                <a:gd name="connsiteX8" fmla="*/ 1632030 w 1632030"/>
                <a:gd name="connsiteY8" fmla="*/ 520861 h 1562582"/>
                <a:gd name="connsiteX9" fmla="*/ 1632030 w 1632030"/>
                <a:gd name="connsiteY9" fmla="*/ 781291 h 1562582"/>
                <a:gd name="connsiteX10" fmla="*/ 1632030 w 1632030"/>
                <a:gd name="connsiteY10" fmla="*/ 1041721 h 1562582"/>
                <a:gd name="connsiteX11" fmla="*/ 1632030 w 1632030"/>
                <a:gd name="connsiteY11" fmla="*/ 1302151 h 1562582"/>
                <a:gd name="connsiteX12" fmla="*/ 1632030 w 1632030"/>
                <a:gd name="connsiteY12" fmla="*/ 1562582 h 1562582"/>
                <a:gd name="connsiteX13" fmla="*/ 0 w 1632030"/>
                <a:gd name="connsiteY13" fmla="*/ 1562582 h 1562582"/>
                <a:gd name="connsiteX14" fmla="*/ 0 w 1632030"/>
                <a:gd name="connsiteY14" fmla="*/ 1041721 h 1562582"/>
                <a:gd name="connsiteX15" fmla="*/ 0 w 1632030"/>
                <a:gd name="connsiteY15" fmla="*/ 520861 h 1562582"/>
                <a:gd name="connsiteX16" fmla="*/ 0 w 1632030"/>
                <a:gd name="connsiteY16"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1 h 1562582"/>
                <a:gd name="connsiteX8" fmla="*/ 1632030 w 1632030"/>
                <a:gd name="connsiteY8" fmla="*/ 520861 h 1562582"/>
                <a:gd name="connsiteX9" fmla="*/ 1632030 w 1632030"/>
                <a:gd name="connsiteY9" fmla="*/ 781291 h 1562582"/>
                <a:gd name="connsiteX10" fmla="*/ 1632030 w 1632030"/>
                <a:gd name="connsiteY10" fmla="*/ 1041721 h 1562582"/>
                <a:gd name="connsiteX11" fmla="*/ 1632030 w 1632030"/>
                <a:gd name="connsiteY11" fmla="*/ 1302151 h 1562582"/>
                <a:gd name="connsiteX12" fmla="*/ 1632030 w 1632030"/>
                <a:gd name="connsiteY12" fmla="*/ 1562582 h 1562582"/>
                <a:gd name="connsiteX13" fmla="*/ 816015 w 1632030"/>
                <a:gd name="connsiteY13" fmla="*/ 1562582 h 1562582"/>
                <a:gd name="connsiteX14" fmla="*/ 0 w 1632030"/>
                <a:gd name="connsiteY14" fmla="*/ 1562582 h 1562582"/>
                <a:gd name="connsiteX15" fmla="*/ 0 w 1632030"/>
                <a:gd name="connsiteY15" fmla="*/ 1041721 h 1562582"/>
                <a:gd name="connsiteX16" fmla="*/ 0 w 1632030"/>
                <a:gd name="connsiteY16" fmla="*/ 520861 h 1562582"/>
                <a:gd name="connsiteX17" fmla="*/ 0 w 1632030"/>
                <a:gd name="connsiteY17"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1 h 1562582"/>
                <a:gd name="connsiteX8" fmla="*/ 1632030 w 1632030"/>
                <a:gd name="connsiteY8" fmla="*/ 520861 h 1562582"/>
                <a:gd name="connsiteX9" fmla="*/ 1632030 w 1632030"/>
                <a:gd name="connsiteY9" fmla="*/ 781291 h 1562582"/>
                <a:gd name="connsiteX10" fmla="*/ 1632030 w 1632030"/>
                <a:gd name="connsiteY10" fmla="*/ 1041721 h 1562582"/>
                <a:gd name="connsiteX11" fmla="*/ 1632030 w 1632030"/>
                <a:gd name="connsiteY11" fmla="*/ 1302151 h 1562582"/>
                <a:gd name="connsiteX12" fmla="*/ 1632030 w 1632030"/>
                <a:gd name="connsiteY12" fmla="*/ 1562582 h 1562582"/>
                <a:gd name="connsiteX13" fmla="*/ 816015 w 1632030"/>
                <a:gd name="connsiteY13" fmla="*/ 1562582 h 1562582"/>
                <a:gd name="connsiteX14" fmla="*/ 0 w 1632030"/>
                <a:gd name="connsiteY14" fmla="*/ 1562582 h 1562582"/>
                <a:gd name="connsiteX15" fmla="*/ 0 w 1632030"/>
                <a:gd name="connsiteY15" fmla="*/ 1302151 h 1562582"/>
                <a:gd name="connsiteX16" fmla="*/ 0 w 1632030"/>
                <a:gd name="connsiteY16" fmla="*/ 1041721 h 1562582"/>
                <a:gd name="connsiteX17" fmla="*/ 0 w 1632030"/>
                <a:gd name="connsiteY17" fmla="*/ 520861 h 1562582"/>
                <a:gd name="connsiteX18" fmla="*/ 0 w 1632030"/>
                <a:gd name="connsiteY18"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1 h 1562582"/>
                <a:gd name="connsiteX8" fmla="*/ 1632030 w 1632030"/>
                <a:gd name="connsiteY8" fmla="*/ 520861 h 1562582"/>
                <a:gd name="connsiteX9" fmla="*/ 1632030 w 1632030"/>
                <a:gd name="connsiteY9" fmla="*/ 781291 h 1562582"/>
                <a:gd name="connsiteX10" fmla="*/ 1632030 w 1632030"/>
                <a:gd name="connsiteY10" fmla="*/ 1041721 h 1562582"/>
                <a:gd name="connsiteX11" fmla="*/ 1632030 w 1632030"/>
                <a:gd name="connsiteY11" fmla="*/ 1302151 h 1562582"/>
                <a:gd name="connsiteX12" fmla="*/ 1632030 w 1632030"/>
                <a:gd name="connsiteY12" fmla="*/ 1562582 h 1562582"/>
                <a:gd name="connsiteX13" fmla="*/ 816015 w 1632030"/>
                <a:gd name="connsiteY13" fmla="*/ 1562582 h 1562582"/>
                <a:gd name="connsiteX14" fmla="*/ 0 w 1632030"/>
                <a:gd name="connsiteY14" fmla="*/ 1562582 h 1562582"/>
                <a:gd name="connsiteX15" fmla="*/ 0 w 1632030"/>
                <a:gd name="connsiteY15" fmla="*/ 1302151 h 1562582"/>
                <a:gd name="connsiteX16" fmla="*/ 0 w 1632030"/>
                <a:gd name="connsiteY16" fmla="*/ 1041721 h 1562582"/>
                <a:gd name="connsiteX17" fmla="*/ 0 w 1632030"/>
                <a:gd name="connsiteY17" fmla="*/ 781291 h 1562582"/>
                <a:gd name="connsiteX18" fmla="*/ 0 w 1632030"/>
                <a:gd name="connsiteY18" fmla="*/ 520861 h 1562582"/>
                <a:gd name="connsiteX19" fmla="*/ 0 w 1632030"/>
                <a:gd name="connsiteY19"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1 h 1562582"/>
                <a:gd name="connsiteX8" fmla="*/ 1632030 w 1632030"/>
                <a:gd name="connsiteY8" fmla="*/ 520861 h 1562582"/>
                <a:gd name="connsiteX9" fmla="*/ 1632030 w 1632030"/>
                <a:gd name="connsiteY9" fmla="*/ 781291 h 1562582"/>
                <a:gd name="connsiteX10" fmla="*/ 1632030 w 1632030"/>
                <a:gd name="connsiteY10" fmla="*/ 1041721 h 1562582"/>
                <a:gd name="connsiteX11" fmla="*/ 1632030 w 1632030"/>
                <a:gd name="connsiteY11" fmla="*/ 1302151 h 1562582"/>
                <a:gd name="connsiteX12" fmla="*/ 1632030 w 1632030"/>
                <a:gd name="connsiteY12" fmla="*/ 1562582 h 1562582"/>
                <a:gd name="connsiteX13" fmla="*/ 816015 w 1632030"/>
                <a:gd name="connsiteY13" fmla="*/ 1562582 h 1562582"/>
                <a:gd name="connsiteX14" fmla="*/ 0 w 1632030"/>
                <a:gd name="connsiteY14" fmla="*/ 1562582 h 1562582"/>
                <a:gd name="connsiteX15" fmla="*/ 0 w 1632030"/>
                <a:gd name="connsiteY15" fmla="*/ 1302151 h 1562582"/>
                <a:gd name="connsiteX16" fmla="*/ 0 w 1632030"/>
                <a:gd name="connsiteY16" fmla="*/ 1041721 h 1562582"/>
                <a:gd name="connsiteX17" fmla="*/ 0 w 1632030"/>
                <a:gd name="connsiteY17" fmla="*/ 781291 h 1562582"/>
                <a:gd name="connsiteX18" fmla="*/ 0 w 1632030"/>
                <a:gd name="connsiteY18" fmla="*/ 520861 h 1562582"/>
                <a:gd name="connsiteX19" fmla="*/ 0 w 1632030"/>
                <a:gd name="connsiteY19" fmla="*/ 260431 h 1562582"/>
                <a:gd name="connsiteX20" fmla="*/ 0 w 1632030"/>
                <a:gd name="connsiteY20" fmla="*/ 0 h 156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32030" h="1562582">
                  <a:moveTo>
                    <a:pt x="0" y="0"/>
                  </a:moveTo>
                  <a:lnTo>
                    <a:pt x="272005" y="0"/>
                  </a:lnTo>
                  <a:lnTo>
                    <a:pt x="544010" y="0"/>
                  </a:lnTo>
                  <a:lnTo>
                    <a:pt x="816015" y="0"/>
                  </a:lnTo>
                  <a:lnTo>
                    <a:pt x="1088020" y="0"/>
                  </a:lnTo>
                  <a:lnTo>
                    <a:pt x="1360025" y="0"/>
                  </a:lnTo>
                  <a:lnTo>
                    <a:pt x="1632030" y="0"/>
                  </a:lnTo>
                  <a:lnTo>
                    <a:pt x="1632030" y="260431"/>
                  </a:lnTo>
                  <a:lnTo>
                    <a:pt x="1632030" y="520861"/>
                  </a:lnTo>
                  <a:lnTo>
                    <a:pt x="1632030" y="781291"/>
                  </a:lnTo>
                  <a:lnTo>
                    <a:pt x="1632030" y="1041721"/>
                  </a:lnTo>
                  <a:lnTo>
                    <a:pt x="1632030" y="1302151"/>
                  </a:lnTo>
                  <a:lnTo>
                    <a:pt x="1632030" y="1562582"/>
                  </a:lnTo>
                  <a:lnTo>
                    <a:pt x="816015" y="1562582"/>
                  </a:lnTo>
                  <a:lnTo>
                    <a:pt x="0" y="1562582"/>
                  </a:lnTo>
                  <a:lnTo>
                    <a:pt x="0" y="1302151"/>
                  </a:lnTo>
                  <a:lnTo>
                    <a:pt x="0" y="1041721"/>
                  </a:lnTo>
                  <a:lnTo>
                    <a:pt x="0" y="781291"/>
                  </a:lnTo>
                  <a:lnTo>
                    <a:pt x="0" y="520861"/>
                  </a:lnTo>
                  <a:lnTo>
                    <a:pt x="0" y="260431"/>
                  </a:lnTo>
                  <a:lnTo>
                    <a:pt x="0" y="0"/>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知识点</a:t>
              </a:r>
            </a:p>
          </p:txBody>
        </p:sp>
        <p:cxnSp>
          <p:nvCxnSpPr>
            <p:cNvPr id="14" name="直接箭头连接符 13"/>
            <p:cNvCxnSpPr>
              <a:stCxn id="13" idx="9"/>
              <a:endCxn id="7" idx="1"/>
            </p:cNvCxnSpPr>
            <p:nvPr/>
          </p:nvCxnSpPr>
          <p:spPr>
            <a:xfrm>
              <a:off x="2770417" y="3563251"/>
              <a:ext cx="392217" cy="0"/>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279867" y="4936259"/>
              <a:ext cx="1355317" cy="58321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内容</a:t>
              </a:r>
            </a:p>
          </p:txBody>
        </p:sp>
        <p:cxnSp>
          <p:nvCxnSpPr>
            <p:cNvPr id="16" name="直接箭头连接符 15"/>
            <p:cNvCxnSpPr>
              <a:stCxn id="15" idx="0"/>
              <a:endCxn id="13" idx="13"/>
            </p:cNvCxnSpPr>
            <p:nvPr/>
          </p:nvCxnSpPr>
          <p:spPr>
            <a:xfrm flipV="1">
              <a:off x="957526" y="3973863"/>
              <a:ext cx="1015757" cy="962396"/>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8698527" y="4936259"/>
              <a:ext cx="1355317" cy="58321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类型</a:t>
              </a:r>
            </a:p>
          </p:txBody>
        </p:sp>
        <p:cxnSp>
          <p:nvCxnSpPr>
            <p:cNvPr id="18" name="直接箭头连接符 17"/>
            <p:cNvCxnSpPr>
              <a:stCxn id="12" idx="13"/>
              <a:endCxn id="17" idx="0"/>
            </p:cNvCxnSpPr>
            <p:nvPr/>
          </p:nvCxnSpPr>
          <p:spPr>
            <a:xfrm flipH="1">
              <a:off x="9376186" y="3973863"/>
              <a:ext cx="944091" cy="962396"/>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流程图: 决策 18"/>
            <p:cNvSpPr/>
            <p:nvPr/>
          </p:nvSpPr>
          <p:spPr>
            <a:xfrm>
              <a:off x="7327470" y="3115170"/>
              <a:ext cx="1820777" cy="896162"/>
            </a:xfrm>
            <a:prstGeom prst="flowChartDecision">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属于</a:t>
              </a:r>
            </a:p>
          </p:txBody>
        </p:sp>
        <p:sp>
          <p:nvSpPr>
            <p:cNvPr id="20" name="椭圆 19"/>
            <p:cNvSpPr/>
            <p:nvPr/>
          </p:nvSpPr>
          <p:spPr>
            <a:xfrm>
              <a:off x="10546603" y="4936259"/>
              <a:ext cx="1355317" cy="58321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答案</a:t>
              </a:r>
              <a:endParaRPr lang="en-US" altLang="zh-CN" sz="2800" dirty="0">
                <a:solidFill>
                  <a:schemeClr val="tx1"/>
                </a:solidFill>
              </a:endParaRPr>
            </a:p>
          </p:txBody>
        </p:sp>
        <p:cxnSp>
          <p:nvCxnSpPr>
            <p:cNvPr id="21" name="直接箭头连接符 20"/>
            <p:cNvCxnSpPr>
              <a:stCxn id="20" idx="0"/>
              <a:endCxn id="12" idx="13"/>
            </p:cNvCxnSpPr>
            <p:nvPr/>
          </p:nvCxnSpPr>
          <p:spPr>
            <a:xfrm flipH="1" flipV="1">
              <a:off x="10320277" y="3973863"/>
              <a:ext cx="903985" cy="962396"/>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9" idx="1"/>
              <a:endCxn id="11" idx="9"/>
            </p:cNvCxnSpPr>
            <p:nvPr/>
          </p:nvCxnSpPr>
          <p:spPr>
            <a:xfrm flipH="1">
              <a:off x="7021609" y="3563251"/>
              <a:ext cx="305861" cy="0"/>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17"/>
              <a:endCxn id="19" idx="3"/>
            </p:cNvCxnSpPr>
            <p:nvPr/>
          </p:nvCxnSpPr>
          <p:spPr>
            <a:xfrm flipH="1">
              <a:off x="9148247" y="3563251"/>
              <a:ext cx="374895" cy="1"/>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2218544" y="4936259"/>
              <a:ext cx="1355317" cy="58321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难度</a:t>
              </a:r>
            </a:p>
          </p:txBody>
        </p:sp>
        <p:cxnSp>
          <p:nvCxnSpPr>
            <p:cNvPr id="25" name="直接箭头连接符 24"/>
            <p:cNvCxnSpPr>
              <a:stCxn id="24" idx="0"/>
              <a:endCxn id="13" idx="13"/>
            </p:cNvCxnSpPr>
            <p:nvPr/>
          </p:nvCxnSpPr>
          <p:spPr>
            <a:xfrm flipH="1" flipV="1">
              <a:off x="1973283" y="3973863"/>
              <a:ext cx="922920" cy="962396"/>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8744318" y="2201959"/>
              <a:ext cx="1355317" cy="58321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题干</a:t>
              </a:r>
            </a:p>
          </p:txBody>
        </p:sp>
        <p:cxnSp>
          <p:nvCxnSpPr>
            <p:cNvPr id="27" name="直接箭头连接符 26"/>
            <p:cNvCxnSpPr>
              <a:stCxn id="12" idx="3"/>
              <a:endCxn id="26" idx="5"/>
            </p:cNvCxnSpPr>
            <p:nvPr/>
          </p:nvCxnSpPr>
          <p:spPr>
            <a:xfrm flipH="1" flipV="1">
              <a:off x="9901153" y="2699767"/>
              <a:ext cx="419124" cy="452872"/>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1295625" y="1807158"/>
              <a:ext cx="1355317" cy="58321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标题</a:t>
              </a:r>
            </a:p>
          </p:txBody>
        </p:sp>
        <p:cxnSp>
          <p:nvCxnSpPr>
            <p:cNvPr id="29" name="直接箭头连接符 28"/>
            <p:cNvCxnSpPr>
              <a:stCxn id="28" idx="4"/>
              <a:endCxn id="13" idx="3"/>
            </p:cNvCxnSpPr>
            <p:nvPr/>
          </p:nvCxnSpPr>
          <p:spPr>
            <a:xfrm flipH="1">
              <a:off x="1973283" y="2390376"/>
              <a:ext cx="1" cy="762263"/>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0528359" y="2201959"/>
              <a:ext cx="1355317" cy="58321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难度</a:t>
              </a:r>
            </a:p>
          </p:txBody>
        </p:sp>
        <p:cxnSp>
          <p:nvCxnSpPr>
            <p:cNvPr id="31" name="直接箭头连接符 30"/>
            <p:cNvCxnSpPr>
              <a:stCxn id="12" idx="3"/>
              <a:endCxn id="30" idx="3"/>
            </p:cNvCxnSpPr>
            <p:nvPr/>
          </p:nvCxnSpPr>
          <p:spPr>
            <a:xfrm flipV="1">
              <a:off x="10320277" y="2699767"/>
              <a:ext cx="406564" cy="452872"/>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5054058" y="4936259"/>
              <a:ext cx="2340835" cy="58321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补充材料</a:t>
              </a:r>
            </a:p>
          </p:txBody>
        </p:sp>
        <p:cxnSp>
          <p:nvCxnSpPr>
            <p:cNvPr id="36" name="直接箭头连接符 35"/>
            <p:cNvCxnSpPr>
              <a:stCxn id="35" idx="0"/>
              <a:endCxn id="11" idx="13"/>
            </p:cNvCxnSpPr>
            <p:nvPr/>
          </p:nvCxnSpPr>
          <p:spPr>
            <a:xfrm flipH="1" flipV="1">
              <a:off x="6224475" y="3973863"/>
              <a:ext cx="1" cy="962396"/>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1604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创建数据库</a:t>
            </a:r>
          </a:p>
        </p:txBody>
      </p:sp>
      <p:sp>
        <p:nvSpPr>
          <p:cNvPr id="7" name="灯片编号占位符 6"/>
          <p:cNvSpPr>
            <a:spLocks noGrp="1"/>
          </p:cNvSpPr>
          <p:nvPr>
            <p:ph type="sldNum" sz="quarter" idx="12"/>
          </p:nvPr>
        </p:nvSpPr>
        <p:spPr/>
        <p:txBody>
          <a:bodyPr/>
          <a:lstStyle/>
          <a:p>
            <a:pPr>
              <a:defRPr/>
            </a:pPr>
            <a:fld id="{2B1AB1B9-56BA-487F-9EEF-275D6FD877A4}" type="slidenum">
              <a:rPr lang="en-US" altLang="zh-CN" smtClean="0"/>
              <a:pPr>
                <a:defRPr/>
              </a:pPr>
              <a:t>22</a:t>
            </a:fld>
            <a:r>
              <a:rPr lang="en-US" altLang="zh-CN"/>
              <a:t>-246</a:t>
            </a:r>
            <a:endParaRPr lang="en-US" altLang="zh-CN" dirty="0"/>
          </a:p>
        </p:txBody>
      </p:sp>
      <p:sp>
        <p:nvSpPr>
          <p:cNvPr id="3" name="Rectangle 1"/>
          <p:cNvSpPr>
            <a:spLocks noChangeArrowheads="1"/>
          </p:cNvSpPr>
          <p:nvPr/>
        </p:nvSpPr>
        <p:spPr bwMode="auto">
          <a:xfrm>
            <a:off x="558779" y="1169798"/>
            <a:ext cx="11229356" cy="4644669"/>
          </a:xfrm>
          <a:prstGeom prst="rect">
            <a:avLst/>
          </a:prstGeom>
          <a:solidFill>
            <a:srgbClr val="FAFAFA"/>
          </a:solidFill>
          <a:ln w="9525">
            <a:solidFill>
              <a:srgbClr val="B6B6B6"/>
            </a:solidFill>
            <a:miter lim="800000"/>
            <a:headEnd/>
            <a:tailEnd/>
          </a:ln>
          <a:effectLst/>
        </p:spPr>
        <p:txBody>
          <a:bodyPr vert="horz" wrap="none" lIns="91440" tIns="45720" rIns="91440" bIns="45720" numCol="1" anchor="ctr" anchorCtr="0" compatLnSpc="1">
            <a:prstTxWarp prst="textNoShape">
              <a:avLst/>
            </a:prstTxWarp>
            <a:spAutoFit/>
          </a:bodyPr>
          <a:lstStyle/>
          <a:p>
            <a:pPr eaLnBrk="0" fontAlgn="base" hangingPunct="0">
              <a:lnSpc>
                <a:spcPct val="120000"/>
              </a:lnSpc>
              <a:spcBef>
                <a:spcPts val="600"/>
              </a:spcBef>
              <a:spcAft>
                <a:spcPct val="0"/>
              </a:spcAft>
            </a:pPr>
            <a:r>
              <a:rPr lang="zh-CN" altLang="zh-CN" sz="2400" b="1" dirty="0">
                <a:solidFill>
                  <a:srgbClr val="000080"/>
                </a:solidFill>
                <a:latin typeface="Consolas" panose="020B0609020204030204" pitchFamily="49" charset="0"/>
              </a:rPr>
              <a:t>private </a:t>
            </a:r>
            <a:r>
              <a:rPr lang="zh-CN" altLang="zh-CN" sz="2400" b="1" dirty="0">
                <a:solidFill>
                  <a:srgbClr val="C00000"/>
                </a:solidFill>
                <a:latin typeface="Consolas" panose="020B0609020204030204" pitchFamily="49" charset="0"/>
              </a:rPr>
              <a:t>DBQuizHelper</a:t>
            </a:r>
            <a:r>
              <a:rPr lang="zh-CN" altLang="zh-CN" sz="2400" dirty="0">
                <a:solidFill>
                  <a:srgbClr val="000000"/>
                </a:solidFill>
                <a:latin typeface="Consolas" panose="020B0609020204030204" pitchFamily="49" charset="0"/>
              </a:rPr>
              <a:t> </a:t>
            </a:r>
            <a:r>
              <a:rPr lang="zh-CN" altLang="zh-CN" sz="2400" b="1" dirty="0">
                <a:solidFill>
                  <a:srgbClr val="660E7A"/>
                </a:solidFill>
                <a:latin typeface="Consolas" panose="020B0609020204030204" pitchFamily="49" charset="0"/>
              </a:rPr>
              <a:t>dbQuizHelper</a:t>
            </a:r>
            <a:r>
              <a:rPr lang="zh-CN" altLang="zh-CN" sz="2400" dirty="0">
                <a:solidFill>
                  <a:srgbClr val="000000"/>
                </a:solidFill>
                <a:latin typeface="Consolas" panose="020B0609020204030204" pitchFamily="49" charset="0"/>
              </a:rPr>
              <a:t>;</a:t>
            </a:r>
            <a:endParaRPr lang="zh-CN" altLang="zh-CN" sz="2000" dirty="0">
              <a:latin typeface="Arial" panose="020B0604020202020204" pitchFamily="34" charset="0"/>
            </a:endParaRPr>
          </a:p>
          <a:p>
            <a:pPr marL="0" marR="0" lvl="0" indent="0" algn="l" defTabSz="914400" rtl="0" eaLnBrk="0" fontAlgn="base" latinLnBrk="0" hangingPunct="0">
              <a:lnSpc>
                <a:spcPct val="120000"/>
              </a:lnSpc>
              <a:spcBef>
                <a:spcPts val="600"/>
              </a:spcBef>
              <a:spcAft>
                <a:spcPct val="0"/>
              </a:spcAft>
              <a:buClrTx/>
              <a:buSzTx/>
              <a:buFontTx/>
              <a:buNone/>
              <a:tabLst/>
            </a:pPr>
            <a:endParaRPr kumimoji="0" lang="en-US" altLang="zh-CN" sz="2400" b="1" i="0" u="none" strike="noStrike" cap="none" normalizeH="0" baseline="0" dirty="0">
              <a:ln>
                <a:noFill/>
              </a:ln>
              <a:solidFill>
                <a:srgbClr val="660E7A"/>
              </a:solidFill>
              <a:effectLst/>
              <a:latin typeface="Consolas" panose="020B0609020204030204" pitchFamily="49" charset="0"/>
            </a:endParaRPr>
          </a:p>
          <a:p>
            <a:pPr marL="0" marR="0" lvl="0" indent="0" algn="l" defTabSz="914400" rtl="0" eaLnBrk="0" fontAlgn="base" latinLnBrk="0" hangingPunct="0">
              <a:lnSpc>
                <a:spcPct val="120000"/>
              </a:lnSpc>
              <a:spcBef>
                <a:spcPts val="600"/>
              </a:spcBef>
              <a:spcAft>
                <a:spcPct val="0"/>
              </a:spcAft>
              <a:buClrTx/>
              <a:buSzTx/>
              <a:buFontTx/>
              <a:buNone/>
              <a:tabLst/>
            </a:pPr>
            <a:r>
              <a:rPr kumimoji="0" lang="zh-CN" altLang="zh-CN" sz="2400" b="1" i="0" u="none" strike="noStrike" cap="none" normalizeH="0" baseline="0" dirty="0">
                <a:ln>
                  <a:noFill/>
                </a:ln>
                <a:solidFill>
                  <a:srgbClr val="660E7A"/>
                </a:solidFill>
                <a:effectLst/>
                <a:latin typeface="Consolas" panose="020B0609020204030204" pitchFamily="49" charset="0"/>
              </a:rPr>
              <a:t>dbQuizHelper </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0" i="0" u="none" strike="noStrike" cap="none" normalizeH="0" baseline="0" dirty="0">
                <a:ln>
                  <a:noFill/>
                </a:ln>
                <a:solidFill>
                  <a:srgbClr val="000000"/>
                </a:solidFill>
                <a:effectLst/>
                <a:latin typeface="Consolas" panose="020B0609020204030204" pitchFamily="49" charset="0"/>
              </a:rPr>
              <a:t>DBQuizHelper(</a:t>
            </a:r>
            <a:r>
              <a:rPr kumimoji="0" lang="zh-CN" altLang="zh-CN" sz="2400" b="1" i="0" u="none" strike="noStrike" cap="none" normalizeH="0" baseline="0" dirty="0">
                <a:ln>
                  <a:noFill/>
                </a:ln>
                <a:solidFill>
                  <a:srgbClr val="000080"/>
                </a:solidFill>
                <a:effectLst/>
                <a:latin typeface="Consolas" panose="020B0609020204030204" pitchFamily="49" charset="0"/>
              </a:rPr>
              <a:t>this</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"Exam.db"</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null</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rgbClr val="0000FF"/>
                </a:solidFill>
                <a:effectLst/>
                <a:latin typeface="Consolas" panose="020B0609020204030204" pitchFamily="49" charset="0"/>
              </a:rPr>
              <a:t>2</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Button btnCreateDB = (Button) findViewById(R.id.</a:t>
            </a:r>
            <a:r>
              <a:rPr kumimoji="0" lang="zh-CN" altLang="zh-CN" sz="2400" b="1" i="1" u="none" strike="noStrike" cap="none" normalizeH="0" baseline="0" dirty="0">
                <a:ln>
                  <a:noFill/>
                </a:ln>
                <a:solidFill>
                  <a:srgbClr val="660E7A"/>
                </a:solidFill>
                <a:effectLst/>
                <a:latin typeface="Consolas" panose="020B0609020204030204" pitchFamily="49" charset="0"/>
              </a:rPr>
              <a:t>create_database</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btnCreateDB.setOnClickListener(</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0" i="0" u="none" strike="noStrike" cap="none" normalizeH="0" baseline="0" dirty="0">
                <a:ln>
                  <a:noFill/>
                </a:ln>
                <a:solidFill>
                  <a:srgbClr val="000000"/>
                </a:solidFill>
                <a:effectLst/>
                <a:latin typeface="Consolas" panose="020B0609020204030204" pitchFamily="49" charset="0"/>
              </a:rPr>
              <a:t>View.OnClickListener()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rgbClr val="808000"/>
                </a:solidFill>
                <a:effectLst/>
                <a:latin typeface="Consolas" panose="020B0609020204030204" pitchFamily="49" charset="0"/>
              </a:rPr>
              <a:t>@Override</a:t>
            </a:r>
            <a:br>
              <a:rPr kumimoji="0" lang="zh-CN" altLang="zh-CN" sz="2400" b="0" i="0" u="none" strike="noStrike" cap="none" normalizeH="0" baseline="0" dirty="0">
                <a:ln>
                  <a:noFill/>
                </a:ln>
                <a:solidFill>
                  <a:srgbClr val="808000"/>
                </a:solidFill>
                <a:effectLst/>
                <a:latin typeface="Consolas" panose="020B0609020204030204" pitchFamily="49" charset="0"/>
              </a:rPr>
            </a:br>
            <a:r>
              <a:rPr kumimoji="0" lang="zh-CN" altLang="zh-CN" sz="2400" b="0" i="0" u="none" strike="noStrike" cap="none" normalizeH="0" baseline="0" dirty="0">
                <a:ln>
                  <a:noFill/>
                </a:ln>
                <a:solidFill>
                  <a:srgbClr val="808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public void </a:t>
            </a:r>
            <a:r>
              <a:rPr kumimoji="0" lang="zh-CN" altLang="zh-CN" sz="2400" b="0" i="0" u="none" strike="noStrike" cap="none" normalizeH="0" baseline="0" dirty="0">
                <a:ln>
                  <a:noFill/>
                </a:ln>
                <a:solidFill>
                  <a:srgbClr val="000000"/>
                </a:solidFill>
                <a:effectLst/>
                <a:latin typeface="Consolas" panose="020B0609020204030204" pitchFamily="49" charset="0"/>
              </a:rPr>
              <a:t>onClick(View v)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dbQuizHelper</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1" i="0" u="none" strike="noStrike" cap="none" normalizeH="0" baseline="0" dirty="0">
                <a:ln>
                  <a:noFill/>
                </a:ln>
                <a:solidFill>
                  <a:srgbClr val="000000"/>
                </a:solidFill>
                <a:effectLst/>
                <a:latin typeface="Consolas" panose="020B0609020204030204" pitchFamily="49" charset="0"/>
              </a:rPr>
              <a:t>getWritableDatabase();</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48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DBQuizHelper</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23</a:t>
            </a:fld>
            <a:endParaRPr lang="zh-CN" altLang="en-US"/>
          </a:p>
        </p:txBody>
      </p:sp>
      <p:sp>
        <p:nvSpPr>
          <p:cNvPr id="3" name="Rectangle 1"/>
          <p:cNvSpPr>
            <a:spLocks noChangeArrowheads="1"/>
          </p:cNvSpPr>
          <p:nvPr/>
        </p:nvSpPr>
        <p:spPr bwMode="auto">
          <a:xfrm>
            <a:off x="428625" y="968513"/>
            <a:ext cx="11399274" cy="5632311"/>
          </a:xfrm>
          <a:prstGeom prst="rect">
            <a:avLst/>
          </a:prstGeom>
          <a:solidFill>
            <a:srgbClr val="FAFAFA"/>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Consolas" panose="020B0609020204030204" pitchFamily="49" charset="0"/>
              </a:rPr>
              <a:t>public class </a:t>
            </a:r>
            <a:r>
              <a:rPr kumimoji="0" lang="zh-CN" altLang="zh-CN" sz="2400" b="0" i="0" u="none" strike="noStrike" cap="none" normalizeH="0" baseline="0" dirty="0">
                <a:ln>
                  <a:noFill/>
                </a:ln>
                <a:solidFill>
                  <a:srgbClr val="000000"/>
                </a:solidFill>
                <a:effectLst/>
                <a:latin typeface="Consolas" panose="020B0609020204030204" pitchFamily="49" charset="0"/>
              </a:rPr>
              <a:t>DBQuizHelper </a:t>
            </a:r>
            <a:r>
              <a:rPr kumimoji="0" lang="zh-CN" altLang="zh-CN" sz="2400" b="1" i="0" u="none" strike="noStrike" cap="none" normalizeH="0" baseline="0" dirty="0">
                <a:ln>
                  <a:noFill/>
                </a:ln>
                <a:solidFill>
                  <a:srgbClr val="000080"/>
                </a:solidFill>
                <a:effectLst/>
                <a:latin typeface="Consolas" panose="020B0609020204030204" pitchFamily="49" charset="0"/>
              </a:rPr>
              <a:t>extends </a:t>
            </a:r>
            <a:r>
              <a:rPr kumimoji="0" lang="zh-CN" altLang="zh-CN" sz="2400" b="1" i="0" u="none" strike="noStrike" cap="none" normalizeH="0" baseline="0" dirty="0">
                <a:ln>
                  <a:noFill/>
                </a:ln>
                <a:solidFill>
                  <a:srgbClr val="000000"/>
                </a:solidFill>
                <a:effectLst/>
                <a:latin typeface="Consolas" panose="020B0609020204030204" pitchFamily="49" charset="0"/>
              </a:rPr>
              <a:t>SQLiteOpenHelper</a:t>
            </a:r>
            <a:r>
              <a:rPr kumimoji="0" lang="zh-CN" altLang="zh-CN" sz="2400" b="0" i="0" u="none" strike="noStrike" cap="none" normalizeH="0" baseline="0" dirty="0">
                <a:ln>
                  <a:noFill/>
                </a:ln>
                <a:solidFill>
                  <a:srgbClr val="000000"/>
                </a:solidFill>
                <a:effectLst/>
                <a:latin typeface="Consolas" panose="020B0609020204030204" pitchFamily="49" charset="0"/>
              </a:rPr>
              <a:t>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public static final </a:t>
            </a:r>
            <a:r>
              <a:rPr kumimoji="0" lang="zh-CN" altLang="zh-CN" sz="2400" b="0" i="0" u="none" strike="noStrike" cap="none" normalizeH="0" baseline="0" dirty="0">
                <a:ln>
                  <a:noFill/>
                </a:ln>
                <a:solidFill>
                  <a:srgbClr val="000000"/>
                </a:solidFill>
                <a:effectLst/>
                <a:latin typeface="Consolas" panose="020B0609020204030204" pitchFamily="49" charset="0"/>
              </a:rPr>
              <a:t>String </a:t>
            </a:r>
            <a:r>
              <a:rPr kumimoji="0" lang="zh-CN" altLang="zh-CN" sz="2400" b="1" i="1" u="none" strike="noStrike" cap="none" normalizeH="0" baseline="0" dirty="0">
                <a:ln>
                  <a:noFill/>
                </a:ln>
                <a:solidFill>
                  <a:srgbClr val="660E7A"/>
                </a:solidFill>
                <a:effectLst/>
                <a:latin typeface="Consolas" panose="020B0609020204030204" pitchFamily="49" charset="0"/>
              </a:rPr>
              <a:t>CREATE_QUIZ </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"create table Quiz ("</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"id integer primary key autoincrement, "</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"statement text, "</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"type text, "</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"answer text, "</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"difficulty integer)"</a:t>
            </a: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en-US" altLang="zh-CN" sz="2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dirty="0">
              <a:solidFill>
                <a:srgbClr val="000000"/>
              </a:solidFill>
              <a:latin typeface="Consolas" panose="020B0609020204030204" pitchFamily="49" charset="0"/>
            </a:endParaRPr>
          </a:p>
          <a:p>
            <a:pPr eaLnBrk="0" fontAlgn="base" hangingPunct="0">
              <a:spcBef>
                <a:spcPct val="0"/>
              </a:spcBef>
              <a:spcAft>
                <a:spcPct val="0"/>
              </a:spcAft>
            </a:pPr>
            <a:r>
              <a:rPr lang="zh-CN" altLang="zh-CN" sz="2400" b="1" dirty="0">
                <a:solidFill>
                  <a:srgbClr val="000080"/>
                </a:solidFill>
                <a:latin typeface="Consolas" panose="020B0609020204030204" pitchFamily="49" charset="0"/>
              </a:rPr>
              <a:t>private </a:t>
            </a:r>
            <a:r>
              <a:rPr lang="zh-CN" altLang="zh-CN" sz="2400" dirty="0">
                <a:solidFill>
                  <a:srgbClr val="000000"/>
                </a:solidFill>
                <a:latin typeface="Consolas" panose="020B0609020204030204" pitchFamily="49" charset="0"/>
              </a:rPr>
              <a:t>Context </a:t>
            </a:r>
            <a:r>
              <a:rPr lang="zh-CN" altLang="zh-CN" sz="2400" b="1" dirty="0">
                <a:solidFill>
                  <a:srgbClr val="660E7A"/>
                </a:solidFill>
                <a:latin typeface="Consolas" panose="020B0609020204030204" pitchFamily="49" charset="0"/>
              </a:rPr>
              <a:t>context</a:t>
            </a:r>
            <a:r>
              <a:rPr lang="zh-CN" altLang="zh-CN" sz="2400" dirty="0">
                <a:solidFill>
                  <a:srgbClr val="000000"/>
                </a:solidFill>
                <a:latin typeface="Consolas" panose="020B0609020204030204" pitchFamily="49" charset="0"/>
              </a:rPr>
              <a:t>;</a:t>
            </a:r>
            <a:br>
              <a:rPr lang="zh-CN" altLang="zh-CN" sz="2400" dirty="0">
                <a:solidFill>
                  <a:srgbClr val="000000"/>
                </a:solidFill>
                <a:latin typeface="Consolas" panose="020B0609020204030204" pitchFamily="49" charset="0"/>
              </a:rPr>
            </a:br>
            <a:br>
              <a:rPr lang="zh-CN" altLang="zh-CN" sz="2400" dirty="0">
                <a:solidFill>
                  <a:srgbClr val="000000"/>
                </a:solidFill>
                <a:latin typeface="Consolas" panose="020B0609020204030204" pitchFamily="49" charset="0"/>
              </a:rPr>
            </a:br>
            <a:r>
              <a:rPr lang="zh-CN" altLang="zh-CN" sz="2400" b="1" dirty="0">
                <a:latin typeface="Consolas" panose="020B0609020204030204" pitchFamily="49" charset="0"/>
              </a:rPr>
              <a:t>public DBQuizHelper(Context context, String name,</a:t>
            </a:r>
            <a:br>
              <a:rPr lang="zh-CN" altLang="zh-CN" sz="2400" b="1" dirty="0">
                <a:latin typeface="Consolas" panose="020B0609020204030204" pitchFamily="49" charset="0"/>
              </a:rPr>
            </a:br>
            <a:r>
              <a:rPr lang="en-US" altLang="zh-CN" sz="2400" b="1" dirty="0">
                <a:latin typeface="Consolas" panose="020B0609020204030204" pitchFamily="49" charset="0"/>
              </a:rPr>
              <a:t>          </a:t>
            </a:r>
            <a:r>
              <a:rPr lang="zh-CN" altLang="zh-CN" sz="2400" b="1" dirty="0">
                <a:latin typeface="Consolas" panose="020B0609020204030204" pitchFamily="49" charset="0"/>
              </a:rPr>
              <a:t>SQLiteDatabase.CursorFactory factory, int version) </a:t>
            </a:r>
            <a:r>
              <a:rPr lang="zh-CN" altLang="zh-CN" sz="2400" dirty="0">
                <a:solidFill>
                  <a:schemeClr val="tx1">
                    <a:lumMod val="50000"/>
                    <a:lumOff val="50000"/>
                  </a:schemeClr>
                </a:solidFill>
                <a:latin typeface="Consolas" panose="020B0609020204030204" pitchFamily="49" charset="0"/>
              </a:rPr>
              <a:t>{</a:t>
            </a:r>
            <a:br>
              <a:rPr lang="zh-CN" altLang="zh-CN" sz="2400" dirty="0">
                <a:solidFill>
                  <a:schemeClr val="tx1">
                    <a:lumMod val="50000"/>
                    <a:lumOff val="50000"/>
                  </a:schemeClr>
                </a:solidFill>
                <a:latin typeface="Consolas" panose="020B0609020204030204" pitchFamily="49" charset="0"/>
              </a:rPr>
            </a:br>
            <a:r>
              <a:rPr lang="zh-CN" altLang="zh-CN" sz="2400" dirty="0">
                <a:solidFill>
                  <a:schemeClr val="tx1">
                    <a:lumMod val="50000"/>
                    <a:lumOff val="50000"/>
                  </a:schemeClr>
                </a:solidFill>
                <a:latin typeface="Consolas" panose="020B0609020204030204" pitchFamily="49" charset="0"/>
              </a:rPr>
              <a:t>    </a:t>
            </a:r>
            <a:r>
              <a:rPr lang="zh-CN" altLang="zh-CN" sz="2400" b="1" dirty="0">
                <a:solidFill>
                  <a:schemeClr val="tx1">
                    <a:lumMod val="50000"/>
                    <a:lumOff val="50000"/>
                  </a:schemeClr>
                </a:solidFill>
                <a:latin typeface="Consolas" panose="020B0609020204030204" pitchFamily="49" charset="0"/>
              </a:rPr>
              <a:t>super</a:t>
            </a:r>
            <a:r>
              <a:rPr lang="zh-CN" altLang="zh-CN" sz="2400" dirty="0">
                <a:solidFill>
                  <a:schemeClr val="tx1">
                    <a:lumMod val="50000"/>
                    <a:lumOff val="50000"/>
                  </a:schemeClr>
                </a:solidFill>
                <a:latin typeface="Consolas" panose="020B0609020204030204" pitchFamily="49" charset="0"/>
              </a:rPr>
              <a:t>(context, name, factory, version);</a:t>
            </a:r>
            <a:br>
              <a:rPr lang="zh-CN" altLang="zh-CN" sz="2400" dirty="0">
                <a:solidFill>
                  <a:schemeClr val="tx1">
                    <a:lumMod val="50000"/>
                    <a:lumOff val="50000"/>
                  </a:schemeClr>
                </a:solidFill>
                <a:latin typeface="Consolas" panose="020B0609020204030204" pitchFamily="49" charset="0"/>
              </a:rPr>
            </a:br>
            <a:r>
              <a:rPr lang="zh-CN" altLang="zh-CN" sz="2400" dirty="0">
                <a:solidFill>
                  <a:schemeClr val="tx1">
                    <a:lumMod val="50000"/>
                    <a:lumOff val="50000"/>
                  </a:schemeClr>
                </a:solidFill>
                <a:latin typeface="Consolas" panose="020B0609020204030204" pitchFamily="49" charset="0"/>
              </a:rPr>
              <a:t>    </a:t>
            </a:r>
            <a:r>
              <a:rPr lang="zh-CN" altLang="zh-CN" sz="2400" b="1" dirty="0">
                <a:solidFill>
                  <a:schemeClr val="tx1">
                    <a:lumMod val="50000"/>
                    <a:lumOff val="50000"/>
                  </a:schemeClr>
                </a:solidFill>
                <a:latin typeface="Consolas" panose="020B0609020204030204" pitchFamily="49" charset="0"/>
              </a:rPr>
              <a:t>this</a:t>
            </a:r>
            <a:r>
              <a:rPr lang="zh-CN" altLang="zh-CN" sz="2400" dirty="0">
                <a:solidFill>
                  <a:schemeClr val="tx1">
                    <a:lumMod val="50000"/>
                    <a:lumOff val="50000"/>
                  </a:schemeClr>
                </a:solidFill>
                <a:latin typeface="Consolas" panose="020B0609020204030204" pitchFamily="49" charset="0"/>
              </a:rPr>
              <a:t>.</a:t>
            </a:r>
            <a:r>
              <a:rPr lang="zh-CN" altLang="zh-CN" sz="2400" b="1" dirty="0">
                <a:solidFill>
                  <a:schemeClr val="tx1">
                    <a:lumMod val="50000"/>
                    <a:lumOff val="50000"/>
                  </a:schemeClr>
                </a:solidFill>
                <a:latin typeface="Consolas" panose="020B0609020204030204" pitchFamily="49" charset="0"/>
              </a:rPr>
              <a:t>context </a:t>
            </a:r>
            <a:r>
              <a:rPr lang="zh-CN" altLang="zh-CN" sz="2400" dirty="0">
                <a:solidFill>
                  <a:schemeClr val="tx1">
                    <a:lumMod val="50000"/>
                    <a:lumOff val="50000"/>
                  </a:schemeClr>
                </a:solidFill>
                <a:latin typeface="Consolas" panose="020B0609020204030204" pitchFamily="49" charset="0"/>
              </a:rPr>
              <a:t>= context;</a:t>
            </a:r>
            <a:br>
              <a:rPr lang="zh-CN" altLang="zh-CN" sz="2400" dirty="0">
                <a:solidFill>
                  <a:schemeClr val="tx1">
                    <a:lumMod val="50000"/>
                    <a:lumOff val="50000"/>
                  </a:schemeClr>
                </a:solidFill>
                <a:latin typeface="Consolas" panose="020B0609020204030204" pitchFamily="49" charset="0"/>
              </a:rPr>
            </a:br>
            <a:r>
              <a:rPr lang="zh-CN" altLang="zh-CN" sz="2400" dirty="0">
                <a:solidFill>
                  <a:schemeClr val="tx1">
                    <a:lumMod val="50000"/>
                    <a:lumOff val="50000"/>
                  </a:schemeClr>
                </a:solidFill>
                <a:latin typeface="Consolas" panose="020B0609020204030204" pitchFamily="49" charset="0"/>
              </a:rPr>
              <a:t>}</a:t>
            </a:r>
            <a:endParaRPr lang="zh-CN" altLang="zh-CN" sz="2000" dirty="0">
              <a:solidFill>
                <a:schemeClr val="tx1">
                  <a:lumMod val="50000"/>
                  <a:lumOff val="50000"/>
                </a:schemeClr>
              </a:solidFill>
              <a:latin typeface="Arial" panose="020B0604020202020204" pitchFamily="34" charset="0"/>
            </a:endParaRPr>
          </a:p>
        </p:txBody>
      </p:sp>
      <p:cxnSp>
        <p:nvCxnSpPr>
          <p:cNvPr id="7" name="直接箭头连接符 6"/>
          <p:cNvCxnSpPr/>
          <p:nvPr/>
        </p:nvCxnSpPr>
        <p:spPr>
          <a:xfrm flipH="1">
            <a:off x="6244050" y="1407146"/>
            <a:ext cx="2709450" cy="1"/>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7877175" y="4182635"/>
            <a:ext cx="2124075" cy="558271"/>
            <a:chOff x="3071813" y="1040860"/>
            <a:chExt cx="8916875" cy="558271"/>
          </a:xfrm>
        </p:grpSpPr>
        <p:cxnSp>
          <p:nvCxnSpPr>
            <p:cNvPr id="12" name="直接连接符 11"/>
            <p:cNvCxnSpPr/>
            <p:nvPr/>
          </p:nvCxnSpPr>
          <p:spPr>
            <a:xfrm>
              <a:off x="3071813" y="1599131"/>
              <a:ext cx="31106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100513"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014914" y="1040860"/>
              <a:ext cx="6973774"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8340038" y="3573237"/>
            <a:ext cx="1753585" cy="609398"/>
          </a:xfrm>
          <a:prstGeom prst="rect">
            <a:avLst/>
          </a:prstGeom>
          <a:noFill/>
        </p:spPr>
        <p:txBody>
          <a:bodyPr vert="horz" wrap="square" rtlCol="0">
            <a:spAutoFit/>
          </a:bodyPr>
          <a:lstStyle/>
          <a:p>
            <a:pPr>
              <a:lnSpc>
                <a:spcPct val="120000"/>
              </a:lnSpc>
              <a:spcBef>
                <a:spcPts val="600"/>
              </a:spcBef>
            </a:pPr>
            <a:r>
              <a:rPr lang="zh-CN" altLang="en-US" sz="2800" dirty="0">
                <a:latin typeface="Arial" panose="020B0604020202020204" pitchFamily="34" charset="0"/>
                <a:ea typeface="微软雅黑" panose="020B0503020204020204" pitchFamily="34" charset="-122"/>
                <a:cs typeface="Arial" panose="020B0604020202020204" pitchFamily="34" charset="0"/>
              </a:rPr>
              <a:t>数据库名</a:t>
            </a:r>
          </a:p>
        </p:txBody>
      </p:sp>
    </p:spTree>
    <p:extLst>
      <p:ext uri="{BB962C8B-B14F-4D97-AF65-F5344CB8AC3E}">
        <p14:creationId xmlns:p14="http://schemas.microsoft.com/office/powerpoint/2010/main" val="1035817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建表</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24</a:t>
            </a:fld>
            <a:r>
              <a:rPr lang="en-US" altLang="zh-CN"/>
              <a:t>-246</a:t>
            </a:r>
            <a:endParaRPr lang="en-US" altLang="zh-CN" dirty="0"/>
          </a:p>
        </p:txBody>
      </p:sp>
      <p:sp>
        <p:nvSpPr>
          <p:cNvPr id="5" name="Rectangle 2"/>
          <p:cNvSpPr>
            <a:spLocks noChangeArrowheads="1"/>
          </p:cNvSpPr>
          <p:nvPr/>
        </p:nvSpPr>
        <p:spPr bwMode="auto">
          <a:xfrm>
            <a:off x="1543050" y="1093371"/>
            <a:ext cx="9530173" cy="5262979"/>
          </a:xfrm>
          <a:prstGeom prst="rect">
            <a:avLst/>
          </a:prstGeom>
          <a:solidFill>
            <a:srgbClr val="FAFAFA"/>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808000"/>
                </a:solidFill>
                <a:effectLst/>
                <a:latin typeface="Consolas" panose="020B0609020204030204" pitchFamily="49" charset="0"/>
              </a:rPr>
              <a:t>@Override</a:t>
            </a:r>
            <a:br>
              <a:rPr kumimoji="0" lang="zh-CN" altLang="zh-CN" sz="2400" b="0" i="0" u="none" strike="noStrike" cap="none" normalizeH="0" baseline="0" dirty="0">
                <a:ln>
                  <a:noFill/>
                </a:ln>
                <a:solidFill>
                  <a:srgbClr val="808000"/>
                </a:solidFill>
                <a:effectLst/>
                <a:latin typeface="Consolas" panose="020B0609020204030204" pitchFamily="49" charset="0"/>
              </a:rPr>
            </a:br>
            <a:r>
              <a:rPr kumimoji="0" lang="zh-CN" altLang="zh-CN" sz="2400" b="1" i="0" u="none" strike="noStrike" cap="none" normalizeH="0" baseline="0" dirty="0">
                <a:ln>
                  <a:noFill/>
                </a:ln>
                <a:solidFill>
                  <a:srgbClr val="000080"/>
                </a:solidFill>
                <a:effectLst/>
                <a:latin typeface="Consolas" panose="020B0609020204030204" pitchFamily="49" charset="0"/>
              </a:rPr>
              <a:t>public void </a:t>
            </a:r>
            <a:r>
              <a:rPr kumimoji="0" lang="zh-CN" altLang="zh-CN" sz="2400" b="0" i="0" u="none" strike="noStrike" cap="none" normalizeH="0" baseline="0" dirty="0">
                <a:ln>
                  <a:noFill/>
                </a:ln>
                <a:solidFill>
                  <a:srgbClr val="000000"/>
                </a:solidFill>
                <a:effectLst/>
                <a:latin typeface="Consolas" panose="020B0609020204030204" pitchFamily="49" charset="0"/>
              </a:rPr>
              <a:t>onCreate(SQLiteDatabase db)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db.execSQL(</a:t>
            </a:r>
            <a:r>
              <a:rPr kumimoji="0" lang="zh-CN" altLang="zh-CN" sz="2400" b="1" i="1" u="none" strike="noStrike" cap="none" normalizeH="0" baseline="0" dirty="0">
                <a:ln>
                  <a:noFill/>
                </a:ln>
                <a:solidFill>
                  <a:srgbClr val="660E7A"/>
                </a:solidFill>
                <a:effectLst/>
                <a:latin typeface="Consolas" panose="020B0609020204030204" pitchFamily="49" charset="0"/>
              </a:rPr>
              <a:t>CREATE_QUIZ</a:t>
            </a:r>
            <a:r>
              <a:rPr kumimoji="0" lang="zh-CN" altLang="zh-CN" sz="2400" b="1" i="0" u="none" strike="noStrike" cap="none" normalizeH="0" baseline="0" dirty="0">
                <a:ln>
                  <a:noFill/>
                </a:ln>
                <a:solidFill>
                  <a:srgbClr val="000000"/>
                </a:solidFill>
                <a:effectLst/>
                <a:latin typeface="Consolas" panose="020B0609020204030204" pitchFamily="49" charset="0"/>
              </a:rPr>
              <a:t>);</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db.execSQL(</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CREATE_COURSE</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Toast.</a:t>
            </a:r>
            <a:r>
              <a:rPr kumimoji="0" lang="zh-CN" altLang="zh-CN" sz="2400" b="0" i="1" u="none" strike="noStrike" cap="none" normalizeH="0" baseline="0" dirty="0">
                <a:ln>
                  <a:noFill/>
                </a:ln>
                <a:solidFill>
                  <a:schemeClr val="tx1">
                    <a:lumMod val="50000"/>
                    <a:lumOff val="50000"/>
                  </a:schemeClr>
                </a:solidFill>
                <a:effectLst/>
                <a:latin typeface="Consolas" panose="020B0609020204030204" pitchFamily="49" charset="0"/>
              </a:rPr>
              <a:t>makeText</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context</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"Create succeeded"</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Toast.</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LENGTH_SHORT</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).show();</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808000"/>
                </a:solidFill>
                <a:effectLst/>
                <a:latin typeface="Consolas" panose="020B0609020204030204" pitchFamily="49" charset="0"/>
              </a:rPr>
              <a:t>@Override</a:t>
            </a:r>
            <a:br>
              <a:rPr kumimoji="0" lang="zh-CN" altLang="zh-CN" sz="2400" b="0" i="0" u="none" strike="noStrike" cap="none" normalizeH="0" baseline="0" dirty="0">
                <a:ln>
                  <a:noFill/>
                </a:ln>
                <a:solidFill>
                  <a:srgbClr val="808000"/>
                </a:solidFill>
                <a:effectLst/>
                <a:latin typeface="Consolas" panose="020B0609020204030204" pitchFamily="49" charset="0"/>
              </a:rPr>
            </a:br>
            <a:r>
              <a:rPr kumimoji="0" lang="zh-CN" altLang="zh-CN" sz="2400" b="1" i="0" u="none" strike="noStrike" cap="none" normalizeH="0" baseline="0" dirty="0">
                <a:ln>
                  <a:noFill/>
                </a:ln>
                <a:solidFill>
                  <a:srgbClr val="000080"/>
                </a:solidFill>
                <a:effectLst/>
                <a:latin typeface="Consolas" panose="020B0609020204030204" pitchFamily="49" charset="0"/>
              </a:rPr>
              <a:t>public void </a:t>
            </a:r>
            <a:r>
              <a:rPr kumimoji="0" lang="zh-CN" altLang="zh-CN" sz="2400" b="0" i="0" u="none" strike="noStrike" cap="none" normalizeH="0" baseline="0" dirty="0">
                <a:ln>
                  <a:noFill/>
                </a:ln>
                <a:solidFill>
                  <a:srgbClr val="000000"/>
                </a:solidFill>
                <a:effectLst/>
                <a:latin typeface="Consolas" panose="020B0609020204030204" pitchFamily="49" charset="0"/>
              </a:rPr>
              <a:t>onUpgrade(SQLiteDatabase db,</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int </a:t>
            </a:r>
            <a:r>
              <a:rPr kumimoji="0" lang="zh-CN" altLang="zh-CN" sz="2400" b="0" i="0" u="none" strike="noStrike" cap="none" normalizeH="0" baseline="0" dirty="0">
                <a:ln>
                  <a:noFill/>
                </a:ln>
                <a:solidFill>
                  <a:srgbClr val="000000"/>
                </a:solidFill>
                <a:effectLst/>
                <a:latin typeface="Consolas" panose="020B0609020204030204" pitchFamily="49" charset="0"/>
              </a:rPr>
              <a:t>oldVersion, </a:t>
            </a:r>
            <a:r>
              <a:rPr kumimoji="0" lang="zh-CN" altLang="zh-CN" sz="2400" b="1" i="0" u="none" strike="noStrike" cap="none" normalizeH="0" baseline="0" dirty="0">
                <a:ln>
                  <a:noFill/>
                </a:ln>
                <a:solidFill>
                  <a:srgbClr val="000080"/>
                </a:solidFill>
                <a:effectLst/>
                <a:latin typeface="Consolas" panose="020B0609020204030204" pitchFamily="49" charset="0"/>
              </a:rPr>
              <a:t>int </a:t>
            </a:r>
            <a:r>
              <a:rPr kumimoji="0" lang="zh-CN" altLang="zh-CN" sz="2400" b="0" i="0" u="none" strike="noStrike" cap="none" normalizeH="0" baseline="0" dirty="0">
                <a:ln>
                  <a:noFill/>
                </a:ln>
                <a:solidFill>
                  <a:srgbClr val="000000"/>
                </a:solidFill>
                <a:effectLst/>
                <a:latin typeface="Consolas" panose="020B0609020204030204" pitchFamily="49" charset="0"/>
              </a:rPr>
              <a:t>newVersion)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db.execSQL(</a:t>
            </a:r>
            <a:r>
              <a:rPr kumimoji="0" lang="zh-CN" altLang="zh-CN" sz="2400" b="1" i="0" u="none" strike="noStrike" cap="none" normalizeH="0" baseline="0" dirty="0">
                <a:ln>
                  <a:noFill/>
                </a:ln>
                <a:solidFill>
                  <a:srgbClr val="008000"/>
                </a:solidFill>
                <a:effectLst/>
                <a:latin typeface="Consolas" panose="020B0609020204030204" pitchFamily="49" charset="0"/>
              </a:rPr>
              <a:t>"drop table if exists Quiz"</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db.execSQL(</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"drop table if exists Course"</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onCreate(db);</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cxnSp>
        <p:nvCxnSpPr>
          <p:cNvPr id="7" name="直接箭头连接符 6"/>
          <p:cNvCxnSpPr/>
          <p:nvPr/>
        </p:nvCxnSpPr>
        <p:spPr>
          <a:xfrm flipH="1">
            <a:off x="2243550" y="2283447"/>
            <a:ext cx="4195350" cy="0"/>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914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查看程序的执行结果</a:t>
            </a:r>
            <a:endParaRPr lang="zh-CN" altLang="en-US" dirty="0"/>
          </a:p>
        </p:txBody>
      </p:sp>
      <p:sp>
        <p:nvSpPr>
          <p:cNvPr id="3" name="内容占位符 2"/>
          <p:cNvSpPr>
            <a:spLocks noGrp="1"/>
          </p:cNvSpPr>
          <p:nvPr>
            <p:ph idx="1"/>
          </p:nvPr>
        </p:nvSpPr>
        <p:spPr>
          <a:xfrm>
            <a:off x="861244" y="1125085"/>
            <a:ext cx="10492556" cy="769030"/>
          </a:xfrm>
        </p:spPr>
        <p:txBody>
          <a:bodyPr/>
          <a:lstStyle/>
          <a:p>
            <a:pPr marL="0" indent="0">
              <a:buNone/>
            </a:pPr>
            <a:r>
              <a:rPr lang="zh-CN" altLang="zh-CN" dirty="0"/>
              <a:t>系统的“环境变量”</a:t>
            </a:r>
            <a:r>
              <a:rPr lang="en-US" altLang="zh-CN" dirty="0"/>
              <a:t>-</a:t>
            </a:r>
            <a:r>
              <a:rPr lang="zh-CN" altLang="zh-CN" dirty="0"/>
              <a:t>“</a:t>
            </a:r>
            <a:r>
              <a:rPr lang="en-US" altLang="zh-CN" dirty="0"/>
              <a:t>Path</a:t>
            </a:r>
            <a:r>
              <a:rPr lang="zh-CN" altLang="zh-CN" dirty="0"/>
              <a:t>”中设置</a:t>
            </a:r>
            <a:r>
              <a:rPr lang="en-US" altLang="zh-CN" dirty="0" err="1"/>
              <a:t>adb</a:t>
            </a:r>
            <a:r>
              <a:rPr lang="zh-CN" altLang="zh-CN" dirty="0"/>
              <a:t>调试工具路径</a:t>
            </a:r>
            <a:endParaRPr lang="zh-CN" altLang="en-US" dirty="0"/>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25</a:t>
            </a:fld>
            <a:r>
              <a:rPr lang="en-US" altLang="zh-CN"/>
              <a:t>-246</a:t>
            </a:r>
            <a:endParaRPr lang="en-US" altLang="zh-CN" dirty="0"/>
          </a:p>
        </p:txBody>
      </p:sp>
      <p:sp>
        <p:nvSpPr>
          <p:cNvPr id="4" name="矩形 3"/>
          <p:cNvSpPr/>
          <p:nvPr/>
        </p:nvSpPr>
        <p:spPr>
          <a:xfrm>
            <a:off x="964960" y="1731219"/>
            <a:ext cx="4804520" cy="609398"/>
          </a:xfrm>
          <a:prstGeom prst="rect">
            <a:avLst/>
          </a:prstGeom>
          <a:noFill/>
        </p:spPr>
        <p:txBody>
          <a:bodyPr vert="horz" wrap="square" rtlCol="0">
            <a:spAutoFit/>
          </a:bodyPr>
          <a:lstStyle/>
          <a:p>
            <a:pPr>
              <a:lnSpc>
                <a:spcPct val="120000"/>
              </a:lnSpc>
              <a:spcBef>
                <a:spcPts val="600"/>
              </a:spcBef>
            </a:pPr>
            <a:r>
              <a:rPr lang="en-US" altLang="zh-CN" sz="2800" dirty="0">
                <a:latin typeface="Arial" panose="020B0604020202020204" pitchFamily="34" charset="0"/>
                <a:ea typeface="微软雅黑" panose="020B0503020204020204" pitchFamily="34" charset="-122"/>
                <a:cs typeface="Arial" panose="020B0604020202020204" pitchFamily="34" charset="0"/>
              </a:rPr>
              <a:t>D:\android-sdk\platform-tools</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grpSp>
        <p:nvGrpSpPr>
          <p:cNvPr id="5" name="组合 4"/>
          <p:cNvGrpSpPr/>
          <p:nvPr/>
        </p:nvGrpSpPr>
        <p:grpSpPr>
          <a:xfrm>
            <a:off x="804809" y="2500249"/>
            <a:ext cx="10544084" cy="3727475"/>
            <a:chOff x="730981" y="1901266"/>
            <a:chExt cx="10891176" cy="3850177"/>
          </a:xfrm>
        </p:grpSpPr>
        <p:sp>
          <p:nvSpPr>
            <p:cNvPr id="8" name="矩形 1"/>
            <p:cNvSpPr/>
            <p:nvPr/>
          </p:nvSpPr>
          <p:spPr>
            <a:xfrm>
              <a:off x="1436660" y="2872199"/>
              <a:ext cx="1942645" cy="1010688"/>
            </a:xfrm>
            <a:prstGeom prst="roundRect">
              <a:avLst>
                <a:gd name="adj" fmla="val 8167"/>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Client</a:t>
              </a:r>
              <a:endParaRPr lang="zh-CN" altLang="en-US" sz="2800" dirty="0">
                <a:solidFill>
                  <a:schemeClr val="bg1"/>
                </a:solidFill>
              </a:endParaRPr>
            </a:p>
          </p:txBody>
        </p:sp>
        <p:sp>
          <p:nvSpPr>
            <p:cNvPr id="9" name="矩形 1"/>
            <p:cNvSpPr/>
            <p:nvPr/>
          </p:nvSpPr>
          <p:spPr>
            <a:xfrm>
              <a:off x="4425025" y="2872199"/>
              <a:ext cx="1942645" cy="1010688"/>
            </a:xfrm>
            <a:prstGeom prst="roundRect">
              <a:avLst>
                <a:gd name="adj" fmla="val 8167"/>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Server</a:t>
              </a:r>
              <a:endParaRPr lang="zh-CN" altLang="en-US" sz="2800" dirty="0">
                <a:solidFill>
                  <a:schemeClr val="bg1"/>
                </a:solidFill>
              </a:endParaRPr>
            </a:p>
          </p:txBody>
        </p:sp>
        <p:sp>
          <p:nvSpPr>
            <p:cNvPr id="10" name="矩形 9"/>
            <p:cNvSpPr/>
            <p:nvPr/>
          </p:nvSpPr>
          <p:spPr>
            <a:xfrm>
              <a:off x="3308091" y="2034751"/>
              <a:ext cx="1188146" cy="584775"/>
            </a:xfrm>
            <a:prstGeom prst="rect">
              <a:avLst/>
            </a:prstGeom>
          </p:spPr>
          <p:txBody>
            <a:bodyPr wrap="none">
              <a:spAutoFit/>
            </a:bodyPr>
            <a:lstStyle/>
            <a:p>
              <a:pPr algn="ctr"/>
              <a:r>
                <a:rPr lang="en-US" altLang="zh-CN" sz="3200" b="1" dirty="0"/>
                <a:t>ADB </a:t>
              </a:r>
              <a:endParaRPr lang="zh-CN" altLang="en-US" sz="3200" b="1" dirty="0"/>
            </a:p>
          </p:txBody>
        </p:sp>
        <p:cxnSp>
          <p:nvCxnSpPr>
            <p:cNvPr id="11" name="直接箭头连接符 10"/>
            <p:cNvCxnSpPr>
              <a:stCxn id="8" idx="3"/>
              <a:endCxn id="9" idx="1"/>
            </p:cNvCxnSpPr>
            <p:nvPr/>
          </p:nvCxnSpPr>
          <p:spPr>
            <a:xfrm>
              <a:off x="3379305" y="3377543"/>
              <a:ext cx="1045720" cy="0"/>
            </a:xfrm>
            <a:prstGeom prst="straightConnector1">
              <a:avLst/>
            </a:prstGeom>
            <a:ln w="571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矩形 1"/>
            <p:cNvSpPr/>
            <p:nvPr/>
          </p:nvSpPr>
          <p:spPr>
            <a:xfrm>
              <a:off x="730981" y="1901266"/>
              <a:ext cx="6342367" cy="3850177"/>
            </a:xfrm>
            <a:prstGeom prst="roundRect">
              <a:avLst>
                <a:gd name="adj" fmla="val 4217"/>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sp>
          <p:nvSpPr>
            <p:cNvPr id="13" name="矩形 1"/>
            <p:cNvSpPr/>
            <p:nvPr/>
          </p:nvSpPr>
          <p:spPr>
            <a:xfrm>
              <a:off x="7562477" y="1901266"/>
              <a:ext cx="4059680" cy="3850177"/>
            </a:xfrm>
            <a:prstGeom prst="roundRect">
              <a:avLst>
                <a:gd name="adj" fmla="val 4217"/>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sp>
          <p:nvSpPr>
            <p:cNvPr id="14" name="矩形 1"/>
            <p:cNvSpPr/>
            <p:nvPr/>
          </p:nvSpPr>
          <p:spPr>
            <a:xfrm>
              <a:off x="8839546" y="2872199"/>
              <a:ext cx="1942645" cy="1010688"/>
            </a:xfrm>
            <a:prstGeom prst="roundRect">
              <a:avLst>
                <a:gd name="adj" fmla="val 8167"/>
              </a:avLst>
            </a:prstGeom>
            <a:solidFill>
              <a:schemeClr val="accent6">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ADB </a:t>
              </a:r>
              <a:r>
                <a:rPr lang="en-US" altLang="zh-CN" sz="2800" dirty="0" err="1">
                  <a:solidFill>
                    <a:schemeClr val="bg1"/>
                  </a:solidFill>
                </a:rPr>
                <a:t>Deamon</a:t>
              </a:r>
              <a:endParaRPr lang="zh-CN" altLang="en-US" sz="2800" dirty="0">
                <a:solidFill>
                  <a:schemeClr val="bg1"/>
                </a:solidFill>
              </a:endParaRPr>
            </a:p>
          </p:txBody>
        </p:sp>
        <p:sp>
          <p:nvSpPr>
            <p:cNvPr id="15" name="矩形 14"/>
            <p:cNvSpPr/>
            <p:nvPr/>
          </p:nvSpPr>
          <p:spPr>
            <a:xfrm>
              <a:off x="2248575" y="4519034"/>
              <a:ext cx="755336" cy="584775"/>
            </a:xfrm>
            <a:prstGeom prst="rect">
              <a:avLst/>
            </a:prstGeom>
          </p:spPr>
          <p:txBody>
            <a:bodyPr wrap="none">
              <a:spAutoFit/>
            </a:bodyPr>
            <a:lstStyle/>
            <a:p>
              <a:pPr algn="ctr"/>
              <a:r>
                <a:rPr lang="en-US" altLang="zh-CN" sz="3200" b="1" dirty="0"/>
                <a:t>PC</a:t>
              </a:r>
              <a:endParaRPr lang="zh-CN" altLang="en-US" sz="3200" b="1" dirty="0"/>
            </a:p>
          </p:txBody>
        </p:sp>
        <p:sp>
          <p:nvSpPr>
            <p:cNvPr id="16" name="矩形 15"/>
            <p:cNvSpPr/>
            <p:nvPr/>
          </p:nvSpPr>
          <p:spPr>
            <a:xfrm>
              <a:off x="8086778" y="4519034"/>
              <a:ext cx="1505540" cy="584775"/>
            </a:xfrm>
            <a:prstGeom prst="rect">
              <a:avLst/>
            </a:prstGeom>
          </p:spPr>
          <p:txBody>
            <a:bodyPr wrap="none">
              <a:spAutoFit/>
            </a:bodyPr>
            <a:lstStyle/>
            <a:p>
              <a:pPr algn="ctr"/>
              <a:r>
                <a:rPr lang="en-US" altLang="zh-CN" sz="3200" b="1" dirty="0"/>
                <a:t>Device</a:t>
              </a:r>
              <a:endParaRPr lang="zh-CN" altLang="en-US" sz="3200" b="1" dirty="0"/>
            </a:p>
          </p:txBody>
        </p:sp>
        <p:cxnSp>
          <p:nvCxnSpPr>
            <p:cNvPr id="17" name="直接箭头连接符 16"/>
            <p:cNvCxnSpPr>
              <a:stCxn id="9" idx="3"/>
              <a:endCxn id="14" idx="1"/>
            </p:cNvCxnSpPr>
            <p:nvPr/>
          </p:nvCxnSpPr>
          <p:spPr>
            <a:xfrm>
              <a:off x="6367670" y="3377543"/>
              <a:ext cx="2471876" cy="0"/>
            </a:xfrm>
            <a:prstGeom prst="straightConnector1">
              <a:avLst/>
            </a:prstGeom>
            <a:ln w="57150">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8091" y="4201821"/>
              <a:ext cx="1219200" cy="1219200"/>
            </a:xfrm>
            <a:prstGeom prst="rect">
              <a:avLst/>
            </a:prstGeom>
          </p:spPr>
        </p:pic>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0458" y="4261324"/>
              <a:ext cx="1100195" cy="1100195"/>
            </a:xfrm>
            <a:prstGeom prst="rect">
              <a:avLst/>
            </a:prstGeom>
          </p:spPr>
        </p:pic>
      </p:grpSp>
    </p:spTree>
    <p:extLst>
      <p:ext uri="{BB962C8B-B14F-4D97-AF65-F5344CB8AC3E}">
        <p14:creationId xmlns:p14="http://schemas.microsoft.com/office/powerpoint/2010/main" val="602557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16CDD8-7A9C-3144-8940-AA014C544129}"/>
              </a:ext>
            </a:extLst>
          </p:cNvPr>
          <p:cNvSpPr>
            <a:spLocks noGrp="1"/>
          </p:cNvSpPr>
          <p:nvPr>
            <p:ph type="title"/>
          </p:nvPr>
        </p:nvSpPr>
        <p:spPr/>
        <p:txBody>
          <a:bodyPr/>
          <a:lstStyle/>
          <a:p>
            <a:r>
              <a:rPr kumimoji="1" lang="en-US" altLang="zh-CN" dirty="0"/>
              <a:t>root</a:t>
            </a:r>
            <a:r>
              <a:rPr kumimoji="1" lang="zh-CN" altLang="en-US" dirty="0"/>
              <a:t>权限</a:t>
            </a:r>
          </a:p>
        </p:txBody>
      </p:sp>
      <p:sp>
        <p:nvSpPr>
          <p:cNvPr id="3" name="内容占位符 2">
            <a:extLst>
              <a:ext uri="{FF2B5EF4-FFF2-40B4-BE49-F238E27FC236}">
                <a16:creationId xmlns:a16="http://schemas.microsoft.com/office/drawing/2014/main" id="{C3CD5D9D-277C-914F-AE64-C5A23A9CA111}"/>
              </a:ext>
            </a:extLst>
          </p:cNvPr>
          <p:cNvSpPr>
            <a:spLocks noGrp="1"/>
          </p:cNvSpPr>
          <p:nvPr>
            <p:ph idx="1"/>
          </p:nvPr>
        </p:nvSpPr>
        <p:spPr/>
        <p:txBody>
          <a:bodyPr/>
          <a:lstStyle/>
          <a:p>
            <a:r>
              <a:rPr kumimoji="1" lang="en-US" altLang="zh-CN" dirty="0"/>
              <a:t>1</a:t>
            </a:r>
            <a:r>
              <a:rPr kumimoji="1" lang="zh-CN" altLang="en-US" dirty="0"/>
              <a:t>、物理连接</a:t>
            </a:r>
            <a:r>
              <a:rPr kumimoji="1" lang="en-US" altLang="zh-CN" dirty="0"/>
              <a:t>root</a:t>
            </a:r>
            <a:r>
              <a:rPr kumimoji="1" lang="zh-CN" altLang="en-US" dirty="0"/>
              <a:t>后的真机</a:t>
            </a:r>
            <a:endParaRPr kumimoji="1" lang="en-US" altLang="zh-CN" dirty="0"/>
          </a:p>
          <a:p>
            <a:r>
              <a:rPr kumimoji="1" lang="en-US" altLang="zh-CN" dirty="0"/>
              <a:t>2</a:t>
            </a:r>
            <a:r>
              <a:rPr kumimoji="1" lang="zh-CN" altLang="en-US" dirty="0"/>
              <a:t>、安装第三方拥有</a:t>
            </a:r>
            <a:r>
              <a:rPr kumimoji="1" lang="en-US" altLang="zh-CN" dirty="0"/>
              <a:t>root</a:t>
            </a:r>
            <a:r>
              <a:rPr kumimoji="1" lang="zh-CN" altLang="en-US" dirty="0"/>
              <a:t>权限的虚拟机</a:t>
            </a:r>
            <a:endParaRPr kumimoji="1" lang="en-US" altLang="zh-CN" dirty="0"/>
          </a:p>
          <a:p>
            <a:r>
              <a:rPr kumimoji="1" lang="en-US" altLang="zh-CN" dirty="0"/>
              <a:t>3</a:t>
            </a:r>
            <a:r>
              <a:rPr kumimoji="1" lang="zh-CN" altLang="en-US" dirty="0"/>
              <a:t>、安装</a:t>
            </a:r>
            <a:r>
              <a:rPr kumimoji="1" lang="en-US" altLang="zh-CN" dirty="0"/>
              <a:t>android</a:t>
            </a:r>
            <a:r>
              <a:rPr kumimoji="1" lang="zh-CN" altLang="en-US" dirty="0"/>
              <a:t> </a:t>
            </a:r>
            <a:r>
              <a:rPr kumimoji="1" lang="en-US" altLang="zh-CN" dirty="0"/>
              <a:t>6.0</a:t>
            </a:r>
            <a:r>
              <a:rPr kumimoji="1" lang="zh-CN" altLang="en-US" dirty="0"/>
              <a:t>的虚拟机</a:t>
            </a:r>
          </a:p>
        </p:txBody>
      </p:sp>
      <p:sp>
        <p:nvSpPr>
          <p:cNvPr id="4" name="灯片编号占位符 3">
            <a:extLst>
              <a:ext uri="{FF2B5EF4-FFF2-40B4-BE49-F238E27FC236}">
                <a16:creationId xmlns:a16="http://schemas.microsoft.com/office/drawing/2014/main" id="{0A039267-96EA-4846-A5C7-376DEE9856BB}"/>
              </a:ext>
            </a:extLst>
          </p:cNvPr>
          <p:cNvSpPr>
            <a:spLocks noGrp="1"/>
          </p:cNvSpPr>
          <p:nvPr>
            <p:ph type="sldNum" sz="quarter" idx="12"/>
          </p:nvPr>
        </p:nvSpPr>
        <p:spPr/>
        <p:txBody>
          <a:bodyPr/>
          <a:lstStyle/>
          <a:p>
            <a:fld id="{38B4F502-AEE6-4D70-927B-AC49763F54CA}" type="slidenum">
              <a:rPr lang="zh-CN" altLang="en-US" smtClean="0"/>
              <a:t>26</a:t>
            </a:fld>
            <a:endParaRPr lang="zh-CN" altLang="en-US"/>
          </a:p>
        </p:txBody>
      </p:sp>
      <p:pic>
        <p:nvPicPr>
          <p:cNvPr id="5" name="图片 4">
            <a:extLst>
              <a:ext uri="{FF2B5EF4-FFF2-40B4-BE49-F238E27FC236}">
                <a16:creationId xmlns:a16="http://schemas.microsoft.com/office/drawing/2014/main" id="{3ECE191A-D7D2-7B4A-9015-15D655D5D975}"/>
              </a:ext>
            </a:extLst>
          </p:cNvPr>
          <p:cNvPicPr>
            <a:picLocks noChangeAspect="1"/>
          </p:cNvPicPr>
          <p:nvPr/>
        </p:nvPicPr>
        <p:blipFill>
          <a:blip r:embed="rId2"/>
          <a:stretch>
            <a:fillRect/>
          </a:stretch>
        </p:blipFill>
        <p:spPr>
          <a:xfrm>
            <a:off x="906318" y="3426715"/>
            <a:ext cx="10083800" cy="2451100"/>
          </a:xfrm>
          <a:prstGeom prst="rect">
            <a:avLst/>
          </a:prstGeom>
        </p:spPr>
      </p:pic>
    </p:spTree>
    <p:extLst>
      <p:ext uri="{BB962C8B-B14F-4D97-AF65-F5344CB8AC3E}">
        <p14:creationId xmlns:p14="http://schemas.microsoft.com/office/powerpoint/2010/main" val="1531688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0E29D-2AD0-8E48-A573-2D9DEF58CD0D}"/>
              </a:ext>
            </a:extLst>
          </p:cNvPr>
          <p:cNvSpPr>
            <a:spLocks noGrp="1"/>
          </p:cNvSpPr>
          <p:nvPr>
            <p:ph type="title"/>
          </p:nvPr>
        </p:nvSpPr>
        <p:spPr/>
        <p:txBody>
          <a:bodyPr/>
          <a:lstStyle/>
          <a:p>
            <a:r>
              <a:rPr kumimoji="1" lang="zh-CN" altLang="en-US" dirty="0"/>
              <a:t>获取</a:t>
            </a:r>
            <a:r>
              <a:rPr kumimoji="1" lang="en-US" altLang="zh-CN" dirty="0"/>
              <a:t>root</a:t>
            </a:r>
            <a:r>
              <a:rPr kumimoji="1" lang="zh-CN" altLang="en-US" dirty="0"/>
              <a:t>权限并进入</a:t>
            </a:r>
            <a:r>
              <a:rPr kumimoji="1" lang="en-US" altLang="zh-CN" dirty="0" err="1"/>
              <a:t>adb</a:t>
            </a:r>
            <a:r>
              <a:rPr kumimoji="1" lang="zh-CN" altLang="en-US" dirty="0"/>
              <a:t>工具</a:t>
            </a:r>
          </a:p>
        </p:txBody>
      </p:sp>
      <p:sp>
        <p:nvSpPr>
          <p:cNvPr id="4" name="灯片编号占位符 3">
            <a:extLst>
              <a:ext uri="{FF2B5EF4-FFF2-40B4-BE49-F238E27FC236}">
                <a16:creationId xmlns:a16="http://schemas.microsoft.com/office/drawing/2014/main" id="{4DDD1372-F9CF-ED42-B483-88D4117A742F}"/>
              </a:ext>
            </a:extLst>
          </p:cNvPr>
          <p:cNvSpPr>
            <a:spLocks noGrp="1"/>
          </p:cNvSpPr>
          <p:nvPr>
            <p:ph type="sldNum" sz="quarter" idx="12"/>
          </p:nvPr>
        </p:nvSpPr>
        <p:spPr/>
        <p:txBody>
          <a:bodyPr/>
          <a:lstStyle/>
          <a:p>
            <a:fld id="{38B4F502-AEE6-4D70-927B-AC49763F54CA}" type="slidenum">
              <a:rPr lang="zh-CN" altLang="en-US" smtClean="0"/>
              <a:t>27</a:t>
            </a:fld>
            <a:endParaRPr lang="zh-CN" altLang="en-US"/>
          </a:p>
        </p:txBody>
      </p:sp>
      <p:pic>
        <p:nvPicPr>
          <p:cNvPr id="5" name="图片 4">
            <a:extLst>
              <a:ext uri="{FF2B5EF4-FFF2-40B4-BE49-F238E27FC236}">
                <a16:creationId xmlns:a16="http://schemas.microsoft.com/office/drawing/2014/main" id="{2E487BD5-F832-A14D-ABAF-4C014C8788FD}"/>
              </a:ext>
            </a:extLst>
          </p:cNvPr>
          <p:cNvPicPr>
            <a:picLocks noChangeAspect="1"/>
          </p:cNvPicPr>
          <p:nvPr/>
        </p:nvPicPr>
        <p:blipFill>
          <a:blip r:embed="rId2"/>
          <a:stretch>
            <a:fillRect/>
          </a:stretch>
        </p:blipFill>
        <p:spPr>
          <a:xfrm>
            <a:off x="1244599" y="995613"/>
            <a:ext cx="10796819" cy="1891966"/>
          </a:xfrm>
          <a:prstGeom prst="rect">
            <a:avLst/>
          </a:prstGeom>
        </p:spPr>
      </p:pic>
    </p:spTree>
    <p:extLst>
      <p:ext uri="{BB962C8B-B14F-4D97-AF65-F5344CB8AC3E}">
        <p14:creationId xmlns:p14="http://schemas.microsoft.com/office/powerpoint/2010/main" val="2290358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4B5477E-2B39-9741-A66E-071AF2FFB49A}"/>
              </a:ext>
            </a:extLst>
          </p:cNvPr>
          <p:cNvPicPr>
            <a:picLocks noChangeAspect="1"/>
          </p:cNvPicPr>
          <p:nvPr/>
        </p:nvPicPr>
        <p:blipFill>
          <a:blip r:embed="rId3"/>
          <a:stretch>
            <a:fillRect/>
          </a:stretch>
        </p:blipFill>
        <p:spPr>
          <a:xfrm>
            <a:off x="203272" y="1614746"/>
            <a:ext cx="11640706" cy="2769685"/>
          </a:xfrm>
          <a:prstGeom prst="rect">
            <a:avLst/>
          </a:prstGeom>
        </p:spPr>
      </p:pic>
      <p:sp>
        <p:nvSpPr>
          <p:cNvPr id="2" name="标题 1"/>
          <p:cNvSpPr>
            <a:spLocks noGrp="1"/>
          </p:cNvSpPr>
          <p:nvPr>
            <p:ph type="title"/>
          </p:nvPr>
        </p:nvSpPr>
        <p:spPr/>
        <p:txBody>
          <a:bodyPr/>
          <a:lstStyle/>
          <a:p>
            <a:r>
              <a:rPr lang="zh-CN" altLang="zh-CN" dirty="0"/>
              <a:t>列出数据库文件</a:t>
            </a:r>
            <a:endParaRPr lang="zh-CN" altLang="en-US" dirty="0"/>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28</a:t>
            </a:fld>
            <a:r>
              <a:rPr lang="en-US" altLang="zh-CN"/>
              <a:t>-246</a:t>
            </a:r>
            <a:endParaRPr lang="en-US" altLang="zh-CN" dirty="0"/>
          </a:p>
        </p:txBody>
      </p:sp>
      <p:cxnSp>
        <p:nvCxnSpPr>
          <p:cNvPr id="7" name="直接箭头连接符 6"/>
          <p:cNvCxnSpPr/>
          <p:nvPr/>
        </p:nvCxnSpPr>
        <p:spPr>
          <a:xfrm flipH="1">
            <a:off x="4888411" y="2973561"/>
            <a:ext cx="4966875" cy="35547"/>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6896370" y="5940310"/>
            <a:ext cx="4457430" cy="23312"/>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371849" y="5387981"/>
            <a:ext cx="3262432" cy="461665"/>
          </a:xfrm>
          <a:prstGeom prst="rect">
            <a:avLst/>
          </a:prstGeom>
        </p:spPr>
        <p:txBody>
          <a:bodyPr wrap="none">
            <a:spAutoFit/>
          </a:bodyPr>
          <a:lstStyle/>
          <a:p>
            <a:r>
              <a:rPr lang="zh-CN" altLang="en-US" sz="2400" b="1" dirty="0"/>
              <a:t>查看到该目录里的文件</a:t>
            </a:r>
          </a:p>
        </p:txBody>
      </p:sp>
      <p:cxnSp>
        <p:nvCxnSpPr>
          <p:cNvPr id="13" name="直接箭头连接符 12"/>
          <p:cNvCxnSpPr/>
          <p:nvPr/>
        </p:nvCxnSpPr>
        <p:spPr>
          <a:xfrm flipH="1">
            <a:off x="4135725" y="3017471"/>
            <a:ext cx="471497" cy="2466"/>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cxnSpLocks/>
          </p:cNvCxnSpPr>
          <p:nvPr/>
        </p:nvCxnSpPr>
        <p:spPr>
          <a:xfrm flipH="1" flipV="1">
            <a:off x="2426677" y="3622431"/>
            <a:ext cx="4204829" cy="222721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
          <p:cNvSpPr/>
          <p:nvPr/>
        </p:nvSpPr>
        <p:spPr>
          <a:xfrm>
            <a:off x="308694" y="3353602"/>
            <a:ext cx="1977305" cy="409505"/>
          </a:xfrm>
          <a:prstGeom prst="roundRect">
            <a:avLst>
              <a:gd name="adj" fmla="val 8167"/>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spTree>
    <p:extLst>
      <p:ext uri="{BB962C8B-B14F-4D97-AF65-F5344CB8AC3E}">
        <p14:creationId xmlns:p14="http://schemas.microsoft.com/office/powerpoint/2010/main" val="66551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SQLite3</a:t>
            </a:r>
          </a:p>
        </p:txBody>
      </p:sp>
      <p:sp>
        <p:nvSpPr>
          <p:cNvPr id="3" name="内容占位符 2"/>
          <p:cNvSpPr>
            <a:spLocks noGrp="1"/>
          </p:cNvSpPr>
          <p:nvPr>
            <p:ph idx="1"/>
          </p:nvPr>
        </p:nvSpPr>
        <p:spPr>
          <a:xfrm>
            <a:off x="690418" y="1173207"/>
            <a:ext cx="3481137" cy="1317329"/>
          </a:xfrm>
        </p:spPr>
        <p:txBody>
          <a:bodyPr>
            <a:normAutofit/>
          </a:bodyPr>
          <a:lstStyle/>
          <a:p>
            <a:pPr marL="0" indent="0">
              <a:buNone/>
            </a:pPr>
            <a:r>
              <a:rPr lang="en-US" altLang="zh-CN" b="1" dirty="0" err="1"/>
              <a:t>adb</a:t>
            </a:r>
            <a:r>
              <a:rPr lang="en-US" altLang="zh-CN" b="1" dirty="0"/>
              <a:t> shell </a:t>
            </a:r>
          </a:p>
          <a:p>
            <a:pPr marL="0" indent="0">
              <a:buNone/>
            </a:pPr>
            <a:r>
              <a:rPr lang="en-US" altLang="zh-CN" b="1" dirty="0"/>
              <a:t>Sqlite3 </a:t>
            </a:r>
            <a:r>
              <a:rPr lang="en-US" altLang="zh-CN" b="1" dirty="0" err="1"/>
              <a:t>Exam.db</a:t>
            </a:r>
            <a:endParaRPr lang="en-US" altLang="zh-CN" b="1" dirty="0"/>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29</a:t>
            </a:fld>
            <a:r>
              <a:rPr lang="en-US" altLang="zh-CN"/>
              <a:t>-246</a:t>
            </a:r>
            <a:endParaRPr lang="en-US" altLang="zh-CN" dirty="0"/>
          </a:p>
        </p:txBody>
      </p:sp>
      <p:sp>
        <p:nvSpPr>
          <p:cNvPr id="4" name="矩形 3"/>
          <p:cNvSpPr/>
          <p:nvPr/>
        </p:nvSpPr>
        <p:spPr>
          <a:xfrm>
            <a:off x="690418" y="2638681"/>
            <a:ext cx="1981633" cy="523220"/>
          </a:xfrm>
          <a:prstGeom prst="rect">
            <a:avLst/>
          </a:prstGeom>
        </p:spPr>
        <p:txBody>
          <a:bodyPr wrap="none">
            <a:spAutoFit/>
          </a:bodyPr>
          <a:lstStyle/>
          <a:p>
            <a:r>
              <a:rPr lang="en-US" altLang="zh-CN" sz="2800" dirty="0"/>
              <a:t>.table </a:t>
            </a:r>
            <a:r>
              <a:rPr lang="zh-CN" altLang="en-US" sz="2800" dirty="0"/>
              <a:t>命令 </a:t>
            </a:r>
          </a:p>
        </p:txBody>
      </p:sp>
      <p:pic>
        <p:nvPicPr>
          <p:cNvPr id="5" name="图片 4"/>
          <p:cNvPicPr>
            <a:picLocks noChangeAspect="1"/>
          </p:cNvPicPr>
          <p:nvPr/>
        </p:nvPicPr>
        <p:blipFill>
          <a:blip r:embed="rId3"/>
          <a:stretch>
            <a:fillRect/>
          </a:stretch>
        </p:blipFill>
        <p:spPr>
          <a:xfrm>
            <a:off x="761331" y="3310046"/>
            <a:ext cx="10564395" cy="1863533"/>
          </a:xfrm>
          <a:prstGeom prst="rect">
            <a:avLst/>
          </a:prstGeom>
          <a:ln>
            <a:solidFill>
              <a:srgbClr val="989898"/>
            </a:solidFill>
          </a:ln>
        </p:spPr>
      </p:pic>
      <p:sp>
        <p:nvSpPr>
          <p:cNvPr id="8" name="矩形 1"/>
          <p:cNvSpPr/>
          <p:nvPr/>
        </p:nvSpPr>
        <p:spPr>
          <a:xfrm>
            <a:off x="690417" y="4799437"/>
            <a:ext cx="3809393" cy="374142"/>
          </a:xfrm>
          <a:prstGeom prst="roundRect">
            <a:avLst>
              <a:gd name="adj" fmla="val 8167"/>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sp>
        <p:nvSpPr>
          <p:cNvPr id="7" name="矩形 6"/>
          <p:cNvSpPr/>
          <p:nvPr/>
        </p:nvSpPr>
        <p:spPr>
          <a:xfrm>
            <a:off x="5373456" y="2638681"/>
            <a:ext cx="5952270" cy="523220"/>
          </a:xfrm>
          <a:prstGeom prst="rect">
            <a:avLst/>
          </a:prstGeom>
        </p:spPr>
        <p:txBody>
          <a:bodyPr wrap="none">
            <a:spAutoFit/>
          </a:bodyPr>
          <a:lstStyle/>
          <a:p>
            <a:r>
              <a:rPr lang="en-US" altLang="zh-CN" sz="2800" dirty="0"/>
              <a:t>.schema </a:t>
            </a:r>
            <a:r>
              <a:rPr lang="zh-CN" altLang="en-US" sz="2800" dirty="0"/>
              <a:t>命令：查看它们的建表语句</a:t>
            </a:r>
          </a:p>
        </p:txBody>
      </p:sp>
      <p:sp>
        <p:nvSpPr>
          <p:cNvPr id="10" name="矩形 9"/>
          <p:cNvSpPr/>
          <p:nvPr/>
        </p:nvSpPr>
        <p:spPr>
          <a:xfrm>
            <a:off x="761331" y="5452107"/>
            <a:ext cx="6328977" cy="1081963"/>
          </a:xfrm>
          <a:prstGeom prst="rect">
            <a:avLst/>
          </a:prstGeom>
        </p:spPr>
        <p:txBody>
          <a:bodyPr wrap="none">
            <a:spAutoFit/>
          </a:bodyPr>
          <a:lstStyle/>
          <a:p>
            <a:pPr>
              <a:lnSpc>
                <a:spcPct val="120000"/>
              </a:lnSpc>
            </a:pPr>
            <a:r>
              <a:rPr lang="en-US" altLang="zh-CN" sz="2800" dirty="0"/>
              <a:t>.exit </a:t>
            </a:r>
            <a:r>
              <a:rPr lang="zh-CN" altLang="en-US" sz="2800" dirty="0"/>
              <a:t>或</a:t>
            </a:r>
            <a:r>
              <a:rPr lang="en-US" altLang="zh-CN" sz="2800" dirty="0"/>
              <a:t>.quit</a:t>
            </a:r>
            <a:r>
              <a:rPr lang="zh-CN" altLang="en-US" sz="2800" dirty="0"/>
              <a:t>命令可以退出数据库的编辑</a:t>
            </a:r>
            <a:endParaRPr lang="en-US" altLang="zh-CN" sz="2800" dirty="0"/>
          </a:p>
          <a:p>
            <a:pPr>
              <a:lnSpc>
                <a:spcPct val="120000"/>
              </a:lnSpc>
            </a:pPr>
            <a:r>
              <a:rPr lang="zh-CN" altLang="en-US" sz="2800" dirty="0"/>
              <a:t>再键入 </a:t>
            </a:r>
            <a:r>
              <a:rPr lang="en-US" altLang="zh-CN" sz="2800" dirty="0"/>
              <a:t>exit </a:t>
            </a:r>
            <a:r>
              <a:rPr lang="zh-CN" altLang="en-US" sz="2800" dirty="0"/>
              <a:t>命令就可以退出设备控制台</a:t>
            </a:r>
          </a:p>
        </p:txBody>
      </p:sp>
    </p:spTree>
    <p:extLst>
      <p:ext uri="{BB962C8B-B14F-4D97-AF65-F5344CB8AC3E}">
        <p14:creationId xmlns:p14="http://schemas.microsoft.com/office/powerpoint/2010/main" val="94214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持久化技术</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3</a:t>
            </a:fld>
            <a:r>
              <a:rPr lang="en-US" altLang="zh-CN"/>
              <a:t>-246</a:t>
            </a:r>
            <a:endParaRPr lang="en-US" altLang="zh-CN" dirty="0"/>
          </a:p>
        </p:txBody>
      </p:sp>
      <p:sp>
        <p:nvSpPr>
          <p:cNvPr id="4" name="文本框 3"/>
          <p:cNvSpPr txBox="1"/>
          <p:nvPr/>
        </p:nvSpPr>
        <p:spPr>
          <a:xfrm>
            <a:off x="3623762" y="1778097"/>
            <a:ext cx="5899800" cy="1203406"/>
          </a:xfrm>
          <a:prstGeom prst="rect">
            <a:avLst/>
          </a:prstGeom>
          <a:noFill/>
        </p:spPr>
        <p:txBody>
          <a:bodyPr vert="horz" wrap="square" rtlCol="0">
            <a:spAutoFit/>
          </a:bodyPr>
          <a:lstStyle/>
          <a:p>
            <a:pPr>
              <a:lnSpc>
                <a:spcPct val="120000"/>
              </a:lnSpc>
              <a:spcBef>
                <a:spcPts val="600"/>
              </a:spcBef>
            </a:pPr>
            <a:r>
              <a:rPr lang="zh-CN" altLang="en-US" sz="2800" dirty="0">
                <a:latin typeface="Arial" panose="020B0604020202020204" pitchFamily="34" charset="0"/>
                <a:ea typeface="微软雅黑" panose="020B0503020204020204" pitchFamily="34" charset="-122"/>
                <a:cs typeface="Arial" panose="020B0604020202020204" pitchFamily="34" charset="0"/>
              </a:rPr>
              <a:t>内存中的</a:t>
            </a:r>
            <a:r>
              <a:rPr lang="zh-CN" altLang="en-US" sz="2800" b="1" dirty="0">
                <a:latin typeface="Arial" panose="020B0604020202020204" pitchFamily="34" charset="0"/>
                <a:ea typeface="微软雅黑" panose="020B0503020204020204" pitchFamily="34" charset="-122"/>
                <a:cs typeface="Arial" panose="020B0604020202020204" pitchFamily="34" charset="0"/>
              </a:rPr>
              <a:t>数据模型</a:t>
            </a:r>
            <a:r>
              <a:rPr lang="zh-CN" altLang="en-US" sz="2800" dirty="0">
                <a:latin typeface="Arial" panose="020B0604020202020204" pitchFamily="34" charset="0"/>
                <a:ea typeface="微软雅黑" panose="020B0503020204020204" pitchFamily="34" charset="-122"/>
                <a:cs typeface="Arial" panose="020B0604020202020204" pitchFamily="34" charset="0"/>
              </a:rPr>
              <a:t>转换为</a:t>
            </a:r>
            <a:r>
              <a:rPr lang="zh-CN" altLang="en-US" sz="2800" b="1" dirty="0">
                <a:latin typeface="Arial" panose="020B0604020202020204" pitchFamily="34" charset="0"/>
                <a:ea typeface="微软雅黑" panose="020B0503020204020204" pitchFamily="34" charset="-122"/>
                <a:cs typeface="Arial" panose="020B0604020202020204" pitchFamily="34" charset="0"/>
              </a:rPr>
              <a:t>存储模型</a:t>
            </a:r>
            <a:endParaRPr lang="en-US" altLang="zh-CN" sz="2800" b="1" dirty="0">
              <a:latin typeface="Arial" panose="020B0604020202020204" pitchFamily="34" charset="0"/>
              <a:ea typeface="微软雅黑" panose="020B0503020204020204" pitchFamily="34" charset="-122"/>
              <a:cs typeface="Arial" panose="020B0604020202020204" pitchFamily="34" charset="0"/>
            </a:endParaRPr>
          </a:p>
          <a:p>
            <a:pPr>
              <a:lnSpc>
                <a:spcPct val="120000"/>
              </a:lnSpc>
              <a:spcBef>
                <a:spcPts val="600"/>
              </a:spcBef>
            </a:pPr>
            <a:r>
              <a:rPr lang="zh-CN" altLang="en-US" sz="2800" dirty="0">
                <a:latin typeface="Arial" panose="020B0604020202020204" pitchFamily="34" charset="0"/>
                <a:ea typeface="微软雅黑" panose="020B0503020204020204" pitchFamily="34" charset="-122"/>
                <a:cs typeface="Arial" panose="020B0604020202020204" pitchFamily="34" charset="0"/>
              </a:rPr>
              <a:t>存储模型转换为内存中的数据模型</a:t>
            </a:r>
          </a:p>
        </p:txBody>
      </p:sp>
      <p:sp>
        <p:nvSpPr>
          <p:cNvPr id="18" name="文本框 17"/>
          <p:cNvSpPr txBox="1"/>
          <p:nvPr/>
        </p:nvSpPr>
        <p:spPr>
          <a:xfrm>
            <a:off x="3623762" y="4305957"/>
            <a:ext cx="6945452" cy="1203406"/>
          </a:xfrm>
          <a:prstGeom prst="rect">
            <a:avLst/>
          </a:prstGeom>
          <a:noFill/>
        </p:spPr>
        <p:txBody>
          <a:bodyPr vert="horz" wrap="square" rtlCol="0">
            <a:spAutoFit/>
          </a:bodyPr>
          <a:lstStyle>
            <a:defPPr>
              <a:defRPr lang="zh-CN"/>
            </a:defPPr>
            <a:lvl1pPr>
              <a:lnSpc>
                <a:spcPct val="120000"/>
              </a:lnSpc>
              <a:spcBef>
                <a:spcPts val="600"/>
              </a:spcBef>
              <a:defRPr sz="2800">
                <a:latin typeface="Arial" panose="020B0604020202020204" pitchFamily="34" charset="0"/>
                <a:ea typeface="微软雅黑" panose="020B0503020204020204" pitchFamily="34" charset="-122"/>
                <a:cs typeface="Arial" panose="020B0604020202020204" pitchFamily="34" charset="0"/>
              </a:defRPr>
            </a:lvl1pPr>
          </a:lstStyle>
          <a:p>
            <a:r>
              <a:rPr lang="zh-CN" altLang="en-US" b="1" dirty="0"/>
              <a:t>数据模型</a:t>
            </a:r>
            <a:r>
              <a:rPr lang="zh-CN" altLang="en-US" dirty="0"/>
              <a:t>：任何数据结构或对象模型</a:t>
            </a:r>
          </a:p>
          <a:p>
            <a:r>
              <a:rPr lang="zh-CN" altLang="en-US" b="1" dirty="0"/>
              <a:t>存储模型</a:t>
            </a:r>
            <a:r>
              <a:rPr lang="zh-CN" altLang="en-US" dirty="0"/>
              <a:t>：关系模型、</a:t>
            </a:r>
            <a:r>
              <a:rPr lang="en-US" altLang="zh-CN" dirty="0"/>
              <a:t>XML</a:t>
            </a:r>
            <a:r>
              <a:rPr lang="zh-CN" altLang="en-US" dirty="0"/>
              <a:t>、二进制流等</a:t>
            </a:r>
          </a:p>
        </p:txBody>
      </p:sp>
      <p:grpSp>
        <p:nvGrpSpPr>
          <p:cNvPr id="35" name="组合 34"/>
          <p:cNvGrpSpPr/>
          <p:nvPr/>
        </p:nvGrpSpPr>
        <p:grpSpPr>
          <a:xfrm>
            <a:off x="1555797" y="3916065"/>
            <a:ext cx="1484173" cy="1983191"/>
            <a:chOff x="1555797" y="3760788"/>
            <a:chExt cx="1484173" cy="1983191"/>
          </a:xfrm>
        </p:grpSpPr>
        <p:sp>
          <p:nvSpPr>
            <p:cNvPr id="25" name="MH_Other_1"/>
            <p:cNvSpPr/>
            <p:nvPr>
              <p:custDataLst>
                <p:tags r:id="rId6"/>
              </p:custDataLst>
            </p:nvPr>
          </p:nvSpPr>
          <p:spPr>
            <a:xfrm>
              <a:off x="1555797" y="5178963"/>
              <a:ext cx="1484173" cy="565016"/>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400">
                <a:solidFill>
                  <a:schemeClr val="tx1"/>
                </a:solidFill>
              </a:endParaRPr>
            </a:p>
          </p:txBody>
        </p:sp>
        <p:sp>
          <p:nvSpPr>
            <p:cNvPr id="26" name="MH_Other_2"/>
            <p:cNvSpPr/>
            <p:nvPr>
              <p:custDataLst>
                <p:tags r:id="rId7"/>
              </p:custDataLst>
            </p:nvPr>
          </p:nvSpPr>
          <p:spPr>
            <a:xfrm rot="8100000">
              <a:off x="1734476" y="3760788"/>
              <a:ext cx="1126812" cy="1126812"/>
            </a:xfrm>
            <a:prstGeom prst="teardrop">
              <a:avLst>
                <a:gd name="adj" fmla="val 1244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400">
                <a:solidFill>
                  <a:schemeClr val="tx1"/>
                </a:solidFill>
              </a:endParaRPr>
            </a:p>
          </p:txBody>
        </p:sp>
        <p:sp>
          <p:nvSpPr>
            <p:cNvPr id="27" name="MH_Other_3"/>
            <p:cNvSpPr/>
            <p:nvPr>
              <p:custDataLst>
                <p:tags r:id="rId8"/>
              </p:custDataLst>
            </p:nvPr>
          </p:nvSpPr>
          <p:spPr>
            <a:xfrm>
              <a:off x="2115983" y="5412374"/>
              <a:ext cx="363799" cy="8531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sz="1400">
                <a:solidFill>
                  <a:schemeClr val="tx1"/>
                </a:solidFill>
              </a:endParaRPr>
            </a:p>
          </p:txBody>
        </p:sp>
        <p:sp>
          <p:nvSpPr>
            <p:cNvPr id="28" name="MH_Other_4"/>
            <p:cNvSpPr/>
            <p:nvPr>
              <p:custDataLst>
                <p:tags r:id="rId9"/>
              </p:custDataLst>
            </p:nvPr>
          </p:nvSpPr>
          <p:spPr>
            <a:xfrm>
              <a:off x="2077349" y="5402716"/>
              <a:ext cx="441067" cy="104632"/>
            </a:xfrm>
            <a:prstGeom prst="ellipse">
              <a:avLst/>
            </a:prstGeom>
            <a:noFill/>
            <a:ln>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sz="1400">
                <a:solidFill>
                  <a:schemeClr val="tx1"/>
                </a:solidFill>
              </a:endParaRPr>
            </a:p>
          </p:txBody>
        </p:sp>
        <p:sp>
          <p:nvSpPr>
            <p:cNvPr id="29" name="MH_Other_5"/>
            <p:cNvSpPr/>
            <p:nvPr>
              <p:custDataLst>
                <p:tags r:id="rId10"/>
              </p:custDataLst>
            </p:nvPr>
          </p:nvSpPr>
          <p:spPr>
            <a:xfrm rot="10800000">
              <a:off x="2178762" y="4972916"/>
              <a:ext cx="238240" cy="206046"/>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sz="1400">
                <a:solidFill>
                  <a:schemeClr val="tx1"/>
                </a:solidFill>
              </a:endParaRPr>
            </a:p>
          </p:txBody>
        </p:sp>
        <p:pic>
          <p:nvPicPr>
            <p:cNvPr id="30" name="图片 29"/>
            <p:cNvPicPr>
              <a:picLocks noChangeAspect="1"/>
            </p:cNvPicPr>
            <p:nvPr/>
          </p:nvPicPr>
          <p:blipFill>
            <a:blip r:embed="rId13">
              <a:biLevel thresh="25000"/>
              <a:extLst>
                <a:ext uri="{28A0092B-C50C-407E-A947-70E740481C1C}">
                  <a14:useLocalDpi xmlns:a14="http://schemas.microsoft.com/office/drawing/2010/main" val="0"/>
                </a:ext>
              </a:extLst>
            </a:blip>
            <a:stretch>
              <a:fillRect/>
            </a:stretch>
          </p:blipFill>
          <p:spPr>
            <a:xfrm>
              <a:off x="1819418" y="3845730"/>
              <a:ext cx="956929" cy="956929"/>
            </a:xfrm>
            <a:prstGeom prst="rect">
              <a:avLst/>
            </a:prstGeom>
          </p:spPr>
        </p:pic>
      </p:grpSp>
      <p:grpSp>
        <p:nvGrpSpPr>
          <p:cNvPr id="34" name="组合 33"/>
          <p:cNvGrpSpPr/>
          <p:nvPr/>
        </p:nvGrpSpPr>
        <p:grpSpPr>
          <a:xfrm>
            <a:off x="1555797" y="1388205"/>
            <a:ext cx="1484173" cy="1983191"/>
            <a:chOff x="1516625" y="1344091"/>
            <a:chExt cx="1484173" cy="1983191"/>
          </a:xfrm>
        </p:grpSpPr>
        <p:sp>
          <p:nvSpPr>
            <p:cNvPr id="5" name="MH_Other_1"/>
            <p:cNvSpPr/>
            <p:nvPr>
              <p:custDataLst>
                <p:tags r:id="rId1"/>
              </p:custDataLst>
            </p:nvPr>
          </p:nvSpPr>
          <p:spPr>
            <a:xfrm>
              <a:off x="1516625" y="2762266"/>
              <a:ext cx="1484173" cy="565016"/>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400">
                <a:solidFill>
                  <a:schemeClr val="tx1"/>
                </a:solidFill>
              </a:endParaRPr>
            </a:p>
          </p:txBody>
        </p:sp>
        <p:sp>
          <p:nvSpPr>
            <p:cNvPr id="7" name="MH_Other_2"/>
            <p:cNvSpPr/>
            <p:nvPr>
              <p:custDataLst>
                <p:tags r:id="rId2"/>
              </p:custDataLst>
            </p:nvPr>
          </p:nvSpPr>
          <p:spPr>
            <a:xfrm rot="8100000">
              <a:off x="1695304" y="1344091"/>
              <a:ext cx="1126812" cy="1126812"/>
            </a:xfrm>
            <a:prstGeom prst="teardrop">
              <a:avLst>
                <a:gd name="adj" fmla="val 12440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400">
                <a:solidFill>
                  <a:schemeClr val="tx1"/>
                </a:solidFill>
              </a:endParaRPr>
            </a:p>
          </p:txBody>
        </p:sp>
        <p:sp>
          <p:nvSpPr>
            <p:cNvPr id="8" name="MH_Other_3"/>
            <p:cNvSpPr/>
            <p:nvPr>
              <p:custDataLst>
                <p:tags r:id="rId3"/>
              </p:custDataLst>
            </p:nvPr>
          </p:nvSpPr>
          <p:spPr>
            <a:xfrm>
              <a:off x="2076812" y="2995677"/>
              <a:ext cx="363799" cy="853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sz="1400">
                <a:solidFill>
                  <a:schemeClr val="tx1"/>
                </a:solidFill>
              </a:endParaRPr>
            </a:p>
          </p:txBody>
        </p:sp>
        <p:sp>
          <p:nvSpPr>
            <p:cNvPr id="9" name="MH_Other_4"/>
            <p:cNvSpPr/>
            <p:nvPr>
              <p:custDataLst>
                <p:tags r:id="rId4"/>
              </p:custDataLst>
            </p:nvPr>
          </p:nvSpPr>
          <p:spPr>
            <a:xfrm>
              <a:off x="2038178" y="2986019"/>
              <a:ext cx="441067" cy="104632"/>
            </a:xfrm>
            <a:prstGeom prst="ellipse">
              <a:avLst/>
            </a:prstGeom>
            <a:noFill/>
            <a:ln>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sz="1400">
                <a:solidFill>
                  <a:schemeClr val="tx1"/>
                </a:solidFill>
              </a:endParaRPr>
            </a:p>
          </p:txBody>
        </p:sp>
        <p:sp>
          <p:nvSpPr>
            <p:cNvPr id="11" name="MH_Other_5"/>
            <p:cNvSpPr/>
            <p:nvPr>
              <p:custDataLst>
                <p:tags r:id="rId5"/>
              </p:custDataLst>
            </p:nvPr>
          </p:nvSpPr>
          <p:spPr>
            <a:xfrm rot="10800000">
              <a:off x="2139590" y="2556219"/>
              <a:ext cx="238240" cy="206046"/>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sz="1400">
                <a:solidFill>
                  <a:schemeClr val="tx1"/>
                </a:solidFill>
              </a:endParaRPr>
            </a:p>
          </p:txBody>
        </p:sp>
        <p:pic>
          <p:nvPicPr>
            <p:cNvPr id="33" name="图片 32"/>
            <p:cNvPicPr>
              <a:picLocks noChangeAspect="1"/>
            </p:cNvPicPr>
            <p:nvPr/>
          </p:nvPicPr>
          <p:blipFill>
            <a:blip r:embed="rId14" cstate="print">
              <a:extLst>
                <a:ext uri="{BEBA8EAE-BF5A-486C-A8C5-ECC9F3942E4B}">
                  <a14:imgProps xmlns:a14="http://schemas.microsoft.com/office/drawing/2010/main">
                    <a14:imgLayer r:embed="rId1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15064" y="1557300"/>
              <a:ext cx="719408" cy="719408"/>
            </a:xfrm>
            <a:prstGeom prst="rect">
              <a:avLst/>
            </a:prstGeom>
          </p:spPr>
        </p:pic>
      </p:grpSp>
    </p:spTree>
    <p:extLst>
      <p:ext uri="{BB962C8B-B14F-4D97-AF65-F5344CB8AC3E}">
        <p14:creationId xmlns:p14="http://schemas.microsoft.com/office/powerpoint/2010/main" val="1278737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添加数据</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30</a:t>
            </a:fld>
            <a:r>
              <a:rPr lang="en-US" altLang="zh-CN"/>
              <a:t>-246</a:t>
            </a:r>
            <a:endParaRPr lang="en-US" altLang="zh-CN" dirty="0"/>
          </a:p>
        </p:txBody>
      </p:sp>
      <p:sp>
        <p:nvSpPr>
          <p:cNvPr id="5" name="Rectangle 1"/>
          <p:cNvSpPr>
            <a:spLocks noChangeArrowheads="1"/>
          </p:cNvSpPr>
          <p:nvPr/>
        </p:nvSpPr>
        <p:spPr bwMode="auto">
          <a:xfrm>
            <a:off x="522513" y="1055851"/>
            <a:ext cx="11391260" cy="4955203"/>
          </a:xfrm>
          <a:prstGeom prst="rect">
            <a:avLst/>
          </a:prstGeom>
          <a:solidFill>
            <a:srgbClr val="FAFAFA"/>
          </a:solidFill>
          <a:ln>
            <a:solidFill>
              <a:srgbClr val="989898"/>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SQLiteDatabase db = </a:t>
            </a:r>
            <a:r>
              <a:rPr kumimoji="0" lang="zh-CN" altLang="zh-CN" sz="2400" b="1" i="0" u="none" strike="noStrike" cap="none" normalizeH="0" baseline="0" dirty="0">
                <a:ln>
                  <a:noFill/>
                </a:ln>
                <a:solidFill>
                  <a:srgbClr val="660E7A"/>
                </a:solidFill>
                <a:effectLst/>
                <a:latin typeface="Consolas" panose="020B0609020204030204" pitchFamily="49" charset="0"/>
              </a:rPr>
              <a:t>dbQuizHelper</a:t>
            </a:r>
            <a:r>
              <a:rPr kumimoji="0" lang="zh-CN" altLang="zh-CN" sz="2400" b="0" i="0" u="none" strike="noStrike" cap="none" normalizeH="0" baseline="0" dirty="0">
                <a:ln>
                  <a:noFill/>
                </a:ln>
                <a:solidFill>
                  <a:srgbClr val="000000"/>
                </a:solidFill>
                <a:effectLst/>
                <a:latin typeface="Consolas" panose="020B0609020204030204" pitchFamily="49" charset="0"/>
              </a:rPr>
              <a:t>.getWritableDatabase();</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ContentValues values = </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1" i="0" u="none" strike="noStrike" cap="none" normalizeH="0" baseline="0" dirty="0">
                <a:ln>
                  <a:noFill/>
                </a:ln>
                <a:solidFill>
                  <a:srgbClr val="000000"/>
                </a:solidFill>
                <a:effectLst/>
                <a:latin typeface="Consolas" panose="020B0609020204030204" pitchFamily="49" charset="0"/>
              </a:rPr>
              <a:t>ContentValues</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1" i="0" u="none" strike="noStrike" cap="none" normalizeH="0" baseline="0" dirty="0">
                <a:ln>
                  <a:noFill/>
                </a:ln>
                <a:solidFill>
                  <a:srgbClr val="000000"/>
                </a:solidFill>
                <a:effectLst/>
                <a:latin typeface="Consolas" panose="020B0609020204030204" pitchFamily="49" charset="0"/>
              </a:rPr>
              <a:t>values.put</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1" i="0" u="none" strike="noStrike" cap="none" normalizeH="0" baseline="0" dirty="0">
                <a:ln>
                  <a:noFill/>
                </a:ln>
                <a:solidFill>
                  <a:srgbClr val="008000"/>
                </a:solidFill>
                <a:effectLst/>
                <a:latin typeface="Consolas" panose="020B0609020204030204" pitchFamily="49" charset="0"/>
              </a:rPr>
              <a:t>"statement"</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简述</a:t>
            </a:r>
            <a:r>
              <a:rPr kumimoji="0" lang="zh-CN" altLang="zh-CN" sz="2400" b="1" i="0" u="none" strike="noStrike" cap="none" normalizeH="0" baseline="0" dirty="0">
                <a:ln>
                  <a:noFill/>
                </a:ln>
                <a:solidFill>
                  <a:srgbClr val="008000"/>
                </a:solidFill>
                <a:effectLst/>
                <a:latin typeface="Consolas" panose="020B0609020204030204" pitchFamily="49" charset="0"/>
              </a:rPr>
              <a:t>Android</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中</a:t>
            </a:r>
            <a:r>
              <a:rPr kumimoji="0" lang="zh-CN" altLang="zh-CN" sz="2400" b="1" i="0" u="none" strike="noStrike" cap="none" normalizeH="0" baseline="0" dirty="0">
                <a:ln>
                  <a:noFill/>
                </a:ln>
                <a:solidFill>
                  <a:srgbClr val="008000"/>
                </a:solidFill>
                <a:effectLst/>
                <a:latin typeface="Consolas" panose="020B0609020204030204" pitchFamily="49" charset="0"/>
              </a:rPr>
              <a:t>Intent</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的作用。</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values.put(</a:t>
            </a:r>
            <a:r>
              <a:rPr kumimoji="0" lang="zh-CN" altLang="zh-CN" sz="2400" b="1" i="0" u="none" strike="noStrike" cap="none" normalizeH="0" baseline="0" dirty="0">
                <a:ln>
                  <a:noFill/>
                </a:ln>
                <a:solidFill>
                  <a:srgbClr val="008000"/>
                </a:solidFill>
                <a:effectLst/>
                <a:latin typeface="Consolas" panose="020B0609020204030204" pitchFamily="49" charset="0"/>
              </a:rPr>
              <a:t>"type"</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简答题</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values.put(</a:t>
            </a:r>
            <a:r>
              <a:rPr kumimoji="0" lang="zh-CN" altLang="zh-CN" sz="2400" b="1" i="0" u="none" strike="noStrike" cap="none" normalizeH="0" baseline="0" dirty="0">
                <a:ln>
                  <a:noFill/>
                </a:ln>
                <a:solidFill>
                  <a:srgbClr val="008000"/>
                </a:solidFill>
                <a:effectLst/>
                <a:latin typeface="Consolas" panose="020B0609020204030204" pitchFamily="49" charset="0"/>
              </a:rPr>
              <a:t>"answer"</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"Intent</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用于同一应用或不同应用的组件之间通信。</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values.put(</a:t>
            </a:r>
            <a:r>
              <a:rPr kumimoji="0" lang="zh-CN" altLang="zh-CN" sz="2400" b="1" i="0" u="none" strike="noStrike" cap="none" normalizeH="0" baseline="0" dirty="0">
                <a:ln>
                  <a:noFill/>
                </a:ln>
                <a:solidFill>
                  <a:srgbClr val="008000"/>
                </a:solidFill>
                <a:effectLst/>
                <a:latin typeface="Consolas" panose="020B0609020204030204" pitchFamily="49" charset="0"/>
              </a:rPr>
              <a:t>"difficulty"</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"2"</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db.insert(</a:t>
            </a:r>
            <a:r>
              <a:rPr kumimoji="0" lang="zh-CN" altLang="zh-CN" sz="2400" b="1" i="0" u="none" strike="noStrike" cap="none" normalizeH="0" baseline="0" dirty="0">
                <a:ln>
                  <a:noFill/>
                </a:ln>
                <a:solidFill>
                  <a:srgbClr val="008000"/>
                </a:solidFill>
                <a:effectLst/>
                <a:latin typeface="Consolas" panose="020B0609020204030204" pitchFamily="49" charset="0"/>
              </a:rPr>
              <a:t>"Quiz"</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null</a:t>
            </a:r>
            <a:r>
              <a:rPr kumimoji="0" lang="zh-CN" altLang="zh-CN" sz="2400" b="0" i="0" u="none" strike="noStrike" cap="none" normalizeH="0" baseline="0" dirty="0">
                <a:ln>
                  <a:noFill/>
                </a:ln>
                <a:solidFill>
                  <a:srgbClr val="000000"/>
                </a:solidFill>
                <a:effectLst/>
                <a:latin typeface="Consolas" panose="020B0609020204030204" pitchFamily="49" charset="0"/>
              </a:rPr>
              <a:t>, values);</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values.clear();</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values.put(</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"statement"</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"Service</a:t>
            </a:r>
            <a:r>
              <a:rPr kumimoji="0" lang="zh-CN" altLang="zh-CN" sz="2400" b="1" i="0" u="none" strike="noStrike" cap="none" normalizeH="0" baseline="0" dirty="0">
                <a:ln>
                  <a:noFill/>
                </a:ln>
                <a:solidFill>
                  <a:schemeClr val="tx1">
                    <a:lumMod val="50000"/>
                    <a:lumOff val="50000"/>
                  </a:schemeClr>
                </a:solidFill>
                <a:effectLst/>
                <a:latin typeface="宋体" panose="02010600030101010101" pitchFamily="2" charset="-122"/>
                <a:ea typeface="宋体" panose="02010600030101010101" pitchFamily="2" charset="-122"/>
              </a:rPr>
              <a:t>结束运行的方法有哪两种？有何区别？</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endPar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chemeClr val="tx1">
                    <a:lumMod val="50000"/>
                    <a:lumOff val="50000"/>
                  </a:schemeClr>
                </a:solidFill>
              </a:rPr>
              <a:t>         </a:t>
            </a:r>
            <a:r>
              <a:rPr lang="en-US" altLang="zh-CN" sz="2800" dirty="0">
                <a:solidFill>
                  <a:schemeClr val="tx1">
                    <a:lumMod val="50000"/>
                    <a:lumOff val="50000"/>
                  </a:schemeClr>
                </a:solidFill>
              </a:rPr>
              <a:t>… …</a:t>
            </a:r>
            <a:br>
              <a:rPr kumimoji="0" lang="zh-CN" altLang="zh-CN" sz="28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db.insert(</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"Quiz"</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null</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values);</a:t>
            </a:r>
            <a:endParaRPr kumimoji="0" lang="zh-CN" altLang="zh-CN" sz="2400" b="0" i="0" u="none" strike="noStrike" cap="none" normalizeH="0" baseline="0" dirty="0">
              <a:ln>
                <a:noFill/>
              </a:ln>
              <a:solidFill>
                <a:schemeClr val="tx1">
                  <a:lumMod val="50000"/>
                  <a:lumOff val="50000"/>
                </a:schemeClr>
              </a:solidFill>
              <a:effectLst/>
              <a:latin typeface="Arial" panose="020B0604020202020204" pitchFamily="34" charset="0"/>
            </a:endParaRPr>
          </a:p>
        </p:txBody>
      </p:sp>
      <p:sp>
        <p:nvSpPr>
          <p:cNvPr id="9" name="矩形 8"/>
          <p:cNvSpPr/>
          <p:nvPr/>
        </p:nvSpPr>
        <p:spPr>
          <a:xfrm>
            <a:off x="3759026" y="4100011"/>
            <a:ext cx="1620957" cy="523220"/>
          </a:xfrm>
          <a:prstGeom prst="rect">
            <a:avLst/>
          </a:prstGeom>
        </p:spPr>
        <p:txBody>
          <a:bodyPr wrap="none">
            <a:spAutoFit/>
          </a:bodyPr>
          <a:lstStyle/>
          <a:p>
            <a:r>
              <a:rPr lang="zh-CN" altLang="en-US" sz="2800" dirty="0"/>
              <a:t>表的名字</a:t>
            </a:r>
          </a:p>
        </p:txBody>
      </p:sp>
      <p:cxnSp>
        <p:nvCxnSpPr>
          <p:cNvPr id="10" name="直接箭头连接符 9"/>
          <p:cNvCxnSpPr/>
          <p:nvPr/>
        </p:nvCxnSpPr>
        <p:spPr>
          <a:xfrm flipH="1">
            <a:off x="2590580" y="3711656"/>
            <a:ext cx="5076312" cy="0"/>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729948" y="3473473"/>
            <a:ext cx="902811" cy="523220"/>
          </a:xfrm>
          <a:prstGeom prst="rect">
            <a:avLst/>
          </a:prstGeom>
        </p:spPr>
        <p:txBody>
          <a:bodyPr wrap="none">
            <a:spAutoFit/>
          </a:bodyPr>
          <a:lstStyle/>
          <a:p>
            <a:r>
              <a:rPr lang="zh-CN" altLang="en-US" sz="2800" dirty="0"/>
              <a:t>列名</a:t>
            </a:r>
          </a:p>
        </p:txBody>
      </p:sp>
      <p:grpSp>
        <p:nvGrpSpPr>
          <p:cNvPr id="14" name="组合 13"/>
          <p:cNvGrpSpPr/>
          <p:nvPr/>
        </p:nvGrpSpPr>
        <p:grpSpPr>
          <a:xfrm flipV="1">
            <a:off x="2370234" y="4067269"/>
            <a:ext cx="2970942" cy="558271"/>
            <a:chOff x="3071813" y="1040860"/>
            <a:chExt cx="5957916" cy="558271"/>
          </a:xfrm>
        </p:grpSpPr>
        <p:cxnSp>
          <p:nvCxnSpPr>
            <p:cNvPr id="15" name="直接连接符 14"/>
            <p:cNvCxnSpPr/>
            <p:nvPr/>
          </p:nvCxnSpPr>
          <p:spPr>
            <a:xfrm flipV="1">
              <a:off x="3071813" y="1599131"/>
              <a:ext cx="19431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100513" y="1040860"/>
              <a:ext cx="914400" cy="55827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014913" y="1040860"/>
              <a:ext cx="401481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8158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显示数据库中</a:t>
            </a:r>
            <a:r>
              <a:rPr lang="en-US" altLang="zh-CN" dirty="0"/>
              <a:t>Book</a:t>
            </a:r>
            <a:r>
              <a:rPr lang="zh-CN" altLang="zh-CN" dirty="0"/>
              <a:t>表的信息</a:t>
            </a:r>
            <a:endParaRPr lang="zh-CN" altLang="en-US" dirty="0"/>
          </a:p>
        </p:txBody>
      </p:sp>
      <p:sp>
        <p:nvSpPr>
          <p:cNvPr id="5" name="灯片编号占位符 4"/>
          <p:cNvSpPr>
            <a:spLocks noGrp="1"/>
          </p:cNvSpPr>
          <p:nvPr>
            <p:ph type="sldNum" sz="quarter" idx="12"/>
          </p:nvPr>
        </p:nvSpPr>
        <p:spPr/>
        <p:txBody>
          <a:bodyPr/>
          <a:lstStyle/>
          <a:p>
            <a:pPr>
              <a:defRPr/>
            </a:pPr>
            <a:fld id="{2B1AB1B9-56BA-487F-9EEF-275D6FD877A4}" type="slidenum">
              <a:rPr lang="en-US" altLang="zh-CN" smtClean="0"/>
              <a:pPr>
                <a:defRPr/>
              </a:pPr>
              <a:t>31</a:t>
            </a:fld>
            <a:r>
              <a:rPr lang="en-US" altLang="zh-CN"/>
              <a:t>-246</a:t>
            </a:r>
            <a:endParaRPr lang="en-US" altLang="zh-CN" dirty="0"/>
          </a:p>
        </p:txBody>
      </p:sp>
      <p:sp>
        <p:nvSpPr>
          <p:cNvPr id="6" name="内容占位符 2"/>
          <p:cNvSpPr>
            <a:spLocks noGrp="1"/>
          </p:cNvSpPr>
          <p:nvPr>
            <p:ph idx="1"/>
          </p:nvPr>
        </p:nvSpPr>
        <p:spPr>
          <a:xfrm>
            <a:off x="690418" y="1158210"/>
            <a:ext cx="3481137" cy="1317329"/>
          </a:xfrm>
        </p:spPr>
        <p:txBody>
          <a:bodyPr>
            <a:normAutofit/>
          </a:bodyPr>
          <a:lstStyle/>
          <a:p>
            <a:pPr marL="0" indent="0">
              <a:buNone/>
            </a:pPr>
            <a:r>
              <a:rPr lang="en-US" altLang="zh-CN" b="1" dirty="0" err="1"/>
              <a:t>adb</a:t>
            </a:r>
            <a:r>
              <a:rPr lang="en-US" altLang="zh-CN" b="1" dirty="0"/>
              <a:t> shell </a:t>
            </a:r>
          </a:p>
          <a:p>
            <a:pPr marL="0" indent="0">
              <a:buNone/>
            </a:pPr>
            <a:r>
              <a:rPr lang="en-US" altLang="zh-CN" b="1" dirty="0"/>
              <a:t>Sqlite3 </a:t>
            </a:r>
            <a:r>
              <a:rPr lang="en-US" altLang="zh-CN" b="1" dirty="0" err="1"/>
              <a:t>Exam.db</a:t>
            </a:r>
            <a:endParaRPr lang="en-US" altLang="zh-CN" b="1" dirty="0"/>
          </a:p>
          <a:p>
            <a:pPr marL="0" indent="0">
              <a:buNone/>
            </a:pPr>
            <a:endParaRPr lang="en-US" altLang="zh-CN" b="1" dirty="0"/>
          </a:p>
        </p:txBody>
      </p:sp>
      <p:sp>
        <p:nvSpPr>
          <p:cNvPr id="7" name="内容占位符 2"/>
          <p:cNvSpPr txBox="1">
            <a:spLocks/>
          </p:cNvSpPr>
          <p:nvPr/>
        </p:nvSpPr>
        <p:spPr>
          <a:xfrm>
            <a:off x="690418" y="2427674"/>
            <a:ext cx="3481137" cy="684744"/>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b="1" dirty="0"/>
              <a:t>select * from Quiz;</a:t>
            </a:r>
          </a:p>
        </p:txBody>
      </p:sp>
      <p:pic>
        <p:nvPicPr>
          <p:cNvPr id="3" name="图片 2"/>
          <p:cNvPicPr>
            <a:picLocks noChangeAspect="1"/>
          </p:cNvPicPr>
          <p:nvPr/>
        </p:nvPicPr>
        <p:blipFill>
          <a:blip r:embed="rId3"/>
          <a:stretch>
            <a:fillRect/>
          </a:stretch>
        </p:blipFill>
        <p:spPr>
          <a:xfrm>
            <a:off x="527942" y="3401977"/>
            <a:ext cx="11115004" cy="2603712"/>
          </a:xfrm>
          <a:prstGeom prst="rect">
            <a:avLst/>
          </a:prstGeom>
          <a:ln>
            <a:solidFill>
              <a:srgbClr val="989898"/>
            </a:solidFill>
          </a:ln>
        </p:spPr>
      </p:pic>
      <p:cxnSp>
        <p:nvCxnSpPr>
          <p:cNvPr id="8" name="直接箭头连接符 7"/>
          <p:cNvCxnSpPr/>
          <p:nvPr/>
        </p:nvCxnSpPr>
        <p:spPr>
          <a:xfrm flipH="1">
            <a:off x="1610821" y="4659922"/>
            <a:ext cx="2538156" cy="0"/>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709360" y="1245806"/>
            <a:ext cx="7115025" cy="523220"/>
          </a:xfrm>
          <a:prstGeom prst="rect">
            <a:avLst/>
          </a:prstGeom>
        </p:spPr>
        <p:txBody>
          <a:bodyPr wrap="none">
            <a:spAutoFit/>
          </a:bodyPr>
          <a:lstStyle/>
          <a:p>
            <a:r>
              <a:rPr lang="en-US" altLang="zh-CN" sz="2800" dirty="0"/>
              <a:t>cd /data/data/</a:t>
            </a:r>
            <a:r>
              <a:rPr lang="en-US" altLang="zh-CN" sz="2800" dirty="0" err="1"/>
              <a:t>pers.cnzdy.tutorial</a:t>
            </a:r>
            <a:r>
              <a:rPr lang="en-US" altLang="zh-CN" sz="2800" dirty="0"/>
              <a:t>/databases/</a:t>
            </a:r>
            <a:endParaRPr lang="zh-CN" altLang="en-US" sz="2800" dirty="0"/>
          </a:p>
        </p:txBody>
      </p:sp>
      <p:cxnSp>
        <p:nvCxnSpPr>
          <p:cNvPr id="12" name="直接箭头连接符 11"/>
          <p:cNvCxnSpPr/>
          <p:nvPr/>
        </p:nvCxnSpPr>
        <p:spPr>
          <a:xfrm flipH="1">
            <a:off x="3760328" y="1769026"/>
            <a:ext cx="6986695" cy="0"/>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424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更新 </a:t>
            </a:r>
            <a:r>
              <a:rPr lang="en-US" altLang="zh-CN" dirty="0"/>
              <a:t>– </a:t>
            </a:r>
            <a:r>
              <a:rPr lang="zh-CN" altLang="en-US" dirty="0"/>
              <a:t>删除</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32</a:t>
            </a:fld>
            <a:r>
              <a:rPr lang="en-US" altLang="zh-CN"/>
              <a:t>-246</a:t>
            </a:r>
            <a:endParaRPr lang="en-US" altLang="zh-CN" dirty="0"/>
          </a:p>
        </p:txBody>
      </p:sp>
      <p:sp>
        <p:nvSpPr>
          <p:cNvPr id="3" name="Rectangle 1"/>
          <p:cNvSpPr>
            <a:spLocks noChangeArrowheads="1"/>
          </p:cNvSpPr>
          <p:nvPr/>
        </p:nvSpPr>
        <p:spPr bwMode="auto">
          <a:xfrm>
            <a:off x="580550" y="1294303"/>
            <a:ext cx="11051423" cy="2271263"/>
          </a:xfrm>
          <a:prstGeom prst="rect">
            <a:avLst/>
          </a:prstGeom>
          <a:solidFill>
            <a:srgbClr val="FAFAFA"/>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ts val="60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SQLiteDatabase db = </a:t>
            </a:r>
            <a:r>
              <a:rPr kumimoji="0" lang="zh-CN" altLang="zh-CN" sz="2400" b="1" i="0" u="none" strike="noStrike" cap="none" normalizeH="0" baseline="0" dirty="0">
                <a:ln>
                  <a:noFill/>
                </a:ln>
                <a:solidFill>
                  <a:srgbClr val="660E7A"/>
                </a:solidFill>
                <a:effectLst/>
                <a:latin typeface="Consolas" panose="020B0609020204030204" pitchFamily="49" charset="0"/>
              </a:rPr>
              <a:t>dbQuizHelper</a:t>
            </a:r>
            <a:r>
              <a:rPr kumimoji="0" lang="zh-CN" altLang="zh-CN" sz="2400" b="0" i="0" u="none" strike="noStrike" cap="none" normalizeH="0" baseline="0" dirty="0">
                <a:ln>
                  <a:noFill/>
                </a:ln>
                <a:solidFill>
                  <a:srgbClr val="000000"/>
                </a:solidFill>
                <a:effectLst/>
                <a:latin typeface="Consolas" panose="020B0609020204030204" pitchFamily="49" charset="0"/>
              </a:rPr>
              <a:t>.getWritableDatabase();</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ContentValues values = </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0" i="0" u="none" strike="noStrike" cap="none" normalizeH="0" baseline="0" dirty="0">
                <a:ln>
                  <a:noFill/>
                </a:ln>
                <a:solidFill>
                  <a:srgbClr val="000000"/>
                </a:solidFill>
                <a:effectLst/>
                <a:latin typeface="Consolas" panose="020B0609020204030204" pitchFamily="49" charset="0"/>
              </a:rPr>
              <a:t>ContentValues();</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values.put(</a:t>
            </a:r>
            <a:r>
              <a:rPr kumimoji="0" lang="zh-CN" altLang="zh-CN" sz="2400" b="1" i="0" u="none" strike="noStrike" cap="none" normalizeH="0" baseline="0" dirty="0">
                <a:ln>
                  <a:noFill/>
                </a:ln>
                <a:solidFill>
                  <a:srgbClr val="008000"/>
                </a:solidFill>
                <a:effectLst/>
                <a:latin typeface="Consolas" panose="020B0609020204030204" pitchFamily="49" charset="0"/>
              </a:rPr>
              <a:t>"difficulty"</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"4"</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1" i="0" u="none" strike="noStrike" cap="none" normalizeH="0" baseline="0" dirty="0">
                <a:ln>
                  <a:noFill/>
                </a:ln>
                <a:solidFill>
                  <a:srgbClr val="000000"/>
                </a:solidFill>
                <a:effectLst/>
                <a:latin typeface="Consolas" panose="020B0609020204030204" pitchFamily="49" charset="0"/>
              </a:rPr>
              <a:t>db.update</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1" i="0" u="none" strike="noStrike" cap="none" normalizeH="0" baseline="0" dirty="0">
                <a:ln>
                  <a:noFill/>
                </a:ln>
                <a:solidFill>
                  <a:srgbClr val="008000"/>
                </a:solidFill>
                <a:effectLst/>
                <a:latin typeface="Consolas" panose="020B0609020204030204" pitchFamily="49" charset="0"/>
              </a:rPr>
              <a:t>"Quiz"</a:t>
            </a:r>
            <a:r>
              <a:rPr kumimoji="0" lang="zh-CN" altLang="zh-CN" sz="2400" b="0" i="0" u="none" strike="noStrike" cap="none" normalizeH="0" baseline="0" dirty="0">
                <a:ln>
                  <a:noFill/>
                </a:ln>
                <a:solidFill>
                  <a:srgbClr val="000000"/>
                </a:solidFill>
                <a:effectLst/>
                <a:latin typeface="Consolas" panose="020B0609020204030204" pitchFamily="49" charset="0"/>
              </a:rPr>
              <a:t>, values, </a:t>
            </a:r>
            <a:r>
              <a:rPr kumimoji="0" lang="zh-CN" altLang="zh-CN" sz="2400" b="1" i="0" u="none" strike="noStrike" cap="none" normalizeH="0" baseline="0" dirty="0">
                <a:ln>
                  <a:noFill/>
                </a:ln>
                <a:solidFill>
                  <a:srgbClr val="008000"/>
                </a:solidFill>
                <a:effectLst/>
                <a:latin typeface="Consolas" panose="020B0609020204030204" pitchFamily="49" charset="0"/>
              </a:rPr>
              <a:t>"statement = ?"</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0" i="0" u="none" strike="noStrike" cap="none" normalizeH="0" baseline="0" dirty="0">
                <a:ln>
                  <a:noFill/>
                </a:ln>
                <a:solidFill>
                  <a:srgbClr val="000000"/>
                </a:solidFill>
                <a:effectLst/>
                <a:latin typeface="Consolas" panose="020B0609020204030204" pitchFamily="49" charset="0"/>
              </a:rPr>
              <a:t>String[]{</a:t>
            </a:r>
            <a:r>
              <a:rPr kumimoji="0" lang="zh-CN" altLang="zh-CN" sz="2400" b="1" i="0" u="none" strike="noStrike" cap="none" normalizeH="0" baseline="0" dirty="0">
                <a:ln>
                  <a:noFill/>
                </a:ln>
                <a:solidFill>
                  <a:srgbClr val="008000"/>
                </a:solidFill>
                <a:effectLst/>
                <a:latin typeface="Consolas" panose="020B0609020204030204" pitchFamily="49" charset="0"/>
              </a:rPr>
              <a:t>"Service</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结束运行的方法有哪两种？有何区别？</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cxnSp>
        <p:nvCxnSpPr>
          <p:cNvPr id="8" name="直接箭头连接符 7"/>
          <p:cNvCxnSpPr/>
          <p:nvPr/>
        </p:nvCxnSpPr>
        <p:spPr>
          <a:xfrm flipH="1">
            <a:off x="2512908" y="2666493"/>
            <a:ext cx="2950914" cy="0"/>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811486" y="3925064"/>
            <a:ext cx="3964034" cy="523220"/>
          </a:xfrm>
          <a:prstGeom prst="rect">
            <a:avLst/>
          </a:prstGeom>
        </p:spPr>
        <p:txBody>
          <a:bodyPr wrap="none">
            <a:spAutoFit/>
          </a:bodyPr>
          <a:lstStyle/>
          <a:p>
            <a:r>
              <a:rPr lang="en-US" altLang="zh-CN" sz="2800" dirty="0"/>
              <a:t>SQL </a:t>
            </a:r>
            <a:r>
              <a:rPr lang="zh-CN" altLang="en-US" sz="2800" dirty="0"/>
              <a:t>语句的 </a:t>
            </a:r>
            <a:r>
              <a:rPr lang="en-US" altLang="zh-CN" sz="2800" dirty="0"/>
              <a:t>where </a:t>
            </a:r>
            <a:r>
              <a:rPr lang="zh-CN" altLang="en-US" sz="2800" dirty="0"/>
              <a:t>部分</a:t>
            </a:r>
          </a:p>
        </p:txBody>
      </p:sp>
      <p:grpSp>
        <p:nvGrpSpPr>
          <p:cNvPr id="12" name="组合 11"/>
          <p:cNvGrpSpPr/>
          <p:nvPr/>
        </p:nvGrpSpPr>
        <p:grpSpPr>
          <a:xfrm flipV="1">
            <a:off x="5192420" y="3076093"/>
            <a:ext cx="5802957" cy="1421797"/>
            <a:chOff x="3071813" y="1040860"/>
            <a:chExt cx="8058638" cy="558271"/>
          </a:xfrm>
        </p:grpSpPr>
        <p:cxnSp>
          <p:nvCxnSpPr>
            <p:cNvPr id="13" name="直接连接符 12"/>
            <p:cNvCxnSpPr/>
            <p:nvPr/>
          </p:nvCxnSpPr>
          <p:spPr>
            <a:xfrm>
              <a:off x="3071813" y="1599131"/>
              <a:ext cx="31106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4100513" y="1040860"/>
              <a:ext cx="914400" cy="55827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5014913" y="1040860"/>
              <a:ext cx="611553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7" name="Rectangle 1"/>
          <p:cNvSpPr>
            <a:spLocks noChangeArrowheads="1"/>
          </p:cNvSpPr>
          <p:nvPr/>
        </p:nvSpPr>
        <p:spPr bwMode="auto">
          <a:xfrm>
            <a:off x="580550" y="4937756"/>
            <a:ext cx="11051423" cy="978729"/>
          </a:xfrm>
          <a:prstGeom prst="rect">
            <a:avLst/>
          </a:prstGeom>
          <a:solidFill>
            <a:srgbClr val="FAFAFA"/>
          </a:solidFill>
          <a:ln>
            <a:solidFill>
              <a:srgbClr val="989898"/>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ts val="60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SQLiteDatabase db = </a:t>
            </a:r>
            <a:r>
              <a:rPr kumimoji="0" lang="zh-CN" altLang="zh-CN" sz="2400" b="1" i="0" u="none" strike="noStrike" cap="none" normalizeH="0" baseline="0" dirty="0">
                <a:ln>
                  <a:noFill/>
                </a:ln>
                <a:solidFill>
                  <a:srgbClr val="660E7A"/>
                </a:solidFill>
                <a:effectLst/>
                <a:latin typeface="Consolas" panose="020B0609020204030204" pitchFamily="49" charset="0"/>
              </a:rPr>
              <a:t>dbQuizHelper</a:t>
            </a:r>
            <a:r>
              <a:rPr kumimoji="0" lang="zh-CN" altLang="zh-CN" sz="2400" b="0" i="0" u="none" strike="noStrike" cap="none" normalizeH="0" baseline="0" dirty="0">
                <a:ln>
                  <a:noFill/>
                </a:ln>
                <a:solidFill>
                  <a:srgbClr val="000000"/>
                </a:solidFill>
                <a:effectLst/>
                <a:latin typeface="Consolas" panose="020B0609020204030204" pitchFamily="49" charset="0"/>
              </a:rPr>
              <a:t>.getWritableDatabase();</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1" i="0" u="none" strike="noStrike" cap="none" normalizeH="0" baseline="0" dirty="0">
                <a:ln>
                  <a:noFill/>
                </a:ln>
                <a:solidFill>
                  <a:srgbClr val="000000"/>
                </a:solidFill>
                <a:effectLst/>
                <a:latin typeface="Consolas" panose="020B0609020204030204" pitchFamily="49" charset="0"/>
              </a:rPr>
              <a:t>db.delete</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1" i="0" u="none" strike="noStrike" cap="none" normalizeH="0" baseline="0" dirty="0">
                <a:ln>
                  <a:noFill/>
                </a:ln>
                <a:solidFill>
                  <a:srgbClr val="008000"/>
                </a:solidFill>
                <a:effectLst/>
                <a:latin typeface="Consolas" panose="020B0609020204030204" pitchFamily="49" charset="0"/>
              </a:rPr>
              <a:t>"Quiz"</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"difficulty &gt; ?"</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0" i="0" u="none" strike="noStrike" cap="none" normalizeH="0" baseline="0" dirty="0">
                <a:ln>
                  <a:noFill/>
                </a:ln>
                <a:solidFill>
                  <a:srgbClr val="000000"/>
                </a:solidFill>
                <a:effectLst/>
                <a:latin typeface="Consolas" panose="020B0609020204030204" pitchFamily="49" charset="0"/>
              </a:rPr>
              <a:t>String[]{</a:t>
            </a:r>
            <a:r>
              <a:rPr kumimoji="0" lang="zh-CN" altLang="zh-CN" sz="2400" b="1" i="0" u="none" strike="noStrike" cap="none" normalizeH="0" baseline="0" dirty="0">
                <a:ln>
                  <a:noFill/>
                </a:ln>
                <a:solidFill>
                  <a:srgbClr val="008000"/>
                </a:solidFill>
                <a:effectLst/>
                <a:latin typeface="Consolas" panose="020B0609020204030204" pitchFamily="49" charset="0"/>
              </a:rPr>
              <a:t>"4"</a:t>
            </a: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6059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查询数据</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33</a:t>
            </a:fld>
            <a:r>
              <a:rPr lang="en-US" altLang="zh-CN"/>
              <a:t>-246</a:t>
            </a:r>
            <a:endParaRPr lang="en-US" altLang="zh-CN" dirty="0"/>
          </a:p>
        </p:txBody>
      </p:sp>
      <p:sp>
        <p:nvSpPr>
          <p:cNvPr id="5" name="Rectangle 1"/>
          <p:cNvSpPr>
            <a:spLocks noChangeArrowheads="1"/>
          </p:cNvSpPr>
          <p:nvPr/>
        </p:nvSpPr>
        <p:spPr bwMode="auto">
          <a:xfrm>
            <a:off x="146647" y="1226054"/>
            <a:ext cx="11909029" cy="830997"/>
          </a:xfrm>
          <a:prstGeom prst="rect">
            <a:avLst/>
          </a:prstGeom>
          <a:solidFill>
            <a:srgbClr val="FAFAFA"/>
          </a:solidFill>
          <a:ln>
            <a:solidFill>
              <a:srgbClr val="989898"/>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SQLiteDatabase db = </a:t>
            </a:r>
            <a:r>
              <a:rPr kumimoji="0" lang="zh-CN" altLang="zh-CN" sz="2400" b="1" i="0" u="none" strike="noStrike" cap="none" normalizeH="0" baseline="0" dirty="0">
                <a:ln>
                  <a:noFill/>
                </a:ln>
                <a:solidFill>
                  <a:srgbClr val="660E7A"/>
                </a:solidFill>
                <a:effectLst/>
                <a:latin typeface="Consolas" panose="020B0609020204030204" pitchFamily="49" charset="0"/>
              </a:rPr>
              <a:t>dbQuizHelper</a:t>
            </a:r>
            <a:r>
              <a:rPr kumimoji="0" lang="zh-CN" altLang="zh-CN" sz="2400" b="0" i="0" u="none" strike="noStrike" cap="none" normalizeH="0" baseline="0" dirty="0">
                <a:ln>
                  <a:noFill/>
                </a:ln>
                <a:solidFill>
                  <a:srgbClr val="000000"/>
                </a:solidFill>
                <a:effectLst/>
                <a:latin typeface="Consolas" panose="020B0609020204030204" pitchFamily="49" charset="0"/>
              </a:rPr>
              <a:t>.getWritableDatabase();</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Cursor cursor = db.query(</a:t>
            </a:r>
            <a:r>
              <a:rPr kumimoji="0" lang="zh-CN" altLang="zh-CN" sz="2400" b="1" i="0" u="none" strike="noStrike" cap="none" normalizeH="0" baseline="0" dirty="0">
                <a:ln>
                  <a:noFill/>
                </a:ln>
                <a:solidFill>
                  <a:srgbClr val="008000"/>
                </a:solidFill>
                <a:effectLst/>
                <a:latin typeface="Consolas" panose="020B0609020204030204" pitchFamily="49" charset="0"/>
              </a:rPr>
              <a:t>"Quiz"</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null</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null</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null</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null</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null</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null</a:t>
            </a: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2091793732"/>
              </p:ext>
            </p:extLst>
          </p:nvPr>
        </p:nvGraphicFramePr>
        <p:xfrm>
          <a:off x="652927" y="2316513"/>
          <a:ext cx="10829162" cy="4003583"/>
        </p:xfrm>
        <a:graphic>
          <a:graphicData uri="http://schemas.openxmlformats.org/drawingml/2006/table">
            <a:tbl>
              <a:tblPr firstRow="1" bandRow="1">
                <a:tableStyleId>{2D5ABB26-0587-4C30-8999-92F81FD0307C}</a:tableStyleId>
              </a:tblPr>
              <a:tblGrid>
                <a:gridCol w="2759999">
                  <a:extLst>
                    <a:ext uri="{9D8B030D-6E8A-4147-A177-3AD203B41FA5}">
                      <a16:colId xmlns:a16="http://schemas.microsoft.com/office/drawing/2014/main" val="3213554748"/>
                    </a:ext>
                  </a:extLst>
                </a:gridCol>
                <a:gridCol w="4459442">
                  <a:extLst>
                    <a:ext uri="{9D8B030D-6E8A-4147-A177-3AD203B41FA5}">
                      <a16:colId xmlns:a16="http://schemas.microsoft.com/office/drawing/2014/main" val="2231414300"/>
                    </a:ext>
                  </a:extLst>
                </a:gridCol>
                <a:gridCol w="3609721">
                  <a:extLst>
                    <a:ext uri="{9D8B030D-6E8A-4147-A177-3AD203B41FA5}">
                      <a16:colId xmlns:a16="http://schemas.microsoft.com/office/drawing/2014/main" val="3726610012"/>
                    </a:ext>
                  </a:extLst>
                </a:gridCol>
              </a:tblGrid>
              <a:tr h="668158">
                <a:tc>
                  <a:txBody>
                    <a:bodyPr/>
                    <a:lstStyle/>
                    <a:p>
                      <a:r>
                        <a:rPr lang="en-US" altLang="zh-CN" sz="2400" u="none" strike="noStrike" kern="1200" dirty="0">
                          <a:effectLst/>
                        </a:rPr>
                        <a:t>query()</a:t>
                      </a:r>
                      <a:r>
                        <a:rPr lang="zh-TW" altLang="en-US" sz="2400" u="none" strike="noStrike" kern="1200" dirty="0">
                          <a:effectLst/>
                        </a:rPr>
                        <a:t>参数</a:t>
                      </a:r>
                      <a:endParaRPr lang="zh-CN" altLang="en-US" sz="2400" b="0" i="0" u="none" strike="noStrike" kern="1200" dirty="0">
                        <a:solidFill>
                          <a:srgbClr val="000000"/>
                        </a:solidFill>
                        <a:effectLst/>
                        <a:latin typeface="+mn-ea"/>
                        <a:ea typeface="+mn-ea"/>
                        <a:cs typeface="+mn-cs"/>
                      </a:endParaRPr>
                    </a:p>
                  </a:txBody>
                  <a:tcPr/>
                </a:tc>
                <a:tc>
                  <a:txBody>
                    <a:bodyPr/>
                    <a:lstStyle/>
                    <a:p>
                      <a:r>
                        <a:rPr lang="zh-TW" altLang="en-US" sz="2400" u="none" strike="noStrike" kern="1200" dirty="0">
                          <a:effectLst/>
                        </a:rPr>
                        <a:t>对应</a:t>
                      </a:r>
                      <a:r>
                        <a:rPr lang="en-US" altLang="zh-TW" sz="2400" u="none" strike="noStrike" kern="1200" dirty="0">
                          <a:effectLst/>
                        </a:rPr>
                        <a:t>SQL</a:t>
                      </a:r>
                      <a:endParaRPr lang="zh-CN" altLang="en-US" sz="2400" b="0" i="0" u="none" strike="noStrike" kern="1200" dirty="0">
                        <a:solidFill>
                          <a:srgbClr val="000000"/>
                        </a:solidFill>
                        <a:effectLst/>
                        <a:latin typeface="+mn-ea"/>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u="none" strike="noStrike" kern="1200" dirty="0">
                          <a:effectLst/>
                        </a:rPr>
                        <a:t>说明</a:t>
                      </a:r>
                      <a:endParaRPr lang="zh-TW" altLang="en-US" sz="2400" b="0" i="0" u="none" strike="noStrike" kern="1200" dirty="0">
                        <a:solidFill>
                          <a:srgbClr val="000000"/>
                        </a:solidFill>
                        <a:effectLst/>
                        <a:latin typeface="+mn-ea"/>
                        <a:ea typeface="+mn-ea"/>
                        <a:cs typeface="+mn-cs"/>
                      </a:endParaRPr>
                    </a:p>
                  </a:txBody>
                  <a:tcPr/>
                </a:tc>
                <a:extLst>
                  <a:ext uri="{0D108BD9-81ED-4DB2-BD59-A6C34878D82A}">
                    <a16:rowId xmlns:a16="http://schemas.microsoft.com/office/drawing/2014/main" val="523106620"/>
                  </a:ext>
                </a:extLst>
              </a:tr>
              <a:tr h="418255">
                <a:tc>
                  <a:txBody>
                    <a:bodyPr/>
                    <a:lstStyle/>
                    <a:p>
                      <a:pPr algn="l" fontAlgn="ctr"/>
                      <a:r>
                        <a:rPr lang="en-US" sz="2400" u="none" strike="noStrike" dirty="0">
                          <a:effectLst/>
                        </a:rPr>
                        <a:t>table</a:t>
                      </a:r>
                      <a:endParaRPr lang="en-US" sz="2400" b="0" i="0" u="none" strike="noStrike" dirty="0">
                        <a:solidFill>
                          <a:srgbClr val="000000"/>
                        </a:solidFill>
                        <a:effectLst/>
                        <a:latin typeface="+mn-ea"/>
                        <a:ea typeface="+mn-ea"/>
                      </a:endParaRPr>
                    </a:p>
                  </a:txBody>
                  <a:tcPr marL="9525" marR="9525" marT="9525" marB="0" anchor="ctr"/>
                </a:tc>
                <a:tc>
                  <a:txBody>
                    <a:bodyPr/>
                    <a:lstStyle/>
                    <a:p>
                      <a:pPr algn="l" fontAlgn="ctr"/>
                      <a:r>
                        <a:rPr lang="en-US" sz="2400" u="none" strike="noStrike" dirty="0">
                          <a:effectLst/>
                        </a:rPr>
                        <a:t>from </a:t>
                      </a:r>
                      <a:r>
                        <a:rPr lang="en-US" sz="2400" u="none" strike="noStrike" dirty="0" err="1">
                          <a:effectLst/>
                        </a:rPr>
                        <a:t>table_name</a:t>
                      </a:r>
                      <a:endParaRPr lang="en-US" sz="2400" b="0" i="0" u="none" strike="noStrike" dirty="0">
                        <a:solidFill>
                          <a:srgbClr val="000000"/>
                        </a:solidFill>
                        <a:effectLst/>
                        <a:latin typeface="+mn-ea"/>
                        <a:ea typeface="+mn-ea"/>
                      </a:endParaRPr>
                    </a:p>
                  </a:txBody>
                  <a:tcPr marL="9525" marR="9525" marT="9525" marB="0" anchor="ctr"/>
                </a:tc>
                <a:tc>
                  <a:txBody>
                    <a:bodyPr/>
                    <a:lstStyle/>
                    <a:p>
                      <a:pPr algn="l" fontAlgn="ctr"/>
                      <a:r>
                        <a:rPr lang="zh-CN" altLang="en-US" sz="2400" u="none" strike="noStrike" dirty="0">
                          <a:effectLst/>
                        </a:rPr>
                        <a:t>查询的表名</a:t>
                      </a:r>
                      <a:endParaRPr lang="zh-CN" altLang="en-US" sz="24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2923839419"/>
                  </a:ext>
                </a:extLst>
              </a:tr>
              <a:tr h="418255">
                <a:tc>
                  <a:txBody>
                    <a:bodyPr/>
                    <a:lstStyle/>
                    <a:p>
                      <a:pPr algn="l" fontAlgn="ctr"/>
                      <a:r>
                        <a:rPr lang="en-US" sz="2400" u="none" strike="noStrike" dirty="0">
                          <a:effectLst/>
                        </a:rPr>
                        <a:t>columns</a:t>
                      </a:r>
                      <a:endParaRPr lang="en-US" sz="2400" b="0" i="0" u="none" strike="noStrike" dirty="0">
                        <a:solidFill>
                          <a:srgbClr val="000000"/>
                        </a:solidFill>
                        <a:effectLst/>
                        <a:latin typeface="+mn-ea"/>
                        <a:ea typeface="+mn-ea"/>
                      </a:endParaRPr>
                    </a:p>
                  </a:txBody>
                  <a:tcPr marL="9525" marR="9525" marT="9525" marB="0" anchor="ctr"/>
                </a:tc>
                <a:tc>
                  <a:txBody>
                    <a:bodyPr/>
                    <a:lstStyle/>
                    <a:p>
                      <a:pPr algn="l" fontAlgn="ctr"/>
                      <a:r>
                        <a:rPr lang="en-US" sz="2400" u="none" strike="noStrike" dirty="0">
                          <a:effectLst/>
                        </a:rPr>
                        <a:t>select column 1, column2</a:t>
                      </a:r>
                      <a:endParaRPr lang="en-US" sz="2400" b="0" i="0" u="none" strike="noStrike" dirty="0">
                        <a:solidFill>
                          <a:srgbClr val="000000"/>
                        </a:solidFill>
                        <a:effectLst/>
                        <a:latin typeface="+mn-ea"/>
                        <a:ea typeface="+mn-ea"/>
                      </a:endParaRPr>
                    </a:p>
                  </a:txBody>
                  <a:tcPr marL="9525" marR="9525" marT="9525" marB="0" anchor="ctr"/>
                </a:tc>
                <a:tc>
                  <a:txBody>
                    <a:bodyPr/>
                    <a:lstStyle/>
                    <a:p>
                      <a:pPr algn="l" fontAlgn="ctr"/>
                      <a:r>
                        <a:rPr lang="zh-CN" altLang="en-US" sz="2400" u="none" strike="noStrike" dirty="0">
                          <a:effectLst/>
                        </a:rPr>
                        <a:t>查询的列名</a:t>
                      </a:r>
                      <a:endParaRPr lang="zh-CN" altLang="en-US" sz="24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3510172096"/>
                  </a:ext>
                </a:extLst>
              </a:tr>
              <a:tr h="418255">
                <a:tc>
                  <a:txBody>
                    <a:bodyPr/>
                    <a:lstStyle/>
                    <a:p>
                      <a:pPr algn="l" fontAlgn="ctr"/>
                      <a:r>
                        <a:rPr lang="en-US" sz="2400" u="none" strike="noStrike" dirty="0">
                          <a:effectLst/>
                        </a:rPr>
                        <a:t>selection</a:t>
                      </a:r>
                      <a:endParaRPr lang="en-US" sz="2400" b="0" i="0" u="none" strike="noStrike" dirty="0">
                        <a:solidFill>
                          <a:srgbClr val="000000"/>
                        </a:solidFill>
                        <a:effectLst/>
                        <a:latin typeface="+mn-ea"/>
                        <a:ea typeface="+mn-ea"/>
                      </a:endParaRPr>
                    </a:p>
                  </a:txBody>
                  <a:tcPr marL="9525" marR="9525" marT="9525" marB="0" anchor="ctr"/>
                </a:tc>
                <a:tc>
                  <a:txBody>
                    <a:bodyPr/>
                    <a:lstStyle/>
                    <a:p>
                      <a:pPr algn="l" fontAlgn="ctr"/>
                      <a:r>
                        <a:rPr lang="en-US" sz="2400" u="none" strike="noStrike" dirty="0">
                          <a:effectLst/>
                        </a:rPr>
                        <a:t>where column = value</a:t>
                      </a:r>
                      <a:endParaRPr lang="en-US" sz="2400" b="0" i="0" u="none" strike="noStrike" dirty="0">
                        <a:solidFill>
                          <a:srgbClr val="000000"/>
                        </a:solidFill>
                        <a:effectLst/>
                        <a:latin typeface="+mn-ea"/>
                        <a:ea typeface="+mn-ea"/>
                      </a:endParaRPr>
                    </a:p>
                  </a:txBody>
                  <a:tcPr marL="9525" marR="9525" marT="9525" marB="0" anchor="ctr"/>
                </a:tc>
                <a:tc>
                  <a:txBody>
                    <a:bodyPr/>
                    <a:lstStyle/>
                    <a:p>
                      <a:pPr algn="l" fontAlgn="ctr"/>
                      <a:r>
                        <a:rPr lang="en-US" sz="2400" u="none" strike="noStrike" dirty="0">
                          <a:effectLst/>
                        </a:rPr>
                        <a:t>where</a:t>
                      </a:r>
                      <a:r>
                        <a:rPr lang="zh-CN" altLang="en-US" sz="2400" u="none" strike="noStrike" dirty="0">
                          <a:effectLst/>
                        </a:rPr>
                        <a:t>的约束条件</a:t>
                      </a:r>
                      <a:endParaRPr lang="zh-CN" altLang="en-US" sz="24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4051746892"/>
                  </a:ext>
                </a:extLst>
              </a:tr>
              <a:tr h="825895">
                <a:tc>
                  <a:txBody>
                    <a:bodyPr/>
                    <a:lstStyle/>
                    <a:p>
                      <a:pPr algn="l" fontAlgn="ctr"/>
                      <a:r>
                        <a:rPr lang="en-US" sz="2400" u="none" strike="noStrike" dirty="0" err="1">
                          <a:effectLst/>
                        </a:rPr>
                        <a:t>selectionArgs</a:t>
                      </a:r>
                      <a:endParaRPr lang="en-US" sz="2400" b="0" i="0" u="none" strike="noStrike" dirty="0">
                        <a:solidFill>
                          <a:srgbClr val="000000"/>
                        </a:solidFill>
                        <a:effectLst/>
                        <a:latin typeface="+mn-ea"/>
                        <a:ea typeface="+mn-ea"/>
                      </a:endParaRPr>
                    </a:p>
                  </a:txBody>
                  <a:tcPr marL="9525" marR="9525" marT="9525" marB="0" anchor="ctr"/>
                </a:tc>
                <a:tc>
                  <a:txBody>
                    <a:bodyPr/>
                    <a:lstStyle/>
                    <a:p>
                      <a:pPr algn="l" fontAlgn="ctr"/>
                      <a:r>
                        <a:rPr lang="en-US" altLang="zh-CN" sz="2400" u="none" strike="noStrike" dirty="0">
                          <a:effectLst/>
                        </a:rPr>
                        <a:t>-</a:t>
                      </a:r>
                      <a:endParaRPr lang="en-US" altLang="zh-CN" sz="2400" b="0" i="0" u="none" strike="noStrike" dirty="0">
                        <a:solidFill>
                          <a:srgbClr val="000000"/>
                        </a:solidFill>
                        <a:effectLst/>
                        <a:latin typeface="+mn-ea"/>
                        <a:ea typeface="+mn-ea"/>
                      </a:endParaRPr>
                    </a:p>
                  </a:txBody>
                  <a:tcPr marL="9525" marR="9525" marT="9525" marB="0" anchor="ctr"/>
                </a:tc>
                <a:tc>
                  <a:txBody>
                    <a:bodyPr/>
                    <a:lstStyle/>
                    <a:p>
                      <a:pPr algn="l" fontAlgn="ctr"/>
                      <a:r>
                        <a:rPr lang="en-US" sz="2400" u="none" strike="noStrike" dirty="0">
                          <a:effectLst/>
                        </a:rPr>
                        <a:t>where</a:t>
                      </a:r>
                      <a:r>
                        <a:rPr lang="zh-CN" altLang="en-US" sz="2400" u="none" strike="noStrike" dirty="0">
                          <a:effectLst/>
                        </a:rPr>
                        <a:t>占位符提供具体的值</a:t>
                      </a:r>
                      <a:endParaRPr lang="zh-CN" altLang="en-US" sz="24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2597220192"/>
                  </a:ext>
                </a:extLst>
              </a:tr>
              <a:tr h="418255">
                <a:tc>
                  <a:txBody>
                    <a:bodyPr/>
                    <a:lstStyle/>
                    <a:p>
                      <a:pPr algn="l" fontAlgn="ctr"/>
                      <a:r>
                        <a:rPr lang="en-US" sz="2400" u="none" strike="noStrike">
                          <a:effectLst/>
                        </a:rPr>
                        <a:t>groupBy</a:t>
                      </a:r>
                      <a:endParaRPr lang="en-US" sz="2400" b="0" i="0" u="none" strike="noStrike">
                        <a:solidFill>
                          <a:srgbClr val="000000"/>
                        </a:solidFill>
                        <a:effectLst/>
                        <a:latin typeface="+mn-ea"/>
                        <a:ea typeface="+mn-ea"/>
                      </a:endParaRPr>
                    </a:p>
                  </a:txBody>
                  <a:tcPr marL="9525" marR="9525" marT="9525" marB="0" anchor="ctr"/>
                </a:tc>
                <a:tc>
                  <a:txBody>
                    <a:bodyPr/>
                    <a:lstStyle/>
                    <a:p>
                      <a:pPr algn="l" fontAlgn="ctr"/>
                      <a:r>
                        <a:rPr lang="en-US" sz="2400" u="none" strike="noStrike">
                          <a:effectLst/>
                        </a:rPr>
                        <a:t>group by column</a:t>
                      </a:r>
                      <a:endParaRPr lang="en-US" sz="24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2400" u="none" strike="noStrike" dirty="0">
                          <a:effectLst/>
                        </a:rPr>
                        <a:t>需要</a:t>
                      </a:r>
                      <a:r>
                        <a:rPr lang="en-US" sz="2400" u="none" strike="noStrike" dirty="0">
                          <a:effectLst/>
                        </a:rPr>
                        <a:t>group by</a:t>
                      </a:r>
                      <a:r>
                        <a:rPr lang="zh-CN" altLang="en-US" sz="2400" u="none" strike="noStrike" dirty="0">
                          <a:effectLst/>
                        </a:rPr>
                        <a:t>的列</a:t>
                      </a:r>
                      <a:endParaRPr lang="zh-CN" altLang="en-US" sz="24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2116072897"/>
                  </a:ext>
                </a:extLst>
              </a:tr>
              <a:tr h="418255">
                <a:tc>
                  <a:txBody>
                    <a:bodyPr/>
                    <a:lstStyle/>
                    <a:p>
                      <a:pPr algn="l" fontAlgn="ctr"/>
                      <a:r>
                        <a:rPr lang="en-US" sz="2400" u="none" strike="noStrike">
                          <a:effectLst/>
                        </a:rPr>
                        <a:t>having</a:t>
                      </a:r>
                      <a:endParaRPr lang="en-US" sz="2400" b="0" i="0" u="none" strike="noStrike">
                        <a:solidFill>
                          <a:srgbClr val="000000"/>
                        </a:solidFill>
                        <a:effectLst/>
                        <a:latin typeface="+mn-ea"/>
                        <a:ea typeface="+mn-ea"/>
                      </a:endParaRPr>
                    </a:p>
                  </a:txBody>
                  <a:tcPr marL="9525" marR="9525" marT="9525" marB="0" anchor="ctr"/>
                </a:tc>
                <a:tc>
                  <a:txBody>
                    <a:bodyPr/>
                    <a:lstStyle/>
                    <a:p>
                      <a:pPr algn="l" fontAlgn="ctr"/>
                      <a:r>
                        <a:rPr lang="en-US" sz="2400" u="none" strike="noStrike" dirty="0">
                          <a:effectLst/>
                        </a:rPr>
                        <a:t>having column = value</a:t>
                      </a:r>
                      <a:endParaRPr lang="en-US" sz="2400" b="0" i="0" u="none" strike="noStrike" dirty="0">
                        <a:solidFill>
                          <a:srgbClr val="000000"/>
                        </a:solidFill>
                        <a:effectLst/>
                        <a:latin typeface="+mn-ea"/>
                        <a:ea typeface="+mn-ea"/>
                      </a:endParaRPr>
                    </a:p>
                  </a:txBody>
                  <a:tcPr marL="9525" marR="9525" marT="9525" marB="0" anchor="ctr"/>
                </a:tc>
                <a:tc>
                  <a:txBody>
                    <a:bodyPr/>
                    <a:lstStyle/>
                    <a:p>
                      <a:pPr algn="l" fontAlgn="ctr"/>
                      <a:r>
                        <a:rPr lang="zh-CN" altLang="en-US" sz="2400" u="none" strike="noStrike" dirty="0">
                          <a:effectLst/>
                        </a:rPr>
                        <a:t>约束</a:t>
                      </a:r>
                      <a:r>
                        <a:rPr lang="en-US" altLang="zh-CN" sz="2400" u="none" strike="noStrike" dirty="0">
                          <a:effectLst/>
                        </a:rPr>
                        <a:t>group by</a:t>
                      </a:r>
                      <a:r>
                        <a:rPr lang="zh-CN" altLang="en-US" sz="2400" u="none" strike="noStrike" dirty="0">
                          <a:effectLst/>
                        </a:rPr>
                        <a:t>的结果</a:t>
                      </a:r>
                      <a:endParaRPr lang="zh-CN" altLang="en-US" sz="24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1546731026"/>
                  </a:ext>
                </a:extLst>
              </a:tr>
              <a:tr h="418255">
                <a:tc>
                  <a:txBody>
                    <a:bodyPr/>
                    <a:lstStyle/>
                    <a:p>
                      <a:pPr algn="l" fontAlgn="ctr"/>
                      <a:r>
                        <a:rPr lang="en-US" sz="2400" u="none" strike="noStrike">
                          <a:effectLst/>
                        </a:rPr>
                        <a:t>orderBy</a:t>
                      </a:r>
                      <a:endParaRPr lang="en-US" sz="2400" b="0" i="0" u="none" strike="noStrike">
                        <a:solidFill>
                          <a:srgbClr val="000000"/>
                        </a:solidFill>
                        <a:effectLst/>
                        <a:latin typeface="+mn-ea"/>
                        <a:ea typeface="+mn-ea"/>
                      </a:endParaRPr>
                    </a:p>
                  </a:txBody>
                  <a:tcPr marL="9525" marR="9525" marT="9525" marB="0" anchor="ctr"/>
                </a:tc>
                <a:tc>
                  <a:txBody>
                    <a:bodyPr/>
                    <a:lstStyle/>
                    <a:p>
                      <a:pPr algn="l" fontAlgn="ctr"/>
                      <a:r>
                        <a:rPr lang="en-US" sz="2400" u="none" strike="noStrike">
                          <a:effectLst/>
                        </a:rPr>
                        <a:t>order by column 1, column2</a:t>
                      </a:r>
                      <a:endParaRPr lang="en-US" sz="24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2400" u="none" strike="noStrike" dirty="0">
                          <a:effectLst/>
                        </a:rPr>
                        <a:t>查询结果的排序方式</a:t>
                      </a:r>
                      <a:endParaRPr lang="zh-CN" altLang="en-US" sz="24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1409670137"/>
                  </a:ext>
                </a:extLst>
              </a:tr>
            </a:tbl>
          </a:graphicData>
        </a:graphic>
      </p:graphicFrame>
      <p:grpSp>
        <p:nvGrpSpPr>
          <p:cNvPr id="8" name="组合 7"/>
          <p:cNvGrpSpPr/>
          <p:nvPr/>
        </p:nvGrpSpPr>
        <p:grpSpPr>
          <a:xfrm>
            <a:off x="434457" y="2316513"/>
            <a:ext cx="11151804" cy="4049561"/>
            <a:chOff x="1238249" y="5715000"/>
            <a:chExt cx="8391526" cy="823912"/>
          </a:xfrm>
        </p:grpSpPr>
        <p:cxnSp>
          <p:nvCxnSpPr>
            <p:cNvPr id="9" name="直接连接符 8"/>
            <p:cNvCxnSpPr/>
            <p:nvPr/>
          </p:nvCxnSpPr>
          <p:spPr>
            <a:xfrm>
              <a:off x="1238249" y="5715000"/>
              <a:ext cx="839152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238249" y="6538912"/>
              <a:ext cx="839152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直接箭头连接符 10"/>
          <p:cNvCxnSpPr/>
          <p:nvPr/>
        </p:nvCxnSpPr>
        <p:spPr>
          <a:xfrm flipH="1">
            <a:off x="434457" y="4983988"/>
            <a:ext cx="11151804"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434457" y="3840025"/>
            <a:ext cx="11151804"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434457" y="2858107"/>
            <a:ext cx="11151804"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972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Cursor</a:t>
            </a:r>
            <a:endParaRPr lang="zh-CN" altLang="en-US" dirty="0"/>
          </a:p>
        </p:txBody>
      </p:sp>
      <p:sp>
        <p:nvSpPr>
          <p:cNvPr id="7" name="灯片编号占位符 6"/>
          <p:cNvSpPr>
            <a:spLocks noGrp="1"/>
          </p:cNvSpPr>
          <p:nvPr>
            <p:ph type="sldNum" sz="quarter" idx="12"/>
          </p:nvPr>
        </p:nvSpPr>
        <p:spPr/>
        <p:txBody>
          <a:bodyPr/>
          <a:lstStyle/>
          <a:p>
            <a:pPr>
              <a:defRPr/>
            </a:pPr>
            <a:fld id="{2B1AB1B9-56BA-487F-9EEF-275D6FD877A4}" type="slidenum">
              <a:rPr lang="en-US" altLang="zh-CN" smtClean="0"/>
              <a:pPr>
                <a:defRPr/>
              </a:pPr>
              <a:t>34</a:t>
            </a:fld>
            <a:r>
              <a:rPr lang="en-US" altLang="zh-CN"/>
              <a:t>-246</a:t>
            </a:r>
            <a:endParaRPr lang="en-US" altLang="zh-CN" dirty="0"/>
          </a:p>
        </p:txBody>
      </p:sp>
      <p:sp>
        <p:nvSpPr>
          <p:cNvPr id="3" name="Rectangle 1"/>
          <p:cNvSpPr>
            <a:spLocks noChangeArrowheads="1"/>
          </p:cNvSpPr>
          <p:nvPr/>
        </p:nvSpPr>
        <p:spPr bwMode="auto">
          <a:xfrm>
            <a:off x="1049866" y="906601"/>
            <a:ext cx="9493956" cy="563231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Consolas" panose="020B0609020204030204" pitchFamily="49" charset="0"/>
              </a:rPr>
              <a:t>if </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1" i="0" u="none" strike="noStrike" cap="none" normalizeH="0" baseline="0" dirty="0">
                <a:ln>
                  <a:noFill/>
                </a:ln>
                <a:solidFill>
                  <a:srgbClr val="C00000"/>
                </a:solidFill>
                <a:effectLst/>
                <a:latin typeface="Consolas" panose="020B0609020204030204" pitchFamily="49" charset="0"/>
              </a:rPr>
              <a:t>cursor</a:t>
            </a:r>
            <a:r>
              <a:rPr kumimoji="0" lang="zh-CN" altLang="zh-CN" sz="2400" b="0" i="0" u="none" strike="noStrike" cap="none" normalizeH="0" baseline="0" dirty="0">
                <a:ln>
                  <a:noFill/>
                </a:ln>
                <a:solidFill>
                  <a:srgbClr val="C00000"/>
                </a:solidFill>
                <a:effectLst/>
                <a:latin typeface="Consolas" panose="020B0609020204030204" pitchFamily="49" charset="0"/>
              </a:rPr>
              <a:t>.</a:t>
            </a:r>
            <a:r>
              <a:rPr kumimoji="0" lang="zh-CN" altLang="zh-CN" sz="2400" b="1" i="0" u="none" strike="noStrike" cap="none" normalizeH="0" baseline="0" dirty="0">
                <a:ln>
                  <a:noFill/>
                </a:ln>
                <a:solidFill>
                  <a:srgbClr val="C00000"/>
                </a:solidFill>
                <a:effectLst/>
                <a:latin typeface="Consolas" panose="020B0609020204030204" pitchFamily="49" charset="0"/>
              </a:rPr>
              <a:t>moveToFirst()</a:t>
            </a:r>
            <a:r>
              <a:rPr kumimoji="0" lang="zh-CN" altLang="zh-CN" sz="2400" b="0" i="0" u="none" strike="noStrike" cap="none" normalizeH="0" baseline="0" dirty="0">
                <a:ln>
                  <a:noFill/>
                </a:ln>
                <a:solidFill>
                  <a:srgbClr val="000000"/>
                </a:solidFill>
                <a:effectLst/>
                <a:latin typeface="Consolas" panose="020B0609020204030204" pitchFamily="49" charset="0"/>
              </a:rPr>
              <a:t>)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do </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String statement = cursor.getString(cursor.</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getColumnIndex(</a:t>
            </a:r>
            <a:r>
              <a:rPr kumimoji="0" lang="zh-CN" altLang="zh-CN" sz="2400" b="1" i="0" u="none" strike="noStrike" cap="none" normalizeH="0" baseline="0" dirty="0">
                <a:ln>
                  <a:noFill/>
                </a:ln>
                <a:solidFill>
                  <a:srgbClr val="008000"/>
                </a:solidFill>
                <a:effectLst/>
                <a:latin typeface="Consolas" panose="020B0609020204030204" pitchFamily="49" charset="0"/>
              </a:rPr>
              <a:t>"statement"</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String type = cursor.getString(cursor.</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getColumnIndex(</a:t>
            </a:r>
            <a:r>
              <a:rPr kumimoji="0" lang="zh-CN" altLang="zh-CN" sz="2400" b="1" i="0" u="none" strike="noStrike" cap="none" normalizeH="0" baseline="0" dirty="0">
                <a:ln>
                  <a:noFill/>
                </a:ln>
                <a:solidFill>
                  <a:srgbClr val="008000"/>
                </a:solidFill>
                <a:effectLst/>
                <a:latin typeface="Consolas" panose="020B0609020204030204" pitchFamily="49" charset="0"/>
              </a:rPr>
              <a:t>"type"</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int </a:t>
            </a:r>
            <a:r>
              <a:rPr kumimoji="0" lang="zh-CN" altLang="zh-CN" sz="2400" b="0" i="0" u="none" strike="noStrike" cap="none" normalizeH="0" baseline="0" dirty="0">
                <a:ln>
                  <a:noFill/>
                </a:ln>
                <a:solidFill>
                  <a:srgbClr val="000000"/>
                </a:solidFill>
                <a:effectLst/>
                <a:latin typeface="Consolas" panose="020B0609020204030204" pitchFamily="49" charset="0"/>
              </a:rPr>
              <a:t>difficult = cursor.getInt(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cursor.getColumnIndex(</a:t>
            </a:r>
            <a:r>
              <a:rPr kumimoji="0" lang="zh-CN" altLang="zh-CN" sz="2400" b="1" i="0" u="none" strike="noStrike" cap="none" normalizeH="0" baseline="0" dirty="0">
                <a:ln>
                  <a:noFill/>
                </a:ln>
                <a:solidFill>
                  <a:srgbClr val="008000"/>
                </a:solidFill>
                <a:effectLst/>
                <a:latin typeface="Consolas" panose="020B0609020204030204" pitchFamily="49" charset="0"/>
              </a:rPr>
              <a:t>"difficulty"</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Log.</a:t>
            </a:r>
            <a:r>
              <a:rPr kumimoji="0" lang="zh-CN" altLang="zh-CN" sz="2400" b="0" i="1" u="none" strike="noStrike" cap="none" normalizeH="0" baseline="0" dirty="0">
                <a:ln>
                  <a:noFill/>
                </a:ln>
                <a:solidFill>
                  <a:srgbClr val="000000"/>
                </a:solidFill>
                <a:effectLst/>
                <a:latin typeface="Consolas" panose="020B0609020204030204" pitchFamily="49" charset="0"/>
              </a:rPr>
              <a:t>d</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0" i="1" u="none" strike="noStrike" cap="none" normalizeH="0" baseline="0" dirty="0">
                <a:ln>
                  <a:noFill/>
                </a:ln>
                <a:solidFill>
                  <a:srgbClr val="660E7A"/>
                </a:solidFill>
                <a:effectLst/>
                <a:latin typeface="Consolas" panose="020B0609020204030204" pitchFamily="49" charset="0"/>
              </a:rPr>
              <a:t>TAG</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试题</a:t>
            </a:r>
            <a:r>
              <a:rPr kumimoji="0" lang="zh-CN" altLang="zh-CN" sz="2400" b="1" i="0" u="none" strike="noStrike" cap="none" normalizeH="0" baseline="0" dirty="0">
                <a:ln>
                  <a:noFill/>
                </a:ln>
                <a:solidFill>
                  <a:srgbClr val="008000"/>
                </a:solidFill>
                <a:effectLst/>
                <a:latin typeface="Consolas" panose="020B0609020204030204" pitchFamily="49" charset="0"/>
              </a:rPr>
              <a:t>: " </a:t>
            </a:r>
            <a:r>
              <a:rPr kumimoji="0" lang="zh-CN" altLang="zh-CN" sz="2400" b="0" i="0" u="none" strike="noStrike" cap="none" normalizeH="0" baseline="0" dirty="0">
                <a:ln>
                  <a:noFill/>
                </a:ln>
                <a:solidFill>
                  <a:srgbClr val="000000"/>
                </a:solidFill>
                <a:effectLst/>
                <a:latin typeface="Consolas" panose="020B0609020204030204" pitchFamily="49" charset="0"/>
              </a:rPr>
              <a:t>+ statement);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Log.</a:t>
            </a:r>
            <a:r>
              <a:rPr kumimoji="0" lang="zh-CN" altLang="zh-CN" sz="2400" b="0" i="1" u="none" strike="noStrike" cap="none" normalizeH="0" baseline="0" dirty="0">
                <a:ln>
                  <a:noFill/>
                </a:ln>
                <a:solidFill>
                  <a:srgbClr val="000000"/>
                </a:solidFill>
                <a:effectLst/>
                <a:latin typeface="Consolas" panose="020B0609020204030204" pitchFamily="49" charset="0"/>
              </a:rPr>
              <a:t>d</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0" i="1" u="none" strike="noStrike" cap="none" normalizeH="0" baseline="0" dirty="0">
                <a:ln>
                  <a:noFill/>
                </a:ln>
                <a:solidFill>
                  <a:srgbClr val="660E7A"/>
                </a:solidFill>
                <a:effectLst/>
                <a:latin typeface="Consolas" panose="020B0609020204030204" pitchFamily="49" charset="0"/>
              </a:rPr>
              <a:t>TAG</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题型：</a:t>
            </a:r>
            <a:r>
              <a:rPr kumimoji="0" lang="zh-CN" altLang="zh-CN" sz="2400" b="1" i="0" u="none" strike="noStrike" cap="none" normalizeH="0" baseline="0" dirty="0">
                <a:ln>
                  <a:noFill/>
                </a:ln>
                <a:solidFill>
                  <a:srgbClr val="008000"/>
                </a:solidFill>
                <a:effectLst/>
                <a:latin typeface="Consolas" panose="020B0609020204030204" pitchFamily="49" charset="0"/>
              </a:rPr>
              <a:t> " </a:t>
            </a:r>
            <a:r>
              <a:rPr kumimoji="0" lang="zh-CN" altLang="zh-CN" sz="2400" b="0" i="0" u="none" strike="noStrike" cap="none" normalizeH="0" baseline="0" dirty="0">
                <a:ln>
                  <a:noFill/>
                </a:ln>
                <a:solidFill>
                  <a:srgbClr val="000000"/>
                </a:solidFill>
                <a:effectLst/>
                <a:latin typeface="Consolas" panose="020B0609020204030204" pitchFamily="49" charset="0"/>
              </a:rPr>
              <a:t>+ type);</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Log.</a:t>
            </a:r>
            <a:r>
              <a:rPr kumimoji="0" lang="zh-CN" altLang="zh-CN" sz="2400" b="0" i="1" u="none" strike="noStrike" cap="none" normalizeH="0" baseline="0" dirty="0">
                <a:ln>
                  <a:noFill/>
                </a:ln>
                <a:solidFill>
                  <a:srgbClr val="000000"/>
                </a:solidFill>
                <a:effectLst/>
                <a:latin typeface="Consolas" panose="020B0609020204030204" pitchFamily="49" charset="0"/>
              </a:rPr>
              <a:t>d</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0" i="1" u="none" strike="noStrike" cap="none" normalizeH="0" baseline="0" dirty="0">
                <a:ln>
                  <a:noFill/>
                </a:ln>
                <a:solidFill>
                  <a:srgbClr val="660E7A"/>
                </a:solidFill>
                <a:effectLst/>
                <a:latin typeface="Consolas" panose="020B0609020204030204" pitchFamily="49" charset="0"/>
              </a:rPr>
              <a:t>TAG</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难度：</a:t>
            </a: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 difficult);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 </a:t>
            </a:r>
            <a:r>
              <a:rPr kumimoji="0" lang="zh-CN" altLang="zh-CN" sz="2400" b="1" i="0" u="none" strike="noStrike" cap="none" normalizeH="0" baseline="0" dirty="0">
                <a:ln>
                  <a:noFill/>
                </a:ln>
                <a:solidFill>
                  <a:srgbClr val="000080"/>
                </a:solidFill>
                <a:effectLst/>
                <a:latin typeface="Consolas" panose="020B0609020204030204" pitchFamily="49" charset="0"/>
              </a:rPr>
              <a:t>while </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1" i="0" u="none" strike="noStrike" cap="none" normalizeH="0" baseline="0" dirty="0">
                <a:ln>
                  <a:noFill/>
                </a:ln>
                <a:solidFill>
                  <a:srgbClr val="C00000"/>
                </a:solidFill>
                <a:effectLst/>
                <a:latin typeface="Consolas" panose="020B0609020204030204" pitchFamily="49" charset="0"/>
              </a:rPr>
              <a:t>cursor.moveToNext()</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cursor.close();</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88502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练习：增加新的</a:t>
            </a:r>
            <a:r>
              <a:rPr lang="en-US" altLang="zh-CN" dirty="0"/>
              <a:t>Table</a:t>
            </a:r>
            <a:endParaRPr lang="zh-CN" altLang="en-US" dirty="0"/>
          </a:p>
        </p:txBody>
      </p:sp>
      <p:sp>
        <p:nvSpPr>
          <p:cNvPr id="3" name="内容占位符 2"/>
          <p:cNvSpPr>
            <a:spLocks noGrp="1"/>
          </p:cNvSpPr>
          <p:nvPr>
            <p:ph idx="1"/>
          </p:nvPr>
        </p:nvSpPr>
        <p:spPr>
          <a:xfrm>
            <a:off x="4560711" y="1411911"/>
            <a:ext cx="6894690" cy="1884446"/>
          </a:xfrm>
          <a:solidFill>
            <a:srgbClr val="FAFAFA"/>
          </a:solidFill>
          <a:ln>
            <a:solidFill>
              <a:srgbClr val="989898"/>
            </a:solidFill>
          </a:ln>
        </p:spPr>
        <p:txBody>
          <a:bodyPr>
            <a:normAutofit/>
          </a:bodyPr>
          <a:lstStyle/>
          <a:p>
            <a:pPr marL="0" indent="0">
              <a:lnSpc>
                <a:spcPct val="120000"/>
              </a:lnSpc>
              <a:spcBef>
                <a:spcPts val="600"/>
              </a:spcBef>
              <a:buNone/>
            </a:pPr>
            <a:r>
              <a:rPr lang="en-US" altLang="zh-CN" sz="2400" dirty="0"/>
              <a:t>create table Course (</a:t>
            </a:r>
            <a:br>
              <a:rPr lang="en-US" altLang="zh-CN" sz="2400" dirty="0"/>
            </a:br>
            <a:r>
              <a:rPr lang="en-US" altLang="zh-CN" sz="2400" dirty="0"/>
              <a:t>        id integer primary key </a:t>
            </a:r>
            <a:r>
              <a:rPr lang="en-US" altLang="zh-CN" sz="2400" dirty="0" err="1"/>
              <a:t>autoincrement</a:t>
            </a:r>
            <a:r>
              <a:rPr lang="en-US" altLang="zh-CN" sz="2400" dirty="0"/>
              <a:t>,</a:t>
            </a:r>
            <a:br>
              <a:rPr lang="en-US" altLang="zh-CN" sz="2400" dirty="0"/>
            </a:br>
            <a:r>
              <a:rPr lang="en-US" altLang="zh-CN" sz="2400" dirty="0"/>
              <a:t>        name text,</a:t>
            </a:r>
            <a:br>
              <a:rPr lang="en-US" altLang="zh-CN" sz="2400" dirty="0"/>
            </a:br>
            <a:r>
              <a:rPr lang="en-US" altLang="zh-CN" sz="2400" dirty="0"/>
              <a:t>        supplement text) </a:t>
            </a:r>
            <a:endParaRPr lang="zh-CN" altLang="en-US" sz="2400"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35</a:t>
            </a:fld>
            <a:endParaRPr lang="zh-CN" altLang="en-US"/>
          </a:p>
        </p:txBody>
      </p:sp>
      <p:sp>
        <p:nvSpPr>
          <p:cNvPr id="5" name="矩形 4"/>
          <p:cNvSpPr/>
          <p:nvPr/>
        </p:nvSpPr>
        <p:spPr>
          <a:xfrm>
            <a:off x="690418" y="3431520"/>
            <a:ext cx="10764983" cy="2677656"/>
          </a:xfrm>
          <a:prstGeom prst="rect">
            <a:avLst/>
          </a:prstGeom>
          <a:solidFill>
            <a:srgbClr val="FAFAFA"/>
          </a:solidFill>
          <a:ln>
            <a:solidFill>
              <a:srgbClr val="989898"/>
            </a:solidFill>
          </a:ln>
        </p:spPr>
        <p:txBody>
          <a:bodyPr wrap="square">
            <a:spAutoFit/>
          </a:bodyPr>
          <a:lstStyle/>
          <a:p>
            <a:pPr lvl="0" eaLnBrk="0" fontAlgn="base" hangingPunct="0">
              <a:spcBef>
                <a:spcPct val="0"/>
              </a:spcBef>
              <a:spcAft>
                <a:spcPct val="0"/>
              </a:spcAft>
            </a:pPr>
            <a:r>
              <a:rPr lang="zh-CN" altLang="zh-CN" sz="2400" dirty="0">
                <a:solidFill>
                  <a:srgbClr val="808000"/>
                </a:solidFill>
                <a:latin typeface="Consolas" panose="020B0609020204030204" pitchFamily="49" charset="0"/>
              </a:rPr>
              <a:t>@Override</a:t>
            </a:r>
            <a:br>
              <a:rPr lang="zh-CN" altLang="zh-CN" sz="2400" dirty="0">
                <a:solidFill>
                  <a:srgbClr val="808000"/>
                </a:solidFill>
                <a:latin typeface="Consolas" panose="020B0609020204030204" pitchFamily="49" charset="0"/>
              </a:rPr>
            </a:br>
            <a:r>
              <a:rPr lang="zh-CN" altLang="zh-CN" sz="2400" b="1" dirty="0">
                <a:solidFill>
                  <a:srgbClr val="000080"/>
                </a:solidFill>
                <a:latin typeface="Consolas" panose="020B0609020204030204" pitchFamily="49" charset="0"/>
              </a:rPr>
              <a:t>public void </a:t>
            </a:r>
            <a:r>
              <a:rPr lang="zh-CN" altLang="zh-CN" sz="2400" dirty="0">
                <a:solidFill>
                  <a:srgbClr val="000000"/>
                </a:solidFill>
                <a:latin typeface="Consolas" panose="020B0609020204030204" pitchFamily="49" charset="0"/>
              </a:rPr>
              <a:t>onUpgrade(SQLiteDatabase db,</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                      </a:t>
            </a:r>
            <a:r>
              <a:rPr lang="zh-CN" altLang="zh-CN" sz="2400" b="1" dirty="0">
                <a:solidFill>
                  <a:srgbClr val="000080"/>
                </a:solidFill>
                <a:latin typeface="Consolas" panose="020B0609020204030204" pitchFamily="49" charset="0"/>
              </a:rPr>
              <a:t>int </a:t>
            </a:r>
            <a:r>
              <a:rPr lang="zh-CN" altLang="zh-CN" sz="2400" dirty="0">
                <a:solidFill>
                  <a:srgbClr val="000000"/>
                </a:solidFill>
                <a:latin typeface="Consolas" panose="020B0609020204030204" pitchFamily="49" charset="0"/>
              </a:rPr>
              <a:t>oldVersion, </a:t>
            </a:r>
            <a:r>
              <a:rPr lang="zh-CN" altLang="zh-CN" sz="2400" b="1" dirty="0">
                <a:solidFill>
                  <a:srgbClr val="000080"/>
                </a:solidFill>
                <a:latin typeface="Consolas" panose="020B0609020204030204" pitchFamily="49" charset="0"/>
              </a:rPr>
              <a:t>int </a:t>
            </a:r>
            <a:r>
              <a:rPr lang="zh-CN" altLang="zh-CN" sz="2400" b="1" dirty="0">
                <a:solidFill>
                  <a:srgbClr val="000000"/>
                </a:solidFill>
                <a:latin typeface="Consolas" panose="020B0609020204030204" pitchFamily="49" charset="0"/>
              </a:rPr>
              <a:t>newVersion</a:t>
            </a:r>
            <a:r>
              <a:rPr lang="zh-CN" altLang="zh-CN" sz="2400" dirty="0">
                <a:solidFill>
                  <a:srgbClr val="000000"/>
                </a:solidFill>
                <a:latin typeface="Consolas" panose="020B0609020204030204" pitchFamily="49" charset="0"/>
              </a:rPr>
              <a:t>) {</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    </a:t>
            </a:r>
            <a:r>
              <a:rPr lang="zh-CN" altLang="zh-CN" sz="2400" b="1" dirty="0">
                <a:solidFill>
                  <a:srgbClr val="000000"/>
                </a:solidFill>
                <a:latin typeface="Consolas" panose="020B0609020204030204" pitchFamily="49" charset="0"/>
              </a:rPr>
              <a:t>db.execSQL</a:t>
            </a:r>
            <a:r>
              <a:rPr lang="zh-CN" altLang="zh-CN" sz="2400" dirty="0">
                <a:solidFill>
                  <a:srgbClr val="000000"/>
                </a:solidFill>
                <a:latin typeface="Consolas" panose="020B0609020204030204" pitchFamily="49" charset="0"/>
              </a:rPr>
              <a:t>(</a:t>
            </a:r>
            <a:r>
              <a:rPr lang="zh-CN" altLang="zh-CN" sz="2400" b="1" dirty="0">
                <a:solidFill>
                  <a:srgbClr val="008000"/>
                </a:solidFill>
                <a:latin typeface="Consolas" panose="020B0609020204030204" pitchFamily="49" charset="0"/>
              </a:rPr>
              <a:t>"drop table if exists Quiz"</a:t>
            </a:r>
            <a:r>
              <a:rPr lang="zh-CN" altLang="zh-CN" sz="2400" dirty="0">
                <a:solidFill>
                  <a:srgbClr val="000000"/>
                </a:solidFill>
                <a:latin typeface="Consolas" panose="020B0609020204030204" pitchFamily="49" charset="0"/>
              </a:rPr>
              <a:t>);</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    </a:t>
            </a:r>
            <a:r>
              <a:rPr lang="zh-CN" altLang="zh-CN" sz="2400" b="1" dirty="0">
                <a:solidFill>
                  <a:srgbClr val="000000"/>
                </a:solidFill>
                <a:latin typeface="Consolas" panose="020B0609020204030204" pitchFamily="49" charset="0"/>
              </a:rPr>
              <a:t>db.execSQL</a:t>
            </a:r>
            <a:r>
              <a:rPr lang="zh-CN" altLang="zh-CN" sz="2400" dirty="0">
                <a:solidFill>
                  <a:srgbClr val="000000"/>
                </a:solidFill>
                <a:latin typeface="Consolas" panose="020B0609020204030204" pitchFamily="49" charset="0"/>
              </a:rPr>
              <a:t>(</a:t>
            </a:r>
            <a:r>
              <a:rPr lang="zh-CN" altLang="zh-CN" sz="2400" b="1" dirty="0">
                <a:solidFill>
                  <a:srgbClr val="008000"/>
                </a:solidFill>
                <a:latin typeface="Consolas" panose="020B0609020204030204" pitchFamily="49" charset="0"/>
              </a:rPr>
              <a:t>"drop table if exists Course"</a:t>
            </a:r>
            <a:r>
              <a:rPr lang="zh-CN" altLang="zh-CN" sz="2400" dirty="0">
                <a:solidFill>
                  <a:srgbClr val="000000"/>
                </a:solidFill>
                <a:latin typeface="Consolas" panose="020B0609020204030204" pitchFamily="49" charset="0"/>
              </a:rPr>
              <a:t>);</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    onCreate(db);</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a:t>
            </a:r>
            <a:endParaRPr lang="zh-CN" altLang="zh-CN" sz="2000" dirty="0">
              <a:latin typeface="Arial" panose="020B0604020202020204" pitchFamily="34" charset="0"/>
            </a:endParaRPr>
          </a:p>
        </p:txBody>
      </p:sp>
      <p:grpSp>
        <p:nvGrpSpPr>
          <p:cNvPr id="10" name="组合 9"/>
          <p:cNvGrpSpPr/>
          <p:nvPr/>
        </p:nvGrpSpPr>
        <p:grpSpPr>
          <a:xfrm>
            <a:off x="1309510" y="1971183"/>
            <a:ext cx="2641600" cy="765902"/>
            <a:chOff x="1365955" y="1835715"/>
            <a:chExt cx="2641600" cy="765902"/>
          </a:xfrm>
        </p:grpSpPr>
        <p:sp>
          <p:nvSpPr>
            <p:cNvPr id="6" name="Rectangle 1"/>
            <p:cNvSpPr>
              <a:spLocks noChangeArrowheads="1"/>
            </p:cNvSpPr>
            <p:nvPr/>
          </p:nvSpPr>
          <p:spPr bwMode="auto">
            <a:xfrm>
              <a:off x="1377244" y="1835715"/>
              <a:ext cx="2630311" cy="765902"/>
            </a:xfrm>
            <a:prstGeom prst="rect">
              <a:avLst/>
            </a:prstGeom>
          </p:spPr>
          <p:txBody>
            <a:bodyPr vert="horz" lIns="91440" tIns="45720" rIns="91440" bIns="45720" rtlCol="0">
              <a:noAutofit/>
            </a:bodyPr>
            <a:lstStyle/>
            <a:p>
              <a:pPr>
                <a:lnSpc>
                  <a:spcPct val="130000"/>
                </a:lnSpc>
                <a:buFont typeface="Arial" panose="020B0604020202020204" pitchFamily="34" charset="0"/>
                <a:buNone/>
              </a:pPr>
              <a:r>
                <a:rPr lang="zh-CN" altLang="zh-CN" sz="2800" b="1" dirty="0">
                  <a:latin typeface="Arial" panose="020B0604020202020204" pitchFamily="34" charset="0"/>
                  <a:ea typeface="微软雅黑" panose="020B0503020204020204" pitchFamily="34" charset="-122"/>
                  <a:cs typeface="Arial" panose="020B0604020202020204" pitchFamily="34" charset="0"/>
                </a:rPr>
                <a:t>DBQuizHelper</a:t>
              </a:r>
            </a:p>
          </p:txBody>
        </p:sp>
        <p:cxnSp>
          <p:nvCxnSpPr>
            <p:cNvPr id="7" name="直接箭头连接符 6"/>
            <p:cNvCxnSpPr/>
            <p:nvPr/>
          </p:nvCxnSpPr>
          <p:spPr>
            <a:xfrm flipH="1">
              <a:off x="1365955" y="2488726"/>
              <a:ext cx="2630311" cy="1"/>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 name="直接箭头连接符 10"/>
          <p:cNvCxnSpPr/>
          <p:nvPr/>
        </p:nvCxnSpPr>
        <p:spPr>
          <a:xfrm flipH="1">
            <a:off x="7811912" y="4563026"/>
            <a:ext cx="1761066" cy="0"/>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544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SQL </a:t>
            </a:r>
            <a:r>
              <a:rPr lang="zh-CN" altLang="en-US" dirty="0"/>
              <a:t>操作数据库 </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36</a:t>
            </a:fld>
            <a:endParaRPr lang="zh-CN" altLang="en-US"/>
          </a:p>
        </p:txBody>
      </p:sp>
      <p:sp>
        <p:nvSpPr>
          <p:cNvPr id="5" name="矩形 4"/>
          <p:cNvSpPr/>
          <p:nvPr/>
        </p:nvSpPr>
        <p:spPr>
          <a:xfrm>
            <a:off x="690418" y="1576275"/>
            <a:ext cx="10326511" cy="3416320"/>
          </a:xfrm>
          <a:prstGeom prst="rect">
            <a:avLst/>
          </a:prstGeom>
          <a:solidFill>
            <a:srgbClr val="FAFAFA"/>
          </a:solidFill>
          <a:ln>
            <a:solidFill>
              <a:srgbClr val="989898"/>
            </a:solidFill>
          </a:ln>
        </p:spPr>
        <p:txBody>
          <a:bodyPr wrap="square">
            <a:spAutoFit/>
          </a:bodyPr>
          <a:lstStyle/>
          <a:p>
            <a:r>
              <a:rPr lang="en-US" altLang="zh-CN" sz="2400" dirty="0" err="1"/>
              <a:t>db.execSQL</a:t>
            </a:r>
            <a:r>
              <a:rPr lang="en-US" altLang="zh-CN" sz="2400" dirty="0"/>
              <a:t>(“insert into Quiz (statement, type) values(?, ?)”,</a:t>
            </a:r>
            <a:br>
              <a:rPr lang="en-US" altLang="zh-CN" sz="2400" dirty="0"/>
            </a:br>
            <a:r>
              <a:rPr lang="en-US" altLang="zh-CN" sz="2400" dirty="0"/>
              <a:t>                      new String[] { “</a:t>
            </a:r>
            <a:r>
              <a:rPr lang="zh-CN" altLang="en-US" sz="2400" dirty="0"/>
              <a:t>简述</a:t>
            </a:r>
            <a:r>
              <a:rPr lang="en-US" altLang="zh-CN" sz="2400" dirty="0"/>
              <a:t>Intent</a:t>
            </a:r>
            <a:r>
              <a:rPr lang="zh-CN" altLang="en-US" sz="2400" dirty="0"/>
              <a:t>的作用</a:t>
            </a:r>
            <a:r>
              <a:rPr lang="en-US" altLang="zh-CN" sz="2400" dirty="0"/>
              <a:t>”, “</a:t>
            </a:r>
            <a:r>
              <a:rPr lang="zh-CN" altLang="en-US" sz="2400" dirty="0"/>
              <a:t>简答题</a:t>
            </a:r>
            <a:r>
              <a:rPr lang="en-US" altLang="zh-CN" sz="2400" dirty="0"/>
              <a:t>“ });</a:t>
            </a:r>
            <a:br>
              <a:rPr lang="en-US" altLang="zh-CN" sz="2400" dirty="0"/>
            </a:br>
            <a:endParaRPr lang="en-US" altLang="zh-CN" sz="2400" dirty="0"/>
          </a:p>
          <a:p>
            <a:r>
              <a:rPr lang="en-US" altLang="zh-CN" sz="2400" dirty="0" err="1"/>
              <a:t>db.execSQL</a:t>
            </a:r>
            <a:r>
              <a:rPr lang="en-US" altLang="zh-CN" sz="2400" dirty="0"/>
              <a:t>(“update Quiz set difficult = ? where type = ?”, </a:t>
            </a:r>
          </a:p>
          <a:p>
            <a:r>
              <a:rPr lang="en-US" altLang="zh-CN" sz="2400" dirty="0"/>
              <a:t>                      new String[]  { “2”, “</a:t>
            </a:r>
            <a:r>
              <a:rPr lang="zh-CN" altLang="en-US" sz="2400" dirty="0"/>
              <a:t>填空题</a:t>
            </a:r>
            <a:r>
              <a:rPr lang="en-US" altLang="zh-CN" sz="2400" dirty="0"/>
              <a:t>" }); </a:t>
            </a:r>
          </a:p>
          <a:p>
            <a:endParaRPr lang="en-US" altLang="zh-CN" sz="2400" dirty="0"/>
          </a:p>
          <a:p>
            <a:r>
              <a:rPr lang="en-US" altLang="zh-CN" sz="2400" dirty="0" err="1"/>
              <a:t>db.execSQL</a:t>
            </a:r>
            <a:r>
              <a:rPr lang="en-US" altLang="zh-CN" sz="2400" dirty="0"/>
              <a:t>("delete from Quiz where difficult &gt; ?", new String[] { “3" }); </a:t>
            </a:r>
          </a:p>
          <a:p>
            <a:endParaRPr lang="en-US" altLang="zh-CN" sz="2400" dirty="0"/>
          </a:p>
          <a:p>
            <a:r>
              <a:rPr lang="en-US" altLang="zh-CN" sz="2400" dirty="0" err="1"/>
              <a:t>db.rawQuery</a:t>
            </a:r>
            <a:r>
              <a:rPr lang="en-US" altLang="zh-CN" sz="2400" dirty="0"/>
              <a:t>("select * from Quiz", null);</a:t>
            </a:r>
          </a:p>
        </p:txBody>
      </p:sp>
    </p:spTree>
    <p:extLst>
      <p:ext uri="{BB962C8B-B14F-4D97-AF65-F5344CB8AC3E}">
        <p14:creationId xmlns:p14="http://schemas.microsoft.com/office/powerpoint/2010/main" val="2578159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206" y="2236597"/>
            <a:ext cx="1613559" cy="1905000"/>
          </a:xfrm>
          <a:prstGeom prst="rect">
            <a:avLst/>
          </a:prstGeom>
        </p:spPr>
      </p:pic>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9797" t="12207" r="3905" b="7551"/>
          <a:stretch/>
        </p:blipFill>
        <p:spPr>
          <a:xfrm>
            <a:off x="8588829" y="2253341"/>
            <a:ext cx="2528771" cy="2351314"/>
          </a:xfrm>
          <a:prstGeom prst="rect">
            <a:avLst/>
          </a:prstGeom>
        </p:spPr>
      </p:pic>
      <p:sp>
        <p:nvSpPr>
          <p:cNvPr id="7" name="矩形 6"/>
          <p:cNvSpPr/>
          <p:nvPr/>
        </p:nvSpPr>
        <p:spPr>
          <a:xfrm>
            <a:off x="1100198" y="4324369"/>
            <a:ext cx="1969574" cy="609398"/>
          </a:xfrm>
          <a:prstGeom prst="rect">
            <a:avLst/>
          </a:prstGeom>
          <a:noFill/>
        </p:spPr>
        <p:txBody>
          <a:bodyPr vert="horz" wrap="square" rtlCol="0">
            <a:spAutoFit/>
          </a:bodyPr>
          <a:lstStyle/>
          <a:p>
            <a:pPr algn="ctr">
              <a:lnSpc>
                <a:spcPct val="120000"/>
              </a:lnSpc>
              <a:spcBef>
                <a:spcPts val="600"/>
              </a:spcBef>
            </a:pPr>
            <a:r>
              <a:rPr lang="zh-CN" altLang="en-US" sz="2800" dirty="0">
                <a:latin typeface="Arial" panose="020B0604020202020204" pitchFamily="34" charset="0"/>
                <a:ea typeface="微软雅黑" panose="020B0503020204020204" pitchFamily="34" charset="-122"/>
                <a:cs typeface="Arial" panose="020B0604020202020204" pitchFamily="34" charset="0"/>
              </a:rPr>
              <a:t>电话本</a:t>
            </a:r>
          </a:p>
        </p:txBody>
      </p:sp>
      <p:grpSp>
        <p:nvGrpSpPr>
          <p:cNvPr id="11" name="组合 10"/>
          <p:cNvGrpSpPr/>
          <p:nvPr/>
        </p:nvGrpSpPr>
        <p:grpSpPr>
          <a:xfrm>
            <a:off x="2999786" y="2529230"/>
            <a:ext cx="5512067" cy="1658653"/>
            <a:chOff x="3272705" y="2596150"/>
            <a:chExt cx="5512067" cy="1658653"/>
          </a:xfrm>
        </p:grpSpPr>
        <p:sp>
          <p:nvSpPr>
            <p:cNvPr id="5" name="矩形 4"/>
            <p:cNvSpPr/>
            <p:nvPr/>
          </p:nvSpPr>
          <p:spPr>
            <a:xfrm>
              <a:off x="4011199" y="3608472"/>
              <a:ext cx="3647152" cy="646331"/>
            </a:xfrm>
            <a:prstGeom prst="rect">
              <a:avLst/>
            </a:prstGeom>
          </p:spPr>
          <p:txBody>
            <a:bodyPr wrap="none">
              <a:spAutoFit/>
            </a:bodyPr>
            <a:lstStyle/>
            <a:p>
              <a:r>
                <a:rPr lang="en-US" altLang="zh-CN" sz="3600" dirty="0">
                  <a:solidFill>
                    <a:schemeClr val="tx1">
                      <a:lumMod val="50000"/>
                      <a:lumOff val="50000"/>
                    </a:schemeClr>
                  </a:solidFill>
                </a:rPr>
                <a:t>Content Provider</a:t>
              </a:r>
              <a:endParaRPr lang="zh-CN" altLang="en-US" sz="3600" dirty="0">
                <a:solidFill>
                  <a:schemeClr val="tx1">
                    <a:lumMod val="50000"/>
                    <a:lumOff val="50000"/>
                  </a:schemeClr>
                </a:solidFill>
              </a:endParaRPr>
            </a:p>
          </p:txBody>
        </p:sp>
        <p:sp>
          <p:nvSpPr>
            <p:cNvPr id="6" name="矩形 5"/>
            <p:cNvSpPr/>
            <p:nvPr/>
          </p:nvSpPr>
          <p:spPr>
            <a:xfrm>
              <a:off x="3272705" y="2596150"/>
              <a:ext cx="5512067" cy="1003608"/>
            </a:xfrm>
            <a:prstGeom prst="rect">
              <a:avLst/>
            </a:prstGeom>
            <a:noFill/>
          </p:spPr>
          <p:txBody>
            <a:bodyPr vert="horz" wrap="square" rtlCol="0">
              <a:spAutoFit/>
            </a:bodyPr>
            <a:lstStyle/>
            <a:p>
              <a:pPr algn="ctr">
                <a:lnSpc>
                  <a:spcPct val="120000"/>
                </a:lnSpc>
                <a:spcBef>
                  <a:spcPts val="600"/>
                </a:spcBef>
              </a:pPr>
              <a:r>
                <a:rPr lang="zh-CN" altLang="en-US" sz="5400" b="1" dirty="0">
                  <a:latin typeface="Arial" panose="020B0604020202020204" pitchFamily="34" charset="0"/>
                  <a:ea typeface="微软雅黑" panose="020B0503020204020204" pitchFamily="34" charset="-122"/>
                  <a:cs typeface="Arial" panose="020B0604020202020204" pitchFamily="34" charset="0"/>
                </a:rPr>
                <a:t>跨程序数据共享</a:t>
              </a:r>
            </a:p>
          </p:txBody>
        </p:sp>
        <p:cxnSp>
          <p:nvCxnSpPr>
            <p:cNvPr id="8" name="直接箭头连接符 7"/>
            <p:cNvCxnSpPr/>
            <p:nvPr/>
          </p:nvCxnSpPr>
          <p:spPr>
            <a:xfrm flipH="1">
              <a:off x="3442170" y="3608472"/>
              <a:ext cx="5072259"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8511853" y="4324369"/>
            <a:ext cx="1969574" cy="564898"/>
          </a:xfrm>
          <a:prstGeom prst="rect">
            <a:avLst/>
          </a:prstGeom>
          <a:noFill/>
        </p:spPr>
        <p:txBody>
          <a:bodyPr vert="horz" wrap="square" rtlCol="0">
            <a:spAutoFit/>
          </a:bodyPr>
          <a:lstStyle/>
          <a:p>
            <a:pPr algn="ctr">
              <a:lnSpc>
                <a:spcPct val="120000"/>
              </a:lnSpc>
              <a:spcBef>
                <a:spcPts val="600"/>
              </a:spcBef>
            </a:pPr>
            <a:r>
              <a:rPr lang="zh-CN" altLang="en-US" sz="2800" dirty="0">
                <a:latin typeface="Arial" panose="020B0604020202020204" pitchFamily="34" charset="0"/>
                <a:ea typeface="微软雅黑" panose="020B0503020204020204" pitchFamily="34" charset="-122"/>
                <a:cs typeface="Arial" panose="020B0604020202020204" pitchFamily="34" charset="0"/>
              </a:rPr>
              <a:t>用户应用</a:t>
            </a:r>
          </a:p>
        </p:txBody>
      </p:sp>
    </p:spTree>
    <p:extLst>
      <p:ext uri="{BB962C8B-B14F-4D97-AF65-F5344CB8AC3E}">
        <p14:creationId xmlns:p14="http://schemas.microsoft.com/office/powerpoint/2010/main" val="1192187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 Provider</a:t>
            </a:r>
            <a:endParaRPr lang="zh-CN" altLang="en-US" dirty="0"/>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38</a:t>
            </a:fld>
            <a:r>
              <a:rPr lang="en-US" altLang="zh-CN"/>
              <a:t>-246</a:t>
            </a: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407" y="2084723"/>
            <a:ext cx="2860046" cy="2860046"/>
          </a:xfrm>
          <a:prstGeom prst="rect">
            <a:avLst/>
          </a:prstGeom>
        </p:spPr>
      </p:pic>
      <p:sp>
        <p:nvSpPr>
          <p:cNvPr id="5" name="文本框 4"/>
          <p:cNvSpPr txBox="1"/>
          <p:nvPr/>
        </p:nvSpPr>
        <p:spPr>
          <a:xfrm>
            <a:off x="1891217" y="1384878"/>
            <a:ext cx="7598426" cy="532582"/>
          </a:xfrm>
          <a:prstGeom prst="rect">
            <a:avLst/>
          </a:prstGeom>
          <a:noFill/>
        </p:spPr>
        <p:txBody>
          <a:bodyPr vert="horz" wrap="square" rtlCol="0">
            <a:spAutoFit/>
          </a:bodyPr>
          <a:lstStyle/>
          <a:p>
            <a:pPr algn="ct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在不同的应用程序之间共享数据</a:t>
            </a:r>
          </a:p>
        </p:txBody>
      </p:sp>
      <p:sp>
        <p:nvSpPr>
          <p:cNvPr id="7" name="文本框 6"/>
          <p:cNvSpPr txBox="1"/>
          <p:nvPr/>
        </p:nvSpPr>
        <p:spPr>
          <a:xfrm>
            <a:off x="690418" y="3193696"/>
            <a:ext cx="3135855" cy="1040285"/>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为存储和获取数据提供统一的接口</a:t>
            </a:r>
          </a:p>
        </p:txBody>
      </p:sp>
      <p:sp>
        <p:nvSpPr>
          <p:cNvPr id="8" name="文本框 7"/>
          <p:cNvSpPr txBox="1"/>
          <p:nvPr/>
        </p:nvSpPr>
        <p:spPr>
          <a:xfrm>
            <a:off x="2615134" y="5315552"/>
            <a:ext cx="6150593" cy="1040285"/>
          </a:xfrm>
          <a:prstGeom prst="rect">
            <a:avLst/>
          </a:prstGeom>
          <a:noFill/>
        </p:spPr>
        <p:txBody>
          <a:bodyPr vert="horz" wrap="square" rtlCol="0">
            <a:spAutoFit/>
          </a:bodyPr>
          <a:lstStyle/>
          <a:p>
            <a:pPr algn="ct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应用程序通过</a:t>
            </a:r>
            <a:r>
              <a:rPr lang="en-US" altLang="zh-CN" sz="2800" dirty="0" err="1">
                <a:latin typeface="Arial" panose="020B0604020202020204" pitchFamily="34" charset="0"/>
                <a:ea typeface="微软雅黑" panose="020B0503020204020204" pitchFamily="34" charset="-122"/>
                <a:cs typeface="Arial" panose="020B0604020202020204" pitchFamily="34" charset="0"/>
              </a:rPr>
              <a:t>ContentProvider</a:t>
            </a:r>
            <a:r>
              <a:rPr lang="zh-CN" altLang="en-US" sz="2800" dirty="0">
                <a:latin typeface="Arial" panose="020B0604020202020204" pitchFamily="34" charset="0"/>
                <a:ea typeface="微软雅黑" panose="020B0503020204020204" pitchFamily="34" charset="-122"/>
                <a:cs typeface="Arial" panose="020B0604020202020204" pitchFamily="34" charset="0"/>
              </a:rPr>
              <a:t>访问其他应用程序的私有数据</a:t>
            </a:r>
          </a:p>
        </p:txBody>
      </p:sp>
      <p:sp>
        <p:nvSpPr>
          <p:cNvPr id="9" name="文本框 8"/>
          <p:cNvSpPr txBox="1"/>
          <p:nvPr/>
        </p:nvSpPr>
        <p:spPr>
          <a:xfrm>
            <a:off x="7554587" y="3227551"/>
            <a:ext cx="4294415" cy="972574"/>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默认的</a:t>
            </a:r>
            <a:r>
              <a:rPr lang="en-US" altLang="zh-CN" sz="2800" dirty="0" err="1">
                <a:latin typeface="Arial" panose="020B0604020202020204" pitchFamily="34" charset="0"/>
                <a:ea typeface="微软雅黑" panose="020B0503020204020204" pitchFamily="34" charset="-122"/>
                <a:cs typeface="Arial" panose="020B0604020202020204" pitchFamily="34" charset="0"/>
              </a:rPr>
              <a:t>ContentProvider</a:t>
            </a:r>
            <a:endParaRPr lang="en-US" altLang="zh-CN" sz="2800" dirty="0">
              <a:latin typeface="Arial" panose="020B0604020202020204" pitchFamily="34" charset="0"/>
              <a:ea typeface="微软雅黑" panose="020B0503020204020204" pitchFamily="34" charset="-122"/>
              <a:cs typeface="Arial" panose="020B0604020202020204" pitchFamily="34" charset="0"/>
            </a:endParaRPr>
          </a:p>
          <a:p>
            <a:pPr>
              <a:lnSpc>
                <a:spcPct val="110000"/>
              </a:lnSpc>
            </a:pPr>
            <a:r>
              <a:rPr lang="zh-CN" altLang="en-US" sz="24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音频、视频、图片和通讯录等</a:t>
            </a:r>
          </a:p>
        </p:txBody>
      </p:sp>
      <p:grpSp>
        <p:nvGrpSpPr>
          <p:cNvPr id="11" name="组合 10"/>
          <p:cNvGrpSpPr/>
          <p:nvPr/>
        </p:nvGrpSpPr>
        <p:grpSpPr>
          <a:xfrm>
            <a:off x="690418" y="4200124"/>
            <a:ext cx="3734625" cy="674034"/>
            <a:chOff x="2845593" y="4467226"/>
            <a:chExt cx="2150268" cy="495299"/>
          </a:xfrm>
        </p:grpSpPr>
        <p:cxnSp>
          <p:nvCxnSpPr>
            <p:cNvPr id="12" name="直接连接符 11"/>
            <p:cNvCxnSpPr/>
            <p:nvPr/>
          </p:nvCxnSpPr>
          <p:spPr>
            <a:xfrm>
              <a:off x="2845593" y="4467226"/>
              <a:ext cx="16549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500562" y="4467226"/>
              <a:ext cx="495299" cy="495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flipH="1">
            <a:off x="7120454" y="4206529"/>
            <a:ext cx="4603461" cy="674034"/>
            <a:chOff x="2345347" y="4467226"/>
            <a:chExt cx="2650514" cy="495299"/>
          </a:xfrm>
        </p:grpSpPr>
        <p:cxnSp>
          <p:nvCxnSpPr>
            <p:cNvPr id="16" name="直接连接符 15"/>
            <p:cNvCxnSpPr/>
            <p:nvPr/>
          </p:nvCxnSpPr>
          <p:spPr>
            <a:xfrm>
              <a:off x="2345347" y="4467226"/>
              <a:ext cx="21552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500562" y="4467226"/>
              <a:ext cx="495299" cy="495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接箭头连接符 18"/>
          <p:cNvCxnSpPr/>
          <p:nvPr/>
        </p:nvCxnSpPr>
        <p:spPr>
          <a:xfrm flipH="1">
            <a:off x="3151415" y="1933797"/>
            <a:ext cx="5078185"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2725888" y="5343003"/>
            <a:ext cx="6039839"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347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使用现有内容提供器</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39</a:t>
            </a:fld>
            <a:endParaRPr lang="zh-CN" altLang="en-US"/>
          </a:p>
        </p:txBody>
      </p:sp>
      <p:sp>
        <p:nvSpPr>
          <p:cNvPr id="6" name="圆角矩形 5"/>
          <p:cNvSpPr/>
          <p:nvPr/>
        </p:nvSpPr>
        <p:spPr>
          <a:xfrm>
            <a:off x="8190569" y="1265579"/>
            <a:ext cx="2331076" cy="2395809"/>
          </a:xfrm>
          <a:prstGeom prst="roundRect">
            <a:avLst>
              <a:gd name="adj" fmla="val 2175"/>
            </a:avLst>
          </a:prstGeom>
          <a:solidFill>
            <a:schemeClr val="accent1"/>
          </a:solidFill>
          <a:ln>
            <a:solidFill>
              <a:schemeClr val="accent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应用 </a:t>
            </a:r>
            <a:r>
              <a:rPr lang="en-US" altLang="zh-CN" sz="2800" b="1" dirty="0"/>
              <a:t>B</a:t>
            </a:r>
          </a:p>
          <a:p>
            <a:pPr algn="ctr"/>
            <a:endParaRPr lang="en-US" altLang="zh-CN" sz="2800" b="1" dirty="0"/>
          </a:p>
          <a:p>
            <a:pPr algn="ctr"/>
            <a:endParaRPr lang="en-US" altLang="zh-CN" sz="2800" b="1" dirty="0"/>
          </a:p>
          <a:p>
            <a:pPr algn="ctr"/>
            <a:endParaRPr lang="zh-CN" altLang="en-US" sz="2800" b="1" dirty="0"/>
          </a:p>
        </p:txBody>
      </p:sp>
      <p:sp>
        <p:nvSpPr>
          <p:cNvPr id="7" name="圆角矩形 6"/>
          <p:cNvSpPr/>
          <p:nvPr/>
        </p:nvSpPr>
        <p:spPr>
          <a:xfrm>
            <a:off x="8190569" y="4193469"/>
            <a:ext cx="2331076" cy="2395809"/>
          </a:xfrm>
          <a:prstGeom prst="roundRect">
            <a:avLst>
              <a:gd name="adj" fmla="val 2175"/>
            </a:avLst>
          </a:prstGeom>
          <a:solidFill>
            <a:schemeClr val="accent3"/>
          </a:solidFill>
          <a:ln>
            <a:solidFill>
              <a:schemeClr val="accent3"/>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应用 </a:t>
            </a:r>
            <a:r>
              <a:rPr lang="en-US" altLang="zh-CN" sz="2800" b="1" dirty="0"/>
              <a:t>C</a:t>
            </a:r>
          </a:p>
          <a:p>
            <a:pPr algn="ctr"/>
            <a:endParaRPr lang="en-US" altLang="zh-CN" sz="2800" b="1" dirty="0"/>
          </a:p>
          <a:p>
            <a:pPr algn="ctr"/>
            <a:endParaRPr lang="en-US" altLang="zh-CN" sz="2800" b="1" dirty="0"/>
          </a:p>
          <a:p>
            <a:pPr algn="ctr"/>
            <a:endParaRPr lang="zh-CN" altLang="en-US" sz="2800" b="1"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5811" y="2251147"/>
            <a:ext cx="1300593" cy="1244782"/>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5811" y="5221522"/>
            <a:ext cx="1300593" cy="1244782"/>
          </a:xfrm>
          <a:prstGeom prst="rect">
            <a:avLst/>
          </a:prstGeom>
        </p:spPr>
      </p:pic>
      <p:grpSp>
        <p:nvGrpSpPr>
          <p:cNvPr id="10" name="组合 9"/>
          <p:cNvGrpSpPr/>
          <p:nvPr/>
        </p:nvGrpSpPr>
        <p:grpSpPr>
          <a:xfrm>
            <a:off x="852068" y="1678679"/>
            <a:ext cx="2751714" cy="2395809"/>
            <a:chOff x="1429555" y="1662351"/>
            <a:chExt cx="2751714" cy="2395809"/>
          </a:xfrm>
        </p:grpSpPr>
        <p:sp>
          <p:nvSpPr>
            <p:cNvPr id="11" name="圆角矩形 10"/>
            <p:cNvSpPr/>
            <p:nvPr/>
          </p:nvSpPr>
          <p:spPr>
            <a:xfrm>
              <a:off x="1429555" y="1662351"/>
              <a:ext cx="2331076" cy="2395809"/>
            </a:xfrm>
            <a:prstGeom prst="roundRect">
              <a:avLst>
                <a:gd name="adj" fmla="val 2175"/>
              </a:avLst>
            </a:prstGeom>
            <a:solidFill>
              <a:schemeClr val="accent2"/>
            </a:solidFill>
            <a:ln>
              <a:solidFill>
                <a:schemeClr val="accent2">
                  <a:lumMod val="60000"/>
                  <a:lumOff val="40000"/>
                </a:schemeClr>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应用 </a:t>
              </a:r>
              <a:r>
                <a:rPr lang="en-US" altLang="zh-CN" sz="2800" b="1" dirty="0"/>
                <a:t>A</a:t>
              </a:r>
            </a:p>
            <a:p>
              <a:pPr algn="ctr"/>
              <a:endParaRPr lang="en-US" altLang="zh-CN" sz="2800" b="1" dirty="0"/>
            </a:p>
            <a:p>
              <a:pPr algn="ctr"/>
              <a:endParaRPr lang="en-US" altLang="zh-CN" sz="2800" b="1" dirty="0"/>
            </a:p>
            <a:p>
              <a:pPr algn="ctr"/>
              <a:endParaRPr lang="zh-CN" altLang="en-US" sz="2800" b="1" dirty="0"/>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5493" y="2738229"/>
              <a:ext cx="1219200" cy="1166882"/>
            </a:xfrm>
            <a:prstGeom prst="rect">
              <a:avLst/>
            </a:prstGeom>
          </p:spPr>
        </p:pic>
        <p:grpSp>
          <p:nvGrpSpPr>
            <p:cNvPr id="13" name="组合 12"/>
            <p:cNvGrpSpPr/>
            <p:nvPr/>
          </p:nvGrpSpPr>
          <p:grpSpPr>
            <a:xfrm>
              <a:off x="3421170" y="3001518"/>
              <a:ext cx="760099" cy="797793"/>
              <a:chOff x="3446928" y="2978584"/>
              <a:chExt cx="957648" cy="833563"/>
            </a:xfrm>
          </p:grpSpPr>
          <p:sp>
            <p:nvSpPr>
              <p:cNvPr id="14" name="圆角矩形 13"/>
              <p:cNvSpPr/>
              <p:nvPr/>
            </p:nvSpPr>
            <p:spPr>
              <a:xfrm>
                <a:off x="3446928" y="2978584"/>
                <a:ext cx="957648" cy="176400"/>
              </a:xfrm>
              <a:prstGeom prst="roundRect">
                <a:avLst>
                  <a:gd name="adj" fmla="val 2175"/>
                </a:avLst>
              </a:prstGeom>
              <a:solidFill>
                <a:schemeClr val="accent2">
                  <a:lumMod val="40000"/>
                  <a:lumOff val="60000"/>
                </a:schemeClr>
              </a:solidFill>
              <a:ln>
                <a:solidFill>
                  <a:schemeClr val="accent2">
                    <a:lumMod val="40000"/>
                    <a:lumOff val="60000"/>
                  </a:schemeClr>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p>
              <a:p>
                <a:pPr algn="ctr"/>
                <a:endParaRPr lang="en-US" altLang="zh-CN" sz="2800" b="1" dirty="0"/>
              </a:p>
              <a:p>
                <a:pPr algn="ctr"/>
                <a:endParaRPr lang="zh-CN" altLang="en-US" sz="2800" b="1" dirty="0"/>
              </a:p>
            </p:txBody>
          </p:sp>
          <p:sp>
            <p:nvSpPr>
              <p:cNvPr id="15" name="圆角矩形 14"/>
              <p:cNvSpPr/>
              <p:nvPr/>
            </p:nvSpPr>
            <p:spPr>
              <a:xfrm>
                <a:off x="3446928" y="3315238"/>
                <a:ext cx="957648" cy="176400"/>
              </a:xfrm>
              <a:prstGeom prst="roundRect">
                <a:avLst>
                  <a:gd name="adj" fmla="val 2175"/>
                </a:avLst>
              </a:prstGeom>
              <a:solidFill>
                <a:schemeClr val="accent2">
                  <a:lumMod val="40000"/>
                  <a:lumOff val="60000"/>
                </a:schemeClr>
              </a:solidFill>
              <a:ln>
                <a:solidFill>
                  <a:schemeClr val="accent2">
                    <a:lumMod val="40000"/>
                    <a:lumOff val="60000"/>
                  </a:schemeClr>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p>
              <a:p>
                <a:pPr algn="ctr"/>
                <a:endParaRPr lang="en-US" altLang="zh-CN" sz="2800" b="1" dirty="0"/>
              </a:p>
              <a:p>
                <a:pPr algn="ctr"/>
                <a:endParaRPr lang="zh-CN" altLang="en-US" sz="2800" b="1" dirty="0"/>
              </a:p>
            </p:txBody>
          </p:sp>
          <p:sp>
            <p:nvSpPr>
              <p:cNvPr id="16" name="圆角矩形 15"/>
              <p:cNvSpPr/>
              <p:nvPr/>
            </p:nvSpPr>
            <p:spPr>
              <a:xfrm>
                <a:off x="3446928" y="3635747"/>
                <a:ext cx="957648" cy="176400"/>
              </a:xfrm>
              <a:prstGeom prst="roundRect">
                <a:avLst>
                  <a:gd name="adj" fmla="val 2175"/>
                </a:avLst>
              </a:prstGeom>
              <a:solidFill>
                <a:schemeClr val="accent2">
                  <a:lumMod val="40000"/>
                  <a:lumOff val="60000"/>
                </a:schemeClr>
              </a:solidFill>
              <a:ln>
                <a:solidFill>
                  <a:schemeClr val="accent2">
                    <a:lumMod val="40000"/>
                    <a:lumOff val="60000"/>
                  </a:schemeClr>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p>
              <a:p>
                <a:pPr algn="ctr"/>
                <a:endParaRPr lang="en-US" altLang="zh-CN" sz="2800" b="1" dirty="0"/>
              </a:p>
              <a:p>
                <a:pPr algn="ctr"/>
                <a:endParaRPr lang="zh-CN" altLang="en-US" sz="2800" b="1" dirty="0"/>
              </a:p>
            </p:txBody>
          </p:sp>
        </p:grpSp>
      </p:grpSp>
      <p:grpSp>
        <p:nvGrpSpPr>
          <p:cNvPr id="17" name="组合 16"/>
          <p:cNvGrpSpPr/>
          <p:nvPr/>
        </p:nvGrpSpPr>
        <p:grpSpPr>
          <a:xfrm>
            <a:off x="7780909" y="1472871"/>
            <a:ext cx="760099" cy="797793"/>
            <a:chOff x="6540002" y="1240023"/>
            <a:chExt cx="957648" cy="833563"/>
          </a:xfrm>
          <a:solidFill>
            <a:schemeClr val="tx2">
              <a:lumMod val="40000"/>
              <a:lumOff val="60000"/>
            </a:schemeClr>
          </a:solidFill>
        </p:grpSpPr>
        <p:sp>
          <p:nvSpPr>
            <p:cNvPr id="18" name="圆角矩形 17"/>
            <p:cNvSpPr/>
            <p:nvPr/>
          </p:nvSpPr>
          <p:spPr>
            <a:xfrm>
              <a:off x="6540002" y="1240023"/>
              <a:ext cx="957648" cy="176400"/>
            </a:xfrm>
            <a:prstGeom prst="roundRect">
              <a:avLst>
                <a:gd name="adj" fmla="val 2175"/>
              </a:avLst>
            </a:prstGeom>
            <a:grpFill/>
            <a:ln>
              <a:solidFill>
                <a:schemeClr val="tx2">
                  <a:lumMod val="40000"/>
                  <a:lumOff val="60000"/>
                </a:schemeClr>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p>
            <a:p>
              <a:pPr algn="ctr"/>
              <a:endParaRPr lang="en-US" altLang="zh-CN" sz="2800" b="1" dirty="0"/>
            </a:p>
            <a:p>
              <a:pPr algn="ctr"/>
              <a:endParaRPr lang="zh-CN" altLang="en-US" sz="2800" b="1" dirty="0"/>
            </a:p>
          </p:txBody>
        </p:sp>
        <p:sp>
          <p:nvSpPr>
            <p:cNvPr id="19" name="圆角矩形 18"/>
            <p:cNvSpPr/>
            <p:nvPr/>
          </p:nvSpPr>
          <p:spPr>
            <a:xfrm>
              <a:off x="6540002" y="1576677"/>
              <a:ext cx="957648" cy="176400"/>
            </a:xfrm>
            <a:prstGeom prst="roundRect">
              <a:avLst>
                <a:gd name="adj" fmla="val 2175"/>
              </a:avLst>
            </a:prstGeom>
            <a:grpFill/>
            <a:ln>
              <a:solidFill>
                <a:schemeClr val="tx2">
                  <a:lumMod val="40000"/>
                  <a:lumOff val="60000"/>
                </a:schemeClr>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p>
            <a:p>
              <a:pPr algn="ctr"/>
              <a:endParaRPr lang="en-US" altLang="zh-CN" sz="2800" b="1" dirty="0"/>
            </a:p>
            <a:p>
              <a:pPr algn="ctr"/>
              <a:endParaRPr lang="zh-CN" altLang="en-US" sz="2800" b="1" dirty="0"/>
            </a:p>
          </p:txBody>
        </p:sp>
        <p:sp>
          <p:nvSpPr>
            <p:cNvPr id="20" name="圆角矩形 19"/>
            <p:cNvSpPr/>
            <p:nvPr/>
          </p:nvSpPr>
          <p:spPr>
            <a:xfrm>
              <a:off x="6540002" y="1897186"/>
              <a:ext cx="957648" cy="176400"/>
            </a:xfrm>
            <a:prstGeom prst="roundRect">
              <a:avLst>
                <a:gd name="adj" fmla="val 2175"/>
              </a:avLst>
            </a:prstGeom>
            <a:grpFill/>
            <a:ln>
              <a:solidFill>
                <a:schemeClr val="tx2">
                  <a:lumMod val="40000"/>
                  <a:lumOff val="60000"/>
                </a:schemeClr>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p>
            <a:p>
              <a:pPr algn="ctr"/>
              <a:endParaRPr lang="en-US" altLang="zh-CN" sz="2800" b="1" dirty="0"/>
            </a:p>
            <a:p>
              <a:pPr algn="ctr"/>
              <a:endParaRPr lang="zh-CN" altLang="en-US" sz="2800" b="1" dirty="0"/>
            </a:p>
          </p:txBody>
        </p:sp>
      </p:grpSp>
      <p:grpSp>
        <p:nvGrpSpPr>
          <p:cNvPr id="21" name="组合 20"/>
          <p:cNvGrpSpPr/>
          <p:nvPr/>
        </p:nvGrpSpPr>
        <p:grpSpPr>
          <a:xfrm>
            <a:off x="7780909" y="4405503"/>
            <a:ext cx="760099" cy="797793"/>
            <a:chOff x="6540002" y="4304142"/>
            <a:chExt cx="957648" cy="833563"/>
          </a:xfrm>
          <a:solidFill>
            <a:schemeClr val="accent3">
              <a:lumMod val="40000"/>
              <a:lumOff val="60000"/>
            </a:schemeClr>
          </a:solidFill>
        </p:grpSpPr>
        <p:sp>
          <p:nvSpPr>
            <p:cNvPr id="22" name="圆角矩形 21"/>
            <p:cNvSpPr/>
            <p:nvPr/>
          </p:nvSpPr>
          <p:spPr>
            <a:xfrm>
              <a:off x="6540002" y="4304142"/>
              <a:ext cx="957648" cy="176400"/>
            </a:xfrm>
            <a:prstGeom prst="roundRect">
              <a:avLst>
                <a:gd name="adj" fmla="val 2175"/>
              </a:avLst>
            </a:prstGeom>
            <a:grpFill/>
            <a:ln>
              <a:solidFill>
                <a:schemeClr val="accent3">
                  <a:lumMod val="40000"/>
                  <a:lumOff val="60000"/>
                </a:schemeClr>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p>
            <a:p>
              <a:pPr algn="ctr"/>
              <a:endParaRPr lang="en-US" altLang="zh-CN" sz="2800" b="1" dirty="0"/>
            </a:p>
            <a:p>
              <a:pPr algn="ctr"/>
              <a:endParaRPr lang="zh-CN" altLang="en-US" sz="2800" b="1" dirty="0"/>
            </a:p>
          </p:txBody>
        </p:sp>
        <p:sp>
          <p:nvSpPr>
            <p:cNvPr id="23" name="圆角矩形 22"/>
            <p:cNvSpPr/>
            <p:nvPr/>
          </p:nvSpPr>
          <p:spPr>
            <a:xfrm>
              <a:off x="6540002" y="4640796"/>
              <a:ext cx="957648" cy="176400"/>
            </a:xfrm>
            <a:prstGeom prst="roundRect">
              <a:avLst>
                <a:gd name="adj" fmla="val 2175"/>
              </a:avLst>
            </a:prstGeom>
            <a:grpFill/>
            <a:ln>
              <a:solidFill>
                <a:schemeClr val="accent3">
                  <a:lumMod val="40000"/>
                  <a:lumOff val="60000"/>
                </a:schemeClr>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p>
            <a:p>
              <a:pPr algn="ctr"/>
              <a:endParaRPr lang="en-US" altLang="zh-CN" sz="2800" b="1" dirty="0"/>
            </a:p>
            <a:p>
              <a:pPr algn="ctr"/>
              <a:endParaRPr lang="zh-CN" altLang="en-US" sz="2800" b="1" dirty="0"/>
            </a:p>
          </p:txBody>
        </p:sp>
        <p:sp>
          <p:nvSpPr>
            <p:cNvPr id="24" name="圆角矩形 23"/>
            <p:cNvSpPr/>
            <p:nvPr/>
          </p:nvSpPr>
          <p:spPr>
            <a:xfrm>
              <a:off x="6540002" y="4961305"/>
              <a:ext cx="957648" cy="176400"/>
            </a:xfrm>
            <a:prstGeom prst="roundRect">
              <a:avLst>
                <a:gd name="adj" fmla="val 2175"/>
              </a:avLst>
            </a:prstGeom>
            <a:grpFill/>
            <a:ln>
              <a:solidFill>
                <a:schemeClr val="accent3">
                  <a:lumMod val="40000"/>
                  <a:lumOff val="60000"/>
                </a:schemeClr>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p>
            <a:p>
              <a:pPr algn="ctr"/>
              <a:endParaRPr lang="en-US" altLang="zh-CN" sz="2800" b="1" dirty="0"/>
            </a:p>
            <a:p>
              <a:pPr algn="ctr"/>
              <a:endParaRPr lang="zh-CN" altLang="en-US" sz="2800" b="1" dirty="0"/>
            </a:p>
          </p:txBody>
        </p:sp>
      </p:grpSp>
      <p:sp>
        <p:nvSpPr>
          <p:cNvPr id="25" name="文本框 24"/>
          <p:cNvSpPr txBox="1"/>
          <p:nvPr/>
        </p:nvSpPr>
        <p:spPr>
          <a:xfrm>
            <a:off x="3698386" y="3200600"/>
            <a:ext cx="2640089" cy="467051"/>
          </a:xfrm>
          <a:prstGeom prst="rect">
            <a:avLst/>
          </a:prstGeom>
          <a:noFill/>
        </p:spPr>
        <p:txBody>
          <a:bodyPr wrap="square" rtlCol="0">
            <a:spAutoFit/>
          </a:bodyPr>
          <a:lstStyle/>
          <a:p>
            <a:pPr algn="ctr">
              <a:lnSpc>
                <a:spcPct val="110000"/>
              </a:lnSpc>
            </a:pPr>
            <a:r>
              <a:rPr lang="en-US" altLang="zh-CN" sz="2400" b="1" dirty="0" err="1">
                <a:solidFill>
                  <a:schemeClr val="accent2"/>
                </a:solidFill>
                <a:latin typeface="Arial" panose="020B0604020202020204" pitchFamily="34" charset="0"/>
                <a:ea typeface="微软雅黑" panose="020B0503020204020204" pitchFamily="34" charset="-122"/>
                <a:cs typeface="Arial" panose="020B0604020202020204" pitchFamily="34" charset="0"/>
              </a:rPr>
              <a:t>ContentResolver</a:t>
            </a:r>
            <a:endParaRPr lang="zh-CN" altLang="en-US" sz="2400" b="1" dirty="0">
              <a:solidFill>
                <a:schemeClr val="accent2"/>
              </a:solidFill>
              <a:latin typeface="Arial" panose="020B0604020202020204" pitchFamily="34" charset="0"/>
              <a:ea typeface="微软雅黑" panose="020B0503020204020204" pitchFamily="34" charset="-122"/>
              <a:cs typeface="Arial" panose="020B0604020202020204" pitchFamily="34" charset="0"/>
            </a:endParaRPr>
          </a:p>
        </p:txBody>
      </p:sp>
      <p:sp>
        <p:nvSpPr>
          <p:cNvPr id="26" name="文本框 25"/>
          <p:cNvSpPr txBox="1"/>
          <p:nvPr/>
        </p:nvSpPr>
        <p:spPr>
          <a:xfrm>
            <a:off x="5044746" y="1267614"/>
            <a:ext cx="2773566" cy="904863"/>
          </a:xfrm>
          <a:prstGeom prst="rect">
            <a:avLst/>
          </a:prstGeom>
          <a:noFill/>
        </p:spPr>
        <p:txBody>
          <a:bodyPr wrap="square" rtlCol="0">
            <a:spAutoFit/>
          </a:bodyPr>
          <a:lstStyle/>
          <a:p>
            <a:pPr algn="ctr">
              <a:lnSpc>
                <a:spcPct val="110000"/>
              </a:lnSpc>
            </a:pPr>
            <a:r>
              <a:rPr lang="en-US" altLang="zh-CN" sz="2400" b="1" dirty="0" err="1">
                <a:solidFill>
                  <a:schemeClr val="accent1"/>
                </a:solidFill>
                <a:latin typeface="Arial" panose="020B0604020202020204" pitchFamily="34" charset="0"/>
                <a:ea typeface="微软雅黑" panose="020B0503020204020204" pitchFamily="34" charset="-122"/>
                <a:cs typeface="Arial" panose="020B0604020202020204" pitchFamily="34" charset="0"/>
              </a:rPr>
              <a:t>ContentProvider</a:t>
            </a:r>
            <a:r>
              <a:rPr lang="en-US" altLang="zh-CN"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 </a:t>
            </a:r>
          </a:p>
          <a:p>
            <a:pPr algn="ctr">
              <a:lnSpc>
                <a:spcPct val="110000"/>
              </a:lnSpc>
            </a:pPr>
            <a:r>
              <a:rPr lang="en-US" altLang="zh-CN"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B</a:t>
            </a:r>
            <a:endPar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27" name="文本框 26"/>
          <p:cNvSpPr txBox="1"/>
          <p:nvPr/>
        </p:nvSpPr>
        <p:spPr>
          <a:xfrm>
            <a:off x="5027222" y="4755654"/>
            <a:ext cx="2773566" cy="904863"/>
          </a:xfrm>
          <a:prstGeom prst="rect">
            <a:avLst/>
          </a:prstGeom>
          <a:noFill/>
        </p:spPr>
        <p:txBody>
          <a:bodyPr wrap="square" rtlCol="0">
            <a:spAutoFit/>
          </a:bodyPr>
          <a:lstStyle/>
          <a:p>
            <a:pPr algn="ctr">
              <a:lnSpc>
                <a:spcPct val="110000"/>
              </a:lnSpc>
            </a:pPr>
            <a:r>
              <a:rPr lang="en-US" altLang="zh-CN" sz="2400" b="1" dirty="0" err="1">
                <a:solidFill>
                  <a:schemeClr val="accent3"/>
                </a:solidFill>
                <a:latin typeface="Arial" panose="020B0604020202020204" pitchFamily="34" charset="0"/>
                <a:ea typeface="微软雅黑" panose="020B0503020204020204" pitchFamily="34" charset="-122"/>
                <a:cs typeface="Arial" panose="020B0604020202020204" pitchFamily="34" charset="0"/>
              </a:rPr>
              <a:t>ContentProvider</a:t>
            </a:r>
            <a:r>
              <a:rPr lang="en-US" altLang="zh-CN" sz="2400" b="1" dirty="0">
                <a:solidFill>
                  <a:schemeClr val="accent3"/>
                </a:solidFill>
                <a:latin typeface="Arial" panose="020B0604020202020204" pitchFamily="34" charset="0"/>
                <a:ea typeface="微软雅黑" panose="020B0503020204020204" pitchFamily="34" charset="-122"/>
                <a:cs typeface="Arial" panose="020B0604020202020204" pitchFamily="34" charset="0"/>
              </a:rPr>
              <a:t> </a:t>
            </a:r>
          </a:p>
          <a:p>
            <a:pPr algn="ctr">
              <a:lnSpc>
                <a:spcPct val="110000"/>
              </a:lnSpc>
            </a:pPr>
            <a:r>
              <a:rPr lang="en-US" altLang="zh-CN" sz="2400" b="1" dirty="0">
                <a:solidFill>
                  <a:schemeClr val="accent3"/>
                </a:solidFill>
                <a:latin typeface="Arial" panose="020B0604020202020204" pitchFamily="34" charset="0"/>
                <a:ea typeface="微软雅黑" panose="020B0503020204020204" pitchFamily="34" charset="-122"/>
                <a:cs typeface="Arial" panose="020B0604020202020204" pitchFamily="34" charset="0"/>
              </a:rPr>
              <a:t>A</a:t>
            </a:r>
            <a:endParaRPr lang="zh-CN" altLang="en-US" sz="2400" b="1" dirty="0">
              <a:solidFill>
                <a:schemeClr val="accent3"/>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28" name="直接箭头连接符 27"/>
          <p:cNvCxnSpPr>
            <a:stCxn id="26" idx="2"/>
            <a:endCxn id="14" idx="3"/>
          </p:cNvCxnSpPr>
          <p:nvPr/>
        </p:nvCxnSpPr>
        <p:spPr>
          <a:xfrm flipH="1">
            <a:off x="3603782" y="2172477"/>
            <a:ext cx="2827747" cy="929784"/>
          </a:xfrm>
          <a:prstGeom prst="straightConnector1">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7" idx="0"/>
            <a:endCxn id="16" idx="3"/>
          </p:cNvCxnSpPr>
          <p:nvPr/>
        </p:nvCxnSpPr>
        <p:spPr>
          <a:xfrm flipH="1" flipV="1">
            <a:off x="3603782" y="3731224"/>
            <a:ext cx="2810223" cy="1024430"/>
          </a:xfrm>
          <a:prstGeom prst="straightConnector1">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603543" y="4299997"/>
            <a:ext cx="1931074" cy="430887"/>
          </a:xfrm>
          <a:prstGeom prst="rect">
            <a:avLst/>
          </a:prstGeom>
          <a:noFill/>
        </p:spPr>
        <p:txBody>
          <a:bodyPr wrap="square" rtlCol="0">
            <a:spAutoFit/>
          </a:bodyPr>
          <a:lstStyle/>
          <a:p>
            <a:pPr algn="ctr">
              <a:lnSpc>
                <a:spcPct val="110000"/>
              </a:lnSpc>
            </a:pPr>
            <a:r>
              <a:rPr lang="en-US" altLang="zh-CN" sz="2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Query(</a:t>
            </a:r>
            <a:r>
              <a:rPr lang="en-US" altLang="zh-CN" sz="2000" dirty="0" err="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uri_C</a:t>
            </a:r>
            <a:r>
              <a:rPr lang="en-US" altLang="zh-CN" sz="2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zh-CN" altLang="en-US" sz="2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1" name="文本框 30"/>
          <p:cNvSpPr txBox="1"/>
          <p:nvPr/>
        </p:nvSpPr>
        <p:spPr>
          <a:xfrm>
            <a:off x="3603543" y="2132121"/>
            <a:ext cx="1931074" cy="430887"/>
          </a:xfrm>
          <a:prstGeom prst="rect">
            <a:avLst/>
          </a:prstGeom>
          <a:noFill/>
        </p:spPr>
        <p:txBody>
          <a:bodyPr wrap="square" rtlCol="0">
            <a:spAutoFit/>
          </a:bodyPr>
          <a:lstStyle/>
          <a:p>
            <a:pPr algn="ctr">
              <a:lnSpc>
                <a:spcPct val="110000"/>
              </a:lnSpc>
            </a:pPr>
            <a:r>
              <a:rPr lang="en-US" altLang="zh-CN" sz="2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Query(</a:t>
            </a:r>
            <a:r>
              <a:rPr lang="en-US" altLang="zh-CN" sz="2000" dirty="0" err="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uri_B</a:t>
            </a:r>
            <a:r>
              <a:rPr lang="en-US" altLang="zh-CN" sz="2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zh-CN" altLang="en-US" sz="2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73205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数据存取</a:t>
            </a:r>
          </a:p>
        </p:txBody>
      </p:sp>
      <p:sp>
        <p:nvSpPr>
          <p:cNvPr id="5" name="灯片编号占位符 4"/>
          <p:cNvSpPr>
            <a:spLocks noGrp="1"/>
          </p:cNvSpPr>
          <p:nvPr>
            <p:ph type="sldNum" sz="quarter" idx="12"/>
          </p:nvPr>
        </p:nvSpPr>
        <p:spPr/>
        <p:txBody>
          <a:bodyPr/>
          <a:lstStyle/>
          <a:p>
            <a:pPr>
              <a:defRPr/>
            </a:pPr>
            <a:fld id="{2B1AB1B9-56BA-487F-9EEF-275D6FD877A4}" type="slidenum">
              <a:rPr lang="en-US" altLang="zh-CN" smtClean="0"/>
              <a:pPr>
                <a:defRPr/>
              </a:pPr>
              <a:t>4</a:t>
            </a:fld>
            <a:r>
              <a:rPr lang="en-US" altLang="zh-CN"/>
              <a:t>-246</a:t>
            </a:r>
            <a:endParaRPr lang="en-US" altLang="zh-CN"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332" y="2169548"/>
            <a:ext cx="2971795" cy="2971795"/>
          </a:xfrm>
          <a:prstGeom prst="rect">
            <a:avLst/>
          </a:prstGeom>
        </p:spPr>
      </p:pic>
      <p:sp>
        <p:nvSpPr>
          <p:cNvPr id="4" name="文本框 3"/>
          <p:cNvSpPr txBox="1"/>
          <p:nvPr/>
        </p:nvSpPr>
        <p:spPr>
          <a:xfrm>
            <a:off x="1372924" y="1851352"/>
            <a:ext cx="1221137" cy="636391"/>
          </a:xfrm>
          <a:prstGeom prst="rect">
            <a:avLst/>
          </a:prstGeom>
          <a:noFill/>
        </p:spPr>
        <p:txBody>
          <a:bodyPr vert="horz" wrap="square" rtlCol="0">
            <a:spAutoFit/>
          </a:bodyPr>
          <a:lstStyle/>
          <a:p>
            <a:pPr>
              <a:lnSpc>
                <a:spcPct val="110000"/>
              </a:lnSpc>
            </a:pPr>
            <a:r>
              <a:rPr lang="en-US" altLang="zh-CN" sz="2800" dirty="0">
                <a:latin typeface="Arial" panose="020B0604020202020204" pitchFamily="34" charset="0"/>
                <a:ea typeface="微软雅黑" panose="020B0503020204020204" pitchFamily="34" charset="-122"/>
                <a:cs typeface="Arial" panose="020B0604020202020204" pitchFamily="34" charset="0"/>
              </a:rPr>
              <a:t>File</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
        <p:nvSpPr>
          <p:cNvPr id="6" name="文本框 5"/>
          <p:cNvSpPr txBox="1"/>
          <p:nvPr/>
        </p:nvSpPr>
        <p:spPr>
          <a:xfrm>
            <a:off x="8513486" y="2379369"/>
            <a:ext cx="3097670" cy="529504"/>
          </a:xfrm>
          <a:prstGeom prst="rect">
            <a:avLst/>
          </a:prstGeom>
          <a:noFill/>
        </p:spPr>
        <p:txBody>
          <a:bodyPr vert="horz" wrap="square" rtlCol="0">
            <a:spAutoFit/>
          </a:bodyPr>
          <a:lstStyle/>
          <a:p>
            <a:pPr>
              <a:lnSpc>
                <a:spcPct val="110000"/>
              </a:lnSpc>
            </a:pPr>
            <a:r>
              <a:rPr lang="en-US" altLang="zh-CN" sz="2800" dirty="0" err="1">
                <a:latin typeface="Arial" panose="020B0604020202020204" pitchFamily="34" charset="0"/>
                <a:ea typeface="微软雅黑" panose="020B0503020204020204" pitchFamily="34" charset="-122"/>
                <a:cs typeface="Arial" panose="020B0604020202020204" pitchFamily="34" charset="0"/>
              </a:rPr>
              <a:t>SharedPreference</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p:cNvSpPr txBox="1"/>
          <p:nvPr/>
        </p:nvSpPr>
        <p:spPr>
          <a:xfrm>
            <a:off x="849284" y="3780741"/>
            <a:ext cx="1617180" cy="636391"/>
          </a:xfrm>
          <a:prstGeom prst="rect">
            <a:avLst/>
          </a:prstGeom>
          <a:noFill/>
        </p:spPr>
        <p:txBody>
          <a:bodyPr vert="horz" wrap="square" rtlCol="0">
            <a:spAutoFit/>
          </a:bodyPr>
          <a:lstStyle/>
          <a:p>
            <a:pPr>
              <a:lnSpc>
                <a:spcPct val="110000"/>
              </a:lnSpc>
            </a:pPr>
            <a:r>
              <a:rPr lang="en-US" altLang="zh-CN" sz="2800" dirty="0">
                <a:latin typeface="Arial" panose="020B0604020202020204" pitchFamily="34" charset="0"/>
                <a:ea typeface="微软雅黑" panose="020B0503020204020204" pitchFamily="34" charset="-122"/>
                <a:cs typeface="Arial" panose="020B0604020202020204" pitchFamily="34" charset="0"/>
              </a:rPr>
              <a:t>SQLite</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
        <p:nvSpPr>
          <p:cNvPr id="8" name="文本框 7"/>
          <p:cNvSpPr txBox="1"/>
          <p:nvPr/>
        </p:nvSpPr>
        <p:spPr>
          <a:xfrm>
            <a:off x="8513485" y="4448147"/>
            <a:ext cx="3097670" cy="566309"/>
          </a:xfrm>
          <a:prstGeom prst="rect">
            <a:avLst/>
          </a:prstGeom>
          <a:noFill/>
        </p:spPr>
        <p:txBody>
          <a:bodyPr vert="horz" wrap="square" rtlCol="0">
            <a:spAutoFit/>
          </a:bodyPr>
          <a:lstStyle/>
          <a:p>
            <a:pPr>
              <a:lnSpc>
                <a:spcPct val="110000"/>
              </a:lnSpc>
            </a:pPr>
            <a:r>
              <a:rPr lang="en-US" altLang="zh-CN" sz="2800" dirty="0">
                <a:latin typeface="Arial" panose="020B0604020202020204" pitchFamily="34" charset="0"/>
                <a:ea typeface="微软雅黑" panose="020B0503020204020204" pitchFamily="34" charset="-122"/>
                <a:cs typeface="Arial" panose="020B0604020202020204" pitchFamily="34" charset="0"/>
              </a:rPr>
              <a:t>Content  Provider</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grpSp>
        <p:nvGrpSpPr>
          <p:cNvPr id="11" name="组合 10"/>
          <p:cNvGrpSpPr/>
          <p:nvPr/>
        </p:nvGrpSpPr>
        <p:grpSpPr>
          <a:xfrm flipH="1" flipV="1">
            <a:off x="6079915" y="4242882"/>
            <a:ext cx="2158760" cy="530072"/>
            <a:chOff x="2845593" y="4467226"/>
            <a:chExt cx="2194507" cy="538850"/>
          </a:xfrm>
        </p:grpSpPr>
        <p:cxnSp>
          <p:nvCxnSpPr>
            <p:cNvPr id="12" name="直接连接符 11"/>
            <p:cNvCxnSpPr/>
            <p:nvPr/>
          </p:nvCxnSpPr>
          <p:spPr>
            <a:xfrm>
              <a:off x="2845593" y="4467226"/>
              <a:ext cx="16549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500562" y="4467226"/>
              <a:ext cx="495299" cy="495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948933" y="4914909"/>
              <a:ext cx="91167" cy="91167"/>
            </a:xfrm>
            <a:prstGeom prst="ellipse">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flipV="1">
            <a:off x="2299153" y="3568866"/>
            <a:ext cx="2158760" cy="530072"/>
            <a:chOff x="2845593" y="4467226"/>
            <a:chExt cx="2194507" cy="538850"/>
          </a:xfrm>
        </p:grpSpPr>
        <p:cxnSp>
          <p:nvCxnSpPr>
            <p:cNvPr id="16" name="直接连接符 15"/>
            <p:cNvCxnSpPr/>
            <p:nvPr/>
          </p:nvCxnSpPr>
          <p:spPr>
            <a:xfrm>
              <a:off x="2845593" y="4467226"/>
              <a:ext cx="16549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500562" y="4467226"/>
              <a:ext cx="495299" cy="495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948933" y="4914909"/>
              <a:ext cx="91167" cy="91167"/>
            </a:xfrm>
            <a:prstGeom prst="ellipse">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flipH="1">
            <a:off x="6079915" y="2697565"/>
            <a:ext cx="2158760" cy="530072"/>
            <a:chOff x="2845593" y="4467226"/>
            <a:chExt cx="2194507" cy="538850"/>
          </a:xfrm>
        </p:grpSpPr>
        <p:cxnSp>
          <p:nvCxnSpPr>
            <p:cNvPr id="20" name="直接连接符 19"/>
            <p:cNvCxnSpPr/>
            <p:nvPr/>
          </p:nvCxnSpPr>
          <p:spPr>
            <a:xfrm>
              <a:off x="2845593" y="4467226"/>
              <a:ext cx="16549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500562" y="4467226"/>
              <a:ext cx="495299" cy="495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4948933" y="4914909"/>
              <a:ext cx="91167" cy="91167"/>
            </a:xfrm>
            <a:prstGeom prst="ellipse">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2299153" y="2154753"/>
            <a:ext cx="2158760" cy="530072"/>
            <a:chOff x="2845593" y="4467226"/>
            <a:chExt cx="2194507" cy="538850"/>
          </a:xfrm>
        </p:grpSpPr>
        <p:cxnSp>
          <p:nvCxnSpPr>
            <p:cNvPr id="24" name="直接连接符 23"/>
            <p:cNvCxnSpPr/>
            <p:nvPr/>
          </p:nvCxnSpPr>
          <p:spPr>
            <a:xfrm>
              <a:off x="2845593" y="4467226"/>
              <a:ext cx="16549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500562" y="4467226"/>
              <a:ext cx="495299" cy="495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4948933" y="4914909"/>
              <a:ext cx="91167" cy="91167"/>
            </a:xfrm>
            <a:prstGeom prst="ellipse">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054149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权限及其发展</a:t>
            </a:r>
          </a:p>
        </p:txBody>
      </p:sp>
      <p:sp>
        <p:nvSpPr>
          <p:cNvPr id="3" name="内容占位符 2"/>
          <p:cNvSpPr>
            <a:spLocks noGrp="1"/>
          </p:cNvSpPr>
          <p:nvPr>
            <p:ph idx="1"/>
          </p:nvPr>
        </p:nvSpPr>
        <p:spPr>
          <a:xfrm>
            <a:off x="840658" y="1314434"/>
            <a:ext cx="9141542" cy="959731"/>
          </a:xfrm>
        </p:spPr>
        <p:txBody>
          <a:bodyPr>
            <a:normAutofit fontScale="85000" lnSpcReduction="20000"/>
          </a:bodyPr>
          <a:lstStyle/>
          <a:p>
            <a:r>
              <a:rPr lang="en-US" altLang="zh-CN" dirty="0"/>
              <a:t>6.0</a:t>
            </a:r>
            <a:r>
              <a:rPr lang="zh-CN" altLang="en-US" dirty="0"/>
              <a:t>以前，要访问系统的网络状态以及监听开机广播，于是在</a:t>
            </a:r>
            <a:r>
              <a:rPr lang="en-US" altLang="zh-CN" dirty="0"/>
              <a:t>AndroidManifest.xml</a:t>
            </a:r>
            <a:r>
              <a:rPr lang="zh-CN" altLang="en-US" dirty="0"/>
              <a:t>文件中添加了这样两句权限声明：</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40</a:t>
            </a:fld>
            <a:endParaRPr lang="zh-CN" altLang="en-US"/>
          </a:p>
        </p:txBody>
      </p:sp>
      <p:sp>
        <p:nvSpPr>
          <p:cNvPr id="5" name="Rectangle 1"/>
          <p:cNvSpPr>
            <a:spLocks noChangeArrowheads="1"/>
          </p:cNvSpPr>
          <p:nvPr/>
        </p:nvSpPr>
        <p:spPr bwMode="auto">
          <a:xfrm>
            <a:off x="1101212" y="2832851"/>
            <a:ext cx="8353569"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Arial Unicode MS" panose="020B0604020202020204" pitchFamily="34" charset="-122"/>
              </a:rPr>
              <a:t>&lt;manifest xmlns:android="http://schemas.android.com/apk/res/android" </a:t>
            </a:r>
            <a:endParaRPr kumimoji="0" lang="en-US" altLang="zh-CN" sz="2000" b="0" i="0" u="none" strike="noStrike" cap="none" normalizeH="0" baseline="0" dirty="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latin typeface="Arial Unicode MS" panose="020B0604020202020204" pitchFamily="34" charset="-122"/>
              </a:rPr>
              <a:t>          </a:t>
            </a:r>
            <a:r>
              <a:rPr kumimoji="0" lang="zh-CN" altLang="zh-CN" sz="2000" b="0" i="0" u="none" strike="noStrike" cap="none" normalizeH="0" baseline="0" dirty="0">
                <a:ln>
                  <a:noFill/>
                </a:ln>
                <a:solidFill>
                  <a:schemeClr val="tx1"/>
                </a:solidFill>
                <a:effectLst/>
                <a:latin typeface="Arial Unicode MS" panose="020B0604020202020204" pitchFamily="34" charset="-122"/>
              </a:rPr>
              <a:t>package="com.example.</a:t>
            </a:r>
            <a:r>
              <a:rPr kumimoji="0" lang="en-US" altLang="zh-CN" sz="2000" b="0" i="0" u="none" strike="noStrike" cap="none" normalizeH="0" baseline="0" dirty="0">
                <a:ln>
                  <a:noFill/>
                </a:ln>
                <a:solidFill>
                  <a:schemeClr val="tx1"/>
                </a:solidFill>
                <a:effectLst/>
                <a:latin typeface="Arial Unicode MS" panose="020B0604020202020204" pitchFamily="34" charset="-122"/>
              </a:rPr>
              <a:t>permission</a:t>
            </a:r>
            <a:r>
              <a:rPr kumimoji="0" lang="zh-CN" altLang="zh-CN" sz="2000" b="0" i="0" u="none" strike="noStrike" cap="none" normalizeH="0" baseline="0" dirty="0">
                <a:ln>
                  <a:noFill/>
                </a:ln>
                <a:solidFill>
                  <a:schemeClr val="tx1"/>
                </a:solidFill>
                <a:effectLst/>
                <a:latin typeface="Arial Unicode MS" panose="020B0604020202020204" pitchFamily="34" charset="-122"/>
              </a:rPr>
              <a:t>"&gt;</a:t>
            </a:r>
            <a:endParaRPr kumimoji="0" lang="en-US" altLang="zh-CN" sz="2000" b="0" i="0" u="none" strike="noStrike" cap="none" normalizeH="0" baseline="0" dirty="0">
              <a:ln>
                <a:noFill/>
              </a:ln>
              <a:solidFill>
                <a:schemeClr val="tx1"/>
              </a:solidFill>
              <a:effectLst/>
              <a:latin typeface="Arial Unicode MS" panose="020B0604020202020204" pitchFamily="34" charset="-122"/>
            </a:endParaRPr>
          </a:p>
          <a:p>
            <a:pPr lvl="0" eaLnBrk="0" fontAlgn="base" hangingPunct="0">
              <a:spcBef>
                <a:spcPct val="0"/>
              </a:spcBef>
              <a:spcAft>
                <a:spcPct val="0"/>
              </a:spcAft>
            </a:pPr>
            <a:r>
              <a:rPr lang="en-US" altLang="zh-CN" sz="2000" dirty="0">
                <a:latin typeface="Arial Unicode MS" panose="020B0604020202020204" pitchFamily="34" charset="-122"/>
              </a:rPr>
              <a:t> &lt;uses-permission </a:t>
            </a:r>
            <a:r>
              <a:rPr lang="en-US" altLang="zh-CN" sz="2000" dirty="0" err="1">
                <a:latin typeface="Arial Unicode MS" panose="020B0604020202020204" pitchFamily="34" charset="-122"/>
              </a:rPr>
              <a:t>android:name</a:t>
            </a:r>
            <a:r>
              <a:rPr lang="en-US" altLang="zh-CN" sz="2000" dirty="0">
                <a:latin typeface="Arial Unicode MS" panose="020B0604020202020204" pitchFamily="34" charset="-122"/>
              </a:rPr>
              <a:t>=</a:t>
            </a:r>
          </a:p>
          <a:p>
            <a:pPr lvl="0" eaLnBrk="0" fontAlgn="base" hangingPunct="0">
              <a:spcBef>
                <a:spcPct val="0"/>
              </a:spcBef>
              <a:spcAft>
                <a:spcPct val="0"/>
              </a:spcAft>
            </a:pPr>
            <a:r>
              <a:rPr lang="en-US" altLang="zh-CN" sz="2000" dirty="0">
                <a:latin typeface="Arial Unicode MS" panose="020B0604020202020204" pitchFamily="34" charset="-122"/>
              </a:rPr>
              <a:t>                         "</a:t>
            </a:r>
            <a:r>
              <a:rPr lang="en-US" altLang="zh-CN" sz="2000" dirty="0" err="1">
                <a:latin typeface="Arial Unicode MS" panose="020B0604020202020204" pitchFamily="34" charset="-122"/>
              </a:rPr>
              <a:t>android.permission.ACCESS_NETWORK_STATE</a:t>
            </a:r>
            <a:r>
              <a:rPr lang="en-US" altLang="zh-CN" sz="2000" dirty="0">
                <a:latin typeface="Arial Unicode MS" panose="020B0604020202020204" pitchFamily="34" charset="-122"/>
              </a:rPr>
              <a:t>" /&gt;</a:t>
            </a:r>
          </a:p>
          <a:p>
            <a:pPr lvl="0" eaLnBrk="0" fontAlgn="base" hangingPunct="0">
              <a:spcBef>
                <a:spcPct val="0"/>
              </a:spcBef>
              <a:spcAft>
                <a:spcPct val="0"/>
              </a:spcAft>
            </a:pPr>
            <a:r>
              <a:rPr lang="en-US" altLang="zh-CN" sz="2000" dirty="0">
                <a:latin typeface="Arial Unicode MS" panose="020B0604020202020204" pitchFamily="34" charset="-122"/>
              </a:rPr>
              <a:t> &lt;uses-permission </a:t>
            </a:r>
            <a:r>
              <a:rPr lang="en-US" altLang="zh-CN" sz="2000" dirty="0" err="1">
                <a:latin typeface="Arial Unicode MS" panose="020B0604020202020204" pitchFamily="34" charset="-122"/>
              </a:rPr>
              <a:t>android:name</a:t>
            </a:r>
            <a:r>
              <a:rPr lang="en-US" altLang="zh-CN" sz="2000" dirty="0">
                <a:latin typeface="Arial Unicode MS" panose="020B0604020202020204" pitchFamily="34" charset="-122"/>
              </a:rPr>
              <a:t>=</a:t>
            </a:r>
          </a:p>
          <a:p>
            <a:pPr lvl="0" eaLnBrk="0" fontAlgn="base" hangingPunct="0">
              <a:spcBef>
                <a:spcPct val="0"/>
              </a:spcBef>
              <a:spcAft>
                <a:spcPct val="0"/>
              </a:spcAft>
            </a:pPr>
            <a:r>
              <a:rPr lang="en-US" altLang="zh-CN" sz="2000" dirty="0">
                <a:latin typeface="Arial Unicode MS" panose="020B0604020202020204" pitchFamily="34" charset="-122"/>
              </a:rPr>
              <a:t>                        "</a:t>
            </a:r>
            <a:r>
              <a:rPr lang="en-US" altLang="zh-CN" sz="2000" dirty="0" err="1">
                <a:latin typeface="Arial Unicode MS" panose="020B0604020202020204" pitchFamily="34" charset="-122"/>
              </a:rPr>
              <a:t>android.permission.RECEIVE_BOOT_COMPLETED</a:t>
            </a:r>
            <a:r>
              <a:rPr lang="en-US" altLang="zh-CN" sz="2000" dirty="0">
                <a:latin typeface="Arial Unicode MS" panose="020B0604020202020204" pitchFamily="34" charset="-122"/>
              </a:rPr>
              <a:t>" /&gt;</a:t>
            </a:r>
          </a:p>
          <a:p>
            <a:pPr lvl="0" eaLnBrk="0" fontAlgn="base" hangingPunct="0">
              <a:spcBef>
                <a:spcPct val="0"/>
              </a:spcBef>
              <a:spcAft>
                <a:spcPct val="0"/>
              </a:spcAft>
            </a:pPr>
            <a:r>
              <a:rPr lang="en-US" altLang="zh-CN" sz="2000" dirty="0">
                <a:latin typeface="Arial Unicode MS" panose="020B0604020202020204" pitchFamily="34" charset="-122"/>
              </a:rPr>
              <a:t>    ...</a:t>
            </a:r>
          </a:p>
          <a:p>
            <a:pPr lvl="0" eaLnBrk="0" fontAlgn="base" hangingPunct="0">
              <a:spcBef>
                <a:spcPct val="0"/>
              </a:spcBef>
              <a:spcAft>
                <a:spcPct val="0"/>
              </a:spcAft>
            </a:pPr>
            <a:r>
              <a:rPr lang="en-US" altLang="zh-CN" sz="2000" dirty="0">
                <a:latin typeface="Arial Unicode MS" panose="020B0604020202020204" pitchFamily="34" charset="-122"/>
              </a:rPr>
              <a:t>&lt;/manifest&gt;</a:t>
            </a:r>
            <a:endParaRPr kumimoji="0" lang="en-US" altLang="zh-CN" sz="2000" b="0" i="0" u="none" strike="noStrike" cap="none" normalizeH="0" baseline="0" dirty="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000" dirty="0">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000" dirty="0">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000" dirty="0">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Arial Unicode MS" panose="020B0604020202020204" pitchFamily="34"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6461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968950" y="757864"/>
            <a:ext cx="3295238" cy="5361905"/>
          </a:xfrm>
          <a:prstGeom prst="rect">
            <a:avLst/>
          </a:prstGeom>
        </p:spPr>
      </p:pic>
      <p:sp>
        <p:nvSpPr>
          <p:cNvPr id="7" name="内容占位符 6"/>
          <p:cNvSpPr>
            <a:spLocks noGrp="1"/>
          </p:cNvSpPr>
          <p:nvPr>
            <p:ph idx="1"/>
          </p:nvPr>
        </p:nvSpPr>
        <p:spPr>
          <a:xfrm>
            <a:off x="1676400" y="757864"/>
            <a:ext cx="10515600" cy="5136103"/>
          </a:xfrm>
        </p:spPr>
        <p:txBody>
          <a:bodyPr/>
          <a:lstStyle/>
          <a:p>
            <a:r>
              <a:rPr lang="zh-CN" altLang="en-US" dirty="0"/>
              <a:t>微信请求的权限</a:t>
            </a:r>
          </a:p>
        </p:txBody>
      </p:sp>
    </p:spTree>
    <p:extLst>
      <p:ext uri="{BB962C8B-B14F-4D97-AF65-F5344CB8AC3E}">
        <p14:creationId xmlns:p14="http://schemas.microsoft.com/office/powerpoint/2010/main" val="1012829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重要权限，运行时授权</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42</a:t>
            </a:fld>
            <a:endParaRPr lang="zh-CN" altLang="en-US"/>
          </a:p>
        </p:txBody>
      </p:sp>
      <p:pic>
        <p:nvPicPr>
          <p:cNvPr id="5" name="图片 4"/>
          <p:cNvPicPr>
            <a:picLocks noChangeAspect="1"/>
          </p:cNvPicPr>
          <p:nvPr/>
        </p:nvPicPr>
        <p:blipFill>
          <a:blip r:embed="rId2"/>
          <a:stretch>
            <a:fillRect/>
          </a:stretch>
        </p:blipFill>
        <p:spPr>
          <a:xfrm>
            <a:off x="791803" y="716142"/>
            <a:ext cx="3263883" cy="4927574"/>
          </a:xfrm>
          <a:prstGeom prst="rect">
            <a:avLst/>
          </a:prstGeom>
        </p:spPr>
      </p:pic>
      <p:pic>
        <p:nvPicPr>
          <p:cNvPr id="6" name="图片 5"/>
          <p:cNvPicPr>
            <a:picLocks noChangeAspect="1"/>
          </p:cNvPicPr>
          <p:nvPr/>
        </p:nvPicPr>
        <p:blipFill>
          <a:blip r:embed="rId3"/>
          <a:stretch>
            <a:fillRect/>
          </a:stretch>
        </p:blipFill>
        <p:spPr>
          <a:xfrm>
            <a:off x="4880615" y="868651"/>
            <a:ext cx="2665643" cy="740457"/>
          </a:xfrm>
          <a:prstGeom prst="rect">
            <a:avLst/>
          </a:prstGeom>
        </p:spPr>
      </p:pic>
      <p:pic>
        <p:nvPicPr>
          <p:cNvPr id="7" name="图片 6"/>
          <p:cNvPicPr>
            <a:picLocks noChangeAspect="1"/>
          </p:cNvPicPr>
          <p:nvPr/>
        </p:nvPicPr>
        <p:blipFill>
          <a:blip r:embed="rId4"/>
          <a:stretch>
            <a:fillRect/>
          </a:stretch>
        </p:blipFill>
        <p:spPr>
          <a:xfrm>
            <a:off x="4880614" y="1612500"/>
            <a:ext cx="2665643" cy="2532964"/>
          </a:xfrm>
          <a:prstGeom prst="rect">
            <a:avLst/>
          </a:prstGeom>
        </p:spPr>
      </p:pic>
      <p:pic>
        <p:nvPicPr>
          <p:cNvPr id="8" name="图片 7"/>
          <p:cNvPicPr>
            <a:picLocks noChangeAspect="1"/>
          </p:cNvPicPr>
          <p:nvPr/>
        </p:nvPicPr>
        <p:blipFill>
          <a:blip r:embed="rId5"/>
          <a:stretch>
            <a:fillRect/>
          </a:stretch>
        </p:blipFill>
        <p:spPr>
          <a:xfrm>
            <a:off x="4851116" y="4045018"/>
            <a:ext cx="2653799" cy="2424607"/>
          </a:xfrm>
          <a:prstGeom prst="rect">
            <a:avLst/>
          </a:prstGeom>
        </p:spPr>
      </p:pic>
    </p:spTree>
    <p:extLst>
      <p:ext uri="{BB962C8B-B14F-4D97-AF65-F5344CB8AC3E}">
        <p14:creationId xmlns:p14="http://schemas.microsoft.com/office/powerpoint/2010/main" val="3587899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dirty="0"/>
              <a:t>如果是属于这张表中的权限，那么就需要进行运行时权限处理</a:t>
            </a:r>
            <a:endParaRPr lang="en-US" altLang="zh-CN" dirty="0"/>
          </a:p>
          <a:p>
            <a:r>
              <a:rPr lang="zh-CN" altLang="en-US" dirty="0"/>
              <a:t>如果不在这张表中，那么只需要在</a:t>
            </a:r>
            <a:r>
              <a:rPr lang="en-US" altLang="zh-CN" dirty="0"/>
              <a:t>AndroidManifest.xml</a:t>
            </a:r>
            <a:r>
              <a:rPr lang="zh-CN" altLang="en-US" dirty="0"/>
              <a:t>文件中添加一下权限声明就可以了。</a:t>
            </a:r>
          </a:p>
          <a:p>
            <a:r>
              <a:rPr lang="zh-CN" altLang="en-US" dirty="0"/>
              <a:t>表格中每个危险权限都属于一个权限组，我们在进行运行时权限处理时使用的是权限名，但是用户一旦同意授权了，那么该权限所对应的权限组中所有的其他权限也会同时被授权。</a:t>
            </a:r>
          </a:p>
          <a:p>
            <a:endParaRPr lang="en-US" altLang="zh-CN" dirty="0"/>
          </a:p>
          <a:p>
            <a:endParaRPr lang="en-US" altLang="zh-CN" dirty="0"/>
          </a:p>
          <a:p>
            <a:r>
              <a:rPr lang="zh-CN" altLang="en-US" dirty="0"/>
              <a:t>访问</a:t>
            </a:r>
            <a:r>
              <a:rPr lang="en-US" altLang="zh-CN" dirty="0">
                <a:hlinkClick r:id="rId2"/>
              </a:rPr>
              <a:t>http://developer.android.google.cn/reference/android/Manifest.permission.html</a:t>
            </a:r>
            <a:r>
              <a:rPr lang="en-US" altLang="zh-CN" dirty="0"/>
              <a:t> </a:t>
            </a:r>
            <a:r>
              <a:rPr lang="zh-CN" altLang="en-US" dirty="0"/>
              <a:t>可以查看</a:t>
            </a:r>
            <a:r>
              <a:rPr lang="en-US" altLang="zh-CN" dirty="0"/>
              <a:t>Android</a:t>
            </a:r>
            <a:r>
              <a:rPr lang="zh-CN" altLang="en-US" dirty="0"/>
              <a:t>系统中完整的权限列表。</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43</a:t>
            </a:fld>
            <a:endParaRPr lang="zh-CN" altLang="en-US"/>
          </a:p>
        </p:txBody>
      </p:sp>
    </p:spTree>
    <p:extLst>
      <p:ext uri="{BB962C8B-B14F-4D97-AF65-F5344CB8AC3E}">
        <p14:creationId xmlns:p14="http://schemas.microsoft.com/office/powerpoint/2010/main" val="3907399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访问其他程序中的数据 </a:t>
            </a:r>
          </a:p>
        </p:txBody>
      </p:sp>
      <p:sp>
        <p:nvSpPr>
          <p:cNvPr id="3" name="内容占位符 2"/>
          <p:cNvSpPr>
            <a:spLocks noGrp="1"/>
          </p:cNvSpPr>
          <p:nvPr>
            <p:ph idx="1"/>
          </p:nvPr>
        </p:nvSpPr>
        <p:spPr>
          <a:xfrm>
            <a:off x="5149109" y="1165209"/>
            <a:ext cx="3145971" cy="804268"/>
          </a:xfrm>
        </p:spPr>
        <p:txBody>
          <a:bodyPr/>
          <a:lstStyle/>
          <a:p>
            <a:pPr marL="0" indent="0">
              <a:buNone/>
            </a:pPr>
            <a:r>
              <a:rPr lang="en-US" altLang="zh-CN" b="1" dirty="0" err="1"/>
              <a:t>ContentResolver</a:t>
            </a:r>
            <a:endParaRPr lang="zh-CN" altLang="en-US" b="1"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44</a:t>
            </a:fld>
            <a:endParaRPr lang="zh-CN" altLang="en-US"/>
          </a:p>
        </p:txBody>
      </p:sp>
      <p:sp>
        <p:nvSpPr>
          <p:cNvPr id="5" name="矩形 4"/>
          <p:cNvSpPr/>
          <p:nvPr/>
        </p:nvSpPr>
        <p:spPr>
          <a:xfrm>
            <a:off x="951675" y="2318574"/>
            <a:ext cx="9690265" cy="4476803"/>
          </a:xfrm>
          <a:prstGeom prst="rect">
            <a:avLst/>
          </a:prstGeom>
        </p:spPr>
        <p:txBody>
          <a:bodyPr wrap="square">
            <a:spAutoFit/>
          </a:bodyPr>
          <a:lstStyle/>
          <a:p>
            <a:pPr>
              <a:lnSpc>
                <a:spcPct val="140000"/>
              </a:lnSpc>
              <a:spcBef>
                <a:spcPts val="1800"/>
              </a:spcBef>
            </a:pPr>
            <a:r>
              <a:rPr lang="en-US" altLang="zh-CN" sz="2800" b="1" dirty="0">
                <a:solidFill>
                  <a:srgbClr val="000000"/>
                </a:solidFill>
              </a:rPr>
              <a:t>Cursor </a:t>
            </a:r>
            <a:r>
              <a:rPr lang="en-US" altLang="zh-CN" sz="2800" b="1" dirty="0" err="1">
                <a:solidFill>
                  <a:srgbClr val="000000"/>
                </a:solidFill>
              </a:rPr>
              <a:t>cursor</a:t>
            </a:r>
            <a:r>
              <a:rPr lang="en-US" altLang="zh-CN" sz="2800" b="1" dirty="0">
                <a:solidFill>
                  <a:srgbClr val="000000"/>
                </a:solidFill>
              </a:rPr>
              <a:t> = </a:t>
            </a:r>
            <a:r>
              <a:rPr lang="en-US" altLang="zh-CN" sz="2800" b="1" dirty="0" err="1">
                <a:solidFill>
                  <a:srgbClr val="000000"/>
                </a:solidFill>
              </a:rPr>
              <a:t>getContentResolver</a:t>
            </a:r>
            <a:r>
              <a:rPr lang="en-US" altLang="zh-CN" sz="2800" b="1" dirty="0">
                <a:solidFill>
                  <a:srgbClr val="000000"/>
                </a:solidFill>
              </a:rPr>
              <a:t>().query(</a:t>
            </a:r>
            <a:br>
              <a:rPr lang="en-US" altLang="zh-CN" sz="2800" b="1" dirty="0">
                <a:solidFill>
                  <a:srgbClr val="000000"/>
                </a:solidFill>
              </a:rPr>
            </a:br>
            <a:r>
              <a:rPr lang="en-US" altLang="zh-CN" sz="2800" b="1" dirty="0">
                <a:solidFill>
                  <a:srgbClr val="000000"/>
                </a:solidFill>
              </a:rPr>
              <a:t>        </a:t>
            </a:r>
            <a:r>
              <a:rPr lang="en-US" altLang="zh-CN" sz="2800" b="1" dirty="0" err="1">
                <a:solidFill>
                  <a:srgbClr val="000000"/>
                </a:solidFill>
              </a:rPr>
              <a:t>uri</a:t>
            </a:r>
            <a:r>
              <a:rPr lang="en-US" altLang="zh-CN" sz="2800" b="1" dirty="0">
                <a:solidFill>
                  <a:srgbClr val="000000"/>
                </a:solidFill>
              </a:rPr>
              <a:t>,</a:t>
            </a:r>
            <a:br>
              <a:rPr lang="en-US" altLang="zh-CN" sz="2800" b="1" dirty="0">
                <a:solidFill>
                  <a:srgbClr val="000000"/>
                </a:solidFill>
              </a:rPr>
            </a:br>
            <a:r>
              <a:rPr lang="en-US" altLang="zh-CN" sz="2800" b="1" dirty="0">
                <a:solidFill>
                  <a:srgbClr val="000000"/>
                </a:solidFill>
              </a:rPr>
              <a:t>        projection,</a:t>
            </a:r>
            <a:br>
              <a:rPr lang="en-US" altLang="zh-CN" sz="2800" b="1" dirty="0">
                <a:solidFill>
                  <a:srgbClr val="000000"/>
                </a:solidFill>
              </a:rPr>
            </a:br>
            <a:r>
              <a:rPr lang="en-US" altLang="zh-CN" sz="2800" b="1" dirty="0">
                <a:solidFill>
                  <a:srgbClr val="000000"/>
                </a:solidFill>
              </a:rPr>
              <a:t>        selection,</a:t>
            </a:r>
            <a:br>
              <a:rPr lang="en-US" altLang="zh-CN" sz="2800" b="1" dirty="0">
                <a:solidFill>
                  <a:srgbClr val="000000"/>
                </a:solidFill>
              </a:rPr>
            </a:br>
            <a:r>
              <a:rPr lang="en-US" altLang="zh-CN" sz="2800" b="1" dirty="0">
                <a:solidFill>
                  <a:srgbClr val="000000"/>
                </a:solidFill>
              </a:rPr>
              <a:t>        </a:t>
            </a:r>
            <a:r>
              <a:rPr lang="en-US" altLang="zh-CN" sz="2800" b="1" dirty="0" err="1">
                <a:solidFill>
                  <a:srgbClr val="000000"/>
                </a:solidFill>
              </a:rPr>
              <a:t>selectionArgs</a:t>
            </a:r>
            <a:r>
              <a:rPr lang="en-US" altLang="zh-CN" sz="2800" b="1" dirty="0">
                <a:solidFill>
                  <a:srgbClr val="000000"/>
                </a:solidFill>
              </a:rPr>
              <a:t>,</a:t>
            </a:r>
            <a:br>
              <a:rPr lang="en-US" altLang="zh-CN" sz="2800" b="1" dirty="0">
                <a:solidFill>
                  <a:srgbClr val="000000"/>
                </a:solidFill>
              </a:rPr>
            </a:br>
            <a:r>
              <a:rPr lang="en-US" altLang="zh-CN" sz="2800" b="1" dirty="0">
                <a:solidFill>
                  <a:srgbClr val="000000"/>
                </a:solidFill>
              </a:rPr>
              <a:t>       </a:t>
            </a:r>
            <a:r>
              <a:rPr lang="en-US" altLang="zh-CN" sz="2800" b="1" dirty="0" err="1">
                <a:solidFill>
                  <a:srgbClr val="000000"/>
                </a:solidFill>
              </a:rPr>
              <a:t>sortOrder</a:t>
            </a:r>
            <a:endParaRPr lang="en-US" altLang="zh-CN" sz="2800" b="1" dirty="0">
              <a:solidFill>
                <a:srgbClr val="000000"/>
              </a:solidFill>
            </a:endParaRPr>
          </a:p>
          <a:p>
            <a:pPr>
              <a:lnSpc>
                <a:spcPct val="120000"/>
              </a:lnSpc>
              <a:spcBef>
                <a:spcPts val="600"/>
              </a:spcBef>
            </a:pPr>
            <a:r>
              <a:rPr lang="en-US" altLang="zh-CN" sz="2800" b="1" dirty="0">
                <a:solidFill>
                  <a:srgbClr val="000000"/>
                </a:solidFill>
              </a:rPr>
              <a:t>);</a:t>
            </a:r>
            <a:r>
              <a:rPr lang="en-US" altLang="zh-CN" sz="2800" dirty="0"/>
              <a:t> </a:t>
            </a:r>
            <a:endParaRPr lang="zh-CN" altLang="en-US" sz="2800" dirty="0"/>
          </a:p>
        </p:txBody>
      </p:sp>
      <p:grpSp>
        <p:nvGrpSpPr>
          <p:cNvPr id="6" name="组合 5"/>
          <p:cNvGrpSpPr/>
          <p:nvPr/>
        </p:nvGrpSpPr>
        <p:grpSpPr>
          <a:xfrm>
            <a:off x="3870067" y="1815543"/>
            <a:ext cx="4425013" cy="558271"/>
            <a:chOff x="3071813" y="1040860"/>
            <a:chExt cx="7002821" cy="558271"/>
          </a:xfrm>
        </p:grpSpPr>
        <p:cxnSp>
          <p:nvCxnSpPr>
            <p:cNvPr id="7" name="直接连接符 6"/>
            <p:cNvCxnSpPr/>
            <p:nvPr/>
          </p:nvCxnSpPr>
          <p:spPr>
            <a:xfrm>
              <a:off x="3071813" y="1599131"/>
              <a:ext cx="563325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100513"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014914" y="1040860"/>
              <a:ext cx="505972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8295080" y="1165209"/>
            <a:ext cx="3445163" cy="940514"/>
          </a:xfrm>
          <a:prstGeom prst="rect">
            <a:avLst/>
          </a:prstGeom>
          <a:noFill/>
        </p:spPr>
        <p:txBody>
          <a:bodyPr vert="horz" wrap="square" rtlCol="0">
            <a:spAutoFit/>
          </a:bodyPr>
          <a:lstStyle/>
          <a:p>
            <a:pPr>
              <a:lnSpc>
                <a:spcPct val="120000"/>
              </a:lnSpc>
              <a:spcBef>
                <a:spcPts val="600"/>
              </a:spcBef>
            </a:pPr>
            <a:r>
              <a:rPr lang="zh-CN" altLang="en-US" sz="24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提供了一系列方法用于对数据进行 </a:t>
            </a:r>
            <a:r>
              <a:rPr lang="en-US" altLang="zh-CN" sz="24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CRUD </a:t>
            </a:r>
            <a:r>
              <a:rPr lang="zh-CN" altLang="en-US" sz="24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操作</a:t>
            </a:r>
          </a:p>
        </p:txBody>
      </p:sp>
      <p:sp>
        <p:nvSpPr>
          <p:cNvPr id="17" name="矩形 16"/>
          <p:cNvSpPr/>
          <p:nvPr/>
        </p:nvSpPr>
        <p:spPr>
          <a:xfrm>
            <a:off x="5567188" y="2967274"/>
            <a:ext cx="5721454" cy="609398"/>
          </a:xfrm>
          <a:prstGeom prst="rect">
            <a:avLst/>
          </a:prstGeom>
          <a:noFill/>
        </p:spPr>
        <p:txBody>
          <a:bodyPr vert="horz" wrap="square" rtlCol="0">
            <a:spAutoFit/>
          </a:bodyPr>
          <a:lstStyle/>
          <a:p>
            <a:pPr>
              <a:lnSpc>
                <a:spcPct val="120000"/>
              </a:lnSpc>
              <a:spcBef>
                <a:spcPts val="600"/>
              </a:spcBef>
            </a:pPr>
            <a:r>
              <a:rPr lang="zh-CN" altLang="en-US" sz="2800" dirty="0">
                <a:latin typeface="Arial" panose="020B0604020202020204" pitchFamily="34" charset="0"/>
                <a:ea typeface="微软雅黑" panose="020B0503020204020204" pitchFamily="34" charset="-122"/>
                <a:cs typeface="Arial" panose="020B0604020202020204" pitchFamily="34" charset="0"/>
              </a:rPr>
              <a:t>查询某张表</a:t>
            </a:r>
            <a:endParaRPr lang="en-US" altLang="zh-CN" sz="2800" dirty="0">
              <a:latin typeface="Arial" panose="020B0604020202020204" pitchFamily="34" charset="0"/>
              <a:ea typeface="微软雅黑" panose="020B0503020204020204" pitchFamily="34" charset="-122"/>
              <a:cs typeface="Arial" panose="020B0604020202020204" pitchFamily="34" charset="0"/>
            </a:endParaRPr>
          </a:p>
        </p:txBody>
      </p:sp>
      <p:grpSp>
        <p:nvGrpSpPr>
          <p:cNvPr id="34" name="组合 33"/>
          <p:cNvGrpSpPr/>
          <p:nvPr/>
        </p:nvGrpSpPr>
        <p:grpSpPr>
          <a:xfrm>
            <a:off x="2595723" y="3201537"/>
            <a:ext cx="2839532" cy="174883"/>
            <a:chOff x="2536166" y="3201537"/>
            <a:chExt cx="2839532" cy="174883"/>
          </a:xfrm>
        </p:grpSpPr>
        <p:sp>
          <p:nvSpPr>
            <p:cNvPr id="20" name="等腰三角形 19"/>
            <p:cNvSpPr/>
            <p:nvPr/>
          </p:nvSpPr>
          <p:spPr>
            <a:xfrm rot="5400000" flipH="1">
              <a:off x="5174962" y="3175684"/>
              <a:ext cx="174883" cy="226589"/>
            </a:xfrm>
            <a:prstGeom prst="triangle">
              <a:avLst>
                <a:gd name="adj" fmla="val 50277"/>
              </a:avLst>
            </a:prstGeom>
            <a:noFill/>
            <a:ln w="34925">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3200" b="1" dirty="0">
                <a:latin typeface="Arial" panose="020B0604020202020204" pitchFamily="34" charset="0"/>
                <a:ea typeface="微软雅黑" panose="020B0503020204020204" pitchFamily="34" charset="-122"/>
                <a:cs typeface="Arial" panose="020B0604020202020204" pitchFamily="34" charset="0"/>
              </a:endParaRPr>
            </a:p>
          </p:txBody>
        </p:sp>
        <p:cxnSp>
          <p:nvCxnSpPr>
            <p:cNvPr id="23" name="直接箭头连接符 22"/>
            <p:cNvCxnSpPr>
              <a:stCxn id="20" idx="3"/>
            </p:cNvCxnSpPr>
            <p:nvPr/>
          </p:nvCxnSpPr>
          <p:spPr>
            <a:xfrm flipH="1">
              <a:off x="2536166" y="3288494"/>
              <a:ext cx="2612943" cy="6797"/>
            </a:xfrm>
            <a:prstGeom prst="straightConnector1">
              <a:avLst/>
            </a:prstGeom>
            <a:ln w="317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 name="矩形 27"/>
          <p:cNvSpPr/>
          <p:nvPr/>
        </p:nvSpPr>
        <p:spPr>
          <a:xfrm>
            <a:off x="5567188" y="3588729"/>
            <a:ext cx="3573172" cy="609398"/>
          </a:xfrm>
          <a:prstGeom prst="rect">
            <a:avLst/>
          </a:prstGeom>
          <a:noFill/>
        </p:spPr>
        <p:txBody>
          <a:bodyPr vert="horz" wrap="square" rtlCol="0">
            <a:spAutoFit/>
          </a:bodyPr>
          <a:lstStyle/>
          <a:p>
            <a:pPr>
              <a:lnSpc>
                <a:spcPct val="120000"/>
              </a:lnSpc>
              <a:spcBef>
                <a:spcPts val="600"/>
              </a:spcBef>
            </a:pPr>
            <a:r>
              <a:rPr lang="zh-CN" altLang="en-US" sz="2800" dirty="0">
                <a:latin typeface="Arial" panose="020B0604020202020204" pitchFamily="34" charset="0"/>
                <a:ea typeface="微软雅黑" panose="020B0503020204020204" pitchFamily="34" charset="-122"/>
                <a:cs typeface="Arial" panose="020B0604020202020204" pitchFamily="34" charset="0"/>
              </a:rPr>
              <a:t>查询的列名</a:t>
            </a:r>
          </a:p>
        </p:txBody>
      </p:sp>
      <p:sp>
        <p:nvSpPr>
          <p:cNvPr id="29" name="矩形 28"/>
          <p:cNvSpPr/>
          <p:nvPr/>
        </p:nvSpPr>
        <p:spPr>
          <a:xfrm>
            <a:off x="5567188" y="4176602"/>
            <a:ext cx="4414348" cy="564898"/>
          </a:xfrm>
          <a:prstGeom prst="rect">
            <a:avLst/>
          </a:prstGeom>
          <a:noFill/>
        </p:spPr>
        <p:txBody>
          <a:bodyPr vert="horz" wrap="square" rtlCol="0">
            <a:spAutoFit/>
          </a:bodyPr>
          <a:lstStyle/>
          <a:p>
            <a:pPr>
              <a:lnSpc>
                <a:spcPct val="120000"/>
              </a:lnSpc>
              <a:spcBef>
                <a:spcPts val="600"/>
              </a:spcBef>
            </a:pPr>
            <a:r>
              <a:rPr lang="en-US" altLang="zh-CN" sz="2800" dirty="0">
                <a:latin typeface="Arial" panose="020B0604020202020204" pitchFamily="34" charset="0"/>
                <a:ea typeface="微软雅黑" panose="020B0503020204020204" pitchFamily="34" charset="-122"/>
                <a:cs typeface="Arial" panose="020B0604020202020204" pitchFamily="34" charset="0"/>
              </a:rPr>
              <a:t>where </a:t>
            </a:r>
            <a:r>
              <a:rPr lang="zh-CN" altLang="en-US" sz="2800" dirty="0">
                <a:latin typeface="Arial" panose="020B0604020202020204" pitchFamily="34" charset="0"/>
                <a:ea typeface="微软雅黑" panose="020B0503020204020204" pitchFamily="34" charset="-122"/>
                <a:cs typeface="Arial" panose="020B0604020202020204" pitchFamily="34" charset="0"/>
              </a:rPr>
              <a:t>约束条件</a:t>
            </a:r>
          </a:p>
        </p:txBody>
      </p:sp>
      <p:sp>
        <p:nvSpPr>
          <p:cNvPr id="30" name="矩形 29"/>
          <p:cNvSpPr/>
          <p:nvPr/>
        </p:nvSpPr>
        <p:spPr>
          <a:xfrm>
            <a:off x="5567188" y="4747221"/>
            <a:ext cx="5655165" cy="609398"/>
          </a:xfrm>
          <a:prstGeom prst="rect">
            <a:avLst/>
          </a:prstGeom>
          <a:noFill/>
        </p:spPr>
        <p:txBody>
          <a:bodyPr vert="horz" wrap="square" rtlCol="0">
            <a:spAutoFit/>
          </a:bodyPr>
          <a:lstStyle/>
          <a:p>
            <a:pPr>
              <a:lnSpc>
                <a:spcPct val="120000"/>
              </a:lnSpc>
              <a:spcBef>
                <a:spcPts val="600"/>
              </a:spcBef>
            </a:pPr>
            <a:r>
              <a:rPr lang="en-US" altLang="zh-CN" sz="2800" dirty="0">
                <a:latin typeface="Arial" panose="020B0604020202020204" pitchFamily="34" charset="0"/>
                <a:ea typeface="微软雅黑" panose="020B0503020204020204" pitchFamily="34" charset="-122"/>
                <a:cs typeface="Arial" panose="020B0604020202020204" pitchFamily="34" charset="0"/>
              </a:rPr>
              <a:t>where </a:t>
            </a:r>
            <a:r>
              <a:rPr lang="zh-CN" altLang="en-US" sz="2800" dirty="0">
                <a:latin typeface="Arial" panose="020B0604020202020204" pitchFamily="34" charset="0"/>
                <a:ea typeface="微软雅黑" panose="020B0503020204020204" pitchFamily="34" charset="-122"/>
                <a:cs typeface="Arial" panose="020B0604020202020204" pitchFamily="34" charset="0"/>
              </a:rPr>
              <a:t>占位符提供具体的值</a:t>
            </a:r>
            <a:endParaRPr lang="en-US" altLang="zh-CN" sz="2800" dirty="0">
              <a:latin typeface="Arial" panose="020B0604020202020204" pitchFamily="34" charset="0"/>
              <a:ea typeface="微软雅黑" panose="020B0503020204020204" pitchFamily="34" charset="-122"/>
              <a:cs typeface="Arial" panose="020B0604020202020204" pitchFamily="34" charset="0"/>
            </a:endParaRPr>
          </a:p>
        </p:txBody>
      </p:sp>
      <p:sp>
        <p:nvSpPr>
          <p:cNvPr id="31" name="矩形 30"/>
          <p:cNvSpPr/>
          <p:nvPr/>
        </p:nvSpPr>
        <p:spPr>
          <a:xfrm>
            <a:off x="5567188" y="5369599"/>
            <a:ext cx="4349873" cy="609398"/>
          </a:xfrm>
          <a:prstGeom prst="rect">
            <a:avLst/>
          </a:prstGeom>
          <a:noFill/>
        </p:spPr>
        <p:txBody>
          <a:bodyPr vert="horz" wrap="square" rtlCol="0">
            <a:spAutoFit/>
          </a:bodyPr>
          <a:lstStyle/>
          <a:p>
            <a:pPr>
              <a:lnSpc>
                <a:spcPct val="120000"/>
              </a:lnSpc>
              <a:spcBef>
                <a:spcPts val="600"/>
              </a:spcBef>
            </a:pPr>
            <a:r>
              <a:rPr lang="zh-CN" altLang="en-US" sz="2800" dirty="0">
                <a:latin typeface="Arial" panose="020B0604020202020204" pitchFamily="34" charset="0"/>
                <a:ea typeface="微软雅黑" panose="020B0503020204020204" pitchFamily="34" charset="-122"/>
                <a:cs typeface="Arial" panose="020B0604020202020204" pitchFamily="34" charset="0"/>
              </a:rPr>
              <a:t>结果排序方式</a:t>
            </a:r>
          </a:p>
        </p:txBody>
      </p:sp>
      <p:grpSp>
        <p:nvGrpSpPr>
          <p:cNvPr id="35" name="组合 34"/>
          <p:cNvGrpSpPr/>
          <p:nvPr/>
        </p:nvGrpSpPr>
        <p:grpSpPr>
          <a:xfrm>
            <a:off x="3739030" y="3819122"/>
            <a:ext cx="1696225" cy="174883"/>
            <a:chOff x="3679473" y="3201537"/>
            <a:chExt cx="1696225" cy="174883"/>
          </a:xfrm>
        </p:grpSpPr>
        <p:sp>
          <p:nvSpPr>
            <p:cNvPr id="36" name="等腰三角形 35"/>
            <p:cNvSpPr/>
            <p:nvPr/>
          </p:nvSpPr>
          <p:spPr>
            <a:xfrm rot="5400000" flipH="1">
              <a:off x="5174962" y="3175684"/>
              <a:ext cx="174883" cy="226589"/>
            </a:xfrm>
            <a:prstGeom prst="triangle">
              <a:avLst>
                <a:gd name="adj" fmla="val 50277"/>
              </a:avLst>
            </a:prstGeom>
            <a:noFill/>
            <a:ln w="34925">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3200" b="1" dirty="0">
                <a:latin typeface="Arial" panose="020B0604020202020204" pitchFamily="34" charset="0"/>
                <a:ea typeface="微软雅黑" panose="020B0503020204020204" pitchFamily="34" charset="-122"/>
                <a:cs typeface="Arial" panose="020B0604020202020204" pitchFamily="34" charset="0"/>
              </a:endParaRPr>
            </a:p>
          </p:txBody>
        </p:sp>
        <p:cxnSp>
          <p:nvCxnSpPr>
            <p:cNvPr id="37" name="直接箭头连接符 36"/>
            <p:cNvCxnSpPr>
              <a:stCxn id="36" idx="3"/>
            </p:cNvCxnSpPr>
            <p:nvPr/>
          </p:nvCxnSpPr>
          <p:spPr>
            <a:xfrm flipH="1">
              <a:off x="3679473" y="3288494"/>
              <a:ext cx="1469636" cy="10171"/>
            </a:xfrm>
            <a:prstGeom prst="straightConnector1">
              <a:avLst/>
            </a:prstGeom>
            <a:ln w="317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3603881" y="4445909"/>
            <a:ext cx="1831374" cy="174883"/>
            <a:chOff x="3544324" y="3201537"/>
            <a:chExt cx="1831374" cy="174883"/>
          </a:xfrm>
        </p:grpSpPr>
        <p:sp>
          <p:nvSpPr>
            <p:cNvPr id="41" name="等腰三角形 40"/>
            <p:cNvSpPr/>
            <p:nvPr/>
          </p:nvSpPr>
          <p:spPr>
            <a:xfrm rot="5400000" flipH="1">
              <a:off x="5174962" y="3175684"/>
              <a:ext cx="174883" cy="226589"/>
            </a:xfrm>
            <a:prstGeom prst="triangle">
              <a:avLst>
                <a:gd name="adj" fmla="val 50277"/>
              </a:avLst>
            </a:prstGeom>
            <a:noFill/>
            <a:ln w="34925">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3200" b="1" dirty="0">
                <a:latin typeface="Arial" panose="020B0604020202020204" pitchFamily="34" charset="0"/>
                <a:ea typeface="微软雅黑" panose="020B0503020204020204" pitchFamily="34" charset="-122"/>
                <a:cs typeface="Arial" panose="020B0604020202020204" pitchFamily="34" charset="0"/>
              </a:endParaRPr>
            </a:p>
          </p:txBody>
        </p:sp>
        <p:cxnSp>
          <p:nvCxnSpPr>
            <p:cNvPr id="42" name="直接箭头连接符 41"/>
            <p:cNvCxnSpPr>
              <a:stCxn id="41" idx="3"/>
            </p:cNvCxnSpPr>
            <p:nvPr/>
          </p:nvCxnSpPr>
          <p:spPr>
            <a:xfrm flipH="1">
              <a:off x="3544324" y="3288494"/>
              <a:ext cx="1604785" cy="0"/>
            </a:xfrm>
            <a:prstGeom prst="straightConnector1">
              <a:avLst/>
            </a:prstGeom>
            <a:ln w="317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4346953" y="5011561"/>
            <a:ext cx="1088302" cy="174883"/>
            <a:chOff x="4287396" y="3201537"/>
            <a:chExt cx="1088302" cy="174883"/>
          </a:xfrm>
        </p:grpSpPr>
        <p:sp>
          <p:nvSpPr>
            <p:cNvPr id="44" name="等腰三角形 43"/>
            <p:cNvSpPr/>
            <p:nvPr/>
          </p:nvSpPr>
          <p:spPr>
            <a:xfrm rot="5400000" flipH="1">
              <a:off x="5174962" y="3175684"/>
              <a:ext cx="174883" cy="226589"/>
            </a:xfrm>
            <a:prstGeom prst="triangle">
              <a:avLst>
                <a:gd name="adj" fmla="val 50277"/>
              </a:avLst>
            </a:prstGeom>
            <a:noFill/>
            <a:ln w="34925">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3200" b="1" dirty="0">
                <a:latin typeface="Arial" panose="020B0604020202020204" pitchFamily="34" charset="0"/>
                <a:ea typeface="微软雅黑" panose="020B0503020204020204" pitchFamily="34" charset="-122"/>
                <a:cs typeface="Arial" panose="020B0604020202020204" pitchFamily="34" charset="0"/>
              </a:endParaRPr>
            </a:p>
          </p:txBody>
        </p:sp>
        <p:cxnSp>
          <p:nvCxnSpPr>
            <p:cNvPr id="45" name="直接箭头连接符 44"/>
            <p:cNvCxnSpPr>
              <a:stCxn id="44" idx="3"/>
            </p:cNvCxnSpPr>
            <p:nvPr/>
          </p:nvCxnSpPr>
          <p:spPr>
            <a:xfrm flipH="1">
              <a:off x="4287396" y="3288494"/>
              <a:ext cx="861713" cy="5964"/>
            </a:xfrm>
            <a:prstGeom prst="straightConnector1">
              <a:avLst/>
            </a:prstGeom>
            <a:ln w="317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3529801" y="5605729"/>
            <a:ext cx="1905454" cy="174883"/>
            <a:chOff x="3470244" y="3201537"/>
            <a:chExt cx="1905454" cy="174883"/>
          </a:xfrm>
        </p:grpSpPr>
        <p:sp>
          <p:nvSpPr>
            <p:cNvPr id="47" name="等腰三角形 46"/>
            <p:cNvSpPr/>
            <p:nvPr/>
          </p:nvSpPr>
          <p:spPr>
            <a:xfrm rot="5400000" flipH="1">
              <a:off x="5174962" y="3175684"/>
              <a:ext cx="174883" cy="226589"/>
            </a:xfrm>
            <a:prstGeom prst="triangle">
              <a:avLst>
                <a:gd name="adj" fmla="val 50277"/>
              </a:avLst>
            </a:prstGeom>
            <a:noFill/>
            <a:ln w="34925">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3200" b="1" dirty="0">
                <a:latin typeface="Arial" panose="020B0604020202020204" pitchFamily="34" charset="0"/>
                <a:ea typeface="微软雅黑" panose="020B0503020204020204" pitchFamily="34" charset="-122"/>
                <a:cs typeface="Arial" panose="020B0604020202020204" pitchFamily="34" charset="0"/>
              </a:endParaRPr>
            </a:p>
          </p:txBody>
        </p:sp>
        <p:cxnSp>
          <p:nvCxnSpPr>
            <p:cNvPr id="48" name="直接箭头连接符 47"/>
            <p:cNvCxnSpPr>
              <a:stCxn id="47" idx="3"/>
            </p:cNvCxnSpPr>
            <p:nvPr/>
          </p:nvCxnSpPr>
          <p:spPr>
            <a:xfrm flipH="1">
              <a:off x="3470244" y="3288494"/>
              <a:ext cx="1678865" cy="11619"/>
            </a:xfrm>
            <a:prstGeom prst="straightConnector1">
              <a:avLst/>
            </a:prstGeom>
            <a:ln w="317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flipV="1">
            <a:off x="7579014" y="2915730"/>
            <a:ext cx="3263157" cy="558271"/>
            <a:chOff x="3071813" y="1040860"/>
            <a:chExt cx="5164122" cy="558271"/>
          </a:xfrm>
        </p:grpSpPr>
        <p:cxnSp>
          <p:nvCxnSpPr>
            <p:cNvPr id="55" name="直接连接符 54"/>
            <p:cNvCxnSpPr/>
            <p:nvPr/>
          </p:nvCxnSpPr>
          <p:spPr>
            <a:xfrm flipV="1">
              <a:off x="3071813" y="1599131"/>
              <a:ext cx="158085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4100513"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014914" y="1040860"/>
              <a:ext cx="322102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0" name="矩形 59"/>
          <p:cNvSpPr/>
          <p:nvPr/>
        </p:nvSpPr>
        <p:spPr>
          <a:xfrm>
            <a:off x="8905011" y="2844952"/>
            <a:ext cx="1868862" cy="609398"/>
          </a:xfrm>
          <a:prstGeom prst="rect">
            <a:avLst/>
          </a:prstGeom>
          <a:noFill/>
        </p:spPr>
        <p:txBody>
          <a:bodyPr vert="horz" wrap="square" rtlCol="0">
            <a:spAutoFit/>
          </a:bodyPr>
          <a:lstStyle/>
          <a:p>
            <a:pPr>
              <a:lnSpc>
                <a:spcPct val="120000"/>
              </a:lnSpc>
              <a:spcBef>
                <a:spcPts val="600"/>
              </a:spcBef>
            </a:pPr>
            <a:r>
              <a:rPr lang="zh-CN" altLang="en-US" sz="2800" dirty="0">
                <a:latin typeface="Arial" panose="020B0604020202020204" pitchFamily="34" charset="0"/>
                <a:ea typeface="微软雅黑" panose="020B0503020204020204" pitchFamily="34" charset="-122"/>
                <a:cs typeface="Arial" panose="020B0604020202020204" pitchFamily="34" charset="0"/>
              </a:rPr>
              <a:t>类似</a:t>
            </a:r>
            <a:r>
              <a:rPr lang="en-US" altLang="zh-CN" sz="2800" dirty="0">
                <a:latin typeface="Arial" panose="020B0604020202020204" pitchFamily="34" charset="0"/>
                <a:ea typeface="微软雅黑" panose="020B0503020204020204" pitchFamily="34" charset="-122"/>
                <a:cs typeface="Arial" panose="020B0604020202020204" pitchFamily="34" charset="0"/>
              </a:rPr>
              <a:t>SQL</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157752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URI</a:t>
            </a:r>
            <a:endParaRPr lang="zh-CN" altLang="en-US" dirty="0"/>
          </a:p>
        </p:txBody>
      </p:sp>
      <p:sp>
        <p:nvSpPr>
          <p:cNvPr id="7" name="灯片编号占位符 6"/>
          <p:cNvSpPr>
            <a:spLocks noGrp="1"/>
          </p:cNvSpPr>
          <p:nvPr>
            <p:ph type="sldNum" sz="quarter" idx="12"/>
          </p:nvPr>
        </p:nvSpPr>
        <p:spPr/>
        <p:txBody>
          <a:bodyPr/>
          <a:lstStyle/>
          <a:p>
            <a:pPr>
              <a:defRPr/>
            </a:pPr>
            <a:fld id="{2B1AB1B9-56BA-487F-9EEF-275D6FD877A4}" type="slidenum">
              <a:rPr lang="en-US" altLang="zh-CN" smtClean="0"/>
              <a:pPr>
                <a:defRPr/>
              </a:pPr>
              <a:t>45</a:t>
            </a:fld>
            <a:r>
              <a:rPr lang="en-US" altLang="zh-CN"/>
              <a:t>-246</a:t>
            </a:r>
            <a:endParaRPr lang="en-US" altLang="zh-CN" dirty="0"/>
          </a:p>
        </p:txBody>
      </p:sp>
      <p:grpSp>
        <p:nvGrpSpPr>
          <p:cNvPr id="18" name="组合 17"/>
          <p:cNvGrpSpPr/>
          <p:nvPr/>
        </p:nvGrpSpPr>
        <p:grpSpPr>
          <a:xfrm>
            <a:off x="2157880" y="2957812"/>
            <a:ext cx="8274021" cy="1253500"/>
            <a:chOff x="1634759" y="1732250"/>
            <a:chExt cx="8274021" cy="1253500"/>
          </a:xfrm>
        </p:grpSpPr>
        <p:sp>
          <p:nvSpPr>
            <p:cNvPr id="8" name="矩形 7"/>
            <p:cNvSpPr/>
            <p:nvPr/>
          </p:nvSpPr>
          <p:spPr>
            <a:xfrm>
              <a:off x="1634759" y="1732250"/>
              <a:ext cx="8274021" cy="523220"/>
            </a:xfrm>
            <a:prstGeom prst="rect">
              <a:avLst/>
            </a:prstGeom>
          </p:spPr>
          <p:txBody>
            <a:bodyPr wrap="square">
              <a:spAutoFit/>
            </a:bodyPr>
            <a:lstStyle/>
            <a:p>
              <a:r>
                <a:rPr lang="en-US" altLang="zh-CN" sz="2800" dirty="0"/>
                <a:t>content://cn.pers.provider.myinfoprovider/quiz/12</a:t>
              </a:r>
              <a:endParaRPr lang="zh-CN" altLang="en-US" sz="2800" dirty="0"/>
            </a:p>
          </p:txBody>
        </p:sp>
        <p:sp>
          <p:nvSpPr>
            <p:cNvPr id="6" name="右中括号 5"/>
            <p:cNvSpPr/>
            <p:nvPr/>
          </p:nvSpPr>
          <p:spPr>
            <a:xfrm rot="16200000" flipH="1">
              <a:off x="2280116" y="1492109"/>
              <a:ext cx="291149" cy="1526726"/>
            </a:xfrm>
            <a:prstGeom prst="rightBracket">
              <a:avLst>
                <a:gd name="adj" fmla="val 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右中括号 8"/>
            <p:cNvSpPr/>
            <p:nvPr/>
          </p:nvSpPr>
          <p:spPr>
            <a:xfrm rot="16200000" flipH="1">
              <a:off x="5537299" y="-197054"/>
              <a:ext cx="291151" cy="4905050"/>
            </a:xfrm>
            <a:prstGeom prst="rightBracket">
              <a:avLst>
                <a:gd name="adj" fmla="val 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右中括号 9"/>
            <p:cNvSpPr/>
            <p:nvPr/>
          </p:nvSpPr>
          <p:spPr>
            <a:xfrm rot="16200000" flipH="1">
              <a:off x="8490940" y="1881400"/>
              <a:ext cx="291151" cy="748144"/>
            </a:xfrm>
            <a:prstGeom prst="rightBracket">
              <a:avLst>
                <a:gd name="adj" fmla="val 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右中括号 10"/>
            <p:cNvSpPr/>
            <p:nvPr/>
          </p:nvSpPr>
          <p:spPr>
            <a:xfrm rot="16200000" flipH="1">
              <a:off x="9129472" y="2036821"/>
              <a:ext cx="291151" cy="437302"/>
            </a:xfrm>
            <a:prstGeom prst="rightBracket">
              <a:avLst>
                <a:gd name="adj" fmla="val 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1703377" y="2423865"/>
              <a:ext cx="1444626" cy="561885"/>
            </a:xfrm>
            <a:prstGeom prst="rect">
              <a:avLst/>
            </a:prstGeom>
            <a:noFill/>
          </p:spPr>
          <p:txBody>
            <a:bodyPr vert="horz" wrap="square" rtlCol="0">
              <a:spAutoFit/>
            </a:bodyPr>
            <a:lstStyle/>
            <a:p>
              <a:pPr algn="ctr">
                <a:lnSpc>
                  <a:spcPct val="120000"/>
                </a:lnSpc>
                <a:spcBef>
                  <a:spcPts val="600"/>
                </a:spcBef>
              </a:pPr>
              <a:r>
                <a:rPr lang="en-US" altLang="zh-CN" sz="2800" dirty="0">
                  <a:latin typeface="Arial" panose="020B0604020202020204" pitchFamily="34" charset="0"/>
                  <a:ea typeface="微软雅黑" panose="020B0503020204020204" pitchFamily="34" charset="-122"/>
                  <a:cs typeface="Arial" panose="020B0604020202020204" pitchFamily="34" charset="0"/>
                </a:rPr>
                <a:t>scheme</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
          <p:nvSpPr>
            <p:cNvPr id="13" name="矩形 12"/>
            <p:cNvSpPr/>
            <p:nvPr/>
          </p:nvSpPr>
          <p:spPr>
            <a:xfrm>
              <a:off x="4732899" y="2423865"/>
              <a:ext cx="1899950" cy="561885"/>
            </a:xfrm>
            <a:prstGeom prst="rect">
              <a:avLst/>
            </a:prstGeom>
            <a:noFill/>
          </p:spPr>
          <p:txBody>
            <a:bodyPr vert="horz" wrap="square" rtlCol="0">
              <a:spAutoFit/>
            </a:bodyPr>
            <a:lstStyle/>
            <a:p>
              <a:pPr algn="ctr">
                <a:lnSpc>
                  <a:spcPct val="120000"/>
                </a:lnSpc>
                <a:spcBef>
                  <a:spcPts val="600"/>
                </a:spcBef>
              </a:pPr>
              <a:r>
                <a:rPr lang="en-US" altLang="zh-CN" sz="2800" dirty="0">
                  <a:latin typeface="Arial" panose="020B0604020202020204" pitchFamily="34" charset="0"/>
                  <a:ea typeface="微软雅黑" panose="020B0503020204020204" pitchFamily="34" charset="-122"/>
                  <a:cs typeface="Arial" panose="020B0604020202020204" pitchFamily="34" charset="0"/>
                </a:rPr>
                <a:t>authority</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
          <p:nvSpPr>
            <p:cNvPr id="14" name="矩形 13"/>
            <p:cNvSpPr/>
            <p:nvPr/>
          </p:nvSpPr>
          <p:spPr>
            <a:xfrm>
              <a:off x="8142137" y="2423865"/>
              <a:ext cx="988757" cy="561885"/>
            </a:xfrm>
            <a:prstGeom prst="rect">
              <a:avLst/>
            </a:prstGeom>
            <a:noFill/>
          </p:spPr>
          <p:txBody>
            <a:bodyPr vert="horz" wrap="square" rtlCol="0">
              <a:spAutoFit/>
            </a:bodyPr>
            <a:lstStyle/>
            <a:p>
              <a:pPr algn="ctr">
                <a:lnSpc>
                  <a:spcPct val="120000"/>
                </a:lnSpc>
                <a:spcBef>
                  <a:spcPts val="600"/>
                </a:spcBef>
              </a:pPr>
              <a:r>
                <a:rPr lang="en-US" altLang="zh-CN" sz="2800" dirty="0">
                  <a:latin typeface="Arial" panose="020B0604020202020204" pitchFamily="34" charset="0"/>
                  <a:ea typeface="微软雅黑" panose="020B0503020204020204" pitchFamily="34" charset="-122"/>
                  <a:cs typeface="Arial" panose="020B0604020202020204" pitchFamily="34" charset="0"/>
                </a:rPr>
                <a:t>path</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
          <p:nvSpPr>
            <p:cNvPr id="15" name="矩形 14"/>
            <p:cNvSpPr/>
            <p:nvPr/>
          </p:nvSpPr>
          <p:spPr>
            <a:xfrm>
              <a:off x="8960755" y="2423865"/>
              <a:ext cx="628585" cy="561885"/>
            </a:xfrm>
            <a:prstGeom prst="rect">
              <a:avLst/>
            </a:prstGeom>
            <a:noFill/>
          </p:spPr>
          <p:txBody>
            <a:bodyPr vert="horz" wrap="square" rtlCol="0">
              <a:spAutoFit/>
            </a:bodyPr>
            <a:lstStyle/>
            <a:p>
              <a:pPr algn="ctr">
                <a:lnSpc>
                  <a:spcPct val="120000"/>
                </a:lnSpc>
                <a:spcBef>
                  <a:spcPts val="600"/>
                </a:spcBef>
              </a:pPr>
              <a:r>
                <a:rPr lang="en-US" altLang="zh-CN" sz="2800" dirty="0">
                  <a:latin typeface="Arial" panose="020B0604020202020204" pitchFamily="34" charset="0"/>
                  <a:ea typeface="微软雅黑" panose="020B0503020204020204" pitchFamily="34" charset="-122"/>
                  <a:cs typeface="Arial" panose="020B0604020202020204" pitchFamily="34" charset="0"/>
                </a:rPr>
                <a:t>id</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grpSp>
      <p:sp>
        <p:nvSpPr>
          <p:cNvPr id="16" name="矩形 15"/>
          <p:cNvSpPr/>
          <p:nvPr/>
        </p:nvSpPr>
        <p:spPr>
          <a:xfrm>
            <a:off x="6680030" y="5695554"/>
            <a:ext cx="3956981" cy="609398"/>
          </a:xfrm>
          <a:prstGeom prst="rect">
            <a:avLst/>
          </a:prstGeom>
          <a:noFill/>
        </p:spPr>
        <p:txBody>
          <a:bodyPr vert="horz" wrap="square" rtlCol="0">
            <a:spAutoFit/>
          </a:bodyPr>
          <a:lstStyle/>
          <a:p>
            <a:pPr>
              <a:lnSpc>
                <a:spcPct val="120000"/>
              </a:lnSpc>
              <a:spcBef>
                <a:spcPts val="600"/>
              </a:spcBef>
            </a:pPr>
            <a:r>
              <a:rPr lang="zh-CN" altLang="en-US" sz="2800" dirty="0">
                <a:latin typeface="Arial" panose="020B0604020202020204" pitchFamily="34" charset="0"/>
                <a:ea typeface="微软雅黑" panose="020B0503020204020204" pitchFamily="34" charset="-122"/>
                <a:cs typeface="Arial" panose="020B0604020202020204" pitchFamily="34" charset="0"/>
              </a:rPr>
              <a:t>确定数据中的哪条记录</a:t>
            </a:r>
          </a:p>
        </p:txBody>
      </p:sp>
      <p:sp>
        <p:nvSpPr>
          <p:cNvPr id="17" name="矩形 16"/>
          <p:cNvSpPr/>
          <p:nvPr/>
        </p:nvSpPr>
        <p:spPr>
          <a:xfrm>
            <a:off x="739405" y="1328208"/>
            <a:ext cx="2972770" cy="1126462"/>
          </a:xfrm>
          <a:prstGeom prst="rect">
            <a:avLst/>
          </a:prstGeom>
          <a:noFill/>
        </p:spPr>
        <p:txBody>
          <a:bodyPr vert="horz" wrap="square" rtlCol="0">
            <a:spAutoFit/>
          </a:bodyPr>
          <a:lstStyle/>
          <a:p>
            <a:pPr>
              <a:lnSpc>
                <a:spcPct val="120000"/>
              </a:lnSpc>
              <a:spcBef>
                <a:spcPts val="600"/>
              </a:spcBef>
            </a:pPr>
            <a:r>
              <a:rPr lang="en-US" altLang="zh-CN" sz="2800" dirty="0" err="1">
                <a:latin typeface="Arial" panose="020B0604020202020204" pitchFamily="34" charset="0"/>
                <a:ea typeface="微软雅黑" panose="020B0503020204020204" pitchFamily="34" charset="-122"/>
                <a:cs typeface="Arial" panose="020B0604020202020204" pitchFamily="34" charset="0"/>
              </a:rPr>
              <a:t>ContentResolver</a:t>
            </a:r>
            <a:r>
              <a:rPr lang="zh-CN" altLang="en-US" sz="2800" dirty="0">
                <a:latin typeface="Arial" panose="020B0604020202020204" pitchFamily="34" charset="0"/>
                <a:ea typeface="微软雅黑" panose="020B0503020204020204" pitchFamily="34" charset="-122"/>
                <a:cs typeface="Arial" panose="020B0604020202020204" pitchFamily="34" charset="0"/>
              </a:rPr>
              <a:t>处理信息</a:t>
            </a:r>
          </a:p>
        </p:txBody>
      </p:sp>
      <p:sp>
        <p:nvSpPr>
          <p:cNvPr id="19" name="矩形 18"/>
          <p:cNvSpPr/>
          <p:nvPr/>
        </p:nvSpPr>
        <p:spPr>
          <a:xfrm>
            <a:off x="6885185" y="1461577"/>
            <a:ext cx="4548902" cy="954107"/>
          </a:xfrm>
          <a:prstGeom prst="rect">
            <a:avLst/>
          </a:prstGeom>
          <a:noFill/>
        </p:spPr>
        <p:txBody>
          <a:bodyPr vert="horz" wrap="square" rtlCol="0">
            <a:spAutoFit/>
          </a:bodyPr>
          <a:lstStyle/>
          <a:p>
            <a:r>
              <a:rPr lang="zh-CN" altLang="en-US" sz="2800" dirty="0">
                <a:latin typeface="Arial" panose="020B0604020202020204" pitchFamily="34" charset="0"/>
                <a:ea typeface="微软雅黑" panose="020B0503020204020204" pitchFamily="34" charset="-122"/>
                <a:cs typeface="Arial" panose="020B0604020202020204" pitchFamily="34" charset="0"/>
              </a:rPr>
              <a:t>唯一的标识符</a:t>
            </a:r>
            <a:endParaRPr lang="en-US" altLang="zh-CN" sz="2800" dirty="0">
              <a:latin typeface="Arial" panose="020B0604020202020204" pitchFamily="34" charset="0"/>
              <a:ea typeface="微软雅黑" panose="020B0503020204020204" pitchFamily="34" charset="-122"/>
              <a:cs typeface="Arial" panose="020B0604020202020204" pitchFamily="34" charset="0"/>
            </a:endParaRPr>
          </a:p>
          <a:p>
            <a:r>
              <a:rPr lang="zh-CN" altLang="en-US" sz="2800" dirty="0"/>
              <a:t>程序包名的方式来进行命名</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
        <p:nvSpPr>
          <p:cNvPr id="22" name="矩形 21"/>
          <p:cNvSpPr/>
          <p:nvPr/>
        </p:nvSpPr>
        <p:spPr>
          <a:xfrm>
            <a:off x="3334617" y="4817165"/>
            <a:ext cx="5211683" cy="609398"/>
          </a:xfrm>
          <a:prstGeom prst="rect">
            <a:avLst/>
          </a:prstGeom>
          <a:noFill/>
        </p:spPr>
        <p:txBody>
          <a:bodyPr vert="horz" wrap="square" rtlCol="0">
            <a:spAutoFit/>
          </a:bodyPr>
          <a:lstStyle/>
          <a:p>
            <a:pPr>
              <a:lnSpc>
                <a:spcPct val="120000"/>
              </a:lnSpc>
              <a:spcBef>
                <a:spcPts val="600"/>
              </a:spcBef>
            </a:pPr>
            <a:r>
              <a:rPr lang="zh-CN" altLang="en-US" sz="2800" dirty="0">
                <a:latin typeface="Arial" panose="020B0604020202020204" pitchFamily="34" charset="0"/>
                <a:ea typeface="微软雅黑" panose="020B0503020204020204" pitchFamily="34" charset="-122"/>
                <a:cs typeface="Arial" panose="020B0604020202020204" pitchFamily="34" charset="0"/>
              </a:rPr>
              <a:t>同一应用程序中不同的表做区分</a:t>
            </a:r>
          </a:p>
        </p:txBody>
      </p:sp>
      <p:grpSp>
        <p:nvGrpSpPr>
          <p:cNvPr id="23" name="组合 22"/>
          <p:cNvGrpSpPr/>
          <p:nvPr/>
        </p:nvGrpSpPr>
        <p:grpSpPr>
          <a:xfrm>
            <a:off x="3784698" y="2448221"/>
            <a:ext cx="7618089" cy="558271"/>
            <a:chOff x="3071813" y="1040860"/>
            <a:chExt cx="9007240" cy="558271"/>
          </a:xfrm>
        </p:grpSpPr>
        <p:cxnSp>
          <p:nvCxnSpPr>
            <p:cNvPr id="24" name="直接连接符 23"/>
            <p:cNvCxnSpPr/>
            <p:nvPr/>
          </p:nvCxnSpPr>
          <p:spPr>
            <a:xfrm>
              <a:off x="3071813" y="1599131"/>
              <a:ext cx="577052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5620675"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535075" y="1040860"/>
              <a:ext cx="554397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flipH="1">
            <a:off x="739405" y="2448221"/>
            <a:ext cx="2931719" cy="558271"/>
            <a:chOff x="3071813" y="1040860"/>
            <a:chExt cx="11648999" cy="558271"/>
          </a:xfrm>
        </p:grpSpPr>
        <p:cxnSp>
          <p:nvCxnSpPr>
            <p:cNvPr id="30" name="直接连接符 29"/>
            <p:cNvCxnSpPr/>
            <p:nvPr/>
          </p:nvCxnSpPr>
          <p:spPr>
            <a:xfrm>
              <a:off x="3071813" y="1599131"/>
              <a:ext cx="577052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5620675"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535076" y="1040860"/>
              <a:ext cx="818573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flipH="1" flipV="1">
            <a:off x="3334617" y="4218508"/>
            <a:ext cx="6149259" cy="558271"/>
            <a:chOff x="3731659" y="1040860"/>
            <a:chExt cx="23848519" cy="558271"/>
          </a:xfrm>
        </p:grpSpPr>
        <p:cxnSp>
          <p:nvCxnSpPr>
            <p:cNvPr id="35" name="直接连接符 34"/>
            <p:cNvCxnSpPr/>
            <p:nvPr/>
          </p:nvCxnSpPr>
          <p:spPr>
            <a:xfrm flipV="1">
              <a:off x="3731659" y="1599131"/>
              <a:ext cx="280341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620675"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6535074" y="1040860"/>
              <a:ext cx="21045104"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41" name="直接箭头连接符 40"/>
          <p:cNvCxnSpPr>
            <a:endCxn id="15" idx="2"/>
          </p:cNvCxnSpPr>
          <p:nvPr/>
        </p:nvCxnSpPr>
        <p:spPr>
          <a:xfrm flipV="1">
            <a:off x="9798169" y="4211312"/>
            <a:ext cx="0" cy="1484242"/>
          </a:xfrm>
          <a:prstGeom prst="straightConnector1">
            <a:avLst/>
          </a:prstGeom>
          <a:ln w="317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94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3" name="内容占位符 2"/>
          <p:cNvSpPr>
            <a:spLocks noGrp="1"/>
          </p:cNvSpPr>
          <p:nvPr>
            <p:ph idx="1"/>
          </p:nvPr>
        </p:nvSpPr>
        <p:spPr>
          <a:xfrm>
            <a:off x="1494656" y="2470897"/>
            <a:ext cx="9859144" cy="3293089"/>
          </a:xfrm>
        </p:spPr>
        <p:txBody>
          <a:bodyPr>
            <a:noAutofit/>
          </a:bodyPr>
          <a:lstStyle/>
          <a:p>
            <a:pPr marL="0" lvl="1" indent="0">
              <a:spcBef>
                <a:spcPts val="1200"/>
              </a:spcBef>
              <a:buNone/>
            </a:pPr>
            <a:r>
              <a:rPr lang="en-US" altLang="zh-CN" sz="2800" b="1" dirty="0"/>
              <a:t>content://com.example.project:200/folder/subfolder/etc</a:t>
            </a:r>
          </a:p>
          <a:p>
            <a:pPr marL="0" lvl="1">
              <a:spcBef>
                <a:spcPts val="1200"/>
              </a:spcBef>
            </a:pPr>
            <a:r>
              <a:rPr lang="zh-CN" altLang="en-US" sz="2800" dirty="0"/>
              <a:t>所有联系人的</a:t>
            </a:r>
            <a:r>
              <a:rPr lang="en-US" altLang="zh-CN" sz="2800" dirty="0"/>
              <a:t>Uri</a:t>
            </a:r>
            <a:r>
              <a:rPr lang="zh-CN" altLang="en-US" sz="2800" dirty="0"/>
              <a:t>：</a:t>
            </a:r>
            <a:r>
              <a:rPr lang="en-US" altLang="zh-CN" sz="2800" dirty="0"/>
              <a:t>content://contacts/people</a:t>
            </a:r>
          </a:p>
          <a:p>
            <a:pPr marL="0" lvl="1">
              <a:spcBef>
                <a:spcPts val="1200"/>
              </a:spcBef>
            </a:pPr>
            <a:r>
              <a:rPr lang="zh-CN" altLang="en-US" sz="2800" dirty="0"/>
              <a:t>所有图片</a:t>
            </a:r>
            <a:r>
              <a:rPr lang="en-US" altLang="zh-CN" sz="2800" dirty="0"/>
              <a:t>Uri: content://media/external</a:t>
            </a:r>
          </a:p>
          <a:p>
            <a:pPr marL="0" lvl="1">
              <a:spcBef>
                <a:spcPts val="1200"/>
              </a:spcBef>
            </a:pPr>
            <a:r>
              <a:rPr lang="zh-CN" altLang="en-US" sz="2800" dirty="0"/>
              <a:t>某个图片的</a:t>
            </a:r>
            <a:r>
              <a:rPr lang="en-US" altLang="zh-CN" sz="2800" dirty="0"/>
              <a:t>Uri</a:t>
            </a:r>
            <a:r>
              <a:rPr lang="zh-CN" altLang="en-US" sz="2800" dirty="0"/>
              <a:t>：</a:t>
            </a:r>
            <a:r>
              <a:rPr lang="en-US" altLang="zh-CN" sz="2800" dirty="0"/>
              <a:t>content://media/external/images/media/4</a:t>
            </a:r>
            <a:endParaRPr lang="zh-CN" altLang="en-US" dirty="0"/>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46</a:t>
            </a:fld>
            <a:r>
              <a:rPr lang="en-US" altLang="zh-CN"/>
              <a:t>-246</a:t>
            </a:r>
            <a:endParaRPr lang="en-US" altLang="zh-CN" dirty="0"/>
          </a:p>
        </p:txBody>
      </p:sp>
      <p:sp>
        <p:nvSpPr>
          <p:cNvPr id="4" name="矩形 3"/>
          <p:cNvSpPr/>
          <p:nvPr/>
        </p:nvSpPr>
        <p:spPr>
          <a:xfrm>
            <a:off x="0" y="1425604"/>
            <a:ext cx="4653643" cy="609398"/>
          </a:xfrm>
          <a:prstGeom prst="rect">
            <a:avLst/>
          </a:prstGeom>
          <a:solidFill>
            <a:schemeClr val="accent1"/>
          </a:solidFill>
        </p:spPr>
        <p:txBody>
          <a:bodyPr vert="horz" wrap="square" rtlCol="0">
            <a:spAutoFit/>
          </a:bodyPr>
          <a:lstStyle/>
          <a:p>
            <a:pPr algn="ctr">
              <a:lnSpc>
                <a:spcPct val="120000"/>
              </a:lnSpc>
              <a:spcBef>
                <a:spcPts val="600"/>
              </a:spcBef>
            </a:pP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rPr>
              <a:t>scheme://host:port/path</a:t>
            </a:r>
          </a:p>
        </p:txBody>
      </p:sp>
    </p:spTree>
    <p:extLst>
      <p:ext uri="{BB962C8B-B14F-4D97-AF65-F5344CB8AC3E}">
        <p14:creationId xmlns:p14="http://schemas.microsoft.com/office/powerpoint/2010/main" val="16436956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读取数据</a:t>
            </a:r>
          </a:p>
        </p:txBody>
      </p:sp>
      <p:sp>
        <p:nvSpPr>
          <p:cNvPr id="3" name="内容占位符 2"/>
          <p:cNvSpPr>
            <a:spLocks noGrp="1"/>
          </p:cNvSpPr>
          <p:nvPr>
            <p:ph idx="1"/>
          </p:nvPr>
        </p:nvSpPr>
        <p:spPr>
          <a:xfrm>
            <a:off x="690418" y="1342197"/>
            <a:ext cx="10663382" cy="4476713"/>
          </a:xfrm>
          <a:solidFill>
            <a:srgbClr val="F2F2F2"/>
          </a:solidFill>
          <a:ln>
            <a:solidFill>
              <a:srgbClr val="B6B6B6"/>
            </a:solidFill>
          </a:ln>
        </p:spPr>
        <p:txBody>
          <a:bodyPr lIns="252000">
            <a:noAutofit/>
          </a:bodyPr>
          <a:lstStyle/>
          <a:p>
            <a:pPr marL="0" indent="0">
              <a:buNone/>
            </a:pPr>
            <a:r>
              <a:rPr lang="en-US" altLang="zh-CN" sz="2400" b="1" dirty="0"/>
              <a:t>if (cursor != null) {</a:t>
            </a:r>
            <a:br>
              <a:rPr lang="en-US" altLang="zh-CN" sz="2400" b="1" dirty="0"/>
            </a:br>
            <a:r>
              <a:rPr lang="en-US" altLang="zh-CN" sz="2400" b="1" dirty="0"/>
              <a:t>        while (</a:t>
            </a:r>
            <a:r>
              <a:rPr lang="en-US" altLang="zh-CN" sz="2400" b="1" dirty="0" err="1"/>
              <a:t>cursor.moveToNext</a:t>
            </a:r>
            <a:r>
              <a:rPr lang="en-US" altLang="zh-CN" sz="2400" b="1" dirty="0"/>
              <a:t>()) {</a:t>
            </a:r>
            <a:br>
              <a:rPr lang="en-US" altLang="zh-CN" sz="2400" b="1" dirty="0"/>
            </a:br>
            <a:r>
              <a:rPr lang="en-US" altLang="zh-CN" sz="2400" b="1" dirty="0"/>
              <a:t>                String statement =   </a:t>
            </a:r>
          </a:p>
          <a:p>
            <a:pPr marL="0" indent="0">
              <a:buNone/>
            </a:pPr>
            <a:r>
              <a:rPr lang="en-US" altLang="zh-CN" sz="2400" b="1" dirty="0"/>
              <a:t>                        </a:t>
            </a:r>
            <a:r>
              <a:rPr lang="en-US" altLang="zh-CN" sz="2400" b="1" dirty="0" err="1"/>
              <a:t>cursor.getString</a:t>
            </a:r>
            <a:r>
              <a:rPr lang="en-US" altLang="zh-CN" sz="2400" b="1" dirty="0"/>
              <a:t>(</a:t>
            </a:r>
            <a:r>
              <a:rPr lang="en-US" altLang="zh-CN" sz="2400" b="1" dirty="0" err="1"/>
              <a:t>cursor.getColumnIndex</a:t>
            </a:r>
            <a:r>
              <a:rPr lang="en-US" altLang="zh-CN" sz="2400" b="1" dirty="0"/>
              <a:t>("statement"));</a:t>
            </a:r>
            <a:br>
              <a:rPr lang="en-US" altLang="zh-CN" sz="2400" b="1" dirty="0"/>
            </a:br>
            <a:r>
              <a:rPr lang="en-US" altLang="zh-CN" sz="2400" b="1" dirty="0"/>
              <a:t>                </a:t>
            </a:r>
            <a:r>
              <a:rPr lang="en-US" altLang="zh-CN" sz="2400" b="1" dirty="0" err="1"/>
              <a:t>int</a:t>
            </a:r>
            <a:r>
              <a:rPr lang="en-US" altLang="zh-CN" sz="2400" b="1" dirty="0"/>
              <a:t> difficult = </a:t>
            </a:r>
          </a:p>
          <a:p>
            <a:pPr marL="0" indent="0">
              <a:buNone/>
            </a:pPr>
            <a:r>
              <a:rPr lang="en-US" altLang="zh-CN" sz="2400" b="1" dirty="0"/>
              <a:t>                        </a:t>
            </a:r>
            <a:r>
              <a:rPr lang="en-US" altLang="zh-CN" sz="2400" b="1" dirty="0" err="1"/>
              <a:t>cursor.getInt</a:t>
            </a:r>
            <a:r>
              <a:rPr lang="en-US" altLang="zh-CN" sz="2400" b="1" dirty="0"/>
              <a:t>(</a:t>
            </a:r>
            <a:r>
              <a:rPr lang="en-US" altLang="zh-CN" sz="2400" b="1" dirty="0" err="1"/>
              <a:t>cursor.getColumnIndex</a:t>
            </a:r>
            <a:r>
              <a:rPr lang="en-US" altLang="zh-CN" sz="2400" b="1" dirty="0"/>
              <a:t>("difficult"));</a:t>
            </a:r>
            <a:br>
              <a:rPr lang="en-US" altLang="zh-CN" sz="2400" b="1" dirty="0"/>
            </a:br>
            <a:r>
              <a:rPr lang="en-US" altLang="zh-CN" sz="2400" b="1" dirty="0"/>
              <a:t>        }</a:t>
            </a:r>
            <a:br>
              <a:rPr lang="en-US" altLang="zh-CN" sz="2400" b="1" dirty="0"/>
            </a:br>
            <a:r>
              <a:rPr lang="en-US" altLang="zh-CN" sz="2400" b="1" dirty="0"/>
              <a:t>       </a:t>
            </a:r>
            <a:r>
              <a:rPr lang="en-US" altLang="zh-CN" sz="2400" b="1" dirty="0" err="1"/>
              <a:t>cursor.close</a:t>
            </a:r>
            <a:r>
              <a:rPr lang="en-US" altLang="zh-CN" sz="2400" b="1" dirty="0"/>
              <a:t>();</a:t>
            </a:r>
            <a:br>
              <a:rPr lang="en-US" altLang="zh-CN" sz="2400" b="1" dirty="0"/>
            </a:br>
            <a:r>
              <a:rPr lang="en-US" altLang="zh-CN" sz="2400" b="1" dirty="0"/>
              <a:t>}</a:t>
            </a:r>
            <a:r>
              <a:rPr lang="en-US" altLang="zh-CN" sz="2400" dirty="0"/>
              <a:t> </a:t>
            </a:r>
            <a:endParaRPr lang="zh-CN" altLang="en-US" sz="2400"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47</a:t>
            </a:fld>
            <a:endParaRPr lang="zh-CN" altLang="en-US"/>
          </a:p>
        </p:txBody>
      </p:sp>
      <p:cxnSp>
        <p:nvCxnSpPr>
          <p:cNvPr id="5" name="直接箭头连接符 4"/>
          <p:cNvCxnSpPr/>
          <p:nvPr/>
        </p:nvCxnSpPr>
        <p:spPr>
          <a:xfrm flipH="1">
            <a:off x="1288452" y="1886859"/>
            <a:ext cx="1018330" cy="1"/>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360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示例：读取联系人</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48</a:t>
            </a:fld>
            <a:endParaRPr lang="zh-CN" altLang="en-US"/>
          </a:p>
        </p:txBody>
      </p:sp>
      <p:grpSp>
        <p:nvGrpSpPr>
          <p:cNvPr id="3" name="组合 2"/>
          <p:cNvGrpSpPr/>
          <p:nvPr/>
        </p:nvGrpSpPr>
        <p:grpSpPr>
          <a:xfrm>
            <a:off x="690419" y="1277899"/>
            <a:ext cx="7031181" cy="5219114"/>
            <a:chOff x="690418" y="1277899"/>
            <a:chExt cx="7596527" cy="5219114"/>
          </a:xfrm>
        </p:grpSpPr>
        <p:sp>
          <p:nvSpPr>
            <p:cNvPr id="7" name="矩形 1"/>
            <p:cNvSpPr/>
            <p:nvPr/>
          </p:nvSpPr>
          <p:spPr>
            <a:xfrm>
              <a:off x="5436516" y="3887455"/>
              <a:ext cx="2713772" cy="1889047"/>
            </a:xfrm>
            <a:prstGeom prst="roundRect">
              <a:avLst>
                <a:gd name="adj" fmla="val 9237"/>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solidFill>
                  <a:schemeClr val="bg1"/>
                </a:solidFill>
              </a:endParaRPr>
            </a:p>
            <a:p>
              <a:pPr algn="ctr"/>
              <a:endParaRPr lang="en-US" altLang="zh-CN" sz="2400" dirty="0">
                <a:solidFill>
                  <a:schemeClr val="bg1"/>
                </a:solidFill>
              </a:endParaRPr>
            </a:p>
            <a:p>
              <a:pPr algn="ctr"/>
              <a:endParaRPr lang="en-US" altLang="zh-CN" sz="2400" dirty="0">
                <a:solidFill>
                  <a:schemeClr val="bg1"/>
                </a:solidFill>
              </a:endParaRPr>
            </a:p>
            <a:p>
              <a:pPr algn="ctr"/>
              <a:r>
                <a:rPr lang="en-US" altLang="zh-CN" sz="2400" dirty="0" err="1">
                  <a:solidFill>
                    <a:schemeClr val="bg1"/>
                  </a:solidFill>
                </a:rPr>
                <a:t>ContentProvider</a:t>
              </a:r>
              <a:endParaRPr lang="zh-CN" altLang="en-US" sz="2400" dirty="0">
                <a:solidFill>
                  <a:schemeClr val="bg1"/>
                </a:solidFill>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572" y="1419527"/>
              <a:ext cx="948081" cy="921204"/>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36516" y="1435672"/>
              <a:ext cx="948080" cy="921204"/>
            </a:xfrm>
            <a:prstGeom prst="rect">
              <a:avLst/>
            </a:prstGeom>
          </p:spPr>
        </p:pic>
        <p:sp>
          <p:nvSpPr>
            <p:cNvPr id="10" name="矩形 1"/>
            <p:cNvSpPr/>
            <p:nvPr/>
          </p:nvSpPr>
          <p:spPr>
            <a:xfrm>
              <a:off x="690418" y="1277899"/>
              <a:ext cx="3087488" cy="5219113"/>
            </a:xfrm>
            <a:prstGeom prst="roundRect">
              <a:avLst>
                <a:gd name="adj" fmla="val 2230"/>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sp>
          <p:nvSpPr>
            <p:cNvPr id="11" name="矩形 1"/>
            <p:cNvSpPr/>
            <p:nvPr/>
          </p:nvSpPr>
          <p:spPr>
            <a:xfrm>
              <a:off x="5199457" y="1277900"/>
              <a:ext cx="3087488" cy="5219113"/>
            </a:xfrm>
            <a:prstGeom prst="roundRect">
              <a:avLst>
                <a:gd name="adj" fmla="val 2230"/>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sp>
          <p:nvSpPr>
            <p:cNvPr id="12" name="矩形 1"/>
            <p:cNvSpPr/>
            <p:nvPr/>
          </p:nvSpPr>
          <p:spPr>
            <a:xfrm>
              <a:off x="999645" y="2848862"/>
              <a:ext cx="2469034" cy="1038593"/>
            </a:xfrm>
            <a:custGeom>
              <a:avLst/>
              <a:gdLst>
                <a:gd name="connsiteX0" fmla="*/ 0 w 1632030"/>
                <a:gd name="connsiteY0" fmla="*/ 0 h 1562582"/>
                <a:gd name="connsiteX1" fmla="*/ 1632030 w 1632030"/>
                <a:gd name="connsiteY1" fmla="*/ 0 h 1562582"/>
                <a:gd name="connsiteX2" fmla="*/ 1632030 w 1632030"/>
                <a:gd name="connsiteY2" fmla="*/ 1562582 h 1562582"/>
                <a:gd name="connsiteX3" fmla="*/ 0 w 1632030"/>
                <a:gd name="connsiteY3" fmla="*/ 1562582 h 1562582"/>
                <a:gd name="connsiteX4" fmla="*/ 0 w 1632030"/>
                <a:gd name="connsiteY4" fmla="*/ 0 h 1562582"/>
                <a:gd name="connsiteX0" fmla="*/ 1261643 w 2893673"/>
                <a:gd name="connsiteY0" fmla="*/ 578734 h 2141316"/>
                <a:gd name="connsiteX1" fmla="*/ 0 w 2893673"/>
                <a:gd name="connsiteY1" fmla="*/ 0 h 2141316"/>
                <a:gd name="connsiteX2" fmla="*/ 2893673 w 2893673"/>
                <a:gd name="connsiteY2" fmla="*/ 578734 h 2141316"/>
                <a:gd name="connsiteX3" fmla="*/ 2893673 w 2893673"/>
                <a:gd name="connsiteY3" fmla="*/ 2141316 h 2141316"/>
                <a:gd name="connsiteX4" fmla="*/ 1261643 w 2893673"/>
                <a:gd name="connsiteY4" fmla="*/ 2141316 h 2141316"/>
                <a:gd name="connsiteX5" fmla="*/ 1261643 w 2893673"/>
                <a:gd name="connsiteY5" fmla="*/ 578734 h 2141316"/>
                <a:gd name="connsiteX0" fmla="*/ 0 w 1632030"/>
                <a:gd name="connsiteY0" fmla="*/ 0 h 1562582"/>
                <a:gd name="connsiteX1" fmla="*/ 1632030 w 1632030"/>
                <a:gd name="connsiteY1" fmla="*/ 0 h 1562582"/>
                <a:gd name="connsiteX2" fmla="*/ 1632030 w 1632030"/>
                <a:gd name="connsiteY2" fmla="*/ 1562582 h 1562582"/>
                <a:gd name="connsiteX3" fmla="*/ 0 w 1632030"/>
                <a:gd name="connsiteY3" fmla="*/ 1562582 h 1562582"/>
                <a:gd name="connsiteX4" fmla="*/ 0 w 1632030"/>
                <a:gd name="connsiteY4" fmla="*/ 0 h 1562582"/>
                <a:gd name="connsiteX0" fmla="*/ 0 w 1632030"/>
                <a:gd name="connsiteY0" fmla="*/ 0 h 1562582"/>
                <a:gd name="connsiteX1" fmla="*/ 1088020 w 1632030"/>
                <a:gd name="connsiteY1" fmla="*/ 0 h 1562582"/>
                <a:gd name="connsiteX2" fmla="*/ 1632030 w 1632030"/>
                <a:gd name="connsiteY2" fmla="*/ 0 h 1562582"/>
                <a:gd name="connsiteX3" fmla="*/ 1632030 w 1632030"/>
                <a:gd name="connsiteY3" fmla="*/ 1562582 h 1562582"/>
                <a:gd name="connsiteX4" fmla="*/ 0 w 1632030"/>
                <a:gd name="connsiteY4" fmla="*/ 1562582 h 1562582"/>
                <a:gd name="connsiteX5" fmla="*/ 0 w 1632030"/>
                <a:gd name="connsiteY5"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1562582 h 1562582"/>
                <a:gd name="connsiteX5" fmla="*/ 0 w 1632030"/>
                <a:gd name="connsiteY5" fmla="*/ 1562582 h 1562582"/>
                <a:gd name="connsiteX6" fmla="*/ 0 w 1632030"/>
                <a:gd name="connsiteY6"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1041721 h 1562582"/>
                <a:gd name="connsiteX5" fmla="*/ 1632030 w 1632030"/>
                <a:gd name="connsiteY5" fmla="*/ 1562582 h 1562582"/>
                <a:gd name="connsiteX6" fmla="*/ 0 w 1632030"/>
                <a:gd name="connsiteY6" fmla="*/ 1562582 h 1562582"/>
                <a:gd name="connsiteX7" fmla="*/ 0 w 1632030"/>
                <a:gd name="connsiteY7"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0 w 1632030"/>
                <a:gd name="connsiteY7" fmla="*/ 1562582 h 1562582"/>
                <a:gd name="connsiteX8" fmla="*/ 0 w 1632030"/>
                <a:gd name="connsiteY8"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544010 w 1632030"/>
                <a:gd name="connsiteY7" fmla="*/ 1562582 h 1562582"/>
                <a:gd name="connsiteX8" fmla="*/ 0 w 1632030"/>
                <a:gd name="connsiteY8" fmla="*/ 1562582 h 1562582"/>
                <a:gd name="connsiteX9" fmla="*/ 0 w 1632030"/>
                <a:gd name="connsiteY9"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520861 h 1562582"/>
                <a:gd name="connsiteX11" fmla="*/ 0 w 1632030"/>
                <a:gd name="connsiteY11"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1041721 h 1562582"/>
                <a:gd name="connsiteX11" fmla="*/ 0 w 1632030"/>
                <a:gd name="connsiteY11" fmla="*/ 520861 h 1562582"/>
                <a:gd name="connsiteX12" fmla="*/ 0 w 1632030"/>
                <a:gd name="connsiteY12"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544010 w 1632030"/>
                <a:gd name="connsiteY7" fmla="*/ 1562582 h 1562582"/>
                <a:gd name="connsiteX8" fmla="*/ 0 w 1632030"/>
                <a:gd name="connsiteY8" fmla="*/ 1562582 h 1562582"/>
                <a:gd name="connsiteX9" fmla="*/ 0 w 1632030"/>
                <a:gd name="connsiteY9" fmla="*/ 1041721 h 1562582"/>
                <a:gd name="connsiteX10" fmla="*/ 0 w 1632030"/>
                <a:gd name="connsiteY10" fmla="*/ 520861 h 1562582"/>
                <a:gd name="connsiteX11" fmla="*/ 0 w 1632030"/>
                <a:gd name="connsiteY11"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0 w 1632030"/>
                <a:gd name="connsiteY7" fmla="*/ 1562582 h 1562582"/>
                <a:gd name="connsiteX8" fmla="*/ 0 w 1632030"/>
                <a:gd name="connsiteY8" fmla="*/ 1041721 h 1562582"/>
                <a:gd name="connsiteX9" fmla="*/ 0 w 1632030"/>
                <a:gd name="connsiteY9" fmla="*/ 520861 h 1562582"/>
                <a:gd name="connsiteX10" fmla="*/ 0 w 1632030"/>
                <a:gd name="connsiteY10" fmla="*/ 0 h 1562582"/>
                <a:gd name="connsiteX0" fmla="*/ 0 w 1632030"/>
                <a:gd name="connsiteY0" fmla="*/ 0 h 1562582"/>
                <a:gd name="connsiteX1" fmla="*/ 272005 w 1632030"/>
                <a:gd name="connsiteY1" fmla="*/ 0 h 1562582"/>
                <a:gd name="connsiteX2" fmla="*/ 544010 w 1632030"/>
                <a:gd name="connsiteY2" fmla="*/ 0 h 1562582"/>
                <a:gd name="connsiteX3" fmla="*/ 1088020 w 1632030"/>
                <a:gd name="connsiteY3" fmla="*/ 0 h 1562582"/>
                <a:gd name="connsiteX4" fmla="*/ 1632030 w 1632030"/>
                <a:gd name="connsiteY4" fmla="*/ 0 h 1562582"/>
                <a:gd name="connsiteX5" fmla="*/ 1632030 w 1632030"/>
                <a:gd name="connsiteY5" fmla="*/ 520861 h 1562582"/>
                <a:gd name="connsiteX6" fmla="*/ 1632030 w 1632030"/>
                <a:gd name="connsiteY6" fmla="*/ 1041721 h 1562582"/>
                <a:gd name="connsiteX7" fmla="*/ 1632030 w 1632030"/>
                <a:gd name="connsiteY7" fmla="*/ 1562582 h 1562582"/>
                <a:gd name="connsiteX8" fmla="*/ 0 w 1632030"/>
                <a:gd name="connsiteY8" fmla="*/ 1562582 h 1562582"/>
                <a:gd name="connsiteX9" fmla="*/ 0 w 1632030"/>
                <a:gd name="connsiteY9" fmla="*/ 1041721 h 1562582"/>
                <a:gd name="connsiteX10" fmla="*/ 0 w 1632030"/>
                <a:gd name="connsiteY10" fmla="*/ 520861 h 1562582"/>
                <a:gd name="connsiteX11" fmla="*/ 0 w 1632030"/>
                <a:gd name="connsiteY11"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632030 w 1632030"/>
                <a:gd name="connsiteY5" fmla="*/ 0 h 1562582"/>
                <a:gd name="connsiteX6" fmla="*/ 1632030 w 1632030"/>
                <a:gd name="connsiteY6" fmla="*/ 520861 h 1562582"/>
                <a:gd name="connsiteX7" fmla="*/ 1632030 w 1632030"/>
                <a:gd name="connsiteY7" fmla="*/ 1041721 h 1562582"/>
                <a:gd name="connsiteX8" fmla="*/ 1632030 w 1632030"/>
                <a:gd name="connsiteY8" fmla="*/ 1562582 h 1562582"/>
                <a:gd name="connsiteX9" fmla="*/ 0 w 1632030"/>
                <a:gd name="connsiteY9" fmla="*/ 1562582 h 1562582"/>
                <a:gd name="connsiteX10" fmla="*/ 0 w 1632030"/>
                <a:gd name="connsiteY10" fmla="*/ 1041721 h 1562582"/>
                <a:gd name="connsiteX11" fmla="*/ 0 w 1632030"/>
                <a:gd name="connsiteY11" fmla="*/ 520861 h 1562582"/>
                <a:gd name="connsiteX12" fmla="*/ 0 w 1632030"/>
                <a:gd name="connsiteY12"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520861 h 1562582"/>
                <a:gd name="connsiteX8" fmla="*/ 1632030 w 1632030"/>
                <a:gd name="connsiteY8" fmla="*/ 1041721 h 1562582"/>
                <a:gd name="connsiteX9" fmla="*/ 1632030 w 1632030"/>
                <a:gd name="connsiteY9" fmla="*/ 1562582 h 1562582"/>
                <a:gd name="connsiteX10" fmla="*/ 0 w 1632030"/>
                <a:gd name="connsiteY10" fmla="*/ 1562582 h 1562582"/>
                <a:gd name="connsiteX11" fmla="*/ 0 w 1632030"/>
                <a:gd name="connsiteY11" fmla="*/ 1041721 h 1562582"/>
                <a:gd name="connsiteX12" fmla="*/ 0 w 1632030"/>
                <a:gd name="connsiteY12" fmla="*/ 520861 h 1562582"/>
                <a:gd name="connsiteX13" fmla="*/ 0 w 1632030"/>
                <a:gd name="connsiteY13"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0 h 1562582"/>
                <a:gd name="connsiteX8" fmla="*/ 1632030 w 1632030"/>
                <a:gd name="connsiteY8" fmla="*/ 520861 h 1562582"/>
                <a:gd name="connsiteX9" fmla="*/ 1632030 w 1632030"/>
                <a:gd name="connsiteY9" fmla="*/ 1041721 h 1562582"/>
                <a:gd name="connsiteX10" fmla="*/ 1632030 w 1632030"/>
                <a:gd name="connsiteY10" fmla="*/ 1562582 h 1562582"/>
                <a:gd name="connsiteX11" fmla="*/ 0 w 1632030"/>
                <a:gd name="connsiteY11" fmla="*/ 1562582 h 1562582"/>
                <a:gd name="connsiteX12" fmla="*/ 0 w 1632030"/>
                <a:gd name="connsiteY12" fmla="*/ 1041721 h 1562582"/>
                <a:gd name="connsiteX13" fmla="*/ 0 w 1632030"/>
                <a:gd name="connsiteY13" fmla="*/ 520861 h 1562582"/>
                <a:gd name="connsiteX14" fmla="*/ 0 w 1632030"/>
                <a:gd name="connsiteY14"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0 h 1562582"/>
                <a:gd name="connsiteX8" fmla="*/ 1632030 w 1632030"/>
                <a:gd name="connsiteY8" fmla="*/ 520861 h 1562582"/>
                <a:gd name="connsiteX9" fmla="*/ 1632030 w 1632030"/>
                <a:gd name="connsiteY9" fmla="*/ 781292 h 1562582"/>
                <a:gd name="connsiteX10" fmla="*/ 1632030 w 1632030"/>
                <a:gd name="connsiteY10" fmla="*/ 1041721 h 1562582"/>
                <a:gd name="connsiteX11" fmla="*/ 1632030 w 1632030"/>
                <a:gd name="connsiteY11" fmla="*/ 1562582 h 1562582"/>
                <a:gd name="connsiteX12" fmla="*/ 0 w 1632030"/>
                <a:gd name="connsiteY12" fmla="*/ 1562582 h 1562582"/>
                <a:gd name="connsiteX13" fmla="*/ 0 w 1632030"/>
                <a:gd name="connsiteY13" fmla="*/ 1041721 h 1562582"/>
                <a:gd name="connsiteX14" fmla="*/ 0 w 1632030"/>
                <a:gd name="connsiteY14" fmla="*/ 520861 h 1562582"/>
                <a:gd name="connsiteX15" fmla="*/ 0 w 1632030"/>
                <a:gd name="connsiteY15"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0 h 1562582"/>
                <a:gd name="connsiteX8" fmla="*/ 1632030 w 1632030"/>
                <a:gd name="connsiteY8" fmla="*/ 520861 h 1562582"/>
                <a:gd name="connsiteX9" fmla="*/ 1632030 w 1632030"/>
                <a:gd name="connsiteY9" fmla="*/ 781292 h 1562582"/>
                <a:gd name="connsiteX10" fmla="*/ 1632030 w 1632030"/>
                <a:gd name="connsiteY10" fmla="*/ 1041721 h 1562582"/>
                <a:gd name="connsiteX11" fmla="*/ 1632030 w 1632030"/>
                <a:gd name="connsiteY11" fmla="*/ 1302151 h 1562582"/>
                <a:gd name="connsiteX12" fmla="*/ 1632030 w 1632030"/>
                <a:gd name="connsiteY12" fmla="*/ 1562582 h 1562582"/>
                <a:gd name="connsiteX13" fmla="*/ 0 w 1632030"/>
                <a:gd name="connsiteY13" fmla="*/ 1562582 h 1562582"/>
                <a:gd name="connsiteX14" fmla="*/ 0 w 1632030"/>
                <a:gd name="connsiteY14" fmla="*/ 1041721 h 1562582"/>
                <a:gd name="connsiteX15" fmla="*/ 0 w 1632030"/>
                <a:gd name="connsiteY15" fmla="*/ 520861 h 1562582"/>
                <a:gd name="connsiteX16" fmla="*/ 0 w 1632030"/>
                <a:gd name="connsiteY16"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0 h 1562582"/>
                <a:gd name="connsiteX8" fmla="*/ 1632030 w 1632030"/>
                <a:gd name="connsiteY8" fmla="*/ 520861 h 1562582"/>
                <a:gd name="connsiteX9" fmla="*/ 1632030 w 1632030"/>
                <a:gd name="connsiteY9" fmla="*/ 781292 h 1562582"/>
                <a:gd name="connsiteX10" fmla="*/ 1632030 w 1632030"/>
                <a:gd name="connsiteY10" fmla="*/ 1041721 h 1562582"/>
                <a:gd name="connsiteX11" fmla="*/ 1632030 w 1632030"/>
                <a:gd name="connsiteY11" fmla="*/ 1302151 h 1562582"/>
                <a:gd name="connsiteX12" fmla="*/ 1632030 w 1632030"/>
                <a:gd name="connsiteY12" fmla="*/ 1562582 h 1562582"/>
                <a:gd name="connsiteX13" fmla="*/ 816015 w 1632030"/>
                <a:gd name="connsiteY13" fmla="*/ 1562582 h 1562582"/>
                <a:gd name="connsiteX14" fmla="*/ 0 w 1632030"/>
                <a:gd name="connsiteY14" fmla="*/ 1562582 h 1562582"/>
                <a:gd name="connsiteX15" fmla="*/ 0 w 1632030"/>
                <a:gd name="connsiteY15" fmla="*/ 1041721 h 1562582"/>
                <a:gd name="connsiteX16" fmla="*/ 0 w 1632030"/>
                <a:gd name="connsiteY16" fmla="*/ 520861 h 1562582"/>
                <a:gd name="connsiteX17" fmla="*/ 0 w 1632030"/>
                <a:gd name="connsiteY17"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0 h 1562582"/>
                <a:gd name="connsiteX8" fmla="*/ 1632030 w 1632030"/>
                <a:gd name="connsiteY8" fmla="*/ 520861 h 1562582"/>
                <a:gd name="connsiteX9" fmla="*/ 1632030 w 1632030"/>
                <a:gd name="connsiteY9" fmla="*/ 781292 h 1562582"/>
                <a:gd name="connsiteX10" fmla="*/ 1632030 w 1632030"/>
                <a:gd name="connsiteY10" fmla="*/ 1041721 h 1562582"/>
                <a:gd name="connsiteX11" fmla="*/ 1632030 w 1632030"/>
                <a:gd name="connsiteY11" fmla="*/ 1302151 h 1562582"/>
                <a:gd name="connsiteX12" fmla="*/ 1632030 w 1632030"/>
                <a:gd name="connsiteY12" fmla="*/ 1562582 h 1562582"/>
                <a:gd name="connsiteX13" fmla="*/ 816015 w 1632030"/>
                <a:gd name="connsiteY13" fmla="*/ 1562582 h 1562582"/>
                <a:gd name="connsiteX14" fmla="*/ 0 w 1632030"/>
                <a:gd name="connsiteY14" fmla="*/ 1562582 h 1562582"/>
                <a:gd name="connsiteX15" fmla="*/ 0 w 1632030"/>
                <a:gd name="connsiteY15" fmla="*/ 1302151 h 1562582"/>
                <a:gd name="connsiteX16" fmla="*/ 0 w 1632030"/>
                <a:gd name="connsiteY16" fmla="*/ 1041721 h 1562582"/>
                <a:gd name="connsiteX17" fmla="*/ 0 w 1632030"/>
                <a:gd name="connsiteY17" fmla="*/ 520861 h 1562582"/>
                <a:gd name="connsiteX18" fmla="*/ 0 w 1632030"/>
                <a:gd name="connsiteY18"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0 h 1562582"/>
                <a:gd name="connsiteX8" fmla="*/ 1632030 w 1632030"/>
                <a:gd name="connsiteY8" fmla="*/ 520861 h 1562582"/>
                <a:gd name="connsiteX9" fmla="*/ 1632030 w 1632030"/>
                <a:gd name="connsiteY9" fmla="*/ 781292 h 1562582"/>
                <a:gd name="connsiteX10" fmla="*/ 1632030 w 1632030"/>
                <a:gd name="connsiteY10" fmla="*/ 1041721 h 1562582"/>
                <a:gd name="connsiteX11" fmla="*/ 1632030 w 1632030"/>
                <a:gd name="connsiteY11" fmla="*/ 1302151 h 1562582"/>
                <a:gd name="connsiteX12" fmla="*/ 1632030 w 1632030"/>
                <a:gd name="connsiteY12" fmla="*/ 1562582 h 1562582"/>
                <a:gd name="connsiteX13" fmla="*/ 816015 w 1632030"/>
                <a:gd name="connsiteY13" fmla="*/ 1562582 h 1562582"/>
                <a:gd name="connsiteX14" fmla="*/ 0 w 1632030"/>
                <a:gd name="connsiteY14" fmla="*/ 1562582 h 1562582"/>
                <a:gd name="connsiteX15" fmla="*/ 0 w 1632030"/>
                <a:gd name="connsiteY15" fmla="*/ 1302151 h 1562582"/>
                <a:gd name="connsiteX16" fmla="*/ 0 w 1632030"/>
                <a:gd name="connsiteY16" fmla="*/ 1041721 h 1562582"/>
                <a:gd name="connsiteX17" fmla="*/ 0 w 1632030"/>
                <a:gd name="connsiteY17" fmla="*/ 781292 h 1562582"/>
                <a:gd name="connsiteX18" fmla="*/ 0 w 1632030"/>
                <a:gd name="connsiteY18" fmla="*/ 520861 h 1562582"/>
                <a:gd name="connsiteX19" fmla="*/ 0 w 1632030"/>
                <a:gd name="connsiteY19" fmla="*/ 0 h 1562582"/>
                <a:gd name="connsiteX0" fmla="*/ 0 w 1632030"/>
                <a:gd name="connsiteY0" fmla="*/ 0 h 1562582"/>
                <a:gd name="connsiteX1" fmla="*/ 272005 w 1632030"/>
                <a:gd name="connsiteY1" fmla="*/ 0 h 1562582"/>
                <a:gd name="connsiteX2" fmla="*/ 544010 w 1632030"/>
                <a:gd name="connsiteY2" fmla="*/ 0 h 1562582"/>
                <a:gd name="connsiteX3" fmla="*/ 816015 w 1632030"/>
                <a:gd name="connsiteY3" fmla="*/ 0 h 1562582"/>
                <a:gd name="connsiteX4" fmla="*/ 1088020 w 1632030"/>
                <a:gd name="connsiteY4" fmla="*/ 0 h 1562582"/>
                <a:gd name="connsiteX5" fmla="*/ 1360025 w 1632030"/>
                <a:gd name="connsiteY5" fmla="*/ 0 h 1562582"/>
                <a:gd name="connsiteX6" fmla="*/ 1632030 w 1632030"/>
                <a:gd name="connsiteY6" fmla="*/ 0 h 1562582"/>
                <a:gd name="connsiteX7" fmla="*/ 1632030 w 1632030"/>
                <a:gd name="connsiteY7" fmla="*/ 260430 h 1562582"/>
                <a:gd name="connsiteX8" fmla="*/ 1632030 w 1632030"/>
                <a:gd name="connsiteY8" fmla="*/ 520861 h 1562582"/>
                <a:gd name="connsiteX9" fmla="*/ 1632030 w 1632030"/>
                <a:gd name="connsiteY9" fmla="*/ 781292 h 1562582"/>
                <a:gd name="connsiteX10" fmla="*/ 1632030 w 1632030"/>
                <a:gd name="connsiteY10" fmla="*/ 1041721 h 1562582"/>
                <a:gd name="connsiteX11" fmla="*/ 1632030 w 1632030"/>
                <a:gd name="connsiteY11" fmla="*/ 1302151 h 1562582"/>
                <a:gd name="connsiteX12" fmla="*/ 1632030 w 1632030"/>
                <a:gd name="connsiteY12" fmla="*/ 1562582 h 1562582"/>
                <a:gd name="connsiteX13" fmla="*/ 816015 w 1632030"/>
                <a:gd name="connsiteY13" fmla="*/ 1562582 h 1562582"/>
                <a:gd name="connsiteX14" fmla="*/ 0 w 1632030"/>
                <a:gd name="connsiteY14" fmla="*/ 1562582 h 1562582"/>
                <a:gd name="connsiteX15" fmla="*/ 0 w 1632030"/>
                <a:gd name="connsiteY15" fmla="*/ 1302151 h 1562582"/>
                <a:gd name="connsiteX16" fmla="*/ 0 w 1632030"/>
                <a:gd name="connsiteY16" fmla="*/ 1041721 h 1562582"/>
                <a:gd name="connsiteX17" fmla="*/ 0 w 1632030"/>
                <a:gd name="connsiteY17" fmla="*/ 781292 h 1562582"/>
                <a:gd name="connsiteX18" fmla="*/ 0 w 1632030"/>
                <a:gd name="connsiteY18" fmla="*/ 520861 h 1562582"/>
                <a:gd name="connsiteX19" fmla="*/ 0 w 1632030"/>
                <a:gd name="connsiteY19" fmla="*/ 260430 h 1562582"/>
                <a:gd name="connsiteX20" fmla="*/ 0 w 1632030"/>
                <a:gd name="connsiteY20" fmla="*/ 0 h 156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32030" h="1562582">
                  <a:moveTo>
                    <a:pt x="0" y="0"/>
                  </a:moveTo>
                  <a:lnTo>
                    <a:pt x="272005" y="0"/>
                  </a:lnTo>
                  <a:lnTo>
                    <a:pt x="544010" y="0"/>
                  </a:lnTo>
                  <a:lnTo>
                    <a:pt x="816015" y="0"/>
                  </a:lnTo>
                  <a:lnTo>
                    <a:pt x="1088020" y="0"/>
                  </a:lnTo>
                  <a:lnTo>
                    <a:pt x="1360025" y="0"/>
                  </a:lnTo>
                  <a:lnTo>
                    <a:pt x="1632030" y="0"/>
                  </a:lnTo>
                  <a:lnTo>
                    <a:pt x="1632030" y="260430"/>
                  </a:lnTo>
                  <a:lnTo>
                    <a:pt x="1632030" y="520861"/>
                  </a:lnTo>
                  <a:lnTo>
                    <a:pt x="1632030" y="781292"/>
                  </a:lnTo>
                  <a:lnTo>
                    <a:pt x="1632030" y="1041721"/>
                  </a:lnTo>
                  <a:lnTo>
                    <a:pt x="1632030" y="1302151"/>
                  </a:lnTo>
                  <a:lnTo>
                    <a:pt x="1632030" y="1562582"/>
                  </a:lnTo>
                  <a:lnTo>
                    <a:pt x="816015" y="1562582"/>
                  </a:lnTo>
                  <a:lnTo>
                    <a:pt x="0" y="1562582"/>
                  </a:lnTo>
                  <a:lnTo>
                    <a:pt x="0" y="1302151"/>
                  </a:lnTo>
                  <a:lnTo>
                    <a:pt x="0" y="1041721"/>
                  </a:lnTo>
                  <a:lnTo>
                    <a:pt x="0" y="781292"/>
                  </a:lnTo>
                  <a:lnTo>
                    <a:pt x="0" y="520861"/>
                  </a:lnTo>
                  <a:lnTo>
                    <a:pt x="0" y="260430"/>
                  </a:lnTo>
                  <a:lnTo>
                    <a:pt x="0" y="0"/>
                  </a:lnTo>
                  <a:close/>
                </a:path>
              </a:pathLst>
            </a:cu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Contacts</a:t>
              </a:r>
            </a:p>
            <a:p>
              <a:pPr algn="ctr"/>
              <a:r>
                <a:rPr lang="en-US" altLang="zh-CN" sz="2800" dirty="0">
                  <a:solidFill>
                    <a:schemeClr val="bg1"/>
                  </a:solidFill>
                </a:rPr>
                <a:t>Activity</a:t>
              </a:r>
              <a:endParaRPr lang="zh-CN" altLang="en-US" sz="2800" dirty="0">
                <a:solidFill>
                  <a:schemeClr val="bg1"/>
                </a:solidFill>
              </a:endParaRPr>
            </a:p>
          </p:txBody>
        </p:sp>
        <p:cxnSp>
          <p:nvCxnSpPr>
            <p:cNvPr id="13" name="直接箭头连接符 12"/>
            <p:cNvCxnSpPr/>
            <p:nvPr/>
          </p:nvCxnSpPr>
          <p:spPr>
            <a:xfrm flipH="1">
              <a:off x="690419" y="2529409"/>
              <a:ext cx="3087487" cy="0"/>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2" idx="9"/>
              <a:endCxn id="7" idx="1"/>
            </p:cNvCxnSpPr>
            <p:nvPr/>
          </p:nvCxnSpPr>
          <p:spPr>
            <a:xfrm>
              <a:off x="3468679" y="3368159"/>
              <a:ext cx="1967838" cy="1463820"/>
            </a:xfrm>
            <a:prstGeom prst="bentConnector3">
              <a:avLst>
                <a:gd name="adj1" fmla="val 50000"/>
              </a:avLst>
            </a:prstGeom>
            <a:ln w="31750">
              <a:solidFill>
                <a:schemeClr val="tx1"/>
              </a:solidFill>
              <a:prstDash val="sysDash"/>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777907" y="4963433"/>
              <a:ext cx="1318668" cy="904863"/>
            </a:xfrm>
            <a:prstGeom prst="rect">
              <a:avLst/>
            </a:prstGeom>
            <a:noFill/>
          </p:spPr>
          <p:txBody>
            <a:bodyPr wrap="square" rtlCol="0">
              <a:spAutoFit/>
            </a:bodyPr>
            <a:lstStyle/>
            <a:p>
              <a:pPr algn="ctr">
                <a:lnSpc>
                  <a:spcPct val="110000"/>
                </a:lnSpc>
              </a:pPr>
              <a:r>
                <a:rPr lang="zh-CN" altLang="en-US" sz="2400" dirty="0">
                  <a:latin typeface="Arial" panose="020B0604020202020204" pitchFamily="34" charset="0"/>
                  <a:ea typeface="微软雅黑" panose="020B0503020204020204" pitchFamily="34" charset="-122"/>
                  <a:cs typeface="Arial" panose="020B0604020202020204" pitchFamily="34" charset="0"/>
                </a:rPr>
                <a:t>联系人数据</a:t>
              </a:r>
            </a:p>
          </p:txBody>
        </p:sp>
        <p:cxnSp>
          <p:nvCxnSpPr>
            <p:cNvPr id="16" name="直接箭头连接符 15"/>
            <p:cNvCxnSpPr/>
            <p:nvPr/>
          </p:nvCxnSpPr>
          <p:spPr>
            <a:xfrm flipH="1">
              <a:off x="5199458" y="2516577"/>
              <a:ext cx="3087487" cy="0"/>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35937" y="4079045"/>
              <a:ext cx="691642" cy="672035"/>
            </a:xfrm>
            <a:prstGeom prst="rect">
              <a:avLst/>
            </a:prstGeom>
          </p:spPr>
        </p:pic>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17500" y="4385243"/>
              <a:ext cx="691642" cy="672035"/>
            </a:xfrm>
            <a:prstGeom prst="rect">
              <a:avLst/>
            </a:prstGeom>
          </p:spPr>
        </p:pic>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12026" y="4517443"/>
              <a:ext cx="691642" cy="672035"/>
            </a:xfrm>
            <a:prstGeom prst="rect">
              <a:avLst/>
            </a:prstGeom>
          </p:spPr>
        </p:pic>
        <p:sp>
          <p:nvSpPr>
            <p:cNvPr id="20" name="文本框 19"/>
            <p:cNvSpPr txBox="1"/>
            <p:nvPr/>
          </p:nvSpPr>
          <p:spPr>
            <a:xfrm>
              <a:off x="6481251" y="1421005"/>
              <a:ext cx="1669037" cy="904863"/>
            </a:xfrm>
            <a:prstGeom prst="rect">
              <a:avLst/>
            </a:prstGeom>
            <a:noFill/>
          </p:spPr>
          <p:txBody>
            <a:bodyPr wrap="square" rtlCol="0">
              <a:spAutoFit/>
            </a:bodyPr>
            <a:lstStyle/>
            <a:p>
              <a:pPr algn="ctr">
                <a:lnSpc>
                  <a:spcPct val="110000"/>
                </a:lnSpc>
              </a:pPr>
              <a:r>
                <a:rPr lang="en-US" altLang="zh-CN" sz="2400" dirty="0">
                  <a:latin typeface="Arial" panose="020B0604020202020204" pitchFamily="34" charset="0"/>
                  <a:ea typeface="微软雅黑" panose="020B0503020204020204" pitchFamily="34" charset="-122"/>
                  <a:cs typeface="Arial" panose="020B0604020202020204" pitchFamily="34" charset="0"/>
                </a:rPr>
                <a:t>Contacts</a:t>
              </a:r>
            </a:p>
            <a:p>
              <a:pPr algn="ctr">
                <a:lnSpc>
                  <a:spcPct val="110000"/>
                </a:lnSpc>
              </a:pPr>
              <a:r>
                <a:rPr lang="en-US" altLang="zh-CN" sz="2400" dirty="0">
                  <a:latin typeface="Arial" panose="020B0604020202020204" pitchFamily="34" charset="0"/>
                  <a:ea typeface="微软雅黑" panose="020B0503020204020204" pitchFamily="34" charset="-122"/>
                  <a:cs typeface="Arial" panose="020B0604020202020204" pitchFamily="34" charset="0"/>
                </a:rPr>
                <a:t>App</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20"/>
            <p:cNvSpPr txBox="1"/>
            <p:nvPr/>
          </p:nvSpPr>
          <p:spPr>
            <a:xfrm>
              <a:off x="2143927" y="1421005"/>
              <a:ext cx="1153181" cy="904863"/>
            </a:xfrm>
            <a:prstGeom prst="rect">
              <a:avLst/>
            </a:prstGeom>
            <a:noFill/>
          </p:spPr>
          <p:txBody>
            <a:bodyPr wrap="square" rtlCol="0">
              <a:spAutoFit/>
            </a:bodyPr>
            <a:lstStyle/>
            <a:p>
              <a:pPr algn="ctr">
                <a:lnSpc>
                  <a:spcPct val="110000"/>
                </a:lnSpc>
              </a:pPr>
              <a:r>
                <a:rPr lang="en-US" altLang="zh-CN" sz="2400" dirty="0">
                  <a:latin typeface="Arial" panose="020B0604020202020204" pitchFamily="34" charset="0"/>
                  <a:ea typeface="微软雅黑" panose="020B0503020204020204" pitchFamily="34" charset="-122"/>
                  <a:cs typeface="Arial" panose="020B0604020202020204" pitchFamily="34" charset="0"/>
                </a:rPr>
                <a:t>Quiz</a:t>
              </a:r>
            </a:p>
            <a:p>
              <a:pPr algn="ctr">
                <a:lnSpc>
                  <a:spcPct val="110000"/>
                </a:lnSpc>
              </a:pPr>
              <a:r>
                <a:rPr lang="en-US" altLang="zh-CN" sz="2400" dirty="0">
                  <a:latin typeface="Arial" panose="020B0604020202020204" pitchFamily="34" charset="0"/>
                  <a:ea typeface="微软雅黑" panose="020B0503020204020204" pitchFamily="34" charset="-122"/>
                  <a:cs typeface="Arial" panose="020B0604020202020204" pitchFamily="34" charset="0"/>
                </a:rPr>
                <a:t>App</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grpSp>
      <p:sp>
        <p:nvSpPr>
          <p:cNvPr id="22" name="矩形 21"/>
          <p:cNvSpPr/>
          <p:nvPr/>
        </p:nvSpPr>
        <p:spPr>
          <a:xfrm>
            <a:off x="7814531" y="2848862"/>
            <a:ext cx="4208765" cy="1938992"/>
          </a:xfrm>
          <a:prstGeom prst="rect">
            <a:avLst/>
          </a:prstGeom>
          <a:solidFill>
            <a:srgbClr val="FAFAFA"/>
          </a:solidFill>
          <a:ln>
            <a:solidFill>
              <a:srgbClr val="DBD9DC"/>
            </a:solidFill>
          </a:ln>
        </p:spPr>
        <p:txBody>
          <a:bodyPr wrap="square">
            <a:spAutoFit/>
          </a:bodyPr>
          <a:lstStyle/>
          <a:p>
            <a:r>
              <a:rPr lang="en-US" altLang="zh-CN" sz="2400" b="1" dirty="0">
                <a:solidFill>
                  <a:srgbClr val="000000"/>
                </a:solidFill>
              </a:rPr>
              <a:t>&lt;uses-permission  </a:t>
            </a:r>
          </a:p>
          <a:p>
            <a:r>
              <a:rPr lang="en-US" altLang="zh-CN" sz="2400" b="1" dirty="0">
                <a:solidFill>
                  <a:srgbClr val="000000"/>
                </a:solidFill>
              </a:rPr>
              <a:t>      </a:t>
            </a:r>
            <a:r>
              <a:rPr lang="en-US" altLang="zh-CN" sz="2400" b="1" dirty="0" err="1">
                <a:solidFill>
                  <a:srgbClr val="000000"/>
                </a:solidFill>
              </a:rPr>
              <a:t>android:name</a:t>
            </a:r>
            <a:r>
              <a:rPr lang="en-US" altLang="zh-CN" sz="2400" b="1" dirty="0">
                <a:solidFill>
                  <a:srgbClr val="000000"/>
                </a:solidFill>
              </a:rPr>
              <a:t>=</a:t>
            </a:r>
          </a:p>
          <a:p>
            <a:r>
              <a:rPr lang="en-US" altLang="zh-CN" sz="2400" b="1" dirty="0">
                <a:solidFill>
                  <a:srgbClr val="000000"/>
                </a:solidFill>
              </a:rPr>
              <a:t>      "android</a:t>
            </a:r>
          </a:p>
          <a:p>
            <a:r>
              <a:rPr lang="en-US" altLang="zh-CN" sz="2400" b="1" dirty="0">
                <a:solidFill>
                  <a:srgbClr val="000000"/>
                </a:solidFill>
              </a:rPr>
              <a:t>      .permission</a:t>
            </a:r>
          </a:p>
          <a:p>
            <a:r>
              <a:rPr lang="en-US" altLang="zh-CN" sz="2400" b="1" dirty="0">
                <a:solidFill>
                  <a:srgbClr val="000000"/>
                </a:solidFill>
              </a:rPr>
              <a:t>      .READ_CONTACTS" /&gt;</a:t>
            </a:r>
            <a:r>
              <a:rPr lang="en-US" altLang="zh-CN" sz="2400" dirty="0"/>
              <a:t> </a:t>
            </a:r>
            <a:endParaRPr lang="zh-CN" altLang="en-US" sz="2400" dirty="0"/>
          </a:p>
        </p:txBody>
      </p:sp>
    </p:spTree>
    <p:extLst>
      <p:ext uri="{BB962C8B-B14F-4D97-AF65-F5344CB8AC3E}">
        <p14:creationId xmlns:p14="http://schemas.microsoft.com/office/powerpoint/2010/main" val="763162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示例：读取联系人</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49</a:t>
            </a:fld>
            <a:endParaRPr lang="zh-CN" altLang="en-US"/>
          </a:p>
        </p:txBody>
      </p:sp>
      <p:sp>
        <p:nvSpPr>
          <p:cNvPr id="7" name="Rectangle 1"/>
          <p:cNvSpPr>
            <a:spLocks noChangeArrowheads="1"/>
          </p:cNvSpPr>
          <p:nvPr/>
        </p:nvSpPr>
        <p:spPr bwMode="auto">
          <a:xfrm>
            <a:off x="207818" y="1093371"/>
            <a:ext cx="11739111" cy="5262979"/>
          </a:xfrm>
          <a:prstGeom prst="rect">
            <a:avLst/>
          </a:prstGeom>
          <a:solidFill>
            <a:srgbClr val="F2F2F2"/>
          </a:solidFill>
          <a:ln>
            <a:solidFill>
              <a:srgbClr val="B6B6B6"/>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Consolas" panose="020B0609020204030204" pitchFamily="49" charset="0"/>
              </a:rPr>
              <a:t>public class </a:t>
            </a:r>
            <a:r>
              <a:rPr kumimoji="0" lang="zh-CN" altLang="zh-CN" sz="2400" b="1" i="0" u="none" strike="noStrike" cap="none" normalizeH="0" baseline="0" dirty="0">
                <a:ln>
                  <a:noFill/>
                </a:ln>
                <a:solidFill>
                  <a:srgbClr val="000000"/>
                </a:solidFill>
                <a:effectLst/>
                <a:latin typeface="Consolas" panose="020B0609020204030204" pitchFamily="49" charset="0"/>
              </a:rPr>
              <a:t>ContactsUtil</a:t>
            </a:r>
            <a:r>
              <a:rPr kumimoji="0" lang="zh-CN" altLang="zh-CN" sz="2400" b="0" i="0" u="none" strike="noStrike" cap="none" normalizeH="0" baseline="0" dirty="0">
                <a:ln>
                  <a:noFill/>
                </a:ln>
                <a:solidFill>
                  <a:srgbClr val="000000"/>
                </a:solidFill>
                <a:effectLst/>
                <a:latin typeface="Consolas" panose="020B0609020204030204" pitchFamily="49" charset="0"/>
              </a:rPr>
              <a:t>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public static </a:t>
            </a:r>
            <a:r>
              <a:rPr kumimoji="0" lang="en-US" altLang="zh-CN" sz="2400" b="0" i="0" u="none" strike="noStrike" cap="none" normalizeH="0" baseline="0" dirty="0">
                <a:ln>
                  <a:noFill/>
                </a:ln>
                <a:solidFill>
                  <a:srgbClr val="000000"/>
                </a:solidFill>
                <a:effectLst/>
                <a:latin typeface="Consolas" panose="020B0609020204030204" pitchFamily="49" charset="0"/>
              </a:rPr>
              <a:t>void </a:t>
            </a:r>
            <a:r>
              <a:rPr kumimoji="0" lang="zh-CN" altLang="zh-CN" sz="2400" b="1" i="0" u="none" strike="noStrike" cap="none" normalizeH="0" baseline="0" dirty="0">
                <a:ln>
                  <a:noFill/>
                </a:ln>
                <a:solidFill>
                  <a:srgbClr val="000000"/>
                </a:solidFill>
                <a:effectLst/>
                <a:latin typeface="Consolas" panose="020B0609020204030204" pitchFamily="49" charset="0"/>
              </a:rPr>
              <a:t>getContactInfos</a:t>
            </a:r>
            <a:r>
              <a:rPr kumimoji="0" lang="zh-CN" altLang="zh-CN" sz="2400" b="0" i="0" u="none" strike="noStrike" cap="none" normalizeH="0" baseline="0" dirty="0">
                <a:ln>
                  <a:noFill/>
                </a:ln>
                <a:solidFill>
                  <a:srgbClr val="000000"/>
                </a:solidFill>
                <a:effectLst/>
                <a:latin typeface="Consolas" panose="020B0609020204030204" pitchFamily="49" charset="0"/>
              </a:rPr>
              <a:t>(Context context)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ContentResolver resolver = context.getContentResolver();</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en-US"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Cursor cursor = resolver.query</a:t>
            </a: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en-US" altLang="zh-CN" sz="2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000000"/>
                </a:solidFill>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ContactsContract.CommonDataKinds.Phone.</a:t>
            </a:r>
            <a:r>
              <a:rPr kumimoji="0" lang="zh-CN" altLang="zh-CN" sz="2400" b="1" i="1" u="none" strike="noStrike" cap="none" normalizeH="0" baseline="0" dirty="0">
                <a:ln>
                  <a:noFill/>
                </a:ln>
                <a:solidFill>
                  <a:srgbClr val="660E7A"/>
                </a:solidFill>
                <a:effectLst/>
                <a:latin typeface="Consolas" panose="020B0609020204030204" pitchFamily="49" charset="0"/>
              </a:rPr>
              <a:t>CONTENT_URI</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null</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null</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null</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null</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while </a:t>
            </a:r>
            <a:r>
              <a:rPr kumimoji="0" lang="zh-CN" altLang="zh-CN" sz="2400" b="0" i="0" u="none" strike="noStrike" cap="none" normalizeH="0" baseline="0" dirty="0">
                <a:ln>
                  <a:noFill/>
                </a:ln>
                <a:solidFill>
                  <a:srgbClr val="000000"/>
                </a:solidFill>
                <a:effectLst/>
                <a:latin typeface="Consolas" panose="020B0609020204030204" pitchFamily="49" charset="0"/>
              </a:rPr>
              <a:t>(cursor.moveToNext())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String contactId = cursor.getString(</a:t>
            </a:r>
            <a:endParaRPr kumimoji="0" lang="en-US" altLang="zh-CN" sz="2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000000"/>
                </a:solidFill>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cursor.getColumnIndex(ContactsContract.Contacts.</a:t>
            </a:r>
            <a:r>
              <a:rPr kumimoji="0" lang="zh-CN" altLang="zh-CN" sz="2400" b="1" i="1" u="none" strike="noStrike" cap="none" normalizeH="0" baseline="0" dirty="0">
                <a:ln>
                  <a:noFill/>
                </a:ln>
                <a:solidFill>
                  <a:srgbClr val="660E7A"/>
                </a:solidFill>
                <a:effectLst/>
                <a:latin typeface="Consolas" panose="020B0609020204030204" pitchFamily="49" charset="0"/>
              </a:rPr>
              <a:t>_ID</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String name = cursor.getString(cursor.getColumnIndex(</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ContactsContract.CommonDataKinds.Phone</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1" i="1" u="none" strike="noStrike" cap="none" normalizeH="0" baseline="0" dirty="0">
                <a:ln>
                  <a:noFill/>
                </a:ln>
                <a:solidFill>
                  <a:srgbClr val="660E7A"/>
                </a:solidFill>
                <a:effectLst/>
                <a:latin typeface="Consolas" panose="020B0609020204030204" pitchFamily="49" charset="0"/>
              </a:rPr>
              <a:t>DISPLAY_NAME</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en-US"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String phone = cursor.getString(cursor.getColumnIndex(</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ContactsContract.CommonDataKinds.Phone.</a:t>
            </a:r>
            <a:r>
              <a:rPr kumimoji="0" lang="zh-CN" altLang="zh-CN" sz="2400" b="1" i="1" u="none" strike="noStrike" cap="none" normalizeH="0" baseline="0" dirty="0">
                <a:ln>
                  <a:noFill/>
                </a:ln>
                <a:solidFill>
                  <a:srgbClr val="660E7A"/>
                </a:solidFill>
                <a:effectLst/>
                <a:latin typeface="Consolas" panose="020B0609020204030204" pitchFamily="49" charset="0"/>
              </a:rPr>
              <a:t>NUMBER</a:t>
            </a: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pSp>
        <p:nvGrpSpPr>
          <p:cNvPr id="8" name="组合 7"/>
          <p:cNvGrpSpPr/>
          <p:nvPr/>
        </p:nvGrpSpPr>
        <p:grpSpPr>
          <a:xfrm>
            <a:off x="2662480" y="3740726"/>
            <a:ext cx="8424620" cy="1479029"/>
            <a:chOff x="3071813" y="1040860"/>
            <a:chExt cx="9007240" cy="579053"/>
          </a:xfrm>
        </p:grpSpPr>
        <p:cxnSp>
          <p:nvCxnSpPr>
            <p:cNvPr id="9" name="直接连接符 8"/>
            <p:cNvCxnSpPr/>
            <p:nvPr/>
          </p:nvCxnSpPr>
          <p:spPr>
            <a:xfrm>
              <a:off x="3071813" y="1619913"/>
              <a:ext cx="688532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620675"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535075" y="1040860"/>
              <a:ext cx="554397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7131594" y="3179575"/>
            <a:ext cx="4074424" cy="609398"/>
          </a:xfrm>
          <a:prstGeom prst="rect">
            <a:avLst/>
          </a:prstGeom>
          <a:noFill/>
        </p:spPr>
        <p:txBody>
          <a:bodyPr vert="horz" wrap="square" rtlCol="0">
            <a:spAutoFit/>
          </a:bodyPr>
          <a:lstStyle/>
          <a:p>
            <a:pPr>
              <a:lnSpc>
                <a:spcPct val="120000"/>
              </a:lnSpc>
              <a:spcBef>
                <a:spcPts val="600"/>
              </a:spcBef>
            </a:pPr>
            <a:r>
              <a:rPr lang="zh-CN" altLang="en-US" sz="2800" b="1" dirty="0">
                <a:latin typeface="Arial" panose="020B0604020202020204" pitchFamily="34" charset="0"/>
                <a:ea typeface="微软雅黑" panose="020B0503020204020204" pitchFamily="34" charset="-122"/>
                <a:cs typeface="Arial" panose="020B0604020202020204" pitchFamily="34" charset="0"/>
              </a:rPr>
              <a:t>已经封装的</a:t>
            </a:r>
            <a:r>
              <a:rPr lang="en-US" altLang="zh-CN" sz="2800" b="1" dirty="0">
                <a:latin typeface="Arial" panose="020B0604020202020204" pitchFamily="34" charset="0"/>
                <a:ea typeface="微软雅黑" panose="020B0503020204020204" pitchFamily="34" charset="-122"/>
                <a:cs typeface="Arial" panose="020B0604020202020204" pitchFamily="34" charset="0"/>
              </a:rPr>
              <a:t>URI</a:t>
            </a:r>
            <a:r>
              <a:rPr lang="zh-CN" altLang="en-US" sz="2800" b="1" dirty="0">
                <a:latin typeface="Arial" panose="020B0604020202020204" pitchFamily="34" charset="0"/>
                <a:ea typeface="微软雅黑" panose="020B0503020204020204" pitchFamily="34" charset="-122"/>
                <a:cs typeface="Arial" panose="020B0604020202020204" pitchFamily="34" charset="0"/>
              </a:rPr>
              <a:t>解析结果</a:t>
            </a:r>
          </a:p>
        </p:txBody>
      </p:sp>
    </p:spTree>
    <p:extLst>
      <p:ext uri="{BB962C8B-B14F-4D97-AF65-F5344CB8AC3E}">
        <p14:creationId xmlns:p14="http://schemas.microsoft.com/office/powerpoint/2010/main" val="580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endParaRPr lang="zh-CN" altLang="en-US" dirty="0"/>
          </a:p>
        </p:txBody>
      </p:sp>
      <p:sp>
        <p:nvSpPr>
          <p:cNvPr id="5" name="矩形 4"/>
          <p:cNvSpPr/>
          <p:nvPr/>
        </p:nvSpPr>
        <p:spPr>
          <a:xfrm>
            <a:off x="662628" y="3785776"/>
            <a:ext cx="11069297" cy="523220"/>
          </a:xfrm>
          <a:prstGeom prst="rect">
            <a:avLst/>
          </a:prstGeom>
        </p:spPr>
        <p:txBody>
          <a:bodyPr wrap="square">
            <a:spAutoFit/>
          </a:bodyPr>
          <a:lstStyle/>
          <a:p>
            <a:r>
              <a:rPr lang="en-US" altLang="zh-CN" sz="2800" dirty="0"/>
              <a:t>out = </a:t>
            </a:r>
            <a:r>
              <a:rPr lang="en-US" altLang="zh-CN" sz="2800" dirty="0" err="1"/>
              <a:t>openFileOutput</a:t>
            </a:r>
            <a:r>
              <a:rPr lang="en-US" altLang="zh-CN" sz="2800" dirty="0"/>
              <a:t>("</a:t>
            </a:r>
            <a:r>
              <a:rPr lang="zh-CN" altLang="zh-CN" sz="2800" b="1" dirty="0">
                <a:solidFill>
                  <a:srgbClr val="008000"/>
                </a:solidFill>
                <a:latin typeface="Consolas" panose="020B0609020204030204" pitchFamily="49" charset="0"/>
              </a:rPr>
              <a:t>KnowledgeUnit</a:t>
            </a:r>
            <a:r>
              <a:rPr lang="en-US" altLang="zh-CN" sz="2800" dirty="0"/>
              <a:t>", </a:t>
            </a:r>
            <a:r>
              <a:rPr lang="en-US" altLang="zh-CN" sz="2800" b="1" dirty="0" err="1"/>
              <a:t>Context.MODE_PRIVATE</a:t>
            </a:r>
            <a:r>
              <a:rPr lang="en-US" altLang="zh-CN" sz="2800" dirty="0"/>
              <a:t>); </a:t>
            </a:r>
            <a:endParaRPr lang="zh-CN" altLang="en-US" sz="2800" dirty="0"/>
          </a:p>
        </p:txBody>
      </p:sp>
      <p:sp>
        <p:nvSpPr>
          <p:cNvPr id="6" name="矩形 5"/>
          <p:cNvSpPr/>
          <p:nvPr/>
        </p:nvSpPr>
        <p:spPr>
          <a:xfrm>
            <a:off x="641706" y="2117861"/>
            <a:ext cx="6755514" cy="954107"/>
          </a:xfrm>
          <a:prstGeom prst="rect">
            <a:avLst/>
          </a:prstGeom>
        </p:spPr>
        <p:txBody>
          <a:bodyPr wrap="square">
            <a:spAutoFit/>
          </a:bodyPr>
          <a:lstStyle/>
          <a:p>
            <a:r>
              <a:rPr lang="en-US" altLang="zh-CN" sz="2800" dirty="0"/>
              <a:t>in = </a:t>
            </a:r>
            <a:r>
              <a:rPr lang="en-US" altLang="zh-CN" sz="2800" dirty="0" err="1"/>
              <a:t>openFileInput</a:t>
            </a:r>
            <a:r>
              <a:rPr lang="en-US" altLang="zh-CN" sz="2800" dirty="0"/>
              <a:t>("</a:t>
            </a:r>
            <a:r>
              <a:rPr lang="zh-CN" altLang="zh-CN" sz="2800" b="1" dirty="0">
                <a:solidFill>
                  <a:srgbClr val="008000"/>
                </a:solidFill>
                <a:latin typeface="Consolas" panose="020B0609020204030204" pitchFamily="49" charset="0"/>
              </a:rPr>
              <a:t>KnowledgeUnit</a:t>
            </a:r>
            <a:r>
              <a:rPr lang="en-US" altLang="zh-CN" sz="2800" dirty="0"/>
              <a:t>"); </a:t>
            </a:r>
            <a:br>
              <a:rPr lang="en-US" altLang="zh-CN" sz="2800" dirty="0"/>
            </a:br>
            <a:endParaRPr lang="zh-CN" altLang="en-US" sz="2800" dirty="0"/>
          </a:p>
        </p:txBody>
      </p:sp>
      <p:sp>
        <p:nvSpPr>
          <p:cNvPr id="7" name="矩形 6"/>
          <p:cNvSpPr/>
          <p:nvPr/>
        </p:nvSpPr>
        <p:spPr>
          <a:xfrm>
            <a:off x="641706" y="1490241"/>
            <a:ext cx="4272323" cy="523220"/>
          </a:xfrm>
          <a:prstGeom prst="rect">
            <a:avLst/>
          </a:prstGeom>
        </p:spPr>
        <p:txBody>
          <a:bodyPr wrap="none">
            <a:spAutoFit/>
          </a:bodyPr>
          <a:lstStyle/>
          <a:p>
            <a:r>
              <a:rPr lang="en-US" altLang="zh-CN" sz="2800" dirty="0" err="1"/>
              <a:t>FileInputStream</a:t>
            </a:r>
            <a:r>
              <a:rPr lang="en-US" altLang="zh-CN" sz="2800" dirty="0"/>
              <a:t> in = null; </a:t>
            </a:r>
            <a:endParaRPr lang="zh-CN" altLang="en-US" sz="2800" dirty="0"/>
          </a:p>
        </p:txBody>
      </p:sp>
      <p:sp>
        <p:nvSpPr>
          <p:cNvPr id="8" name="矩形 7"/>
          <p:cNvSpPr/>
          <p:nvPr/>
        </p:nvSpPr>
        <p:spPr>
          <a:xfrm>
            <a:off x="662628" y="3166379"/>
            <a:ext cx="4770858" cy="523220"/>
          </a:xfrm>
          <a:prstGeom prst="rect">
            <a:avLst/>
          </a:prstGeom>
        </p:spPr>
        <p:txBody>
          <a:bodyPr wrap="none">
            <a:spAutoFit/>
          </a:bodyPr>
          <a:lstStyle/>
          <a:p>
            <a:r>
              <a:rPr lang="en-US" altLang="zh-CN" sz="2800" dirty="0" err="1"/>
              <a:t>FileOutputStream</a:t>
            </a:r>
            <a:r>
              <a:rPr lang="en-US" altLang="zh-CN" sz="2800" dirty="0"/>
              <a:t> out = null; </a:t>
            </a:r>
            <a:endParaRPr lang="zh-CN" altLang="en-US" sz="2800" dirty="0"/>
          </a:p>
        </p:txBody>
      </p:sp>
      <p:sp>
        <p:nvSpPr>
          <p:cNvPr id="9" name="矩形 8"/>
          <p:cNvSpPr/>
          <p:nvPr/>
        </p:nvSpPr>
        <p:spPr>
          <a:xfrm>
            <a:off x="7537974" y="1386723"/>
            <a:ext cx="1261884" cy="523220"/>
          </a:xfrm>
          <a:prstGeom prst="rect">
            <a:avLst/>
          </a:prstGeom>
        </p:spPr>
        <p:txBody>
          <a:bodyPr wrap="none">
            <a:spAutoFit/>
          </a:bodyPr>
          <a:lstStyle/>
          <a:p>
            <a:r>
              <a:rPr lang="zh-CN" altLang="en-US" sz="2800" dirty="0"/>
              <a:t>文件名</a:t>
            </a:r>
          </a:p>
        </p:txBody>
      </p:sp>
      <p:grpSp>
        <p:nvGrpSpPr>
          <p:cNvPr id="11" name="组合 10"/>
          <p:cNvGrpSpPr/>
          <p:nvPr/>
        </p:nvGrpSpPr>
        <p:grpSpPr>
          <a:xfrm flipH="1">
            <a:off x="5379214" y="1670382"/>
            <a:ext cx="2158760" cy="530072"/>
            <a:chOff x="2845593" y="4467226"/>
            <a:chExt cx="2194507" cy="538850"/>
          </a:xfrm>
        </p:grpSpPr>
        <p:cxnSp>
          <p:nvCxnSpPr>
            <p:cNvPr id="12" name="直接连接符 11"/>
            <p:cNvCxnSpPr/>
            <p:nvPr/>
          </p:nvCxnSpPr>
          <p:spPr>
            <a:xfrm>
              <a:off x="2845593" y="4467226"/>
              <a:ext cx="16549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500562" y="4467226"/>
              <a:ext cx="495299" cy="495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948933" y="4914909"/>
              <a:ext cx="91167" cy="91167"/>
            </a:xfrm>
            <a:prstGeom prst="ellipse">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3278038" y="4489107"/>
            <a:ext cx="3571339" cy="609398"/>
          </a:xfrm>
          <a:prstGeom prst="rect">
            <a:avLst/>
          </a:prstGeom>
          <a:noFill/>
        </p:spPr>
        <p:txBody>
          <a:bodyPr vert="horz" wrap="square" rtlCol="0">
            <a:spAutoFit/>
          </a:bodyPr>
          <a:lstStyle/>
          <a:p>
            <a:pPr>
              <a:lnSpc>
                <a:spcPct val="120000"/>
              </a:lnSpc>
              <a:spcBef>
                <a:spcPts val="600"/>
              </a:spcBef>
            </a:pPr>
            <a:r>
              <a:rPr lang="zh-CN" altLang="en-US" sz="2800" dirty="0">
                <a:latin typeface="Arial" panose="020B0604020202020204" pitchFamily="34" charset="0"/>
                <a:ea typeface="微软雅黑" panose="020B0503020204020204" pitchFamily="34" charset="-122"/>
                <a:cs typeface="Arial" panose="020B0604020202020204" pitchFamily="34" charset="0"/>
              </a:rPr>
              <a:t>文件操作模式（默认） </a:t>
            </a:r>
          </a:p>
        </p:txBody>
      </p:sp>
      <p:grpSp>
        <p:nvGrpSpPr>
          <p:cNvPr id="16" name="组合 15"/>
          <p:cNvGrpSpPr/>
          <p:nvPr/>
        </p:nvGrpSpPr>
        <p:grpSpPr>
          <a:xfrm flipV="1">
            <a:off x="6842911" y="4263734"/>
            <a:ext cx="2158760" cy="530072"/>
            <a:chOff x="2845593" y="4467226"/>
            <a:chExt cx="2194507" cy="538850"/>
          </a:xfrm>
        </p:grpSpPr>
        <p:cxnSp>
          <p:nvCxnSpPr>
            <p:cNvPr id="17" name="直接连接符 16"/>
            <p:cNvCxnSpPr/>
            <p:nvPr/>
          </p:nvCxnSpPr>
          <p:spPr>
            <a:xfrm>
              <a:off x="2845593" y="4467226"/>
              <a:ext cx="16549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500562" y="4467226"/>
              <a:ext cx="495299" cy="495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4948933" y="4914909"/>
              <a:ext cx="91167" cy="91167"/>
            </a:xfrm>
            <a:prstGeom prst="ellipse">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sp>
        <p:nvSpPr>
          <p:cNvPr id="20" name="矩形 19"/>
          <p:cNvSpPr/>
          <p:nvPr/>
        </p:nvSpPr>
        <p:spPr>
          <a:xfrm>
            <a:off x="1665508" y="5299026"/>
            <a:ext cx="9540510" cy="1055674"/>
          </a:xfrm>
          <a:prstGeom prst="rect">
            <a:avLst/>
          </a:prstGeom>
          <a:noFill/>
        </p:spPr>
        <p:txBody>
          <a:bodyPr vert="horz" wrap="square" rtlCol="0">
            <a:spAutoFit/>
          </a:bodyPr>
          <a:lstStyle/>
          <a:p>
            <a:pPr>
              <a:lnSpc>
                <a:spcPct val="120000"/>
              </a:lnSpc>
              <a:spcBef>
                <a:spcPts val="600"/>
              </a:spcBef>
            </a:pPr>
            <a:r>
              <a:rPr lang="en-US" altLang="zh-CN" sz="2400" dirty="0">
                <a:latin typeface="Arial" panose="020B0604020202020204" pitchFamily="34" charset="0"/>
                <a:ea typeface="微软雅黑" panose="020B0503020204020204" pitchFamily="34" charset="-122"/>
                <a:cs typeface="Arial" panose="020B0604020202020204" pitchFamily="34" charset="0"/>
              </a:rPr>
              <a:t>MODE_PRIVATE</a:t>
            </a:r>
            <a:r>
              <a:rPr lang="zh-CN" altLang="en-US" sz="2400" dirty="0">
                <a:latin typeface="Arial" panose="020B0604020202020204" pitchFamily="34" charset="0"/>
                <a:ea typeface="微软雅黑" panose="020B0503020204020204" pitchFamily="34" charset="-122"/>
                <a:cs typeface="Arial" panose="020B0604020202020204" pitchFamily="34" charset="0"/>
              </a:rPr>
              <a:t>：指定同样文件名，写入内容会覆盖原文件的内容</a:t>
            </a:r>
            <a:endParaRPr lang="en-US" altLang="zh-CN" sz="2400" dirty="0">
              <a:latin typeface="Arial" panose="020B0604020202020204" pitchFamily="34" charset="0"/>
              <a:ea typeface="微软雅黑" panose="020B0503020204020204" pitchFamily="34" charset="-122"/>
              <a:cs typeface="Arial" panose="020B0604020202020204" pitchFamily="34" charset="0"/>
            </a:endParaRPr>
          </a:p>
          <a:p>
            <a:pPr>
              <a:lnSpc>
                <a:spcPct val="120000"/>
              </a:lnSpc>
              <a:spcBef>
                <a:spcPts val="600"/>
              </a:spcBef>
            </a:pPr>
            <a:r>
              <a:rPr lang="en-US" altLang="zh-CN" sz="2400" dirty="0">
                <a:latin typeface="Arial" panose="020B0604020202020204" pitchFamily="34" charset="0"/>
                <a:ea typeface="微软雅黑" panose="020B0503020204020204" pitchFamily="34" charset="-122"/>
                <a:cs typeface="Arial" panose="020B0604020202020204" pitchFamily="34" charset="0"/>
              </a:rPr>
              <a:t>MODE_APPEND</a:t>
            </a:r>
            <a:r>
              <a:rPr lang="zh-CN" altLang="en-US" sz="2400" dirty="0">
                <a:latin typeface="Arial" panose="020B0604020202020204" pitchFamily="34" charset="0"/>
                <a:ea typeface="微软雅黑" panose="020B0503020204020204" pitchFamily="34" charset="-122"/>
                <a:cs typeface="Arial" panose="020B0604020202020204" pitchFamily="34" charset="0"/>
              </a:rPr>
              <a:t>：文件已存在就追加内容，不存在就创建新文件</a:t>
            </a:r>
          </a:p>
        </p:txBody>
      </p:sp>
      <p:sp>
        <p:nvSpPr>
          <p:cNvPr id="21" name="矩形 20"/>
          <p:cNvSpPr/>
          <p:nvPr/>
        </p:nvSpPr>
        <p:spPr>
          <a:xfrm flipH="1">
            <a:off x="1388852" y="5413939"/>
            <a:ext cx="77638" cy="82500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3299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数据提供外部访问接口 </a:t>
            </a:r>
          </a:p>
        </p:txBody>
      </p:sp>
      <p:sp>
        <p:nvSpPr>
          <p:cNvPr id="7" name="灯片编号占位符 6"/>
          <p:cNvSpPr>
            <a:spLocks noGrp="1"/>
          </p:cNvSpPr>
          <p:nvPr>
            <p:ph type="sldNum" sz="quarter" idx="12"/>
          </p:nvPr>
        </p:nvSpPr>
        <p:spPr/>
        <p:txBody>
          <a:bodyPr/>
          <a:lstStyle/>
          <a:p>
            <a:pPr>
              <a:defRPr/>
            </a:pPr>
            <a:fld id="{2B1AB1B9-56BA-487F-9EEF-275D6FD877A4}" type="slidenum">
              <a:rPr lang="en-US" altLang="zh-CN" smtClean="0"/>
              <a:pPr>
                <a:defRPr/>
              </a:pPr>
              <a:t>50</a:t>
            </a:fld>
            <a:r>
              <a:rPr lang="en-US" altLang="zh-CN"/>
              <a:t>-246</a:t>
            </a:r>
            <a:endParaRPr lang="en-US" altLang="zh-CN" dirty="0"/>
          </a:p>
        </p:txBody>
      </p:sp>
      <p:grpSp>
        <p:nvGrpSpPr>
          <p:cNvPr id="4" name="组合 3"/>
          <p:cNvGrpSpPr/>
          <p:nvPr/>
        </p:nvGrpSpPr>
        <p:grpSpPr>
          <a:xfrm>
            <a:off x="5467778" y="1220379"/>
            <a:ext cx="4449107" cy="5311050"/>
            <a:chOff x="3264077" y="703387"/>
            <a:chExt cx="4473154" cy="5584871"/>
          </a:xfrm>
        </p:grpSpPr>
        <p:sp>
          <p:nvSpPr>
            <p:cNvPr id="5" name="流程图: 磁盘 4"/>
            <p:cNvSpPr/>
            <p:nvPr/>
          </p:nvSpPr>
          <p:spPr>
            <a:xfrm>
              <a:off x="5068950" y="5105361"/>
              <a:ext cx="1831445" cy="1076089"/>
            </a:xfrm>
            <a:prstGeom prst="flowChartMagneticDisk">
              <a:avLst/>
            </a:prstGeom>
            <a:solidFill>
              <a:srgbClr val="0071BC"/>
            </a:solidFill>
            <a:ln w="28575">
              <a:solidFill>
                <a:srgbClr val="C0C0C0"/>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b="1" dirty="0">
                  <a:solidFill>
                    <a:srgbClr val="333333"/>
                  </a:solidFill>
                </a:rPr>
                <a:t>Database</a:t>
              </a:r>
              <a:endParaRPr lang="zh-CN" altLang="en-US" sz="2800" b="1" dirty="0">
                <a:solidFill>
                  <a:srgbClr val="333333"/>
                </a:solidFill>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9449" y="838966"/>
              <a:ext cx="779091" cy="767753"/>
            </a:xfrm>
            <a:prstGeom prst="rect">
              <a:avLst/>
            </a:prstGeom>
          </p:spPr>
        </p:pic>
        <p:sp>
          <p:nvSpPr>
            <p:cNvPr id="8" name="矩形 1"/>
            <p:cNvSpPr/>
            <p:nvPr/>
          </p:nvSpPr>
          <p:spPr>
            <a:xfrm>
              <a:off x="4288387" y="703387"/>
              <a:ext cx="3448844" cy="5584871"/>
            </a:xfrm>
            <a:prstGeom prst="roundRect">
              <a:avLst>
                <a:gd name="adj" fmla="val 2230"/>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cxnSp>
          <p:nvCxnSpPr>
            <p:cNvPr id="9" name="直接箭头连接符 8"/>
            <p:cNvCxnSpPr/>
            <p:nvPr/>
          </p:nvCxnSpPr>
          <p:spPr>
            <a:xfrm flipH="1">
              <a:off x="4288388" y="1684901"/>
              <a:ext cx="3448843" cy="0"/>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223835" y="960719"/>
              <a:ext cx="2248608" cy="499782"/>
            </a:xfrm>
            <a:prstGeom prst="rect">
              <a:avLst/>
            </a:prstGeom>
            <a:noFill/>
          </p:spPr>
          <p:txBody>
            <a:bodyPr wrap="square" rtlCol="0">
              <a:spAutoFit/>
            </a:bodyPr>
            <a:lstStyle/>
            <a:p>
              <a:pPr algn="ctr">
                <a:lnSpc>
                  <a:spcPct val="110000"/>
                </a:lnSpc>
              </a:pPr>
              <a:r>
                <a:rPr lang="en-US" altLang="zh-CN" sz="2400" dirty="0">
                  <a:latin typeface="Arial" panose="020B0604020202020204" pitchFamily="34" charset="0"/>
                  <a:ea typeface="微软雅黑" panose="020B0503020204020204" pitchFamily="34" charset="-122"/>
                  <a:cs typeface="Arial" panose="020B0604020202020204" pitchFamily="34" charset="0"/>
                </a:rPr>
                <a:t>Contacts App</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11" name="矩形 1"/>
            <p:cNvSpPr/>
            <p:nvPr/>
          </p:nvSpPr>
          <p:spPr>
            <a:xfrm>
              <a:off x="4520062" y="1857979"/>
              <a:ext cx="2949212" cy="2348262"/>
            </a:xfrm>
            <a:prstGeom prst="roundRect">
              <a:avLst>
                <a:gd name="adj" fmla="val 1204"/>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solidFill>
                  <a:schemeClr val="bg1"/>
                </a:solidFill>
              </a:endParaRPr>
            </a:p>
            <a:p>
              <a:pPr algn="ctr"/>
              <a:endParaRPr lang="en-US" altLang="zh-CN" sz="2400" dirty="0">
                <a:solidFill>
                  <a:schemeClr val="bg1"/>
                </a:solidFill>
              </a:endParaRPr>
            </a:p>
            <a:p>
              <a:pPr algn="ctr"/>
              <a:endParaRPr lang="en-US" altLang="zh-CN" sz="2400" dirty="0">
                <a:solidFill>
                  <a:schemeClr val="bg1"/>
                </a:solidFill>
              </a:endParaRPr>
            </a:p>
          </p:txBody>
        </p:sp>
        <p:sp>
          <p:nvSpPr>
            <p:cNvPr id="12" name="矩形 1"/>
            <p:cNvSpPr/>
            <p:nvPr/>
          </p:nvSpPr>
          <p:spPr>
            <a:xfrm>
              <a:off x="3264077" y="1987610"/>
              <a:ext cx="1986533" cy="400756"/>
            </a:xfrm>
            <a:prstGeom prst="roundRect">
              <a:avLst>
                <a:gd name="adj" fmla="val 9237"/>
              </a:avLst>
            </a:prstGeom>
            <a:solidFill>
              <a:srgbClr val="B3D5EB"/>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Insert()</a:t>
              </a:r>
              <a:endParaRPr lang="zh-CN" altLang="en-US" sz="2400" b="1" dirty="0">
                <a:solidFill>
                  <a:schemeClr val="tx1"/>
                </a:solidFill>
              </a:endParaRPr>
            </a:p>
          </p:txBody>
        </p:sp>
        <p:sp>
          <p:nvSpPr>
            <p:cNvPr id="13" name="矩形 1"/>
            <p:cNvSpPr/>
            <p:nvPr/>
          </p:nvSpPr>
          <p:spPr>
            <a:xfrm>
              <a:off x="3264077" y="2538605"/>
              <a:ext cx="1986533" cy="400756"/>
            </a:xfrm>
            <a:prstGeom prst="roundRect">
              <a:avLst>
                <a:gd name="adj" fmla="val 9237"/>
              </a:avLst>
            </a:prstGeom>
            <a:solidFill>
              <a:srgbClr val="B3D5EB"/>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update()</a:t>
              </a:r>
              <a:endParaRPr lang="zh-CN" altLang="en-US" sz="2400" b="1" dirty="0">
                <a:solidFill>
                  <a:schemeClr val="tx1"/>
                </a:solidFill>
              </a:endParaRPr>
            </a:p>
          </p:txBody>
        </p:sp>
        <p:sp>
          <p:nvSpPr>
            <p:cNvPr id="14" name="矩形 1"/>
            <p:cNvSpPr/>
            <p:nvPr/>
          </p:nvSpPr>
          <p:spPr>
            <a:xfrm>
              <a:off x="3264077" y="3089600"/>
              <a:ext cx="1986533" cy="400756"/>
            </a:xfrm>
            <a:prstGeom prst="roundRect">
              <a:avLst>
                <a:gd name="adj" fmla="val 9237"/>
              </a:avLst>
            </a:prstGeom>
            <a:solidFill>
              <a:srgbClr val="B3D5EB"/>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delete()</a:t>
              </a:r>
              <a:endParaRPr lang="zh-CN" altLang="en-US" sz="2400" b="1" dirty="0">
                <a:solidFill>
                  <a:schemeClr val="tx1"/>
                </a:solidFill>
              </a:endParaRPr>
            </a:p>
          </p:txBody>
        </p:sp>
        <p:sp>
          <p:nvSpPr>
            <p:cNvPr id="15" name="矩形 1"/>
            <p:cNvSpPr/>
            <p:nvPr/>
          </p:nvSpPr>
          <p:spPr>
            <a:xfrm>
              <a:off x="3264077" y="3640596"/>
              <a:ext cx="1986533" cy="400756"/>
            </a:xfrm>
            <a:prstGeom prst="roundRect">
              <a:avLst>
                <a:gd name="adj" fmla="val 9237"/>
              </a:avLst>
            </a:prstGeom>
            <a:solidFill>
              <a:srgbClr val="B3D5EB"/>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query()</a:t>
              </a:r>
              <a:endParaRPr lang="zh-CN" altLang="en-US" sz="2400" b="1" dirty="0">
                <a:solidFill>
                  <a:schemeClr val="tx1"/>
                </a:solidFill>
              </a:endParaRPr>
            </a:p>
          </p:txBody>
        </p:sp>
        <p:sp>
          <p:nvSpPr>
            <p:cNvPr id="16" name="矩形 15"/>
            <p:cNvSpPr/>
            <p:nvPr/>
          </p:nvSpPr>
          <p:spPr>
            <a:xfrm>
              <a:off x="5431535" y="2521624"/>
              <a:ext cx="1626450" cy="1020971"/>
            </a:xfrm>
            <a:prstGeom prst="rect">
              <a:avLst/>
            </a:prstGeom>
          </p:spPr>
          <p:txBody>
            <a:bodyPr wrap="none">
              <a:spAutoFit/>
            </a:bodyPr>
            <a:lstStyle/>
            <a:p>
              <a:pPr algn="ctr"/>
              <a:r>
                <a:rPr lang="en-US" altLang="zh-CN" sz="2800" b="1" dirty="0">
                  <a:solidFill>
                    <a:schemeClr val="bg1"/>
                  </a:solidFill>
                </a:rPr>
                <a:t>Content</a:t>
              </a:r>
            </a:p>
            <a:p>
              <a:pPr algn="ctr"/>
              <a:r>
                <a:rPr lang="en-US" altLang="zh-CN" sz="2800" b="1" dirty="0">
                  <a:solidFill>
                    <a:schemeClr val="bg1"/>
                  </a:solidFill>
                </a:rPr>
                <a:t>Provider</a:t>
              </a:r>
              <a:endParaRPr lang="zh-CN" altLang="en-US" sz="2800" b="1" dirty="0">
                <a:solidFill>
                  <a:schemeClr val="bg1"/>
                </a:solidFill>
              </a:endParaRPr>
            </a:p>
          </p:txBody>
        </p:sp>
        <p:cxnSp>
          <p:nvCxnSpPr>
            <p:cNvPr id="17" name="直接箭头连接符 16"/>
            <p:cNvCxnSpPr>
              <a:stCxn id="5" idx="1"/>
              <a:endCxn id="11" idx="2"/>
            </p:cNvCxnSpPr>
            <p:nvPr/>
          </p:nvCxnSpPr>
          <p:spPr>
            <a:xfrm flipV="1">
              <a:off x="5984673" y="4206241"/>
              <a:ext cx="9995" cy="899120"/>
            </a:xfrm>
            <a:prstGeom prst="straightConnector1">
              <a:avLst/>
            </a:prstGeom>
            <a:ln w="31750">
              <a:solidFill>
                <a:schemeClr val="tx1"/>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835525" y="2512627"/>
            <a:ext cx="3861007" cy="1865126"/>
          </a:xfrm>
          <a:prstGeom prst="rect">
            <a:avLst/>
          </a:prstGeom>
        </p:spPr>
        <p:txBody>
          <a:bodyPr wrap="square">
            <a:spAutoFit/>
          </a:bodyPr>
          <a:lstStyle/>
          <a:p>
            <a:pPr>
              <a:lnSpc>
                <a:spcPct val="120000"/>
              </a:lnSpc>
              <a:spcBef>
                <a:spcPts val="600"/>
              </a:spcBef>
            </a:pPr>
            <a:r>
              <a:rPr lang="zh-CN" altLang="en-US" sz="2400" dirty="0"/>
              <a:t>每个</a:t>
            </a:r>
            <a:r>
              <a:rPr lang="en-US" altLang="zh-CN" sz="2400" dirty="0" err="1"/>
              <a:t>ContentProvider</a:t>
            </a:r>
            <a:r>
              <a:rPr lang="zh-CN" altLang="en-US" sz="2400" dirty="0"/>
              <a:t>都拥有一个公共</a:t>
            </a:r>
            <a:r>
              <a:rPr lang="en-US" altLang="zh-CN" sz="2400" b="1" dirty="0"/>
              <a:t>URI</a:t>
            </a:r>
            <a:r>
              <a:rPr lang="zh-CN" altLang="en-US" sz="2400" dirty="0"/>
              <a:t>用于表示</a:t>
            </a:r>
            <a:r>
              <a:rPr lang="en-US" altLang="zh-CN" sz="2400" dirty="0" err="1"/>
              <a:t>ContentProvider</a:t>
            </a:r>
            <a:r>
              <a:rPr lang="zh-CN" altLang="en-US" sz="2400" dirty="0"/>
              <a:t>所提供的数据</a:t>
            </a:r>
            <a:endParaRPr lang="en-US" altLang="zh-CN" sz="2400" dirty="0"/>
          </a:p>
        </p:txBody>
      </p:sp>
      <p:grpSp>
        <p:nvGrpSpPr>
          <p:cNvPr id="18" name="组合 17"/>
          <p:cNvGrpSpPr/>
          <p:nvPr/>
        </p:nvGrpSpPr>
        <p:grpSpPr>
          <a:xfrm>
            <a:off x="848443" y="2410788"/>
            <a:ext cx="3598866" cy="1983897"/>
            <a:chOff x="1238249" y="5715000"/>
            <a:chExt cx="8391526" cy="823912"/>
          </a:xfrm>
        </p:grpSpPr>
        <p:cxnSp>
          <p:nvCxnSpPr>
            <p:cNvPr id="19" name="直接连接符 18"/>
            <p:cNvCxnSpPr/>
            <p:nvPr/>
          </p:nvCxnSpPr>
          <p:spPr>
            <a:xfrm>
              <a:off x="1238249" y="5715000"/>
              <a:ext cx="83915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238249" y="6538912"/>
              <a:ext cx="8391526" cy="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95162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 </a:t>
            </a:r>
            <a:r>
              <a:rPr lang="en-US" altLang="zh-CN" dirty="0" err="1"/>
              <a:t>ContentProvider</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51</a:t>
            </a:fld>
            <a:endParaRPr lang="zh-CN" altLang="en-US"/>
          </a:p>
        </p:txBody>
      </p:sp>
      <p:sp>
        <p:nvSpPr>
          <p:cNvPr id="5" name="Rectangle 1"/>
          <p:cNvSpPr>
            <a:spLocks noGrp="1" noChangeArrowheads="1"/>
          </p:cNvSpPr>
          <p:nvPr>
            <p:ph idx="1"/>
          </p:nvPr>
        </p:nvSpPr>
        <p:spPr bwMode="auto">
          <a:xfrm>
            <a:off x="690418" y="1095310"/>
            <a:ext cx="10515600" cy="5262979"/>
          </a:xfrm>
          <a:prstGeom prst="rect">
            <a:avLst/>
          </a:prstGeom>
          <a:solidFill>
            <a:srgbClr val="F2F2F2"/>
          </a:solidFill>
          <a:ln>
            <a:solidFill>
              <a:srgbClr val="B6B6B6"/>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Consolas" panose="020B0609020204030204" pitchFamily="49" charset="0"/>
              </a:rPr>
              <a:t>public class </a:t>
            </a:r>
            <a:r>
              <a:rPr kumimoji="0" lang="zh-CN" altLang="zh-CN" sz="2400" b="1" i="0" u="none" strike="noStrike" cap="none" normalizeH="0" baseline="0" dirty="0">
                <a:ln>
                  <a:noFill/>
                </a:ln>
                <a:solidFill>
                  <a:srgbClr val="000000"/>
                </a:solidFill>
                <a:effectLst/>
                <a:latin typeface="Consolas" panose="020B0609020204030204" pitchFamily="49" charset="0"/>
              </a:rPr>
              <a:t>QuizProvider</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extends </a:t>
            </a:r>
            <a:r>
              <a:rPr kumimoji="0" lang="zh-CN" altLang="zh-CN" sz="2400" b="0" i="0" u="none" strike="noStrike" cap="none" normalizeH="0" baseline="0" dirty="0">
                <a:ln>
                  <a:noFill/>
                </a:ln>
                <a:solidFill>
                  <a:srgbClr val="000000"/>
                </a:solidFill>
                <a:effectLst/>
                <a:latin typeface="Consolas" panose="020B0609020204030204" pitchFamily="49" charset="0"/>
              </a:rPr>
              <a:t>ContentProvider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private static final int </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QUEYSUCESS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0;</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private static final int </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INSERTSUCESS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1;</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private static final int </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UPDATESUCESS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2;</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private static final int </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DELSUCESS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3;</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private static final </a:t>
            </a:r>
            <a:r>
              <a:rPr kumimoji="0" lang="zh-CN" altLang="zh-CN" sz="2400" b="0" i="0" u="none" strike="noStrike" cap="none" normalizeH="0" baseline="0" dirty="0">
                <a:ln>
                  <a:noFill/>
                </a:ln>
                <a:solidFill>
                  <a:srgbClr val="000000"/>
                </a:solidFill>
                <a:effectLst/>
                <a:latin typeface="Consolas" panose="020B0609020204030204" pitchFamily="49" charset="0"/>
              </a:rPr>
              <a:t>String </a:t>
            </a:r>
            <a:r>
              <a:rPr kumimoji="0" lang="zh-CN" altLang="zh-CN" sz="2400" b="1" i="1" u="none" strike="noStrike" cap="none" normalizeH="0" baseline="0" dirty="0">
                <a:ln>
                  <a:noFill/>
                </a:ln>
                <a:solidFill>
                  <a:srgbClr val="660E7A"/>
                </a:solidFill>
                <a:effectLst/>
                <a:latin typeface="Consolas" panose="020B0609020204030204" pitchFamily="49" charset="0"/>
              </a:rPr>
              <a:t>AUTHORITY </a:t>
            </a:r>
            <a:r>
              <a:rPr kumimoji="0" lang="zh-CN" altLang="zh-CN" sz="2400" b="0" i="0" u="none" strike="noStrike" cap="none" normalizeH="0" baseline="0" dirty="0">
                <a:ln>
                  <a:noFill/>
                </a:ln>
                <a:solidFill>
                  <a:srgbClr val="000000"/>
                </a:solidFill>
                <a:effectLst/>
                <a:latin typeface="Consolas" panose="020B0609020204030204" pitchFamily="49" charset="0"/>
              </a:rPr>
              <a:t>= </a:t>
            </a:r>
            <a:endParaRPr kumimoji="0" lang="en-US" altLang="zh-CN" sz="2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"pers.cnzdy.tutorial.quiz.provider"</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en-US"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static </a:t>
            </a:r>
            <a:r>
              <a:rPr kumimoji="0" lang="zh-CN" altLang="zh-CN" sz="2400" b="0" i="0" u="none" strike="noStrike" cap="none" normalizeH="0" baseline="0" dirty="0">
                <a:ln>
                  <a:noFill/>
                </a:ln>
                <a:solidFill>
                  <a:srgbClr val="000000"/>
                </a:solidFill>
                <a:effectLst/>
                <a:latin typeface="Consolas" panose="020B0609020204030204" pitchFamily="49" charset="0"/>
              </a:rPr>
              <a:t>UriMatcher </a:t>
            </a:r>
            <a:r>
              <a:rPr kumimoji="0" lang="zh-CN" altLang="zh-CN" sz="2400" b="0" i="1" u="none" strike="noStrike" cap="none" normalizeH="0" baseline="0" dirty="0">
                <a:ln>
                  <a:noFill/>
                </a:ln>
                <a:solidFill>
                  <a:srgbClr val="660E7A"/>
                </a:solidFill>
                <a:effectLst/>
                <a:latin typeface="Consolas" panose="020B0609020204030204" pitchFamily="49" charset="0"/>
              </a:rPr>
              <a:t>matcher </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0" i="0" u="none" strike="noStrike" cap="none" normalizeH="0" baseline="0" dirty="0">
                <a:ln>
                  <a:noFill/>
                </a:ln>
                <a:solidFill>
                  <a:srgbClr val="000000"/>
                </a:solidFill>
                <a:effectLst/>
                <a:latin typeface="Consolas" panose="020B0609020204030204" pitchFamily="49" charset="0"/>
              </a:rPr>
              <a:t>UriMatcher(</a:t>
            </a:r>
            <a:endParaRPr kumimoji="0" lang="en-US" altLang="zh-CN" sz="2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000000"/>
                </a:solidFill>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UriMatcher.</a:t>
            </a:r>
            <a:r>
              <a:rPr kumimoji="0" lang="zh-CN" altLang="zh-CN" sz="2400" b="1" i="1" u="none" strike="noStrike" cap="none" normalizeH="0" baseline="0" dirty="0">
                <a:ln>
                  <a:noFill/>
                </a:ln>
                <a:solidFill>
                  <a:srgbClr val="660E7A"/>
                </a:solidFill>
                <a:effectLst/>
                <a:latin typeface="Consolas" panose="020B0609020204030204" pitchFamily="49" charset="0"/>
              </a:rPr>
              <a:t>NO_MATCH</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private </a:t>
            </a:r>
            <a:r>
              <a:rPr kumimoji="0" lang="zh-CN" altLang="zh-CN" sz="2400" b="0" i="0" u="none" strike="noStrike" cap="none" normalizeH="0" baseline="0" dirty="0">
                <a:ln>
                  <a:noFill/>
                </a:ln>
                <a:solidFill>
                  <a:srgbClr val="000000"/>
                </a:solidFill>
                <a:effectLst/>
                <a:latin typeface="Consolas" panose="020B0609020204030204" pitchFamily="49" charset="0"/>
              </a:rPr>
              <a:t>DBQuizHelper </a:t>
            </a:r>
            <a:r>
              <a:rPr kumimoji="0" lang="zh-CN" altLang="zh-CN" sz="2400" b="1" i="0" u="none" strike="noStrike" cap="none" normalizeH="0" baseline="0" dirty="0">
                <a:ln>
                  <a:noFill/>
                </a:ln>
                <a:solidFill>
                  <a:srgbClr val="660E7A"/>
                </a:solidFill>
                <a:effectLst/>
                <a:latin typeface="Consolas" panose="020B0609020204030204" pitchFamily="49" charset="0"/>
              </a:rPr>
              <a:t>helper</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private </a:t>
            </a:r>
            <a:r>
              <a:rPr kumimoji="0" lang="zh-CN" altLang="zh-CN" sz="2400" b="0" i="0" u="none" strike="noStrike" cap="none" normalizeH="0" baseline="0" dirty="0">
                <a:ln>
                  <a:noFill/>
                </a:ln>
                <a:solidFill>
                  <a:srgbClr val="000000"/>
                </a:solidFill>
                <a:effectLst/>
                <a:latin typeface="Consolas" panose="020B0609020204030204" pitchFamily="49" charset="0"/>
              </a:rPr>
              <a:t>String </a:t>
            </a:r>
            <a:r>
              <a:rPr kumimoji="0" lang="zh-CN" altLang="zh-CN" sz="2400" b="1" i="0" u="none" strike="noStrike" cap="none" normalizeH="0" baseline="0" dirty="0">
                <a:ln>
                  <a:noFill/>
                </a:ln>
                <a:solidFill>
                  <a:srgbClr val="660E7A"/>
                </a:solidFill>
                <a:effectLst/>
                <a:latin typeface="Consolas" panose="020B0609020204030204" pitchFamily="49" charset="0"/>
              </a:rPr>
              <a:t>table </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"quiz"</a:t>
            </a: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endParaRPr>
          </a:p>
        </p:txBody>
      </p:sp>
      <p:cxnSp>
        <p:nvCxnSpPr>
          <p:cNvPr id="7" name="直接箭头连接符 6"/>
          <p:cNvCxnSpPr/>
          <p:nvPr/>
        </p:nvCxnSpPr>
        <p:spPr>
          <a:xfrm flipH="1">
            <a:off x="2660052" y="4827487"/>
            <a:ext cx="3086121" cy="0"/>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543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匹配规则</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52</a:t>
            </a:fld>
            <a:endParaRPr lang="zh-CN" altLang="en-US"/>
          </a:p>
        </p:txBody>
      </p:sp>
      <p:sp>
        <p:nvSpPr>
          <p:cNvPr id="5" name="矩形 4"/>
          <p:cNvSpPr/>
          <p:nvPr/>
        </p:nvSpPr>
        <p:spPr>
          <a:xfrm>
            <a:off x="690418" y="1092442"/>
            <a:ext cx="2550698" cy="523220"/>
          </a:xfrm>
          <a:prstGeom prst="rect">
            <a:avLst/>
          </a:prstGeom>
        </p:spPr>
        <p:txBody>
          <a:bodyPr wrap="none">
            <a:spAutoFit/>
          </a:bodyPr>
          <a:lstStyle/>
          <a:p>
            <a:r>
              <a:rPr lang="zh-CN" altLang="zh-CN" sz="2800" b="1" dirty="0">
                <a:solidFill>
                  <a:srgbClr val="000000"/>
                </a:solidFill>
                <a:latin typeface="Consolas" panose="020B0609020204030204" pitchFamily="49" charset="0"/>
              </a:rPr>
              <a:t>QuizProvider</a:t>
            </a:r>
            <a:endParaRPr lang="zh-CN" altLang="en-US" sz="2800" dirty="0"/>
          </a:p>
        </p:txBody>
      </p:sp>
      <p:sp>
        <p:nvSpPr>
          <p:cNvPr id="6" name="Rectangle 1"/>
          <p:cNvSpPr>
            <a:spLocks noChangeArrowheads="1"/>
          </p:cNvSpPr>
          <p:nvPr/>
        </p:nvSpPr>
        <p:spPr bwMode="auto">
          <a:xfrm>
            <a:off x="690418" y="1788362"/>
            <a:ext cx="10543309" cy="4154984"/>
          </a:xfrm>
          <a:prstGeom prst="rect">
            <a:avLst/>
          </a:prstGeom>
          <a:solidFill>
            <a:srgbClr val="F2F2F2"/>
          </a:solidFill>
          <a:ln>
            <a:solidFill>
              <a:srgbClr val="B6B6B6"/>
            </a:solidFill>
          </a:ln>
          <a:effectLst/>
        </p:spPr>
        <p:txBody>
          <a:bodyPr vert="horz" wrap="square" lIns="28800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Consolas" panose="020B0609020204030204" pitchFamily="49" charset="0"/>
              </a:rPr>
              <a:t>static</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en-US"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1" u="none" strike="noStrike" cap="none" normalizeH="0" baseline="0" dirty="0">
                <a:ln>
                  <a:noFill/>
                </a:ln>
                <a:solidFill>
                  <a:srgbClr val="808080"/>
                </a:solidFill>
                <a:effectLst/>
                <a:latin typeface="Consolas" panose="020B0609020204030204" pitchFamily="49" charset="0"/>
              </a:rPr>
              <a:t>/**</a:t>
            </a:r>
            <a:br>
              <a:rPr kumimoji="0" lang="zh-CN" altLang="zh-CN" sz="2400" b="0" i="1" u="none" strike="noStrike" cap="none" normalizeH="0" baseline="0" dirty="0">
                <a:ln>
                  <a:noFill/>
                </a:ln>
                <a:solidFill>
                  <a:srgbClr val="808080"/>
                </a:solidFill>
                <a:effectLst/>
                <a:latin typeface="Consolas" panose="020B0609020204030204" pitchFamily="49" charset="0"/>
              </a:rPr>
            </a:br>
            <a:r>
              <a:rPr kumimoji="0" lang="zh-CN" altLang="zh-CN" sz="2400" b="0" i="1" u="none" strike="noStrike" cap="none" normalizeH="0" baseline="0" dirty="0">
                <a:ln>
                  <a:noFill/>
                </a:ln>
                <a:solidFill>
                  <a:srgbClr val="808080"/>
                </a:solidFill>
                <a:effectLst/>
                <a:latin typeface="Consolas" panose="020B0609020204030204" pitchFamily="49" charset="0"/>
              </a:rPr>
              <a:t>     * authority   </a:t>
            </a:r>
            <a:r>
              <a:rPr kumimoji="0" lang="zh-CN" altLang="zh-CN" sz="2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主机名  通过主机名来访问共享的数据</a:t>
            </a:r>
            <a:br>
              <a:rPr kumimoji="0" lang="zh-CN" altLang="zh-CN" sz="2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400" b="0" i="1" u="none" strike="noStrike" cap="none" normalizeH="0" baseline="0" dirty="0">
                <a:ln>
                  <a:noFill/>
                </a:ln>
                <a:solidFill>
                  <a:srgbClr val="808080"/>
                </a:solidFill>
                <a:effectLst/>
                <a:latin typeface="Consolas" panose="020B0609020204030204" pitchFamily="49" charset="0"/>
              </a:rPr>
              <a:t>* path   pers.cnzdy.tutorial.quiz.provider/query</a:t>
            </a:r>
            <a:br>
              <a:rPr kumimoji="0" lang="zh-CN" altLang="zh-CN" sz="2400" b="0" i="1" u="none" strike="noStrike" cap="none" normalizeH="0" baseline="0" dirty="0">
                <a:ln>
                  <a:noFill/>
                </a:ln>
                <a:solidFill>
                  <a:srgbClr val="808080"/>
                </a:solidFill>
                <a:effectLst/>
                <a:latin typeface="Consolas" panose="020B0609020204030204" pitchFamily="49" charset="0"/>
              </a:rPr>
            </a:br>
            <a:r>
              <a:rPr kumimoji="0" lang="zh-CN" altLang="zh-CN" sz="2400" b="0" i="1" u="none" strike="noStrike" cap="none" normalizeH="0" baseline="0" dirty="0">
                <a:ln>
                  <a:noFill/>
                </a:ln>
                <a:solidFill>
                  <a:srgbClr val="808080"/>
                </a:solidFill>
                <a:effectLst/>
                <a:latin typeface="Consolas" panose="020B0609020204030204" pitchFamily="49" charset="0"/>
              </a:rPr>
              <a:t>     * code </a:t>
            </a:r>
            <a:r>
              <a:rPr kumimoji="0" lang="zh-CN" altLang="zh-CN" sz="2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匹配码</a:t>
            </a:r>
            <a:br>
              <a:rPr kumimoji="0" lang="zh-CN" altLang="zh-CN" sz="2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400" b="0" i="1" u="none" strike="noStrike" cap="none" normalizeH="0" baseline="0" dirty="0">
                <a:ln>
                  <a:noFill/>
                </a:ln>
                <a:solidFill>
                  <a:srgbClr val="808080"/>
                </a:solidFill>
                <a:effectLst/>
                <a:latin typeface="Consolas" panose="020B0609020204030204" pitchFamily="49" charset="0"/>
              </a:rPr>
              <a:t>*/</a:t>
            </a:r>
            <a:br>
              <a:rPr kumimoji="0" lang="zh-CN" altLang="zh-CN" sz="2400" b="0" i="1" u="none" strike="noStrike" cap="none" normalizeH="0" baseline="0" dirty="0">
                <a:ln>
                  <a:noFill/>
                </a:ln>
                <a:solidFill>
                  <a:srgbClr val="808080"/>
                </a:solidFill>
                <a:effectLst/>
                <a:latin typeface="Consolas" panose="020B0609020204030204" pitchFamily="49" charset="0"/>
              </a:rPr>
            </a:br>
            <a:r>
              <a:rPr kumimoji="0" lang="zh-CN" altLang="zh-CN" sz="2400" b="0" i="1" u="none" strike="noStrike" cap="none" normalizeH="0" baseline="0" dirty="0">
                <a:ln>
                  <a:noFill/>
                </a:ln>
                <a:solidFill>
                  <a:srgbClr val="808080"/>
                </a:solidFill>
                <a:effectLst/>
                <a:latin typeface="Consolas" panose="020B0609020204030204" pitchFamily="49" charset="0"/>
              </a:rPr>
              <a:t>    </a:t>
            </a:r>
            <a:r>
              <a:rPr kumimoji="0" lang="zh-CN" altLang="zh-CN" sz="2400" b="1" i="1" u="none" strike="noStrike" cap="none" normalizeH="0" baseline="0" dirty="0">
                <a:ln>
                  <a:noFill/>
                </a:ln>
                <a:solidFill>
                  <a:srgbClr val="660E7A"/>
                </a:solidFill>
                <a:effectLst/>
                <a:latin typeface="Consolas" panose="020B0609020204030204" pitchFamily="49" charset="0"/>
              </a:rPr>
              <a:t>matcher</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1" i="0" u="none" strike="noStrike" cap="none" normalizeH="0" baseline="0" dirty="0">
                <a:ln>
                  <a:noFill/>
                </a:ln>
                <a:solidFill>
                  <a:srgbClr val="000000"/>
                </a:solidFill>
                <a:effectLst/>
                <a:latin typeface="Consolas" panose="020B0609020204030204" pitchFamily="49" charset="0"/>
              </a:rPr>
              <a:t>addURI</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1" i="1" u="none" strike="noStrike" cap="none" normalizeH="0" baseline="0" dirty="0">
                <a:ln>
                  <a:noFill/>
                </a:ln>
                <a:solidFill>
                  <a:srgbClr val="660E7A"/>
                </a:solidFill>
                <a:effectLst/>
                <a:latin typeface="Consolas" panose="020B0609020204030204" pitchFamily="49" charset="0"/>
              </a:rPr>
              <a:t>AUTHORITY</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"query"</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1" u="none" strike="noStrike" cap="none" normalizeH="0" baseline="0" dirty="0">
                <a:ln>
                  <a:noFill/>
                </a:ln>
                <a:solidFill>
                  <a:srgbClr val="660E7A"/>
                </a:solidFill>
                <a:effectLst/>
                <a:latin typeface="Consolas" panose="020B0609020204030204" pitchFamily="49" charset="0"/>
              </a:rPr>
              <a:t>QUEYSUCESS</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1" u="none" strike="noStrike" cap="none" normalizeH="0" baseline="0" dirty="0">
                <a:ln>
                  <a:noFill/>
                </a:ln>
                <a:solidFill>
                  <a:schemeClr val="tx1">
                    <a:lumMod val="50000"/>
                    <a:lumOff val="50000"/>
                  </a:schemeClr>
                </a:solidFill>
                <a:effectLst/>
                <a:latin typeface="Consolas" panose="020B0609020204030204" pitchFamily="49" charset="0"/>
              </a:rPr>
              <a:t>matcher</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.addURI(</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AUTHORITY</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"insert"</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INSERTSUCESS</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0" i="1" u="none" strike="noStrike" cap="none" normalizeH="0" baseline="0" dirty="0">
                <a:ln>
                  <a:noFill/>
                </a:ln>
                <a:solidFill>
                  <a:schemeClr val="tx1">
                    <a:lumMod val="50000"/>
                    <a:lumOff val="50000"/>
                  </a:schemeClr>
                </a:solidFill>
                <a:effectLst/>
                <a:latin typeface="Consolas" panose="020B0609020204030204" pitchFamily="49" charset="0"/>
              </a:rPr>
              <a:t>matcher</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.addURI(</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AUTHORITY</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"update"</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UPDATESUCESS</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0" i="1" u="none" strike="noStrike" cap="none" normalizeH="0" baseline="0" dirty="0">
                <a:ln>
                  <a:noFill/>
                </a:ln>
                <a:solidFill>
                  <a:schemeClr val="tx1">
                    <a:lumMod val="50000"/>
                    <a:lumOff val="50000"/>
                  </a:schemeClr>
                </a:solidFill>
                <a:effectLst/>
                <a:latin typeface="Consolas" panose="020B0609020204030204" pitchFamily="49" charset="0"/>
              </a:rPr>
              <a:t>matcher</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.addURI(</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AUTHORITY</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"delete"</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DELSUCESS</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pSp>
        <p:nvGrpSpPr>
          <p:cNvPr id="12" name="组合 11"/>
          <p:cNvGrpSpPr/>
          <p:nvPr/>
        </p:nvGrpSpPr>
        <p:grpSpPr>
          <a:xfrm>
            <a:off x="1631372" y="3647209"/>
            <a:ext cx="7787766" cy="367193"/>
            <a:chOff x="3071813" y="1040860"/>
            <a:chExt cx="8399920" cy="579053"/>
          </a:xfrm>
        </p:grpSpPr>
        <p:cxnSp>
          <p:nvCxnSpPr>
            <p:cNvPr id="13" name="直接连接符 12"/>
            <p:cNvCxnSpPr/>
            <p:nvPr/>
          </p:nvCxnSpPr>
          <p:spPr>
            <a:xfrm>
              <a:off x="3071813" y="1619913"/>
              <a:ext cx="839992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620675"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535075" y="1040860"/>
              <a:ext cx="1535364"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6265718" y="3453815"/>
            <a:ext cx="3352200" cy="369332"/>
          </a:xfrm>
          <a:prstGeom prst="rect">
            <a:avLst/>
          </a:prstGeom>
          <a:ln>
            <a:solidFill>
              <a:schemeClr val="accent2"/>
            </a:solidFill>
          </a:ln>
        </p:spPr>
        <p:txBody>
          <a:bodyPr wrap="none">
            <a:spAutoFit/>
          </a:bodyPr>
          <a:lstStyle/>
          <a:p>
            <a:pPr lvl="0">
              <a:defRPr/>
            </a:pPr>
            <a:r>
              <a:rPr lang="zh-CN" altLang="en-US" b="1" dirty="0"/>
              <a:t>不同的</a:t>
            </a:r>
            <a:r>
              <a:rPr lang="en-US" altLang="zh-CN" b="1" dirty="0"/>
              <a:t>URI</a:t>
            </a:r>
            <a:r>
              <a:rPr lang="zh-CN" altLang="en-US" b="1" dirty="0"/>
              <a:t>对应不同的执行动作</a:t>
            </a:r>
            <a:endParaRPr lang="en-US" altLang="zh-CN" b="1" dirty="0"/>
          </a:p>
        </p:txBody>
      </p:sp>
    </p:spTree>
    <p:extLst>
      <p:ext uri="{BB962C8B-B14F-4D97-AF65-F5344CB8AC3E}">
        <p14:creationId xmlns:p14="http://schemas.microsoft.com/office/powerpoint/2010/main" val="459032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数据源</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53</a:t>
            </a:fld>
            <a:endParaRPr lang="zh-CN" altLang="en-US"/>
          </a:p>
        </p:txBody>
      </p:sp>
      <p:sp>
        <p:nvSpPr>
          <p:cNvPr id="5" name="Rectangle 1"/>
          <p:cNvSpPr>
            <a:spLocks noChangeArrowheads="1"/>
          </p:cNvSpPr>
          <p:nvPr/>
        </p:nvSpPr>
        <p:spPr bwMode="auto">
          <a:xfrm>
            <a:off x="690418" y="1312592"/>
            <a:ext cx="11335154" cy="3785652"/>
          </a:xfrm>
          <a:prstGeom prst="rect">
            <a:avLst/>
          </a:prstGeom>
          <a:solidFill>
            <a:srgbClr val="F2F2F2"/>
          </a:solidFill>
          <a:ln>
            <a:solidFill>
              <a:srgbClr val="B6B6B6"/>
            </a:solid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zh-CN" altLang="zh-CN" sz="2400" b="0" i="0" u="none" strike="noStrike" cap="none" normalizeH="0" baseline="0" dirty="0">
                <a:ln>
                  <a:noFill/>
                </a:ln>
                <a:solidFill>
                  <a:srgbClr val="808000"/>
                </a:solidFill>
                <a:effectLst/>
                <a:latin typeface="Consolas" panose="020B0609020204030204" pitchFamily="49" charset="0"/>
              </a:rPr>
              <a:t>@Override</a:t>
            </a:r>
            <a:br>
              <a:rPr kumimoji="0" lang="zh-CN" altLang="zh-CN" sz="2400" b="0" i="0" u="none" strike="noStrike" cap="none" normalizeH="0" baseline="0" dirty="0">
                <a:ln>
                  <a:noFill/>
                </a:ln>
                <a:solidFill>
                  <a:srgbClr val="808000"/>
                </a:solidFill>
                <a:effectLst/>
                <a:latin typeface="Consolas" panose="020B0609020204030204" pitchFamily="49" charset="0"/>
              </a:rPr>
            </a:br>
            <a:r>
              <a:rPr kumimoji="0" lang="zh-CN" altLang="zh-CN" sz="2400" b="1" i="0" u="none" strike="noStrike" cap="none" normalizeH="0" baseline="0" dirty="0">
                <a:ln>
                  <a:noFill/>
                </a:ln>
                <a:solidFill>
                  <a:srgbClr val="000080"/>
                </a:solidFill>
                <a:effectLst/>
                <a:latin typeface="Consolas" panose="020B0609020204030204" pitchFamily="49" charset="0"/>
              </a:rPr>
              <a:t>public boolean </a:t>
            </a:r>
            <a:r>
              <a:rPr kumimoji="0" lang="zh-CN" altLang="zh-CN" sz="2400" b="0" i="0" u="none" strike="noStrike" cap="none" normalizeH="0" baseline="0" dirty="0">
                <a:ln>
                  <a:noFill/>
                </a:ln>
                <a:solidFill>
                  <a:srgbClr val="000000"/>
                </a:solidFill>
                <a:effectLst/>
                <a:latin typeface="Consolas" panose="020B0609020204030204" pitchFamily="49" charset="0"/>
              </a:rPr>
              <a:t>onCreate()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helper </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0" i="0" u="none" strike="noStrike" cap="none" normalizeH="0" baseline="0" dirty="0">
                <a:ln>
                  <a:noFill/>
                </a:ln>
                <a:solidFill>
                  <a:srgbClr val="000000"/>
                </a:solidFill>
                <a:effectLst/>
                <a:latin typeface="Consolas" panose="020B0609020204030204" pitchFamily="49" charset="0"/>
              </a:rPr>
              <a:t>DBQuizHelper(getContext(), </a:t>
            </a:r>
            <a:r>
              <a:rPr kumimoji="0" lang="zh-CN" altLang="zh-CN" sz="2400" b="1" i="0" u="none" strike="noStrike" cap="none" normalizeH="0" baseline="0" dirty="0">
                <a:ln>
                  <a:noFill/>
                </a:ln>
                <a:solidFill>
                  <a:srgbClr val="008000"/>
                </a:solidFill>
                <a:effectLst/>
                <a:latin typeface="Consolas" panose="020B0609020204030204" pitchFamily="49" charset="0"/>
              </a:rPr>
              <a:t>“Exam.db”</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null</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rgbClr val="0000FF"/>
                </a:solidFill>
                <a:effectLst/>
                <a:latin typeface="Consolas" panose="020B0609020204030204" pitchFamily="49" charset="0"/>
              </a:rPr>
              <a:t>2</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return true</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808000"/>
                </a:solidFill>
                <a:effectLst/>
                <a:latin typeface="Consolas" panose="020B0609020204030204" pitchFamily="49" charset="0"/>
              </a:rPr>
              <a:t>@Override</a:t>
            </a:r>
            <a:br>
              <a:rPr kumimoji="0" lang="zh-CN" altLang="zh-CN" sz="2400" b="0" i="0" u="none" strike="noStrike" cap="none" normalizeH="0" baseline="0" dirty="0">
                <a:ln>
                  <a:noFill/>
                </a:ln>
                <a:solidFill>
                  <a:srgbClr val="808000"/>
                </a:solidFill>
                <a:effectLst/>
                <a:latin typeface="Consolas" panose="020B0609020204030204" pitchFamily="49" charset="0"/>
              </a:rPr>
            </a:br>
            <a:r>
              <a:rPr kumimoji="0" lang="zh-CN" altLang="zh-CN" sz="2400" b="1" i="0" u="none" strike="noStrike" cap="none" normalizeH="0" baseline="0" dirty="0">
                <a:ln>
                  <a:noFill/>
                </a:ln>
                <a:solidFill>
                  <a:srgbClr val="000080"/>
                </a:solidFill>
                <a:effectLst/>
                <a:latin typeface="Consolas" panose="020B0609020204030204" pitchFamily="49" charset="0"/>
              </a:rPr>
              <a:t>public </a:t>
            </a:r>
            <a:r>
              <a:rPr kumimoji="0" lang="zh-CN" altLang="zh-CN" sz="2400" b="0" i="0" u="none" strike="noStrike" cap="none" normalizeH="0" baseline="0" dirty="0">
                <a:ln>
                  <a:noFill/>
                </a:ln>
                <a:solidFill>
                  <a:srgbClr val="000000"/>
                </a:solidFill>
                <a:effectLst/>
                <a:latin typeface="Consolas" panose="020B0609020204030204" pitchFamily="49" charset="0"/>
              </a:rPr>
              <a:t>String getType(Uri uri)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lang="zh-CN" altLang="zh-CN" sz="2400" b="1" dirty="0">
                <a:solidFill>
                  <a:srgbClr val="000080"/>
                </a:solidFill>
                <a:latin typeface="Consolas" panose="020B0609020204030204" pitchFamily="49" charset="0"/>
              </a:rPr>
              <a:t>return </a:t>
            </a:r>
            <a:r>
              <a:rPr lang="en-US" altLang="zh-CN" sz="2400" b="1" dirty="0">
                <a:solidFill>
                  <a:srgbClr val="008000"/>
                </a:solidFill>
                <a:latin typeface="Consolas" panose="020B0609020204030204" pitchFamily="49" charset="0"/>
              </a:rPr>
              <a:t>null</a:t>
            </a:r>
            <a:r>
              <a:rPr lang="zh-CN" altLang="zh-CN" sz="2400" dirty="0">
                <a:solidFill>
                  <a:srgbClr val="000000"/>
                </a:solidFill>
                <a:latin typeface="Consolas" panose="020B0609020204030204" pitchFamily="49" charset="0"/>
              </a:rPr>
              <a:t>;</a:t>
            </a:r>
            <a:endParaRPr lang="zh-CN" altLang="zh-CN"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pSp>
        <p:nvGrpSpPr>
          <p:cNvPr id="6" name="组合 5"/>
          <p:cNvGrpSpPr/>
          <p:nvPr/>
        </p:nvGrpSpPr>
        <p:grpSpPr>
          <a:xfrm>
            <a:off x="3636238" y="3387436"/>
            <a:ext cx="4686306" cy="570740"/>
            <a:chOff x="3071813" y="1040860"/>
            <a:chExt cx="53357274" cy="579053"/>
          </a:xfrm>
        </p:grpSpPr>
        <p:cxnSp>
          <p:nvCxnSpPr>
            <p:cNvPr id="7" name="直接连接符 6"/>
            <p:cNvCxnSpPr/>
            <p:nvPr/>
          </p:nvCxnSpPr>
          <p:spPr>
            <a:xfrm>
              <a:off x="3071813" y="1619913"/>
              <a:ext cx="839992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685468" y="1040860"/>
              <a:ext cx="8690451"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5289979" y="1040860"/>
              <a:ext cx="4113910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4766027" y="2839898"/>
            <a:ext cx="3635932" cy="523220"/>
          </a:xfrm>
          <a:prstGeom prst="rect">
            <a:avLst/>
          </a:prstGeom>
          <a:ln>
            <a:noFill/>
          </a:ln>
        </p:spPr>
        <p:txBody>
          <a:bodyPr wrap="none">
            <a:spAutoFit/>
          </a:bodyPr>
          <a:lstStyle/>
          <a:p>
            <a:pPr lvl="0">
              <a:defRPr/>
            </a:pPr>
            <a:r>
              <a:rPr lang="zh-CN" altLang="en-US" sz="2800" b="1" dirty="0"/>
              <a:t>返回对应的</a:t>
            </a:r>
            <a:r>
              <a:rPr lang="en-US" altLang="zh-CN" sz="2800" b="1" dirty="0"/>
              <a:t>MIME</a:t>
            </a:r>
            <a:r>
              <a:rPr lang="zh-CN" altLang="en-US" sz="2800" b="1" dirty="0"/>
              <a:t>类型</a:t>
            </a:r>
            <a:endParaRPr lang="en-US" altLang="zh-CN" sz="2800" b="1" dirty="0"/>
          </a:p>
        </p:txBody>
      </p:sp>
    </p:spTree>
    <p:extLst>
      <p:ext uri="{BB962C8B-B14F-4D97-AF65-F5344CB8AC3E}">
        <p14:creationId xmlns:p14="http://schemas.microsoft.com/office/powerpoint/2010/main" val="27603096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54</a:t>
            </a:fld>
            <a:endParaRPr lang="zh-CN" altLang="en-US"/>
          </a:p>
        </p:txBody>
      </p:sp>
      <p:sp>
        <p:nvSpPr>
          <p:cNvPr id="5" name="Rectangle 1"/>
          <p:cNvSpPr>
            <a:spLocks noChangeArrowheads="1"/>
          </p:cNvSpPr>
          <p:nvPr/>
        </p:nvSpPr>
        <p:spPr bwMode="auto">
          <a:xfrm>
            <a:off x="526795" y="1093371"/>
            <a:ext cx="11399274" cy="5262979"/>
          </a:xfrm>
          <a:prstGeom prst="rect">
            <a:avLst/>
          </a:prstGeom>
          <a:solidFill>
            <a:srgbClr val="F2F2F2"/>
          </a:solidFill>
          <a:ln>
            <a:solidFill>
              <a:srgbClr val="B6B6B6"/>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808000"/>
                </a:solidFill>
                <a:effectLst/>
                <a:latin typeface="Consolas" panose="020B0609020204030204" pitchFamily="49" charset="0"/>
              </a:rPr>
              <a:t>@Override</a:t>
            </a:r>
            <a:br>
              <a:rPr kumimoji="0" lang="zh-CN" altLang="zh-CN" sz="2400" b="0" i="0" u="none" strike="noStrike" cap="none" normalizeH="0" baseline="0" dirty="0">
                <a:ln>
                  <a:noFill/>
                </a:ln>
                <a:solidFill>
                  <a:srgbClr val="808000"/>
                </a:solidFill>
                <a:effectLst/>
                <a:latin typeface="Consolas" panose="020B0609020204030204" pitchFamily="49" charset="0"/>
              </a:rPr>
            </a:br>
            <a:r>
              <a:rPr kumimoji="0" lang="zh-CN" altLang="zh-CN" sz="2400" b="1" i="0" u="none" strike="noStrike" cap="none" normalizeH="0" baseline="0" dirty="0">
                <a:ln>
                  <a:noFill/>
                </a:ln>
                <a:solidFill>
                  <a:srgbClr val="000080"/>
                </a:solidFill>
                <a:effectLst/>
                <a:latin typeface="Consolas" panose="020B0609020204030204" pitchFamily="49" charset="0"/>
              </a:rPr>
              <a:t>public </a:t>
            </a:r>
            <a:r>
              <a:rPr kumimoji="0" lang="zh-CN" altLang="zh-CN" sz="2400" b="1" i="0" u="none" strike="noStrike" cap="none" normalizeH="0" baseline="0" dirty="0">
                <a:ln>
                  <a:noFill/>
                </a:ln>
                <a:solidFill>
                  <a:srgbClr val="000000"/>
                </a:solidFill>
                <a:effectLst/>
                <a:latin typeface="Consolas" panose="020B0609020204030204" pitchFamily="49" charset="0"/>
              </a:rPr>
              <a:t>Cursor</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query</a:t>
            </a:r>
            <a:r>
              <a:rPr kumimoji="0" lang="zh-CN" altLang="zh-CN" sz="2400" b="0" i="0" u="none" strike="noStrike" cap="none" normalizeH="0" baseline="0" dirty="0">
                <a:ln>
                  <a:noFill/>
                </a:ln>
                <a:solidFill>
                  <a:srgbClr val="000000"/>
                </a:solidFill>
                <a:effectLst/>
                <a:latin typeface="Consolas" panose="020B0609020204030204" pitchFamily="49" charset="0"/>
              </a:rPr>
              <a:t>(Uri uri, String[] projection, </a:t>
            </a:r>
            <a:endParaRPr kumimoji="0" lang="en-US" altLang="zh-CN" sz="2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000000"/>
                </a:solidFill>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String selection, String[] selectionArgs, String sortOrder)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int </a:t>
            </a:r>
            <a:r>
              <a:rPr kumimoji="0" lang="zh-CN" altLang="zh-CN" sz="2400" b="1" i="0" u="none" strike="noStrike" cap="none" normalizeH="0" baseline="0" dirty="0">
                <a:ln>
                  <a:noFill/>
                </a:ln>
                <a:solidFill>
                  <a:srgbClr val="000000"/>
                </a:solidFill>
                <a:effectLst/>
                <a:latin typeface="Consolas" panose="020B0609020204030204" pitchFamily="49" charset="0"/>
              </a:rPr>
              <a:t>match = </a:t>
            </a:r>
            <a:r>
              <a:rPr kumimoji="0" lang="zh-CN" altLang="zh-CN" sz="2400" b="1" i="1" u="none" strike="noStrike" cap="none" normalizeH="0" baseline="0" dirty="0">
                <a:ln>
                  <a:noFill/>
                </a:ln>
                <a:solidFill>
                  <a:srgbClr val="660E7A"/>
                </a:solidFill>
                <a:effectLst/>
                <a:latin typeface="Consolas" panose="020B0609020204030204" pitchFamily="49" charset="0"/>
              </a:rPr>
              <a:t>matcher</a:t>
            </a:r>
            <a:r>
              <a:rPr kumimoji="0" lang="zh-CN" altLang="zh-CN" sz="2400" b="1" i="0" u="none" strike="noStrike" cap="none" normalizeH="0" baseline="0" dirty="0">
                <a:ln>
                  <a:noFill/>
                </a:ln>
                <a:solidFill>
                  <a:srgbClr val="000000"/>
                </a:solidFill>
                <a:effectLst/>
                <a:latin typeface="Consolas" panose="020B0609020204030204" pitchFamily="49" charset="0"/>
              </a:rPr>
              <a:t>.match(uri);</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zh-CN" altLang="zh-CN" sz="2400" b="1"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if </a:t>
            </a:r>
            <a:r>
              <a:rPr kumimoji="0" lang="zh-CN" altLang="zh-CN" sz="2400" b="1" i="0" u="none" strike="noStrike" cap="none" normalizeH="0" baseline="0" dirty="0">
                <a:ln>
                  <a:noFill/>
                </a:ln>
                <a:solidFill>
                  <a:srgbClr val="000000"/>
                </a:solidFill>
                <a:effectLst/>
                <a:latin typeface="Consolas" panose="020B0609020204030204" pitchFamily="49" charset="0"/>
              </a:rPr>
              <a:t>(match == </a:t>
            </a:r>
            <a:r>
              <a:rPr kumimoji="0" lang="zh-CN" altLang="zh-CN" sz="2400" b="1" i="1" u="none" strike="noStrike" cap="none" normalizeH="0" baseline="0" dirty="0">
                <a:ln>
                  <a:noFill/>
                </a:ln>
                <a:solidFill>
                  <a:srgbClr val="660E7A"/>
                </a:solidFill>
                <a:effectLst/>
                <a:latin typeface="Consolas" panose="020B0609020204030204" pitchFamily="49" charset="0"/>
              </a:rPr>
              <a:t>QUEYSUCESS </a:t>
            </a:r>
            <a:r>
              <a:rPr kumimoji="0" lang="zh-CN" altLang="zh-CN" sz="2400" b="1"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SQLiteDatabase db =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helper</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.getReadableDatabase();</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Cursor cursor = db.query(</a:t>
            </a:r>
            <a:r>
              <a:rPr kumimoji="0" lang="zh-CN" altLang="zh-CN" sz="2400" b="1" i="0" u="none" strike="noStrike" cap="none" normalizeH="0" baseline="0" dirty="0">
                <a:ln>
                  <a:noFill/>
                </a:ln>
                <a:solidFill>
                  <a:srgbClr val="660E7A"/>
                </a:solidFill>
                <a:effectLst/>
                <a:latin typeface="Consolas" panose="020B0609020204030204" pitchFamily="49" charset="0"/>
              </a:rPr>
              <a:t>table</a:t>
            </a:r>
            <a:r>
              <a:rPr kumimoji="0" lang="zh-CN" altLang="zh-CN" sz="2400" b="1" i="0" u="none" strike="noStrike" cap="none" normalizeH="0" baseline="0" dirty="0">
                <a:ln>
                  <a:noFill/>
                </a:ln>
                <a:solidFill>
                  <a:srgbClr val="000000"/>
                </a:solidFill>
                <a:effectLst/>
                <a:latin typeface="Consolas" panose="020B0609020204030204" pitchFamily="49" charset="0"/>
              </a:rPr>
              <a:t>, projection, selection, </a:t>
            </a:r>
            <a:endParaRPr kumimoji="0" lang="en-US" altLang="zh-CN" sz="24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solidFill>
                  <a:srgbClr val="000000"/>
                </a:solidFill>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selectionArgs, </a:t>
            </a:r>
            <a:r>
              <a:rPr kumimoji="0" lang="zh-CN" altLang="zh-CN" sz="2400" b="1" i="0" u="none" strike="noStrike" cap="none" normalizeH="0" baseline="0" dirty="0">
                <a:ln>
                  <a:noFill/>
                </a:ln>
                <a:solidFill>
                  <a:srgbClr val="000080"/>
                </a:solidFill>
                <a:effectLst/>
                <a:latin typeface="Consolas" panose="020B0609020204030204" pitchFamily="49" charset="0"/>
              </a:rPr>
              <a:t>null</a:t>
            </a:r>
            <a:r>
              <a:rPr kumimoji="0" lang="zh-CN" altLang="zh-CN" sz="2400" b="1"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null</a:t>
            </a:r>
            <a:r>
              <a:rPr kumimoji="0" lang="zh-CN" altLang="zh-CN" sz="2400" b="1" i="0" u="none" strike="noStrike" cap="none" normalizeH="0" baseline="0" dirty="0">
                <a:ln>
                  <a:noFill/>
                </a:ln>
                <a:solidFill>
                  <a:srgbClr val="000000"/>
                </a:solidFill>
                <a:effectLst/>
                <a:latin typeface="Consolas" panose="020B0609020204030204" pitchFamily="49" charset="0"/>
              </a:rPr>
              <a:t>, sortOrder);</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getContext().getContentResolver().notifyChange(uri,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null</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return </a:t>
            </a:r>
            <a:r>
              <a:rPr kumimoji="0" lang="zh-CN" altLang="zh-CN" sz="2400" b="1" i="0" u="none" strike="noStrike" cap="none" normalizeH="0" baseline="0" dirty="0">
                <a:ln>
                  <a:noFill/>
                </a:ln>
                <a:solidFill>
                  <a:srgbClr val="000000"/>
                </a:solidFill>
                <a:effectLst/>
                <a:latin typeface="Consolas" panose="020B0609020204030204" pitchFamily="49" charset="0"/>
              </a:rPr>
              <a:t>cursor</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else</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throw new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IllegalArgumentException(</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a:t>
            </a:r>
            <a:r>
              <a:rPr kumimoji="0" lang="zh-CN" altLang="zh-CN" sz="2400" b="1" i="0" u="none" strike="noStrike" cap="none" normalizeH="0" baseline="0" dirty="0">
                <a:ln>
                  <a:noFill/>
                </a:ln>
                <a:solidFill>
                  <a:schemeClr val="tx1">
                    <a:lumMod val="50000"/>
                    <a:lumOff val="50000"/>
                  </a:schemeClr>
                </a:solidFill>
                <a:effectLst/>
                <a:latin typeface="宋体" panose="02010600030101010101" pitchFamily="2" charset="-122"/>
                <a:ea typeface="宋体" panose="02010600030101010101" pitchFamily="2" charset="-122"/>
              </a:rPr>
              <a:t>路径匹配失败</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6" name="矩形 1"/>
          <p:cNvSpPr/>
          <p:nvPr/>
        </p:nvSpPr>
        <p:spPr>
          <a:xfrm>
            <a:off x="1158214" y="2255216"/>
            <a:ext cx="5502359" cy="758148"/>
          </a:xfrm>
          <a:prstGeom prst="roundRect">
            <a:avLst>
              <a:gd name="adj" fmla="val 8167"/>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spTree>
    <p:extLst>
      <p:ext uri="{BB962C8B-B14F-4D97-AF65-F5344CB8AC3E}">
        <p14:creationId xmlns:p14="http://schemas.microsoft.com/office/powerpoint/2010/main" val="21164526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55</a:t>
            </a:fld>
            <a:endParaRPr lang="zh-CN" altLang="en-US"/>
          </a:p>
        </p:txBody>
      </p:sp>
      <p:sp>
        <p:nvSpPr>
          <p:cNvPr id="5" name="Rectangle 1"/>
          <p:cNvSpPr>
            <a:spLocks noChangeArrowheads="1"/>
          </p:cNvSpPr>
          <p:nvPr/>
        </p:nvSpPr>
        <p:spPr bwMode="auto">
          <a:xfrm>
            <a:off x="690418" y="1031815"/>
            <a:ext cx="10287000" cy="5324535"/>
          </a:xfrm>
          <a:prstGeom prst="rect">
            <a:avLst/>
          </a:prstGeom>
          <a:solidFill>
            <a:srgbClr val="F2F2F2"/>
          </a:solidFill>
          <a:ln>
            <a:solidFill>
              <a:srgbClr val="B6B6B6"/>
            </a:solidFill>
          </a:ln>
          <a:effectLst/>
        </p:spPr>
        <p:txBody>
          <a:bodyPr vert="horz" wrap="square" lIns="21600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808000"/>
                </a:solidFill>
                <a:effectLst/>
                <a:latin typeface="Consolas" panose="020B0609020204030204" pitchFamily="49" charset="0"/>
              </a:rPr>
              <a:t>@Override</a:t>
            </a:r>
            <a:br>
              <a:rPr kumimoji="0" lang="zh-CN" altLang="zh-CN" sz="2400" b="0" i="0" u="none" strike="noStrike" cap="none" normalizeH="0" baseline="0" dirty="0">
                <a:ln>
                  <a:noFill/>
                </a:ln>
                <a:solidFill>
                  <a:srgbClr val="808000"/>
                </a:solidFill>
                <a:effectLst/>
                <a:latin typeface="Consolas" panose="020B0609020204030204" pitchFamily="49" charset="0"/>
              </a:rPr>
            </a:br>
            <a:r>
              <a:rPr kumimoji="0" lang="zh-CN" altLang="zh-CN" sz="2400" b="1" i="0" u="none" strike="noStrike" cap="none" normalizeH="0" baseline="0" dirty="0">
                <a:ln>
                  <a:noFill/>
                </a:ln>
                <a:solidFill>
                  <a:srgbClr val="000080"/>
                </a:solidFill>
                <a:effectLst/>
                <a:latin typeface="Consolas" panose="020B0609020204030204" pitchFamily="49" charset="0"/>
              </a:rPr>
              <a:t>public </a:t>
            </a:r>
            <a:r>
              <a:rPr kumimoji="0" lang="zh-CN" altLang="zh-CN" sz="2400" b="1" i="0" u="none" strike="noStrike" cap="none" normalizeH="0" baseline="0" dirty="0">
                <a:ln>
                  <a:noFill/>
                </a:ln>
                <a:solidFill>
                  <a:srgbClr val="000000"/>
                </a:solidFill>
                <a:effectLst/>
                <a:latin typeface="Consolas" panose="020B0609020204030204" pitchFamily="49" charset="0"/>
              </a:rPr>
              <a:t>Uri insert(Uri uri, ContentValues values) </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int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match = </a:t>
            </a:r>
            <a:r>
              <a:rPr kumimoji="0" lang="zh-CN" altLang="zh-CN" sz="2400" b="0" i="1" u="none" strike="noStrike" cap="none" normalizeH="0" baseline="0" dirty="0">
                <a:ln>
                  <a:noFill/>
                </a:ln>
                <a:solidFill>
                  <a:schemeClr val="tx1">
                    <a:lumMod val="50000"/>
                    <a:lumOff val="50000"/>
                  </a:schemeClr>
                </a:solidFill>
                <a:effectLst/>
                <a:latin typeface="Consolas" panose="020B0609020204030204" pitchFamily="49" charset="0"/>
              </a:rPr>
              <a:t>matcher</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.match(uri);</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if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(match == </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INSERTSUCESS</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SQLiteDatabase db =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helper</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.getReadableDatabase();</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long </a:t>
            </a:r>
            <a:r>
              <a:rPr kumimoji="0" lang="zh-CN" altLang="zh-CN" sz="2400" b="1" i="0" u="none" strike="noStrike" cap="none" normalizeH="0" baseline="0" dirty="0">
                <a:ln>
                  <a:noFill/>
                </a:ln>
                <a:solidFill>
                  <a:srgbClr val="000000"/>
                </a:solidFill>
                <a:effectLst/>
                <a:latin typeface="Consolas" panose="020B0609020204030204" pitchFamily="49" charset="0"/>
              </a:rPr>
              <a:t>insert = db.insert(</a:t>
            </a:r>
            <a:r>
              <a:rPr kumimoji="0" lang="zh-CN" altLang="zh-CN" sz="2400" b="1" i="0" u="none" strike="noStrike" cap="none" normalizeH="0" baseline="0" dirty="0">
                <a:ln>
                  <a:noFill/>
                </a:ln>
                <a:solidFill>
                  <a:srgbClr val="660E7A"/>
                </a:solidFill>
                <a:effectLst/>
                <a:latin typeface="Consolas" panose="020B0609020204030204" pitchFamily="49" charset="0"/>
              </a:rPr>
              <a:t>table</a:t>
            </a:r>
            <a:r>
              <a:rPr kumimoji="0" lang="zh-CN" altLang="zh-CN" sz="2400" b="1"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null</a:t>
            </a:r>
            <a:r>
              <a:rPr kumimoji="0" lang="zh-CN" altLang="zh-CN" sz="2400" b="1" i="0" u="none" strike="noStrike" cap="none" normalizeH="0" baseline="0" dirty="0">
                <a:ln>
                  <a:noFill/>
                </a:ln>
                <a:solidFill>
                  <a:srgbClr val="000000"/>
                </a:solidFill>
                <a:effectLst/>
                <a:latin typeface="Consolas" panose="020B0609020204030204" pitchFamily="49" charset="0"/>
              </a:rPr>
              <a:t>, values);</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if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(insert &gt; 0) {</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getContext().getContentResolver()</a:t>
            </a:r>
            <a:endPar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chemeClr val="tx1">
                    <a:lumMod val="50000"/>
                    <a:lumOff val="50000"/>
                  </a:schemeClr>
                </a:solidFill>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.notifyChange(uri,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null</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r>
              <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Uri uri</a:t>
            </a:r>
            <a:r>
              <a:rPr kumimoji="0" lang="en-US" altLang="zh-CN" sz="2400" b="1" i="0" u="none" strike="noStrike" cap="none" normalizeH="0" baseline="0" dirty="0">
                <a:ln>
                  <a:noFill/>
                </a:ln>
                <a:solidFill>
                  <a:srgbClr val="000000"/>
                </a:solidFill>
                <a:effectLst/>
                <a:latin typeface="Consolas" panose="020B0609020204030204" pitchFamily="49" charset="0"/>
              </a:rPr>
              <a:t>Result</a:t>
            </a:r>
            <a:r>
              <a:rPr kumimoji="0" lang="zh-CN" altLang="zh-CN" sz="2400" b="1" i="0" u="none" strike="noStrike" cap="none" normalizeH="0" baseline="0" dirty="0">
                <a:ln>
                  <a:noFill/>
                </a:ln>
                <a:solidFill>
                  <a:srgbClr val="000000"/>
                </a:solidFill>
                <a:effectLst/>
                <a:latin typeface="Consolas" panose="020B0609020204030204" pitchFamily="49" charset="0"/>
              </a:rPr>
              <a:t>= Uri.</a:t>
            </a:r>
            <a:r>
              <a:rPr kumimoji="0" lang="zh-CN" altLang="zh-CN" sz="2400" b="1" i="1" u="none" strike="noStrike" cap="none" normalizeH="0" baseline="0" dirty="0">
                <a:ln>
                  <a:noFill/>
                </a:ln>
                <a:solidFill>
                  <a:srgbClr val="000000"/>
                </a:solidFill>
                <a:effectLst/>
                <a:latin typeface="Consolas" panose="020B0609020204030204" pitchFamily="49" charset="0"/>
              </a:rPr>
              <a:t>parse</a:t>
            </a:r>
            <a:r>
              <a:rPr kumimoji="0" lang="zh-CN" altLang="zh-CN" sz="2400" b="1" i="0" u="none" strike="noStrike" cap="none" normalizeH="0" baseline="0" dirty="0">
                <a:ln>
                  <a:noFill/>
                </a:ln>
                <a:solidFill>
                  <a:srgbClr val="000000"/>
                </a:solidFill>
                <a:effectLst/>
                <a:latin typeface="Consolas" panose="020B0609020204030204" pitchFamily="49" charset="0"/>
              </a:rPr>
              <a:t>(</a:t>
            </a:r>
            <a:r>
              <a:rPr kumimoji="0" lang="zh-CN" altLang="zh-CN" sz="2400" b="1" i="0" u="none" strike="noStrike" cap="none" normalizeH="0" baseline="0" dirty="0">
                <a:ln>
                  <a:noFill/>
                </a:ln>
                <a:solidFill>
                  <a:srgbClr val="008000"/>
                </a:solidFill>
                <a:effectLst/>
                <a:latin typeface="Consolas" panose="020B0609020204030204" pitchFamily="49" charset="0"/>
              </a:rPr>
              <a:t>"content://"</a:t>
            </a:r>
            <a:r>
              <a:rPr kumimoji="0" lang="zh-CN" altLang="zh-CN" sz="2400" b="1" i="0" u="none" strike="noStrike" cap="none" normalizeH="0" baseline="0" dirty="0">
                <a:ln>
                  <a:noFill/>
                </a:ln>
                <a:solidFill>
                  <a:srgbClr val="000000"/>
                </a:solidFill>
                <a:effectLst/>
                <a:latin typeface="Consolas" panose="020B0609020204030204" pitchFamily="49" charset="0"/>
              </a:rPr>
              <a:t>+ </a:t>
            </a:r>
            <a:r>
              <a:rPr kumimoji="0" lang="zh-CN" altLang="zh-CN" sz="2400" b="1" i="1" u="none" strike="noStrike" cap="none" normalizeH="0" baseline="0" dirty="0">
                <a:ln>
                  <a:noFill/>
                </a:ln>
                <a:solidFill>
                  <a:srgbClr val="660E7A"/>
                </a:solidFill>
                <a:effectLst/>
                <a:latin typeface="Consolas" panose="020B0609020204030204" pitchFamily="49" charset="0"/>
              </a:rPr>
              <a:t>AUTHORITY </a:t>
            </a:r>
            <a:endParaRPr kumimoji="0" lang="en-US" altLang="zh-CN" sz="2400" b="1" i="1" u="none" strike="noStrike" cap="none" normalizeH="0" baseline="0" dirty="0">
              <a:ln>
                <a:noFill/>
              </a:ln>
              <a:solidFill>
                <a:srgbClr val="660E7A"/>
              </a:solidFill>
              <a:effectLst/>
              <a:latin typeface="Consolas" panose="020B0609020204030204" pitchFamily="49" charset="0"/>
            </a:endParaRPr>
          </a:p>
          <a:p>
            <a:pPr lvl="0" eaLnBrk="0" fontAlgn="base" hangingPunct="0">
              <a:spcBef>
                <a:spcPct val="0"/>
              </a:spcBef>
              <a:spcAft>
                <a:spcPct val="0"/>
              </a:spcAft>
            </a:pPr>
            <a:r>
              <a:rPr lang="en-US" altLang="zh-CN" sz="2400" b="1" i="1" dirty="0">
                <a:solidFill>
                  <a:srgbClr val="660E7A"/>
                </a:solidFill>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 insert);</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return </a:t>
            </a:r>
            <a:r>
              <a:rPr lang="zh-CN" altLang="zh-CN" sz="2400" b="1" dirty="0">
                <a:solidFill>
                  <a:srgbClr val="000000"/>
                </a:solidFill>
                <a:latin typeface="Consolas" panose="020B0609020204030204" pitchFamily="49" charset="0"/>
              </a:rPr>
              <a:t>uri</a:t>
            </a:r>
            <a:r>
              <a:rPr lang="en-US" altLang="zh-CN" sz="2400" b="1" dirty="0">
                <a:solidFill>
                  <a:srgbClr val="000000"/>
                </a:solidFill>
                <a:latin typeface="Consolas" panose="020B0609020204030204" pitchFamily="49" charset="0"/>
              </a:rPr>
              <a:t>Result</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else</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r>
              <a:rPr kumimoji="0" lang="zh-CN" altLang="zh-CN" sz="2800" b="0" i="0" u="none" strike="noStrike" cap="none" normalizeH="0" baseline="0" dirty="0">
                <a:ln>
                  <a:noFill/>
                </a:ln>
                <a:solidFill>
                  <a:schemeClr val="tx1">
                    <a:lumMod val="50000"/>
                    <a:lumOff val="50000"/>
                  </a:schemeClr>
                </a:solidFill>
                <a:effectLst/>
              </a:rPr>
              <a:t>        </a:t>
            </a:r>
            <a:r>
              <a:rPr kumimoji="0" lang="en-US" altLang="zh-CN" sz="2800" b="1" i="0" u="none" strike="noStrike" cap="none" normalizeH="0" baseline="0" dirty="0">
                <a:ln>
                  <a:noFill/>
                </a:ln>
                <a:solidFill>
                  <a:schemeClr val="tx1">
                    <a:lumMod val="50000"/>
                    <a:lumOff val="50000"/>
                  </a:schemeClr>
                </a:solidFill>
                <a:effectLst/>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91697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56</a:t>
            </a:fld>
            <a:endParaRPr lang="zh-CN" altLang="en-US"/>
          </a:p>
        </p:txBody>
      </p:sp>
      <p:sp>
        <p:nvSpPr>
          <p:cNvPr id="5" name="Rectangle 1"/>
          <p:cNvSpPr>
            <a:spLocks noChangeArrowheads="1"/>
          </p:cNvSpPr>
          <p:nvPr/>
        </p:nvSpPr>
        <p:spPr bwMode="auto">
          <a:xfrm>
            <a:off x="690418" y="1035158"/>
            <a:ext cx="11059438" cy="5349478"/>
          </a:xfrm>
          <a:prstGeom prst="rect">
            <a:avLst/>
          </a:prstGeom>
          <a:solidFill>
            <a:srgbClr val="F2F2F2"/>
          </a:solidFill>
          <a:ln>
            <a:solidFill>
              <a:srgbClr val="B6B6B6"/>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10000"/>
              </a:lnSpc>
              <a:spcBef>
                <a:spcPct val="0"/>
              </a:spcBef>
              <a:spcAft>
                <a:spcPct val="0"/>
              </a:spcAft>
              <a:buClrTx/>
              <a:buSzTx/>
              <a:buFontTx/>
              <a:buNone/>
              <a:tabLst/>
            </a:pPr>
            <a:r>
              <a:rPr kumimoji="0" lang="zh-CN" altLang="zh-CN" sz="2400" b="0" i="0" u="none" strike="noStrike" cap="none" normalizeH="0" baseline="0" dirty="0">
                <a:ln>
                  <a:noFill/>
                </a:ln>
                <a:solidFill>
                  <a:srgbClr val="808000"/>
                </a:solidFill>
                <a:effectLst/>
                <a:latin typeface="Consolas" panose="020B0609020204030204" pitchFamily="49" charset="0"/>
              </a:rPr>
              <a:t>@Override</a:t>
            </a:r>
            <a:br>
              <a:rPr kumimoji="0" lang="zh-CN" altLang="zh-CN" sz="2400" b="0" i="0" u="none" strike="noStrike" cap="none" normalizeH="0" baseline="0" dirty="0">
                <a:ln>
                  <a:noFill/>
                </a:ln>
                <a:solidFill>
                  <a:srgbClr val="808000"/>
                </a:solidFill>
                <a:effectLst/>
                <a:latin typeface="Consolas" panose="020B0609020204030204" pitchFamily="49" charset="0"/>
              </a:rPr>
            </a:br>
            <a:r>
              <a:rPr kumimoji="0" lang="zh-CN" altLang="zh-CN" sz="2400" b="1" i="0" u="none" strike="noStrike" cap="none" normalizeH="0" baseline="0" dirty="0">
                <a:ln>
                  <a:noFill/>
                </a:ln>
                <a:solidFill>
                  <a:srgbClr val="000080"/>
                </a:solidFill>
                <a:effectLst/>
                <a:latin typeface="Consolas" panose="020B0609020204030204" pitchFamily="49" charset="0"/>
              </a:rPr>
              <a:t>public int </a:t>
            </a:r>
            <a:r>
              <a:rPr kumimoji="0" lang="zh-CN" altLang="zh-CN" sz="2400" b="1" i="0" u="none" strike="noStrike" cap="none" normalizeH="0" baseline="0" dirty="0">
                <a:ln>
                  <a:noFill/>
                </a:ln>
                <a:solidFill>
                  <a:srgbClr val="000000"/>
                </a:solidFill>
                <a:effectLst/>
                <a:latin typeface="Consolas" panose="020B0609020204030204" pitchFamily="49" charset="0"/>
              </a:rPr>
              <a:t>delete(Uri uri, String selection, </a:t>
            </a:r>
            <a:endParaRPr kumimoji="0" lang="en-US" altLang="zh-CN" sz="24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10000"/>
              </a:lnSpc>
              <a:spcBef>
                <a:spcPct val="0"/>
              </a:spcBef>
              <a:spcAft>
                <a:spcPct val="0"/>
              </a:spcAft>
              <a:buClrTx/>
              <a:buSzTx/>
              <a:buFontTx/>
              <a:buNone/>
              <a:tabLst/>
            </a:pPr>
            <a:r>
              <a:rPr lang="en-US" altLang="zh-CN" sz="2400" b="1" dirty="0">
                <a:solidFill>
                  <a:srgbClr val="000000"/>
                </a:solidFill>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String[] selectionArgs) </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int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match = </a:t>
            </a:r>
            <a:r>
              <a:rPr kumimoji="0" lang="zh-CN" altLang="zh-CN" sz="2400" b="0" i="1" u="none" strike="noStrike" cap="none" normalizeH="0" baseline="0" dirty="0">
                <a:ln>
                  <a:noFill/>
                </a:ln>
                <a:solidFill>
                  <a:schemeClr val="tx1">
                    <a:lumMod val="50000"/>
                    <a:lumOff val="50000"/>
                  </a:schemeClr>
                </a:solidFill>
                <a:effectLst/>
                <a:latin typeface="Consolas" panose="020B0609020204030204" pitchFamily="49" charset="0"/>
              </a:rPr>
              <a:t>matcher</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.match(uri);</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if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(match == </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DELSUCESS</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SQLiteDatabase db =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helper</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.getReadableDatabase();</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int </a:t>
            </a:r>
            <a:r>
              <a:rPr kumimoji="0" lang="zh-CN" altLang="zh-CN" sz="2400" b="1" i="0" u="none" strike="noStrike" cap="none" normalizeH="0" baseline="0" dirty="0">
                <a:ln>
                  <a:noFill/>
                </a:ln>
                <a:solidFill>
                  <a:srgbClr val="000000"/>
                </a:solidFill>
                <a:effectLst/>
                <a:latin typeface="Consolas" panose="020B0609020204030204" pitchFamily="49" charset="0"/>
              </a:rPr>
              <a:t>delete = db.delete(</a:t>
            </a:r>
            <a:r>
              <a:rPr kumimoji="0" lang="zh-CN" altLang="zh-CN" sz="2400" b="1" i="0" u="none" strike="noStrike" cap="none" normalizeH="0" baseline="0" dirty="0">
                <a:ln>
                  <a:noFill/>
                </a:ln>
                <a:solidFill>
                  <a:srgbClr val="660E7A"/>
                </a:solidFill>
                <a:effectLst/>
                <a:latin typeface="Consolas" panose="020B0609020204030204" pitchFamily="49" charset="0"/>
              </a:rPr>
              <a:t>table</a:t>
            </a:r>
            <a:r>
              <a:rPr kumimoji="0" lang="zh-CN" altLang="zh-CN" sz="2400" b="1" i="0" u="none" strike="noStrike" cap="none" normalizeH="0" baseline="0" dirty="0">
                <a:ln>
                  <a:noFill/>
                </a:ln>
                <a:solidFill>
                  <a:srgbClr val="000000"/>
                </a:solidFill>
                <a:effectLst/>
                <a:latin typeface="Consolas" panose="020B0609020204030204" pitchFamily="49" charset="0"/>
              </a:rPr>
              <a:t>, selection, selectionArgs);</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if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(delete &gt; 0) {</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getContext().getContentResolver()</a:t>
            </a:r>
            <a:endPar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endParaRPr>
          </a:p>
          <a:p>
            <a:pPr lvl="0" eaLnBrk="0" fontAlgn="base" hangingPunct="0">
              <a:lnSpc>
                <a:spcPct val="110000"/>
              </a:lnSpc>
              <a:spcBef>
                <a:spcPct val="0"/>
              </a:spcBef>
              <a:spcAft>
                <a:spcPct val="0"/>
              </a:spcAft>
            </a:pPr>
            <a:r>
              <a:rPr lang="en-US" altLang="zh-CN" sz="2400" dirty="0">
                <a:solidFill>
                  <a:schemeClr val="tx1">
                    <a:lumMod val="50000"/>
                    <a:lumOff val="50000"/>
                  </a:schemeClr>
                </a:solidFill>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.notifyChange(uri,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null</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r>
              <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return </a:t>
            </a:r>
            <a:r>
              <a:rPr kumimoji="0" lang="zh-CN" altLang="zh-CN" sz="2400" b="1" i="0" u="none" strike="noStrike" cap="none" normalizeH="0" baseline="0" dirty="0">
                <a:ln>
                  <a:noFill/>
                </a:ln>
                <a:solidFill>
                  <a:srgbClr val="000000"/>
                </a:solidFill>
                <a:effectLst/>
                <a:latin typeface="Consolas" panose="020B0609020204030204" pitchFamily="49" charset="0"/>
              </a:rPr>
              <a:t>delete</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else </a:t>
            </a:r>
            <a:r>
              <a:rPr lang="zh-CN" altLang="zh-CN" sz="2000" dirty="0">
                <a:solidFill>
                  <a:schemeClr val="tx1">
                    <a:lumMod val="50000"/>
                    <a:lumOff val="50000"/>
                  </a:schemeClr>
                </a:solidFill>
                <a:latin typeface="Consolas" panose="020B0609020204030204" pitchFamily="49" charset="0"/>
              </a:rPr>
              <a:t>{</a:t>
            </a:r>
            <a:r>
              <a:rPr lang="en-US" altLang="zh-CN" sz="2000" dirty="0">
                <a:solidFill>
                  <a:schemeClr val="tx1">
                    <a:lumMod val="50000"/>
                    <a:lumOff val="50000"/>
                  </a:schemeClr>
                </a:solidFill>
                <a:latin typeface="Consolas" panose="020B0609020204030204" pitchFamily="49" charset="0"/>
              </a:rPr>
              <a:t>   </a:t>
            </a:r>
            <a:r>
              <a:rPr lang="en-US" altLang="zh-CN" sz="2400" b="1" dirty="0">
                <a:solidFill>
                  <a:schemeClr val="tx1">
                    <a:lumMod val="50000"/>
                    <a:lumOff val="50000"/>
                  </a:schemeClr>
                </a:solidFill>
              </a:rPr>
              <a:t>… …</a:t>
            </a:r>
            <a:r>
              <a:rPr lang="zh-CN" altLang="zh-CN" sz="2000" dirty="0">
                <a:solidFill>
                  <a:schemeClr val="tx1">
                    <a:lumMod val="50000"/>
                    <a:lumOff val="50000"/>
                  </a:schemeClr>
                </a:solidFill>
                <a:latin typeface="Consolas" panose="020B0609020204030204" pitchFamily="49" charset="0"/>
              </a:rPr>
              <a:t>    }</a:t>
            </a:r>
            <a:endParaRPr lang="en-US" altLang="zh-CN" sz="2000" dirty="0">
              <a:solidFill>
                <a:schemeClr val="tx1">
                  <a:lumMod val="50000"/>
                  <a:lumOff val="50000"/>
                </a:schemeClr>
              </a:solidFill>
              <a:latin typeface="Consolas" panose="020B0609020204030204" pitchFamily="49" charset="0"/>
            </a:endParaRPr>
          </a:p>
          <a:p>
            <a:pPr lvl="0" eaLnBrk="0" fontAlgn="base" hangingPunct="0">
              <a:lnSpc>
                <a:spcPct val="110000"/>
              </a:lnSpc>
              <a:spcBef>
                <a:spcPct val="0"/>
              </a:spcBef>
              <a:spcAft>
                <a:spcPct val="0"/>
              </a:spcAft>
            </a:pP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87589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更新</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57</a:t>
            </a:fld>
            <a:endParaRPr lang="zh-CN" altLang="en-US"/>
          </a:p>
        </p:txBody>
      </p:sp>
      <p:sp>
        <p:nvSpPr>
          <p:cNvPr id="5" name="Rectangle 1"/>
          <p:cNvSpPr>
            <a:spLocks noGrp="1" noChangeArrowheads="1"/>
          </p:cNvSpPr>
          <p:nvPr>
            <p:ph idx="1"/>
          </p:nvPr>
        </p:nvSpPr>
        <p:spPr bwMode="auto">
          <a:xfrm>
            <a:off x="900546" y="1212274"/>
            <a:ext cx="10209846" cy="5324535"/>
          </a:xfrm>
          <a:prstGeom prst="rect">
            <a:avLst/>
          </a:prstGeom>
          <a:solidFill>
            <a:srgbClr val="F2F2F2"/>
          </a:solidFill>
          <a:ln>
            <a:solidFill>
              <a:srgbClr val="B6B6B6"/>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808000"/>
                </a:solidFill>
                <a:effectLst/>
                <a:latin typeface="Consolas" panose="020B0609020204030204" pitchFamily="49" charset="0"/>
              </a:rPr>
              <a:t>@Override</a:t>
            </a:r>
            <a:br>
              <a:rPr kumimoji="0" lang="zh-CN" altLang="zh-CN" sz="2400" b="0" i="0" u="none" strike="noStrike" cap="none" normalizeH="0" baseline="0" dirty="0">
                <a:ln>
                  <a:noFill/>
                </a:ln>
                <a:solidFill>
                  <a:srgbClr val="808000"/>
                </a:solidFill>
                <a:effectLst/>
                <a:latin typeface="Consolas" panose="020B0609020204030204" pitchFamily="49" charset="0"/>
              </a:rPr>
            </a:br>
            <a:r>
              <a:rPr kumimoji="0" lang="zh-CN" altLang="zh-CN" sz="2400" b="1" i="0" u="none" strike="noStrike" cap="none" normalizeH="0" baseline="0" dirty="0">
                <a:ln>
                  <a:noFill/>
                </a:ln>
                <a:solidFill>
                  <a:srgbClr val="000080"/>
                </a:solidFill>
                <a:effectLst/>
                <a:latin typeface="Consolas" panose="020B0609020204030204" pitchFamily="49" charset="0"/>
              </a:rPr>
              <a:t>public int </a:t>
            </a:r>
            <a:r>
              <a:rPr kumimoji="0" lang="zh-CN" altLang="zh-CN" sz="2400" b="1" i="0" u="none" strike="noStrike" cap="none" normalizeH="0" baseline="0" dirty="0">
                <a:ln>
                  <a:noFill/>
                </a:ln>
                <a:solidFill>
                  <a:srgbClr val="000000"/>
                </a:solidFill>
                <a:effectLst/>
                <a:latin typeface="Consolas" panose="020B0609020204030204" pitchFamily="49" charset="0"/>
              </a:rPr>
              <a:t>update(Uri uri, ContentValues values, </a:t>
            </a:r>
            <a:endParaRPr kumimoji="0" lang="en-US" altLang="zh-CN" sz="24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solidFill>
                  <a:srgbClr val="000000"/>
                </a:solidFill>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String selection, String[] selectionArgs) </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int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match = </a:t>
            </a:r>
            <a:r>
              <a:rPr kumimoji="0" lang="zh-CN" altLang="zh-CN" sz="2400" b="0" i="1" u="none" strike="noStrike" cap="none" normalizeH="0" baseline="0" dirty="0">
                <a:ln>
                  <a:noFill/>
                </a:ln>
                <a:solidFill>
                  <a:schemeClr val="tx1">
                    <a:lumMod val="50000"/>
                    <a:lumOff val="50000"/>
                  </a:schemeClr>
                </a:solidFill>
                <a:effectLst/>
                <a:latin typeface="Consolas" panose="020B0609020204030204" pitchFamily="49" charset="0"/>
              </a:rPr>
              <a:t>matcher</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.match(uri);</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if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(match == </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UPDATESUCESS</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SQLiteDatabase db =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helper</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.getReadableDatabase();</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int </a:t>
            </a:r>
            <a:r>
              <a:rPr kumimoji="0" lang="zh-CN" altLang="zh-CN" sz="2400" b="1" i="0" u="none" strike="noStrike" cap="none" normalizeH="0" baseline="0" dirty="0">
                <a:ln>
                  <a:noFill/>
                </a:ln>
                <a:solidFill>
                  <a:srgbClr val="000000"/>
                </a:solidFill>
                <a:effectLst/>
                <a:latin typeface="Consolas" panose="020B0609020204030204" pitchFamily="49" charset="0"/>
              </a:rPr>
              <a:t>update = db.update(</a:t>
            </a:r>
            <a:r>
              <a:rPr kumimoji="0" lang="zh-CN" altLang="zh-CN" sz="2400" b="1" i="0" u="none" strike="noStrike" cap="none" normalizeH="0" baseline="0" dirty="0">
                <a:ln>
                  <a:noFill/>
                </a:ln>
                <a:solidFill>
                  <a:srgbClr val="660E7A"/>
                </a:solidFill>
                <a:effectLst/>
                <a:latin typeface="Consolas" panose="020B0609020204030204" pitchFamily="49" charset="0"/>
              </a:rPr>
              <a:t>table</a:t>
            </a:r>
            <a:r>
              <a:rPr kumimoji="0" lang="zh-CN" altLang="zh-CN" sz="2400" b="1" i="0" u="none" strike="noStrike" cap="none" normalizeH="0" baseline="0" dirty="0">
                <a:ln>
                  <a:noFill/>
                </a:ln>
                <a:solidFill>
                  <a:srgbClr val="000000"/>
                </a:solidFill>
                <a:effectLst/>
                <a:latin typeface="Consolas" panose="020B0609020204030204" pitchFamily="49" charset="0"/>
              </a:rPr>
              <a:t>, values, </a:t>
            </a:r>
            <a:endParaRPr kumimoji="0" lang="en-US" altLang="zh-CN" sz="24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selection, selectionArgs);</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if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(update &gt; 0) {</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getContext().getContentResolver()</a:t>
            </a:r>
            <a:endPar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endParaRPr>
          </a:p>
          <a:p>
            <a:pPr marL="0" indent="0" eaLnBrk="0" fontAlgn="base" hangingPunct="0">
              <a:lnSpc>
                <a:spcPct val="100000"/>
              </a:lnSpc>
              <a:spcBef>
                <a:spcPct val="0"/>
              </a:spcBef>
              <a:spcAft>
                <a:spcPct val="0"/>
              </a:spcAft>
              <a:buNone/>
            </a:pPr>
            <a:r>
              <a:rPr lang="en-US" altLang="zh-CN" sz="2400" dirty="0">
                <a:solidFill>
                  <a:schemeClr val="tx1">
                    <a:lumMod val="50000"/>
                    <a:lumOff val="50000"/>
                  </a:schemeClr>
                </a:solidFill>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.notifyChange(uri,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null</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r>
              <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return </a:t>
            </a:r>
            <a:r>
              <a:rPr kumimoji="0" lang="zh-CN" altLang="zh-CN" sz="2400" b="1" i="0" u="none" strike="noStrike" cap="none" normalizeH="0" baseline="0" dirty="0">
                <a:ln>
                  <a:noFill/>
                </a:ln>
                <a:solidFill>
                  <a:srgbClr val="000000"/>
                </a:solidFill>
                <a:effectLst/>
                <a:latin typeface="Consolas" panose="020B0609020204030204" pitchFamily="49" charset="0"/>
              </a:rPr>
              <a:t>update</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else </a:t>
            </a:r>
            <a:r>
              <a:rPr lang="zh-CN" altLang="zh-CN" sz="2400" dirty="0">
                <a:solidFill>
                  <a:schemeClr val="tx1">
                    <a:lumMod val="50000"/>
                    <a:lumOff val="50000"/>
                  </a:schemeClr>
                </a:solidFill>
                <a:latin typeface="Consolas" panose="020B0609020204030204" pitchFamily="49" charset="0"/>
              </a:rPr>
              <a:t>{</a:t>
            </a:r>
            <a:r>
              <a:rPr lang="en-US" altLang="zh-CN" sz="2400" dirty="0">
                <a:solidFill>
                  <a:schemeClr val="tx1">
                    <a:lumMod val="50000"/>
                    <a:lumOff val="50000"/>
                  </a:schemeClr>
                </a:solidFill>
                <a:latin typeface="Consolas" panose="020B0609020204030204" pitchFamily="49" charset="0"/>
              </a:rPr>
              <a:t>   </a:t>
            </a:r>
            <a:r>
              <a:rPr lang="en-US" altLang="zh-CN" b="1" dirty="0">
                <a:solidFill>
                  <a:schemeClr val="tx1">
                    <a:lumMod val="50000"/>
                    <a:lumOff val="50000"/>
                  </a:schemeClr>
                </a:solidFill>
              </a:rPr>
              <a:t>… …</a:t>
            </a:r>
            <a:r>
              <a:rPr lang="zh-CN" altLang="zh-CN" sz="2400" dirty="0">
                <a:solidFill>
                  <a:schemeClr val="tx1">
                    <a:lumMod val="50000"/>
                    <a:lumOff val="50000"/>
                  </a:schemeClr>
                </a:solidFill>
                <a:latin typeface="Consolas" panose="020B0609020204030204" pitchFamily="49" charset="0"/>
              </a:rPr>
              <a:t>    }</a:t>
            </a:r>
            <a:endParaRPr lang="en-US" altLang="zh-CN" sz="2400" dirty="0">
              <a:solidFill>
                <a:schemeClr val="tx1">
                  <a:lumMod val="50000"/>
                  <a:lumOff val="50000"/>
                </a:schemeClr>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689800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注册</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58</a:t>
            </a:fld>
            <a:endParaRPr lang="zh-CN" altLang="en-US"/>
          </a:p>
        </p:txBody>
      </p:sp>
      <p:sp>
        <p:nvSpPr>
          <p:cNvPr id="5" name="Rectangle 1"/>
          <p:cNvSpPr>
            <a:spLocks noGrp="1" noChangeArrowheads="1"/>
          </p:cNvSpPr>
          <p:nvPr>
            <p:ph idx="1"/>
          </p:nvPr>
        </p:nvSpPr>
        <p:spPr bwMode="auto">
          <a:xfrm>
            <a:off x="690418" y="1111884"/>
            <a:ext cx="10916227" cy="4686243"/>
          </a:xfrm>
          <a:prstGeom prst="rect">
            <a:avLst/>
          </a:prstGeom>
          <a:solidFill>
            <a:srgbClr val="F2F2F2"/>
          </a:solidFill>
          <a:ln>
            <a:solidFill>
              <a:srgbClr val="B6B6B6"/>
            </a:solidFill>
          </a:ln>
          <a:effectLst/>
        </p:spPr>
        <p:txBody>
          <a:bodyPr vert="horz" wrap="square" lIns="180000" tIns="45720" rIns="91440" bIns="45720" numCol="1" anchor="ctr" anchorCtr="0" compatLnSpc="1">
            <a:prstTxWarp prst="textNoShape">
              <a:avLst/>
            </a:prstTxWarp>
            <a:noAutofit/>
          </a:bodyPr>
          <a:lstStyle/>
          <a:p>
            <a:pPr marL="0" indent="0" eaLnBrk="0" fontAlgn="base" hangingPunct="0">
              <a:lnSpc>
                <a:spcPct val="120000"/>
              </a:lnSpc>
              <a:spcBef>
                <a:spcPts val="600"/>
              </a:spcBef>
              <a:spcAft>
                <a:spcPct val="0"/>
              </a:spcAft>
              <a:buNone/>
            </a:pPr>
            <a:r>
              <a:rPr lang="zh-CN" altLang="zh-CN" sz="2400"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application</a:t>
            </a:r>
            <a:endParaRPr lang="en-US" altLang="zh-CN" sz="2400" b="1" dirty="0">
              <a:solidFill>
                <a:srgbClr val="000080"/>
              </a:solidFill>
              <a:latin typeface="Consolas" panose="020B0609020204030204" pitchFamily="49" charset="0"/>
            </a:endParaRPr>
          </a:p>
          <a:p>
            <a:pPr marL="0" indent="0" eaLnBrk="0" fontAlgn="base" hangingPunct="0">
              <a:lnSpc>
                <a:spcPct val="120000"/>
              </a:lnSpc>
              <a:spcBef>
                <a:spcPts val="600"/>
              </a:spcBef>
              <a:spcAft>
                <a:spcPct val="0"/>
              </a:spcAft>
              <a:buNone/>
            </a:pPr>
            <a:r>
              <a:rPr lang="en-US" altLang="zh-CN" sz="2400" b="1" dirty="0">
                <a:solidFill>
                  <a:srgbClr val="000080"/>
                </a:solidFill>
                <a:latin typeface="Consolas" panose="020B0609020204030204" pitchFamily="49" charset="0"/>
              </a:rPr>
              <a:t>	</a:t>
            </a:r>
            <a:r>
              <a:rPr lang="en-US" altLang="zh-CN" sz="2400" dirty="0">
                <a:solidFill>
                  <a:srgbClr val="000000"/>
                </a:solidFill>
              </a:rPr>
              <a:t> … … </a:t>
            </a:r>
            <a:endParaRPr lang="zh-CN" altLang="zh-CN" sz="2000" dirty="0"/>
          </a:p>
          <a:p>
            <a:pPr marL="457200" lvl="1" indent="0" eaLnBrk="0" fontAlgn="base" hangingPunct="0">
              <a:lnSpc>
                <a:spcPct val="120000"/>
              </a:lnSpc>
              <a:spcBef>
                <a:spcPts val="600"/>
              </a:spcBef>
              <a:spcAft>
                <a:spcPct val="0"/>
              </a:spcAft>
              <a:buFontTx/>
              <a:buNone/>
            </a:pPr>
            <a:r>
              <a:rPr kumimoji="0" lang="zh-CN" altLang="zh-CN" b="0" i="0" u="none" strike="noStrike" cap="none" normalizeH="0" baseline="0" dirty="0">
                <a:ln>
                  <a:noFill/>
                </a:ln>
                <a:solidFill>
                  <a:srgbClr val="000000"/>
                </a:solidFill>
                <a:effectLst/>
                <a:latin typeface="Consolas" panose="020B0609020204030204" pitchFamily="49" charset="0"/>
              </a:rPr>
              <a:t>&lt;</a:t>
            </a:r>
            <a:r>
              <a:rPr kumimoji="0" lang="zh-CN" altLang="zh-CN" b="1" i="0" u="none" strike="noStrike" cap="none" normalizeH="0" baseline="0" dirty="0">
                <a:ln>
                  <a:noFill/>
                </a:ln>
                <a:solidFill>
                  <a:srgbClr val="000080"/>
                </a:solidFill>
                <a:effectLst/>
                <a:latin typeface="Consolas" panose="020B0609020204030204" pitchFamily="49" charset="0"/>
              </a:rPr>
              <a:t>provider</a:t>
            </a:r>
            <a:br>
              <a:rPr kumimoji="0" lang="zh-CN" altLang="zh-CN" b="1" i="0" u="none" strike="noStrike" cap="none" normalizeH="0" baseline="0" dirty="0">
                <a:ln>
                  <a:noFill/>
                </a:ln>
                <a:solidFill>
                  <a:srgbClr val="000080"/>
                </a:solidFill>
                <a:effectLst/>
                <a:latin typeface="Consolas" panose="020B0609020204030204" pitchFamily="49" charset="0"/>
              </a:rPr>
            </a:br>
            <a:r>
              <a:rPr kumimoji="0" lang="zh-CN" altLang="zh-CN" b="1" i="0" u="none" strike="noStrike" cap="none" normalizeH="0" baseline="0" dirty="0">
                <a:ln>
                  <a:noFill/>
                </a:ln>
                <a:solidFill>
                  <a:srgbClr val="000080"/>
                </a:solidFill>
                <a:effectLst/>
                <a:latin typeface="Consolas" panose="020B0609020204030204" pitchFamily="49" charset="0"/>
              </a:rPr>
              <a:t>    </a:t>
            </a:r>
            <a:r>
              <a:rPr kumimoji="0" lang="zh-CN" altLang="zh-CN" b="1" i="0" u="none" strike="noStrike" cap="none" normalizeH="0" baseline="0" dirty="0">
                <a:ln>
                  <a:noFill/>
                </a:ln>
                <a:solidFill>
                  <a:srgbClr val="660E7A"/>
                </a:solidFill>
                <a:effectLst/>
                <a:latin typeface="Consolas" panose="020B0609020204030204" pitchFamily="49" charset="0"/>
              </a:rPr>
              <a:t>android</a:t>
            </a:r>
            <a:r>
              <a:rPr kumimoji="0" lang="zh-CN" altLang="zh-CN" b="1" i="0" u="none" strike="noStrike" cap="none" normalizeH="0" baseline="0" dirty="0">
                <a:ln>
                  <a:noFill/>
                </a:ln>
                <a:solidFill>
                  <a:srgbClr val="0000FF"/>
                </a:solidFill>
                <a:effectLst/>
                <a:latin typeface="Consolas" panose="020B0609020204030204" pitchFamily="49" charset="0"/>
              </a:rPr>
              <a:t>:name=</a:t>
            </a:r>
            <a:r>
              <a:rPr kumimoji="0" lang="zh-CN" altLang="zh-CN" b="1" i="0" u="none" strike="noStrike" cap="none" normalizeH="0" baseline="0" dirty="0">
                <a:ln>
                  <a:noFill/>
                </a:ln>
                <a:solidFill>
                  <a:srgbClr val="008000"/>
                </a:solidFill>
                <a:effectLst/>
                <a:latin typeface="Consolas" panose="020B0609020204030204" pitchFamily="49" charset="0"/>
              </a:rPr>
              <a:t>".Data.QuizProvider"</a:t>
            </a:r>
            <a:br>
              <a:rPr kumimoji="0" lang="zh-CN" altLang="zh-CN" b="1" i="0" u="none" strike="noStrike" cap="none" normalizeH="0" baseline="0" dirty="0">
                <a:ln>
                  <a:noFill/>
                </a:ln>
                <a:solidFill>
                  <a:srgbClr val="008000"/>
                </a:solidFill>
                <a:effectLst/>
                <a:latin typeface="Consolas" panose="020B0609020204030204" pitchFamily="49" charset="0"/>
              </a:rPr>
            </a:br>
            <a:r>
              <a:rPr kumimoji="0" lang="zh-CN" altLang="zh-CN" b="1" i="0" u="none" strike="noStrike" cap="none" normalizeH="0" baseline="0" dirty="0">
                <a:ln>
                  <a:noFill/>
                </a:ln>
                <a:solidFill>
                  <a:srgbClr val="008000"/>
                </a:solidFill>
                <a:effectLst/>
                <a:latin typeface="Consolas" panose="020B0609020204030204" pitchFamily="49" charset="0"/>
              </a:rPr>
              <a:t>    </a:t>
            </a:r>
            <a:r>
              <a:rPr kumimoji="0" lang="zh-CN" altLang="zh-CN" b="1" i="0" u="none" strike="noStrike" cap="none" normalizeH="0" baseline="0" dirty="0">
                <a:ln>
                  <a:noFill/>
                </a:ln>
                <a:solidFill>
                  <a:srgbClr val="660E7A"/>
                </a:solidFill>
                <a:effectLst/>
                <a:latin typeface="Consolas" panose="020B0609020204030204" pitchFamily="49" charset="0"/>
              </a:rPr>
              <a:t>android</a:t>
            </a:r>
            <a:r>
              <a:rPr kumimoji="0" lang="zh-CN" altLang="zh-CN" b="1" i="0" u="none" strike="noStrike" cap="none" normalizeH="0" baseline="0" dirty="0">
                <a:ln>
                  <a:noFill/>
                </a:ln>
                <a:solidFill>
                  <a:srgbClr val="0000FF"/>
                </a:solidFill>
                <a:effectLst/>
                <a:latin typeface="Consolas" panose="020B0609020204030204" pitchFamily="49" charset="0"/>
              </a:rPr>
              <a:t>:authorities=</a:t>
            </a:r>
            <a:r>
              <a:rPr kumimoji="0" lang="zh-CN" altLang="zh-CN" b="1" i="0" u="none" strike="noStrike" cap="none" normalizeH="0" baseline="0" dirty="0">
                <a:ln>
                  <a:noFill/>
                </a:ln>
                <a:solidFill>
                  <a:srgbClr val="008000"/>
                </a:solidFill>
                <a:effectLst/>
                <a:latin typeface="Consolas" panose="020B0609020204030204" pitchFamily="49" charset="0"/>
              </a:rPr>
              <a:t>"pers.cnzdy.tutorial.quiz.provider"</a:t>
            </a:r>
            <a:br>
              <a:rPr kumimoji="0" lang="zh-CN" altLang="zh-CN" b="1" i="0" u="none" strike="noStrike" cap="none" normalizeH="0" baseline="0" dirty="0">
                <a:ln>
                  <a:noFill/>
                </a:ln>
                <a:solidFill>
                  <a:srgbClr val="008000"/>
                </a:solidFill>
                <a:effectLst/>
                <a:latin typeface="Consolas" panose="020B0609020204030204" pitchFamily="49" charset="0"/>
              </a:rPr>
            </a:br>
            <a:r>
              <a:rPr kumimoji="0" lang="zh-CN" altLang="zh-CN" b="1" i="0" u="none" strike="noStrike" cap="none" normalizeH="0" baseline="0" dirty="0">
                <a:ln>
                  <a:noFill/>
                </a:ln>
                <a:solidFill>
                  <a:srgbClr val="008000"/>
                </a:solidFill>
                <a:effectLst/>
                <a:latin typeface="Consolas" panose="020B0609020204030204" pitchFamily="49" charset="0"/>
              </a:rPr>
              <a:t>    </a:t>
            </a:r>
            <a:r>
              <a:rPr kumimoji="0" lang="zh-CN" altLang="zh-CN" b="1" i="0" u="none" strike="noStrike" cap="none" normalizeH="0" baseline="0" dirty="0">
                <a:ln>
                  <a:noFill/>
                </a:ln>
                <a:solidFill>
                  <a:srgbClr val="660E7A"/>
                </a:solidFill>
                <a:effectLst/>
                <a:latin typeface="Consolas" panose="020B0609020204030204" pitchFamily="49" charset="0"/>
              </a:rPr>
              <a:t>android</a:t>
            </a:r>
            <a:r>
              <a:rPr kumimoji="0" lang="zh-CN" altLang="zh-CN" b="1" i="0" u="none" strike="noStrike" cap="none" normalizeH="0" baseline="0" dirty="0">
                <a:ln>
                  <a:noFill/>
                </a:ln>
                <a:solidFill>
                  <a:srgbClr val="0000FF"/>
                </a:solidFill>
                <a:effectLst/>
                <a:latin typeface="Consolas" panose="020B0609020204030204" pitchFamily="49" charset="0"/>
              </a:rPr>
              <a:t>:enabled=</a:t>
            </a:r>
            <a:r>
              <a:rPr kumimoji="0" lang="zh-CN" altLang="zh-CN" b="1" i="0" u="none" strike="noStrike" cap="none" normalizeH="0" baseline="0" dirty="0">
                <a:ln>
                  <a:noFill/>
                </a:ln>
                <a:solidFill>
                  <a:srgbClr val="008000"/>
                </a:solidFill>
                <a:effectLst/>
                <a:latin typeface="Consolas" panose="020B0609020204030204" pitchFamily="49" charset="0"/>
              </a:rPr>
              <a:t>"true"</a:t>
            </a:r>
            <a:br>
              <a:rPr kumimoji="0" lang="zh-CN" altLang="zh-CN" b="1" i="0" u="none" strike="noStrike" cap="none" normalizeH="0" baseline="0" dirty="0">
                <a:ln>
                  <a:noFill/>
                </a:ln>
                <a:solidFill>
                  <a:srgbClr val="008000"/>
                </a:solidFill>
                <a:effectLst/>
                <a:latin typeface="Consolas" panose="020B0609020204030204" pitchFamily="49" charset="0"/>
              </a:rPr>
            </a:br>
            <a:r>
              <a:rPr kumimoji="0" lang="zh-CN" altLang="zh-CN" b="1" i="0" u="none" strike="noStrike" cap="none" normalizeH="0" baseline="0" dirty="0">
                <a:ln>
                  <a:noFill/>
                </a:ln>
                <a:solidFill>
                  <a:srgbClr val="008000"/>
                </a:solidFill>
                <a:effectLst/>
                <a:latin typeface="Consolas" panose="020B0609020204030204" pitchFamily="49" charset="0"/>
              </a:rPr>
              <a:t>    </a:t>
            </a:r>
            <a:r>
              <a:rPr kumimoji="0" lang="zh-CN" altLang="zh-CN" b="1" i="0" u="none" strike="noStrike" cap="none" normalizeH="0" baseline="0" dirty="0">
                <a:ln>
                  <a:noFill/>
                </a:ln>
                <a:solidFill>
                  <a:srgbClr val="660E7A"/>
                </a:solidFill>
                <a:effectLst/>
                <a:latin typeface="Consolas" panose="020B0609020204030204" pitchFamily="49" charset="0"/>
              </a:rPr>
              <a:t>android</a:t>
            </a:r>
            <a:r>
              <a:rPr kumimoji="0" lang="zh-CN" altLang="zh-CN" b="1" i="0" u="none" strike="noStrike" cap="none" normalizeH="0" baseline="0" dirty="0">
                <a:ln>
                  <a:noFill/>
                </a:ln>
                <a:solidFill>
                  <a:srgbClr val="0000FF"/>
                </a:solidFill>
                <a:effectLst/>
                <a:latin typeface="Consolas" panose="020B0609020204030204" pitchFamily="49" charset="0"/>
              </a:rPr>
              <a:t>:exported=</a:t>
            </a:r>
            <a:r>
              <a:rPr kumimoji="0" lang="zh-CN" altLang="zh-CN" b="1" i="0" u="none" strike="noStrike" cap="none" normalizeH="0" baseline="0" dirty="0">
                <a:ln>
                  <a:noFill/>
                </a:ln>
                <a:solidFill>
                  <a:srgbClr val="008000"/>
                </a:solidFill>
                <a:effectLst/>
                <a:latin typeface="Consolas" panose="020B0609020204030204" pitchFamily="49" charset="0"/>
              </a:rPr>
              <a:t>"true"</a:t>
            </a:r>
            <a:r>
              <a:rPr kumimoji="0" lang="zh-CN" altLang="zh-CN" b="0" i="0" u="none" strike="noStrike" cap="none" normalizeH="0" baseline="0" dirty="0">
                <a:ln>
                  <a:noFill/>
                </a:ln>
                <a:solidFill>
                  <a:srgbClr val="000000"/>
                </a:solidFill>
                <a:effectLst/>
                <a:latin typeface="Consolas" panose="020B0609020204030204" pitchFamily="49" charset="0"/>
              </a:rPr>
              <a:t>&gt;</a:t>
            </a:r>
            <a:endParaRPr kumimoji="0" lang="en-US" altLang="zh-CN" b="0" i="0" u="none" strike="noStrike" cap="none" normalizeH="0" baseline="0" dirty="0">
              <a:ln>
                <a:noFill/>
              </a:ln>
              <a:solidFill>
                <a:srgbClr val="000000"/>
              </a:solidFill>
              <a:effectLst/>
              <a:latin typeface="Consolas" panose="020B0609020204030204" pitchFamily="49" charset="0"/>
            </a:endParaRPr>
          </a:p>
          <a:p>
            <a:pPr marL="457200" lvl="1" indent="0" eaLnBrk="0" fontAlgn="base" hangingPunct="0">
              <a:lnSpc>
                <a:spcPct val="120000"/>
              </a:lnSpc>
              <a:spcBef>
                <a:spcPts val="600"/>
              </a:spcBef>
              <a:spcAft>
                <a:spcPct val="0"/>
              </a:spcAft>
              <a:buFontTx/>
              <a:buNone/>
            </a:pPr>
            <a:r>
              <a:rPr lang="zh-CN" altLang="zh-CN" dirty="0">
                <a:solidFill>
                  <a:srgbClr val="000000"/>
                </a:solidFill>
                <a:latin typeface="Consolas" panose="020B0609020204030204" pitchFamily="49" charset="0"/>
              </a:rPr>
              <a:t>&lt;</a:t>
            </a:r>
            <a:r>
              <a:rPr lang="en-US" altLang="zh-CN" dirty="0">
                <a:solidFill>
                  <a:srgbClr val="000000"/>
                </a:solidFill>
                <a:latin typeface="Consolas" panose="020B0609020204030204" pitchFamily="49" charset="0"/>
              </a:rPr>
              <a:t>/</a:t>
            </a:r>
            <a:r>
              <a:rPr lang="zh-CN" altLang="zh-CN" b="1" dirty="0">
                <a:solidFill>
                  <a:srgbClr val="000080"/>
                </a:solidFill>
                <a:latin typeface="Consolas" panose="020B0609020204030204" pitchFamily="49" charset="0"/>
              </a:rPr>
              <a:t>provider</a:t>
            </a:r>
            <a:r>
              <a:rPr lang="en-US" altLang="zh-CN" b="1" dirty="0">
                <a:solidFill>
                  <a:srgbClr val="000080"/>
                </a:solidFill>
                <a:latin typeface="Consolas" panose="020B0609020204030204" pitchFamily="49" charset="0"/>
              </a:rPr>
              <a:t>&gt;</a:t>
            </a:r>
            <a:endParaRPr kumimoji="0" lang="en-US" altLang="zh-CN" b="0" i="0" u="none" strike="noStrike" cap="none" normalizeH="0" baseline="0" dirty="0">
              <a:ln>
                <a:noFill/>
              </a:ln>
              <a:solidFill>
                <a:srgbClr val="000000"/>
              </a:solidFill>
              <a:effectLst/>
              <a:latin typeface="Consolas" panose="020B0609020204030204" pitchFamily="49" charset="0"/>
            </a:endParaRPr>
          </a:p>
          <a:p>
            <a:pPr marL="457200" lvl="1" indent="0" eaLnBrk="0" fontAlgn="base" hangingPunct="0">
              <a:lnSpc>
                <a:spcPct val="120000"/>
              </a:lnSpc>
              <a:spcBef>
                <a:spcPts val="600"/>
              </a:spcBef>
              <a:spcAft>
                <a:spcPct val="0"/>
              </a:spcAft>
              <a:buFontTx/>
              <a:buNone/>
            </a:pPr>
            <a:r>
              <a:rPr lang="en-US" altLang="zh-CN" dirty="0">
                <a:solidFill>
                  <a:srgbClr val="000000"/>
                </a:solidFill>
                <a:latin typeface="+mn-lt"/>
              </a:rPr>
              <a:t>   	… … </a:t>
            </a:r>
          </a:p>
          <a:p>
            <a:pPr marL="0" lvl="1" indent="0" eaLnBrk="0" fontAlgn="base" hangingPunct="0">
              <a:lnSpc>
                <a:spcPct val="120000"/>
              </a:lnSpc>
              <a:spcBef>
                <a:spcPts val="600"/>
              </a:spcBef>
              <a:spcAft>
                <a:spcPct val="0"/>
              </a:spcAft>
              <a:buFontTx/>
              <a:buNone/>
            </a:pPr>
            <a:r>
              <a:rPr kumimoji="0" lang="en-US" altLang="zh-CN" b="0" i="0" u="none" strike="noStrike" cap="none" normalizeH="0" baseline="0" dirty="0">
                <a:ln>
                  <a:noFill/>
                </a:ln>
                <a:solidFill>
                  <a:schemeClr val="tx1"/>
                </a:solidFill>
                <a:effectLst/>
              </a:rPr>
              <a:t>&lt;/</a:t>
            </a:r>
            <a:r>
              <a:rPr lang="zh-CN" altLang="zh-CN" b="1" dirty="0">
                <a:solidFill>
                  <a:srgbClr val="000080"/>
                </a:solidFill>
                <a:latin typeface="Consolas" panose="020B0609020204030204" pitchFamily="49" charset="0"/>
              </a:rPr>
              <a:t>application</a:t>
            </a:r>
            <a:r>
              <a:rPr lang="en-US" altLang="zh-CN" b="1" dirty="0">
                <a:solidFill>
                  <a:srgbClr val="000080"/>
                </a:solidFill>
                <a:latin typeface="Consolas" panose="020B0609020204030204" pitchFamily="49" charset="0"/>
              </a:rPr>
              <a:t>&gt;</a:t>
            </a:r>
            <a:endParaRPr kumimoji="0" lang="zh-CN" altLang="zh-CN"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435950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数据解析</a:t>
            </a:r>
          </a:p>
        </p:txBody>
      </p:sp>
      <p:grpSp>
        <p:nvGrpSpPr>
          <p:cNvPr id="6" name="组合 5"/>
          <p:cNvGrpSpPr/>
          <p:nvPr/>
        </p:nvGrpSpPr>
        <p:grpSpPr>
          <a:xfrm>
            <a:off x="2285554" y="1614129"/>
            <a:ext cx="2739189" cy="3980524"/>
            <a:chOff x="2217821" y="1207729"/>
            <a:chExt cx="2739189" cy="3980524"/>
          </a:xfrm>
        </p:grpSpPr>
        <p:sp>
          <p:nvSpPr>
            <p:cNvPr id="11" name="文本框 10"/>
            <p:cNvSpPr txBox="1"/>
            <p:nvPr/>
          </p:nvSpPr>
          <p:spPr>
            <a:xfrm>
              <a:off x="2217821" y="3606281"/>
              <a:ext cx="2739189" cy="1581972"/>
            </a:xfrm>
            <a:prstGeom prst="rect">
              <a:avLst/>
            </a:prstGeom>
            <a:noFill/>
          </p:spPr>
          <p:txBody>
            <a:bodyPr vert="horz" wrap="square" rtlCol="0">
              <a:spAutoFit/>
            </a:bodyPr>
            <a:lstStyle/>
            <a:p>
              <a:pPr algn="ctr">
                <a:lnSpc>
                  <a:spcPct val="110000"/>
                </a:lnSpc>
              </a:pPr>
              <a:r>
                <a:rPr lang="en-US" altLang="zh-CN" sz="3200" b="1" dirty="0">
                  <a:latin typeface="Arial" panose="020B0604020202020204" pitchFamily="34" charset="0"/>
                  <a:ea typeface="微软雅黑" panose="020B0503020204020204" pitchFamily="34" charset="-122"/>
                  <a:cs typeface="Arial" panose="020B0604020202020204" pitchFamily="34" charset="0"/>
                </a:rPr>
                <a:t>XML</a:t>
              </a:r>
            </a:p>
            <a:p>
              <a:pPr algn="ctr">
                <a:lnSpc>
                  <a:spcPct val="110000"/>
                </a:lnSpc>
              </a:pPr>
              <a:r>
                <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Pull</a:t>
              </a:r>
              <a:r>
                <a:rPr lang="zh-CN" altLang="en-US"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解析方式</a:t>
              </a:r>
            </a:p>
            <a:p>
              <a:pPr algn="ctr">
                <a:lnSpc>
                  <a:spcPct val="110000"/>
                </a:lnSpc>
              </a:pPr>
              <a:r>
                <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SAX</a:t>
              </a:r>
              <a:r>
                <a:rPr lang="zh-CN" altLang="en-US"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解析方式</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550" y="1207729"/>
              <a:ext cx="1727730" cy="2198929"/>
            </a:xfrm>
            <a:prstGeom prst="rect">
              <a:avLst/>
            </a:prstGeom>
          </p:spPr>
        </p:pic>
      </p:grpSp>
      <p:grpSp>
        <p:nvGrpSpPr>
          <p:cNvPr id="5" name="组合 4"/>
          <p:cNvGrpSpPr/>
          <p:nvPr/>
        </p:nvGrpSpPr>
        <p:grpSpPr>
          <a:xfrm>
            <a:off x="7264844" y="1614129"/>
            <a:ext cx="2941499" cy="3980524"/>
            <a:chOff x="7197111" y="1207729"/>
            <a:chExt cx="2941499" cy="3980524"/>
          </a:xfrm>
        </p:grpSpPr>
        <p:sp>
          <p:nvSpPr>
            <p:cNvPr id="12" name="文本框 11"/>
            <p:cNvSpPr txBox="1"/>
            <p:nvPr/>
          </p:nvSpPr>
          <p:spPr>
            <a:xfrm>
              <a:off x="7197111" y="3606281"/>
              <a:ext cx="2941499" cy="1581972"/>
            </a:xfrm>
            <a:prstGeom prst="rect">
              <a:avLst/>
            </a:prstGeom>
            <a:noFill/>
          </p:spPr>
          <p:txBody>
            <a:bodyPr vert="horz" wrap="square" rtlCol="0">
              <a:spAutoFit/>
            </a:bodyPr>
            <a:lstStyle/>
            <a:p>
              <a:pPr algn="ctr">
                <a:lnSpc>
                  <a:spcPct val="110000"/>
                </a:lnSpc>
              </a:pPr>
              <a:r>
                <a:rPr lang="en-US" altLang="zh-CN" sz="3200" b="1" dirty="0">
                  <a:latin typeface="Arial" panose="020B0604020202020204" pitchFamily="34" charset="0"/>
                  <a:ea typeface="微软雅黑" panose="020B0503020204020204" pitchFamily="34" charset="-122"/>
                  <a:cs typeface="Arial" panose="020B0604020202020204" pitchFamily="34" charset="0"/>
                </a:rPr>
                <a:t>JSON</a:t>
              </a:r>
            </a:p>
            <a:p>
              <a:pPr algn="ctr">
                <a:lnSpc>
                  <a:spcPct val="110000"/>
                </a:lnSpc>
              </a:pPr>
              <a:r>
                <a:rPr lang="en-US" altLang="zh-CN" sz="2800" dirty="0" err="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JSONObject</a:t>
              </a:r>
              <a:endPar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a:p>
              <a:pPr algn="ctr">
                <a:lnSpc>
                  <a:spcPct val="110000"/>
                </a:lnSpc>
              </a:pPr>
              <a:r>
                <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GSON</a:t>
              </a:r>
              <a:endParaRPr lang="zh-CN" altLang="en-US"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3995" y="1207729"/>
              <a:ext cx="1727730" cy="2198929"/>
            </a:xfrm>
            <a:prstGeom prst="rect">
              <a:avLst/>
            </a:prstGeom>
          </p:spPr>
        </p:pic>
      </p:grpSp>
    </p:spTree>
    <p:extLst>
      <p:ext uri="{BB962C8B-B14F-4D97-AF65-F5344CB8AC3E}">
        <p14:creationId xmlns:p14="http://schemas.microsoft.com/office/powerpoint/2010/main" val="177393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680893" y="908627"/>
            <a:ext cx="11216433" cy="5853910"/>
          </a:xfrm>
          <a:prstGeom prst="rect">
            <a:avLst/>
          </a:prstGeom>
          <a:solidFill>
            <a:srgbClr val="FAFAFA"/>
          </a:solidFill>
          <a:ln w="9525">
            <a:solidFill>
              <a:srgbClr val="DBD9DC"/>
            </a:solidFill>
            <a:miter lim="800000"/>
            <a:headEnd/>
            <a:tailEnd/>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FileOutputStream out = </a:t>
            </a:r>
            <a:r>
              <a:rPr kumimoji="0" lang="zh-CN" altLang="zh-CN" sz="2400" b="1" i="0" u="none" strike="noStrike" cap="none" normalizeH="0" baseline="0" dirty="0">
                <a:ln>
                  <a:noFill/>
                </a:ln>
                <a:solidFill>
                  <a:srgbClr val="000080"/>
                </a:solidFill>
                <a:effectLst/>
                <a:latin typeface="Consolas" panose="020B0609020204030204" pitchFamily="49" charset="0"/>
              </a:rPr>
              <a:t>null</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BufferedWriter </a:t>
            </a:r>
            <a:r>
              <a:rPr kumimoji="0" lang="zh-CN" altLang="zh-CN" sz="2400" b="1" i="0" u="none" strike="noStrike" cap="none" normalizeH="0" baseline="0" dirty="0">
                <a:ln>
                  <a:noFill/>
                </a:ln>
                <a:solidFill>
                  <a:srgbClr val="000000"/>
                </a:solidFill>
                <a:effectLst/>
                <a:latin typeface="Consolas" panose="020B0609020204030204" pitchFamily="49" charset="0"/>
              </a:rPr>
              <a:t>writer</a:t>
            </a:r>
            <a:r>
              <a:rPr kumimoji="0" lang="zh-CN" altLang="zh-CN" sz="2400" b="0" i="0" u="none" strike="noStrike" cap="none" normalizeH="0" baseline="0" dirty="0">
                <a:ln>
                  <a:noFill/>
                </a:ln>
                <a:solidFill>
                  <a:srgbClr val="000000"/>
                </a:solidFill>
                <a:effectLst/>
                <a:latin typeface="Consolas" panose="020B0609020204030204" pitchFamily="49" charset="0"/>
              </a:rPr>
              <a:t> = </a:t>
            </a:r>
            <a:r>
              <a:rPr kumimoji="0" lang="zh-CN" altLang="zh-CN" sz="2400" b="1" i="0" u="none" strike="noStrike" cap="none" normalizeH="0" baseline="0" dirty="0">
                <a:ln>
                  <a:noFill/>
                </a:ln>
                <a:solidFill>
                  <a:srgbClr val="000080"/>
                </a:solidFill>
                <a:effectLst/>
                <a:latin typeface="Consolas" panose="020B0609020204030204" pitchFamily="49" charset="0"/>
              </a:rPr>
              <a:t>null</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1" i="0" u="none" strike="noStrike" cap="none" normalizeH="0" baseline="0" dirty="0">
                <a:ln>
                  <a:noFill/>
                </a:ln>
                <a:solidFill>
                  <a:srgbClr val="000080"/>
                </a:solidFill>
                <a:effectLst/>
                <a:latin typeface="Consolas" panose="020B0609020204030204" pitchFamily="49" charset="0"/>
              </a:rPr>
              <a:t>try </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out = </a:t>
            </a:r>
            <a:r>
              <a:rPr kumimoji="0" lang="zh-CN" altLang="zh-CN" sz="2400" b="1" i="0" u="none" strike="noStrike" cap="none" normalizeH="0" baseline="0" dirty="0">
                <a:ln>
                  <a:noFill/>
                </a:ln>
                <a:solidFill>
                  <a:srgbClr val="000000"/>
                </a:solidFill>
                <a:effectLst/>
                <a:latin typeface="Consolas" panose="020B0609020204030204" pitchFamily="49" charset="0"/>
              </a:rPr>
              <a:t>openFileOutput</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1" i="0" u="none" strike="noStrike" cap="none" normalizeH="0" baseline="0" dirty="0">
                <a:ln>
                  <a:noFill/>
                </a:ln>
                <a:solidFill>
                  <a:srgbClr val="660E7A"/>
                </a:solidFill>
                <a:effectLst/>
                <a:latin typeface="Consolas" panose="020B0609020204030204" pitchFamily="49" charset="0"/>
              </a:rPr>
              <a:t>fileName</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Context.</a:t>
            </a:r>
            <a:r>
              <a:rPr kumimoji="0" lang="zh-CN" altLang="zh-CN" sz="2400" b="1" i="1" u="none" strike="noStrike" cap="none" normalizeH="0" baseline="0" dirty="0">
                <a:ln>
                  <a:noFill/>
                </a:ln>
                <a:solidFill>
                  <a:srgbClr val="660E7A"/>
                </a:solidFill>
                <a:effectLst/>
                <a:latin typeface="Consolas" panose="020B0609020204030204" pitchFamily="49" charset="0"/>
              </a:rPr>
              <a:t>MODE_PRIVATE</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writer</a:t>
            </a:r>
            <a:r>
              <a:rPr kumimoji="0" lang="zh-CN" altLang="zh-CN" sz="2400" b="0" i="0" u="none" strike="noStrike" cap="none" normalizeH="0" baseline="0" dirty="0">
                <a:ln>
                  <a:noFill/>
                </a:ln>
                <a:solidFill>
                  <a:srgbClr val="000000"/>
                </a:solidFill>
                <a:effectLst/>
                <a:latin typeface="Consolas" panose="020B0609020204030204" pitchFamily="49" charset="0"/>
              </a:rPr>
              <a:t> = </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0" i="0" u="none" strike="noStrike" cap="none" normalizeH="0" baseline="0" dirty="0">
                <a:ln>
                  <a:noFill/>
                </a:ln>
                <a:solidFill>
                  <a:srgbClr val="000000"/>
                </a:solidFill>
                <a:effectLst/>
                <a:latin typeface="Consolas" panose="020B0609020204030204" pitchFamily="49" charset="0"/>
              </a:rPr>
              <a:t>BufferedWriter(</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0" i="0" u="none" strike="noStrike" cap="none" normalizeH="0" baseline="0" dirty="0">
                <a:ln>
                  <a:noFill/>
                </a:ln>
                <a:solidFill>
                  <a:srgbClr val="000000"/>
                </a:solidFill>
                <a:effectLst/>
                <a:latin typeface="Consolas" panose="020B0609020204030204" pitchFamily="49" charset="0"/>
              </a:rPr>
              <a:t>OutputStreamWriter(out));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writer.write(inputKPoint);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catch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(IOException e) {</a:t>
            </a:r>
            <a:r>
              <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e.printStackTrace();</a:t>
            </a:r>
            <a:r>
              <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finally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try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if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(writer !=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null</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writer.close();</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catch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(IOException e) {</a:t>
            </a:r>
            <a:r>
              <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e.printStackTrace();</a:t>
            </a:r>
            <a:r>
              <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2" name="标题 1"/>
          <p:cNvSpPr>
            <a:spLocks noGrp="1"/>
          </p:cNvSpPr>
          <p:nvPr>
            <p:ph type="title"/>
          </p:nvPr>
        </p:nvSpPr>
        <p:spPr/>
        <p:txBody>
          <a:bodyPr/>
          <a:lstStyle/>
          <a:p>
            <a:r>
              <a:rPr lang="zh-CN" altLang="en-US" dirty="0"/>
              <a:t>保存数据</a:t>
            </a:r>
          </a:p>
        </p:txBody>
      </p:sp>
      <p:sp>
        <p:nvSpPr>
          <p:cNvPr id="6" name="矩形 5"/>
          <p:cNvSpPr/>
          <p:nvPr/>
        </p:nvSpPr>
        <p:spPr>
          <a:xfrm>
            <a:off x="6701712" y="1682234"/>
            <a:ext cx="2733441" cy="461665"/>
          </a:xfrm>
          <a:prstGeom prst="rect">
            <a:avLst/>
          </a:prstGeom>
        </p:spPr>
        <p:txBody>
          <a:bodyPr wrap="none">
            <a:spAutoFit/>
          </a:bodyPr>
          <a:lstStyle/>
          <a:p>
            <a:r>
              <a:rPr lang="zh-CN" altLang="zh-CN" sz="2400" b="1" dirty="0">
                <a:solidFill>
                  <a:srgbClr val="008000"/>
                </a:solidFill>
                <a:latin typeface="Consolas" panose="020B0609020204030204" pitchFamily="49" charset="0"/>
              </a:rPr>
              <a:t>"KnowledgeUnit"</a:t>
            </a:r>
            <a:endParaRPr lang="zh-CN" altLang="en-US" sz="2400" dirty="0"/>
          </a:p>
        </p:txBody>
      </p:sp>
      <p:grpSp>
        <p:nvGrpSpPr>
          <p:cNvPr id="7" name="组合 6"/>
          <p:cNvGrpSpPr/>
          <p:nvPr/>
        </p:nvGrpSpPr>
        <p:grpSpPr>
          <a:xfrm>
            <a:off x="4971139" y="2143899"/>
            <a:ext cx="4344311" cy="638782"/>
            <a:chOff x="6323160" y="3678048"/>
            <a:chExt cx="8510777" cy="1095617"/>
          </a:xfrm>
        </p:grpSpPr>
        <p:sp>
          <p:nvSpPr>
            <p:cNvPr id="8" name="矩形 7"/>
            <p:cNvSpPr/>
            <p:nvPr/>
          </p:nvSpPr>
          <p:spPr>
            <a:xfrm>
              <a:off x="9980536" y="3678048"/>
              <a:ext cx="4853401" cy="121969"/>
            </a:xfrm>
            <a:prstGeom prst="rect">
              <a:avLst/>
            </a:prstGeom>
            <a:solidFill>
              <a:schemeClr val="accent1"/>
            </a:solidFill>
          </p:spPr>
          <p:txBody>
            <a:bodyPr wrap="none" rtlCol="0" anchor="ctr">
              <a:noAutofit/>
            </a:bodyPr>
            <a:lstStyle/>
            <a:p>
              <a:pPr algn="ctr"/>
              <a:endParaRPr lang="zh-CN" altLang="en-US" sz="2800" dirty="0">
                <a:solidFill>
                  <a:srgbClr val="333333"/>
                </a:solidFill>
              </a:endParaRPr>
            </a:p>
          </p:txBody>
        </p:sp>
        <p:sp>
          <p:nvSpPr>
            <p:cNvPr id="9" name="矩形 8"/>
            <p:cNvSpPr/>
            <p:nvPr/>
          </p:nvSpPr>
          <p:spPr>
            <a:xfrm>
              <a:off x="6323160" y="4656936"/>
              <a:ext cx="2614195" cy="116729"/>
            </a:xfrm>
            <a:prstGeom prst="rect">
              <a:avLst/>
            </a:prstGeom>
            <a:solidFill>
              <a:schemeClr val="accent1"/>
            </a:solidFill>
          </p:spPr>
          <p:txBody>
            <a:bodyPr wrap="none" rtlCol="0" anchor="ctr">
              <a:noAutofit/>
            </a:bodyPr>
            <a:lstStyle/>
            <a:p>
              <a:pPr algn="ctr"/>
              <a:endParaRPr lang="zh-CN" altLang="en-US" sz="2800" dirty="0">
                <a:solidFill>
                  <a:srgbClr val="333333"/>
                </a:solidFill>
              </a:endParaRPr>
            </a:p>
          </p:txBody>
        </p:sp>
        <p:cxnSp>
          <p:nvCxnSpPr>
            <p:cNvPr id="10" name="肘形连接符 9"/>
            <p:cNvCxnSpPr>
              <a:stCxn id="8" idx="2"/>
              <a:endCxn id="9" idx="0"/>
            </p:cNvCxnSpPr>
            <p:nvPr/>
          </p:nvCxnSpPr>
          <p:spPr>
            <a:xfrm rot="5400000">
              <a:off x="9590289" y="1839986"/>
              <a:ext cx="856919" cy="4776978"/>
            </a:xfrm>
            <a:prstGeom prst="bentConnector3">
              <a:avLst>
                <a:gd name="adj1" fmla="val 50000"/>
              </a:avLst>
            </a:prstGeom>
            <a:ln w="28575">
              <a:tailEnd type="arrow"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29023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XML</a:t>
            </a:r>
            <a:r>
              <a:rPr lang="zh-CN" altLang="en-US" dirty="0"/>
              <a:t>解析</a:t>
            </a:r>
          </a:p>
        </p:txBody>
      </p:sp>
      <p:sp>
        <p:nvSpPr>
          <p:cNvPr id="5" name="矩形 4"/>
          <p:cNvSpPr/>
          <p:nvPr/>
        </p:nvSpPr>
        <p:spPr>
          <a:xfrm>
            <a:off x="552679" y="1198350"/>
            <a:ext cx="3816424" cy="3293209"/>
          </a:xfrm>
          <a:prstGeom prst="rect">
            <a:avLst/>
          </a:prstGeom>
        </p:spPr>
        <p:txBody>
          <a:bodyPr wrap="square">
            <a:spAutoFit/>
          </a:bodyPr>
          <a:lstStyle/>
          <a:p>
            <a:pPr marL="457200" indent="-457200">
              <a:lnSpc>
                <a:spcPct val="130000"/>
              </a:lnSpc>
              <a:buFont typeface="Wingdings" panose="05000000000000000000" pitchFamily="2" charset="2"/>
              <a:buChar char="n"/>
            </a:pPr>
            <a:r>
              <a:rPr lang="en-US" altLang="zh-CN" sz="3200" dirty="0">
                <a:solidFill>
                  <a:srgbClr val="404040"/>
                </a:solidFill>
                <a:latin typeface="Microsoft YaHei" panose="020B0503020204020204" pitchFamily="34" charset="-122"/>
                <a:ea typeface="Microsoft YaHei" panose="020B0503020204020204" pitchFamily="34" charset="-122"/>
              </a:rPr>
              <a:t>PULL</a:t>
            </a:r>
            <a:r>
              <a:rPr lang="zh-CN" altLang="en-US" sz="3200" dirty="0">
                <a:solidFill>
                  <a:srgbClr val="404040"/>
                </a:solidFill>
                <a:latin typeface="Microsoft YaHei" panose="020B0503020204020204" pitchFamily="34" charset="-122"/>
                <a:ea typeface="Microsoft YaHei" panose="020B0503020204020204" pitchFamily="34" charset="-122"/>
              </a:rPr>
              <a:t>解析器小巧轻便，解析速度快，简单易用</a:t>
            </a:r>
            <a:endParaRPr lang="en-US" altLang="zh-CN" sz="3200" dirty="0">
              <a:solidFill>
                <a:srgbClr val="404040"/>
              </a:solidFill>
              <a:latin typeface="Microsoft YaHei" panose="020B0503020204020204" pitchFamily="34" charset="-122"/>
              <a:ea typeface="Microsoft YaHei" panose="020B0503020204020204" pitchFamily="34" charset="-122"/>
            </a:endParaRPr>
          </a:p>
          <a:p>
            <a:pPr marL="457200" indent="-457200">
              <a:lnSpc>
                <a:spcPct val="130000"/>
              </a:lnSpc>
              <a:buFont typeface="Wingdings" panose="05000000000000000000" pitchFamily="2" charset="2"/>
              <a:buChar char="n"/>
            </a:pPr>
            <a:r>
              <a:rPr lang="zh-CN" altLang="en-US" sz="3200" dirty="0">
                <a:solidFill>
                  <a:srgbClr val="404040"/>
                </a:solidFill>
                <a:latin typeface="Microsoft YaHei" panose="020B0503020204020204" pitchFamily="34" charset="-122"/>
                <a:ea typeface="Microsoft YaHei" panose="020B0503020204020204" pitchFamily="34" charset="-122"/>
              </a:rPr>
              <a:t>适合在</a:t>
            </a:r>
            <a:r>
              <a:rPr lang="en-US" altLang="zh-CN" sz="3200" dirty="0">
                <a:solidFill>
                  <a:srgbClr val="404040"/>
                </a:solidFill>
                <a:latin typeface="Microsoft YaHei" panose="020B0503020204020204" pitchFamily="34" charset="-122"/>
                <a:ea typeface="Microsoft YaHei" panose="020B0503020204020204" pitchFamily="34" charset="-122"/>
              </a:rPr>
              <a:t>Android</a:t>
            </a:r>
            <a:r>
              <a:rPr lang="zh-CN" altLang="en-US" sz="3200" dirty="0">
                <a:solidFill>
                  <a:srgbClr val="404040"/>
                </a:solidFill>
                <a:latin typeface="Microsoft YaHei" panose="020B0503020204020204" pitchFamily="34" charset="-122"/>
                <a:ea typeface="Microsoft YaHei" panose="020B0503020204020204" pitchFamily="34" charset="-122"/>
              </a:rPr>
              <a:t>移动设备中使用</a:t>
            </a:r>
            <a:endParaRPr lang="zh-CN" altLang="en-US" sz="32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166" y="4491559"/>
            <a:ext cx="1717450" cy="1717450"/>
          </a:xfrm>
          <a:prstGeom prst="rect">
            <a:avLst/>
          </a:prstGeom>
          <a:effectLst>
            <a:reflection blurRad="6350" stA="50000" endA="300" endPos="55000" dir="5400000" sy="-100000" algn="bl" rotWithShape="0"/>
          </a:effectLst>
        </p:spPr>
      </p:pic>
      <p:sp>
        <p:nvSpPr>
          <p:cNvPr id="6" name="矩形 5"/>
          <p:cNvSpPr/>
          <p:nvPr/>
        </p:nvSpPr>
        <p:spPr>
          <a:xfrm>
            <a:off x="4273410" y="1263873"/>
            <a:ext cx="7655442" cy="4945136"/>
          </a:xfrm>
          <a:prstGeom prst="rect">
            <a:avLst/>
          </a:prstGeom>
          <a:solidFill>
            <a:srgbClr val="FAFAFA"/>
          </a:solidFill>
          <a:ln>
            <a:solidFill>
              <a:srgbClr val="989898"/>
            </a:solidFill>
          </a:ln>
        </p:spPr>
        <p:txBody>
          <a:bodyPr wrap="square">
            <a:spAutoFit/>
          </a:bodyPr>
          <a:lstStyle/>
          <a:p>
            <a:pPr>
              <a:lnSpc>
                <a:spcPct val="110000"/>
              </a:lnSpc>
            </a:pPr>
            <a:r>
              <a:rPr lang="en-US" altLang="zh-CN" sz="2400" dirty="0">
                <a:solidFill>
                  <a:srgbClr val="777777"/>
                </a:solidFill>
                <a:latin typeface="Consolas" panose="020B0609020204030204" pitchFamily="49" charset="0"/>
              </a:rPr>
              <a:t>&lt;</a:t>
            </a:r>
            <a:r>
              <a:rPr lang="en-US" altLang="zh-CN" sz="2400" dirty="0">
                <a:solidFill>
                  <a:srgbClr val="4B83CD"/>
                </a:solidFill>
                <a:latin typeface="Consolas" panose="020B0609020204030204" pitchFamily="49" charset="0"/>
              </a:rPr>
              <a:t>quizzes</a:t>
            </a:r>
            <a:r>
              <a:rPr lang="en-US" altLang="zh-CN" sz="2400" dirty="0">
                <a:solidFill>
                  <a:srgbClr val="777777"/>
                </a:solidFill>
                <a:latin typeface="Consolas" panose="020B0609020204030204" pitchFamily="49" charset="0"/>
              </a:rPr>
              <a:t>&gt;</a:t>
            </a:r>
            <a:endParaRPr lang="en-US" altLang="zh-CN" sz="2400" dirty="0">
              <a:solidFill>
                <a:srgbClr val="333333"/>
              </a:solidFill>
              <a:latin typeface="Consolas" panose="020B0609020204030204" pitchFamily="49" charset="0"/>
            </a:endParaRPr>
          </a:p>
          <a:p>
            <a:pPr>
              <a:lnSpc>
                <a:spcPct val="110000"/>
              </a:lnSpc>
            </a:pPr>
            <a:r>
              <a:rPr lang="en-US" altLang="zh-CN" sz="2400" dirty="0">
                <a:solidFill>
                  <a:srgbClr val="777777"/>
                </a:solidFill>
                <a:latin typeface="Consolas" panose="020B0609020204030204" pitchFamily="49" charset="0"/>
              </a:rPr>
              <a:t>  &lt;</a:t>
            </a:r>
            <a:r>
              <a:rPr lang="en-US" altLang="zh-CN" sz="2400" dirty="0">
                <a:solidFill>
                  <a:srgbClr val="4B83CD"/>
                </a:solidFill>
                <a:latin typeface="Consolas" panose="020B0609020204030204" pitchFamily="49" charset="0"/>
              </a:rPr>
              <a:t>quiz</a:t>
            </a:r>
            <a:r>
              <a:rPr lang="en-US" altLang="zh-CN" sz="2400" dirty="0">
                <a:solidFill>
                  <a:srgbClr val="777777"/>
                </a:solidFill>
                <a:latin typeface="Consolas" panose="020B0609020204030204" pitchFamily="49" charset="0"/>
              </a:rPr>
              <a:t>&gt;</a:t>
            </a:r>
            <a:endParaRPr lang="en-US" altLang="zh-CN" sz="2400" dirty="0">
              <a:solidFill>
                <a:srgbClr val="333333"/>
              </a:solidFill>
              <a:latin typeface="Consolas" panose="020B0609020204030204" pitchFamily="49" charset="0"/>
            </a:endParaRPr>
          </a:p>
          <a:p>
            <a:pPr>
              <a:lnSpc>
                <a:spcPct val="110000"/>
              </a:lnSpc>
            </a:pPr>
            <a:r>
              <a:rPr lang="en-US" altLang="zh-CN" sz="2400" dirty="0">
                <a:solidFill>
                  <a:srgbClr val="777777"/>
                </a:solidFill>
                <a:latin typeface="Consolas" panose="020B0609020204030204" pitchFamily="49" charset="0"/>
              </a:rPr>
              <a:t>    &lt;</a:t>
            </a:r>
            <a:r>
              <a:rPr lang="en-US" altLang="zh-CN" sz="2400" dirty="0">
                <a:solidFill>
                  <a:srgbClr val="4B83CD"/>
                </a:solidFill>
                <a:latin typeface="Consolas" panose="020B0609020204030204" pitchFamily="49" charset="0"/>
              </a:rPr>
              <a:t>id</a:t>
            </a:r>
            <a:r>
              <a:rPr lang="en-US" altLang="zh-CN" sz="2400" dirty="0">
                <a:solidFill>
                  <a:srgbClr val="777777"/>
                </a:solidFill>
                <a:latin typeface="Consolas" panose="020B0609020204030204" pitchFamily="49" charset="0"/>
              </a:rPr>
              <a:t>&gt;</a:t>
            </a:r>
          </a:p>
          <a:p>
            <a:pPr>
              <a:lnSpc>
                <a:spcPct val="110000"/>
              </a:lnSpc>
            </a:pPr>
            <a:r>
              <a:rPr lang="en-US" altLang="zh-CN" sz="2400" dirty="0">
                <a:solidFill>
                  <a:srgbClr val="333333"/>
                </a:solidFill>
                <a:latin typeface="Consolas" panose="020B0609020204030204" pitchFamily="49" charset="0"/>
              </a:rPr>
              <a:t>      a8b17025-4159-4957-9e52-cb6553018fde </a:t>
            </a:r>
          </a:p>
          <a:p>
            <a:pPr>
              <a:lnSpc>
                <a:spcPct val="110000"/>
              </a:lnSpc>
            </a:pPr>
            <a:r>
              <a:rPr lang="en-US" altLang="zh-CN" sz="2400" dirty="0">
                <a:solidFill>
                  <a:srgbClr val="333333"/>
                </a:solidFill>
                <a:latin typeface="Consolas" panose="020B0609020204030204" pitchFamily="49" charset="0"/>
              </a:rPr>
              <a:t>    </a:t>
            </a:r>
            <a:r>
              <a:rPr lang="en-US" altLang="zh-CN" sz="2400" dirty="0">
                <a:solidFill>
                  <a:srgbClr val="777777"/>
                </a:solidFill>
                <a:latin typeface="Consolas" panose="020B0609020204030204" pitchFamily="49" charset="0"/>
              </a:rPr>
              <a:t>&lt;/</a:t>
            </a:r>
            <a:r>
              <a:rPr lang="en-US" altLang="zh-CN" sz="2400" dirty="0">
                <a:solidFill>
                  <a:srgbClr val="4B83CD"/>
                </a:solidFill>
                <a:latin typeface="Consolas" panose="020B0609020204030204" pitchFamily="49" charset="0"/>
              </a:rPr>
              <a:t>id</a:t>
            </a:r>
            <a:r>
              <a:rPr lang="en-US" altLang="zh-CN" sz="2400" dirty="0">
                <a:solidFill>
                  <a:srgbClr val="777777"/>
                </a:solidFill>
                <a:latin typeface="Consolas" panose="020B0609020204030204" pitchFamily="49" charset="0"/>
              </a:rPr>
              <a:t>&gt;</a:t>
            </a:r>
            <a:endParaRPr lang="en-US" altLang="zh-CN" sz="2400" dirty="0">
              <a:solidFill>
                <a:srgbClr val="333333"/>
              </a:solidFill>
              <a:latin typeface="Consolas" panose="020B0609020204030204" pitchFamily="49" charset="0"/>
            </a:endParaRPr>
          </a:p>
          <a:p>
            <a:pPr>
              <a:lnSpc>
                <a:spcPct val="110000"/>
              </a:lnSpc>
            </a:pPr>
            <a:r>
              <a:rPr lang="en-US" altLang="zh-CN" sz="2400" dirty="0">
                <a:solidFill>
                  <a:srgbClr val="777777"/>
                </a:solidFill>
                <a:latin typeface="Consolas" panose="020B0609020204030204" pitchFamily="49" charset="0"/>
              </a:rPr>
              <a:t>    &lt;</a:t>
            </a:r>
            <a:r>
              <a:rPr lang="en-US" altLang="zh-CN" sz="2400" dirty="0">
                <a:solidFill>
                  <a:srgbClr val="4B83CD"/>
                </a:solidFill>
                <a:latin typeface="Consolas" panose="020B0609020204030204" pitchFamily="49" charset="0"/>
              </a:rPr>
              <a:t>statement</a:t>
            </a:r>
            <a:r>
              <a:rPr lang="en-US" altLang="zh-CN" sz="2400" dirty="0">
                <a:solidFill>
                  <a:srgbClr val="777777"/>
                </a:solidFill>
                <a:latin typeface="Consolas" panose="020B0609020204030204" pitchFamily="49" charset="0"/>
              </a:rPr>
              <a:t>&gt;</a:t>
            </a:r>
            <a:endParaRPr lang="en-US" altLang="zh-CN" sz="2400" dirty="0">
              <a:solidFill>
                <a:srgbClr val="333333"/>
              </a:solidFill>
              <a:latin typeface="Consolas" panose="020B0609020204030204" pitchFamily="49" charset="0"/>
            </a:endParaRPr>
          </a:p>
          <a:p>
            <a:pPr>
              <a:lnSpc>
                <a:spcPct val="110000"/>
              </a:lnSpc>
            </a:pPr>
            <a:r>
              <a:rPr lang="en-US" altLang="zh-CN" sz="2400" dirty="0">
                <a:solidFill>
                  <a:srgbClr val="333333"/>
                </a:solidFill>
                <a:latin typeface="Consolas" panose="020B0609020204030204" pitchFamily="49" charset="0"/>
              </a:rPr>
              <a:t>      Android </a:t>
            </a:r>
            <a:r>
              <a:rPr lang="zh-CN" altLang="en-US" sz="2400" dirty="0">
                <a:solidFill>
                  <a:srgbClr val="333333"/>
                </a:solidFill>
                <a:latin typeface="Consolas" panose="020B0609020204030204" pitchFamily="49" charset="0"/>
              </a:rPr>
              <a:t>的四大组件分别是 </a:t>
            </a:r>
            <a:r>
              <a:rPr lang="en-US" altLang="zh-CN" sz="2400" dirty="0">
                <a:solidFill>
                  <a:srgbClr val="333333"/>
                </a:solidFill>
                <a:latin typeface="Consolas" panose="020B0609020204030204" pitchFamily="49" charset="0"/>
              </a:rPr>
              <a:t>Activity</a:t>
            </a:r>
            <a:r>
              <a:rPr lang="zh-CN" altLang="en-US" sz="2400" dirty="0">
                <a:solidFill>
                  <a:srgbClr val="333333"/>
                </a:solidFill>
                <a:latin typeface="Consolas" panose="020B0609020204030204" pitchFamily="49" charset="0"/>
              </a:rPr>
              <a:t>，（），  </a:t>
            </a:r>
            <a:endParaRPr lang="en-US" altLang="zh-CN" sz="2400" dirty="0">
              <a:solidFill>
                <a:srgbClr val="333333"/>
              </a:solidFill>
              <a:latin typeface="Consolas" panose="020B0609020204030204" pitchFamily="49" charset="0"/>
            </a:endParaRPr>
          </a:p>
          <a:p>
            <a:pPr>
              <a:lnSpc>
                <a:spcPct val="110000"/>
              </a:lnSpc>
            </a:pPr>
            <a:r>
              <a:rPr lang="en-US" altLang="zh-CN" sz="2400" dirty="0">
                <a:solidFill>
                  <a:srgbClr val="333333"/>
                </a:solidFill>
                <a:latin typeface="Consolas" panose="020B0609020204030204" pitchFamily="49" charset="0"/>
              </a:rPr>
              <a:t>      </a:t>
            </a:r>
            <a:r>
              <a:rPr lang="en-US" altLang="zh-CN" sz="2400" dirty="0" err="1">
                <a:solidFill>
                  <a:srgbClr val="333333"/>
                </a:solidFill>
                <a:latin typeface="Consolas" panose="020B0609020204030204" pitchFamily="49" charset="0"/>
              </a:rPr>
              <a:t>BroadcastReceiver</a:t>
            </a:r>
            <a:r>
              <a:rPr lang="en-US" altLang="zh-CN" sz="2400" dirty="0">
                <a:solidFill>
                  <a:srgbClr val="333333"/>
                </a:solidFill>
                <a:latin typeface="Consolas" panose="020B0609020204030204" pitchFamily="49" charset="0"/>
              </a:rPr>
              <a:t> </a:t>
            </a:r>
            <a:r>
              <a:rPr lang="zh-CN" altLang="en-US" sz="2400" dirty="0">
                <a:solidFill>
                  <a:srgbClr val="333333"/>
                </a:solidFill>
                <a:latin typeface="Consolas" panose="020B0609020204030204" pitchFamily="49" charset="0"/>
              </a:rPr>
              <a:t>和 </a:t>
            </a:r>
            <a:r>
              <a:rPr lang="en-US" altLang="zh-CN" sz="2400" dirty="0" err="1">
                <a:solidFill>
                  <a:srgbClr val="333333"/>
                </a:solidFill>
                <a:latin typeface="Consolas" panose="020B0609020204030204" pitchFamily="49" charset="0"/>
              </a:rPr>
              <a:t>ContentProvider</a:t>
            </a:r>
            <a:endParaRPr lang="en-US" altLang="zh-CN" sz="2400" dirty="0">
              <a:solidFill>
                <a:srgbClr val="333333"/>
              </a:solidFill>
              <a:latin typeface="Consolas" panose="020B0609020204030204" pitchFamily="49" charset="0"/>
            </a:endParaRPr>
          </a:p>
          <a:p>
            <a:pPr>
              <a:lnSpc>
                <a:spcPct val="110000"/>
              </a:lnSpc>
            </a:pPr>
            <a:r>
              <a:rPr lang="en-US" altLang="zh-CN" sz="2400" dirty="0">
                <a:solidFill>
                  <a:srgbClr val="777777"/>
                </a:solidFill>
                <a:latin typeface="Consolas" panose="020B0609020204030204" pitchFamily="49" charset="0"/>
              </a:rPr>
              <a:t>    &lt;/</a:t>
            </a:r>
            <a:r>
              <a:rPr lang="en-US" altLang="zh-CN" sz="2400" dirty="0">
                <a:solidFill>
                  <a:srgbClr val="4B83CD"/>
                </a:solidFill>
                <a:latin typeface="Consolas" panose="020B0609020204030204" pitchFamily="49" charset="0"/>
              </a:rPr>
              <a:t>statement</a:t>
            </a:r>
            <a:r>
              <a:rPr lang="en-US" altLang="zh-CN" sz="2400" dirty="0">
                <a:solidFill>
                  <a:srgbClr val="777777"/>
                </a:solidFill>
                <a:latin typeface="Consolas" panose="020B0609020204030204" pitchFamily="49" charset="0"/>
              </a:rPr>
              <a:t>&gt;</a:t>
            </a:r>
            <a:endParaRPr lang="en-US" altLang="zh-CN" sz="2400" dirty="0">
              <a:solidFill>
                <a:srgbClr val="333333"/>
              </a:solidFill>
              <a:latin typeface="Consolas" panose="020B0609020204030204" pitchFamily="49" charset="0"/>
            </a:endParaRPr>
          </a:p>
          <a:p>
            <a:pPr>
              <a:lnSpc>
                <a:spcPct val="110000"/>
              </a:lnSpc>
            </a:pPr>
            <a:r>
              <a:rPr lang="en-US" altLang="zh-CN" sz="2400" dirty="0">
                <a:solidFill>
                  <a:srgbClr val="777777"/>
                </a:solidFill>
                <a:latin typeface="Consolas" panose="020B0609020204030204" pitchFamily="49" charset="0"/>
              </a:rPr>
              <a:t>    &lt;</a:t>
            </a:r>
            <a:r>
              <a:rPr lang="en-US" altLang="zh-CN" sz="2400" dirty="0">
                <a:solidFill>
                  <a:srgbClr val="4B83CD"/>
                </a:solidFill>
                <a:latin typeface="Consolas" panose="020B0609020204030204" pitchFamily="49" charset="0"/>
              </a:rPr>
              <a:t>type</a:t>
            </a:r>
            <a:r>
              <a:rPr lang="en-US" altLang="zh-CN" sz="2400" dirty="0">
                <a:solidFill>
                  <a:srgbClr val="777777"/>
                </a:solidFill>
                <a:latin typeface="Consolas" panose="020B0609020204030204" pitchFamily="49" charset="0"/>
              </a:rPr>
              <a:t>&gt;</a:t>
            </a:r>
            <a:r>
              <a:rPr lang="en-US" altLang="zh-CN" sz="2400" dirty="0" err="1">
                <a:solidFill>
                  <a:srgbClr val="333333"/>
                </a:solidFill>
                <a:latin typeface="Consolas" panose="020B0609020204030204" pitchFamily="49" charset="0"/>
              </a:rPr>
              <a:t>MultiChoice</a:t>
            </a:r>
            <a:r>
              <a:rPr lang="en-US" altLang="zh-CN" sz="2400" dirty="0">
                <a:solidFill>
                  <a:srgbClr val="777777"/>
                </a:solidFill>
                <a:latin typeface="Consolas" panose="020B0609020204030204" pitchFamily="49" charset="0"/>
              </a:rPr>
              <a:t>&lt;/</a:t>
            </a:r>
            <a:r>
              <a:rPr lang="en-US" altLang="zh-CN" sz="2400" dirty="0">
                <a:solidFill>
                  <a:srgbClr val="4B83CD"/>
                </a:solidFill>
                <a:latin typeface="Consolas" panose="020B0609020204030204" pitchFamily="49" charset="0"/>
              </a:rPr>
              <a:t>type</a:t>
            </a:r>
            <a:r>
              <a:rPr lang="en-US" altLang="zh-CN" sz="2400" dirty="0">
                <a:solidFill>
                  <a:srgbClr val="777777"/>
                </a:solidFill>
                <a:latin typeface="Consolas" panose="020B0609020204030204" pitchFamily="49" charset="0"/>
              </a:rPr>
              <a:t>&gt;</a:t>
            </a:r>
            <a:endParaRPr lang="en-US" altLang="zh-CN" sz="2400" dirty="0">
              <a:solidFill>
                <a:srgbClr val="333333"/>
              </a:solidFill>
              <a:latin typeface="Consolas" panose="020B0609020204030204" pitchFamily="49" charset="0"/>
            </a:endParaRPr>
          </a:p>
          <a:p>
            <a:pPr>
              <a:lnSpc>
                <a:spcPct val="110000"/>
              </a:lnSpc>
            </a:pPr>
            <a:r>
              <a:rPr lang="en-US" altLang="zh-CN" sz="2400" dirty="0">
                <a:solidFill>
                  <a:srgbClr val="777777"/>
                </a:solidFill>
                <a:latin typeface="Consolas" panose="020B0609020204030204" pitchFamily="49" charset="0"/>
              </a:rPr>
              <a:t>  &lt;/</a:t>
            </a:r>
            <a:r>
              <a:rPr lang="en-US" altLang="zh-CN" sz="2400" dirty="0">
                <a:solidFill>
                  <a:srgbClr val="4B83CD"/>
                </a:solidFill>
                <a:latin typeface="Consolas" panose="020B0609020204030204" pitchFamily="49" charset="0"/>
              </a:rPr>
              <a:t>quiz</a:t>
            </a:r>
            <a:r>
              <a:rPr lang="en-US" altLang="zh-CN" sz="2400" dirty="0">
                <a:solidFill>
                  <a:srgbClr val="777777"/>
                </a:solidFill>
                <a:latin typeface="Consolas" panose="020B0609020204030204" pitchFamily="49" charset="0"/>
              </a:rPr>
              <a:t>&gt;</a:t>
            </a:r>
            <a:endParaRPr lang="en-US" altLang="zh-CN" sz="2400" dirty="0">
              <a:solidFill>
                <a:srgbClr val="333333"/>
              </a:solidFill>
              <a:latin typeface="Consolas" panose="020B0609020204030204" pitchFamily="49" charset="0"/>
            </a:endParaRPr>
          </a:p>
          <a:p>
            <a:pPr>
              <a:lnSpc>
                <a:spcPct val="110000"/>
              </a:lnSpc>
            </a:pPr>
            <a:r>
              <a:rPr lang="en-US" altLang="zh-CN" sz="2400" dirty="0">
                <a:solidFill>
                  <a:srgbClr val="777777"/>
                </a:solidFill>
                <a:latin typeface="Consolas" panose="020B0609020204030204" pitchFamily="49" charset="0"/>
              </a:rPr>
              <a:t>&lt;/</a:t>
            </a:r>
            <a:r>
              <a:rPr lang="en-US" altLang="zh-CN" sz="2400" dirty="0">
                <a:solidFill>
                  <a:srgbClr val="4B83CD"/>
                </a:solidFill>
                <a:latin typeface="Consolas" panose="020B0609020204030204" pitchFamily="49" charset="0"/>
              </a:rPr>
              <a:t>quizzes</a:t>
            </a:r>
            <a:r>
              <a:rPr lang="en-US" altLang="zh-CN" sz="2400" dirty="0">
                <a:solidFill>
                  <a:srgbClr val="777777"/>
                </a:solidFill>
                <a:latin typeface="Consolas" panose="020B0609020204030204" pitchFamily="49" charset="0"/>
              </a:rPr>
              <a:t>&gt;</a:t>
            </a:r>
            <a:endParaRPr lang="en-US" altLang="zh-CN" sz="24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9222290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90418" y="66588"/>
            <a:ext cx="10515600" cy="802063"/>
          </a:xfrm>
        </p:spPr>
        <p:txBody>
          <a:bodyPr/>
          <a:lstStyle/>
          <a:p>
            <a:r>
              <a:rPr lang="en-US" altLang="zh-CN" dirty="0"/>
              <a:t>Parse XML</a:t>
            </a:r>
            <a:r>
              <a:rPr lang="zh-CN" altLang="en-US" dirty="0"/>
              <a:t> </a:t>
            </a:r>
            <a:r>
              <a:rPr lang="en-US" altLang="zh-CN" dirty="0"/>
              <a:t>- 1</a:t>
            </a:r>
            <a:endParaRPr lang="zh-CN" altLang="en-US" dirty="0"/>
          </a:p>
        </p:txBody>
      </p:sp>
      <p:sp>
        <p:nvSpPr>
          <p:cNvPr id="2" name="Rectangle 1"/>
          <p:cNvSpPr>
            <a:spLocks noChangeArrowheads="1"/>
          </p:cNvSpPr>
          <p:nvPr/>
        </p:nvSpPr>
        <p:spPr bwMode="auto">
          <a:xfrm>
            <a:off x="690418" y="1176348"/>
            <a:ext cx="10719601" cy="5377178"/>
          </a:xfrm>
          <a:prstGeom prst="rect">
            <a:avLst/>
          </a:prstGeom>
          <a:solidFill>
            <a:srgbClr val="FAFAFA"/>
          </a:solidFill>
          <a:ln>
            <a:solidFill>
              <a:srgbClr val="989898"/>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Consolas" panose="020B0609020204030204" pitchFamily="49" charset="0"/>
              </a:rPr>
              <a:t>public static void </a:t>
            </a:r>
            <a:r>
              <a:rPr kumimoji="0" lang="zh-CN" altLang="zh-CN" sz="2400" b="0" i="0" u="none" strike="noStrike" cap="none" normalizeH="0" baseline="0" dirty="0">
                <a:ln>
                  <a:noFill/>
                </a:ln>
                <a:solidFill>
                  <a:srgbClr val="000000"/>
                </a:solidFill>
                <a:effectLst/>
                <a:latin typeface="Consolas" panose="020B0609020204030204" pitchFamily="49" charset="0"/>
              </a:rPr>
              <a:t>parseXMLWithPull(String xmlData)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try </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Log.</a:t>
            </a:r>
            <a:r>
              <a:rPr kumimoji="0" lang="zh-CN" altLang="zh-CN" sz="2400" b="0" i="1" u="none" strike="noStrike" cap="none" normalizeH="0" baseline="0" dirty="0">
                <a:ln>
                  <a:noFill/>
                </a:ln>
                <a:solidFill>
                  <a:srgbClr val="000000"/>
                </a:solidFill>
                <a:effectLst/>
                <a:latin typeface="Consolas" panose="020B0609020204030204" pitchFamily="49" charset="0"/>
              </a:rPr>
              <a:t>d</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0" i="1" u="none" strike="noStrike" cap="none" normalizeH="0" baseline="0" dirty="0">
                <a:ln>
                  <a:noFill/>
                </a:ln>
                <a:solidFill>
                  <a:srgbClr val="660E7A"/>
                </a:solidFill>
                <a:effectLst/>
                <a:latin typeface="Consolas" panose="020B0609020204030204" pitchFamily="49" charset="0"/>
              </a:rPr>
              <a:t>TAG</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"xml </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数据：</a:t>
            </a: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 xmlData);</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XmlPullParserFactory</a:t>
            </a:r>
            <a:r>
              <a:rPr kumimoji="0" lang="zh-CN" altLang="zh-CN" sz="2400" b="0" i="0" u="none" strike="noStrike" cap="none" normalizeH="0" baseline="0" dirty="0">
                <a:ln>
                  <a:noFill/>
                </a:ln>
                <a:solidFill>
                  <a:srgbClr val="000000"/>
                </a:solidFill>
                <a:effectLst/>
                <a:latin typeface="Consolas" panose="020B0609020204030204" pitchFamily="49" charset="0"/>
              </a:rPr>
              <a:t> factory = </a:t>
            </a:r>
            <a:endParaRPr kumimoji="0" lang="en-US" altLang="zh-CN" sz="2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20000"/>
              </a:lnSpc>
              <a:spcBef>
                <a:spcPct val="0"/>
              </a:spcBef>
              <a:spcAft>
                <a:spcPct val="0"/>
              </a:spcAft>
              <a:buClrTx/>
              <a:buSzTx/>
              <a:buFontTx/>
              <a:buNone/>
              <a:tabLst/>
            </a:pPr>
            <a:r>
              <a:rPr lang="en-US" altLang="zh-CN" sz="2400" dirty="0">
                <a:solidFill>
                  <a:srgbClr val="000000"/>
                </a:solidFill>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XmlPullParserFactory.</a:t>
            </a:r>
            <a:r>
              <a:rPr kumimoji="0" lang="zh-CN" altLang="zh-CN" sz="2400" b="0" i="1" u="none" strike="noStrike" cap="none" normalizeH="0" baseline="0" dirty="0">
                <a:ln>
                  <a:noFill/>
                </a:ln>
                <a:solidFill>
                  <a:srgbClr val="000000"/>
                </a:solidFill>
                <a:effectLst/>
                <a:latin typeface="Consolas" panose="020B0609020204030204" pitchFamily="49" charset="0"/>
              </a:rPr>
              <a:t>newInstance</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XmlPullParser</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xmlPullParser</a:t>
            </a:r>
            <a:r>
              <a:rPr kumimoji="0" lang="zh-CN" altLang="zh-CN" sz="2400" b="0" i="0" u="none" strike="noStrike" cap="none" normalizeH="0" baseline="0" dirty="0">
                <a:ln>
                  <a:noFill/>
                </a:ln>
                <a:solidFill>
                  <a:srgbClr val="000000"/>
                </a:solidFill>
                <a:effectLst/>
                <a:latin typeface="Consolas" panose="020B0609020204030204" pitchFamily="49" charset="0"/>
              </a:rPr>
              <a:t> = factory.newPullParser();</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xmlPullParser.setInput(</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0" i="0" u="none" strike="noStrike" cap="none" normalizeH="0" baseline="0" dirty="0">
                <a:ln>
                  <a:noFill/>
                </a:ln>
                <a:solidFill>
                  <a:srgbClr val="000000"/>
                </a:solidFill>
                <a:effectLst/>
                <a:latin typeface="Consolas" panose="020B0609020204030204" pitchFamily="49" charset="0"/>
              </a:rPr>
              <a:t>StringReader(xmlData));</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int </a:t>
            </a:r>
            <a:r>
              <a:rPr kumimoji="0" lang="zh-CN" altLang="zh-CN" sz="2400" b="0" i="0" u="none" strike="noStrike" cap="none" normalizeH="0" baseline="0" dirty="0">
                <a:ln>
                  <a:noFill/>
                </a:ln>
                <a:solidFill>
                  <a:srgbClr val="000000"/>
                </a:solidFill>
                <a:effectLst/>
                <a:latin typeface="Consolas" panose="020B0609020204030204" pitchFamily="49" charset="0"/>
              </a:rPr>
              <a:t>eventType = xmlPullParser.getEventType();</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String id = </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String statement = </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String type = </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cxnSp>
        <p:nvCxnSpPr>
          <p:cNvPr id="6" name="直接箭头连接符 5"/>
          <p:cNvCxnSpPr/>
          <p:nvPr/>
        </p:nvCxnSpPr>
        <p:spPr>
          <a:xfrm flipH="1">
            <a:off x="2140990" y="4763933"/>
            <a:ext cx="9065028" cy="1"/>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3478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Parse XML </a:t>
            </a:r>
            <a:r>
              <a:rPr lang="zh-CN" altLang="en-US" dirty="0"/>
              <a:t> </a:t>
            </a:r>
            <a:r>
              <a:rPr lang="en-US" altLang="zh-CN" dirty="0"/>
              <a:t>- 2</a:t>
            </a:r>
            <a:endParaRPr lang="zh-CN" altLang="en-US" dirty="0"/>
          </a:p>
        </p:txBody>
      </p:sp>
      <p:sp>
        <p:nvSpPr>
          <p:cNvPr id="3" name="Rectangle 1"/>
          <p:cNvSpPr>
            <a:spLocks noChangeArrowheads="1"/>
          </p:cNvSpPr>
          <p:nvPr/>
        </p:nvSpPr>
        <p:spPr bwMode="auto">
          <a:xfrm>
            <a:off x="690418" y="1127052"/>
            <a:ext cx="10719601" cy="5422604"/>
          </a:xfrm>
          <a:prstGeom prst="rect">
            <a:avLst/>
          </a:prstGeom>
          <a:solidFill>
            <a:srgbClr val="FAFAFA"/>
          </a:solidFill>
          <a:ln>
            <a:solidFill>
              <a:srgbClr val="989898"/>
            </a:solidFill>
          </a:ln>
          <a:effec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Consolas" panose="020B0609020204030204" pitchFamily="49" charset="0"/>
              </a:rPr>
              <a:t>while </a:t>
            </a:r>
            <a:r>
              <a:rPr kumimoji="0" lang="zh-CN" altLang="zh-CN" sz="2400" b="0" i="0" u="none" strike="noStrike" cap="none" normalizeH="0" baseline="0" dirty="0">
                <a:ln>
                  <a:noFill/>
                </a:ln>
                <a:solidFill>
                  <a:srgbClr val="000000"/>
                </a:solidFill>
                <a:effectLst/>
                <a:latin typeface="Consolas" panose="020B0609020204030204" pitchFamily="49" charset="0"/>
              </a:rPr>
              <a:t>(eventType != XmlPullParser.</a:t>
            </a:r>
            <a:r>
              <a:rPr kumimoji="0" lang="zh-CN" altLang="zh-CN" sz="2400" b="1" i="1" u="none" strike="noStrike" cap="none" normalizeH="0" baseline="0" dirty="0">
                <a:ln>
                  <a:noFill/>
                </a:ln>
                <a:solidFill>
                  <a:srgbClr val="660E7A"/>
                </a:solidFill>
                <a:effectLst/>
                <a:latin typeface="Consolas" panose="020B0609020204030204" pitchFamily="49" charset="0"/>
              </a:rPr>
              <a:t>END_DOCUMENT</a:t>
            </a:r>
            <a:r>
              <a:rPr kumimoji="0" lang="zh-CN" altLang="zh-CN" sz="2400" b="0" i="0" u="none" strike="noStrike" cap="none" normalizeH="0" baseline="0" dirty="0">
                <a:ln>
                  <a:noFill/>
                </a:ln>
                <a:solidFill>
                  <a:srgbClr val="000000"/>
                </a:solidFill>
                <a:effectLst/>
                <a:latin typeface="Consolas" panose="020B0609020204030204" pitchFamily="49" charset="0"/>
              </a:rPr>
              <a:t>)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String </a:t>
            </a:r>
            <a:r>
              <a:rPr kumimoji="0" lang="zh-CN" altLang="zh-CN" sz="2400" b="1" i="0" u="none" strike="noStrike" cap="none" normalizeH="0" baseline="0" dirty="0">
                <a:ln>
                  <a:noFill/>
                </a:ln>
                <a:solidFill>
                  <a:srgbClr val="000000"/>
                </a:solidFill>
                <a:effectLst/>
                <a:latin typeface="Consolas" panose="020B0609020204030204" pitchFamily="49" charset="0"/>
              </a:rPr>
              <a:t>nodeName</a:t>
            </a:r>
            <a:r>
              <a:rPr kumimoji="0" lang="zh-CN" altLang="zh-CN" sz="2400" b="0" i="0" u="none" strike="noStrike" cap="none" normalizeH="0" baseline="0" dirty="0">
                <a:ln>
                  <a:noFill/>
                </a:ln>
                <a:solidFill>
                  <a:srgbClr val="000000"/>
                </a:solidFill>
                <a:effectLst/>
                <a:latin typeface="Consolas" panose="020B0609020204030204" pitchFamily="49" charset="0"/>
              </a:rPr>
              <a:t> = xmlPullParser.getName();</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switch </a:t>
            </a:r>
            <a:r>
              <a:rPr kumimoji="0" lang="zh-CN" altLang="zh-CN" sz="2400" b="0" i="0" u="none" strike="noStrike" cap="none" normalizeH="0" baseline="0" dirty="0">
                <a:ln>
                  <a:noFill/>
                </a:ln>
                <a:solidFill>
                  <a:srgbClr val="000000"/>
                </a:solidFill>
                <a:effectLst/>
                <a:latin typeface="Consolas" panose="020B0609020204030204" pitchFamily="49" charset="0"/>
              </a:rPr>
              <a:t>(eventType)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case </a:t>
            </a:r>
            <a:r>
              <a:rPr kumimoji="0" lang="zh-CN" altLang="zh-CN" sz="2400" b="0" i="0" u="none" strike="noStrike" cap="none" normalizeH="0" baseline="0" dirty="0">
                <a:ln>
                  <a:noFill/>
                </a:ln>
                <a:solidFill>
                  <a:srgbClr val="000000"/>
                </a:solidFill>
                <a:effectLst/>
                <a:latin typeface="Consolas" panose="020B0609020204030204" pitchFamily="49" charset="0"/>
              </a:rPr>
              <a:t>XmlPullParser.</a:t>
            </a:r>
            <a:r>
              <a:rPr kumimoji="0" lang="zh-CN" altLang="zh-CN" sz="2400" b="1" i="1" u="none" strike="noStrike" cap="none" normalizeH="0" baseline="0" dirty="0">
                <a:ln>
                  <a:noFill/>
                </a:ln>
                <a:solidFill>
                  <a:srgbClr val="660E7A"/>
                </a:solidFill>
                <a:effectLst/>
                <a:latin typeface="Consolas" panose="020B0609020204030204" pitchFamily="49" charset="0"/>
              </a:rPr>
              <a:t>START_TAG</a:t>
            </a:r>
            <a:r>
              <a:rPr kumimoji="0" lang="zh-CN" altLang="zh-CN" sz="2400" b="0" i="0" u="none" strike="noStrike" cap="none" normalizeH="0" baseline="0" dirty="0">
                <a:ln>
                  <a:noFill/>
                </a:ln>
                <a:solidFill>
                  <a:srgbClr val="000000"/>
                </a:solidFill>
                <a:effectLst/>
                <a:latin typeface="Consolas" panose="020B0609020204030204" pitchFamily="49" charset="0"/>
              </a:rPr>
              <a:t>: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if </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1" i="0" u="none" strike="noStrike" cap="none" normalizeH="0" baseline="0" dirty="0">
                <a:ln>
                  <a:noFill/>
                </a:ln>
                <a:solidFill>
                  <a:srgbClr val="008000"/>
                </a:solidFill>
                <a:effectLst/>
                <a:latin typeface="Consolas" panose="020B0609020204030204" pitchFamily="49" charset="0"/>
              </a:rPr>
              <a:t>"id"</a:t>
            </a:r>
            <a:r>
              <a:rPr kumimoji="0" lang="zh-CN" altLang="zh-CN" sz="2400" b="0" i="0" u="none" strike="noStrike" cap="none" normalizeH="0" baseline="0" dirty="0">
                <a:ln>
                  <a:noFill/>
                </a:ln>
                <a:solidFill>
                  <a:srgbClr val="000000"/>
                </a:solidFill>
                <a:effectLst/>
                <a:latin typeface="Consolas" panose="020B0609020204030204" pitchFamily="49" charset="0"/>
              </a:rPr>
              <a:t>.equals(nodeName))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id = xmlPullParser.nextText();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 </a:t>
            </a:r>
            <a:endParaRPr kumimoji="0" lang="en-US" altLang="zh-CN" sz="2400" b="1" i="0" u="none" strike="noStrike" cap="none" normalizeH="0" baseline="0" dirty="0">
              <a:ln>
                <a:noFill/>
              </a:ln>
              <a:solidFill>
                <a:srgbClr val="000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break</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case </a:t>
            </a:r>
            <a:r>
              <a:rPr kumimoji="0" lang="zh-CN" altLang="zh-CN" sz="2400" b="0" i="0" u="none" strike="noStrike" cap="none" normalizeH="0" baseline="0" dirty="0">
                <a:ln>
                  <a:noFill/>
                </a:ln>
                <a:solidFill>
                  <a:srgbClr val="000000"/>
                </a:solidFill>
                <a:effectLst/>
                <a:latin typeface="Consolas" panose="020B0609020204030204" pitchFamily="49" charset="0"/>
              </a:rPr>
              <a:t>XmlPullParser.</a:t>
            </a:r>
            <a:r>
              <a:rPr kumimoji="0" lang="zh-CN" altLang="zh-CN" sz="2400" b="1" i="1" u="none" strike="noStrike" cap="none" normalizeH="0" baseline="0" dirty="0">
                <a:ln>
                  <a:noFill/>
                </a:ln>
                <a:solidFill>
                  <a:srgbClr val="660E7A"/>
                </a:solidFill>
                <a:effectLst/>
                <a:latin typeface="Consolas" panose="020B0609020204030204" pitchFamily="49" charset="0"/>
              </a:rPr>
              <a:t>END_TAG</a:t>
            </a:r>
            <a:r>
              <a:rPr kumimoji="0" lang="zh-CN" altLang="zh-CN" sz="2400" b="0" i="0" u="none" strike="noStrike" cap="none" normalizeH="0" baseline="0" dirty="0">
                <a:ln>
                  <a:noFill/>
                </a:ln>
                <a:solidFill>
                  <a:srgbClr val="000000"/>
                </a:solidFill>
                <a:effectLst/>
                <a:latin typeface="Consolas" panose="020B0609020204030204" pitchFamily="49" charset="0"/>
              </a:rPr>
              <a:t>: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if </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1" i="0" u="none" strike="noStrike" cap="none" normalizeH="0" baseline="0" dirty="0">
                <a:ln>
                  <a:noFill/>
                </a:ln>
                <a:solidFill>
                  <a:srgbClr val="008000"/>
                </a:solidFill>
                <a:effectLst/>
                <a:latin typeface="Consolas" panose="020B0609020204030204" pitchFamily="49" charset="0"/>
              </a:rPr>
              <a:t>"quiz"</a:t>
            </a:r>
            <a:r>
              <a:rPr kumimoji="0" lang="zh-CN" altLang="zh-CN" sz="2400" b="0" i="0" u="none" strike="noStrike" cap="none" normalizeH="0" baseline="0" dirty="0">
                <a:ln>
                  <a:noFill/>
                </a:ln>
                <a:solidFill>
                  <a:srgbClr val="000000"/>
                </a:solidFill>
                <a:effectLst/>
                <a:latin typeface="Consolas" panose="020B0609020204030204" pitchFamily="49" charset="0"/>
              </a:rPr>
              <a:t>.equals(nodeName))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Log.</a:t>
            </a:r>
            <a:r>
              <a:rPr kumimoji="0" lang="zh-CN" altLang="zh-CN" sz="2400" b="0" i="1" u="none" strike="noStrike" cap="none" normalizeH="0" baseline="0" dirty="0">
                <a:ln>
                  <a:noFill/>
                </a:ln>
                <a:solidFill>
                  <a:srgbClr val="000000"/>
                </a:solidFill>
                <a:effectLst/>
                <a:latin typeface="Consolas" panose="020B0609020204030204" pitchFamily="49" charset="0"/>
              </a:rPr>
              <a:t>d</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0" i="1" u="none" strike="noStrike" cap="none" normalizeH="0" baseline="0" dirty="0">
                <a:ln>
                  <a:noFill/>
                </a:ln>
                <a:solidFill>
                  <a:srgbClr val="660E7A"/>
                </a:solidFill>
                <a:effectLst/>
                <a:latin typeface="Consolas" panose="020B0609020204030204" pitchFamily="49" charset="0"/>
              </a:rPr>
              <a:t>TAG</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题号</a:t>
            </a:r>
            <a:r>
              <a:rPr kumimoji="0" lang="zh-CN" altLang="zh-CN" sz="2400" b="1" i="0" u="none" strike="noStrike" cap="none" normalizeH="0" baseline="0" dirty="0">
                <a:ln>
                  <a:noFill/>
                </a:ln>
                <a:solidFill>
                  <a:srgbClr val="008000"/>
                </a:solidFill>
                <a:effectLst/>
                <a:latin typeface="Consolas" panose="020B0609020204030204" pitchFamily="49" charset="0"/>
              </a:rPr>
              <a:t>: " </a:t>
            </a:r>
            <a:r>
              <a:rPr kumimoji="0" lang="zh-CN" altLang="zh-CN" sz="2400" b="0" i="0" u="none" strike="noStrike" cap="none" normalizeH="0" baseline="0" dirty="0">
                <a:ln>
                  <a:noFill/>
                </a:ln>
                <a:solidFill>
                  <a:srgbClr val="000000"/>
                </a:solidFill>
                <a:effectLst/>
                <a:latin typeface="Consolas" panose="020B0609020204030204" pitchFamily="49" charset="0"/>
              </a:rPr>
              <a:t>+ id);</a:t>
            </a:r>
            <a:r>
              <a:rPr kumimoji="0" lang="en-US"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break</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cxnSp>
        <p:nvCxnSpPr>
          <p:cNvPr id="5" name="直接箭头连接符 4"/>
          <p:cNvCxnSpPr/>
          <p:nvPr/>
        </p:nvCxnSpPr>
        <p:spPr>
          <a:xfrm flipH="1">
            <a:off x="4285921" y="2754382"/>
            <a:ext cx="4166963" cy="0"/>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285922" y="4954773"/>
            <a:ext cx="3667231" cy="4095"/>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3551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效果</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63</a:t>
            </a:fld>
            <a:endParaRPr lang="zh-CN" altLang="en-US"/>
          </a:p>
        </p:txBody>
      </p:sp>
      <p:pic>
        <p:nvPicPr>
          <p:cNvPr id="5" name="图片 4"/>
          <p:cNvPicPr>
            <a:picLocks noChangeAspect="1"/>
          </p:cNvPicPr>
          <p:nvPr/>
        </p:nvPicPr>
        <p:blipFill>
          <a:blip r:embed="rId2"/>
          <a:stretch>
            <a:fillRect/>
          </a:stretch>
        </p:blipFill>
        <p:spPr>
          <a:xfrm>
            <a:off x="467135" y="5081837"/>
            <a:ext cx="11200211" cy="1208501"/>
          </a:xfrm>
          <a:prstGeom prst="rect">
            <a:avLst/>
          </a:prstGeom>
          <a:ln>
            <a:solidFill>
              <a:srgbClr val="B6B6B6"/>
            </a:solidFill>
          </a:ln>
        </p:spPr>
      </p:pic>
      <p:sp>
        <p:nvSpPr>
          <p:cNvPr id="6" name="矩形 5"/>
          <p:cNvSpPr/>
          <p:nvPr/>
        </p:nvSpPr>
        <p:spPr>
          <a:xfrm>
            <a:off x="1867380" y="1134476"/>
            <a:ext cx="8399721" cy="3785652"/>
          </a:xfrm>
          <a:prstGeom prst="rect">
            <a:avLst/>
          </a:prstGeom>
          <a:solidFill>
            <a:srgbClr val="FAFAFA"/>
          </a:solidFill>
          <a:ln>
            <a:solidFill>
              <a:srgbClr val="989898"/>
            </a:solidFill>
          </a:ln>
        </p:spPr>
        <p:txBody>
          <a:bodyPr wrap="square" lIns="288000">
            <a:spAutoFit/>
          </a:bodyPr>
          <a:lstStyle/>
          <a:p>
            <a:r>
              <a:rPr lang="en-US" altLang="zh-CN" sz="2400" dirty="0">
                <a:solidFill>
                  <a:srgbClr val="777777"/>
                </a:solidFill>
                <a:latin typeface="Consolas" panose="020B0609020204030204" pitchFamily="49" charset="0"/>
              </a:rPr>
              <a:t>&lt;</a:t>
            </a:r>
            <a:r>
              <a:rPr lang="en-US" altLang="zh-CN" sz="2400" dirty="0">
                <a:solidFill>
                  <a:srgbClr val="4B83CD"/>
                </a:solidFill>
                <a:latin typeface="Consolas" panose="020B0609020204030204" pitchFamily="49" charset="0"/>
              </a:rPr>
              <a:t>quiz</a:t>
            </a:r>
            <a:r>
              <a:rPr lang="en-US" altLang="zh-CN" sz="2400" dirty="0">
                <a:solidFill>
                  <a:srgbClr val="777777"/>
                </a:solidFill>
                <a:latin typeface="Consolas" panose="020B0609020204030204" pitchFamily="49" charset="0"/>
              </a:rPr>
              <a:t>&gt;</a:t>
            </a:r>
            <a:endParaRPr lang="en-US" altLang="zh-CN" sz="2400" dirty="0">
              <a:solidFill>
                <a:srgbClr val="333333"/>
              </a:solidFill>
              <a:latin typeface="Consolas" panose="020B0609020204030204" pitchFamily="49" charset="0"/>
            </a:endParaRPr>
          </a:p>
          <a:p>
            <a:r>
              <a:rPr lang="en-US" altLang="zh-CN" sz="2400" dirty="0">
                <a:solidFill>
                  <a:srgbClr val="777777"/>
                </a:solidFill>
                <a:latin typeface="Consolas" panose="020B0609020204030204" pitchFamily="49" charset="0"/>
              </a:rPr>
              <a:t>    &lt;</a:t>
            </a:r>
            <a:r>
              <a:rPr lang="en-US" altLang="zh-CN" sz="2400" dirty="0">
                <a:solidFill>
                  <a:srgbClr val="4B83CD"/>
                </a:solidFill>
                <a:latin typeface="Consolas" panose="020B0609020204030204" pitchFamily="49" charset="0"/>
              </a:rPr>
              <a:t>id</a:t>
            </a:r>
            <a:r>
              <a:rPr lang="en-US" altLang="zh-CN" sz="2400" dirty="0">
                <a:solidFill>
                  <a:srgbClr val="777777"/>
                </a:solidFill>
                <a:latin typeface="Consolas" panose="020B0609020204030204" pitchFamily="49" charset="0"/>
              </a:rPr>
              <a:t>&gt;</a:t>
            </a:r>
          </a:p>
          <a:p>
            <a:r>
              <a:rPr lang="en-US" altLang="zh-CN" sz="2400" dirty="0">
                <a:solidFill>
                  <a:srgbClr val="333333"/>
                </a:solidFill>
                <a:latin typeface="Consolas" panose="020B0609020204030204" pitchFamily="49" charset="0"/>
              </a:rPr>
              <a:t>      a8b17025-4159-4957-9e52-cb6553018fde </a:t>
            </a:r>
          </a:p>
          <a:p>
            <a:r>
              <a:rPr lang="en-US" altLang="zh-CN" sz="2400" dirty="0">
                <a:solidFill>
                  <a:srgbClr val="333333"/>
                </a:solidFill>
                <a:latin typeface="Consolas" panose="020B0609020204030204" pitchFamily="49" charset="0"/>
              </a:rPr>
              <a:t>    </a:t>
            </a:r>
            <a:r>
              <a:rPr lang="en-US" altLang="zh-CN" sz="2400" dirty="0">
                <a:solidFill>
                  <a:srgbClr val="777777"/>
                </a:solidFill>
                <a:latin typeface="Consolas" panose="020B0609020204030204" pitchFamily="49" charset="0"/>
              </a:rPr>
              <a:t>&lt;/</a:t>
            </a:r>
            <a:r>
              <a:rPr lang="en-US" altLang="zh-CN" sz="2400" dirty="0">
                <a:solidFill>
                  <a:srgbClr val="4B83CD"/>
                </a:solidFill>
                <a:latin typeface="Consolas" panose="020B0609020204030204" pitchFamily="49" charset="0"/>
              </a:rPr>
              <a:t>id</a:t>
            </a:r>
            <a:r>
              <a:rPr lang="en-US" altLang="zh-CN" sz="2400" dirty="0">
                <a:solidFill>
                  <a:srgbClr val="777777"/>
                </a:solidFill>
                <a:latin typeface="Consolas" panose="020B0609020204030204" pitchFamily="49" charset="0"/>
              </a:rPr>
              <a:t>&gt;</a:t>
            </a:r>
            <a:endParaRPr lang="en-US" altLang="zh-CN" sz="2400" dirty="0">
              <a:solidFill>
                <a:srgbClr val="333333"/>
              </a:solidFill>
              <a:latin typeface="Consolas" panose="020B0609020204030204" pitchFamily="49" charset="0"/>
            </a:endParaRPr>
          </a:p>
          <a:p>
            <a:r>
              <a:rPr lang="en-US" altLang="zh-CN" sz="2400" dirty="0">
                <a:solidFill>
                  <a:srgbClr val="777777"/>
                </a:solidFill>
                <a:latin typeface="Consolas" panose="020B0609020204030204" pitchFamily="49" charset="0"/>
              </a:rPr>
              <a:t>    &lt;</a:t>
            </a:r>
            <a:r>
              <a:rPr lang="en-US" altLang="zh-CN" sz="2400" dirty="0">
                <a:solidFill>
                  <a:srgbClr val="4B83CD"/>
                </a:solidFill>
                <a:latin typeface="Consolas" panose="020B0609020204030204" pitchFamily="49" charset="0"/>
              </a:rPr>
              <a:t>statement</a:t>
            </a:r>
            <a:r>
              <a:rPr lang="en-US" altLang="zh-CN" sz="2400" dirty="0">
                <a:solidFill>
                  <a:srgbClr val="777777"/>
                </a:solidFill>
                <a:latin typeface="Consolas" panose="020B0609020204030204" pitchFamily="49" charset="0"/>
              </a:rPr>
              <a:t>&gt;</a:t>
            </a:r>
            <a:endParaRPr lang="en-US" altLang="zh-CN" sz="2400" dirty="0">
              <a:solidFill>
                <a:srgbClr val="333333"/>
              </a:solidFill>
              <a:latin typeface="Consolas" panose="020B0609020204030204" pitchFamily="49" charset="0"/>
            </a:endParaRPr>
          </a:p>
          <a:p>
            <a:r>
              <a:rPr lang="en-US" altLang="zh-CN" sz="2400" dirty="0">
                <a:solidFill>
                  <a:srgbClr val="333333"/>
                </a:solidFill>
                <a:latin typeface="Consolas" panose="020B0609020204030204" pitchFamily="49" charset="0"/>
              </a:rPr>
              <a:t>      Android </a:t>
            </a:r>
            <a:r>
              <a:rPr lang="zh-CN" altLang="en-US" sz="2400" dirty="0">
                <a:solidFill>
                  <a:srgbClr val="333333"/>
                </a:solidFill>
                <a:latin typeface="Consolas" panose="020B0609020204030204" pitchFamily="49" charset="0"/>
              </a:rPr>
              <a:t>的四大组件分别是 </a:t>
            </a:r>
            <a:r>
              <a:rPr lang="en-US" altLang="zh-CN" sz="2400" dirty="0">
                <a:solidFill>
                  <a:srgbClr val="333333"/>
                </a:solidFill>
                <a:latin typeface="Consolas" panose="020B0609020204030204" pitchFamily="49" charset="0"/>
              </a:rPr>
              <a:t>Activity</a:t>
            </a:r>
            <a:r>
              <a:rPr lang="zh-CN" altLang="en-US" sz="2400" dirty="0">
                <a:solidFill>
                  <a:srgbClr val="333333"/>
                </a:solidFill>
                <a:latin typeface="Consolas" panose="020B0609020204030204" pitchFamily="49" charset="0"/>
              </a:rPr>
              <a:t>，（），  </a:t>
            </a:r>
            <a:endParaRPr lang="en-US" altLang="zh-CN" sz="2400" dirty="0">
              <a:solidFill>
                <a:srgbClr val="333333"/>
              </a:solidFill>
              <a:latin typeface="Consolas" panose="020B0609020204030204" pitchFamily="49" charset="0"/>
            </a:endParaRPr>
          </a:p>
          <a:p>
            <a:r>
              <a:rPr lang="en-US" altLang="zh-CN" sz="2400" dirty="0">
                <a:solidFill>
                  <a:srgbClr val="333333"/>
                </a:solidFill>
                <a:latin typeface="Consolas" panose="020B0609020204030204" pitchFamily="49" charset="0"/>
              </a:rPr>
              <a:t>      </a:t>
            </a:r>
            <a:r>
              <a:rPr lang="en-US" altLang="zh-CN" sz="2400" dirty="0" err="1">
                <a:solidFill>
                  <a:srgbClr val="333333"/>
                </a:solidFill>
                <a:latin typeface="Consolas" panose="020B0609020204030204" pitchFamily="49" charset="0"/>
              </a:rPr>
              <a:t>BroadcastReceiver</a:t>
            </a:r>
            <a:r>
              <a:rPr lang="en-US" altLang="zh-CN" sz="2400" dirty="0">
                <a:solidFill>
                  <a:srgbClr val="333333"/>
                </a:solidFill>
                <a:latin typeface="Consolas" panose="020B0609020204030204" pitchFamily="49" charset="0"/>
              </a:rPr>
              <a:t> </a:t>
            </a:r>
            <a:r>
              <a:rPr lang="zh-CN" altLang="en-US" sz="2400" dirty="0">
                <a:solidFill>
                  <a:srgbClr val="333333"/>
                </a:solidFill>
                <a:latin typeface="Consolas" panose="020B0609020204030204" pitchFamily="49" charset="0"/>
              </a:rPr>
              <a:t>和 </a:t>
            </a:r>
            <a:r>
              <a:rPr lang="en-US" altLang="zh-CN" sz="2400" dirty="0" err="1">
                <a:solidFill>
                  <a:srgbClr val="333333"/>
                </a:solidFill>
                <a:latin typeface="Consolas" panose="020B0609020204030204" pitchFamily="49" charset="0"/>
              </a:rPr>
              <a:t>ContentProvider</a:t>
            </a:r>
            <a:endParaRPr lang="en-US" altLang="zh-CN" sz="2400" dirty="0">
              <a:solidFill>
                <a:srgbClr val="333333"/>
              </a:solidFill>
              <a:latin typeface="Consolas" panose="020B0609020204030204" pitchFamily="49" charset="0"/>
            </a:endParaRPr>
          </a:p>
          <a:p>
            <a:r>
              <a:rPr lang="en-US" altLang="zh-CN" sz="2400" dirty="0">
                <a:solidFill>
                  <a:srgbClr val="777777"/>
                </a:solidFill>
                <a:latin typeface="Consolas" panose="020B0609020204030204" pitchFamily="49" charset="0"/>
              </a:rPr>
              <a:t>    &lt;/</a:t>
            </a:r>
            <a:r>
              <a:rPr lang="en-US" altLang="zh-CN" sz="2400" dirty="0">
                <a:solidFill>
                  <a:srgbClr val="4B83CD"/>
                </a:solidFill>
                <a:latin typeface="Consolas" panose="020B0609020204030204" pitchFamily="49" charset="0"/>
              </a:rPr>
              <a:t>statement</a:t>
            </a:r>
            <a:r>
              <a:rPr lang="en-US" altLang="zh-CN" sz="2400" dirty="0">
                <a:solidFill>
                  <a:srgbClr val="777777"/>
                </a:solidFill>
                <a:latin typeface="Consolas" panose="020B0609020204030204" pitchFamily="49" charset="0"/>
              </a:rPr>
              <a:t>&gt;</a:t>
            </a:r>
            <a:endParaRPr lang="en-US" altLang="zh-CN" sz="2400" dirty="0">
              <a:solidFill>
                <a:srgbClr val="333333"/>
              </a:solidFill>
              <a:latin typeface="Consolas" panose="020B0609020204030204" pitchFamily="49" charset="0"/>
            </a:endParaRPr>
          </a:p>
          <a:p>
            <a:r>
              <a:rPr lang="en-US" altLang="zh-CN" sz="2400" dirty="0">
                <a:solidFill>
                  <a:srgbClr val="777777"/>
                </a:solidFill>
                <a:latin typeface="Consolas" panose="020B0609020204030204" pitchFamily="49" charset="0"/>
              </a:rPr>
              <a:t>    &lt;</a:t>
            </a:r>
            <a:r>
              <a:rPr lang="en-US" altLang="zh-CN" sz="2400" dirty="0">
                <a:solidFill>
                  <a:srgbClr val="4B83CD"/>
                </a:solidFill>
                <a:latin typeface="Consolas" panose="020B0609020204030204" pitchFamily="49" charset="0"/>
              </a:rPr>
              <a:t>type</a:t>
            </a:r>
            <a:r>
              <a:rPr lang="en-US" altLang="zh-CN" sz="2400" dirty="0">
                <a:solidFill>
                  <a:srgbClr val="777777"/>
                </a:solidFill>
                <a:latin typeface="Consolas" panose="020B0609020204030204" pitchFamily="49" charset="0"/>
              </a:rPr>
              <a:t>&gt;</a:t>
            </a:r>
            <a:r>
              <a:rPr lang="en-US" altLang="zh-CN" sz="2400" dirty="0" err="1">
                <a:solidFill>
                  <a:srgbClr val="333333"/>
                </a:solidFill>
                <a:latin typeface="Consolas" panose="020B0609020204030204" pitchFamily="49" charset="0"/>
              </a:rPr>
              <a:t>MultiChoice</a:t>
            </a:r>
            <a:r>
              <a:rPr lang="en-US" altLang="zh-CN" sz="2400" dirty="0">
                <a:solidFill>
                  <a:srgbClr val="777777"/>
                </a:solidFill>
                <a:latin typeface="Consolas" panose="020B0609020204030204" pitchFamily="49" charset="0"/>
              </a:rPr>
              <a:t>&lt;/</a:t>
            </a:r>
            <a:r>
              <a:rPr lang="en-US" altLang="zh-CN" sz="2400" dirty="0">
                <a:solidFill>
                  <a:srgbClr val="4B83CD"/>
                </a:solidFill>
                <a:latin typeface="Consolas" panose="020B0609020204030204" pitchFamily="49" charset="0"/>
              </a:rPr>
              <a:t>type</a:t>
            </a:r>
            <a:r>
              <a:rPr lang="en-US" altLang="zh-CN" sz="2400" dirty="0">
                <a:solidFill>
                  <a:srgbClr val="777777"/>
                </a:solidFill>
                <a:latin typeface="Consolas" panose="020B0609020204030204" pitchFamily="49" charset="0"/>
              </a:rPr>
              <a:t>&gt;</a:t>
            </a:r>
            <a:endParaRPr lang="en-US" altLang="zh-CN" sz="2400" dirty="0">
              <a:solidFill>
                <a:srgbClr val="333333"/>
              </a:solidFill>
              <a:latin typeface="Consolas" panose="020B0609020204030204" pitchFamily="49" charset="0"/>
            </a:endParaRPr>
          </a:p>
          <a:p>
            <a:r>
              <a:rPr lang="en-US" altLang="zh-CN" sz="2400" dirty="0">
                <a:solidFill>
                  <a:srgbClr val="777777"/>
                </a:solidFill>
                <a:latin typeface="Consolas" panose="020B0609020204030204" pitchFamily="49" charset="0"/>
              </a:rPr>
              <a:t>  &lt;/</a:t>
            </a:r>
            <a:r>
              <a:rPr lang="en-US" altLang="zh-CN" sz="2400" dirty="0">
                <a:solidFill>
                  <a:srgbClr val="4B83CD"/>
                </a:solidFill>
                <a:latin typeface="Consolas" panose="020B0609020204030204" pitchFamily="49" charset="0"/>
              </a:rPr>
              <a:t>quiz</a:t>
            </a:r>
            <a:r>
              <a:rPr lang="en-US" altLang="zh-CN" sz="2400" dirty="0">
                <a:solidFill>
                  <a:srgbClr val="777777"/>
                </a:solidFill>
                <a:latin typeface="Consolas" panose="020B0609020204030204" pitchFamily="49" charset="0"/>
              </a:rPr>
              <a:t>&gt;</a:t>
            </a:r>
            <a:endParaRPr lang="en-US" altLang="zh-CN"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9242326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SAX</a:t>
            </a:r>
            <a:r>
              <a:rPr lang="zh-CN" altLang="en-US" dirty="0"/>
              <a:t>解析方式</a:t>
            </a:r>
          </a:p>
        </p:txBody>
      </p:sp>
      <p:sp>
        <p:nvSpPr>
          <p:cNvPr id="3" name="内容占位符 2"/>
          <p:cNvSpPr>
            <a:spLocks noGrp="1"/>
          </p:cNvSpPr>
          <p:nvPr>
            <p:ph idx="1"/>
          </p:nvPr>
        </p:nvSpPr>
        <p:spPr>
          <a:xfrm>
            <a:off x="2131483" y="2268417"/>
            <a:ext cx="7772400" cy="2570525"/>
          </a:xfrm>
        </p:spPr>
        <p:txBody>
          <a:bodyPr>
            <a:normAutofit/>
          </a:bodyPr>
          <a:lstStyle/>
          <a:p>
            <a:pPr marL="0" indent="0">
              <a:spcBef>
                <a:spcPts val="600"/>
              </a:spcBef>
              <a:buNone/>
            </a:pPr>
            <a:r>
              <a:rPr lang="zh-CN" altLang="en-US" dirty="0"/>
              <a:t>它逐行扫描文档，一边扫描一边解析</a:t>
            </a:r>
            <a:endParaRPr lang="en-US" altLang="zh-CN" dirty="0"/>
          </a:p>
          <a:p>
            <a:pPr lvl="1">
              <a:spcBef>
                <a:spcPts val="600"/>
              </a:spcBef>
            </a:pPr>
            <a:r>
              <a:rPr lang="zh-CN" altLang="en-US" dirty="0"/>
              <a:t>在读取文档时激活一系列事件</a:t>
            </a:r>
            <a:endParaRPr lang="en-US" altLang="zh-CN" dirty="0"/>
          </a:p>
          <a:p>
            <a:pPr lvl="1">
              <a:spcBef>
                <a:spcPts val="600"/>
              </a:spcBef>
            </a:pPr>
            <a:r>
              <a:rPr lang="zh-CN" altLang="en-US" dirty="0"/>
              <a:t>这些事件被推给事件处理器</a:t>
            </a:r>
            <a:endParaRPr lang="en-US" altLang="zh-CN" dirty="0"/>
          </a:p>
          <a:p>
            <a:pPr lvl="1">
              <a:spcBef>
                <a:spcPts val="600"/>
              </a:spcBef>
            </a:pPr>
            <a:r>
              <a:rPr lang="zh-CN" altLang="en-US" dirty="0"/>
              <a:t>由事件处理器提供对文档内容的访问</a:t>
            </a:r>
            <a:endParaRPr lang="en-US" altLang="zh-CN" dirty="0"/>
          </a:p>
        </p:txBody>
      </p:sp>
      <p:sp>
        <p:nvSpPr>
          <p:cNvPr id="4" name="矩形 3"/>
          <p:cNvSpPr/>
          <p:nvPr/>
        </p:nvSpPr>
        <p:spPr>
          <a:xfrm>
            <a:off x="0" y="1426167"/>
            <a:ext cx="3732028" cy="572754"/>
          </a:xfrm>
          <a:prstGeom prst="rect">
            <a:avLst/>
          </a:prstGeom>
          <a:solidFill>
            <a:schemeClr val="accent1"/>
          </a:solidFill>
        </p:spPr>
        <p:txBody>
          <a:bodyPr wrap="none" anchor="ctr" anchorCtr="0">
            <a:noAutofit/>
          </a:bodyPr>
          <a:lstStyle/>
          <a:p>
            <a:pPr algn="ctr"/>
            <a:r>
              <a:rPr lang="en-US" altLang="zh-CN" sz="2800" b="1" dirty="0">
                <a:solidFill>
                  <a:schemeClr val="bg1"/>
                </a:solidFill>
              </a:rPr>
              <a:t>Simple API for XML</a:t>
            </a:r>
          </a:p>
        </p:txBody>
      </p:sp>
      <p:sp>
        <p:nvSpPr>
          <p:cNvPr id="5" name="矩形 4"/>
          <p:cNvSpPr/>
          <p:nvPr/>
        </p:nvSpPr>
        <p:spPr>
          <a:xfrm>
            <a:off x="818014" y="5108438"/>
            <a:ext cx="10399339" cy="954107"/>
          </a:xfrm>
          <a:prstGeom prst="rect">
            <a:avLst/>
          </a:prstGeom>
          <a:solidFill>
            <a:schemeClr val="accent1"/>
          </a:solidFill>
        </p:spPr>
        <p:txBody>
          <a:bodyPr wrap="none" anchor="ctr" anchorCtr="0">
            <a:noAutofit/>
          </a:bodyPr>
          <a:lstStyle/>
          <a:p>
            <a:pPr algn="ctr"/>
            <a:r>
              <a:rPr lang="zh-CN" altLang="en-US" sz="2800" b="1" dirty="0">
                <a:solidFill>
                  <a:schemeClr val="bg1"/>
                </a:solidFill>
              </a:rPr>
              <a:t>不需要将数据存储在内存中，对于大型文档的解析有较大优势</a:t>
            </a:r>
          </a:p>
        </p:txBody>
      </p:sp>
    </p:spTree>
    <p:extLst>
      <p:ext uri="{BB962C8B-B14F-4D97-AF65-F5344CB8AC3E}">
        <p14:creationId xmlns:p14="http://schemas.microsoft.com/office/powerpoint/2010/main" val="247483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JSON</a:t>
            </a:r>
            <a:endParaRPr lang="zh-CN" altLang="en-US" dirty="0"/>
          </a:p>
        </p:txBody>
      </p:sp>
      <p:sp>
        <p:nvSpPr>
          <p:cNvPr id="3" name="内容占位符 2"/>
          <p:cNvSpPr>
            <a:spLocks noGrp="1"/>
          </p:cNvSpPr>
          <p:nvPr>
            <p:ph idx="1"/>
          </p:nvPr>
        </p:nvSpPr>
        <p:spPr>
          <a:xfrm>
            <a:off x="2265217" y="3855615"/>
            <a:ext cx="2806684" cy="1275184"/>
          </a:xfrm>
        </p:spPr>
        <p:txBody>
          <a:bodyPr>
            <a:normAutofit/>
          </a:bodyPr>
          <a:lstStyle/>
          <a:p>
            <a:pPr marL="0" indent="0">
              <a:buNone/>
            </a:pPr>
            <a:r>
              <a:rPr lang="zh-CN" altLang="en-US" dirty="0"/>
              <a:t>数据在</a:t>
            </a:r>
            <a:r>
              <a:rPr lang="zh-CN" altLang="en-US" b="1" dirty="0"/>
              <a:t>键值对</a:t>
            </a:r>
            <a:r>
              <a:rPr lang="zh-CN" altLang="en-US" dirty="0"/>
              <a:t>中</a:t>
            </a:r>
            <a:endParaRPr lang="en-US" altLang="zh-CN" dirty="0"/>
          </a:p>
          <a:p>
            <a:pPr marL="0" indent="0">
              <a:buNone/>
            </a:pPr>
            <a:r>
              <a:rPr lang="zh-CN" altLang="en-US" dirty="0"/>
              <a:t>数据由</a:t>
            </a:r>
            <a:r>
              <a:rPr lang="zh-CN" altLang="en-US" b="1" dirty="0"/>
              <a:t>逗号分隔</a:t>
            </a:r>
            <a:endParaRPr lang="en-US" altLang="zh-CN" b="1" dirty="0"/>
          </a:p>
          <a:p>
            <a:endParaRPr lang="zh-CN" altLang="en-US" dirty="0"/>
          </a:p>
        </p:txBody>
      </p:sp>
      <p:sp>
        <p:nvSpPr>
          <p:cNvPr id="5" name="矩形 4"/>
          <p:cNvSpPr/>
          <p:nvPr/>
        </p:nvSpPr>
        <p:spPr>
          <a:xfrm>
            <a:off x="-1" y="1594236"/>
            <a:ext cx="5655733" cy="708697"/>
          </a:xfrm>
          <a:prstGeom prst="rect">
            <a:avLst/>
          </a:prstGeom>
          <a:solidFill>
            <a:schemeClr val="accent1"/>
          </a:solidFill>
        </p:spPr>
        <p:txBody>
          <a:bodyPr vert="horz" wrap="square" rtlCol="0" anchor="ctr" anchorCtr="0">
            <a:noAutofit/>
          </a:bodyPr>
          <a:lstStyle/>
          <a:p>
            <a:pPr algn="ctr"/>
            <a:r>
              <a:rPr lang="en-US" altLang="zh-CN" sz="2800" dirty="0">
                <a:solidFill>
                  <a:schemeClr val="bg1"/>
                </a:solidFill>
              </a:rPr>
              <a:t>JavaScript Object Notation</a:t>
            </a:r>
          </a:p>
        </p:txBody>
      </p:sp>
      <p:sp>
        <p:nvSpPr>
          <p:cNvPr id="6" name="内容占位符 2"/>
          <p:cNvSpPr txBox="1">
            <a:spLocks/>
          </p:cNvSpPr>
          <p:nvPr/>
        </p:nvSpPr>
        <p:spPr>
          <a:xfrm>
            <a:off x="6219151" y="3728266"/>
            <a:ext cx="4465782" cy="2392785"/>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 </a:t>
            </a:r>
            <a:r>
              <a:rPr lang="zh-CN" altLang="en-US" dirty="0"/>
              <a:t>花括号保存</a:t>
            </a:r>
            <a:r>
              <a:rPr lang="zh-CN" altLang="en-US" b="1" dirty="0"/>
              <a:t>对象</a:t>
            </a:r>
            <a:endParaRPr lang="en-US" altLang="zh-CN" b="1" dirty="0"/>
          </a:p>
          <a:p>
            <a:pPr marL="0" indent="0">
              <a:buFont typeface="Arial" panose="020B0604020202020204" pitchFamily="34" charset="0"/>
              <a:buNone/>
            </a:pPr>
            <a:r>
              <a:rPr lang="en-US" altLang="zh-CN" dirty="0"/>
              <a:t>[] </a:t>
            </a:r>
            <a:r>
              <a:rPr lang="zh-CN" altLang="en-US" dirty="0"/>
              <a:t>方括号保存</a:t>
            </a:r>
            <a:r>
              <a:rPr lang="zh-CN" altLang="en-US" b="1" dirty="0"/>
              <a:t>数组</a:t>
            </a:r>
            <a:endParaRPr lang="en-US" altLang="zh-CN" b="1" dirty="0"/>
          </a:p>
          <a:p>
            <a:pPr marL="0" indent="0">
              <a:buFont typeface="Arial" panose="020B0604020202020204" pitchFamily="34" charset="0"/>
              <a:buNone/>
            </a:pPr>
            <a:r>
              <a:rPr lang="en-US" altLang="zh-CN" dirty="0"/>
              <a:t>"" </a:t>
            </a:r>
            <a:r>
              <a:rPr lang="zh-CN" altLang="en-US" dirty="0"/>
              <a:t>双引号内是</a:t>
            </a:r>
            <a:r>
              <a:rPr lang="zh-CN" altLang="en-US" b="1" dirty="0"/>
              <a:t>属性或值</a:t>
            </a:r>
            <a:endParaRPr lang="en-US" altLang="zh-CN" b="1" dirty="0"/>
          </a:p>
          <a:p>
            <a:pPr marL="0" indent="0">
              <a:buFont typeface="Arial" panose="020B0604020202020204" pitchFamily="34" charset="0"/>
              <a:buNone/>
            </a:pPr>
            <a:r>
              <a:rPr lang="en-US" altLang="zh-CN" dirty="0"/>
              <a:t>: </a:t>
            </a:r>
            <a:r>
              <a:rPr lang="zh-CN" altLang="en-US" dirty="0"/>
              <a:t>冒号表示后者是前者的</a:t>
            </a:r>
            <a:r>
              <a:rPr lang="zh-CN" altLang="en-US" b="1" dirty="0"/>
              <a:t>值</a:t>
            </a:r>
          </a:p>
          <a:p>
            <a:endParaRPr lang="zh-CN" altLang="en-US" dirty="0"/>
          </a:p>
        </p:txBody>
      </p:sp>
      <p:sp>
        <p:nvSpPr>
          <p:cNvPr id="7" name="矩形 6"/>
          <p:cNvSpPr/>
          <p:nvPr/>
        </p:nvSpPr>
        <p:spPr>
          <a:xfrm>
            <a:off x="4038968" y="2828070"/>
            <a:ext cx="3775393" cy="609398"/>
          </a:xfrm>
          <a:prstGeom prst="rect">
            <a:avLst/>
          </a:prstGeom>
          <a:noFill/>
        </p:spPr>
        <p:txBody>
          <a:bodyPr vert="horz" wrap="square" rtlCol="0">
            <a:spAutoFit/>
          </a:bodyPr>
          <a:lstStyle/>
          <a:p>
            <a:pPr>
              <a:lnSpc>
                <a:spcPct val="120000"/>
              </a:lnSpc>
              <a:spcBef>
                <a:spcPts val="600"/>
              </a:spcBef>
            </a:pPr>
            <a:r>
              <a:rPr lang="zh-CN" altLang="en-US" sz="2800" b="1" dirty="0">
                <a:latin typeface="Arial" panose="020B0604020202020204" pitchFamily="34" charset="0"/>
                <a:ea typeface="微软雅黑" panose="020B0503020204020204" pitchFamily="34" charset="-122"/>
                <a:cs typeface="Arial" panose="020B0604020202020204" pitchFamily="34" charset="0"/>
              </a:rPr>
              <a:t>轻量级的数据交换格式</a:t>
            </a:r>
            <a:endParaRPr lang="en-US" altLang="zh-CN" sz="2800" b="1" dirty="0">
              <a:latin typeface="Arial" panose="020B0604020202020204" pitchFamily="34" charset="0"/>
              <a:ea typeface="微软雅黑" panose="020B0503020204020204" pitchFamily="34" charset="-122"/>
              <a:cs typeface="Arial" panose="020B0604020202020204" pitchFamily="34" charset="0"/>
            </a:endParaRPr>
          </a:p>
        </p:txBody>
      </p:sp>
      <p:cxnSp>
        <p:nvCxnSpPr>
          <p:cNvPr id="9" name="直接连接符 8"/>
          <p:cNvCxnSpPr/>
          <p:nvPr/>
        </p:nvCxnSpPr>
        <p:spPr>
          <a:xfrm>
            <a:off x="897467" y="3488267"/>
            <a:ext cx="10308551"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0621" y="1812071"/>
            <a:ext cx="1625397" cy="1625397"/>
          </a:xfrm>
          <a:prstGeom prst="rect">
            <a:avLst/>
          </a:prstGeom>
        </p:spPr>
      </p:pic>
    </p:spTree>
    <p:extLst>
      <p:ext uri="{BB962C8B-B14F-4D97-AF65-F5344CB8AC3E}">
        <p14:creationId xmlns:p14="http://schemas.microsoft.com/office/powerpoint/2010/main" val="118229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66</a:t>
            </a:fld>
            <a:endParaRPr lang="zh-CN" altLang="en-US"/>
          </a:p>
        </p:txBody>
      </p:sp>
      <p:sp>
        <p:nvSpPr>
          <p:cNvPr id="6" name="矩形 5"/>
          <p:cNvSpPr/>
          <p:nvPr/>
        </p:nvSpPr>
        <p:spPr>
          <a:xfrm>
            <a:off x="714855" y="1093371"/>
            <a:ext cx="10466725" cy="4524315"/>
          </a:xfrm>
          <a:prstGeom prst="rect">
            <a:avLst/>
          </a:prstGeom>
          <a:solidFill>
            <a:srgbClr val="FAFAFA"/>
          </a:solidFill>
          <a:ln>
            <a:solidFill>
              <a:srgbClr val="989898"/>
            </a:solidFill>
          </a:ln>
        </p:spPr>
        <p:txBody>
          <a:bodyPr wrap="square">
            <a:spAutoFit/>
          </a:bodyPr>
          <a:lstStyle/>
          <a:p>
            <a:r>
              <a:rPr lang="en-US" altLang="zh-CN" sz="2400" b="1" dirty="0">
                <a:solidFill>
                  <a:srgbClr val="777777"/>
                </a:solidFill>
                <a:latin typeface="Consolas" panose="020B0609020204030204" pitchFamily="49" charset="0"/>
              </a:rPr>
              <a:t>[{</a:t>
            </a:r>
            <a:endParaRPr lang="en-US" altLang="zh-CN" sz="2400" b="1" dirty="0">
              <a:solidFill>
                <a:srgbClr val="333333"/>
              </a:solidFill>
              <a:latin typeface="Consolas" panose="020B0609020204030204" pitchFamily="49" charset="0"/>
            </a:endParaRPr>
          </a:p>
          <a:p>
            <a:pPr lvl="2"/>
            <a:r>
              <a:rPr lang="en-US" altLang="zh-CN" sz="2400" b="1" dirty="0">
                <a:solidFill>
                  <a:srgbClr val="777777"/>
                </a:solidFill>
                <a:latin typeface="Consolas" panose="020B0609020204030204" pitchFamily="49" charset="0"/>
              </a:rPr>
              <a:t>"</a:t>
            </a:r>
            <a:r>
              <a:rPr lang="en-US" altLang="zh-CN" sz="2400" b="1" dirty="0">
                <a:solidFill>
                  <a:srgbClr val="AB6526"/>
                </a:solidFill>
                <a:latin typeface="Consolas" panose="020B0609020204030204" pitchFamily="49" charset="0"/>
              </a:rPr>
              <a:t>id</a:t>
            </a:r>
            <a:r>
              <a:rPr lang="en-US" altLang="zh-CN" sz="2400" b="1" dirty="0">
                <a:solidFill>
                  <a:srgbClr val="777777"/>
                </a:solidFill>
                <a:latin typeface="Consolas" panose="020B0609020204030204" pitchFamily="49" charset="0"/>
              </a:rPr>
              <a:t>":</a:t>
            </a:r>
            <a:r>
              <a:rPr lang="en-US" altLang="zh-CN" sz="2400" b="1" dirty="0">
                <a:solidFill>
                  <a:srgbClr val="333333"/>
                </a:solidFill>
                <a:latin typeface="Consolas" panose="020B0609020204030204" pitchFamily="49" charset="0"/>
              </a:rPr>
              <a:t> </a:t>
            </a:r>
            <a:r>
              <a:rPr lang="en-US" altLang="zh-CN" sz="2400" b="1" dirty="0">
                <a:solidFill>
                  <a:srgbClr val="777777"/>
                </a:solidFill>
                <a:latin typeface="Consolas" panose="020B0609020204030204" pitchFamily="49" charset="0"/>
              </a:rPr>
              <a:t>"</a:t>
            </a:r>
            <a:r>
              <a:rPr lang="en-US" altLang="zh-CN" sz="2400" b="1" dirty="0">
                <a:solidFill>
                  <a:srgbClr val="448C27"/>
                </a:solidFill>
                <a:latin typeface="Consolas" panose="020B0609020204030204" pitchFamily="49" charset="0"/>
              </a:rPr>
              <a:t>a8b17025-4159-4957-9e52-cb6553018fde</a:t>
            </a:r>
            <a:r>
              <a:rPr lang="en-US" altLang="zh-CN" sz="2400" b="1" dirty="0">
                <a:solidFill>
                  <a:srgbClr val="777777"/>
                </a:solidFill>
                <a:latin typeface="Consolas" panose="020B0609020204030204" pitchFamily="49" charset="0"/>
              </a:rPr>
              <a:t>",</a:t>
            </a:r>
            <a:endParaRPr lang="en-US" altLang="zh-CN" sz="2400" b="1" dirty="0">
              <a:solidFill>
                <a:srgbClr val="333333"/>
              </a:solidFill>
              <a:latin typeface="Consolas" panose="020B0609020204030204" pitchFamily="49" charset="0"/>
            </a:endParaRPr>
          </a:p>
          <a:p>
            <a:pPr lvl="2"/>
            <a:r>
              <a:rPr lang="en-US" altLang="zh-CN" sz="2400" b="1" dirty="0">
                <a:solidFill>
                  <a:srgbClr val="777777"/>
                </a:solidFill>
                <a:latin typeface="Consolas" panose="020B0609020204030204" pitchFamily="49" charset="0"/>
              </a:rPr>
              <a:t>"</a:t>
            </a:r>
            <a:r>
              <a:rPr lang="en-US" altLang="zh-CN" sz="2400" b="1" dirty="0">
                <a:solidFill>
                  <a:srgbClr val="AB6526"/>
                </a:solidFill>
                <a:latin typeface="Consolas" panose="020B0609020204030204" pitchFamily="49" charset="0"/>
              </a:rPr>
              <a:t>A</a:t>
            </a:r>
            <a:r>
              <a:rPr lang="en-US" altLang="zh-CN" sz="2400" b="1" dirty="0">
                <a:solidFill>
                  <a:srgbClr val="777777"/>
                </a:solidFill>
                <a:latin typeface="Consolas" panose="020B0609020204030204" pitchFamily="49" charset="0"/>
              </a:rPr>
              <a:t>":</a:t>
            </a:r>
            <a:r>
              <a:rPr lang="en-US" altLang="zh-CN" sz="2400" b="1" dirty="0">
                <a:solidFill>
                  <a:srgbClr val="333333"/>
                </a:solidFill>
                <a:latin typeface="Consolas" panose="020B0609020204030204" pitchFamily="49" charset="0"/>
              </a:rPr>
              <a:t> </a:t>
            </a:r>
            <a:r>
              <a:rPr lang="en-US" altLang="zh-CN" sz="2400" b="1" dirty="0">
                <a:solidFill>
                  <a:srgbClr val="777777"/>
                </a:solidFill>
                <a:latin typeface="Consolas" panose="020B0609020204030204" pitchFamily="49" charset="0"/>
              </a:rPr>
              <a:t>"</a:t>
            </a:r>
            <a:r>
              <a:rPr lang="en-US" altLang="zh-CN" sz="2400" b="1" dirty="0">
                <a:solidFill>
                  <a:srgbClr val="448C27"/>
                </a:solidFill>
                <a:latin typeface="Consolas" panose="020B0609020204030204" pitchFamily="49" charset="0"/>
              </a:rPr>
              <a:t>Intent</a:t>
            </a:r>
            <a:r>
              <a:rPr lang="en-US" altLang="zh-CN" sz="2400" b="1" dirty="0">
                <a:solidFill>
                  <a:srgbClr val="777777"/>
                </a:solidFill>
                <a:latin typeface="Consolas" panose="020B0609020204030204" pitchFamily="49" charset="0"/>
              </a:rPr>
              <a:t>",</a:t>
            </a:r>
            <a:endParaRPr lang="en-US" altLang="zh-CN" sz="2400" b="1" dirty="0">
              <a:solidFill>
                <a:srgbClr val="333333"/>
              </a:solidFill>
              <a:latin typeface="Consolas" panose="020B0609020204030204" pitchFamily="49" charset="0"/>
            </a:endParaRPr>
          </a:p>
          <a:p>
            <a:pPr lvl="2"/>
            <a:r>
              <a:rPr lang="en-US" altLang="zh-CN" sz="2400" b="1" dirty="0">
                <a:solidFill>
                  <a:srgbClr val="777777"/>
                </a:solidFill>
                <a:latin typeface="Consolas" panose="020B0609020204030204" pitchFamily="49" charset="0"/>
              </a:rPr>
              <a:t>"</a:t>
            </a:r>
            <a:r>
              <a:rPr lang="en-US" altLang="zh-CN" sz="2400" b="1" dirty="0">
                <a:solidFill>
                  <a:srgbClr val="AB6526"/>
                </a:solidFill>
                <a:latin typeface="Consolas" panose="020B0609020204030204" pitchFamily="49" charset="0"/>
              </a:rPr>
              <a:t>B</a:t>
            </a:r>
            <a:r>
              <a:rPr lang="en-US" altLang="zh-CN" sz="2400" b="1" dirty="0">
                <a:solidFill>
                  <a:srgbClr val="777777"/>
                </a:solidFill>
                <a:latin typeface="Consolas" panose="020B0609020204030204" pitchFamily="49" charset="0"/>
              </a:rPr>
              <a:t>":</a:t>
            </a:r>
            <a:r>
              <a:rPr lang="en-US" altLang="zh-CN" sz="2400" b="1" dirty="0">
                <a:solidFill>
                  <a:srgbClr val="333333"/>
                </a:solidFill>
                <a:latin typeface="Consolas" panose="020B0609020204030204" pitchFamily="49" charset="0"/>
              </a:rPr>
              <a:t> </a:t>
            </a:r>
            <a:r>
              <a:rPr lang="en-US" altLang="zh-CN" sz="2400" b="1" dirty="0">
                <a:solidFill>
                  <a:srgbClr val="777777"/>
                </a:solidFill>
                <a:latin typeface="Consolas" panose="020B0609020204030204" pitchFamily="49" charset="0"/>
              </a:rPr>
              <a:t>"</a:t>
            </a:r>
            <a:r>
              <a:rPr lang="en-US" altLang="zh-CN" sz="2400" b="1" dirty="0">
                <a:solidFill>
                  <a:srgbClr val="448C27"/>
                </a:solidFill>
                <a:latin typeface="Consolas" panose="020B0609020204030204" pitchFamily="49" charset="0"/>
              </a:rPr>
              <a:t>Thread</a:t>
            </a:r>
            <a:r>
              <a:rPr lang="en-US" altLang="zh-CN" sz="2400" b="1" dirty="0">
                <a:solidFill>
                  <a:srgbClr val="777777"/>
                </a:solidFill>
                <a:latin typeface="Consolas" panose="020B0609020204030204" pitchFamily="49" charset="0"/>
              </a:rPr>
              <a:t>",</a:t>
            </a:r>
            <a:endParaRPr lang="en-US" altLang="zh-CN" sz="2400" b="1" dirty="0">
              <a:solidFill>
                <a:srgbClr val="333333"/>
              </a:solidFill>
              <a:latin typeface="Consolas" panose="020B0609020204030204" pitchFamily="49" charset="0"/>
            </a:endParaRPr>
          </a:p>
          <a:p>
            <a:pPr lvl="2"/>
            <a:r>
              <a:rPr lang="en-US" altLang="zh-CN" sz="2400" b="1" dirty="0">
                <a:solidFill>
                  <a:srgbClr val="777777"/>
                </a:solidFill>
                <a:latin typeface="Consolas" panose="020B0609020204030204" pitchFamily="49" charset="0"/>
              </a:rPr>
              <a:t>"</a:t>
            </a:r>
            <a:r>
              <a:rPr lang="en-US" altLang="zh-CN" sz="2400" b="1" dirty="0">
                <a:solidFill>
                  <a:srgbClr val="AB6526"/>
                </a:solidFill>
                <a:latin typeface="Consolas" panose="020B0609020204030204" pitchFamily="49" charset="0"/>
              </a:rPr>
              <a:t>C</a:t>
            </a:r>
            <a:r>
              <a:rPr lang="en-US" altLang="zh-CN" sz="2400" b="1" dirty="0">
                <a:solidFill>
                  <a:srgbClr val="777777"/>
                </a:solidFill>
                <a:latin typeface="Consolas" panose="020B0609020204030204" pitchFamily="49" charset="0"/>
              </a:rPr>
              <a:t>":</a:t>
            </a:r>
            <a:r>
              <a:rPr lang="en-US" altLang="zh-CN" sz="2400" b="1" dirty="0">
                <a:solidFill>
                  <a:srgbClr val="333333"/>
                </a:solidFill>
                <a:latin typeface="Consolas" panose="020B0609020204030204" pitchFamily="49" charset="0"/>
              </a:rPr>
              <a:t> </a:t>
            </a:r>
            <a:r>
              <a:rPr lang="en-US" altLang="zh-CN" sz="2400" b="1" dirty="0">
                <a:solidFill>
                  <a:srgbClr val="777777"/>
                </a:solidFill>
                <a:latin typeface="Consolas" panose="020B0609020204030204" pitchFamily="49" charset="0"/>
              </a:rPr>
              <a:t>"</a:t>
            </a:r>
            <a:r>
              <a:rPr lang="en-US" altLang="zh-CN" sz="2400" b="1" dirty="0">
                <a:solidFill>
                  <a:srgbClr val="448C27"/>
                </a:solidFill>
                <a:latin typeface="Consolas" panose="020B0609020204030204" pitchFamily="49" charset="0"/>
              </a:rPr>
              <a:t>Service</a:t>
            </a:r>
            <a:r>
              <a:rPr lang="en-US" altLang="zh-CN" sz="2400" b="1" dirty="0">
                <a:solidFill>
                  <a:srgbClr val="777777"/>
                </a:solidFill>
                <a:latin typeface="Consolas" panose="020B0609020204030204" pitchFamily="49" charset="0"/>
              </a:rPr>
              <a:t>",</a:t>
            </a:r>
            <a:endParaRPr lang="en-US" altLang="zh-CN" sz="2400" b="1" dirty="0">
              <a:solidFill>
                <a:srgbClr val="333333"/>
              </a:solidFill>
              <a:latin typeface="Consolas" panose="020B0609020204030204" pitchFamily="49" charset="0"/>
            </a:endParaRPr>
          </a:p>
          <a:p>
            <a:pPr lvl="2"/>
            <a:r>
              <a:rPr lang="en-US" altLang="zh-CN" sz="2400" b="1" dirty="0">
                <a:solidFill>
                  <a:srgbClr val="777777"/>
                </a:solidFill>
                <a:latin typeface="Consolas" panose="020B0609020204030204" pitchFamily="49" charset="0"/>
              </a:rPr>
              <a:t>"</a:t>
            </a:r>
            <a:r>
              <a:rPr lang="en-US" altLang="zh-CN" sz="2400" b="1" dirty="0">
                <a:solidFill>
                  <a:srgbClr val="AB6526"/>
                </a:solidFill>
                <a:latin typeface="Consolas" panose="020B0609020204030204" pitchFamily="49" charset="0"/>
              </a:rPr>
              <a:t>D</a:t>
            </a:r>
            <a:r>
              <a:rPr lang="en-US" altLang="zh-CN" sz="2400" b="1" dirty="0">
                <a:solidFill>
                  <a:srgbClr val="777777"/>
                </a:solidFill>
                <a:latin typeface="Consolas" panose="020B0609020204030204" pitchFamily="49" charset="0"/>
              </a:rPr>
              <a:t>":</a:t>
            </a:r>
            <a:r>
              <a:rPr lang="en-US" altLang="zh-CN" sz="2400" b="1" dirty="0">
                <a:solidFill>
                  <a:srgbClr val="333333"/>
                </a:solidFill>
                <a:latin typeface="Consolas" panose="020B0609020204030204" pitchFamily="49" charset="0"/>
              </a:rPr>
              <a:t> </a:t>
            </a:r>
            <a:r>
              <a:rPr lang="en-US" altLang="zh-CN" sz="2400" b="1" dirty="0">
                <a:solidFill>
                  <a:srgbClr val="777777"/>
                </a:solidFill>
                <a:latin typeface="Consolas" panose="020B0609020204030204" pitchFamily="49" charset="0"/>
              </a:rPr>
              <a:t>"</a:t>
            </a:r>
            <a:r>
              <a:rPr lang="en-US" altLang="zh-CN" sz="2400" b="1" dirty="0">
                <a:solidFill>
                  <a:srgbClr val="448C27"/>
                </a:solidFill>
                <a:latin typeface="Consolas" panose="020B0609020204030204" pitchFamily="49" charset="0"/>
              </a:rPr>
              <a:t>Layout</a:t>
            </a:r>
            <a:r>
              <a:rPr lang="en-US" altLang="zh-CN" sz="2400" b="1" dirty="0">
                <a:solidFill>
                  <a:srgbClr val="777777"/>
                </a:solidFill>
                <a:latin typeface="Consolas" panose="020B0609020204030204" pitchFamily="49" charset="0"/>
              </a:rPr>
              <a:t>",</a:t>
            </a:r>
            <a:endParaRPr lang="en-US" altLang="zh-CN" sz="2400" b="1" dirty="0">
              <a:solidFill>
                <a:srgbClr val="333333"/>
              </a:solidFill>
              <a:latin typeface="Consolas" panose="020B0609020204030204" pitchFamily="49" charset="0"/>
            </a:endParaRPr>
          </a:p>
          <a:p>
            <a:pPr lvl="2"/>
            <a:r>
              <a:rPr lang="en-US" altLang="zh-CN" sz="2400" b="1" dirty="0">
                <a:solidFill>
                  <a:srgbClr val="777777"/>
                </a:solidFill>
                <a:latin typeface="Consolas" panose="020B0609020204030204" pitchFamily="49" charset="0"/>
              </a:rPr>
              <a:t>"</a:t>
            </a:r>
            <a:r>
              <a:rPr lang="en-US" altLang="zh-CN" sz="2400" b="1" dirty="0">
                <a:solidFill>
                  <a:srgbClr val="AB6526"/>
                </a:solidFill>
                <a:latin typeface="Consolas" panose="020B0609020204030204" pitchFamily="49" charset="0"/>
              </a:rPr>
              <a:t>type</a:t>
            </a:r>
            <a:r>
              <a:rPr lang="en-US" altLang="zh-CN" sz="2400" b="1" dirty="0">
                <a:solidFill>
                  <a:srgbClr val="777777"/>
                </a:solidFill>
                <a:latin typeface="Consolas" panose="020B0609020204030204" pitchFamily="49" charset="0"/>
              </a:rPr>
              <a:t>":</a:t>
            </a:r>
            <a:r>
              <a:rPr lang="en-US" altLang="zh-CN" sz="2400" b="1" dirty="0">
                <a:solidFill>
                  <a:srgbClr val="333333"/>
                </a:solidFill>
                <a:latin typeface="Consolas" panose="020B0609020204030204" pitchFamily="49" charset="0"/>
              </a:rPr>
              <a:t> </a:t>
            </a:r>
            <a:r>
              <a:rPr lang="en-US" altLang="zh-CN" sz="2400" b="1" dirty="0">
                <a:solidFill>
                  <a:srgbClr val="777777"/>
                </a:solidFill>
                <a:latin typeface="Consolas" panose="020B0609020204030204" pitchFamily="49" charset="0"/>
              </a:rPr>
              <a:t>"</a:t>
            </a:r>
            <a:r>
              <a:rPr lang="en-US" altLang="zh-CN" sz="2400" b="1" dirty="0" err="1">
                <a:solidFill>
                  <a:srgbClr val="448C27"/>
                </a:solidFill>
                <a:latin typeface="Consolas" panose="020B0609020204030204" pitchFamily="49" charset="0"/>
              </a:rPr>
              <a:t>MultiChoice</a:t>
            </a:r>
            <a:r>
              <a:rPr lang="en-US" altLang="zh-CN" sz="2400" b="1" dirty="0">
                <a:solidFill>
                  <a:srgbClr val="777777"/>
                </a:solidFill>
                <a:latin typeface="Consolas" panose="020B0609020204030204" pitchFamily="49" charset="0"/>
              </a:rPr>
              <a:t>",</a:t>
            </a:r>
            <a:endParaRPr lang="en-US" altLang="zh-CN" sz="2400" b="1" dirty="0">
              <a:solidFill>
                <a:srgbClr val="333333"/>
              </a:solidFill>
              <a:latin typeface="Consolas" panose="020B0609020204030204" pitchFamily="49" charset="0"/>
            </a:endParaRPr>
          </a:p>
          <a:p>
            <a:pPr lvl="2"/>
            <a:r>
              <a:rPr lang="en-US" altLang="zh-CN" sz="2400" b="1" dirty="0">
                <a:solidFill>
                  <a:srgbClr val="777777"/>
                </a:solidFill>
                <a:latin typeface="Consolas" panose="020B0609020204030204" pitchFamily="49" charset="0"/>
              </a:rPr>
              <a:t>"</a:t>
            </a:r>
            <a:r>
              <a:rPr lang="en-US" altLang="zh-CN" sz="2400" b="1" dirty="0">
                <a:solidFill>
                  <a:srgbClr val="AB6526"/>
                </a:solidFill>
                <a:latin typeface="Consolas" panose="020B0609020204030204" pitchFamily="49" charset="0"/>
              </a:rPr>
              <a:t>difficulty</a:t>
            </a:r>
            <a:r>
              <a:rPr lang="en-US" altLang="zh-CN" sz="2400" b="1" dirty="0">
                <a:solidFill>
                  <a:srgbClr val="777777"/>
                </a:solidFill>
                <a:latin typeface="Consolas" panose="020B0609020204030204" pitchFamily="49" charset="0"/>
              </a:rPr>
              <a:t>":</a:t>
            </a:r>
            <a:r>
              <a:rPr lang="en-US" altLang="zh-CN" sz="2400" b="1" dirty="0">
                <a:solidFill>
                  <a:srgbClr val="333333"/>
                </a:solidFill>
                <a:latin typeface="Consolas" panose="020B0609020204030204" pitchFamily="49" charset="0"/>
              </a:rPr>
              <a:t> </a:t>
            </a:r>
            <a:r>
              <a:rPr lang="en-US" altLang="zh-CN" sz="2400" b="1" dirty="0">
                <a:solidFill>
                  <a:srgbClr val="777777"/>
                </a:solidFill>
                <a:latin typeface="Consolas" panose="020B0609020204030204" pitchFamily="49" charset="0"/>
              </a:rPr>
              <a:t>"</a:t>
            </a:r>
            <a:r>
              <a:rPr lang="en-US" altLang="zh-CN" sz="2400" b="1" dirty="0">
                <a:solidFill>
                  <a:srgbClr val="448C27"/>
                </a:solidFill>
                <a:latin typeface="Consolas" panose="020B0609020204030204" pitchFamily="49" charset="0"/>
              </a:rPr>
              <a:t>2</a:t>
            </a:r>
            <a:r>
              <a:rPr lang="en-US" altLang="zh-CN" sz="2400" b="1" dirty="0">
                <a:solidFill>
                  <a:srgbClr val="777777"/>
                </a:solidFill>
                <a:latin typeface="Consolas" panose="020B0609020204030204" pitchFamily="49" charset="0"/>
              </a:rPr>
              <a:t>",</a:t>
            </a:r>
            <a:endParaRPr lang="en-US" altLang="zh-CN" sz="2400" b="1" dirty="0">
              <a:solidFill>
                <a:srgbClr val="333333"/>
              </a:solidFill>
              <a:latin typeface="Consolas" panose="020B0609020204030204" pitchFamily="49" charset="0"/>
            </a:endParaRPr>
          </a:p>
          <a:p>
            <a:pPr lvl="2"/>
            <a:r>
              <a:rPr lang="en-US" altLang="zh-CN" sz="2400" b="1" dirty="0">
                <a:solidFill>
                  <a:srgbClr val="777777"/>
                </a:solidFill>
                <a:latin typeface="Consolas" panose="020B0609020204030204" pitchFamily="49" charset="0"/>
              </a:rPr>
              <a:t>"</a:t>
            </a:r>
            <a:r>
              <a:rPr lang="en-US" altLang="zh-CN" sz="2400" b="1" dirty="0">
                <a:solidFill>
                  <a:srgbClr val="AB6526"/>
                </a:solidFill>
                <a:latin typeface="Consolas" panose="020B0609020204030204" pitchFamily="49" charset="0"/>
              </a:rPr>
              <a:t>answer</a:t>
            </a:r>
            <a:r>
              <a:rPr lang="en-US" altLang="zh-CN" sz="2400" b="1" dirty="0">
                <a:solidFill>
                  <a:srgbClr val="777777"/>
                </a:solidFill>
                <a:latin typeface="Consolas" panose="020B0609020204030204" pitchFamily="49" charset="0"/>
              </a:rPr>
              <a:t>":</a:t>
            </a:r>
            <a:r>
              <a:rPr lang="en-US" altLang="zh-CN" sz="2400" b="1" dirty="0">
                <a:solidFill>
                  <a:srgbClr val="333333"/>
                </a:solidFill>
                <a:latin typeface="Consolas" panose="020B0609020204030204" pitchFamily="49" charset="0"/>
              </a:rPr>
              <a:t> </a:t>
            </a:r>
            <a:r>
              <a:rPr lang="en-US" altLang="zh-CN" sz="2400" b="1" dirty="0">
                <a:solidFill>
                  <a:srgbClr val="777777"/>
                </a:solidFill>
                <a:latin typeface="Consolas" panose="020B0609020204030204" pitchFamily="49" charset="0"/>
              </a:rPr>
              <a:t>"</a:t>
            </a:r>
            <a:r>
              <a:rPr lang="en-US" altLang="zh-CN" sz="2400" b="1" dirty="0">
                <a:solidFill>
                  <a:srgbClr val="448C27"/>
                </a:solidFill>
                <a:latin typeface="Consolas" panose="020B0609020204030204" pitchFamily="49" charset="0"/>
              </a:rPr>
              <a:t>C</a:t>
            </a:r>
            <a:r>
              <a:rPr lang="en-US" altLang="zh-CN" sz="2400" b="1" dirty="0">
                <a:solidFill>
                  <a:srgbClr val="777777"/>
                </a:solidFill>
                <a:latin typeface="Consolas" panose="020B0609020204030204" pitchFamily="49" charset="0"/>
              </a:rPr>
              <a:t>",</a:t>
            </a:r>
            <a:endParaRPr lang="en-US" altLang="zh-CN" sz="2400" b="1" dirty="0">
              <a:solidFill>
                <a:srgbClr val="333333"/>
              </a:solidFill>
              <a:latin typeface="Consolas" panose="020B0609020204030204" pitchFamily="49" charset="0"/>
            </a:endParaRPr>
          </a:p>
          <a:p>
            <a:pPr lvl="2"/>
            <a:r>
              <a:rPr lang="en-US" altLang="zh-CN" sz="2400" b="1" dirty="0">
                <a:solidFill>
                  <a:srgbClr val="777777"/>
                </a:solidFill>
                <a:latin typeface="Consolas" panose="020B0609020204030204" pitchFamily="49" charset="0"/>
              </a:rPr>
              <a:t>"</a:t>
            </a:r>
            <a:r>
              <a:rPr lang="en-US" altLang="zh-CN" sz="2400" b="1" dirty="0">
                <a:solidFill>
                  <a:srgbClr val="AB6526"/>
                </a:solidFill>
                <a:latin typeface="Consolas" panose="020B0609020204030204" pitchFamily="49" charset="0"/>
              </a:rPr>
              <a:t>statement</a:t>
            </a:r>
            <a:r>
              <a:rPr lang="en-US" altLang="zh-CN" sz="2400" b="1" dirty="0">
                <a:solidFill>
                  <a:srgbClr val="777777"/>
                </a:solidFill>
                <a:latin typeface="Consolas" panose="020B0609020204030204" pitchFamily="49" charset="0"/>
              </a:rPr>
              <a:t>":</a:t>
            </a:r>
            <a:r>
              <a:rPr lang="en-US" altLang="zh-CN" sz="2400" b="1" dirty="0">
                <a:solidFill>
                  <a:srgbClr val="333333"/>
                </a:solidFill>
                <a:latin typeface="Consolas" panose="020B0609020204030204" pitchFamily="49" charset="0"/>
              </a:rPr>
              <a:t> </a:t>
            </a:r>
            <a:r>
              <a:rPr lang="en-US" altLang="zh-CN" sz="2400" b="1" dirty="0">
                <a:solidFill>
                  <a:srgbClr val="777777"/>
                </a:solidFill>
                <a:latin typeface="Consolas" panose="020B0609020204030204" pitchFamily="49" charset="0"/>
              </a:rPr>
              <a:t>"</a:t>
            </a:r>
            <a:r>
              <a:rPr lang="en-US" altLang="zh-CN" sz="2400" b="1" dirty="0">
                <a:solidFill>
                  <a:srgbClr val="448C27"/>
                </a:solidFill>
                <a:latin typeface="Consolas" panose="020B0609020204030204" pitchFamily="49" charset="0"/>
              </a:rPr>
              <a:t>Android </a:t>
            </a:r>
            <a:r>
              <a:rPr lang="zh-CN" altLang="en-US" sz="2400" b="1" dirty="0">
                <a:solidFill>
                  <a:srgbClr val="448C27"/>
                </a:solidFill>
                <a:latin typeface="Consolas" panose="020B0609020204030204" pitchFamily="49" charset="0"/>
              </a:rPr>
              <a:t>的四大组件分别是 </a:t>
            </a:r>
            <a:r>
              <a:rPr lang="en-US" altLang="zh-CN" sz="2400" b="1" dirty="0">
                <a:solidFill>
                  <a:srgbClr val="448C27"/>
                </a:solidFill>
                <a:latin typeface="Consolas" panose="020B0609020204030204" pitchFamily="49" charset="0"/>
              </a:rPr>
              <a:t>Activity</a:t>
            </a:r>
            <a:r>
              <a:rPr lang="zh-CN" altLang="en-US" sz="2400" b="1" dirty="0">
                <a:solidFill>
                  <a:srgbClr val="448C27"/>
                </a:solidFill>
                <a:latin typeface="Consolas" panose="020B0609020204030204" pitchFamily="49" charset="0"/>
              </a:rPr>
              <a:t>，（     ），</a:t>
            </a:r>
            <a:r>
              <a:rPr lang="en-US" altLang="zh-CN" sz="2400" b="1" dirty="0" err="1">
                <a:solidFill>
                  <a:srgbClr val="448C27"/>
                </a:solidFill>
                <a:latin typeface="Consolas" panose="020B0609020204030204" pitchFamily="49" charset="0"/>
              </a:rPr>
              <a:t>BroadcastReceiver</a:t>
            </a:r>
            <a:r>
              <a:rPr lang="en-US" altLang="zh-CN" sz="2400" b="1" dirty="0">
                <a:solidFill>
                  <a:srgbClr val="448C27"/>
                </a:solidFill>
                <a:latin typeface="Consolas" panose="020B0609020204030204" pitchFamily="49" charset="0"/>
              </a:rPr>
              <a:t> </a:t>
            </a:r>
            <a:r>
              <a:rPr lang="zh-CN" altLang="en-US" sz="2400" b="1" dirty="0">
                <a:solidFill>
                  <a:srgbClr val="448C27"/>
                </a:solidFill>
                <a:latin typeface="Consolas" panose="020B0609020204030204" pitchFamily="49" charset="0"/>
              </a:rPr>
              <a:t>和 </a:t>
            </a:r>
            <a:r>
              <a:rPr lang="en-US" altLang="zh-CN" sz="2400" b="1" dirty="0" err="1">
                <a:solidFill>
                  <a:srgbClr val="448C27"/>
                </a:solidFill>
                <a:latin typeface="Consolas" panose="020B0609020204030204" pitchFamily="49" charset="0"/>
              </a:rPr>
              <a:t>ContentProvider</a:t>
            </a:r>
            <a:r>
              <a:rPr lang="en-US" altLang="zh-CN" sz="2400" b="1" dirty="0">
                <a:solidFill>
                  <a:srgbClr val="777777"/>
                </a:solidFill>
                <a:latin typeface="Consolas" panose="020B0609020204030204" pitchFamily="49" charset="0"/>
              </a:rPr>
              <a:t>"</a:t>
            </a:r>
            <a:endParaRPr lang="en-US" altLang="zh-CN" sz="2400" b="1" dirty="0">
              <a:solidFill>
                <a:srgbClr val="333333"/>
              </a:solidFill>
              <a:latin typeface="Consolas" panose="020B0609020204030204" pitchFamily="49" charset="0"/>
            </a:endParaRPr>
          </a:p>
          <a:p>
            <a:r>
              <a:rPr lang="en-US" altLang="zh-CN" sz="2400" b="1" dirty="0">
                <a:solidFill>
                  <a:srgbClr val="777777"/>
                </a:solidFill>
                <a:latin typeface="Consolas" panose="020B0609020204030204" pitchFamily="49" charset="0"/>
              </a:rPr>
              <a:t>}]</a:t>
            </a:r>
            <a:endParaRPr lang="zh-CN" altLang="en-US" sz="2400" b="1"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8171733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690418" y="66588"/>
            <a:ext cx="10515600" cy="802063"/>
          </a:xfrm>
        </p:spPr>
        <p:txBody>
          <a:bodyPr/>
          <a:lstStyle/>
          <a:p>
            <a:r>
              <a:rPr lang="en-US" altLang="zh-CN" dirty="0"/>
              <a:t>Parse JSON</a:t>
            </a:r>
            <a:endParaRPr lang="zh-CN" altLang="en-US" dirty="0"/>
          </a:p>
        </p:txBody>
      </p:sp>
      <p:sp>
        <p:nvSpPr>
          <p:cNvPr id="2" name="Rectangle 1"/>
          <p:cNvSpPr>
            <a:spLocks noChangeArrowheads="1"/>
          </p:cNvSpPr>
          <p:nvPr/>
        </p:nvSpPr>
        <p:spPr bwMode="auto">
          <a:xfrm>
            <a:off x="636911" y="1041346"/>
            <a:ext cx="10856540" cy="5349478"/>
          </a:xfrm>
          <a:prstGeom prst="rect">
            <a:avLst/>
          </a:prstGeom>
          <a:solidFill>
            <a:srgbClr val="FAFAFA"/>
          </a:solidFill>
          <a:ln>
            <a:solidFill>
              <a:srgbClr val="B6B6B6"/>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1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    Log.</a:t>
            </a:r>
            <a:r>
              <a:rPr kumimoji="0" lang="zh-CN" altLang="zh-CN" sz="2400" b="0" i="1" u="none" strike="noStrike" cap="none" normalizeH="0" baseline="0" dirty="0">
                <a:ln>
                  <a:noFill/>
                </a:ln>
                <a:solidFill>
                  <a:srgbClr val="000000"/>
                </a:solidFill>
                <a:effectLst/>
                <a:latin typeface="Consolas" panose="020B0609020204030204" pitchFamily="49" charset="0"/>
              </a:rPr>
              <a:t>d</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0" i="1" u="none" strike="noStrike" cap="none" normalizeH="0" baseline="0" dirty="0">
                <a:ln>
                  <a:noFill/>
                </a:ln>
                <a:solidFill>
                  <a:srgbClr val="660E7A"/>
                </a:solidFill>
                <a:effectLst/>
                <a:latin typeface="Consolas" panose="020B0609020204030204" pitchFamily="49" charset="0"/>
              </a:rPr>
              <a:t>TAG</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"JSON </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数据：</a:t>
            </a: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 jsonData);</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JSONArray</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jsonArray</a:t>
            </a:r>
            <a:r>
              <a:rPr kumimoji="0" lang="zh-CN" altLang="zh-CN" sz="2400" b="0" i="0" u="none" strike="noStrike" cap="none" normalizeH="0" baseline="0" dirty="0">
                <a:ln>
                  <a:noFill/>
                </a:ln>
                <a:solidFill>
                  <a:srgbClr val="000000"/>
                </a:solidFill>
                <a:effectLst/>
                <a:latin typeface="Consolas" panose="020B0609020204030204" pitchFamily="49" charset="0"/>
              </a:rPr>
              <a:t> = </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0" i="0" u="none" strike="noStrike" cap="none" normalizeH="0" baseline="0" dirty="0">
                <a:ln>
                  <a:noFill/>
                </a:ln>
                <a:solidFill>
                  <a:srgbClr val="000000"/>
                </a:solidFill>
                <a:effectLst/>
                <a:latin typeface="Consolas" panose="020B0609020204030204" pitchFamily="49" charset="0"/>
              </a:rPr>
              <a:t>JSONArray(jsonData);</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for </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1" i="0" u="none" strike="noStrike" cap="none" normalizeH="0" baseline="0" dirty="0">
                <a:ln>
                  <a:noFill/>
                </a:ln>
                <a:solidFill>
                  <a:srgbClr val="000080"/>
                </a:solidFill>
                <a:effectLst/>
                <a:latin typeface="Consolas" panose="020B0609020204030204" pitchFamily="49" charset="0"/>
              </a:rPr>
              <a:t>int </a:t>
            </a:r>
            <a:r>
              <a:rPr kumimoji="0" lang="zh-CN" altLang="zh-CN" sz="2400" b="0" i="0" u="none" strike="noStrike" cap="none" normalizeH="0" baseline="0" dirty="0">
                <a:ln>
                  <a:noFill/>
                </a:ln>
                <a:solidFill>
                  <a:srgbClr val="000000"/>
                </a:solidFill>
                <a:effectLst/>
                <a:latin typeface="Consolas" panose="020B0609020204030204" pitchFamily="49" charset="0"/>
              </a:rPr>
              <a:t>i = </a:t>
            </a:r>
            <a:r>
              <a:rPr kumimoji="0" lang="zh-CN" altLang="zh-CN" sz="2400" b="0" i="0" u="none" strike="noStrike" cap="none" normalizeH="0" baseline="0" dirty="0">
                <a:ln>
                  <a:noFill/>
                </a:ln>
                <a:solidFill>
                  <a:srgbClr val="0000FF"/>
                </a:solidFill>
                <a:effectLst/>
                <a:latin typeface="Consolas" panose="020B0609020204030204" pitchFamily="49" charset="0"/>
              </a:rPr>
              <a:t>0</a:t>
            </a:r>
            <a:r>
              <a:rPr kumimoji="0" lang="zh-CN" altLang="zh-CN" sz="2400" b="0" i="0" u="none" strike="noStrike" cap="none" normalizeH="0" baseline="0" dirty="0">
                <a:ln>
                  <a:noFill/>
                </a:ln>
                <a:solidFill>
                  <a:srgbClr val="000000"/>
                </a:solidFill>
                <a:effectLst/>
                <a:latin typeface="Consolas" panose="020B0609020204030204" pitchFamily="49" charset="0"/>
              </a:rPr>
              <a:t>; i &lt; jsonArray.length(); i++)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JSONObject jsonObject = jsonArray.getJSONObject(i);</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String id = jsonObject.getString(</a:t>
            </a:r>
            <a:r>
              <a:rPr kumimoji="0" lang="zh-CN" altLang="zh-CN" sz="2400" b="1" i="0" u="none" strike="noStrike" cap="none" normalizeH="0" baseline="0" dirty="0">
                <a:ln>
                  <a:noFill/>
                </a:ln>
                <a:solidFill>
                  <a:srgbClr val="008000"/>
                </a:solidFill>
                <a:effectLst/>
                <a:latin typeface="Consolas" panose="020B0609020204030204" pitchFamily="49" charset="0"/>
              </a:rPr>
              <a:t>"id"</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String statement = jsonObject.getString(</a:t>
            </a:r>
            <a:r>
              <a:rPr kumimoji="0" lang="zh-CN" altLang="zh-CN" sz="2400" b="1" i="0" u="none" strike="noStrike" cap="none" normalizeH="0" baseline="0" dirty="0">
                <a:ln>
                  <a:noFill/>
                </a:ln>
                <a:solidFill>
                  <a:srgbClr val="008000"/>
                </a:solidFill>
                <a:effectLst/>
                <a:latin typeface="Consolas" panose="020B0609020204030204" pitchFamily="49" charset="0"/>
              </a:rPr>
              <a:t>"statement"</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String type = jsonObject.getString(</a:t>
            </a:r>
            <a:r>
              <a:rPr kumimoji="0" lang="zh-CN" altLang="zh-CN" sz="2400" b="1" i="0" u="none" strike="noStrike" cap="none" normalizeH="0" baseline="0" dirty="0">
                <a:ln>
                  <a:noFill/>
                </a:ln>
                <a:solidFill>
                  <a:srgbClr val="008000"/>
                </a:solidFill>
                <a:effectLst/>
                <a:latin typeface="Consolas" panose="020B0609020204030204" pitchFamily="49" charset="0"/>
              </a:rPr>
              <a:t>"type"</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Log.</a:t>
            </a:r>
            <a:r>
              <a:rPr kumimoji="0" lang="zh-CN" altLang="zh-CN" sz="2400" b="0" i="1" u="none" strike="noStrike" cap="none" normalizeH="0" baseline="0" dirty="0">
                <a:ln>
                  <a:noFill/>
                </a:ln>
                <a:solidFill>
                  <a:srgbClr val="000000"/>
                </a:solidFill>
                <a:effectLst/>
                <a:latin typeface="Consolas" panose="020B0609020204030204" pitchFamily="49" charset="0"/>
              </a:rPr>
              <a:t>d</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0" i="1" u="none" strike="noStrike" cap="none" normalizeH="0" baseline="0" dirty="0">
                <a:ln>
                  <a:noFill/>
                </a:ln>
                <a:solidFill>
                  <a:srgbClr val="660E7A"/>
                </a:solidFill>
                <a:effectLst/>
                <a:latin typeface="Consolas" panose="020B0609020204030204" pitchFamily="49" charset="0"/>
              </a:rPr>
              <a:t>TAG</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题号：</a:t>
            </a: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 id);</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Log.</a:t>
            </a:r>
            <a:r>
              <a:rPr kumimoji="0" lang="zh-CN" altLang="zh-CN" sz="2400" b="0" i="1" u="none" strike="noStrike" cap="none" normalizeH="0" baseline="0" dirty="0">
                <a:ln>
                  <a:noFill/>
                </a:ln>
                <a:solidFill>
                  <a:srgbClr val="000000"/>
                </a:solidFill>
                <a:effectLst/>
                <a:latin typeface="Consolas" panose="020B0609020204030204" pitchFamily="49" charset="0"/>
              </a:rPr>
              <a:t>d</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0" i="1" u="none" strike="noStrike" cap="none" normalizeH="0" baseline="0" dirty="0">
                <a:ln>
                  <a:noFill/>
                </a:ln>
                <a:solidFill>
                  <a:srgbClr val="660E7A"/>
                </a:solidFill>
                <a:effectLst/>
                <a:latin typeface="Consolas" panose="020B0609020204030204" pitchFamily="49" charset="0"/>
              </a:rPr>
              <a:t>TAG</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题目：</a:t>
            </a: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 statement);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Log.</a:t>
            </a:r>
            <a:r>
              <a:rPr kumimoji="0" lang="zh-CN" altLang="zh-CN" sz="2400" b="0" i="1" u="none" strike="noStrike" cap="none" normalizeH="0" baseline="0" dirty="0">
                <a:ln>
                  <a:noFill/>
                </a:ln>
                <a:solidFill>
                  <a:srgbClr val="000000"/>
                </a:solidFill>
                <a:effectLst/>
                <a:latin typeface="Consolas" panose="020B0609020204030204" pitchFamily="49" charset="0"/>
              </a:rPr>
              <a:t>d</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0" i="1" u="none" strike="noStrike" cap="none" normalizeH="0" baseline="0" dirty="0">
                <a:ln>
                  <a:noFill/>
                </a:ln>
                <a:solidFill>
                  <a:srgbClr val="660E7A"/>
                </a:solidFill>
                <a:effectLst/>
                <a:latin typeface="Consolas" panose="020B0609020204030204" pitchFamily="49" charset="0"/>
              </a:rPr>
              <a:t>TAG</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题型：</a:t>
            </a: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 type);</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cxnSp>
        <p:nvCxnSpPr>
          <p:cNvPr id="5" name="直接箭头连接符 4"/>
          <p:cNvCxnSpPr/>
          <p:nvPr/>
        </p:nvCxnSpPr>
        <p:spPr>
          <a:xfrm flipH="1">
            <a:off x="1361970" y="2318446"/>
            <a:ext cx="3412049" cy="0"/>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1387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GSON</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68</a:t>
            </a:fld>
            <a:endParaRPr lang="zh-CN" altLang="en-US"/>
          </a:p>
        </p:txBody>
      </p:sp>
      <p:sp>
        <p:nvSpPr>
          <p:cNvPr id="3" name="Rectangle 1"/>
          <p:cNvSpPr>
            <a:spLocks noChangeArrowheads="1"/>
          </p:cNvSpPr>
          <p:nvPr/>
        </p:nvSpPr>
        <p:spPr bwMode="auto">
          <a:xfrm>
            <a:off x="1266151" y="2273671"/>
            <a:ext cx="8859982" cy="2992595"/>
          </a:xfrm>
          <a:prstGeom prst="rect">
            <a:avLst/>
          </a:prstGeom>
          <a:solidFill>
            <a:srgbClr val="FAFAFA"/>
          </a:solidFill>
          <a:ln w="9525">
            <a:solidFill>
              <a:schemeClr val="tx1"/>
            </a:solidFill>
            <a:miter lim="800000"/>
            <a:headEnd/>
            <a:tailEnd/>
          </a:ln>
          <a:effectLst/>
        </p:spPr>
        <p:txBody>
          <a:bodyPr vert="horz" wrap="square" lIns="324000" tIns="45720" rIns="91440" bIns="45720" numCol="1" anchor="ctr" anchorCtr="0" compatLnSpc="1">
            <a:prstTxWarp prst="textNoShape">
              <a:avLst/>
            </a:prstTxWarp>
            <a:noAutofit/>
          </a:bodyPr>
          <a:lstStyle/>
          <a:p>
            <a:pPr lvl="0" eaLnBrk="0" fontAlgn="base" hangingPunct="0">
              <a:spcBef>
                <a:spcPct val="0"/>
              </a:spcBef>
              <a:spcAft>
                <a:spcPct val="0"/>
              </a:spcAft>
            </a:pPr>
            <a:r>
              <a:rPr kumimoji="0" lang="zh-CN" altLang="zh-CN" sz="2800" b="0" i="0" u="none" strike="noStrike" cap="none" normalizeH="0" baseline="0" dirty="0">
                <a:ln>
                  <a:noFill/>
                </a:ln>
                <a:solidFill>
                  <a:srgbClr val="000000"/>
                </a:solidFill>
                <a:effectLst/>
              </a:rPr>
              <a:t>dependencies {</a:t>
            </a:r>
            <a:br>
              <a:rPr kumimoji="0" lang="zh-CN" altLang="zh-CN" sz="2800" b="0" i="0" u="none" strike="noStrike" cap="none" normalizeH="0" baseline="0" dirty="0">
                <a:ln>
                  <a:noFill/>
                </a:ln>
                <a:solidFill>
                  <a:srgbClr val="000000"/>
                </a:solidFill>
                <a:effectLst/>
              </a:rPr>
            </a:br>
            <a:r>
              <a:rPr lang="zh-CN" altLang="zh-CN" sz="2800" b="1" dirty="0">
                <a:solidFill>
                  <a:srgbClr val="008000"/>
                </a:solidFill>
              </a:rPr>
              <a:t> </a:t>
            </a:r>
            <a:r>
              <a:rPr lang="en-US" altLang="zh-CN" sz="2800" b="1" dirty="0">
                <a:solidFill>
                  <a:srgbClr val="008000"/>
                </a:solidFill>
              </a:rPr>
              <a:t>   … … </a:t>
            </a:r>
            <a:br>
              <a:rPr kumimoji="0" lang="zh-CN" altLang="zh-CN" sz="2800" b="0" i="0" u="none" strike="noStrike" cap="none" normalizeH="0" baseline="0" dirty="0">
                <a:ln>
                  <a:noFill/>
                </a:ln>
                <a:solidFill>
                  <a:srgbClr val="000000"/>
                </a:solidFill>
                <a:effectLst/>
              </a:rPr>
            </a:br>
            <a:r>
              <a:rPr kumimoji="0" lang="en-US" altLang="zh-CN" sz="2800" b="0" i="0" u="none" strike="noStrike" cap="none" normalizeH="0" baseline="0" dirty="0">
                <a:ln>
                  <a:noFill/>
                </a:ln>
                <a:solidFill>
                  <a:srgbClr val="000000"/>
                </a:solidFill>
                <a:effectLst/>
              </a:rPr>
              <a:t>    </a:t>
            </a:r>
            <a:r>
              <a:rPr kumimoji="0" lang="zh-CN" altLang="zh-CN" sz="2800" b="0" i="0" u="none" strike="noStrike" cap="none" normalizeH="0" baseline="0" dirty="0">
                <a:ln>
                  <a:noFill/>
                </a:ln>
                <a:solidFill>
                  <a:srgbClr val="000000"/>
                </a:solidFill>
                <a:effectLst/>
              </a:rPr>
              <a:t>compile </a:t>
            </a:r>
            <a:r>
              <a:rPr kumimoji="0" lang="zh-CN" altLang="zh-CN" sz="2800" b="1" i="0" u="none" strike="noStrike" cap="none" normalizeH="0" baseline="0" dirty="0">
                <a:ln>
                  <a:noFill/>
                </a:ln>
                <a:solidFill>
                  <a:srgbClr val="008000"/>
                </a:solidFill>
                <a:effectLst/>
              </a:rPr>
              <a:t>'com.google.code.gson:gson:2.7'</a:t>
            </a:r>
            <a:br>
              <a:rPr kumimoji="0" lang="zh-CN" altLang="zh-CN" sz="2800" b="1" i="0" u="none" strike="noStrike" cap="none" normalizeH="0" baseline="0" dirty="0">
                <a:ln>
                  <a:noFill/>
                </a:ln>
                <a:solidFill>
                  <a:srgbClr val="008000"/>
                </a:solidFill>
                <a:effectLst/>
              </a:rPr>
            </a:br>
            <a:r>
              <a:rPr kumimoji="0" lang="zh-CN" altLang="zh-CN" sz="2800" b="1" i="0" u="none" strike="noStrike" cap="none" normalizeH="0" baseline="0" dirty="0">
                <a:ln>
                  <a:noFill/>
                </a:ln>
                <a:solidFill>
                  <a:srgbClr val="008000"/>
                </a:solidFill>
                <a:effectLst/>
              </a:rPr>
              <a:t>    </a:t>
            </a:r>
            <a:r>
              <a:rPr kumimoji="0" lang="en-US" altLang="zh-CN" sz="2800" b="1" i="0" u="none" strike="noStrike" cap="none" normalizeH="0" baseline="0" dirty="0">
                <a:ln>
                  <a:noFill/>
                </a:ln>
                <a:solidFill>
                  <a:srgbClr val="008000"/>
                </a:solidFill>
                <a:effectLst/>
              </a:rPr>
              <a:t>… … </a:t>
            </a:r>
            <a:br>
              <a:rPr kumimoji="0" lang="zh-CN" altLang="zh-CN" sz="2800" b="1" i="0" u="none" strike="noStrike" cap="none" normalizeH="0" baseline="0" dirty="0">
                <a:ln>
                  <a:noFill/>
                </a:ln>
                <a:solidFill>
                  <a:srgbClr val="008000"/>
                </a:solidFill>
                <a:effectLst/>
              </a:rPr>
            </a:br>
            <a:r>
              <a:rPr kumimoji="0" lang="zh-CN" altLang="zh-CN" sz="2800" b="1" i="0" u="none" strike="noStrike" cap="none" normalizeH="0" baseline="0" dirty="0">
                <a:ln>
                  <a:noFill/>
                </a:ln>
                <a:solidFill>
                  <a:srgbClr val="008000"/>
                </a:solidFill>
                <a:effectLst/>
              </a:rPr>
              <a:t>    </a:t>
            </a:r>
            <a:r>
              <a:rPr kumimoji="0" lang="zh-CN" altLang="zh-CN" sz="2800" b="0" i="0" u="none" strike="noStrike" cap="none" normalizeH="0" baseline="0" dirty="0">
                <a:ln>
                  <a:noFill/>
                </a:ln>
                <a:solidFill>
                  <a:srgbClr val="000000"/>
                </a:solidFill>
                <a:effectLst/>
              </a:rPr>
              <a:t>testCompile </a:t>
            </a:r>
            <a:r>
              <a:rPr kumimoji="0" lang="zh-CN" altLang="zh-CN" sz="2800" b="1" i="0" u="none" strike="noStrike" cap="none" normalizeH="0" baseline="0" dirty="0">
                <a:ln>
                  <a:noFill/>
                </a:ln>
                <a:solidFill>
                  <a:srgbClr val="008000"/>
                </a:solidFill>
                <a:effectLst/>
              </a:rPr>
              <a:t>'junit:junit:4.12'</a:t>
            </a:r>
            <a:br>
              <a:rPr kumimoji="0" lang="zh-CN" altLang="zh-CN" sz="2800" b="1" i="0" u="none" strike="noStrike" cap="none" normalizeH="0" baseline="0" dirty="0">
                <a:ln>
                  <a:noFill/>
                </a:ln>
                <a:solidFill>
                  <a:srgbClr val="008000"/>
                </a:solidFill>
                <a:effectLst/>
              </a:rPr>
            </a:br>
            <a:r>
              <a:rPr kumimoji="0" lang="zh-CN" altLang="zh-CN" sz="2800" b="0" i="0" u="none" strike="noStrike" cap="none" normalizeH="0" baseline="0" dirty="0">
                <a:ln>
                  <a:noFill/>
                </a:ln>
                <a:solidFill>
                  <a:srgbClr val="000000"/>
                </a:solidFill>
                <a:effectLst/>
              </a:rPr>
              <a:t>}</a:t>
            </a:r>
            <a:endParaRPr kumimoji="0" lang="zh-CN" altLang="zh-CN" sz="3200" b="0" i="0" u="none" strike="noStrike" cap="none" normalizeH="0" baseline="0" dirty="0">
              <a:ln>
                <a:noFill/>
              </a:ln>
              <a:solidFill>
                <a:schemeClr val="tx1"/>
              </a:solidFill>
              <a:effectLst/>
            </a:endParaRPr>
          </a:p>
        </p:txBody>
      </p:sp>
      <p:sp>
        <p:nvSpPr>
          <p:cNvPr id="6" name="Rectangle 1"/>
          <p:cNvSpPr>
            <a:spLocks noChangeArrowheads="1"/>
          </p:cNvSpPr>
          <p:nvPr/>
        </p:nvSpPr>
        <p:spPr bwMode="auto">
          <a:xfrm>
            <a:off x="1266152" y="1525179"/>
            <a:ext cx="2505814"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zh-CN" sz="3200" b="1" i="0" u="none" strike="noStrike" cap="none" normalizeH="0" baseline="0" dirty="0" err="1">
                <a:ln>
                  <a:noFill/>
                </a:ln>
                <a:solidFill>
                  <a:srgbClr val="000000"/>
                </a:solidFill>
                <a:effectLst/>
              </a:rPr>
              <a:t>build.gradle</a:t>
            </a:r>
            <a:endParaRPr kumimoji="0" lang="en-US" altLang="zh-CN" sz="3200" b="1" i="0" u="none" strike="noStrike" cap="none" normalizeH="0" baseline="0" dirty="0">
              <a:ln>
                <a:noFill/>
              </a:ln>
              <a:solidFill>
                <a:srgbClr val="000000"/>
              </a:solidFill>
              <a:effectLst/>
            </a:endParaRPr>
          </a:p>
        </p:txBody>
      </p:sp>
    </p:spTree>
    <p:extLst>
      <p:ext uri="{BB962C8B-B14F-4D97-AF65-F5344CB8AC3E}">
        <p14:creationId xmlns:p14="http://schemas.microsoft.com/office/powerpoint/2010/main" val="11412998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69</a:t>
            </a:fld>
            <a:endParaRPr lang="zh-CN" altLang="en-US"/>
          </a:p>
        </p:txBody>
      </p:sp>
      <p:sp>
        <p:nvSpPr>
          <p:cNvPr id="5" name="Rectangle 1"/>
          <p:cNvSpPr>
            <a:spLocks noChangeArrowheads="1"/>
          </p:cNvSpPr>
          <p:nvPr/>
        </p:nvSpPr>
        <p:spPr bwMode="auto">
          <a:xfrm>
            <a:off x="1735664" y="1813630"/>
            <a:ext cx="9389534" cy="1797415"/>
          </a:xfrm>
          <a:prstGeom prst="rect">
            <a:avLst/>
          </a:prstGeom>
          <a:solidFill>
            <a:srgbClr val="FAFAFA"/>
          </a:solidFill>
          <a:ln w="9525">
            <a:solidFill>
              <a:srgbClr val="989898"/>
            </a:solidFill>
            <a:miter lim="800000"/>
            <a:headEnd/>
            <a:tailEnd/>
          </a:ln>
          <a:effectLst/>
        </p:spPr>
        <p:txBody>
          <a:bodyPr vert="horz" wrap="square" lIns="25200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ts val="1200"/>
              </a:spcBef>
              <a:spcAft>
                <a:spcPct val="0"/>
              </a:spcAft>
              <a:buClrTx/>
              <a:buSzTx/>
              <a:buFontTx/>
              <a:buNone/>
              <a:tabLst/>
            </a:pPr>
            <a:r>
              <a:rPr kumimoji="0" lang="zh-CN" altLang="zh-CN" sz="2800" b="0" i="0" u="none" strike="noStrike" cap="none" normalizeH="0" baseline="0" dirty="0">
                <a:ln>
                  <a:noFill/>
                </a:ln>
                <a:solidFill>
                  <a:srgbClr val="000000"/>
                </a:solidFill>
                <a:effectLst/>
              </a:rPr>
              <a:t>Gson gson = </a:t>
            </a:r>
            <a:r>
              <a:rPr kumimoji="0" lang="zh-CN" altLang="zh-CN" sz="2800" b="1" i="0" u="none" strike="noStrike" cap="none" normalizeH="0" baseline="0" dirty="0">
                <a:ln>
                  <a:noFill/>
                </a:ln>
                <a:solidFill>
                  <a:srgbClr val="000080"/>
                </a:solidFill>
                <a:effectLst/>
              </a:rPr>
              <a:t>new </a:t>
            </a:r>
            <a:r>
              <a:rPr kumimoji="0" lang="zh-CN" altLang="zh-CN" sz="2800" b="0" i="0" u="none" strike="noStrike" cap="none" normalizeH="0" baseline="0" dirty="0">
                <a:ln>
                  <a:noFill/>
                </a:ln>
                <a:solidFill>
                  <a:srgbClr val="000000"/>
                </a:solidFill>
                <a:effectLst/>
              </a:rPr>
              <a:t>Gson();</a:t>
            </a:r>
            <a:br>
              <a:rPr kumimoji="0" lang="zh-CN" altLang="zh-CN" sz="2800" b="0" i="0" u="none" strike="noStrike" cap="none" normalizeH="0" baseline="0" dirty="0">
                <a:ln>
                  <a:noFill/>
                </a:ln>
                <a:solidFill>
                  <a:srgbClr val="000000"/>
                </a:solidFill>
                <a:effectLst/>
              </a:rPr>
            </a:br>
            <a:r>
              <a:rPr kumimoji="0" lang="zh-CN" altLang="zh-CN" sz="2800" b="0" i="0" u="none" strike="noStrike" cap="none" normalizeH="0" baseline="0" dirty="0">
                <a:ln>
                  <a:noFill/>
                </a:ln>
                <a:solidFill>
                  <a:srgbClr val="000000"/>
                </a:solidFill>
                <a:effectLst/>
              </a:rPr>
              <a:t>List&lt;Question&gt; qList = gson.fromJson(data.toString(), </a:t>
            </a:r>
            <a:endParaRPr kumimoji="0" lang="en-US" altLang="zh-CN" sz="2800" b="0" i="0" u="none" strike="noStrike" cap="none" normalizeH="0" baseline="0" dirty="0">
              <a:ln>
                <a:noFill/>
              </a:ln>
              <a:solidFill>
                <a:srgbClr val="000000"/>
              </a:solidFill>
              <a:effectLst/>
            </a:endParaRPr>
          </a:p>
          <a:p>
            <a:pPr marL="0" marR="0" lvl="0" indent="0" algn="l" defTabSz="914400" rtl="0" eaLnBrk="0" fontAlgn="base" latinLnBrk="0" hangingPunct="0">
              <a:lnSpc>
                <a:spcPct val="120000"/>
              </a:lnSpc>
              <a:spcBef>
                <a:spcPts val="1200"/>
              </a:spcBef>
              <a:spcAft>
                <a:spcPct val="0"/>
              </a:spcAft>
              <a:buClrTx/>
              <a:buSzTx/>
              <a:buFontTx/>
              <a:buNone/>
              <a:tabLst/>
            </a:pPr>
            <a:r>
              <a:rPr kumimoji="0" lang="en-US" altLang="zh-CN" sz="2800" b="1" i="0" u="none" strike="noStrike" cap="none" normalizeH="0" baseline="0" dirty="0">
                <a:ln>
                  <a:noFill/>
                </a:ln>
                <a:solidFill>
                  <a:srgbClr val="000080"/>
                </a:solidFill>
                <a:effectLst/>
              </a:rPr>
              <a:t>        </a:t>
            </a:r>
            <a:r>
              <a:rPr kumimoji="0" lang="zh-CN" altLang="zh-CN" sz="2800" b="1" i="0" u="none" strike="noStrike" cap="none" normalizeH="0" baseline="0" dirty="0">
                <a:ln>
                  <a:noFill/>
                </a:ln>
                <a:solidFill>
                  <a:srgbClr val="000080"/>
                </a:solidFill>
                <a:effectLst/>
              </a:rPr>
              <a:t>new </a:t>
            </a:r>
            <a:r>
              <a:rPr kumimoji="0" lang="zh-CN" altLang="zh-CN" sz="2800" b="0" i="0" u="none" strike="noStrike" cap="none" normalizeH="0" baseline="0" dirty="0">
                <a:ln>
                  <a:noFill/>
                </a:ln>
                <a:solidFill>
                  <a:srgbClr val="000000"/>
                </a:solidFill>
                <a:effectLst/>
              </a:rPr>
              <a:t>TypeToken&lt;List&lt;Qu</a:t>
            </a:r>
            <a:r>
              <a:rPr kumimoji="0" lang="en-US" altLang="zh-CN" sz="2800" b="0" i="0" u="none" strike="noStrike" cap="none" normalizeH="0" baseline="0" dirty="0" err="1">
                <a:ln>
                  <a:noFill/>
                </a:ln>
                <a:solidFill>
                  <a:srgbClr val="000000"/>
                </a:solidFill>
                <a:effectLst/>
              </a:rPr>
              <a:t>iz</a:t>
            </a:r>
            <a:r>
              <a:rPr kumimoji="0" lang="zh-CN" altLang="zh-CN" sz="2800" b="0" i="0" u="none" strike="noStrike" cap="none" normalizeH="0" baseline="0" dirty="0">
                <a:ln>
                  <a:noFill/>
                </a:ln>
                <a:solidFill>
                  <a:srgbClr val="000000"/>
                </a:solidFill>
                <a:effectLst/>
              </a:rPr>
              <a:t>&gt;&gt;(){}.getType());</a:t>
            </a:r>
            <a:endParaRPr kumimoji="0" lang="zh-CN" altLang="zh-CN" sz="3200" b="0" i="0" u="none" strike="noStrike" cap="none" normalizeH="0" baseline="0" dirty="0">
              <a:ln>
                <a:noFill/>
              </a:ln>
              <a:solidFill>
                <a:schemeClr val="tx1"/>
              </a:solidFill>
              <a:effectLst/>
            </a:endParaRPr>
          </a:p>
        </p:txBody>
      </p:sp>
      <p:sp>
        <p:nvSpPr>
          <p:cNvPr id="6" name="矩形 5"/>
          <p:cNvSpPr/>
          <p:nvPr/>
        </p:nvSpPr>
        <p:spPr>
          <a:xfrm>
            <a:off x="1735664" y="4062003"/>
            <a:ext cx="9389534" cy="609398"/>
          </a:xfrm>
          <a:prstGeom prst="rect">
            <a:avLst/>
          </a:prstGeom>
          <a:solidFill>
            <a:srgbClr val="FAFAFA"/>
          </a:solidFill>
          <a:ln w="9525">
            <a:solidFill>
              <a:srgbClr val="989898"/>
            </a:solidFill>
            <a:miter lim="800000"/>
            <a:headEnd/>
            <a:tailEnd/>
          </a:ln>
          <a:effectLst/>
        </p:spPr>
        <p:txBody>
          <a:bodyPr vert="horz" wrap="square" lIns="252000" tIns="45720" rIns="91440" bIns="45720" numCol="1" anchor="ctr" anchorCtr="0" compatLnSpc="1">
            <a:prstTxWarp prst="textNoShape">
              <a:avLst/>
            </a:prstTxWarp>
            <a:spAutoFit/>
          </a:bodyPr>
          <a:lstStyle/>
          <a:p>
            <a:pPr eaLnBrk="0" fontAlgn="base" hangingPunct="0">
              <a:lnSpc>
                <a:spcPct val="120000"/>
              </a:lnSpc>
              <a:spcBef>
                <a:spcPts val="1200"/>
              </a:spcBef>
              <a:spcAft>
                <a:spcPct val="0"/>
              </a:spcAft>
            </a:pPr>
            <a:r>
              <a:rPr lang="en-US" altLang="zh-CN" sz="2800" dirty="0">
                <a:solidFill>
                  <a:srgbClr val="000000"/>
                </a:solidFill>
              </a:rPr>
              <a:t>Quiz </a:t>
            </a:r>
            <a:r>
              <a:rPr lang="en-US" altLang="zh-CN" sz="2800" dirty="0" err="1">
                <a:solidFill>
                  <a:srgbClr val="000000"/>
                </a:solidFill>
              </a:rPr>
              <a:t>quiz</a:t>
            </a:r>
            <a:r>
              <a:rPr lang="en-US" altLang="zh-CN" sz="2800" dirty="0">
                <a:solidFill>
                  <a:srgbClr val="000000"/>
                </a:solidFill>
              </a:rPr>
              <a:t> = </a:t>
            </a:r>
            <a:r>
              <a:rPr lang="en-US" altLang="zh-CN" sz="2800" dirty="0" err="1">
                <a:solidFill>
                  <a:srgbClr val="000000"/>
                </a:solidFill>
              </a:rPr>
              <a:t>gson.fromJson</a:t>
            </a:r>
            <a:r>
              <a:rPr lang="en-US" altLang="zh-CN" sz="2800" dirty="0">
                <a:solidFill>
                  <a:srgbClr val="000000"/>
                </a:solidFill>
              </a:rPr>
              <a:t>(data, </a:t>
            </a:r>
            <a:r>
              <a:rPr lang="en-US" altLang="zh-CN" sz="2800" dirty="0" err="1">
                <a:solidFill>
                  <a:srgbClr val="000000"/>
                </a:solidFill>
              </a:rPr>
              <a:t>Quiz.class</a:t>
            </a:r>
            <a:r>
              <a:rPr lang="en-US" altLang="zh-CN" sz="2800" dirty="0">
                <a:solidFill>
                  <a:srgbClr val="000000"/>
                </a:solidFill>
              </a:rPr>
              <a:t>); </a:t>
            </a:r>
          </a:p>
        </p:txBody>
      </p:sp>
      <p:sp>
        <p:nvSpPr>
          <p:cNvPr id="7" name="矩形 6"/>
          <p:cNvSpPr/>
          <p:nvPr/>
        </p:nvSpPr>
        <p:spPr>
          <a:xfrm>
            <a:off x="939386" y="1813630"/>
            <a:ext cx="796278" cy="1798870"/>
          </a:xfrm>
          <a:prstGeom prst="rect">
            <a:avLst/>
          </a:prstGeom>
          <a:noFill/>
          <a:ln w="12700">
            <a:solidFill>
              <a:srgbClr val="B6B6B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spcBef>
                <a:spcPts val="600"/>
              </a:spcBef>
            </a:pPr>
            <a:r>
              <a:rPr lang="en-US" altLang="zh-CN" sz="2800" dirty="0">
                <a:solidFill>
                  <a:srgbClr val="4F81BD"/>
                </a:solidFill>
                <a:latin typeface="微软雅黑" panose="020B0503020204020204" pitchFamily="34" charset="-122"/>
                <a:ea typeface="微软雅黑" panose="020B0503020204020204" pitchFamily="34" charset="-122"/>
              </a:rPr>
              <a:t>1.</a:t>
            </a:r>
          </a:p>
          <a:p>
            <a:pPr algn="ctr">
              <a:lnSpc>
                <a:spcPct val="120000"/>
              </a:lnSpc>
              <a:spcBef>
                <a:spcPts val="600"/>
              </a:spcBef>
            </a:pPr>
            <a:r>
              <a:rPr lang="en-US" altLang="zh-CN" sz="2800" dirty="0">
                <a:solidFill>
                  <a:srgbClr val="4F81BD"/>
                </a:solidFill>
                <a:latin typeface="微软雅黑" panose="020B0503020204020204" pitchFamily="34" charset="-122"/>
                <a:ea typeface="微软雅黑" panose="020B0503020204020204" pitchFamily="34" charset="-122"/>
              </a:rPr>
              <a:t>2.</a:t>
            </a:r>
          </a:p>
          <a:p>
            <a:pPr algn="ctr">
              <a:lnSpc>
                <a:spcPct val="120000"/>
              </a:lnSpc>
              <a:spcBef>
                <a:spcPts val="600"/>
              </a:spcBef>
            </a:pPr>
            <a:r>
              <a:rPr lang="en-US" altLang="zh-CN" sz="2800" dirty="0">
                <a:solidFill>
                  <a:srgbClr val="4F81BD"/>
                </a:solidFill>
                <a:latin typeface="微软雅黑" panose="020B0503020204020204" pitchFamily="34" charset="-122"/>
                <a:ea typeface="微软雅黑" panose="020B0503020204020204" pitchFamily="34" charset="-122"/>
              </a:rPr>
              <a:t>3.</a:t>
            </a:r>
          </a:p>
        </p:txBody>
      </p:sp>
      <p:sp>
        <p:nvSpPr>
          <p:cNvPr id="8" name="矩形 7"/>
          <p:cNvSpPr/>
          <p:nvPr/>
        </p:nvSpPr>
        <p:spPr>
          <a:xfrm>
            <a:off x="939386" y="4062003"/>
            <a:ext cx="796278" cy="609398"/>
          </a:xfrm>
          <a:prstGeom prst="rect">
            <a:avLst/>
          </a:prstGeom>
          <a:noFill/>
          <a:ln w="12700">
            <a:solidFill>
              <a:srgbClr val="B6B6B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spcBef>
                <a:spcPts val="600"/>
              </a:spcBef>
            </a:pPr>
            <a:r>
              <a:rPr lang="en-US" altLang="zh-CN" sz="2800" dirty="0">
                <a:solidFill>
                  <a:srgbClr val="4F81BD"/>
                </a:solidFill>
                <a:latin typeface="微软雅黑" panose="020B0503020204020204" pitchFamily="34" charset="-122"/>
                <a:ea typeface="微软雅黑" panose="020B0503020204020204" pitchFamily="34" charset="-122"/>
              </a:rPr>
              <a:t>1.</a:t>
            </a:r>
          </a:p>
        </p:txBody>
      </p:sp>
    </p:spTree>
    <p:extLst>
      <p:ext uri="{BB962C8B-B14F-4D97-AF65-F5344CB8AC3E}">
        <p14:creationId xmlns:p14="http://schemas.microsoft.com/office/powerpoint/2010/main" val="1682637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读取数据</a:t>
            </a:r>
          </a:p>
        </p:txBody>
      </p:sp>
      <p:sp>
        <p:nvSpPr>
          <p:cNvPr id="3" name="Rectangle 1"/>
          <p:cNvSpPr>
            <a:spLocks noChangeArrowheads="1"/>
          </p:cNvSpPr>
          <p:nvPr/>
        </p:nvSpPr>
        <p:spPr bwMode="auto">
          <a:xfrm>
            <a:off x="690418" y="1767006"/>
            <a:ext cx="10889520" cy="4967514"/>
          </a:xfrm>
          <a:prstGeom prst="rect">
            <a:avLst/>
          </a:prstGeom>
          <a:solidFill>
            <a:srgbClr val="FAFAFA"/>
          </a:solidFill>
          <a:ln w="9525">
            <a:solidFill>
              <a:srgbClr val="DBD9DC"/>
            </a:solidFill>
            <a:miter lim="800000"/>
            <a:headEnd/>
            <a:tailEnd/>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ts val="60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Consolas" panose="020B0609020204030204" pitchFamily="49" charset="0"/>
              </a:rPr>
              <a:t>FileInputStream</a:t>
            </a:r>
            <a:r>
              <a:rPr kumimoji="0" lang="zh-CN" altLang="zh-CN" sz="2400" b="0" i="0" u="none" strike="noStrike" cap="none" normalizeH="0" baseline="0" dirty="0">
                <a:ln>
                  <a:noFill/>
                </a:ln>
                <a:solidFill>
                  <a:srgbClr val="000000"/>
                </a:solidFill>
                <a:effectLst/>
                <a:latin typeface="Consolas" panose="020B0609020204030204" pitchFamily="49" charset="0"/>
              </a:rPr>
              <a:t> in = </a:t>
            </a:r>
            <a:r>
              <a:rPr kumimoji="0" lang="zh-CN" altLang="zh-CN" sz="2400" b="1" i="0" u="none" strike="noStrike" cap="none" normalizeH="0" baseline="0" dirty="0">
                <a:ln>
                  <a:noFill/>
                </a:ln>
                <a:solidFill>
                  <a:srgbClr val="000080"/>
                </a:solidFill>
                <a:effectLst/>
                <a:latin typeface="Consolas" panose="020B0609020204030204" pitchFamily="49" charset="0"/>
              </a:rPr>
              <a:t>null</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BufferedReader reader =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null</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StringBuilder content =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new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StringBuilder();</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1" i="0" u="none" strike="noStrike" cap="none" normalizeH="0" baseline="0" dirty="0">
                <a:ln>
                  <a:noFill/>
                </a:ln>
                <a:solidFill>
                  <a:srgbClr val="000080"/>
                </a:solidFill>
                <a:effectLst/>
                <a:latin typeface="Consolas" panose="020B0609020204030204" pitchFamily="49" charset="0"/>
              </a:rPr>
              <a:t>try </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en-US"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in = openFileInput(</a:t>
            </a:r>
            <a:r>
              <a:rPr kumimoji="0" lang="zh-CN" altLang="zh-CN" sz="2400" b="1" i="0" u="none" strike="noStrike" cap="none" normalizeH="0" baseline="0" dirty="0">
                <a:ln>
                  <a:noFill/>
                </a:ln>
                <a:solidFill>
                  <a:srgbClr val="660E7A"/>
                </a:solidFill>
                <a:effectLst/>
                <a:latin typeface="Consolas" panose="020B0609020204030204" pitchFamily="49" charset="0"/>
              </a:rPr>
              <a:t>fileName</a:t>
            </a:r>
            <a:r>
              <a:rPr kumimoji="0" lang="zh-CN" altLang="zh-CN" sz="2400" b="1" i="0" u="none" strike="noStrike" cap="none" normalizeH="0" baseline="0" dirty="0">
                <a:ln>
                  <a:noFill/>
                </a:ln>
                <a:solidFill>
                  <a:srgbClr val="000000"/>
                </a:solidFill>
                <a:effectLst/>
                <a:latin typeface="Consolas" panose="020B0609020204030204" pitchFamily="49" charset="0"/>
              </a:rPr>
              <a:t>);</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en-US"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reader =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new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BufferedReader(</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new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InputStreamReader(in));</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String line =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while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((line = reader.readLine()) !=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null</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content.append(line);</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0" i="0" u="none" strike="noStrike" cap="none" normalizeH="0" baseline="0" dirty="0">
                <a:ln>
                  <a:noFill/>
                </a:ln>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pSp>
        <p:nvGrpSpPr>
          <p:cNvPr id="9" name="组合 8"/>
          <p:cNvGrpSpPr/>
          <p:nvPr/>
        </p:nvGrpSpPr>
        <p:grpSpPr>
          <a:xfrm>
            <a:off x="900513" y="1607534"/>
            <a:ext cx="5540449" cy="248025"/>
            <a:chOff x="3071813" y="1040860"/>
            <a:chExt cx="11110796" cy="558271"/>
          </a:xfrm>
        </p:grpSpPr>
        <p:cxnSp>
          <p:nvCxnSpPr>
            <p:cNvPr id="10" name="直接连接符 9"/>
            <p:cNvCxnSpPr/>
            <p:nvPr/>
          </p:nvCxnSpPr>
          <p:spPr>
            <a:xfrm>
              <a:off x="3071813" y="1599131"/>
              <a:ext cx="495331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4100513"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014914" y="1040860"/>
              <a:ext cx="916769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6135178" y="1570064"/>
            <a:ext cx="2318263" cy="570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20000"/>
              </a:lnSpc>
              <a:spcBef>
                <a:spcPts val="600"/>
              </a:spcBef>
              <a:spcAft>
                <a:spcPct val="0"/>
              </a:spcAft>
            </a:pPr>
            <a:r>
              <a:rPr lang="en-US" altLang="zh-CN" sz="2800" b="1" dirty="0">
                <a:solidFill>
                  <a:srgbClr val="000000"/>
                </a:solidFill>
                <a:latin typeface="Consolas" panose="020B0609020204030204" pitchFamily="49" charset="0"/>
              </a:rPr>
              <a:t>Java I/O </a:t>
            </a:r>
            <a:r>
              <a:rPr lang="zh-CN" altLang="en-US" sz="2800" b="1" dirty="0">
                <a:solidFill>
                  <a:srgbClr val="000000"/>
                </a:solidFill>
                <a:latin typeface="Consolas" panose="020B0609020204030204" pitchFamily="49" charset="0"/>
              </a:rPr>
              <a:t>流</a:t>
            </a:r>
          </a:p>
        </p:txBody>
      </p:sp>
      <p:sp>
        <p:nvSpPr>
          <p:cNvPr id="17" name="Rectangle 2"/>
          <p:cNvSpPr>
            <a:spLocks noChangeArrowheads="1"/>
          </p:cNvSpPr>
          <p:nvPr/>
        </p:nvSpPr>
        <p:spPr bwMode="auto">
          <a:xfrm>
            <a:off x="616017" y="1026708"/>
            <a:ext cx="7321235"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Consolas" panose="020B0609020204030204" pitchFamily="49" charset="0"/>
              </a:rPr>
              <a:t>private </a:t>
            </a:r>
            <a:r>
              <a:rPr kumimoji="0" lang="zh-CN" altLang="zh-CN" sz="2400" b="0" i="0" u="none" strike="noStrike" cap="none" normalizeH="0" baseline="0" dirty="0">
                <a:ln>
                  <a:noFill/>
                </a:ln>
                <a:solidFill>
                  <a:srgbClr val="000000"/>
                </a:solidFill>
                <a:effectLst/>
                <a:latin typeface="Consolas" panose="020B0609020204030204" pitchFamily="49" charset="0"/>
              </a:rPr>
              <a:t>String </a:t>
            </a:r>
            <a:r>
              <a:rPr kumimoji="0" lang="zh-CN" altLang="zh-CN" sz="2400" b="1" i="0" u="none" strike="noStrike" cap="none" normalizeH="0" baseline="0" dirty="0">
                <a:ln>
                  <a:noFill/>
                </a:ln>
                <a:solidFill>
                  <a:srgbClr val="660E7A"/>
                </a:solidFill>
                <a:effectLst/>
                <a:latin typeface="Consolas" panose="020B0609020204030204" pitchFamily="49" charset="0"/>
              </a:rPr>
              <a:t>fileName </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"KnowledgeUnit"</a:t>
            </a: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065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a:t>
            </a:r>
          </a:p>
        </p:txBody>
      </p:sp>
      <p:sp>
        <p:nvSpPr>
          <p:cNvPr id="3" name="矩形 2"/>
          <p:cNvSpPr/>
          <p:nvPr/>
        </p:nvSpPr>
        <p:spPr>
          <a:xfrm>
            <a:off x="2075847" y="998944"/>
            <a:ext cx="7934425" cy="5377178"/>
          </a:xfrm>
          <a:prstGeom prst="rect">
            <a:avLst/>
          </a:prstGeom>
          <a:solidFill>
            <a:srgbClr val="FAFAFA"/>
          </a:solidFill>
          <a:ln>
            <a:solidFill>
              <a:srgbClr val="DBD9DC"/>
            </a:solidFill>
          </a:ln>
        </p:spPr>
        <p:txBody>
          <a:bodyPr wrap="square">
            <a:spAutoFit/>
          </a:bodyPr>
          <a:lstStyle/>
          <a:p>
            <a:pPr lvl="0" eaLnBrk="0" fontAlgn="base" hangingPunct="0">
              <a:lnSpc>
                <a:spcPct val="120000"/>
              </a:lnSpc>
              <a:spcBef>
                <a:spcPts val="600"/>
              </a:spcBef>
              <a:spcAft>
                <a:spcPct val="0"/>
              </a:spcAft>
            </a:pPr>
            <a:r>
              <a:rPr lang="zh-CN" altLang="zh-CN" sz="2400" b="1" dirty="0">
                <a:solidFill>
                  <a:srgbClr val="000080"/>
                </a:solidFill>
                <a:latin typeface="Consolas" panose="020B0609020204030204" pitchFamily="49" charset="0"/>
              </a:rPr>
              <a:t>catch </a:t>
            </a:r>
            <a:r>
              <a:rPr lang="zh-CN" altLang="zh-CN" sz="2400" dirty="0">
                <a:solidFill>
                  <a:srgbClr val="000000"/>
                </a:solidFill>
                <a:latin typeface="Consolas" panose="020B0609020204030204" pitchFamily="49" charset="0"/>
              </a:rPr>
              <a:t>(</a:t>
            </a:r>
            <a:r>
              <a:rPr lang="zh-CN" altLang="zh-CN" sz="2400" b="1" dirty="0">
                <a:solidFill>
                  <a:srgbClr val="000000"/>
                </a:solidFill>
                <a:latin typeface="Consolas" panose="020B0609020204030204" pitchFamily="49" charset="0"/>
              </a:rPr>
              <a:t>IOException</a:t>
            </a:r>
            <a:r>
              <a:rPr lang="zh-CN" altLang="zh-CN" sz="2400" dirty="0">
                <a:solidFill>
                  <a:srgbClr val="000000"/>
                </a:solidFill>
                <a:latin typeface="Consolas" panose="020B0609020204030204" pitchFamily="49" charset="0"/>
              </a:rPr>
              <a:t> e) {</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    e.printStackTrace();</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 </a:t>
            </a:r>
            <a:r>
              <a:rPr lang="zh-CN" altLang="zh-CN" sz="2400" b="1" dirty="0">
                <a:solidFill>
                  <a:srgbClr val="000080"/>
                </a:solidFill>
                <a:latin typeface="Consolas" panose="020B0609020204030204" pitchFamily="49" charset="0"/>
              </a:rPr>
              <a:t>finally </a:t>
            </a:r>
            <a:r>
              <a:rPr lang="zh-CN" altLang="zh-CN" sz="2400" dirty="0">
                <a:solidFill>
                  <a:srgbClr val="000000"/>
                </a:solidFill>
                <a:latin typeface="Consolas" panose="020B0609020204030204" pitchFamily="49" charset="0"/>
              </a:rPr>
              <a:t>{</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    </a:t>
            </a:r>
            <a:r>
              <a:rPr lang="zh-CN" altLang="zh-CN" sz="2400" b="1" dirty="0">
                <a:solidFill>
                  <a:srgbClr val="000080"/>
                </a:solidFill>
                <a:latin typeface="Consolas" panose="020B0609020204030204" pitchFamily="49" charset="0"/>
              </a:rPr>
              <a:t>if </a:t>
            </a:r>
            <a:r>
              <a:rPr lang="zh-CN" altLang="zh-CN" sz="2400" dirty="0">
                <a:solidFill>
                  <a:srgbClr val="000000"/>
                </a:solidFill>
                <a:latin typeface="Consolas" panose="020B0609020204030204" pitchFamily="49" charset="0"/>
              </a:rPr>
              <a:t>(</a:t>
            </a:r>
            <a:r>
              <a:rPr lang="zh-CN" altLang="zh-CN" sz="2400" b="1" dirty="0">
                <a:solidFill>
                  <a:srgbClr val="000000"/>
                </a:solidFill>
                <a:latin typeface="Consolas" panose="020B0609020204030204" pitchFamily="49" charset="0"/>
              </a:rPr>
              <a:t>reader</a:t>
            </a:r>
            <a:r>
              <a:rPr lang="zh-CN" altLang="zh-CN" sz="2400" dirty="0">
                <a:solidFill>
                  <a:srgbClr val="000000"/>
                </a:solidFill>
                <a:latin typeface="Consolas" panose="020B0609020204030204" pitchFamily="49" charset="0"/>
              </a:rPr>
              <a:t> != </a:t>
            </a:r>
            <a:r>
              <a:rPr lang="zh-CN" altLang="zh-CN" sz="2400" b="1" dirty="0">
                <a:solidFill>
                  <a:srgbClr val="000080"/>
                </a:solidFill>
                <a:latin typeface="Consolas" panose="020B0609020204030204" pitchFamily="49" charset="0"/>
              </a:rPr>
              <a:t>null</a:t>
            </a:r>
            <a:r>
              <a:rPr lang="zh-CN" altLang="zh-CN" sz="2400" dirty="0">
                <a:solidFill>
                  <a:srgbClr val="000000"/>
                </a:solidFill>
                <a:latin typeface="Consolas" panose="020B0609020204030204" pitchFamily="49" charset="0"/>
              </a:rPr>
              <a:t>) {</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        </a:t>
            </a:r>
            <a:r>
              <a:rPr lang="zh-CN" altLang="zh-CN" sz="2400" b="1" dirty="0">
                <a:solidFill>
                  <a:srgbClr val="000080"/>
                </a:solidFill>
                <a:latin typeface="Consolas" panose="020B0609020204030204" pitchFamily="49" charset="0"/>
              </a:rPr>
              <a:t>try </a:t>
            </a:r>
            <a:r>
              <a:rPr lang="zh-CN" altLang="zh-CN" sz="2400" dirty="0">
                <a:solidFill>
                  <a:srgbClr val="000000"/>
                </a:solidFill>
                <a:latin typeface="Consolas" panose="020B0609020204030204" pitchFamily="49" charset="0"/>
              </a:rPr>
              <a:t>{</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            reader.close();</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        } </a:t>
            </a:r>
            <a:r>
              <a:rPr lang="zh-CN" altLang="zh-CN" sz="2400" b="1" dirty="0">
                <a:solidFill>
                  <a:srgbClr val="000080"/>
                </a:solidFill>
                <a:latin typeface="Consolas" panose="020B0609020204030204" pitchFamily="49" charset="0"/>
              </a:rPr>
              <a:t>catch </a:t>
            </a:r>
            <a:r>
              <a:rPr lang="zh-CN" altLang="zh-CN" sz="2400" dirty="0">
                <a:solidFill>
                  <a:srgbClr val="000000"/>
                </a:solidFill>
                <a:latin typeface="Consolas" panose="020B0609020204030204" pitchFamily="49" charset="0"/>
              </a:rPr>
              <a:t>(IOException e) {</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            e.printStackTrace();</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        }</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    }</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a:t>
            </a:r>
            <a:br>
              <a:rPr lang="zh-CN" altLang="zh-CN" sz="2400" dirty="0">
                <a:solidFill>
                  <a:srgbClr val="000000"/>
                </a:solidFill>
                <a:latin typeface="Consolas" panose="020B0609020204030204" pitchFamily="49" charset="0"/>
              </a:rPr>
            </a:br>
            <a:r>
              <a:rPr lang="zh-CN" altLang="zh-CN" sz="2400" b="1" dirty="0">
                <a:solidFill>
                  <a:srgbClr val="000080"/>
                </a:solidFill>
                <a:latin typeface="Consolas" panose="020B0609020204030204" pitchFamily="49" charset="0"/>
              </a:rPr>
              <a:t>return </a:t>
            </a:r>
            <a:r>
              <a:rPr lang="zh-CN" altLang="zh-CN" sz="2400" dirty="0">
                <a:solidFill>
                  <a:srgbClr val="000000"/>
                </a:solidFill>
                <a:latin typeface="Consolas" panose="020B0609020204030204" pitchFamily="49" charset="0"/>
              </a:rPr>
              <a:t>content.toString();</a:t>
            </a:r>
            <a:endParaRPr lang="zh-CN" altLang="zh-CN" sz="2400" dirty="0">
              <a:latin typeface="Arial" panose="020B0604020202020204" pitchFamily="34" charset="0"/>
            </a:endParaRPr>
          </a:p>
        </p:txBody>
      </p:sp>
    </p:spTree>
    <p:extLst>
      <p:ext uri="{BB962C8B-B14F-4D97-AF65-F5344CB8AC3E}">
        <p14:creationId xmlns:p14="http://schemas.microsoft.com/office/powerpoint/2010/main" val="63466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a:srcRect l="93710" b="87579"/>
          <a:stretch/>
        </p:blipFill>
        <p:spPr>
          <a:xfrm>
            <a:off x="10302924" y="2799298"/>
            <a:ext cx="941622" cy="388244"/>
          </a:xfrm>
          <a:prstGeom prst="rect">
            <a:avLst/>
          </a:prstGeom>
        </p:spPr>
      </p:pic>
      <p:sp>
        <p:nvSpPr>
          <p:cNvPr id="2" name="标题 1"/>
          <p:cNvSpPr>
            <a:spLocks noGrp="1"/>
          </p:cNvSpPr>
          <p:nvPr>
            <p:ph type="title"/>
          </p:nvPr>
        </p:nvSpPr>
        <p:spPr/>
        <p:txBody>
          <a:bodyPr/>
          <a:lstStyle/>
          <a:p>
            <a:r>
              <a:rPr lang="zh-CN" altLang="en-US" dirty="0"/>
              <a:t>目录</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9</a:t>
            </a:fld>
            <a:endParaRPr lang="zh-CN" altLang="en-US"/>
          </a:p>
        </p:txBody>
      </p:sp>
      <p:sp>
        <p:nvSpPr>
          <p:cNvPr id="5" name="矩形 4"/>
          <p:cNvSpPr/>
          <p:nvPr/>
        </p:nvSpPr>
        <p:spPr>
          <a:xfrm>
            <a:off x="690418" y="1202406"/>
            <a:ext cx="5503430" cy="523220"/>
          </a:xfrm>
          <a:prstGeom prst="rect">
            <a:avLst/>
          </a:prstGeom>
        </p:spPr>
        <p:txBody>
          <a:bodyPr wrap="none">
            <a:spAutoFit/>
          </a:bodyPr>
          <a:lstStyle/>
          <a:p>
            <a:r>
              <a:rPr lang="en-US" altLang="zh-CN" sz="2800" dirty="0"/>
              <a:t>/data/data/&lt;package name&gt;/files/</a:t>
            </a:r>
            <a:endParaRPr lang="zh-CN" altLang="en-US" sz="2800" dirty="0"/>
          </a:p>
        </p:txBody>
      </p:sp>
      <p:sp>
        <p:nvSpPr>
          <p:cNvPr id="10" name="矩形 1"/>
          <p:cNvSpPr/>
          <p:nvPr/>
        </p:nvSpPr>
        <p:spPr>
          <a:xfrm>
            <a:off x="10401301" y="2661041"/>
            <a:ext cx="1057274" cy="634306"/>
          </a:xfrm>
          <a:prstGeom prst="roundRect">
            <a:avLst>
              <a:gd name="adj" fmla="val 8167"/>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pic>
        <p:nvPicPr>
          <p:cNvPr id="7" name="图片 6">
            <a:extLst>
              <a:ext uri="{FF2B5EF4-FFF2-40B4-BE49-F238E27FC236}">
                <a16:creationId xmlns:a16="http://schemas.microsoft.com/office/drawing/2014/main" id="{2CC488C7-3367-7843-A7ED-A827757A4A29}"/>
              </a:ext>
            </a:extLst>
          </p:cNvPr>
          <p:cNvPicPr>
            <a:picLocks noChangeAspect="1"/>
          </p:cNvPicPr>
          <p:nvPr/>
        </p:nvPicPr>
        <p:blipFill>
          <a:blip r:embed="rId4"/>
          <a:stretch>
            <a:fillRect/>
          </a:stretch>
        </p:blipFill>
        <p:spPr>
          <a:xfrm>
            <a:off x="97848" y="1841011"/>
            <a:ext cx="12192000" cy="4688126"/>
          </a:xfrm>
          <a:prstGeom prst="rect">
            <a:avLst/>
          </a:prstGeom>
        </p:spPr>
      </p:pic>
    </p:spTree>
    <p:extLst>
      <p:ext uri="{BB962C8B-B14F-4D97-AF65-F5344CB8AC3E}">
        <p14:creationId xmlns:p14="http://schemas.microsoft.com/office/powerpoint/2010/main" val="2378594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MH" val="20171003145635"/>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71003145635"/>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71003145635"/>
  <p:tag name="MH_LIBRARY" val="GRAPHIC"/>
  <p:tag name="MH_TYPE" val="Other"/>
  <p:tag name="MH_ORDER" val="5"/>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MH" val="20171003145635"/>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1003145635"/>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1003145635"/>
  <p:tag name="MH_LIBRARY" val="GRAPHIC"/>
  <p:tag name="MH_TYPE" val="Other"/>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71003145635"/>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71003145635"/>
  <p:tag name="MH_LIBRARY" val="GRAPHIC"/>
  <p:tag name="MH_TYPE" val="Other"/>
  <p:tag name="MH_ORDER" val="5"/>
</p:tagLst>
</file>

<file path=ppt/tags/tag8.xml><?xml version="1.0" encoding="utf-8"?>
<p:tagLst xmlns:a="http://schemas.openxmlformats.org/drawingml/2006/main" xmlns:r="http://schemas.openxmlformats.org/officeDocument/2006/relationships" xmlns:p="http://schemas.openxmlformats.org/presentationml/2006/main">
  <p:tag name="MH" val="20171003145635"/>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1003145635"/>
  <p:tag name="MH_LIBRARY" val="GRAPHIC"/>
  <p:tag name="MH_TYPE" val="Other"/>
  <p:tag name="MH_ORDER" val="2"/>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50000"/>
            <a:lumOff val="50000"/>
          </a:schemeClr>
        </a:solidFill>
      </a:spPr>
      <a:bodyPr wrap="none" rtlCol="0" anchor="ctr">
        <a:spAutoFit/>
      </a:bodyPr>
      <a:lstStyle>
        <a:defPPr algn="ctr">
          <a:defRPr sz="2800" dirty="0">
            <a:solidFill>
              <a:srgbClr val="333333"/>
            </a:solidFill>
          </a:defRPr>
        </a:defPPr>
      </a:lstStyle>
    </a:spDef>
    <a:txDef>
      <a:spPr>
        <a:noFill/>
      </a:spPr>
      <a:bodyPr wrap="square" rtlCol="0">
        <a:spAutoFit/>
      </a:bodyPr>
      <a:lstStyle>
        <a:defPPr>
          <a:lnSpc>
            <a:spcPct val="110000"/>
          </a:lnSpc>
          <a:defRPr sz="2800" dirty="0" smtClean="0">
            <a:latin typeface="Arial" panose="020B0604020202020204" pitchFamily="34" charset="0"/>
            <a:ea typeface="微软雅黑"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14263</TotalTime>
  <Words>5046</Words>
  <Application>Microsoft Macintosh PowerPoint</Application>
  <PresentationFormat>宽屏</PresentationFormat>
  <Paragraphs>808</Paragraphs>
  <Slides>69</Slides>
  <Notes>45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69</vt:i4>
      </vt:variant>
    </vt:vector>
  </HeadingPairs>
  <TitlesOfParts>
    <vt:vector size="79" baseType="lpstr">
      <vt:lpstr>等线</vt:lpstr>
      <vt:lpstr>宋体</vt:lpstr>
      <vt:lpstr>Microsoft YaHei</vt:lpstr>
      <vt:lpstr>Microsoft YaHei</vt:lpstr>
      <vt:lpstr>Arial Unicode MS</vt:lpstr>
      <vt:lpstr>新細明體</vt:lpstr>
      <vt:lpstr>Arial</vt:lpstr>
      <vt:lpstr>Consolas</vt:lpstr>
      <vt:lpstr>Wingdings</vt:lpstr>
      <vt:lpstr>Office 主题​​</vt:lpstr>
      <vt:lpstr>移动应用开发</vt:lpstr>
      <vt:lpstr>瞬时数据如何保存</vt:lpstr>
      <vt:lpstr>持久化技术</vt:lpstr>
      <vt:lpstr>数据存取</vt:lpstr>
      <vt:lpstr>File</vt:lpstr>
      <vt:lpstr>保存数据</vt:lpstr>
      <vt:lpstr>读取数据</vt:lpstr>
      <vt:lpstr>异常</vt:lpstr>
      <vt:lpstr>目录</vt:lpstr>
      <vt:lpstr>权限</vt:lpstr>
      <vt:lpstr>SharedPreferences</vt:lpstr>
      <vt:lpstr>存储数据</vt:lpstr>
      <vt:lpstr>获取 SharedPreferences </vt:lpstr>
      <vt:lpstr>Context</vt:lpstr>
      <vt:lpstr>保存数据</vt:lpstr>
      <vt:lpstr>恢复数据</vt:lpstr>
      <vt:lpstr>查看结果</vt:lpstr>
      <vt:lpstr>常用方法</vt:lpstr>
      <vt:lpstr>关系数据库SQLite</vt:lpstr>
      <vt:lpstr>SQLite</vt:lpstr>
      <vt:lpstr>数据库设计(E-R)</vt:lpstr>
      <vt:lpstr>创建数据库</vt:lpstr>
      <vt:lpstr>DBQuizHelper</vt:lpstr>
      <vt:lpstr>建表</vt:lpstr>
      <vt:lpstr>查看程序的执行结果</vt:lpstr>
      <vt:lpstr>root权限</vt:lpstr>
      <vt:lpstr>获取root权限并进入adb工具</vt:lpstr>
      <vt:lpstr>列出数据库文件</vt:lpstr>
      <vt:lpstr>SQLite3</vt:lpstr>
      <vt:lpstr>添加数据</vt:lpstr>
      <vt:lpstr>显示数据库中Book表的信息</vt:lpstr>
      <vt:lpstr>更新 – 删除</vt:lpstr>
      <vt:lpstr>查询数据</vt:lpstr>
      <vt:lpstr>Cursor</vt:lpstr>
      <vt:lpstr>练习：增加新的Table</vt:lpstr>
      <vt:lpstr>SQL 操作数据库 </vt:lpstr>
      <vt:lpstr>PowerPoint 演示文稿</vt:lpstr>
      <vt:lpstr>Content Provider</vt:lpstr>
      <vt:lpstr>使用现有内容提供器</vt:lpstr>
      <vt:lpstr>权限及其发展</vt:lpstr>
      <vt:lpstr>PowerPoint 演示文稿</vt:lpstr>
      <vt:lpstr>重要权限，运行时授权</vt:lpstr>
      <vt:lpstr>PowerPoint 演示文稿</vt:lpstr>
      <vt:lpstr>访问其他程序中的数据 </vt:lpstr>
      <vt:lpstr>URI</vt:lpstr>
      <vt:lpstr>示例</vt:lpstr>
      <vt:lpstr>读取数据</vt:lpstr>
      <vt:lpstr>示例：读取联系人</vt:lpstr>
      <vt:lpstr>示例：读取联系人</vt:lpstr>
      <vt:lpstr>数据提供外部访问接口 </vt:lpstr>
      <vt:lpstr>自定义 ContentProvider</vt:lpstr>
      <vt:lpstr>匹配规则</vt:lpstr>
      <vt:lpstr>数据源</vt:lpstr>
      <vt:lpstr>查询</vt:lpstr>
      <vt:lpstr>插入</vt:lpstr>
      <vt:lpstr>删除</vt:lpstr>
      <vt:lpstr>更新</vt:lpstr>
      <vt:lpstr>注册</vt:lpstr>
      <vt:lpstr>数据解析</vt:lpstr>
      <vt:lpstr>XML解析</vt:lpstr>
      <vt:lpstr>Parse XML - 1</vt:lpstr>
      <vt:lpstr>Parse XML  - 2</vt:lpstr>
      <vt:lpstr>效果</vt:lpstr>
      <vt:lpstr>SAX解析方式</vt:lpstr>
      <vt:lpstr>JSON</vt:lpstr>
      <vt:lpstr>示例</vt:lpstr>
      <vt:lpstr>Parse JSON</vt:lpstr>
      <vt:lpstr>GSON</vt:lpstr>
      <vt:lpstr>使用</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zdy cn</dc:creator>
  <cp:lastModifiedBy>Xu Felix</cp:lastModifiedBy>
  <cp:revision>1553</cp:revision>
  <dcterms:created xsi:type="dcterms:W3CDTF">2016-12-23T00:50:08Z</dcterms:created>
  <dcterms:modified xsi:type="dcterms:W3CDTF">2019-10-29T05:13:55Z</dcterms:modified>
</cp:coreProperties>
</file>