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9" r:id="rId3"/>
    <p:sldId id="460" r:id="rId4"/>
    <p:sldId id="458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454" r:id="rId18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 autoAdjust="0"/>
    <p:restoredTop sz="90814" autoAdjust="0"/>
  </p:normalViewPr>
  <p:slideViewPr>
    <p:cSldViewPr>
      <p:cViewPr varScale="1">
        <p:scale>
          <a:sx n="62" d="100"/>
          <a:sy n="62" d="100"/>
        </p:scale>
        <p:origin x="7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5B4B0-7C1E-447A-9663-02FFDE877AEE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2ABFACF-F65E-40AF-AE31-14DB4CBBD929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CMD</a:t>
          </a:r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命令与端口扫描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14F959-1953-4566-8EF1-9AC9FC913658}" type="parTrans" cxnId="{BD8DAF10-328D-4738-A0F0-9AF5C43961D7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E7E229-B74E-4CE8-9834-D8DA73268714}" type="sibTrans" cxnId="{BD8DAF10-328D-4738-A0F0-9AF5C43961D7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C57719-6FCF-42B3-A24F-7A7D2FE6248D}">
      <dgm:prSet phldrT="[文本]" custT="1"/>
      <dgm:spPr/>
      <dgm:t>
        <a:bodyPr/>
        <a:lstStyle/>
        <a:p>
          <a:pPr indent="720000" algn="l"/>
          <a:r>
            <a:rPr lang="en-US" altLang="zh-CN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Ping</a:t>
          </a:r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命令的使用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B19C81-CC38-4292-827E-519C069BAB76}" type="parTrans" cxnId="{2E863C3A-8E32-4B47-A43B-AB6578A25A84}">
      <dgm:prSet custT="1"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2AD595-2F63-4148-86B8-0EF8BE6F2F8A}" type="sibTrans" cxnId="{2E863C3A-8E32-4B47-A43B-AB6578A25A84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8F9212-610E-4519-A7B1-F1FFAF5F9A77}">
      <dgm:prSet phldrT="[文本]" custT="1"/>
      <dgm:spPr/>
      <dgm:t>
        <a:bodyPr/>
        <a:lstStyle/>
        <a:p>
          <a:pPr indent="720000" algn="l"/>
          <a:r>
            <a:rPr lang="en-US" altLang="zh-CN" sz="24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Nslookup</a:t>
          </a:r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D03F5E-FA65-41CA-98B9-2A24DF0B9928}" type="parTrans" cxnId="{4AFE4472-C99E-493B-8A10-A9F84D89BC09}">
      <dgm:prSet custT="1"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EFDE4-5488-4F03-B83B-A31BACC2B68B}" type="sibTrans" cxnId="{4AFE4472-C99E-493B-8A10-A9F84D89BC09}">
      <dgm:prSet/>
      <dgm:spPr/>
      <dgm:t>
        <a:bodyPr/>
        <a:lstStyle/>
        <a:p>
          <a:endParaRPr lang="zh-CN" altLang="en-US" sz="24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C8C3E6-84BF-48EE-B895-E753F1C8D0FC}">
      <dgm:prSet phldrT="[文本]" custT="1"/>
      <dgm:spPr/>
      <dgm:t>
        <a:bodyPr/>
        <a:lstStyle/>
        <a:p>
          <a:pPr indent="720000" algn="l"/>
          <a:r>
            <a:rPr lang="en-US" altLang="zh-CN" sz="24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Tracert</a:t>
          </a:r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80B25D-477D-4BDE-99FD-A6B10127D45D}" type="parTrans" cxnId="{AC3E19E1-73E6-4BCC-B423-CE825229472B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693ED514-96AB-476F-8D41-A694109BC930}" type="sibTrans" cxnId="{AC3E19E1-73E6-4BCC-B423-CE825229472B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0E0B6C48-B1A5-45FA-9F73-8CA8AC2E9C43}">
      <dgm:prSet phldrT="[文本]" custT="1"/>
      <dgm:spPr/>
      <dgm:t>
        <a:bodyPr/>
        <a:lstStyle/>
        <a:p>
          <a:pPr indent="720000" algn="l"/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扫描工具的使用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C32175-DF6E-434B-8D2E-C68D77A1D7D1}" type="parTrans" cxnId="{2A3EAA65-16F9-4695-867E-921AB7835978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17F41F38-C1DC-4FC4-ABC6-5F4530525A63}" type="sibTrans" cxnId="{2A3EAA65-16F9-4695-867E-921AB7835978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8FBAF90B-1417-467B-AECE-E78BABBC4BBB}">
      <dgm:prSet phldrT="[文本]" custT="1"/>
      <dgm:spPr/>
      <dgm:t>
        <a:bodyPr/>
        <a:lstStyle/>
        <a:p>
          <a:pPr indent="720000" algn="l"/>
          <a:r>
            <a:rPr lang="zh-CN" altLang="en-US" sz="24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端口扫描器设计与实现</a:t>
          </a:r>
          <a:endParaRPr lang="zh-CN" altLang="en-US" sz="24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6A5C45-FF9A-42B8-BD94-DFDAE8B12B3C}" type="parTrans" cxnId="{BD4214FA-B66D-433F-963F-3F38CB24F94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E4164976-F5AC-4171-9CB3-4AD33210AC56}" type="sibTrans" cxnId="{BD4214FA-B66D-433F-963F-3F38CB24F94F}">
      <dgm:prSet/>
      <dgm:spPr/>
      <dgm:t>
        <a:bodyPr/>
        <a:lstStyle/>
        <a:p>
          <a:endParaRPr lang="zh-CN" altLang="en-US">
            <a:solidFill>
              <a:srgbClr val="002060"/>
            </a:solidFill>
          </a:endParaRPr>
        </a:p>
      </dgm:t>
    </dgm:pt>
    <dgm:pt modelId="{0CFF7574-2F89-4C32-A0F7-F304E981EA44}" type="pres">
      <dgm:prSet presAssocID="{BDF5B4B0-7C1E-447A-9663-02FFDE877A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CF20BB-85C4-4308-9BF5-0064E7ED92B0}" type="pres">
      <dgm:prSet presAssocID="{52ABFACF-F65E-40AF-AE31-14DB4CBBD929}" presName="root1" presStyleCnt="0"/>
      <dgm:spPr/>
    </dgm:pt>
    <dgm:pt modelId="{5C4279C7-D627-42B3-B1B6-E763392595DA}" type="pres">
      <dgm:prSet presAssocID="{52ABFACF-F65E-40AF-AE31-14DB4CBBD929}" presName="LevelOneTextNode" presStyleLbl="node0" presStyleIdx="0" presStyleCnt="1" custLinFactX="-54226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6CABE9-157F-4BE2-9DF0-E9BEAA21D552}" type="pres">
      <dgm:prSet presAssocID="{52ABFACF-F65E-40AF-AE31-14DB4CBBD929}" presName="level2hierChild" presStyleCnt="0"/>
      <dgm:spPr/>
    </dgm:pt>
    <dgm:pt modelId="{FB90D894-5C2A-49EF-9EAF-0219408198BB}" type="pres">
      <dgm:prSet presAssocID="{21B19C81-CC38-4292-827E-519C069BAB76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BA008916-8107-4913-B1D5-CFDEC0C30CDE}" type="pres">
      <dgm:prSet presAssocID="{21B19C81-CC38-4292-827E-519C069BAB7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F8E7160-03CD-43B8-A263-CFDB21B07911}" type="pres">
      <dgm:prSet presAssocID="{FCC57719-6FCF-42B3-A24F-7A7D2FE6248D}" presName="root2" presStyleCnt="0"/>
      <dgm:spPr/>
    </dgm:pt>
    <dgm:pt modelId="{7C1FED7C-D8EC-4530-8AB6-8C2714AA56C7}" type="pres">
      <dgm:prSet presAssocID="{FCC57719-6FCF-42B3-A24F-7A7D2FE6248D}" presName="LevelTwoTextNode" presStyleLbl="node2" presStyleIdx="0" presStyleCnt="5" custScaleX="190835" custLinFactNeighborX="14029" custLinFactNeighborY="-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473B3F2-69BC-4D82-90D7-4E2A3B9C2552}" type="pres">
      <dgm:prSet presAssocID="{FCC57719-6FCF-42B3-A24F-7A7D2FE6248D}" presName="level3hierChild" presStyleCnt="0"/>
      <dgm:spPr/>
    </dgm:pt>
    <dgm:pt modelId="{FBD6E80D-5562-4DE9-A27A-0053813C7DC1}" type="pres">
      <dgm:prSet presAssocID="{09D03F5E-FA65-41CA-98B9-2A24DF0B9928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E3DA856-024D-4E2E-AA6E-65142AD196C7}" type="pres">
      <dgm:prSet presAssocID="{09D03F5E-FA65-41CA-98B9-2A24DF0B9928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6B11C752-16A5-4A6F-982C-FC2D791EAF81}" type="pres">
      <dgm:prSet presAssocID="{EB8F9212-610E-4519-A7B1-F1FFAF5F9A77}" presName="root2" presStyleCnt="0"/>
      <dgm:spPr/>
    </dgm:pt>
    <dgm:pt modelId="{AB72FF4B-7660-4769-BAC2-3A0716D04C5C}" type="pres">
      <dgm:prSet presAssocID="{EB8F9212-610E-4519-A7B1-F1FFAF5F9A77}" presName="LevelTwoTextNode" presStyleLbl="node2" presStyleIdx="1" presStyleCnt="5" custScaleX="190835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D24C9-4CD5-4A21-9F09-8DFD6FE0A915}" type="pres">
      <dgm:prSet presAssocID="{EB8F9212-610E-4519-A7B1-F1FFAF5F9A77}" presName="level3hierChild" presStyleCnt="0"/>
      <dgm:spPr/>
    </dgm:pt>
    <dgm:pt modelId="{8A4DDA62-2FBD-4F65-B11A-9188B0B8D056}" type="pres">
      <dgm:prSet presAssocID="{6B80B25D-477D-4BDE-99FD-A6B10127D45D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50A72458-A1AA-4F0A-B17F-1E02453C0495}" type="pres">
      <dgm:prSet presAssocID="{6B80B25D-477D-4BDE-99FD-A6B10127D45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F9A236E0-00E9-4EB7-8052-9DFFADFF6B3D}" type="pres">
      <dgm:prSet presAssocID="{7FC8C3E6-84BF-48EE-B895-E753F1C8D0FC}" presName="root2" presStyleCnt="0"/>
      <dgm:spPr/>
    </dgm:pt>
    <dgm:pt modelId="{2358C86C-8917-41D2-8E27-B908B4D8D8EB}" type="pres">
      <dgm:prSet presAssocID="{7FC8C3E6-84BF-48EE-B895-E753F1C8D0FC}" presName="LevelTwoTextNode" presStyleLbl="node2" presStyleIdx="2" presStyleCnt="5" custScaleX="189864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42E2D8-020D-4AE3-B56E-95B7D3238A09}" type="pres">
      <dgm:prSet presAssocID="{7FC8C3E6-84BF-48EE-B895-E753F1C8D0FC}" presName="level3hierChild" presStyleCnt="0"/>
      <dgm:spPr/>
    </dgm:pt>
    <dgm:pt modelId="{82948872-1DEB-4E6E-81DE-0178C1877594}" type="pres">
      <dgm:prSet presAssocID="{FBC32175-DF6E-434B-8D2E-C68D77A1D7D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EABE5E8D-E6C8-4E58-A35E-6AC55B40A23A}" type="pres">
      <dgm:prSet presAssocID="{FBC32175-DF6E-434B-8D2E-C68D77A1D7D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671F4B3-9FCB-4ABF-A5EB-00CCFEB3C7C1}" type="pres">
      <dgm:prSet presAssocID="{0E0B6C48-B1A5-45FA-9F73-8CA8AC2E9C43}" presName="root2" presStyleCnt="0"/>
      <dgm:spPr/>
    </dgm:pt>
    <dgm:pt modelId="{07B0FB95-4055-4C0C-A36E-395E21D7D3E1}" type="pres">
      <dgm:prSet presAssocID="{0E0B6C48-B1A5-45FA-9F73-8CA8AC2E9C43}" presName="LevelTwoTextNode" presStyleLbl="node2" presStyleIdx="3" presStyleCnt="5" custScaleX="189864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EAF406-E72B-4607-8279-4CBE28DC232F}" type="pres">
      <dgm:prSet presAssocID="{0E0B6C48-B1A5-45FA-9F73-8CA8AC2E9C43}" presName="level3hierChild" presStyleCnt="0"/>
      <dgm:spPr/>
    </dgm:pt>
    <dgm:pt modelId="{8FD75F3D-3860-41F0-BD94-D64768FF2162}" type="pres">
      <dgm:prSet presAssocID="{EB6A5C45-FF9A-42B8-BD94-DFDAE8B12B3C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B946756E-6C23-4A98-BD35-20126A089D56}" type="pres">
      <dgm:prSet presAssocID="{EB6A5C45-FF9A-42B8-BD94-DFDAE8B12B3C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DFA3F8F4-F52F-4CC0-B337-8D394756C1AB}" type="pres">
      <dgm:prSet presAssocID="{8FBAF90B-1417-467B-AECE-E78BABBC4BBB}" presName="root2" presStyleCnt="0"/>
      <dgm:spPr/>
    </dgm:pt>
    <dgm:pt modelId="{BEC501DD-E900-46E5-AD83-D8B81B2625C1}" type="pres">
      <dgm:prSet presAssocID="{8FBAF90B-1417-467B-AECE-E78BABBC4BBB}" presName="LevelTwoTextNode" presStyleLbl="node2" presStyleIdx="4" presStyleCnt="5" custScaleX="190835" custLinFactNeighborX="140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46B0CE-6FFC-4555-91ED-B28896AB39C5}" type="pres">
      <dgm:prSet presAssocID="{8FBAF90B-1417-467B-AECE-E78BABBC4BBB}" presName="level3hierChild" presStyleCnt="0"/>
      <dgm:spPr/>
    </dgm:pt>
  </dgm:ptLst>
  <dgm:cxnLst>
    <dgm:cxn modelId="{0BB4682C-C46B-4D60-B809-7FEB73D30419}" type="presOf" srcId="{8FBAF90B-1417-467B-AECE-E78BABBC4BBB}" destId="{BEC501DD-E900-46E5-AD83-D8B81B2625C1}" srcOrd="0" destOrd="0" presId="urn:microsoft.com/office/officeart/2008/layout/HorizontalMultiLevelHierarchy"/>
    <dgm:cxn modelId="{D0A963A1-596A-4D37-B834-DBD3C87B2935}" type="presOf" srcId="{6B80B25D-477D-4BDE-99FD-A6B10127D45D}" destId="{8A4DDA62-2FBD-4F65-B11A-9188B0B8D056}" srcOrd="0" destOrd="0" presId="urn:microsoft.com/office/officeart/2008/layout/HorizontalMultiLevelHierarchy"/>
    <dgm:cxn modelId="{2A3EAA65-16F9-4695-867E-921AB7835978}" srcId="{52ABFACF-F65E-40AF-AE31-14DB4CBBD929}" destId="{0E0B6C48-B1A5-45FA-9F73-8CA8AC2E9C43}" srcOrd="3" destOrd="0" parTransId="{FBC32175-DF6E-434B-8D2E-C68D77A1D7D1}" sibTransId="{17F41F38-C1DC-4FC4-ABC6-5F4530525A63}"/>
    <dgm:cxn modelId="{2E863C3A-8E32-4B47-A43B-AB6578A25A84}" srcId="{52ABFACF-F65E-40AF-AE31-14DB4CBBD929}" destId="{FCC57719-6FCF-42B3-A24F-7A7D2FE6248D}" srcOrd="0" destOrd="0" parTransId="{21B19C81-CC38-4292-827E-519C069BAB76}" sibTransId="{572AD595-2F63-4148-86B8-0EF8BE6F2F8A}"/>
    <dgm:cxn modelId="{AC3E19E1-73E6-4BCC-B423-CE825229472B}" srcId="{52ABFACF-F65E-40AF-AE31-14DB4CBBD929}" destId="{7FC8C3E6-84BF-48EE-B895-E753F1C8D0FC}" srcOrd="2" destOrd="0" parTransId="{6B80B25D-477D-4BDE-99FD-A6B10127D45D}" sibTransId="{693ED514-96AB-476F-8D41-A694109BC930}"/>
    <dgm:cxn modelId="{22CB5FB8-5C0F-4C9B-92A4-03CBE82F947C}" type="presOf" srcId="{EB6A5C45-FF9A-42B8-BD94-DFDAE8B12B3C}" destId="{B946756E-6C23-4A98-BD35-20126A089D56}" srcOrd="1" destOrd="0" presId="urn:microsoft.com/office/officeart/2008/layout/HorizontalMultiLevelHierarchy"/>
    <dgm:cxn modelId="{9248B71B-2B2A-4D6D-961A-1F699B4404F8}" type="presOf" srcId="{21B19C81-CC38-4292-827E-519C069BAB76}" destId="{BA008916-8107-4913-B1D5-CFDEC0C30CDE}" srcOrd="1" destOrd="0" presId="urn:microsoft.com/office/officeart/2008/layout/HorizontalMultiLevelHierarchy"/>
    <dgm:cxn modelId="{5F766346-14F4-42BA-A949-0495207E85DD}" type="presOf" srcId="{BDF5B4B0-7C1E-447A-9663-02FFDE877AEE}" destId="{0CFF7574-2F89-4C32-A0F7-F304E981EA44}" srcOrd="0" destOrd="0" presId="urn:microsoft.com/office/officeart/2008/layout/HorizontalMultiLevelHierarchy"/>
    <dgm:cxn modelId="{C5F6845B-6034-4A79-AB13-2D20108F115D}" type="presOf" srcId="{EB6A5C45-FF9A-42B8-BD94-DFDAE8B12B3C}" destId="{8FD75F3D-3860-41F0-BD94-D64768FF2162}" srcOrd="0" destOrd="0" presId="urn:microsoft.com/office/officeart/2008/layout/HorizontalMultiLevelHierarchy"/>
    <dgm:cxn modelId="{BD8DAF10-328D-4738-A0F0-9AF5C43961D7}" srcId="{BDF5B4B0-7C1E-447A-9663-02FFDE877AEE}" destId="{52ABFACF-F65E-40AF-AE31-14DB4CBBD929}" srcOrd="0" destOrd="0" parTransId="{B714F959-1953-4566-8EF1-9AC9FC913658}" sibTransId="{49E7E229-B74E-4CE8-9834-D8DA73268714}"/>
    <dgm:cxn modelId="{8A1F74A2-FBA2-447F-A3E6-B8E2E21E81F8}" type="presOf" srcId="{FBC32175-DF6E-434B-8D2E-C68D77A1D7D1}" destId="{EABE5E8D-E6C8-4E58-A35E-6AC55B40A23A}" srcOrd="1" destOrd="0" presId="urn:microsoft.com/office/officeart/2008/layout/HorizontalMultiLevelHierarchy"/>
    <dgm:cxn modelId="{4E8D31A2-9FE6-4E07-BBCD-C3B4D055E57F}" type="presOf" srcId="{FBC32175-DF6E-434B-8D2E-C68D77A1D7D1}" destId="{82948872-1DEB-4E6E-81DE-0178C1877594}" srcOrd="0" destOrd="0" presId="urn:microsoft.com/office/officeart/2008/layout/HorizontalMultiLevelHierarchy"/>
    <dgm:cxn modelId="{00939F9A-D913-4E48-9273-16FE57B0FB06}" type="presOf" srcId="{09D03F5E-FA65-41CA-98B9-2A24DF0B9928}" destId="{FBD6E80D-5562-4DE9-A27A-0053813C7DC1}" srcOrd="0" destOrd="0" presId="urn:microsoft.com/office/officeart/2008/layout/HorizontalMultiLevelHierarchy"/>
    <dgm:cxn modelId="{758BBB00-61E4-4AC7-84E3-FDF5DE4FD0A9}" type="presOf" srcId="{EB8F9212-610E-4519-A7B1-F1FFAF5F9A77}" destId="{AB72FF4B-7660-4769-BAC2-3A0716D04C5C}" srcOrd="0" destOrd="0" presId="urn:microsoft.com/office/officeart/2008/layout/HorizontalMultiLevelHierarchy"/>
    <dgm:cxn modelId="{95446DDD-7620-437D-A1DE-7896D11E0E95}" type="presOf" srcId="{21B19C81-CC38-4292-827E-519C069BAB76}" destId="{FB90D894-5C2A-49EF-9EAF-0219408198BB}" srcOrd="0" destOrd="0" presId="urn:microsoft.com/office/officeart/2008/layout/HorizontalMultiLevelHierarchy"/>
    <dgm:cxn modelId="{808A8CB5-79E3-453C-A73E-1F33A387BA15}" type="presOf" srcId="{0E0B6C48-B1A5-45FA-9F73-8CA8AC2E9C43}" destId="{07B0FB95-4055-4C0C-A36E-395E21D7D3E1}" srcOrd="0" destOrd="0" presId="urn:microsoft.com/office/officeart/2008/layout/HorizontalMultiLevelHierarchy"/>
    <dgm:cxn modelId="{E69E5EE6-DBCB-4E9C-BCB5-72EB4867A0BF}" type="presOf" srcId="{FCC57719-6FCF-42B3-A24F-7A7D2FE6248D}" destId="{7C1FED7C-D8EC-4530-8AB6-8C2714AA56C7}" srcOrd="0" destOrd="0" presId="urn:microsoft.com/office/officeart/2008/layout/HorizontalMultiLevelHierarchy"/>
    <dgm:cxn modelId="{8314695E-83C5-4245-9400-004B0AE7C832}" type="presOf" srcId="{09D03F5E-FA65-41CA-98B9-2A24DF0B9928}" destId="{DE3DA856-024D-4E2E-AA6E-65142AD196C7}" srcOrd="1" destOrd="0" presId="urn:microsoft.com/office/officeart/2008/layout/HorizontalMultiLevelHierarchy"/>
    <dgm:cxn modelId="{217C96C2-DE97-4443-AC3D-DF5E2C707F2C}" type="presOf" srcId="{7FC8C3E6-84BF-48EE-B895-E753F1C8D0FC}" destId="{2358C86C-8917-41D2-8E27-B908B4D8D8EB}" srcOrd="0" destOrd="0" presId="urn:microsoft.com/office/officeart/2008/layout/HorizontalMultiLevelHierarchy"/>
    <dgm:cxn modelId="{A6F868C0-CEC0-408A-A4C7-B05A7D0594A5}" type="presOf" srcId="{6B80B25D-477D-4BDE-99FD-A6B10127D45D}" destId="{50A72458-A1AA-4F0A-B17F-1E02453C0495}" srcOrd="1" destOrd="0" presId="urn:microsoft.com/office/officeart/2008/layout/HorizontalMultiLevelHierarchy"/>
    <dgm:cxn modelId="{BD4214FA-B66D-433F-963F-3F38CB24F94F}" srcId="{52ABFACF-F65E-40AF-AE31-14DB4CBBD929}" destId="{8FBAF90B-1417-467B-AECE-E78BABBC4BBB}" srcOrd="4" destOrd="0" parTransId="{EB6A5C45-FF9A-42B8-BD94-DFDAE8B12B3C}" sibTransId="{E4164976-F5AC-4171-9CB3-4AD33210AC56}"/>
    <dgm:cxn modelId="{C7885B21-4C6C-4469-BE41-AEBFA77B50D6}" type="presOf" srcId="{52ABFACF-F65E-40AF-AE31-14DB4CBBD929}" destId="{5C4279C7-D627-42B3-B1B6-E763392595DA}" srcOrd="0" destOrd="0" presId="urn:microsoft.com/office/officeart/2008/layout/HorizontalMultiLevelHierarchy"/>
    <dgm:cxn modelId="{4AFE4472-C99E-493B-8A10-A9F84D89BC09}" srcId="{52ABFACF-F65E-40AF-AE31-14DB4CBBD929}" destId="{EB8F9212-610E-4519-A7B1-F1FFAF5F9A77}" srcOrd="1" destOrd="0" parTransId="{09D03F5E-FA65-41CA-98B9-2A24DF0B9928}" sibTransId="{B90EFDE4-5488-4F03-B83B-A31BACC2B68B}"/>
    <dgm:cxn modelId="{B344FFF1-C59C-4F81-85C8-CFB2AF6ED1EE}" type="presParOf" srcId="{0CFF7574-2F89-4C32-A0F7-F304E981EA44}" destId="{C4CF20BB-85C4-4308-9BF5-0064E7ED92B0}" srcOrd="0" destOrd="0" presId="urn:microsoft.com/office/officeart/2008/layout/HorizontalMultiLevelHierarchy"/>
    <dgm:cxn modelId="{2CD58784-C9A4-4ADE-AEB7-AEED52558F20}" type="presParOf" srcId="{C4CF20BB-85C4-4308-9BF5-0064E7ED92B0}" destId="{5C4279C7-D627-42B3-B1B6-E763392595DA}" srcOrd="0" destOrd="0" presId="urn:microsoft.com/office/officeart/2008/layout/HorizontalMultiLevelHierarchy"/>
    <dgm:cxn modelId="{B6040079-9421-4104-BCEC-7AED3CF8469D}" type="presParOf" srcId="{C4CF20BB-85C4-4308-9BF5-0064E7ED92B0}" destId="{E06CABE9-157F-4BE2-9DF0-E9BEAA21D552}" srcOrd="1" destOrd="0" presId="urn:microsoft.com/office/officeart/2008/layout/HorizontalMultiLevelHierarchy"/>
    <dgm:cxn modelId="{26A4F066-1E8B-4CAE-971D-FE8091F67168}" type="presParOf" srcId="{E06CABE9-157F-4BE2-9DF0-E9BEAA21D552}" destId="{FB90D894-5C2A-49EF-9EAF-0219408198BB}" srcOrd="0" destOrd="0" presId="urn:microsoft.com/office/officeart/2008/layout/HorizontalMultiLevelHierarchy"/>
    <dgm:cxn modelId="{980513A0-137B-457C-86A3-10EE645C7C6B}" type="presParOf" srcId="{FB90D894-5C2A-49EF-9EAF-0219408198BB}" destId="{BA008916-8107-4913-B1D5-CFDEC0C30CDE}" srcOrd="0" destOrd="0" presId="urn:microsoft.com/office/officeart/2008/layout/HorizontalMultiLevelHierarchy"/>
    <dgm:cxn modelId="{6BFBEF49-9478-4543-B1B0-35767A43DA3C}" type="presParOf" srcId="{E06CABE9-157F-4BE2-9DF0-E9BEAA21D552}" destId="{7F8E7160-03CD-43B8-A263-CFDB21B07911}" srcOrd="1" destOrd="0" presId="urn:microsoft.com/office/officeart/2008/layout/HorizontalMultiLevelHierarchy"/>
    <dgm:cxn modelId="{9378995E-A064-4854-8337-105530808F62}" type="presParOf" srcId="{7F8E7160-03CD-43B8-A263-CFDB21B07911}" destId="{7C1FED7C-D8EC-4530-8AB6-8C2714AA56C7}" srcOrd="0" destOrd="0" presId="urn:microsoft.com/office/officeart/2008/layout/HorizontalMultiLevelHierarchy"/>
    <dgm:cxn modelId="{4C7758E6-7B3C-4E0E-B9FD-6CDA1E0C2D93}" type="presParOf" srcId="{7F8E7160-03CD-43B8-A263-CFDB21B07911}" destId="{D473B3F2-69BC-4D82-90D7-4E2A3B9C2552}" srcOrd="1" destOrd="0" presId="urn:microsoft.com/office/officeart/2008/layout/HorizontalMultiLevelHierarchy"/>
    <dgm:cxn modelId="{75E9A77C-1D46-47A2-8216-FBBCBCF4B900}" type="presParOf" srcId="{E06CABE9-157F-4BE2-9DF0-E9BEAA21D552}" destId="{FBD6E80D-5562-4DE9-A27A-0053813C7DC1}" srcOrd="2" destOrd="0" presId="urn:microsoft.com/office/officeart/2008/layout/HorizontalMultiLevelHierarchy"/>
    <dgm:cxn modelId="{D79959D0-4A0A-4007-B20A-CE1D108343F3}" type="presParOf" srcId="{FBD6E80D-5562-4DE9-A27A-0053813C7DC1}" destId="{DE3DA856-024D-4E2E-AA6E-65142AD196C7}" srcOrd="0" destOrd="0" presId="urn:microsoft.com/office/officeart/2008/layout/HorizontalMultiLevelHierarchy"/>
    <dgm:cxn modelId="{4D7CFF08-42C6-49A9-90FA-2C9D401E2A1A}" type="presParOf" srcId="{E06CABE9-157F-4BE2-9DF0-E9BEAA21D552}" destId="{6B11C752-16A5-4A6F-982C-FC2D791EAF81}" srcOrd="3" destOrd="0" presId="urn:microsoft.com/office/officeart/2008/layout/HorizontalMultiLevelHierarchy"/>
    <dgm:cxn modelId="{A279467A-5CE2-43A3-B25B-17697D5C3C0F}" type="presParOf" srcId="{6B11C752-16A5-4A6F-982C-FC2D791EAF81}" destId="{AB72FF4B-7660-4769-BAC2-3A0716D04C5C}" srcOrd="0" destOrd="0" presId="urn:microsoft.com/office/officeart/2008/layout/HorizontalMultiLevelHierarchy"/>
    <dgm:cxn modelId="{20584E86-9939-4B35-895E-29487593FF24}" type="presParOf" srcId="{6B11C752-16A5-4A6F-982C-FC2D791EAF81}" destId="{5D0D24C9-4CD5-4A21-9F09-8DFD6FE0A915}" srcOrd="1" destOrd="0" presId="urn:microsoft.com/office/officeart/2008/layout/HorizontalMultiLevelHierarchy"/>
    <dgm:cxn modelId="{6C3CAD74-E7C5-4154-8C0D-6E8B4061B70A}" type="presParOf" srcId="{E06CABE9-157F-4BE2-9DF0-E9BEAA21D552}" destId="{8A4DDA62-2FBD-4F65-B11A-9188B0B8D056}" srcOrd="4" destOrd="0" presId="urn:microsoft.com/office/officeart/2008/layout/HorizontalMultiLevelHierarchy"/>
    <dgm:cxn modelId="{ECBEF898-7E2C-4AF0-905C-C1A525214A7C}" type="presParOf" srcId="{8A4DDA62-2FBD-4F65-B11A-9188B0B8D056}" destId="{50A72458-A1AA-4F0A-B17F-1E02453C0495}" srcOrd="0" destOrd="0" presId="urn:microsoft.com/office/officeart/2008/layout/HorizontalMultiLevelHierarchy"/>
    <dgm:cxn modelId="{5DBFB736-C067-4817-9473-4CB8AC3BA997}" type="presParOf" srcId="{E06CABE9-157F-4BE2-9DF0-E9BEAA21D552}" destId="{F9A236E0-00E9-4EB7-8052-9DFFADFF6B3D}" srcOrd="5" destOrd="0" presId="urn:microsoft.com/office/officeart/2008/layout/HorizontalMultiLevelHierarchy"/>
    <dgm:cxn modelId="{8563F3D6-5360-4C36-93B4-4F6C65DB8782}" type="presParOf" srcId="{F9A236E0-00E9-4EB7-8052-9DFFADFF6B3D}" destId="{2358C86C-8917-41D2-8E27-B908B4D8D8EB}" srcOrd="0" destOrd="0" presId="urn:microsoft.com/office/officeart/2008/layout/HorizontalMultiLevelHierarchy"/>
    <dgm:cxn modelId="{2BA4A797-EF6C-4CAD-8D27-EB17CCD62243}" type="presParOf" srcId="{F9A236E0-00E9-4EB7-8052-9DFFADFF6B3D}" destId="{D842E2D8-020D-4AE3-B56E-95B7D3238A09}" srcOrd="1" destOrd="0" presId="urn:microsoft.com/office/officeart/2008/layout/HorizontalMultiLevelHierarchy"/>
    <dgm:cxn modelId="{358948B4-F169-4E14-8B0E-CC9C11DA07CC}" type="presParOf" srcId="{E06CABE9-157F-4BE2-9DF0-E9BEAA21D552}" destId="{82948872-1DEB-4E6E-81DE-0178C1877594}" srcOrd="6" destOrd="0" presId="urn:microsoft.com/office/officeart/2008/layout/HorizontalMultiLevelHierarchy"/>
    <dgm:cxn modelId="{FCBC7437-7F82-4D1C-B022-EDC682306CDD}" type="presParOf" srcId="{82948872-1DEB-4E6E-81DE-0178C1877594}" destId="{EABE5E8D-E6C8-4E58-A35E-6AC55B40A23A}" srcOrd="0" destOrd="0" presId="urn:microsoft.com/office/officeart/2008/layout/HorizontalMultiLevelHierarchy"/>
    <dgm:cxn modelId="{330A2303-F7F7-486C-BB7A-E01369664793}" type="presParOf" srcId="{E06CABE9-157F-4BE2-9DF0-E9BEAA21D552}" destId="{5671F4B3-9FCB-4ABF-A5EB-00CCFEB3C7C1}" srcOrd="7" destOrd="0" presId="urn:microsoft.com/office/officeart/2008/layout/HorizontalMultiLevelHierarchy"/>
    <dgm:cxn modelId="{AF89B175-6778-4F79-8A41-9D4C9C7742CE}" type="presParOf" srcId="{5671F4B3-9FCB-4ABF-A5EB-00CCFEB3C7C1}" destId="{07B0FB95-4055-4C0C-A36E-395E21D7D3E1}" srcOrd="0" destOrd="0" presId="urn:microsoft.com/office/officeart/2008/layout/HorizontalMultiLevelHierarchy"/>
    <dgm:cxn modelId="{A013913D-B704-4E26-BF21-76A2CDA44F7C}" type="presParOf" srcId="{5671F4B3-9FCB-4ABF-A5EB-00CCFEB3C7C1}" destId="{EAEAF406-E72B-4607-8279-4CBE28DC232F}" srcOrd="1" destOrd="0" presId="urn:microsoft.com/office/officeart/2008/layout/HorizontalMultiLevelHierarchy"/>
    <dgm:cxn modelId="{7E0122B4-41E9-4BEC-8E19-C9CF4C066AF3}" type="presParOf" srcId="{E06CABE9-157F-4BE2-9DF0-E9BEAA21D552}" destId="{8FD75F3D-3860-41F0-BD94-D64768FF2162}" srcOrd="8" destOrd="0" presId="urn:microsoft.com/office/officeart/2008/layout/HorizontalMultiLevelHierarchy"/>
    <dgm:cxn modelId="{1B713452-87C5-4185-AF43-2361A1A3CB3D}" type="presParOf" srcId="{8FD75F3D-3860-41F0-BD94-D64768FF2162}" destId="{B946756E-6C23-4A98-BD35-20126A089D56}" srcOrd="0" destOrd="0" presId="urn:microsoft.com/office/officeart/2008/layout/HorizontalMultiLevelHierarchy"/>
    <dgm:cxn modelId="{08D7E344-3DEC-4726-86D4-50A1C2FBE19D}" type="presParOf" srcId="{E06CABE9-157F-4BE2-9DF0-E9BEAA21D552}" destId="{DFA3F8F4-F52F-4CC0-B337-8D394756C1AB}" srcOrd="9" destOrd="0" presId="urn:microsoft.com/office/officeart/2008/layout/HorizontalMultiLevelHierarchy"/>
    <dgm:cxn modelId="{899BD906-80E4-407D-93F6-8A196BBA0F9E}" type="presParOf" srcId="{DFA3F8F4-F52F-4CC0-B337-8D394756C1AB}" destId="{BEC501DD-E900-46E5-AD83-D8B81B2625C1}" srcOrd="0" destOrd="0" presId="urn:microsoft.com/office/officeart/2008/layout/HorizontalMultiLevelHierarchy"/>
    <dgm:cxn modelId="{0310934F-BC5F-4675-817F-8FE73ADBB145}" type="presParOf" srcId="{DFA3F8F4-F52F-4CC0-B337-8D394756C1AB}" destId="{7C46B0CE-6FFC-4555-91ED-B28896AB39C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5F3D-3860-41F0-BD94-D64768FF2162}">
      <dsp:nvSpPr>
        <dsp:cNvPr id="0" name=""/>
        <dsp:cNvSpPr/>
      </dsp:nvSpPr>
      <dsp:spPr>
        <a:xfrm>
          <a:off x="750649" y="2254766"/>
          <a:ext cx="1930997" cy="187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5498" y="0"/>
              </a:lnTo>
              <a:lnTo>
                <a:pt x="965498" y="1876623"/>
              </a:lnTo>
              <a:lnTo>
                <a:pt x="1930997" y="18766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solidFill>
              <a:srgbClr val="002060"/>
            </a:solidFill>
          </a:endParaRPr>
        </a:p>
      </dsp:txBody>
      <dsp:txXfrm>
        <a:off x="1648831" y="3125761"/>
        <a:ext cx="134633" cy="134633"/>
      </dsp:txXfrm>
    </dsp:sp>
    <dsp:sp modelId="{82948872-1DEB-4E6E-81DE-0178C1877594}">
      <dsp:nvSpPr>
        <dsp:cNvPr id="0" name=""/>
        <dsp:cNvSpPr/>
      </dsp:nvSpPr>
      <dsp:spPr>
        <a:xfrm>
          <a:off x="750649" y="2254766"/>
          <a:ext cx="1930997" cy="938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5498" y="0"/>
              </a:lnTo>
              <a:lnTo>
                <a:pt x="965498" y="938311"/>
              </a:lnTo>
              <a:lnTo>
                <a:pt x="1930997" y="93831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solidFill>
              <a:srgbClr val="002060"/>
            </a:solidFill>
          </a:endParaRPr>
        </a:p>
      </dsp:txBody>
      <dsp:txXfrm>
        <a:off x="1662475" y="2670249"/>
        <a:ext cx="107344" cy="107344"/>
      </dsp:txXfrm>
    </dsp:sp>
    <dsp:sp modelId="{8A4DDA62-2FBD-4F65-B11A-9188B0B8D056}">
      <dsp:nvSpPr>
        <dsp:cNvPr id="0" name=""/>
        <dsp:cNvSpPr/>
      </dsp:nvSpPr>
      <dsp:spPr>
        <a:xfrm>
          <a:off x="750649" y="2209046"/>
          <a:ext cx="19309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099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>
            <a:solidFill>
              <a:srgbClr val="002060"/>
            </a:solidFill>
          </a:endParaRPr>
        </a:p>
      </dsp:txBody>
      <dsp:txXfrm>
        <a:off x="1667873" y="2206491"/>
        <a:ext cx="96549" cy="96549"/>
      </dsp:txXfrm>
    </dsp:sp>
    <dsp:sp modelId="{FBD6E80D-5562-4DE9-A27A-0053813C7DC1}">
      <dsp:nvSpPr>
        <dsp:cNvPr id="0" name=""/>
        <dsp:cNvSpPr/>
      </dsp:nvSpPr>
      <dsp:spPr>
        <a:xfrm>
          <a:off x="750649" y="1316454"/>
          <a:ext cx="1930997" cy="938311"/>
        </a:xfrm>
        <a:custGeom>
          <a:avLst/>
          <a:gdLst/>
          <a:ahLst/>
          <a:cxnLst/>
          <a:rect l="0" t="0" r="0" b="0"/>
          <a:pathLst>
            <a:path>
              <a:moveTo>
                <a:pt x="0" y="938311"/>
              </a:moveTo>
              <a:lnTo>
                <a:pt x="965498" y="938311"/>
              </a:lnTo>
              <a:lnTo>
                <a:pt x="965498" y="0"/>
              </a:lnTo>
              <a:lnTo>
                <a:pt x="19309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62475" y="1731938"/>
        <a:ext cx="107344" cy="107344"/>
      </dsp:txXfrm>
    </dsp:sp>
    <dsp:sp modelId="{FB90D894-5C2A-49EF-9EAF-0219408198BB}">
      <dsp:nvSpPr>
        <dsp:cNvPr id="0" name=""/>
        <dsp:cNvSpPr/>
      </dsp:nvSpPr>
      <dsp:spPr>
        <a:xfrm>
          <a:off x="750649" y="375324"/>
          <a:ext cx="1930997" cy="1879441"/>
        </a:xfrm>
        <a:custGeom>
          <a:avLst/>
          <a:gdLst/>
          <a:ahLst/>
          <a:cxnLst/>
          <a:rect l="0" t="0" r="0" b="0"/>
          <a:pathLst>
            <a:path>
              <a:moveTo>
                <a:pt x="0" y="1879441"/>
              </a:moveTo>
              <a:lnTo>
                <a:pt x="965498" y="1879441"/>
              </a:lnTo>
              <a:lnTo>
                <a:pt x="965498" y="0"/>
              </a:lnTo>
              <a:lnTo>
                <a:pt x="193099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8782" y="1247679"/>
        <a:ext cx="134731" cy="134731"/>
      </dsp:txXfrm>
    </dsp:sp>
    <dsp:sp modelId="{5C4279C7-D627-42B3-B1B6-E763392595DA}">
      <dsp:nvSpPr>
        <dsp:cNvPr id="0" name=""/>
        <dsp:cNvSpPr/>
      </dsp:nvSpPr>
      <dsp:spPr>
        <a:xfrm rot="16200000">
          <a:off x="-1600068" y="1879441"/>
          <a:ext cx="3950787" cy="7506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CMD</a:t>
          </a: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命令与端口扫描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600068" y="1879441"/>
        <a:ext cx="3950787" cy="750649"/>
      </dsp:txXfrm>
    </dsp:sp>
    <dsp:sp modelId="{7C1FED7C-D8EC-4530-8AB6-8C2714AA56C7}">
      <dsp:nvSpPr>
        <dsp:cNvPr id="0" name=""/>
        <dsp:cNvSpPr/>
      </dsp:nvSpPr>
      <dsp:spPr>
        <a:xfrm>
          <a:off x="2681646" y="0"/>
          <a:ext cx="4698606" cy="7506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Ping</a:t>
          </a: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命令的使用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646" y="0"/>
        <a:ext cx="4698606" cy="750649"/>
      </dsp:txXfrm>
    </dsp:sp>
    <dsp:sp modelId="{AB72FF4B-7660-4769-BAC2-3A0716D04C5C}">
      <dsp:nvSpPr>
        <dsp:cNvPr id="0" name=""/>
        <dsp:cNvSpPr/>
      </dsp:nvSpPr>
      <dsp:spPr>
        <a:xfrm>
          <a:off x="2681646" y="941129"/>
          <a:ext cx="4698606" cy="7506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Nslookup</a:t>
          </a: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646" y="941129"/>
        <a:ext cx="4698606" cy="750649"/>
      </dsp:txXfrm>
    </dsp:sp>
    <dsp:sp modelId="{2358C86C-8917-41D2-8E27-B908B4D8D8EB}">
      <dsp:nvSpPr>
        <dsp:cNvPr id="0" name=""/>
        <dsp:cNvSpPr/>
      </dsp:nvSpPr>
      <dsp:spPr>
        <a:xfrm>
          <a:off x="2681646" y="1879441"/>
          <a:ext cx="4674699" cy="7506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Tracert</a:t>
          </a: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646" y="1879441"/>
        <a:ext cx="4674699" cy="750649"/>
      </dsp:txXfrm>
    </dsp:sp>
    <dsp:sp modelId="{07B0FB95-4055-4C0C-A36E-395E21D7D3E1}">
      <dsp:nvSpPr>
        <dsp:cNvPr id="0" name=""/>
        <dsp:cNvSpPr/>
      </dsp:nvSpPr>
      <dsp:spPr>
        <a:xfrm>
          <a:off x="2681646" y="2817753"/>
          <a:ext cx="4674699" cy="7506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扫描工具的使用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646" y="2817753"/>
        <a:ext cx="4674699" cy="750649"/>
      </dsp:txXfrm>
    </dsp:sp>
    <dsp:sp modelId="{BEC501DD-E900-46E5-AD83-D8B81B2625C1}">
      <dsp:nvSpPr>
        <dsp:cNvPr id="0" name=""/>
        <dsp:cNvSpPr/>
      </dsp:nvSpPr>
      <dsp:spPr>
        <a:xfrm>
          <a:off x="2681646" y="3756065"/>
          <a:ext cx="4698606" cy="7506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indent="72000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端口扫描器设计与实现</a:t>
          </a:r>
          <a:endParaRPr lang="zh-CN" altLang="en-US" sz="24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1646" y="3756065"/>
        <a:ext cx="4698606" cy="750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D1C76-AB67-4DAB-B080-460ECE80393F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85DB-6F6A-4B20-A1F0-C08D00B4BF95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9BF9-7FF2-4A27-8051-3DF0869AC817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algn="just">
              <a:lnSpc>
                <a:spcPct val="120000"/>
              </a:lnSpc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p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Ø"/>
              <a:defRPr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BB52E8-0FC1-4F2D-995B-FD0AA6403605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68086-DBFB-48A2-9DA1-8EF095E313CB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2B16-E558-4DED-B531-9014C845FD7F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24526-97F8-4760-BFA3-85E496FCBDE0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616E-ADC6-451E-8E4C-289037C48C73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2D98-597B-416E-A3A7-592889BEFBCC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F5726-BA99-4F9A-8755-DE167FABFF06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2EA4B-9FCD-4FD7-8996-5B28D1FB9989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00D175-09C4-47D9-BE99-9153065E078F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赵洋 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副教授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</a:t>
            </a:r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大学 信息与软件工程学院</a:t>
            </a:r>
            <a:endParaRPr lang="en-US" altLang="zh-CN" dirty="0" smtClean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  <a:endParaRPr lang="zh-CN" altLang="en-US" sz="7200" b="1" spc="1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2019/10/15</a:t>
            </a:r>
            <a:endParaRPr lang="zh-CN" altLang="en-US" sz="2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F14419-3577-4542-AEB4-3601C6602CE9}" type="datetime1">
              <a:rPr lang="zh-CN" altLang="en-US" smtClean="0"/>
              <a:t>2019/10/21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指定</a:t>
            </a:r>
            <a:r>
              <a:rPr lang="zh-CN" altLang="en-US" dirty="0"/>
              <a:t>一个特定的服务器进行查询</a:t>
            </a:r>
            <a:r>
              <a:rPr lang="zh-CN" altLang="en-US" dirty="0" smtClean="0"/>
              <a:t>试验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[-</a:t>
            </a:r>
            <a:r>
              <a:rPr lang="en-US" altLang="zh-CN" dirty="0" err="1"/>
              <a:t>qt</a:t>
            </a:r>
            <a:r>
              <a:rPr lang="en-US" altLang="zh-CN" dirty="0"/>
              <a:t>=</a:t>
            </a:r>
            <a:r>
              <a:rPr lang="zh-CN" altLang="en-US" dirty="0"/>
              <a:t>类型</a:t>
            </a:r>
            <a:r>
              <a:rPr lang="en-US" altLang="zh-CN" dirty="0"/>
              <a:t>] </a:t>
            </a:r>
            <a:r>
              <a:rPr lang="zh-CN" altLang="en-US" dirty="0"/>
              <a:t>目标域名 指定的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或</a:t>
            </a:r>
            <a:r>
              <a:rPr lang="zh-CN" altLang="en-US" dirty="0"/>
              <a:t>域名</a:t>
            </a:r>
          </a:p>
          <a:p>
            <a:pPr lvl="1"/>
            <a:r>
              <a:rPr lang="zh-CN" altLang="en-US" dirty="0" smtClean="0"/>
              <a:t> 检查</a:t>
            </a:r>
            <a:r>
              <a:rPr lang="zh-CN" altLang="en-US" dirty="0"/>
              <a:t>域名的缓存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</a:t>
            </a:r>
            <a:r>
              <a:rPr lang="en-US" altLang="zh-CN" dirty="0"/>
              <a:t>–d [</a:t>
            </a:r>
            <a:r>
              <a:rPr lang="zh-CN" altLang="en-US" dirty="0"/>
              <a:t>其他的参数</a:t>
            </a:r>
            <a:r>
              <a:rPr lang="en-US" altLang="zh-CN" dirty="0"/>
              <a:t>] </a:t>
            </a:r>
            <a:r>
              <a:rPr lang="zh-CN" altLang="en-US" dirty="0"/>
              <a:t>目标域名 </a:t>
            </a:r>
            <a:r>
              <a:rPr lang="en-US" altLang="zh-CN" dirty="0"/>
              <a:t>[</a:t>
            </a:r>
            <a:r>
              <a:rPr lang="zh-CN" altLang="en-US" dirty="0"/>
              <a:t>指定的服务器地址</a:t>
            </a:r>
            <a:r>
              <a:rPr lang="en-US" altLang="zh-CN" dirty="0" smtClean="0"/>
              <a:t>]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分析</a:t>
            </a:r>
            <a:r>
              <a:rPr lang="zh-CN" altLang="en-US" dirty="0"/>
              <a:t>结果， </a:t>
            </a:r>
            <a:r>
              <a:rPr lang="en-US" altLang="zh-CN" dirty="0" err="1"/>
              <a:t>ttl</a:t>
            </a:r>
            <a:r>
              <a:rPr lang="en-US" altLang="zh-CN" dirty="0"/>
              <a:t> </a:t>
            </a:r>
            <a:r>
              <a:rPr lang="zh-CN" altLang="en-US" dirty="0"/>
              <a:t>数值就是域名记录的生存时间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</a:p>
        </p:txBody>
      </p:sp>
    </p:spTree>
    <p:extLst>
      <p:ext uri="{BB962C8B-B14F-4D97-AF65-F5344CB8AC3E}">
        <p14:creationId xmlns:p14="http://schemas.microsoft.com/office/powerpoint/2010/main" val="421482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Tracert</a:t>
            </a:r>
            <a:r>
              <a:rPr lang="zh-CN" altLang="en-US" dirty="0"/>
              <a:t>（跟踪路由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路由</a:t>
            </a:r>
            <a:r>
              <a:rPr lang="zh-CN" altLang="en-US" dirty="0"/>
              <a:t>跟踪实用程序，用于确定 </a:t>
            </a:r>
            <a:r>
              <a:rPr lang="en-US" altLang="zh-CN" dirty="0"/>
              <a:t>IP</a:t>
            </a:r>
            <a:r>
              <a:rPr lang="zh-CN" altLang="en-US" dirty="0"/>
              <a:t>数据包访问目标所采取的路径。</a:t>
            </a:r>
            <a:r>
              <a:rPr lang="en-US" altLang="zh-CN" dirty="0" err="1"/>
              <a:t>Tracert</a:t>
            </a:r>
            <a:r>
              <a:rPr lang="en-US" altLang="zh-CN" dirty="0"/>
              <a:t> </a:t>
            </a:r>
            <a:r>
              <a:rPr lang="zh-CN" altLang="en-US" dirty="0"/>
              <a:t>命令使用用 </a:t>
            </a:r>
            <a:r>
              <a:rPr lang="en-US" altLang="zh-CN" dirty="0"/>
              <a:t>IP </a:t>
            </a:r>
            <a:r>
              <a:rPr lang="zh-CN" altLang="en-US" dirty="0"/>
              <a:t>生存时间 </a:t>
            </a:r>
            <a:r>
              <a:rPr lang="en-US" altLang="zh-CN" dirty="0"/>
              <a:t>(TTL) </a:t>
            </a:r>
            <a:r>
              <a:rPr lang="zh-CN" altLang="en-US" dirty="0"/>
              <a:t>字段和 </a:t>
            </a:r>
            <a:r>
              <a:rPr lang="en-US" altLang="zh-CN" dirty="0"/>
              <a:t>ICMP </a:t>
            </a:r>
            <a:r>
              <a:rPr lang="zh-CN" altLang="en-US" dirty="0"/>
              <a:t>错误消息来确定从一个主机到网络上其他主机的路由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tracert</a:t>
            </a:r>
            <a:r>
              <a:rPr lang="en-US" altLang="zh-CN" dirty="0"/>
              <a:t> [-d] [-h </a:t>
            </a:r>
            <a:r>
              <a:rPr lang="en-US" altLang="zh-CN" dirty="0" err="1"/>
              <a:t>maximum_hops</a:t>
            </a:r>
            <a:r>
              <a:rPr lang="en-US" altLang="zh-CN" dirty="0"/>
              <a:t>] [-j computer-list] [-w timeout] </a:t>
            </a:r>
            <a:r>
              <a:rPr lang="en-US" altLang="zh-CN" dirty="0" err="1" smtClean="0"/>
              <a:t>target_name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Tracert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22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tracert</a:t>
            </a:r>
            <a:r>
              <a:rPr lang="en-US" altLang="zh-CN" dirty="0"/>
              <a:t> </a:t>
            </a:r>
            <a:r>
              <a:rPr lang="zh-CN" altLang="en-US" dirty="0" smtClean="0"/>
              <a:t>目标域名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地址，使用不同参数，跟踪</a:t>
            </a:r>
            <a:r>
              <a:rPr lang="zh-CN" altLang="en-US" dirty="0"/>
              <a:t>数据报从本地机</a:t>
            </a:r>
            <a:r>
              <a:rPr lang="zh-CN" altLang="en-US" dirty="0" smtClean="0"/>
              <a:t>到达指定主机所</a:t>
            </a:r>
            <a:r>
              <a:rPr lang="zh-CN" altLang="en-US" dirty="0"/>
              <a:t>经过的</a:t>
            </a:r>
            <a:r>
              <a:rPr lang="zh-CN" altLang="en-US" dirty="0" smtClean="0"/>
              <a:t>路径</a:t>
            </a:r>
            <a:endParaRPr lang="zh-CN" altLang="en-US" dirty="0"/>
          </a:p>
          <a:p>
            <a:pPr lvl="2"/>
            <a:r>
              <a:rPr lang="zh-CN" altLang="en-US" dirty="0" smtClean="0"/>
              <a:t> 选项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d  </a:t>
            </a:r>
            <a:r>
              <a:rPr lang="zh-CN" altLang="en-US" dirty="0"/>
              <a:t>不将地址解析成主机名。</a:t>
            </a:r>
          </a:p>
          <a:p>
            <a:pPr lvl="3"/>
            <a:r>
              <a:rPr lang="zh-CN" altLang="en-US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h </a:t>
            </a:r>
            <a:r>
              <a:rPr lang="en-US" altLang="zh-CN" dirty="0" err="1"/>
              <a:t>maximum_hops</a:t>
            </a:r>
            <a:r>
              <a:rPr lang="en-US" altLang="zh-CN" dirty="0"/>
              <a:t>    </a:t>
            </a:r>
            <a:r>
              <a:rPr lang="zh-CN" altLang="en-US" dirty="0"/>
              <a:t>搜索目标的最大跃点数。</a:t>
            </a:r>
          </a:p>
          <a:p>
            <a:pPr lvl="3"/>
            <a:r>
              <a:rPr lang="en-US" altLang="zh-CN" dirty="0" smtClean="0"/>
              <a:t> -</a:t>
            </a:r>
            <a:r>
              <a:rPr lang="en-US" altLang="zh-CN" dirty="0"/>
              <a:t>j host-list       </a:t>
            </a:r>
            <a:r>
              <a:rPr lang="zh-CN" altLang="en-US" dirty="0"/>
              <a:t>与主机列表一起的松散源路由</a:t>
            </a:r>
            <a:r>
              <a:rPr lang="en-US" altLang="zh-CN" dirty="0"/>
              <a:t>(</a:t>
            </a:r>
            <a:r>
              <a:rPr lang="zh-CN" altLang="en-US" dirty="0"/>
              <a:t>仅适用于 </a:t>
            </a:r>
            <a:r>
              <a:rPr lang="en-US" altLang="zh-CN" dirty="0"/>
              <a:t>IPv4)</a:t>
            </a:r>
            <a:r>
              <a:rPr lang="zh-CN" altLang="en-US" dirty="0" smtClean="0"/>
              <a:t>。</a:t>
            </a:r>
          </a:p>
          <a:p>
            <a:pPr lvl="3"/>
            <a:r>
              <a:rPr lang="zh-CN" altLang="en-US" dirty="0" smtClean="0"/>
              <a:t> </a:t>
            </a:r>
            <a:r>
              <a:rPr lang="en-US" altLang="zh-CN" dirty="0"/>
              <a:t>-w timeout     </a:t>
            </a:r>
            <a:r>
              <a:rPr lang="en-US" altLang="zh-CN" dirty="0" smtClean="0"/>
              <a:t> </a:t>
            </a:r>
            <a:r>
              <a:rPr lang="zh-CN" altLang="en-US" dirty="0"/>
              <a:t>等待每个回复的超时时间</a:t>
            </a:r>
            <a:r>
              <a:rPr lang="en-US" altLang="zh-CN" dirty="0"/>
              <a:t>(</a:t>
            </a:r>
            <a:r>
              <a:rPr lang="zh-CN" altLang="en-US" dirty="0"/>
              <a:t>以毫秒为单位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3"/>
            <a:r>
              <a:rPr lang="zh-CN" altLang="en-US" dirty="0" smtClean="0"/>
              <a:t> </a:t>
            </a:r>
            <a:r>
              <a:rPr lang="en-US" altLang="zh-CN" dirty="0"/>
              <a:t>-R                </a:t>
            </a:r>
            <a:r>
              <a:rPr lang="en-US" altLang="zh-CN" dirty="0" smtClean="0"/>
              <a:t>    </a:t>
            </a:r>
            <a:r>
              <a:rPr lang="zh-CN" altLang="en-US" dirty="0"/>
              <a:t>跟踪往返行程路径</a:t>
            </a:r>
            <a:r>
              <a:rPr lang="en-US" altLang="zh-CN" dirty="0"/>
              <a:t>(</a:t>
            </a:r>
            <a:r>
              <a:rPr lang="zh-CN" altLang="en-US" dirty="0"/>
              <a:t>仅适用于 </a:t>
            </a:r>
            <a:r>
              <a:rPr lang="en-US" altLang="zh-CN" dirty="0"/>
              <a:t>IPv6)</a:t>
            </a:r>
            <a:r>
              <a:rPr lang="zh-CN" altLang="en-US" dirty="0"/>
              <a:t>。</a:t>
            </a:r>
          </a:p>
          <a:p>
            <a:pPr lvl="3"/>
            <a:r>
              <a:rPr lang="en-US" altLang="zh-CN" dirty="0" smtClean="0"/>
              <a:t> -</a:t>
            </a:r>
            <a:r>
              <a:rPr lang="en-US" altLang="zh-CN" dirty="0"/>
              <a:t>S </a:t>
            </a:r>
            <a:r>
              <a:rPr lang="en-US" altLang="zh-CN" dirty="0" err="1"/>
              <a:t>srcaddr</a:t>
            </a:r>
            <a:r>
              <a:rPr lang="en-US" altLang="zh-CN" dirty="0"/>
              <a:t>      </a:t>
            </a:r>
            <a:r>
              <a:rPr lang="en-US" altLang="zh-CN" dirty="0" smtClean="0"/>
              <a:t> </a:t>
            </a:r>
            <a:r>
              <a:rPr lang="zh-CN" altLang="en-US" dirty="0"/>
              <a:t>要使用的源地址</a:t>
            </a:r>
            <a:r>
              <a:rPr lang="en-US" altLang="zh-CN" dirty="0"/>
              <a:t>(</a:t>
            </a:r>
            <a:r>
              <a:rPr lang="zh-CN" altLang="en-US" dirty="0"/>
              <a:t>仅适用于 </a:t>
            </a:r>
            <a:r>
              <a:rPr lang="en-US" altLang="zh-CN" dirty="0"/>
              <a:t>IPv6)</a:t>
            </a:r>
            <a:r>
              <a:rPr lang="zh-CN" altLang="en-US" dirty="0"/>
              <a:t>。</a:t>
            </a:r>
          </a:p>
          <a:p>
            <a:pPr lvl="3"/>
            <a:r>
              <a:rPr lang="zh-CN" altLang="en-US" dirty="0" smtClean="0"/>
              <a:t> </a:t>
            </a:r>
            <a:r>
              <a:rPr lang="en-US" altLang="zh-CN" dirty="0"/>
              <a:t>-4                 </a:t>
            </a:r>
            <a:r>
              <a:rPr lang="zh-CN" altLang="en-US" dirty="0"/>
              <a:t>强制使用 </a:t>
            </a:r>
            <a:r>
              <a:rPr lang="en-US" altLang="zh-CN" dirty="0"/>
              <a:t>IPv4</a:t>
            </a:r>
            <a:r>
              <a:rPr lang="zh-CN" altLang="en-US" dirty="0"/>
              <a:t>。</a:t>
            </a:r>
          </a:p>
          <a:p>
            <a:pPr lvl="3"/>
            <a:r>
              <a:rPr lang="zh-CN" altLang="en-US" dirty="0" smtClean="0"/>
              <a:t> </a:t>
            </a:r>
            <a:r>
              <a:rPr lang="en-US" altLang="zh-CN" dirty="0"/>
              <a:t>-6                 </a:t>
            </a:r>
            <a:r>
              <a:rPr lang="zh-CN" altLang="en-US" dirty="0"/>
              <a:t>强制使用 </a:t>
            </a:r>
            <a:r>
              <a:rPr lang="en-US" altLang="zh-CN" dirty="0"/>
              <a:t>IPv6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Tracert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X-SCAN</a:t>
            </a:r>
            <a:r>
              <a:rPr lang="zh-CN" altLang="en-US" dirty="0"/>
              <a:t>端口扫描软件</a:t>
            </a:r>
          </a:p>
          <a:p>
            <a:pPr lvl="2"/>
            <a:r>
              <a:rPr lang="en-US" altLang="zh-CN" dirty="0"/>
              <a:t> X-Scan</a:t>
            </a:r>
            <a:r>
              <a:rPr lang="zh-CN" altLang="en-US" dirty="0"/>
              <a:t>是国内最著名的综合扫描器之一，它完全免费，是不需要安装的绿色软件、界面支持中文和英文两种语言、包括图形界面和命令行方式</a:t>
            </a:r>
            <a:r>
              <a:rPr lang="zh-CN" altLang="en-US" dirty="0" smtClean="0"/>
              <a:t>。目前</a:t>
            </a:r>
            <a:r>
              <a:rPr lang="zh-CN" altLang="en-US" dirty="0"/>
              <a:t>的最新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X-Scan 3.3-cn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X-Scan</a:t>
            </a:r>
            <a:r>
              <a:rPr lang="zh-CN" altLang="en-US" dirty="0"/>
              <a:t>把扫描报告和安全焦点网站相连接，对扫描到的每个漏洞进行“风险等级”评估，并提供漏洞描述、漏洞溢出程序，方便网管测试、修补漏洞。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四、扫描工具使用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0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 smtClean="0"/>
              <a:t> X-SCAN</a:t>
            </a:r>
            <a:r>
              <a:rPr lang="zh-CN" altLang="en-US" dirty="0"/>
              <a:t>端口扫描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设置</a:t>
            </a:r>
            <a:r>
              <a:rPr lang="zh-CN" altLang="en-US" dirty="0"/>
              <a:t>检测范围：实验室子网段或一段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2"/>
            <a:r>
              <a:rPr lang="zh-CN" altLang="en-US" dirty="0"/>
              <a:t>设置扫描模块；</a:t>
            </a:r>
          </a:p>
          <a:p>
            <a:pPr lvl="2"/>
            <a:r>
              <a:rPr lang="zh-CN" altLang="en-US" dirty="0"/>
              <a:t>设置并发扫描及端口相关设置</a:t>
            </a:r>
          </a:p>
          <a:p>
            <a:pPr lvl="2"/>
            <a:r>
              <a:rPr lang="zh-CN" altLang="en-US" dirty="0"/>
              <a:t>并发线程值越大速度越快建议为</a:t>
            </a:r>
            <a:r>
              <a:rPr lang="en-US" altLang="zh-CN" dirty="0"/>
              <a:t>500</a:t>
            </a:r>
          </a:p>
          <a:p>
            <a:pPr lvl="2"/>
            <a:r>
              <a:rPr lang="zh-CN" altLang="en-US" dirty="0"/>
              <a:t>并发主机值越大扫描主机越多建议为</a:t>
            </a:r>
            <a:r>
              <a:rPr lang="en-US" altLang="zh-CN" dirty="0"/>
              <a:t>10</a:t>
            </a:r>
          </a:p>
          <a:p>
            <a:pPr lvl="2"/>
            <a:r>
              <a:rPr lang="zh-CN" altLang="en-US" dirty="0"/>
              <a:t>建议跳过</a:t>
            </a:r>
            <a:r>
              <a:rPr lang="en-US" altLang="zh-CN" dirty="0"/>
              <a:t>PING</a:t>
            </a:r>
            <a:r>
              <a:rPr lang="zh-CN" altLang="en-US" dirty="0"/>
              <a:t>不通的主机</a:t>
            </a:r>
          </a:p>
          <a:p>
            <a:pPr lvl="2"/>
            <a:r>
              <a:rPr lang="zh-CN" altLang="en-US" dirty="0" smtClean="0"/>
              <a:t>设置</a:t>
            </a:r>
            <a:r>
              <a:rPr lang="zh-CN" altLang="en-US" dirty="0"/>
              <a:t>待检测端口，确定检测方式 </a:t>
            </a:r>
          </a:p>
          <a:p>
            <a:pPr lvl="2"/>
            <a:r>
              <a:rPr lang="zh-CN" altLang="en-US" dirty="0" smtClean="0"/>
              <a:t>记录</a:t>
            </a:r>
            <a:r>
              <a:rPr lang="zh-CN" altLang="en-US" dirty="0"/>
              <a:t>扫描结果，分析结果内容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四、扫描工具使用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5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TCPView</a:t>
            </a:r>
            <a:r>
              <a:rPr lang="zh-CN" altLang="en-US" dirty="0"/>
              <a:t>端口扫描软件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TCPView</a:t>
            </a:r>
            <a:r>
              <a:rPr lang="zh-CN" altLang="en-US" dirty="0"/>
              <a:t>是一款</a:t>
            </a:r>
            <a:r>
              <a:rPr lang="en-US" altLang="zh-CN" dirty="0" err="1"/>
              <a:t>sysinternals</a:t>
            </a:r>
            <a:r>
              <a:rPr lang="zh-CN" altLang="en-US" dirty="0"/>
              <a:t>开发的免费</a:t>
            </a:r>
            <a:r>
              <a:rPr lang="zh-CN" altLang="en-US" dirty="0" smtClean="0"/>
              <a:t>软件，软件主界面可显示当前</a:t>
            </a:r>
            <a:r>
              <a:rPr lang="zh-CN" altLang="en-US" dirty="0"/>
              <a:t>计算机打开的端口和线程</a:t>
            </a:r>
            <a:r>
              <a:rPr lang="zh-CN" altLang="en-US" dirty="0" smtClean="0"/>
              <a:t>，在</a:t>
            </a:r>
            <a:r>
              <a:rPr lang="en-US" altLang="zh-CN" dirty="0"/>
              <a:t>Windows </a:t>
            </a:r>
            <a:r>
              <a:rPr lang="zh-CN" altLang="en-US" dirty="0" smtClean="0"/>
              <a:t>操作系统</a:t>
            </a:r>
            <a:r>
              <a:rPr lang="zh-CN" altLang="en-US" dirty="0"/>
              <a:t>中会直接显示端口对应的程序</a:t>
            </a:r>
            <a:r>
              <a:rPr lang="zh-CN" altLang="en-US" dirty="0" smtClean="0"/>
              <a:t>图标，某个</a:t>
            </a:r>
            <a:r>
              <a:rPr lang="zh-CN" altLang="en-US" dirty="0"/>
              <a:t>端口是什么程序打开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en-US" altLang="zh-CN" dirty="0" err="1"/>
              <a:t>TCPView</a:t>
            </a:r>
            <a:r>
              <a:rPr lang="zh-CN" altLang="en-US" dirty="0"/>
              <a:t>端口</a:t>
            </a:r>
            <a:r>
              <a:rPr lang="zh-CN" altLang="en-US" dirty="0" smtClean="0"/>
              <a:t>扫描实验</a:t>
            </a:r>
            <a:endParaRPr lang="zh-CN" altLang="en-US" dirty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启动</a:t>
            </a:r>
            <a:r>
              <a:rPr lang="en-US" altLang="zh-CN" dirty="0" err="1"/>
              <a:t>TCPView</a:t>
            </a:r>
            <a:r>
              <a:rPr lang="zh-CN" altLang="en-US" dirty="0"/>
              <a:t>； </a:t>
            </a:r>
          </a:p>
          <a:p>
            <a:pPr lvl="2"/>
            <a:r>
              <a:rPr lang="zh-CN" altLang="en-US" dirty="0" smtClean="0"/>
              <a:t> 观察</a:t>
            </a:r>
            <a:r>
              <a:rPr lang="zh-CN" altLang="en-US" dirty="0"/>
              <a:t>本地端口使用情况；</a:t>
            </a:r>
          </a:p>
          <a:p>
            <a:pPr lvl="2"/>
            <a:r>
              <a:rPr lang="zh-CN" altLang="en-US" dirty="0" smtClean="0"/>
              <a:t> 查看</a:t>
            </a:r>
            <a:r>
              <a:rPr lang="zh-CN" altLang="en-US" dirty="0"/>
              <a:t>进程属性；</a:t>
            </a:r>
          </a:p>
          <a:p>
            <a:pPr lvl="2"/>
            <a:r>
              <a:rPr lang="zh-CN" altLang="en-US" dirty="0" smtClean="0"/>
              <a:t> 记录</a:t>
            </a:r>
            <a:r>
              <a:rPr lang="zh-CN" altLang="en-US" dirty="0"/>
              <a:t>结果，并分析结果</a:t>
            </a:r>
            <a:r>
              <a:rPr lang="zh-CN" altLang="en-US" dirty="0" smtClean="0"/>
              <a:t>内容。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四、扫描工具使用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2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功能要求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可提供对指定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地址的主机进行指定连续范围的端口扫描，并返回结果；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实现语言不限，建议使用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提供程序的流程图、实现代码、运行结果。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1371" y="1172901"/>
            <a:ext cx="7020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五、编制简单的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Connect( )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端口扫描器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9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听！</a:t>
            </a:r>
            <a:endParaRPr lang="en-US" altLang="zh-CN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zhaoyang@uestc.edu.cn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zh-CN" altLang="en-US" sz="16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未经原作者同意的情况下，不用于任何商业目的。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215C9-6A6A-4809-9F9F-C2A6F9CE7F39}" type="datetime1">
              <a:rPr lang="zh-CN" altLang="en-US" smtClean="0"/>
              <a:t>2019/10/21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掌握网络安全管理中的常见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命令的使用方法，理解网络扫描器的工作原理以及设计实现方法。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实验一 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命令与端口扫描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6243CC-0C41-41C9-B14D-50C059679C09}" type="datetime1">
              <a:rPr lang="zh-CN" altLang="en-US" smtClean="0"/>
              <a:t>2019/10/21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6986992"/>
              </p:ext>
            </p:extLst>
          </p:nvPr>
        </p:nvGraphicFramePr>
        <p:xfrm>
          <a:off x="2384491" y="1412776"/>
          <a:ext cx="8128000" cy="45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1BC18C-BC74-46FB-9115-7D58BD186C47}" type="datetime1">
              <a:rPr lang="zh-CN" altLang="en-US" smtClean="0"/>
              <a:t>2019/10/21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3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 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命令与端口扫描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ping/?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35A69-5295-497B-B647-B892481A68F5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99" y="2287621"/>
            <a:ext cx="7128792" cy="358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 </a:t>
            </a:r>
            <a:r>
              <a:rPr lang="en-US" altLang="zh-CN" dirty="0" smtClean="0"/>
              <a:t>CMD</a:t>
            </a:r>
            <a:r>
              <a:rPr lang="zh-CN" altLang="en-US" dirty="0" smtClean="0"/>
              <a:t>命令与端口扫描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命令使用实例</a:t>
            </a:r>
            <a:endParaRPr lang="en-US" altLang="zh-CN" dirty="0" smtClean="0"/>
          </a:p>
          <a:p>
            <a:pPr lvl="2"/>
            <a:r>
              <a:rPr lang="en-US" altLang="zh-CN" dirty="0"/>
              <a:t> Ping 127.0.0.1 </a:t>
            </a:r>
            <a:r>
              <a:rPr lang="en-US" altLang="zh-CN" dirty="0">
                <a:solidFill>
                  <a:srgbClr val="C00000"/>
                </a:solidFill>
              </a:rPr>
              <a:t>–t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-t </a:t>
            </a:r>
            <a:r>
              <a:rPr lang="zh-CN" altLang="en-US" dirty="0" smtClean="0">
                <a:solidFill>
                  <a:srgbClr val="C00000"/>
                </a:solidFill>
              </a:rPr>
              <a:t>表示</a:t>
            </a:r>
            <a:r>
              <a:rPr lang="zh-CN" altLang="en-US" dirty="0">
                <a:solidFill>
                  <a:srgbClr val="C00000"/>
                </a:solidFill>
              </a:rPr>
              <a:t>将不间断向目标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发送数据包，直到我们强迫其停止。</a:t>
            </a:r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 Ping 192.168.0.1 </a:t>
            </a:r>
            <a:r>
              <a:rPr lang="en-US" altLang="zh-CN" dirty="0">
                <a:solidFill>
                  <a:srgbClr val="C00000"/>
                </a:solidFill>
              </a:rPr>
              <a:t>–t –l </a:t>
            </a:r>
            <a:r>
              <a:rPr lang="en-US" altLang="zh-CN" dirty="0" smtClean="0">
                <a:solidFill>
                  <a:srgbClr val="C00000"/>
                </a:solidFill>
              </a:rPr>
              <a:t>65500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size</a:t>
            </a:r>
            <a:r>
              <a:rPr lang="en-US" altLang="zh-CN" dirty="0" smtClean="0">
                <a:solidFill>
                  <a:srgbClr val="C00000"/>
                </a:solidFill>
              </a:rPr>
              <a:t>] </a:t>
            </a:r>
            <a:r>
              <a:rPr lang="zh-CN" altLang="en-US" dirty="0">
                <a:solidFill>
                  <a:srgbClr val="002060"/>
                </a:solidFill>
              </a:rPr>
              <a:t>定义发送数据包的大小，默认为</a:t>
            </a:r>
            <a:r>
              <a:rPr lang="en-US" altLang="zh-CN" dirty="0">
                <a:solidFill>
                  <a:srgbClr val="002060"/>
                </a:solidFill>
              </a:rPr>
              <a:t>32</a:t>
            </a:r>
            <a:r>
              <a:rPr lang="zh-CN" altLang="en-US" dirty="0">
                <a:solidFill>
                  <a:srgbClr val="002060"/>
                </a:solidFill>
              </a:rPr>
              <a:t>字节，我们利用它可以最大定义到</a:t>
            </a:r>
            <a:r>
              <a:rPr lang="en-US" altLang="zh-CN" dirty="0">
                <a:solidFill>
                  <a:srgbClr val="C00000"/>
                </a:solidFill>
              </a:rPr>
              <a:t>65500</a:t>
            </a:r>
            <a:r>
              <a:rPr lang="zh-CN" altLang="en-US" dirty="0">
                <a:solidFill>
                  <a:srgbClr val="002060"/>
                </a:solidFill>
              </a:rPr>
              <a:t>字节。</a:t>
            </a:r>
          </a:p>
          <a:p>
            <a:pPr lvl="2"/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pt-BR" altLang="zh-CN" dirty="0">
                <a:solidFill>
                  <a:srgbClr val="002060"/>
                </a:solidFill>
              </a:rPr>
              <a:t>Ping www.uestc.edu.cn </a:t>
            </a:r>
            <a:r>
              <a:rPr lang="pt-BR" altLang="zh-CN" dirty="0">
                <a:solidFill>
                  <a:srgbClr val="C00000"/>
                </a:solidFill>
              </a:rPr>
              <a:t>–t –l 128 –n 10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>
                <a:solidFill>
                  <a:srgbClr val="C00000"/>
                </a:solidFill>
              </a:rPr>
              <a:t>n  </a:t>
            </a:r>
            <a:r>
              <a:rPr lang="en-US" altLang="zh-CN" dirty="0" smtClean="0">
                <a:solidFill>
                  <a:srgbClr val="C00000"/>
                </a:solidFill>
              </a:rPr>
              <a:t>[</a:t>
            </a:r>
            <a:r>
              <a:rPr lang="en-US" altLang="zh-CN" i="1" dirty="0" smtClean="0">
                <a:solidFill>
                  <a:srgbClr val="C00000"/>
                </a:solidFill>
              </a:rPr>
              <a:t>count</a:t>
            </a:r>
            <a:r>
              <a:rPr lang="en-US" altLang="zh-CN" dirty="0" smtClean="0">
                <a:solidFill>
                  <a:srgbClr val="C00000"/>
                </a:solidFill>
              </a:rPr>
              <a:t>] </a:t>
            </a:r>
            <a:r>
              <a:rPr lang="zh-CN" altLang="en-US" dirty="0">
                <a:solidFill>
                  <a:srgbClr val="002060"/>
                </a:solidFill>
              </a:rPr>
              <a:t>定义向目标</a:t>
            </a:r>
            <a:r>
              <a:rPr lang="en-US" altLang="zh-CN" dirty="0">
                <a:solidFill>
                  <a:srgbClr val="002060"/>
                </a:solidFill>
              </a:rPr>
              <a:t>IP</a:t>
            </a:r>
            <a:r>
              <a:rPr lang="zh-CN" altLang="en-US" dirty="0">
                <a:solidFill>
                  <a:srgbClr val="002060"/>
                </a:solidFill>
              </a:rPr>
              <a:t>发送数据包的次数，默认</a:t>
            </a:r>
            <a:r>
              <a:rPr lang="zh-CN" altLang="en-US" dirty="0" smtClean="0">
                <a:solidFill>
                  <a:srgbClr val="002060"/>
                </a:solidFill>
              </a:rPr>
              <a:t>为</a:t>
            </a:r>
            <a:r>
              <a:rPr lang="en-US" altLang="zh-CN" dirty="0" smtClean="0">
                <a:solidFill>
                  <a:srgbClr val="002060"/>
                </a:solidFill>
              </a:rPr>
              <a:t>4</a:t>
            </a:r>
            <a:r>
              <a:rPr lang="zh-CN" altLang="en-US" dirty="0" smtClean="0">
                <a:solidFill>
                  <a:srgbClr val="002060"/>
                </a:solidFill>
              </a:rPr>
              <a:t>次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35A69-5295-497B-B647-B892481A68F5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371" y="117290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 Ping</a:t>
            </a:r>
            <a:r>
              <a:rPr lang="zh-CN" altLang="en-US" dirty="0" smtClean="0"/>
              <a:t>命令实验内容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使用</a:t>
            </a:r>
            <a:r>
              <a:rPr lang="en-US" altLang="zh-CN" dirty="0"/>
              <a:t>ping /?</a:t>
            </a:r>
            <a:r>
              <a:rPr lang="zh-CN" altLang="en-US" dirty="0"/>
              <a:t>或直接输入</a:t>
            </a:r>
            <a:r>
              <a:rPr lang="en-US" altLang="zh-CN" dirty="0"/>
              <a:t>ping</a:t>
            </a:r>
            <a:r>
              <a:rPr lang="zh-CN" altLang="en-US" dirty="0"/>
              <a:t>后回车进入</a:t>
            </a:r>
            <a:r>
              <a:rPr lang="en-US" altLang="zh-CN" dirty="0"/>
              <a:t>ping</a:t>
            </a:r>
            <a:r>
              <a:rPr lang="zh-CN" altLang="en-US" dirty="0"/>
              <a:t>帮助界面，了解</a:t>
            </a:r>
            <a:r>
              <a:rPr lang="en-US" altLang="zh-CN" dirty="0"/>
              <a:t>ping</a:t>
            </a:r>
            <a:r>
              <a:rPr lang="zh-CN" altLang="en-US" dirty="0"/>
              <a:t>命令参数和功能</a:t>
            </a:r>
            <a:r>
              <a:rPr lang="zh-CN" altLang="en-US" dirty="0" smtClean="0"/>
              <a:t>含义；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使用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ping  IP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”和“</a:t>
            </a:r>
            <a:r>
              <a:rPr lang="en-US" altLang="zh-CN" dirty="0">
                <a:solidFill>
                  <a:srgbClr val="C00000"/>
                </a:solidFill>
              </a:rPr>
              <a:t>ping –t  IP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”，测试目标主机可达性，记录返回信息，比较两者的</a:t>
            </a:r>
            <a:r>
              <a:rPr lang="zh-CN" altLang="en-US" dirty="0" smtClean="0"/>
              <a:t>不同；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使用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ping –a  IP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”，</a:t>
            </a:r>
            <a:r>
              <a:rPr lang="zh-CN" altLang="en-US" dirty="0" smtClean="0"/>
              <a:t>解析</a:t>
            </a:r>
            <a:r>
              <a:rPr lang="zh-CN" altLang="en-US" dirty="0"/>
              <a:t>主机名</a:t>
            </a:r>
            <a:r>
              <a:rPr lang="en-US" altLang="zh-CN" dirty="0"/>
              <a:t>(</a:t>
            </a:r>
            <a:r>
              <a:rPr lang="en-US" altLang="zh-CN" dirty="0" err="1"/>
              <a:t>netbios</a:t>
            </a:r>
            <a:r>
              <a:rPr lang="en-US" altLang="zh-CN" dirty="0"/>
              <a:t>)</a:t>
            </a:r>
            <a:r>
              <a:rPr lang="zh-CN" altLang="en-US" dirty="0" smtClean="0"/>
              <a:t>，记录</a:t>
            </a:r>
            <a:r>
              <a:rPr lang="zh-CN" altLang="en-US" dirty="0"/>
              <a:t>返回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使用“</a:t>
            </a:r>
            <a:r>
              <a:rPr lang="en-US" altLang="zh-CN" dirty="0" smtClean="0">
                <a:solidFill>
                  <a:srgbClr val="C00000"/>
                </a:solidFill>
              </a:rPr>
              <a:t>ping –l size –n count</a:t>
            </a:r>
            <a:r>
              <a:rPr lang="zh-CN" altLang="en-US" dirty="0" smtClean="0"/>
              <a:t>”，修改</a:t>
            </a:r>
            <a:r>
              <a:rPr lang="zh-CN" altLang="zh-CN" dirty="0" smtClean="0"/>
              <a:t>数据包</a:t>
            </a:r>
            <a:r>
              <a:rPr lang="zh-CN" altLang="zh-CN" dirty="0"/>
              <a:t>的大小和数量</a:t>
            </a:r>
            <a:r>
              <a:rPr lang="zh-CN" altLang="zh-CN" dirty="0"/>
              <a:t>，记录</a:t>
            </a:r>
            <a:r>
              <a:rPr lang="zh-CN" altLang="zh-CN" dirty="0"/>
              <a:t>返回</a:t>
            </a:r>
            <a:r>
              <a:rPr lang="zh-CN" altLang="zh-CN" dirty="0"/>
              <a:t>信息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en-US" altLang="zh-CN" dirty="0" smtClean="0"/>
              <a:t> </a:t>
            </a:r>
            <a:r>
              <a:rPr lang="zh-CN" altLang="zh-CN" dirty="0" smtClean="0"/>
              <a:t>使用</a:t>
            </a:r>
            <a:r>
              <a:rPr lang="zh-CN" altLang="zh-CN" dirty="0"/>
              <a:t>“</a:t>
            </a:r>
            <a:r>
              <a:rPr lang="en-US" altLang="zh-CN" dirty="0">
                <a:solidFill>
                  <a:srgbClr val="C00000"/>
                </a:solidFill>
              </a:rPr>
              <a:t>ping </a:t>
            </a:r>
            <a:r>
              <a:rPr lang="en-US" altLang="zh-CN" dirty="0">
                <a:solidFill>
                  <a:srgbClr val="C00000"/>
                </a:solidFill>
              </a:rPr>
              <a:t>–r count 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zh-CN" dirty="0">
                <a:solidFill>
                  <a:srgbClr val="C00000"/>
                </a:solidFill>
              </a:rPr>
              <a:t>地址</a:t>
            </a:r>
            <a:r>
              <a:rPr lang="zh-CN" altLang="zh-CN" dirty="0"/>
              <a:t>”命令，分析到达目的主机经过的路由</a:t>
            </a:r>
            <a:r>
              <a:rPr lang="zh-CN" altLang="zh-CN" dirty="0"/>
              <a:t>数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4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TTL</a:t>
            </a:r>
            <a:r>
              <a:rPr lang="zh-CN" altLang="en-US" dirty="0" smtClean="0"/>
              <a:t>缺省值</a:t>
            </a:r>
            <a:endParaRPr lang="en-US" altLang="zh-CN" dirty="0" smtClean="0"/>
          </a:p>
          <a:p>
            <a:pPr lvl="2"/>
            <a:r>
              <a:rPr lang="en-US" altLang="zh-CN" dirty="0"/>
              <a:t> </a:t>
            </a:r>
            <a:r>
              <a:rPr lang="zh-CN" altLang="en-US" dirty="0" smtClean="0"/>
              <a:t>常见系统</a:t>
            </a:r>
            <a:r>
              <a:rPr lang="en-US" altLang="zh-CN" dirty="0" smtClean="0"/>
              <a:t>TTL</a:t>
            </a:r>
            <a:r>
              <a:rPr lang="zh-CN" altLang="en-US" dirty="0" smtClean="0"/>
              <a:t>缺省值</a:t>
            </a:r>
            <a:endParaRPr lang="en-US" altLang="zh-CN" dirty="0" smtClean="0"/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TTL=32 </a:t>
            </a:r>
            <a:r>
              <a:rPr lang="en-US" altLang="zh-CN" dirty="0" smtClean="0"/>
              <a:t>Windows9x/Me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TTL=64</a:t>
            </a:r>
            <a:r>
              <a:rPr lang="en-US" altLang="zh-CN" dirty="0" smtClean="0"/>
              <a:t> LINUX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TTL=128</a:t>
            </a:r>
            <a:r>
              <a:rPr lang="en-US" altLang="zh-CN" dirty="0" smtClean="0"/>
              <a:t> Windows200x/XP</a:t>
            </a:r>
          </a:p>
          <a:p>
            <a:pPr lvl="3"/>
            <a:r>
              <a:rPr lang="en-US" altLang="zh-CN" dirty="0" smtClean="0">
                <a:solidFill>
                  <a:srgbClr val="C00000"/>
                </a:solidFill>
              </a:rPr>
              <a:t>TTL=255</a:t>
            </a:r>
            <a:r>
              <a:rPr lang="en-US" altLang="zh-CN" dirty="0" smtClean="0"/>
              <a:t> </a:t>
            </a:r>
            <a:r>
              <a:rPr lang="en-US" altLang="zh-CN" dirty="0"/>
              <a:t>Unix</a:t>
            </a:r>
          </a:p>
          <a:p>
            <a:pPr lvl="2"/>
            <a:r>
              <a:rPr lang="en-US" altLang="zh-CN" dirty="0" smtClean="0"/>
              <a:t> Windows</a:t>
            </a:r>
            <a:r>
              <a:rPr lang="zh-CN" altLang="en-US" dirty="0" smtClean="0"/>
              <a:t>修改</a:t>
            </a:r>
            <a:r>
              <a:rPr lang="zh-CN" altLang="en-US" dirty="0"/>
              <a:t>本机的</a:t>
            </a:r>
            <a:r>
              <a:rPr lang="en-US" altLang="zh-CN" dirty="0"/>
              <a:t>TTL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打开</a:t>
            </a:r>
            <a:r>
              <a:rPr lang="zh-CN" altLang="en-US" dirty="0"/>
              <a:t>注册表编辑器（</a:t>
            </a:r>
            <a:r>
              <a:rPr lang="en-US" altLang="zh-CN" dirty="0" err="1"/>
              <a:t>regedit</a:t>
            </a:r>
            <a:r>
              <a:rPr lang="zh-CN" altLang="en-US" dirty="0"/>
              <a:t>），</a:t>
            </a:r>
            <a:r>
              <a:rPr lang="zh-CN" altLang="en-US" dirty="0" smtClean="0"/>
              <a:t>展开“</a:t>
            </a:r>
            <a:r>
              <a:rPr lang="en-US" altLang="zh-CN" dirty="0"/>
              <a:t>HKEY_LOCAL_MACHINE/System/</a:t>
            </a:r>
            <a:r>
              <a:rPr lang="en-US" altLang="zh-CN" dirty="0" err="1"/>
              <a:t>CurrentControlSet</a:t>
            </a:r>
            <a:r>
              <a:rPr lang="en-US" altLang="zh-CN" dirty="0"/>
              <a:t> /Services/</a:t>
            </a:r>
            <a:r>
              <a:rPr lang="en-US" altLang="zh-CN" dirty="0" err="1"/>
              <a:t>Tcpip</a:t>
            </a:r>
            <a:r>
              <a:rPr lang="en-US" altLang="zh-CN" dirty="0"/>
              <a:t>/Parameters”</a:t>
            </a:r>
            <a:r>
              <a:rPr lang="zh-CN" altLang="en-US" dirty="0"/>
              <a:t>，找到“</a:t>
            </a:r>
            <a:r>
              <a:rPr lang="en-US" altLang="zh-CN" dirty="0" err="1"/>
              <a:t>DefaultTTL</a:t>
            </a:r>
            <a:r>
              <a:rPr lang="en-US" altLang="zh-CN" dirty="0"/>
              <a:t>”</a:t>
            </a:r>
            <a:r>
              <a:rPr lang="zh-CN" altLang="en-US" dirty="0"/>
              <a:t>，将该值修改为十进制的小于</a:t>
            </a:r>
            <a:r>
              <a:rPr lang="en-US" altLang="zh-CN" dirty="0"/>
              <a:t>255</a:t>
            </a:r>
            <a:r>
              <a:rPr lang="zh-CN" altLang="en-US" dirty="0"/>
              <a:t>的数字，如果没有“</a:t>
            </a:r>
            <a:r>
              <a:rPr lang="en-US" altLang="zh-CN" dirty="0" err="1"/>
              <a:t>DefaultTTL</a:t>
            </a:r>
            <a:r>
              <a:rPr lang="en-US" altLang="zh-CN" dirty="0"/>
              <a:t>”</a:t>
            </a:r>
            <a:r>
              <a:rPr lang="zh-CN" altLang="en-US" dirty="0"/>
              <a:t>项，那么新建一个</a:t>
            </a:r>
            <a:r>
              <a:rPr lang="en-US" altLang="zh-CN" dirty="0"/>
              <a:t>DWORD</a:t>
            </a:r>
            <a:r>
              <a:rPr lang="zh-CN" altLang="en-US" dirty="0"/>
              <a:t>类型的“</a:t>
            </a:r>
            <a:r>
              <a:rPr lang="en-US" altLang="zh-CN" dirty="0" err="1"/>
              <a:t>DefaultTTL</a:t>
            </a:r>
            <a:r>
              <a:rPr lang="en-US" altLang="zh-CN" dirty="0"/>
              <a:t>”</a:t>
            </a:r>
            <a:r>
              <a:rPr lang="zh-CN" altLang="en-US" dirty="0"/>
              <a:t>项并指定希望设置的值，然后重启机器。修改前后使用“</a:t>
            </a:r>
            <a:r>
              <a:rPr lang="en-US" altLang="zh-CN" dirty="0"/>
              <a:t>ping 127.0.0.1”</a:t>
            </a:r>
            <a:r>
              <a:rPr lang="zh-CN" altLang="en-US" dirty="0"/>
              <a:t>命令，分析结果是否不同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3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 </a:t>
            </a:r>
            <a:r>
              <a:rPr lang="en-US" altLang="zh-CN" dirty="0" err="1" smtClean="0"/>
              <a:t>Nslookup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zh-CN" altLang="en-US" dirty="0"/>
              <a:t>微软发布的一个用于检测和排错的命令行工具。做为</a:t>
            </a:r>
            <a:r>
              <a:rPr lang="en-US" altLang="zh-CN" dirty="0"/>
              <a:t>IT</a:t>
            </a:r>
            <a:r>
              <a:rPr lang="zh-CN" altLang="en-US" dirty="0"/>
              <a:t>管理人员，必须对</a:t>
            </a:r>
            <a:r>
              <a:rPr lang="en-US" altLang="zh-CN" dirty="0"/>
              <a:t>Windows</a:t>
            </a:r>
            <a:r>
              <a:rPr lang="zh-CN" altLang="en-US" dirty="0"/>
              <a:t>平台上的</a:t>
            </a:r>
            <a:r>
              <a:rPr lang="en-US" altLang="zh-CN" dirty="0"/>
              <a:t>NSLOOKUP</a:t>
            </a:r>
            <a:r>
              <a:rPr lang="zh-CN" altLang="en-US" dirty="0"/>
              <a:t>命令工具的使用，只有这样才能更好的进行网络配置检查及排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非交互式模式</a:t>
            </a:r>
            <a:r>
              <a:rPr lang="zh-CN" altLang="en-US" dirty="0" smtClean="0"/>
              <a:t>：在</a:t>
            </a:r>
            <a:r>
              <a:rPr lang="en-US" altLang="zh-CN" dirty="0" err="1"/>
              <a:t>cmd</a:t>
            </a:r>
            <a:r>
              <a:rPr lang="zh-CN" altLang="en-US" dirty="0"/>
              <a:t>命令中直接输入命令，返回对应对应的</a:t>
            </a:r>
            <a:r>
              <a:rPr lang="zh-CN" altLang="en-US" dirty="0" smtClean="0"/>
              <a:t>数据，命令格式：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</a:t>
            </a:r>
            <a:r>
              <a:rPr lang="en-US" altLang="zh-CN" dirty="0"/>
              <a:t>[-option] [hostname] [server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交互式模式</a:t>
            </a:r>
            <a:r>
              <a:rPr lang="zh-CN" altLang="en-US" dirty="0"/>
              <a:t>：命令行输入</a:t>
            </a:r>
            <a:r>
              <a:rPr lang="en-US" altLang="zh-CN" dirty="0" err="1"/>
              <a:t>nslookup</a:t>
            </a:r>
            <a:r>
              <a:rPr lang="en-US" altLang="zh-CN" dirty="0"/>
              <a:t>,</a:t>
            </a:r>
            <a:r>
              <a:rPr lang="zh-CN" altLang="en-US" dirty="0"/>
              <a:t>随即进入</a:t>
            </a:r>
            <a:r>
              <a:rPr lang="en-US" altLang="zh-CN" dirty="0" err="1"/>
              <a:t>nslookup</a:t>
            </a:r>
            <a:r>
              <a:rPr lang="zh-CN" altLang="en-US" dirty="0"/>
              <a:t>的交互命令行，退出输入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</a:p>
        </p:txBody>
      </p:sp>
    </p:spTree>
    <p:extLst>
      <p:ext uri="{BB962C8B-B14F-4D97-AF65-F5344CB8AC3E}">
        <p14:creationId xmlns:p14="http://schemas.microsoft.com/office/powerpoint/2010/main" val="22409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 </a:t>
            </a:r>
            <a:r>
              <a:rPr lang="en-US" altLang="zh-CN" dirty="0"/>
              <a:t>CMD</a:t>
            </a:r>
            <a:r>
              <a:rPr lang="zh-CN" altLang="en-US" dirty="0"/>
              <a:t>命令与端口扫描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 查询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err="1" smtClean="0"/>
              <a:t>nslookup</a:t>
            </a:r>
            <a:r>
              <a:rPr lang="zh-CN" altLang="en-US" dirty="0" smtClean="0"/>
              <a:t>最</a:t>
            </a:r>
            <a:r>
              <a:rPr lang="zh-CN" altLang="en-US" dirty="0"/>
              <a:t>简单的用法就是查询域名对应的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zh-CN" altLang="en-US" dirty="0"/>
              <a:t>，包括</a:t>
            </a:r>
            <a:r>
              <a:rPr lang="en-US" altLang="zh-CN" dirty="0" smtClean="0"/>
              <a:t>A</a:t>
            </a:r>
            <a:r>
              <a:rPr lang="zh-CN" altLang="en-US" dirty="0" smtClean="0"/>
              <a:t>记录</a:t>
            </a:r>
            <a:r>
              <a:rPr lang="en-US" altLang="zh-CN" dirty="0"/>
              <a:t>(Ipv4)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CNAME</a:t>
            </a:r>
            <a:r>
              <a:rPr lang="zh-CN" altLang="en-US" dirty="0" smtClean="0"/>
              <a:t>别名记录</a:t>
            </a:r>
            <a:r>
              <a:rPr lang="zh-CN" altLang="en-US" dirty="0"/>
              <a:t>，如果查到的是</a:t>
            </a:r>
            <a:r>
              <a:rPr lang="en-US" altLang="zh-CN" dirty="0"/>
              <a:t>CNAME</a:t>
            </a:r>
            <a:r>
              <a:rPr lang="zh-CN" altLang="en-US" dirty="0"/>
              <a:t>记录还会返回别名记录的设置情况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指定</a:t>
            </a:r>
            <a:r>
              <a:rPr lang="zh-CN" altLang="en-US" dirty="0"/>
              <a:t>查询记录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C00000"/>
                </a:solidFill>
              </a:rPr>
              <a:t>–</a:t>
            </a:r>
            <a:r>
              <a:rPr lang="en-US" altLang="zh-CN" dirty="0" err="1">
                <a:solidFill>
                  <a:srgbClr val="C00000"/>
                </a:solidFill>
              </a:rPr>
              <a:t>qt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类型 目标域名</a:t>
            </a:r>
            <a:r>
              <a:rPr lang="zh-CN" altLang="en-US" dirty="0"/>
              <a:t>，注意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zh-CN" altLang="en-US" dirty="0"/>
              <a:t>必须</a:t>
            </a:r>
            <a:r>
              <a:rPr lang="zh-CN" altLang="en-US" dirty="0" smtClean="0"/>
              <a:t>小写；</a:t>
            </a:r>
            <a:endParaRPr lang="en-US" altLang="zh-CN" dirty="0" smtClean="0"/>
          </a:p>
          <a:p>
            <a:pPr lvl="2"/>
            <a:r>
              <a:rPr lang="en-US" altLang="zh-CN" dirty="0"/>
              <a:t> A </a:t>
            </a:r>
            <a:r>
              <a:rPr lang="zh-CN" altLang="en-US" dirty="0"/>
              <a:t>地址记录</a:t>
            </a:r>
            <a:r>
              <a:rPr lang="en-US" altLang="zh-CN" dirty="0"/>
              <a:t>(Ipv4)</a:t>
            </a:r>
            <a:r>
              <a:rPr lang="zh-CN" altLang="en-US" dirty="0"/>
              <a:t>，</a:t>
            </a:r>
            <a:r>
              <a:rPr lang="en-US" altLang="zh-CN" dirty="0"/>
              <a:t>AAAA </a:t>
            </a:r>
            <a:r>
              <a:rPr lang="zh-CN" altLang="en-US" dirty="0"/>
              <a:t>地址记录（</a:t>
            </a:r>
            <a:r>
              <a:rPr lang="en-US" altLang="zh-CN" dirty="0"/>
              <a:t>Ipv6</a:t>
            </a:r>
            <a:r>
              <a:rPr lang="zh-CN" altLang="en-US" dirty="0"/>
              <a:t>），</a:t>
            </a:r>
            <a:r>
              <a:rPr lang="en-US" altLang="zh-CN" dirty="0"/>
              <a:t>CNAME </a:t>
            </a:r>
            <a:r>
              <a:rPr lang="zh-CN" altLang="en-US" dirty="0"/>
              <a:t>别名记录，</a:t>
            </a:r>
            <a:r>
              <a:rPr lang="en-US" altLang="zh-CN" dirty="0" smtClean="0"/>
              <a:t>MX</a:t>
            </a:r>
            <a:r>
              <a:rPr lang="zh-CN" altLang="en-US" dirty="0" smtClean="0"/>
              <a:t>邮件</a:t>
            </a:r>
            <a:r>
              <a:rPr lang="zh-CN" altLang="en-US" dirty="0"/>
              <a:t>服务器记录，</a:t>
            </a:r>
            <a:r>
              <a:rPr lang="en-US" altLang="zh-CN" dirty="0" smtClean="0"/>
              <a:t>NS</a:t>
            </a:r>
            <a:r>
              <a:rPr lang="zh-CN" altLang="en-US" dirty="0" smtClean="0"/>
              <a:t>名字</a:t>
            </a:r>
            <a:r>
              <a:rPr lang="zh-CN" altLang="en-US" dirty="0"/>
              <a:t>服务器记录，</a:t>
            </a:r>
            <a:r>
              <a:rPr lang="en-US" altLang="zh-CN" dirty="0" smtClean="0"/>
              <a:t>PTR</a:t>
            </a:r>
            <a:r>
              <a:rPr lang="zh-CN" altLang="en-US" dirty="0" smtClean="0"/>
              <a:t>反向</a:t>
            </a:r>
            <a:r>
              <a:rPr lang="zh-CN" altLang="en-US" dirty="0"/>
              <a:t>记录（从</a:t>
            </a:r>
            <a:r>
              <a:rPr lang="en-US" altLang="zh-CN" dirty="0"/>
              <a:t>IP </a:t>
            </a:r>
            <a:r>
              <a:rPr lang="zh-CN" altLang="en-US" dirty="0"/>
              <a:t>地址解释域名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97C06-23AD-4493-A7C1-D1A43245CA11}" type="datetime1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371" y="1172901"/>
            <a:ext cx="4354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</a:t>
            </a:r>
          </a:p>
        </p:txBody>
      </p:sp>
    </p:spTree>
    <p:extLst>
      <p:ext uri="{BB962C8B-B14F-4D97-AF65-F5344CB8AC3E}">
        <p14:creationId xmlns:p14="http://schemas.microsoft.com/office/powerpoint/2010/main" val="8029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24365</TotalTime>
  <Words>1233</Words>
  <Application>Microsoft Office PowerPoint</Application>
  <PresentationFormat>宽屏</PresentationFormat>
  <Paragraphs>134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华文行楷</vt:lpstr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网络安全技术</vt:lpstr>
      <vt:lpstr>掌握网络安全管理中的常见CMD命令的使用方法，理解网络扫描器的工作原理以及设计实现方法。</vt:lpstr>
      <vt:lpstr>内容安排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实验一 CMD命令与端口扫描</vt:lpstr>
      <vt:lpstr>结束语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zhaoyang@uestc.edu.cn</cp:lastModifiedBy>
  <cp:revision>1081</cp:revision>
  <dcterms:created xsi:type="dcterms:W3CDTF">2013-10-09T01:13:35Z</dcterms:created>
  <dcterms:modified xsi:type="dcterms:W3CDTF">2019-10-21T09:14:27Z</dcterms:modified>
</cp:coreProperties>
</file>