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505" r:id="rId3"/>
    <p:sldId id="506" r:id="rId4"/>
    <p:sldId id="507" r:id="rId5"/>
    <p:sldId id="509" r:id="rId6"/>
    <p:sldId id="510" r:id="rId7"/>
    <p:sldId id="511" r:id="rId8"/>
    <p:sldId id="508" r:id="rId9"/>
    <p:sldId id="512" r:id="rId10"/>
    <p:sldId id="513" r:id="rId11"/>
    <p:sldId id="514" r:id="rId12"/>
    <p:sldId id="515" r:id="rId13"/>
    <p:sldId id="454" r:id="rId14"/>
  </p:sldIdLst>
  <p:sldSz cx="12192000" cy="6858000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F1FF"/>
    <a:srgbClr val="EA6103"/>
    <a:srgbClr val="F77427"/>
    <a:srgbClr val="67BFBB"/>
    <a:srgbClr val="F46D92"/>
    <a:srgbClr val="ED5684"/>
    <a:srgbClr val="FF0000"/>
    <a:srgbClr val="9900FF"/>
    <a:srgbClr val="FFFF66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3963" autoAdjust="0"/>
  </p:normalViewPr>
  <p:slideViewPr>
    <p:cSldViewPr>
      <p:cViewPr varScale="1">
        <p:scale>
          <a:sx n="69" d="100"/>
          <a:sy n="69" d="100"/>
        </p:scale>
        <p:origin x="628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4E951F-EF8A-4D2E-940C-3A076E81C939}" type="doc">
      <dgm:prSet loTypeId="urn:microsoft.com/office/officeart/2005/8/layout/equation1" loCatId="relationship" qsTypeId="urn:microsoft.com/office/officeart/2005/8/quickstyle/simple1" qsCatId="simple" csTypeId="urn:microsoft.com/office/officeart/2005/8/colors/colorful5" csCatId="colorful" phldr="1"/>
      <dgm:spPr/>
    </dgm:pt>
    <dgm:pt modelId="{DAD630CB-00BB-45FF-99F4-F14997899762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概念</a:t>
          </a:r>
          <a:endParaRPr lang="zh-CN" altLang="en-US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31F2DC0F-5095-4598-AAA1-CA26FF7A6531}" type="parTrans" cxnId="{1803B825-9A96-4516-9D7D-DA517106AD88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BE31A76-F2F0-4FE5-9DC4-EA1AEC578839}" type="sibTrans" cxnId="{1803B825-9A96-4516-9D7D-DA517106AD88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1A5F87C6-5877-4A0A-9127-BC70107ECC18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理解</a:t>
          </a:r>
          <a:endParaRPr lang="zh-CN" altLang="en-US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E63D850-3CD0-4F33-B6E2-C48DCD28053B}" type="parTrans" cxnId="{BA1CBECB-053B-44E5-9158-7D3F7800F2E4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77598DE-5718-4670-A960-FB3C8D61C84B}" type="sibTrans" cxnId="{BA1CBECB-053B-44E5-9158-7D3F7800F2E4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AFCF5FB-57F9-48D6-8639-2B060F2991B2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掌握</a:t>
          </a:r>
          <a:endParaRPr lang="zh-CN" altLang="en-US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EE7C246-5CB8-4D62-AD26-0B8DD3A3A1E2}" type="parTrans" cxnId="{0552641D-460F-4608-8BDF-D26C79800217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36C96F3C-6ED3-4FA8-9C74-85401D9C1C33}" type="sibTrans" cxnId="{0552641D-460F-4608-8BDF-D26C79800217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5C2F8F6-E866-4070-8C12-900EDA6BB9D7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运用</a:t>
          </a:r>
          <a:endParaRPr lang="zh-CN" altLang="en-US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3C47212-B520-4028-A06E-088CD64B78BB}" type="parTrans" cxnId="{8C792618-803E-4670-95CD-25CA607200FB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3A86CFAA-B6FE-4EA2-A270-D61D0FB8AE0C}" type="sibTrans" cxnId="{8C792618-803E-4670-95CD-25CA607200FB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15B4282-6DD0-444C-9F23-2C402DE0AEE2}" type="pres">
      <dgm:prSet presAssocID="{A94E951F-EF8A-4D2E-940C-3A076E81C939}" presName="linearFlow" presStyleCnt="0">
        <dgm:presLayoutVars>
          <dgm:dir/>
          <dgm:resizeHandles val="exact"/>
        </dgm:presLayoutVars>
      </dgm:prSet>
      <dgm:spPr/>
    </dgm:pt>
    <dgm:pt modelId="{A21DC237-B833-4BC8-9382-00BED70091C1}" type="pres">
      <dgm:prSet presAssocID="{DAD630CB-00BB-45FF-99F4-F1499789976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E600CC-276F-40A0-B68F-1D8ECBDA9FE1}" type="pres">
      <dgm:prSet presAssocID="{2BE31A76-F2F0-4FE5-9DC4-EA1AEC578839}" presName="spacerL" presStyleCnt="0"/>
      <dgm:spPr/>
    </dgm:pt>
    <dgm:pt modelId="{76C40A02-D5F5-4B5B-AD7C-AC7E9C4E0C59}" type="pres">
      <dgm:prSet presAssocID="{2BE31A76-F2F0-4FE5-9DC4-EA1AEC578839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E0B963D7-3719-41D6-9892-2E2433263BA3}" type="pres">
      <dgm:prSet presAssocID="{2BE31A76-F2F0-4FE5-9DC4-EA1AEC578839}" presName="spacerR" presStyleCnt="0"/>
      <dgm:spPr/>
    </dgm:pt>
    <dgm:pt modelId="{54CB6EF4-C04E-45A5-839E-ED592DCB8C6B}" type="pres">
      <dgm:prSet presAssocID="{1A5F87C6-5877-4A0A-9127-BC70107ECC1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A92800-EB0E-4167-9B31-D2AB4F7022FE}" type="pres">
      <dgm:prSet presAssocID="{C77598DE-5718-4670-A960-FB3C8D61C84B}" presName="spacerL" presStyleCnt="0"/>
      <dgm:spPr/>
    </dgm:pt>
    <dgm:pt modelId="{524652EB-C7D9-4521-A9EB-3FA0EDF94697}" type="pres">
      <dgm:prSet presAssocID="{C77598DE-5718-4670-A960-FB3C8D61C84B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1ED50CB7-E601-4B44-A2E3-18059136BC2D}" type="pres">
      <dgm:prSet presAssocID="{C77598DE-5718-4670-A960-FB3C8D61C84B}" presName="spacerR" presStyleCnt="0"/>
      <dgm:spPr/>
    </dgm:pt>
    <dgm:pt modelId="{D27FD337-3171-4BAB-8DF3-1EDE74B4370C}" type="pres">
      <dgm:prSet presAssocID="{25C2F8F6-E866-4070-8C12-900EDA6BB9D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BFE98B-4429-4818-8F2B-EBEF9D72CBB7}" type="pres">
      <dgm:prSet presAssocID="{3A86CFAA-B6FE-4EA2-A270-D61D0FB8AE0C}" presName="spacerL" presStyleCnt="0"/>
      <dgm:spPr/>
    </dgm:pt>
    <dgm:pt modelId="{810C1C0D-8D1A-4725-9C1F-9EAB90B6A6C5}" type="pres">
      <dgm:prSet presAssocID="{3A86CFAA-B6FE-4EA2-A270-D61D0FB8AE0C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4F46D89A-B22C-40DC-A417-EC04AEF39C39}" type="pres">
      <dgm:prSet presAssocID="{3A86CFAA-B6FE-4EA2-A270-D61D0FB8AE0C}" presName="spacerR" presStyleCnt="0"/>
      <dgm:spPr/>
    </dgm:pt>
    <dgm:pt modelId="{D3AA0CAD-2BC8-4D3A-A78F-A47EA4BCA624}" type="pres">
      <dgm:prSet presAssocID="{DAFCF5FB-57F9-48D6-8639-2B060F2991B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C792618-803E-4670-95CD-25CA607200FB}" srcId="{A94E951F-EF8A-4D2E-940C-3A076E81C939}" destId="{25C2F8F6-E866-4070-8C12-900EDA6BB9D7}" srcOrd="2" destOrd="0" parTransId="{A3C47212-B520-4028-A06E-088CD64B78BB}" sibTransId="{3A86CFAA-B6FE-4EA2-A270-D61D0FB8AE0C}"/>
    <dgm:cxn modelId="{10FEE8B4-A18E-49BB-9C40-562723097E66}" type="presOf" srcId="{DAFCF5FB-57F9-48D6-8639-2B060F2991B2}" destId="{D3AA0CAD-2BC8-4D3A-A78F-A47EA4BCA624}" srcOrd="0" destOrd="0" presId="urn:microsoft.com/office/officeart/2005/8/layout/equation1"/>
    <dgm:cxn modelId="{1803B825-9A96-4516-9D7D-DA517106AD88}" srcId="{A94E951F-EF8A-4D2E-940C-3A076E81C939}" destId="{DAD630CB-00BB-45FF-99F4-F14997899762}" srcOrd="0" destOrd="0" parTransId="{31F2DC0F-5095-4598-AAA1-CA26FF7A6531}" sibTransId="{2BE31A76-F2F0-4FE5-9DC4-EA1AEC578839}"/>
    <dgm:cxn modelId="{91CDF46D-47CD-4BB7-A395-69A92F345A7C}" type="presOf" srcId="{DAD630CB-00BB-45FF-99F4-F14997899762}" destId="{A21DC237-B833-4BC8-9382-00BED70091C1}" srcOrd="0" destOrd="0" presId="urn:microsoft.com/office/officeart/2005/8/layout/equation1"/>
    <dgm:cxn modelId="{020DAAC3-4BFA-4A22-BE63-AFE26E93130F}" type="presOf" srcId="{A94E951F-EF8A-4D2E-940C-3A076E81C939}" destId="{A15B4282-6DD0-444C-9F23-2C402DE0AEE2}" srcOrd="0" destOrd="0" presId="urn:microsoft.com/office/officeart/2005/8/layout/equation1"/>
    <dgm:cxn modelId="{EA40F7C7-1AA4-467B-A89E-765EB5DA4F51}" type="presOf" srcId="{1A5F87C6-5877-4A0A-9127-BC70107ECC18}" destId="{54CB6EF4-C04E-45A5-839E-ED592DCB8C6B}" srcOrd="0" destOrd="0" presId="urn:microsoft.com/office/officeart/2005/8/layout/equation1"/>
    <dgm:cxn modelId="{0552641D-460F-4608-8BDF-D26C79800217}" srcId="{A94E951F-EF8A-4D2E-940C-3A076E81C939}" destId="{DAFCF5FB-57F9-48D6-8639-2B060F2991B2}" srcOrd="3" destOrd="0" parTransId="{0EE7C246-5CB8-4D62-AD26-0B8DD3A3A1E2}" sibTransId="{36C96F3C-6ED3-4FA8-9C74-85401D9C1C33}"/>
    <dgm:cxn modelId="{58850C63-62F6-4A16-9435-048D8B3D1449}" type="presOf" srcId="{25C2F8F6-E866-4070-8C12-900EDA6BB9D7}" destId="{D27FD337-3171-4BAB-8DF3-1EDE74B4370C}" srcOrd="0" destOrd="0" presId="urn:microsoft.com/office/officeart/2005/8/layout/equation1"/>
    <dgm:cxn modelId="{A4391A35-19BB-4A06-82A0-AA86E8DB3D4E}" type="presOf" srcId="{3A86CFAA-B6FE-4EA2-A270-D61D0FB8AE0C}" destId="{810C1C0D-8D1A-4725-9C1F-9EAB90B6A6C5}" srcOrd="0" destOrd="0" presId="urn:microsoft.com/office/officeart/2005/8/layout/equation1"/>
    <dgm:cxn modelId="{BA1CBECB-053B-44E5-9158-7D3F7800F2E4}" srcId="{A94E951F-EF8A-4D2E-940C-3A076E81C939}" destId="{1A5F87C6-5877-4A0A-9127-BC70107ECC18}" srcOrd="1" destOrd="0" parTransId="{5E63D850-3CD0-4F33-B6E2-C48DCD28053B}" sibTransId="{C77598DE-5718-4670-A960-FB3C8D61C84B}"/>
    <dgm:cxn modelId="{567B6738-B1F0-4AA3-8E63-6170627EECC6}" type="presOf" srcId="{2BE31A76-F2F0-4FE5-9DC4-EA1AEC578839}" destId="{76C40A02-D5F5-4B5B-AD7C-AC7E9C4E0C59}" srcOrd="0" destOrd="0" presId="urn:microsoft.com/office/officeart/2005/8/layout/equation1"/>
    <dgm:cxn modelId="{4584757F-C6F0-4C16-ADC0-C13560044CE6}" type="presOf" srcId="{C77598DE-5718-4670-A960-FB3C8D61C84B}" destId="{524652EB-C7D9-4521-A9EB-3FA0EDF94697}" srcOrd="0" destOrd="0" presId="urn:microsoft.com/office/officeart/2005/8/layout/equation1"/>
    <dgm:cxn modelId="{620BCC06-4097-4125-9A41-EB375EA07885}" type="presParOf" srcId="{A15B4282-6DD0-444C-9F23-2C402DE0AEE2}" destId="{A21DC237-B833-4BC8-9382-00BED70091C1}" srcOrd="0" destOrd="0" presId="urn:microsoft.com/office/officeart/2005/8/layout/equation1"/>
    <dgm:cxn modelId="{D6F60378-3303-4B7E-929F-00481007898A}" type="presParOf" srcId="{A15B4282-6DD0-444C-9F23-2C402DE0AEE2}" destId="{1DE600CC-276F-40A0-B68F-1D8ECBDA9FE1}" srcOrd="1" destOrd="0" presId="urn:microsoft.com/office/officeart/2005/8/layout/equation1"/>
    <dgm:cxn modelId="{C2068549-A70C-4F8D-8F94-19DE66841F24}" type="presParOf" srcId="{A15B4282-6DD0-444C-9F23-2C402DE0AEE2}" destId="{76C40A02-D5F5-4B5B-AD7C-AC7E9C4E0C59}" srcOrd="2" destOrd="0" presId="urn:microsoft.com/office/officeart/2005/8/layout/equation1"/>
    <dgm:cxn modelId="{1D74453E-C5B2-49D2-8BE8-8A0F81E847C2}" type="presParOf" srcId="{A15B4282-6DD0-444C-9F23-2C402DE0AEE2}" destId="{E0B963D7-3719-41D6-9892-2E2433263BA3}" srcOrd="3" destOrd="0" presId="urn:microsoft.com/office/officeart/2005/8/layout/equation1"/>
    <dgm:cxn modelId="{2F999A25-D1D9-4FB7-9873-245FC5BEB385}" type="presParOf" srcId="{A15B4282-6DD0-444C-9F23-2C402DE0AEE2}" destId="{54CB6EF4-C04E-45A5-839E-ED592DCB8C6B}" srcOrd="4" destOrd="0" presId="urn:microsoft.com/office/officeart/2005/8/layout/equation1"/>
    <dgm:cxn modelId="{B82BEAC4-E5D7-4FFF-B97C-85DEF26C7519}" type="presParOf" srcId="{A15B4282-6DD0-444C-9F23-2C402DE0AEE2}" destId="{D1A92800-EB0E-4167-9B31-D2AB4F7022FE}" srcOrd="5" destOrd="0" presId="urn:microsoft.com/office/officeart/2005/8/layout/equation1"/>
    <dgm:cxn modelId="{7EEB24DE-BDB4-4555-B360-D4930D642D01}" type="presParOf" srcId="{A15B4282-6DD0-444C-9F23-2C402DE0AEE2}" destId="{524652EB-C7D9-4521-A9EB-3FA0EDF94697}" srcOrd="6" destOrd="0" presId="urn:microsoft.com/office/officeart/2005/8/layout/equation1"/>
    <dgm:cxn modelId="{19E92935-76B8-480D-99C3-0A5042472965}" type="presParOf" srcId="{A15B4282-6DD0-444C-9F23-2C402DE0AEE2}" destId="{1ED50CB7-E601-4B44-A2E3-18059136BC2D}" srcOrd="7" destOrd="0" presId="urn:microsoft.com/office/officeart/2005/8/layout/equation1"/>
    <dgm:cxn modelId="{B7A5E054-D74D-4A3E-AC35-48BFC7E9508B}" type="presParOf" srcId="{A15B4282-6DD0-444C-9F23-2C402DE0AEE2}" destId="{D27FD337-3171-4BAB-8DF3-1EDE74B4370C}" srcOrd="8" destOrd="0" presId="urn:microsoft.com/office/officeart/2005/8/layout/equation1"/>
    <dgm:cxn modelId="{4BACBC1D-C728-4E41-9CED-AC50E1DE4264}" type="presParOf" srcId="{A15B4282-6DD0-444C-9F23-2C402DE0AEE2}" destId="{00BFE98B-4429-4818-8F2B-EBEF9D72CBB7}" srcOrd="9" destOrd="0" presId="urn:microsoft.com/office/officeart/2005/8/layout/equation1"/>
    <dgm:cxn modelId="{507A29DF-9B20-4416-A862-E01D22768AF9}" type="presParOf" srcId="{A15B4282-6DD0-444C-9F23-2C402DE0AEE2}" destId="{810C1C0D-8D1A-4725-9C1F-9EAB90B6A6C5}" srcOrd="10" destOrd="0" presId="urn:microsoft.com/office/officeart/2005/8/layout/equation1"/>
    <dgm:cxn modelId="{2265AC6F-82DD-4277-8C32-F0EEE7CBFD34}" type="presParOf" srcId="{A15B4282-6DD0-444C-9F23-2C402DE0AEE2}" destId="{4F46D89A-B22C-40DC-A417-EC04AEF39C39}" srcOrd="11" destOrd="0" presId="urn:microsoft.com/office/officeart/2005/8/layout/equation1"/>
    <dgm:cxn modelId="{9AF0CA32-84B3-49AA-8587-5C10B3D49E3D}" type="presParOf" srcId="{A15B4282-6DD0-444C-9F23-2C402DE0AEE2}" destId="{D3AA0CAD-2BC8-4D3A-A78F-A47EA4BCA624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DC237-B833-4BC8-9382-00BED70091C1}">
      <dsp:nvSpPr>
        <dsp:cNvPr id="0" name=""/>
        <dsp:cNvSpPr/>
      </dsp:nvSpPr>
      <dsp:spPr>
        <a:xfrm>
          <a:off x="3519" y="1543099"/>
          <a:ext cx="977800" cy="9778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概念</a:t>
          </a:r>
          <a:endParaRPr lang="zh-CN" altLang="en-US" sz="2400" kern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46714" y="1686294"/>
        <a:ext cx="691410" cy="691410"/>
      </dsp:txXfrm>
    </dsp:sp>
    <dsp:sp modelId="{76C40A02-D5F5-4B5B-AD7C-AC7E9C4E0C59}">
      <dsp:nvSpPr>
        <dsp:cNvPr id="0" name=""/>
        <dsp:cNvSpPr/>
      </dsp:nvSpPr>
      <dsp:spPr>
        <a:xfrm>
          <a:off x="1060717" y="1748437"/>
          <a:ext cx="567124" cy="567124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135889" y="1965305"/>
        <a:ext cx="416780" cy="133388"/>
      </dsp:txXfrm>
    </dsp:sp>
    <dsp:sp modelId="{54CB6EF4-C04E-45A5-839E-ED592DCB8C6B}">
      <dsp:nvSpPr>
        <dsp:cNvPr id="0" name=""/>
        <dsp:cNvSpPr/>
      </dsp:nvSpPr>
      <dsp:spPr>
        <a:xfrm>
          <a:off x="1707239" y="1543099"/>
          <a:ext cx="977800" cy="977800"/>
        </a:xfrm>
        <a:prstGeom prst="ellipse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理解</a:t>
          </a:r>
          <a:endParaRPr lang="zh-CN" altLang="en-US" sz="2400" kern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850434" y="1686294"/>
        <a:ext cx="691410" cy="691410"/>
      </dsp:txXfrm>
    </dsp:sp>
    <dsp:sp modelId="{524652EB-C7D9-4521-A9EB-3FA0EDF94697}">
      <dsp:nvSpPr>
        <dsp:cNvPr id="0" name=""/>
        <dsp:cNvSpPr/>
      </dsp:nvSpPr>
      <dsp:spPr>
        <a:xfrm>
          <a:off x="2764437" y="1748437"/>
          <a:ext cx="567124" cy="567124"/>
        </a:xfrm>
        <a:prstGeom prst="mathPlus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839609" y="1965305"/>
        <a:ext cx="416780" cy="133388"/>
      </dsp:txXfrm>
    </dsp:sp>
    <dsp:sp modelId="{D27FD337-3171-4BAB-8DF3-1EDE74B4370C}">
      <dsp:nvSpPr>
        <dsp:cNvPr id="0" name=""/>
        <dsp:cNvSpPr/>
      </dsp:nvSpPr>
      <dsp:spPr>
        <a:xfrm>
          <a:off x="3410959" y="1543099"/>
          <a:ext cx="977800" cy="977800"/>
        </a:xfrm>
        <a:prstGeom prst="ellipse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运用</a:t>
          </a:r>
          <a:endParaRPr lang="zh-CN" altLang="en-US" sz="2400" kern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554154" y="1686294"/>
        <a:ext cx="691410" cy="691410"/>
      </dsp:txXfrm>
    </dsp:sp>
    <dsp:sp modelId="{810C1C0D-8D1A-4725-9C1F-9EAB90B6A6C5}">
      <dsp:nvSpPr>
        <dsp:cNvPr id="0" name=""/>
        <dsp:cNvSpPr/>
      </dsp:nvSpPr>
      <dsp:spPr>
        <a:xfrm>
          <a:off x="4468157" y="1748437"/>
          <a:ext cx="567124" cy="567124"/>
        </a:xfrm>
        <a:prstGeom prst="mathEqual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543329" y="1865265"/>
        <a:ext cx="416780" cy="333468"/>
      </dsp:txXfrm>
    </dsp:sp>
    <dsp:sp modelId="{D3AA0CAD-2BC8-4D3A-A78F-A47EA4BCA624}">
      <dsp:nvSpPr>
        <dsp:cNvPr id="0" name=""/>
        <dsp:cNvSpPr/>
      </dsp:nvSpPr>
      <dsp:spPr>
        <a:xfrm>
          <a:off x="5114679" y="1543099"/>
          <a:ext cx="977800" cy="977800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掌握</a:t>
          </a:r>
          <a:endParaRPr lang="zh-CN" altLang="en-US" sz="2400" kern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5257874" y="1686294"/>
        <a:ext cx="691410" cy="691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4BDFDF6-23AF-4771-B398-A5CE83EB8861}" type="datetimeFigureOut">
              <a:rPr lang="zh-CN" altLang="en-US"/>
              <a:pPr>
                <a:defRPr/>
              </a:pPr>
              <a:t>2019/12/3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14E5ACC-3654-4AF7-BDF2-13E15D7128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858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FDD3ABD-0D02-4A67-BED1-B1AE831C76EA}" type="datetimeFigureOut">
              <a:rPr lang="zh-CN" altLang="en-US"/>
              <a:pPr>
                <a:defRPr/>
              </a:pPr>
              <a:t>2019/12/3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70C56A9-9271-4EA5-B191-3929970892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432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286000" y="514350"/>
            <a:ext cx="4572000" cy="2571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6985A0D-E1CB-44D6-8127-6B71041CF3C7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9499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297AE-08EE-4CD8-8863-5659B83386EE}" type="datetime1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42471-A78E-476E-B1F1-980D6BBB2A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15745"/>
            <a:ext cx="3737950" cy="974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6C0AD-D25F-4DA0-8784-6A6A9F7635FC}" type="datetime1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2E28E-3BC8-4B30-9C2E-04144565D1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E46B8-7EA7-4F1C-91FD-B5AE1BA59590}" type="datetime1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3C9B1-FA79-4E4D-8024-300DA8D8E5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981075"/>
            <a:ext cx="12192000" cy="0"/>
          </a:xfrm>
          <a:prstGeom prst="line">
            <a:avLst/>
          </a:prstGeom>
          <a:ln w="60325" cmpd="sng">
            <a:solidFill>
              <a:schemeClr val="tx2">
                <a:lumMod val="40000"/>
                <a:lumOff val="60000"/>
                <a:alpha val="7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371" y="77787"/>
            <a:ext cx="10081120" cy="88423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31371" y="1844824"/>
            <a:ext cx="11233248" cy="4034483"/>
          </a:xfrm>
        </p:spPr>
        <p:txBody>
          <a:bodyPr/>
          <a:lstStyle>
            <a:lvl1pPr marL="342900" indent="-342900" algn="just">
              <a:lnSpc>
                <a:spcPct val="120000"/>
              </a:lnSpc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20000"/>
              </a:lnSpc>
              <a:buFont typeface="Wingdings" panose="05000000000000000000" pitchFamily="2" charset="2"/>
              <a:buChar char="Ø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20000"/>
              </a:lnSpc>
              <a:buFont typeface="Wingdings" panose="05000000000000000000" pitchFamily="2" charset="2"/>
              <a:buChar char="u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just">
              <a:lnSpc>
                <a:spcPct val="120000"/>
              </a:lnSpc>
              <a:defRPr sz="1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just">
              <a:lnSpc>
                <a:spcPct val="120000"/>
              </a:lnSpc>
              <a:defRPr sz="1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  <a:p>
            <a:pPr lvl="2"/>
            <a:r>
              <a:rPr lang="zh-CN" altLang="en-US" dirty="0" smtClean="0"/>
              <a:t> 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AA299-12B2-4FF5-B5A5-65D60DA6EE34}" type="datetime1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70" y="5949281"/>
            <a:ext cx="2885910" cy="7531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28343"/>
            <a:ext cx="965600" cy="926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173163"/>
            <a:ext cx="4762500" cy="34671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2400" b="0" cap="all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ctr"/>
          <a:lstStyle>
            <a:lvl1pPr marL="0" indent="0" algn="ctr">
              <a:buNone/>
              <a:defRPr sz="54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A2E6E-0BC7-4AE7-BFA9-520AEEF4EF89}" type="datetime1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7F0C1-0D21-466A-97AC-0783BCE654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1C9E8-9B71-4EAD-A40D-11BCC931692B}" type="datetime1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BA504-004A-4EF5-A234-70746AB405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94F0E-0A92-4B60-AE67-DF7F5D78255E}" type="datetime1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4967C-5746-4629-8935-A4629F8879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E5198-1B37-4E6B-8757-DD9CF91CDE39}" type="datetime1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46A60-27A6-410D-8C93-740DD74392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9BE63-E35F-4248-AEFF-3720A643FC9A}" type="datetime1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D06E6-296E-4EBB-AAEA-6FF948259F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32695-E19F-4B47-846A-123FC649402B}" type="datetime1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991A1-CD40-47DF-BCC4-D865F8EC45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E24BB-F929-4195-A2FD-250A1C8BAA83}" type="datetime1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CBA0E-96E4-4933-B09B-89C3AE784E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5A3147F-BDCE-4956-8E7A-DD3DA7C64001}" type="datetime1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25981E9-2786-413F-9994-88F45A0D5D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副标题 2"/>
          <p:cNvSpPr>
            <a:spLocks noGrp="1"/>
          </p:cNvSpPr>
          <p:nvPr>
            <p:ph type="subTitle" idx="1"/>
          </p:nvPr>
        </p:nvSpPr>
        <p:spPr>
          <a:xfrm>
            <a:off x="3003451" y="4293096"/>
            <a:ext cx="6400800" cy="170711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赵洋 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副教授</a:t>
            </a:r>
            <a:endParaRPr lang="en-US" altLang="zh-CN" dirty="0">
              <a:solidFill>
                <a:srgbClr val="00206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电子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科技</a:t>
            </a:r>
            <a:r>
              <a:rPr lang="zh-CN" alt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大学 信息与软件工程学院</a:t>
            </a:r>
            <a:endParaRPr lang="en-US" altLang="zh-CN" dirty="0" smtClean="0">
              <a:solidFill>
                <a:srgbClr val="00206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847528" y="1268760"/>
            <a:ext cx="8712646" cy="2447726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7200" b="1" spc="1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网络安全技术</a:t>
            </a:r>
            <a:endParaRPr lang="zh-CN" altLang="en-US" sz="7200" b="1" spc="1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71864" y="6292092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/>
      <p:bldP spid="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dirty="0"/>
              <a:t>第八讲 网络攻击与防御（一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268760"/>
            <a:ext cx="11233248" cy="461054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主要内容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缓冲区 栈 堆 </a:t>
            </a:r>
            <a:r>
              <a:rPr lang="zh-CN" altLang="en-US" dirty="0"/>
              <a:t>缓冲区溢出 整形</a:t>
            </a:r>
            <a:r>
              <a:rPr lang="zh-CN" altLang="en-US" dirty="0" smtClean="0"/>
              <a:t>溢出 格式化</a:t>
            </a:r>
            <a:r>
              <a:rPr lang="zh-CN" altLang="en-US" dirty="0"/>
              <a:t>字符串</a:t>
            </a:r>
            <a:r>
              <a:rPr lang="zh-CN" altLang="en-US" dirty="0" smtClean="0"/>
              <a:t>溢出 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理解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缓冲区溢出原理 （栈，堆，格式化</a:t>
            </a:r>
            <a:r>
              <a:rPr lang="zh-CN" altLang="en-US" dirty="0"/>
              <a:t>字符串溢出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栈溢出和堆溢出的区别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运用举例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能够缓冲区溢出的原理，对给定代码进行分析，掌握程序执行过程中堆栈的变化状态，分析是否存在溢出风险，并给出防范的方法。（保护核心对象是</a:t>
            </a:r>
            <a:r>
              <a:rPr lang="en-US" altLang="zh-CN" dirty="0" smtClean="0"/>
              <a:t>IP/EIP</a:t>
            </a:r>
            <a:r>
              <a:rPr lang="zh-CN" altLang="en-US" dirty="0" smtClean="0"/>
              <a:t>寄存器）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18D93A-D097-4837-956C-6A20874E872F}" type="datetime1">
              <a:rPr lang="zh-CN" altLang="en-US" smtClean="0"/>
              <a:pPr>
                <a:defRPr/>
              </a:pPr>
              <a:t>2019/12/3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网络安全技术 信软学院本科教学课件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共 </a:t>
            </a:r>
            <a:r>
              <a:rPr lang="en-US" altLang="zh-CN" dirty="0" smtClean="0"/>
              <a:t>11 </a:t>
            </a:r>
            <a:r>
              <a:rPr lang="zh-CN" altLang="en-US" dirty="0" smtClean="0"/>
              <a:t>页</a:t>
            </a:r>
            <a:r>
              <a:rPr lang="en-US" altLang="zh-CN" dirty="0" smtClean="0"/>
              <a:t>/</a:t>
            </a:r>
            <a:r>
              <a:rPr lang="zh-CN" altLang="en-US" dirty="0" smtClean="0"/>
              <a:t>第</a:t>
            </a:r>
            <a:fld id="{F3F8EBEB-EE6A-49BE-B0CA-C097A9844ECC}" type="slidenum">
              <a:rPr lang="zh-CN" altLang="en-US" smtClean="0"/>
              <a:pPr>
                <a:defRPr/>
              </a:pPr>
              <a:t>10</a:t>
            </a:fld>
            <a:r>
              <a:rPr lang="zh-CN" altLang="en-US" dirty="0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dirty="0"/>
              <a:t>第九讲 网络攻击与防御（二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268760"/>
            <a:ext cx="11233248" cy="461054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主要内容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计算机病毒 计算机病毒分类 计算机病毒特征 计算机病毒构成 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理解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传统病毒 木马 蠕虫的各自特点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病毒检测技术的分类及特点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运用举例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目前病毒检测技术的实际应用状况。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18D93A-D097-4837-956C-6A20874E872F}" type="datetime1">
              <a:rPr lang="zh-CN" altLang="en-US" smtClean="0"/>
              <a:pPr>
                <a:defRPr/>
              </a:pPr>
              <a:t>2019/12/3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网络安全技术 信软学院本科教学课件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共 </a:t>
            </a:r>
            <a:r>
              <a:rPr lang="en-US" altLang="zh-CN" dirty="0" smtClean="0"/>
              <a:t>11 </a:t>
            </a:r>
            <a:r>
              <a:rPr lang="zh-CN" altLang="en-US" dirty="0" smtClean="0"/>
              <a:t>页</a:t>
            </a:r>
            <a:r>
              <a:rPr lang="en-US" altLang="zh-CN" dirty="0" smtClean="0"/>
              <a:t>/</a:t>
            </a:r>
            <a:r>
              <a:rPr lang="zh-CN" altLang="en-US" dirty="0" smtClean="0"/>
              <a:t>第</a:t>
            </a:r>
            <a:fld id="{6CBB931C-70F4-4026-AB85-5658542D7B25}" type="slidenum">
              <a:rPr lang="zh-CN" altLang="en-US" smtClean="0"/>
              <a:pPr>
                <a:defRPr/>
              </a:pPr>
              <a:t>11</a:t>
            </a:fld>
            <a:r>
              <a:rPr lang="zh-CN" altLang="en-US" dirty="0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86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课程实验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196752"/>
            <a:ext cx="11233248" cy="468255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主要内容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涉及的基本操作命令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基本实验原理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18D93A-D097-4837-956C-6A20874E872F}" type="datetime1">
              <a:rPr lang="zh-CN" altLang="en-US" smtClean="0"/>
              <a:pPr>
                <a:defRPr/>
              </a:pPr>
              <a:t>2019/12/3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网络安全技术 信软学院本科教学课件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共 </a:t>
            </a:r>
            <a:r>
              <a:rPr lang="en-US" altLang="zh-CN" dirty="0" smtClean="0"/>
              <a:t>11 </a:t>
            </a:r>
            <a:r>
              <a:rPr lang="zh-CN" altLang="en-US" dirty="0" smtClean="0"/>
              <a:t>页</a:t>
            </a:r>
            <a:r>
              <a:rPr lang="en-US" altLang="zh-CN" dirty="0" smtClean="0"/>
              <a:t>/</a:t>
            </a:r>
            <a:r>
              <a:rPr lang="zh-CN" altLang="en-US" dirty="0" smtClean="0"/>
              <a:t>第</a:t>
            </a:r>
            <a:fld id="{87A6EB53-9DD5-46C3-B4FE-5AB17167BB21}" type="slidenum">
              <a:rPr lang="zh-CN" altLang="en-US" smtClean="0"/>
              <a:pPr>
                <a:defRPr/>
              </a:pPr>
              <a:t>12</a:t>
            </a:fld>
            <a:r>
              <a:rPr lang="zh-CN" altLang="en-US" dirty="0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616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结束语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511491" y="2564904"/>
            <a:ext cx="9001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感 谢 聆 听！</a:t>
            </a:r>
            <a:endParaRPr lang="en-US" altLang="zh-CN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en-US" altLang="zh-CN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zhaoyang@uestc.edu.cn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3392" y="5373216"/>
            <a:ext cx="11281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特别说明：</a:t>
            </a:r>
            <a:r>
              <a:rPr lang="en-US" altLang="zh-CN" sz="1600" dirty="0" smtClean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中所有来自于网络的图片和素材仅用于教学，并保证</a:t>
            </a:r>
            <a:r>
              <a:rPr lang="zh-CN" altLang="en-US" sz="16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lang="zh-CN" altLang="en-US" sz="1600" dirty="0" smtClean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未经原作者同意的情况下，不用于任何商业目的。</a:t>
            </a:r>
            <a:endParaRPr lang="zh-CN" altLang="en-US" sz="1600" dirty="0">
              <a:solidFill>
                <a:srgbClr val="0070C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001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第一讲 信息安全概述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EC6971-7A58-45D1-8778-69755C1CC76F}" type="datetime1">
              <a:rPr lang="zh-CN" altLang="en-US"/>
              <a:pPr>
                <a:defRPr/>
              </a:pPr>
              <a:t>2019/12/3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网络安全技术 信软学院本科教学课件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 smtClean="0"/>
              <a:t>12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6FD48EBF-D1E2-4DF5-B838-EEE7BC95A449}" type="slidenum">
              <a:rPr lang="zh-CN" altLang="en-US"/>
              <a:pPr>
                <a:defRPr/>
              </a:pPr>
              <a:t>2</a:t>
            </a:fld>
            <a:r>
              <a:rPr lang="zh-CN" altLang="en-US" dirty="0"/>
              <a:t>页</a:t>
            </a:r>
          </a:p>
        </p:txBody>
      </p:sp>
      <p:graphicFrame>
        <p:nvGraphicFramePr>
          <p:cNvPr id="11" name="图示 10"/>
          <p:cNvGraphicFramePr/>
          <p:nvPr/>
        </p:nvGraphicFramePr>
        <p:xfrm>
          <a:off x="2971800" y="166290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879165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第一讲 信息安全概述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412776"/>
            <a:ext cx="11233248" cy="4466531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主要内容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信息安全 信息保障 安全策略 安全服务 安全机制 安全威胁和安全攻击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理解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安全服务和安全机制的关系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主动攻击与被动攻击的特点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运用举例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分析系统安全需求，识别攻击类型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18D93A-D097-4837-956C-6A20874E872F}" type="datetime1">
              <a:rPr lang="zh-CN" altLang="en-US" smtClean="0"/>
              <a:pPr>
                <a:defRPr/>
              </a:pPr>
              <a:t>2019/12/3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网络安全技术 信软学院本科教学课件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共 </a:t>
            </a:r>
            <a:r>
              <a:rPr lang="en-US" altLang="zh-CN" dirty="0" smtClean="0"/>
              <a:t>11 </a:t>
            </a:r>
            <a:r>
              <a:rPr lang="zh-CN" altLang="en-US" dirty="0" smtClean="0"/>
              <a:t>页</a:t>
            </a:r>
            <a:r>
              <a:rPr lang="en-US" altLang="zh-CN" dirty="0" smtClean="0"/>
              <a:t>/</a:t>
            </a:r>
            <a:r>
              <a:rPr lang="zh-CN" altLang="en-US" dirty="0" smtClean="0"/>
              <a:t>第</a:t>
            </a:r>
            <a:fld id="{979B4A7D-AE5D-462A-AAE6-1C1E0B267C46}" type="slidenum">
              <a:rPr lang="zh-CN" altLang="en-US" smtClean="0"/>
              <a:pPr>
                <a:defRPr/>
              </a:pPr>
              <a:t>3</a:t>
            </a:fld>
            <a:r>
              <a:rPr lang="zh-CN" altLang="en-US" dirty="0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937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第二讲 </a:t>
            </a:r>
            <a:r>
              <a:rPr lang="zh-CN" altLang="en-US" dirty="0" smtClean="0"/>
              <a:t>网络协议的安全性分析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196752"/>
            <a:ext cx="11233248" cy="468255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主要内容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/>
              <a:t>TCP/IP</a:t>
            </a:r>
            <a:r>
              <a:rPr lang="zh-CN" altLang="en-US" dirty="0" smtClean="0"/>
              <a:t>网络模型 </a:t>
            </a:r>
            <a:r>
              <a:rPr lang="en-US" altLang="zh-CN" dirty="0" smtClean="0"/>
              <a:t>OSI</a:t>
            </a:r>
            <a:r>
              <a:rPr lang="zh-CN" altLang="en-US" dirty="0" smtClean="0"/>
              <a:t>参考模型 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/>
              <a:t>ARP</a:t>
            </a:r>
            <a:r>
              <a:rPr lang="zh-CN" altLang="en-US" dirty="0" smtClean="0"/>
              <a:t>协议 </a:t>
            </a:r>
            <a:r>
              <a:rPr lang="en-US" altLang="zh-CN" dirty="0" smtClean="0"/>
              <a:t>IP</a:t>
            </a:r>
            <a:r>
              <a:rPr lang="zh-CN" altLang="en-US" dirty="0" smtClean="0"/>
              <a:t>协议 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协议 </a:t>
            </a:r>
            <a:r>
              <a:rPr lang="en-US" altLang="zh-CN" dirty="0" smtClean="0"/>
              <a:t>UDP</a:t>
            </a:r>
            <a:r>
              <a:rPr lang="zh-CN" altLang="en-US" dirty="0" smtClean="0"/>
              <a:t>协议 应用层协议（</a:t>
            </a:r>
            <a:r>
              <a:rPr lang="en-US" altLang="zh-CN" dirty="0" smtClean="0"/>
              <a:t>DNS HTTP SMTP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理解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不同层次网络协议的工作特点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不同层次网络协议的安全威胁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运用举例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给定具体的网络通信实例能够识别类型，判断存在的风险，提出控制或防范风险的方法。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18D93A-D097-4837-956C-6A20874E872F}" type="datetime1">
              <a:rPr lang="zh-CN" altLang="en-US" smtClean="0"/>
              <a:pPr>
                <a:defRPr/>
              </a:pPr>
              <a:t>2019/12/3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网络安全技术 信软学院本科教学课件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共 </a:t>
            </a:r>
            <a:r>
              <a:rPr lang="en-US" altLang="zh-CN" dirty="0" smtClean="0"/>
              <a:t>11 </a:t>
            </a:r>
            <a:r>
              <a:rPr lang="zh-CN" altLang="en-US" dirty="0" smtClean="0"/>
              <a:t>页</a:t>
            </a:r>
            <a:r>
              <a:rPr lang="en-US" altLang="zh-CN" dirty="0" smtClean="0"/>
              <a:t>/</a:t>
            </a:r>
            <a:r>
              <a:rPr lang="zh-CN" altLang="en-US" dirty="0" smtClean="0"/>
              <a:t>第</a:t>
            </a:r>
            <a:fld id="{94AA71FA-540D-45DF-8893-B2A74CA7ECF9}" type="slidenum">
              <a:rPr lang="zh-CN" altLang="en-US" smtClean="0"/>
              <a:pPr>
                <a:defRPr/>
              </a:pPr>
              <a:t>4</a:t>
            </a:fld>
            <a:r>
              <a:rPr lang="zh-CN" altLang="en-US" dirty="0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0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第三讲 </a:t>
            </a:r>
            <a:r>
              <a:rPr lang="zh-CN" altLang="en-US" dirty="0" smtClean="0"/>
              <a:t>身份认证技术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268760"/>
            <a:ext cx="11233248" cy="461054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主要内容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身份认证定义（用户和主机，主机和主机），目的，作用，方式，分类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理解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口令身份认证的风险，提高安全性的技术或方法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基于密码学的身份认证原理，简单协议的基本构造流程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/>
              <a:t>NS</a:t>
            </a:r>
            <a:r>
              <a:rPr lang="zh-CN" altLang="en-US" dirty="0" smtClean="0"/>
              <a:t>协议分析，</a:t>
            </a:r>
            <a:r>
              <a:rPr lang="en-US" altLang="zh-CN" dirty="0" smtClean="0"/>
              <a:t>Kerberos</a:t>
            </a:r>
            <a:r>
              <a:rPr lang="zh-CN" altLang="en-US" dirty="0" smtClean="0"/>
              <a:t>协议基本设计思路流程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运用举例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能够依据具体的应用场景，选择恰当的身份认证技术，满足应用需求。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18D93A-D097-4837-956C-6A20874E872F}" type="datetime1">
              <a:rPr lang="zh-CN" altLang="en-US" smtClean="0"/>
              <a:pPr>
                <a:defRPr/>
              </a:pPr>
              <a:t>2019/12/3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网络安全技术 信软学院本科教学课件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共 </a:t>
            </a:r>
            <a:r>
              <a:rPr lang="en-US" altLang="zh-CN" dirty="0" smtClean="0"/>
              <a:t>11 </a:t>
            </a:r>
            <a:r>
              <a:rPr lang="zh-CN" altLang="en-US" dirty="0" smtClean="0"/>
              <a:t>页</a:t>
            </a:r>
            <a:r>
              <a:rPr lang="en-US" altLang="zh-CN" dirty="0" smtClean="0"/>
              <a:t>/</a:t>
            </a:r>
            <a:r>
              <a:rPr lang="zh-CN" altLang="en-US" dirty="0" smtClean="0"/>
              <a:t>第</a:t>
            </a:r>
            <a:fld id="{0B167178-5E51-4CF6-A549-439522A8B9E1}" type="slidenum">
              <a:rPr lang="zh-CN" altLang="en-US" smtClean="0"/>
              <a:pPr>
                <a:defRPr/>
              </a:pPr>
              <a:t>5</a:t>
            </a:fld>
            <a:r>
              <a:rPr lang="zh-CN" altLang="en-US" dirty="0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74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第四讲 </a:t>
            </a:r>
            <a:r>
              <a:rPr lang="zh-CN" altLang="en-US" dirty="0"/>
              <a:t>访问控制技术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268760"/>
            <a:ext cx="11233248" cy="461054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主要内容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访问控制 访问控制列表 访问能力表 授权关系表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自主访问控制 强制访问控制 基于角色的访问控制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理解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访问控制技术的实现原理，技术特点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访问控制模型的特点及使用场景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运用举例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能够依据具体的应用场景，选择恰当的访问控制模型和实现技术，满足应用需求。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18D93A-D097-4837-956C-6A20874E872F}" type="datetime1">
              <a:rPr lang="zh-CN" altLang="en-US" smtClean="0"/>
              <a:pPr>
                <a:defRPr/>
              </a:pPr>
              <a:t>2019/12/3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网络安全技术 信软学院本科教学课件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共 </a:t>
            </a:r>
            <a:r>
              <a:rPr lang="en-US" altLang="zh-CN" dirty="0" smtClean="0"/>
              <a:t>11 </a:t>
            </a:r>
            <a:r>
              <a:rPr lang="zh-CN" altLang="en-US" dirty="0" smtClean="0"/>
              <a:t>页</a:t>
            </a:r>
            <a:r>
              <a:rPr lang="en-US" altLang="zh-CN" dirty="0" smtClean="0"/>
              <a:t>/</a:t>
            </a:r>
            <a:r>
              <a:rPr lang="zh-CN" altLang="en-US" dirty="0" smtClean="0"/>
              <a:t>第</a:t>
            </a:r>
            <a:fld id="{760FA229-6537-42E1-B5AE-92F7ED43984B}" type="slidenum">
              <a:rPr lang="zh-CN" altLang="en-US" smtClean="0"/>
              <a:pPr>
                <a:defRPr/>
              </a:pPr>
              <a:t>6</a:t>
            </a:fld>
            <a:r>
              <a:rPr lang="zh-CN" altLang="en-US" dirty="0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60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第五讲 </a:t>
            </a:r>
            <a:r>
              <a:rPr lang="zh-CN" altLang="en-US" dirty="0" smtClean="0"/>
              <a:t>网络扫描技术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196752"/>
            <a:ext cx="11233248" cy="468255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CN" altLang="en-US" dirty="0" smtClean="0"/>
              <a:t>主要内容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网络扫描，作用，类型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理解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主机扫描</a:t>
            </a:r>
            <a:endParaRPr lang="en-US" altLang="zh-CN" dirty="0" smtClean="0"/>
          </a:p>
          <a:p>
            <a:pPr lvl="3">
              <a:defRPr/>
            </a:pPr>
            <a:r>
              <a:rPr lang="zh-CN" altLang="en-US" dirty="0" smtClean="0"/>
              <a:t>传统主机扫描技术（</a:t>
            </a:r>
            <a:r>
              <a:rPr lang="en-US" altLang="zh-CN" dirty="0" smtClean="0"/>
              <a:t>ICMP-echo No-echo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3">
              <a:defRPr/>
            </a:pPr>
            <a:r>
              <a:rPr lang="zh-CN" altLang="en-US" dirty="0" smtClean="0"/>
              <a:t>高级主机扫描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端口扫描（半开放和秘密扫描需要系统权限）</a:t>
            </a:r>
            <a:endParaRPr lang="en-US" altLang="zh-CN" dirty="0" smtClean="0"/>
          </a:p>
          <a:p>
            <a:pPr lvl="3">
              <a:defRPr/>
            </a:pPr>
            <a:r>
              <a:rPr lang="zh-CN" altLang="en-US" dirty="0" smtClean="0"/>
              <a:t>开放扫描</a:t>
            </a:r>
            <a:r>
              <a:rPr lang="en-US" altLang="zh-CN" dirty="0" smtClean="0"/>
              <a:t>Connect </a:t>
            </a:r>
            <a:r>
              <a:rPr lang="zh-CN" altLang="en-US" dirty="0" smtClean="0"/>
              <a:t>半开放扫描</a:t>
            </a:r>
            <a:r>
              <a:rPr lang="en-US" altLang="zh-CN" dirty="0" smtClean="0"/>
              <a:t>SYN  </a:t>
            </a:r>
            <a:r>
              <a:rPr lang="zh-CN" altLang="en-US" dirty="0" smtClean="0"/>
              <a:t>秘密扫描</a:t>
            </a:r>
            <a:r>
              <a:rPr lang="en-US" altLang="zh-CN" dirty="0" smtClean="0"/>
              <a:t>FIN</a:t>
            </a:r>
          </a:p>
          <a:p>
            <a:pPr lvl="2">
              <a:defRPr/>
            </a:pPr>
            <a:r>
              <a:rPr lang="zh-CN" altLang="en-US" dirty="0" smtClean="0"/>
              <a:t>操作系统栈指纹扫描（被动 主动 识别方法）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运用举例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能够区分不同扫描技术的作用，选择恰当的扫描工具，完成对系统状态的检测。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18D93A-D097-4837-956C-6A20874E872F}" type="datetime1">
              <a:rPr lang="zh-CN" altLang="en-US" smtClean="0"/>
              <a:pPr>
                <a:defRPr/>
              </a:pPr>
              <a:t>2019/12/3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网络安全技术 信软学院本科教学课件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共 </a:t>
            </a:r>
            <a:r>
              <a:rPr lang="en-US" altLang="zh-CN" dirty="0" smtClean="0"/>
              <a:t>11 </a:t>
            </a:r>
            <a:r>
              <a:rPr lang="zh-CN" altLang="en-US" dirty="0" smtClean="0"/>
              <a:t>页</a:t>
            </a:r>
            <a:r>
              <a:rPr lang="en-US" altLang="zh-CN" dirty="0" smtClean="0"/>
              <a:t>/</a:t>
            </a:r>
            <a:r>
              <a:rPr lang="zh-CN" altLang="en-US" dirty="0" smtClean="0"/>
              <a:t>第</a:t>
            </a:r>
            <a:fld id="{A132ED50-A8E7-4CC4-8306-0365EA81243A}" type="slidenum">
              <a:rPr lang="zh-CN" altLang="en-US" smtClean="0"/>
              <a:pPr>
                <a:defRPr/>
              </a:pPr>
              <a:t>7</a:t>
            </a:fld>
            <a:r>
              <a:rPr lang="zh-CN" altLang="en-US" dirty="0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534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第六讲 </a:t>
            </a:r>
            <a:r>
              <a:rPr lang="zh-CN" altLang="en-US" dirty="0" smtClean="0"/>
              <a:t>网络安全隔离技术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340768"/>
            <a:ext cx="11233248" cy="4538539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主要内容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网络隔离 交换机隔离 路由器隔离 防火墙隔离 物理隔离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理解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交换机隔离的方式，特点（隔离方式、实现路径）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路由器隔离的方式，特点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防火墙隔离的方式，特点（常见技术、工作模式</a:t>
            </a:r>
            <a:r>
              <a:rPr lang="en-US" altLang="zh-CN" dirty="0" smtClean="0"/>
              <a:t>/</a:t>
            </a:r>
            <a:r>
              <a:rPr lang="zh-CN" altLang="en-US" dirty="0" smtClean="0"/>
              <a:t>层次、体系架构）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物理隔离的方式，特点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运用举例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能够依据具体的应用场景，选择恰当的安全隔离技术，满足应用需求。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18D93A-D097-4837-956C-6A20874E872F}" type="datetime1">
              <a:rPr lang="zh-CN" altLang="en-US" smtClean="0"/>
              <a:pPr>
                <a:defRPr/>
              </a:pPr>
              <a:t>2019/12/3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网络安全技术 信软学院本科教学课件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共 </a:t>
            </a:r>
            <a:r>
              <a:rPr lang="en-US" altLang="zh-CN" dirty="0" smtClean="0"/>
              <a:t>11 </a:t>
            </a:r>
            <a:r>
              <a:rPr lang="zh-CN" altLang="en-US" dirty="0" smtClean="0"/>
              <a:t>页</a:t>
            </a:r>
            <a:r>
              <a:rPr lang="en-US" altLang="zh-CN" dirty="0" smtClean="0"/>
              <a:t>/</a:t>
            </a:r>
            <a:r>
              <a:rPr lang="zh-CN" altLang="en-US" dirty="0" smtClean="0"/>
              <a:t>第</a:t>
            </a:r>
            <a:fld id="{66BD8906-795D-47F1-B182-EE4B3FA33DD1}" type="slidenum">
              <a:rPr lang="zh-CN" altLang="en-US" smtClean="0"/>
              <a:pPr>
                <a:defRPr/>
              </a:pPr>
              <a:t>8</a:t>
            </a:fld>
            <a:r>
              <a:rPr lang="zh-CN" altLang="en-US" dirty="0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12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第七讲 </a:t>
            </a:r>
            <a:r>
              <a:rPr lang="zh-CN" altLang="en-US" dirty="0"/>
              <a:t>入侵检测技术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340768"/>
            <a:ext cx="11233248" cy="4538539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主要内容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入侵检测 入侵检测通用框架（</a:t>
            </a:r>
            <a:r>
              <a:rPr lang="en-US" altLang="zh-CN" dirty="0" smtClean="0"/>
              <a:t>IDWG CIDF CVE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理解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入侵检测原理 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入侵检测系统分类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误用检测和异常检测的区别及特点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运用举例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能够依据具体的应用场景，选择恰当的入侵检测系统部署方法，满足应用需求。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18D93A-D097-4837-956C-6A20874E872F}" type="datetime1">
              <a:rPr lang="zh-CN" altLang="en-US" smtClean="0"/>
              <a:pPr>
                <a:defRPr/>
              </a:pPr>
              <a:t>2019/12/3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网络安全技术 信软学院本科教学课件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共 </a:t>
            </a:r>
            <a:r>
              <a:rPr lang="en-US" altLang="zh-CN" dirty="0" smtClean="0"/>
              <a:t>11 </a:t>
            </a:r>
            <a:r>
              <a:rPr lang="zh-CN" altLang="en-US" dirty="0" smtClean="0"/>
              <a:t>页</a:t>
            </a:r>
            <a:r>
              <a:rPr lang="en-US" altLang="zh-CN" dirty="0" smtClean="0"/>
              <a:t>/</a:t>
            </a:r>
            <a:r>
              <a:rPr lang="zh-CN" altLang="en-US" dirty="0" smtClean="0"/>
              <a:t>第</a:t>
            </a:r>
            <a:fld id="{58778257-8435-41FC-AB28-5140005F0C86}" type="slidenum">
              <a:rPr lang="zh-CN" altLang="en-US" smtClean="0"/>
              <a:pPr>
                <a:defRPr/>
              </a:pPr>
              <a:t>9</a:t>
            </a:fld>
            <a:r>
              <a:rPr lang="zh-CN" altLang="en-US" dirty="0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0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19829</TotalTime>
  <Words>876</Words>
  <Application>Microsoft Office PowerPoint</Application>
  <PresentationFormat>宽屏</PresentationFormat>
  <Paragraphs>142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黑体</vt:lpstr>
      <vt:lpstr>华文行楷</vt:lpstr>
      <vt:lpstr>华文新魏</vt:lpstr>
      <vt:lpstr>华文中宋</vt:lpstr>
      <vt:lpstr>宋体</vt:lpstr>
      <vt:lpstr>微软雅黑</vt:lpstr>
      <vt:lpstr>Arial</vt:lpstr>
      <vt:lpstr>Calibri</vt:lpstr>
      <vt:lpstr>Times New Roman</vt:lpstr>
      <vt:lpstr>Wingdings</vt:lpstr>
      <vt:lpstr>Office 主题​​</vt:lpstr>
      <vt:lpstr>网络安全技术</vt:lpstr>
      <vt:lpstr>第一讲 信息安全概述</vt:lpstr>
      <vt:lpstr>第一讲 信息安全概述</vt:lpstr>
      <vt:lpstr>第二讲 网络协议的安全性分析</vt:lpstr>
      <vt:lpstr>第三讲 身份认证技术</vt:lpstr>
      <vt:lpstr>第四讲 访问控制技术</vt:lpstr>
      <vt:lpstr>第五讲 网络扫描技术</vt:lpstr>
      <vt:lpstr>第六讲 网络安全隔离技术</vt:lpstr>
      <vt:lpstr>第七讲 入侵检测技术</vt:lpstr>
      <vt:lpstr>第八讲 网络攻击与防御（一）</vt:lpstr>
      <vt:lpstr>第九讲 网络攻击与防御（二）</vt:lpstr>
      <vt:lpstr>课程实验</vt:lpstr>
      <vt:lpstr>结束语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yanzi</dc:creator>
  <cp:lastModifiedBy>zhaoyang@uestc.edu.cn</cp:lastModifiedBy>
  <cp:revision>913</cp:revision>
  <dcterms:created xsi:type="dcterms:W3CDTF">2013-10-09T01:13:35Z</dcterms:created>
  <dcterms:modified xsi:type="dcterms:W3CDTF">2019-12-03T06:10:10Z</dcterms:modified>
</cp:coreProperties>
</file>