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8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5F701-0546-4B99-AC58-2E06200EBA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A5875-0459-4FE3-A2BE-833DD5C39A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55E-6E81-411D-8621-872D0DE04D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7566-E303-4520-B859-3F8E542BB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55E-6E81-411D-8621-872D0DE04D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7566-E303-4520-B859-3F8E542BB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55E-6E81-411D-8621-872D0DE04D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7566-E303-4520-B859-3F8E542BB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55E-6E81-411D-8621-872D0DE04D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7566-E303-4520-B859-3F8E542BB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55E-6E81-411D-8621-872D0DE04D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7566-E303-4520-B859-3F8E542BB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55E-6E81-411D-8621-872D0DE04D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7566-E303-4520-B859-3F8E542BB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55E-6E81-411D-8621-872D0DE04D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7566-E303-4520-B859-3F8E542BB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55E-6E81-411D-8621-872D0DE04D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7566-E303-4520-B859-3F8E542BB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55E-6E81-411D-8621-872D0DE04D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7566-E303-4520-B859-3F8E542BB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55E-6E81-411D-8621-872D0DE04D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7566-E303-4520-B859-3F8E542BB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455E-6E81-411D-8621-872D0DE04D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7566-E303-4520-B859-3F8E542BB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455E-6E81-411D-8621-872D0DE04D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17566-E303-4520-B859-3F8E542BB8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b="1" dirty="0" smtClean="0"/>
              <a:t>二、设计题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    1</a:t>
            </a:r>
            <a:r>
              <a:rPr lang="zh-CN" altLang="en-US" b="1" dirty="0" smtClean="0"/>
              <a:t>、</a:t>
            </a:r>
            <a:r>
              <a:rPr lang="en-US" altLang="zh-CN" b="1" dirty="0"/>
              <a:t> </a:t>
            </a:r>
            <a:r>
              <a:rPr lang="zh-CN" altLang="zh-CN" b="1" dirty="0" smtClean="0"/>
              <a:t>现在</a:t>
            </a:r>
            <a:r>
              <a:rPr lang="zh-CN" altLang="zh-CN" b="1" dirty="0"/>
              <a:t>有一个医院病房监护系统，用户提出的系统功能要求如下：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 smtClean="0"/>
              <a:t>      </a:t>
            </a:r>
            <a:r>
              <a:rPr lang="zh-CN" altLang="zh-CN" b="1" dirty="0" smtClean="0"/>
              <a:t>在</a:t>
            </a:r>
            <a:r>
              <a:rPr lang="zh-CN" altLang="zh-CN" b="1" dirty="0"/>
              <a:t>医院病房监护系统中，病症监视器安置在每个病房，将病人的病症信号实时传送到中央监视系统进行分析处理。在中心值班室里，值班护士使用中央监视系统对病员的情况进行监控，根据医生的要求随时打印病人的病情报告。系统会定期自动更新病历。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 smtClean="0"/>
              <a:t>       </a:t>
            </a:r>
            <a:r>
              <a:rPr lang="zh-CN" altLang="zh-CN" b="1" dirty="0" smtClean="0"/>
              <a:t>当</a:t>
            </a:r>
            <a:r>
              <a:rPr lang="zh-CN" altLang="zh-CN" b="1" dirty="0"/>
              <a:t>病症出现异常时，系统会立即自动报警，通知值班护士及时进行处理，同时立即打印病人的病情报告和更新病历。</a:t>
            </a:r>
            <a:endParaRPr lang="zh-CN" altLang="zh-CN" b="1" dirty="0"/>
          </a:p>
          <a:p>
            <a:r>
              <a:rPr lang="zh-CN" altLang="zh-CN" b="1" dirty="0"/>
              <a:t>根据以上描述，画出该系统的第</a:t>
            </a:r>
            <a:r>
              <a:rPr lang="en-US" altLang="zh-CN" b="1" dirty="0"/>
              <a:t>1</a:t>
            </a:r>
            <a:r>
              <a:rPr lang="zh-CN" altLang="zh-CN" b="1" dirty="0"/>
              <a:t>层数据流图。</a:t>
            </a:r>
            <a:endParaRPr lang="zh-CN" altLang="zh-CN" b="1" dirty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8932" y="2816274"/>
            <a:ext cx="1090612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</a:rPr>
              <a:t>病人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238182" y="2816274"/>
            <a:ext cx="1006226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护理站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620019" y="3248074"/>
            <a:ext cx="1785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077595" y="3225169"/>
            <a:ext cx="2160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grpSp>
        <p:nvGrpSpPr>
          <p:cNvPr id="8" name="Group 18"/>
          <p:cNvGrpSpPr/>
          <p:nvPr/>
        </p:nvGrpSpPr>
        <p:grpSpPr bwMode="auto">
          <a:xfrm>
            <a:off x="3405957" y="2239888"/>
            <a:ext cx="1600200" cy="1981200"/>
            <a:chOff x="2463" y="1338"/>
            <a:chExt cx="1008" cy="1248"/>
          </a:xfrm>
        </p:grpSpPr>
        <p:sp>
          <p:nvSpPr>
            <p:cNvPr id="9" name="Line 3"/>
            <p:cNvSpPr>
              <a:spLocks noChangeShapeType="1"/>
            </p:cNvSpPr>
            <p:nvPr/>
          </p:nvSpPr>
          <p:spPr bwMode="auto">
            <a:xfrm>
              <a:off x="2479" y="1770"/>
              <a:ext cx="9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463" y="1338"/>
              <a:ext cx="1008" cy="12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535" y="1482"/>
              <a:ext cx="864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>
                <a:spcBef>
                  <a:spcPct val="0"/>
                </a:spcBef>
              </a:pPr>
              <a:r>
                <a:rPr lang="zh-CN" altLang="en-US" dirty="0">
                  <a:latin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</a:endParaRPr>
            </a:p>
            <a:p>
              <a:pPr algn="ctr" eaLnBrk="0" hangingPunct="0">
                <a:spcBef>
                  <a:spcPct val="0"/>
                </a:spcBef>
              </a:pPr>
              <a:r>
                <a:rPr lang="zh-CN" altLang="en-US" dirty="0" smtClean="0">
                  <a:latin typeface="Times New Roman" panose="02020603050405020304" pitchFamily="18" charset="0"/>
                </a:rPr>
                <a:t>病房</a:t>
              </a:r>
              <a:r>
                <a:rPr lang="zh-CN" altLang="en-US" dirty="0">
                  <a:latin typeface="Times New Roman" panose="02020603050405020304" pitchFamily="18" charset="0"/>
                </a:rPr>
                <a:t>监视</a:t>
              </a:r>
              <a:r>
                <a:rPr lang="zh-CN" altLang="en-US" dirty="0" smtClean="0">
                  <a:latin typeface="Times New Roman" panose="02020603050405020304" pitchFamily="18" charset="0"/>
                </a:rPr>
                <a:t>系统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475557" y="2671812"/>
            <a:ext cx="19446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zh-CN" altLang="en-US" dirty="0" smtClean="0">
                <a:latin typeface="Times New Roman" panose="02020603050405020304" pitchFamily="18" charset="0"/>
              </a:rPr>
              <a:t>病症</a:t>
            </a:r>
            <a:r>
              <a:rPr lang="zh-CN" altLang="en-US" dirty="0">
                <a:latin typeface="Times New Roman" panose="02020603050405020304" pitchFamily="18" charset="0"/>
              </a:rPr>
              <a:t>信号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220469" y="2455912"/>
            <a:ext cx="1584325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不安全结果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" name="圆角矩形标注 38"/>
          <p:cNvSpPr/>
          <p:nvPr/>
        </p:nvSpPr>
        <p:spPr>
          <a:xfrm>
            <a:off x="4169250" y="4221088"/>
            <a:ext cx="4968552" cy="2088232"/>
          </a:xfrm>
          <a:prstGeom prst="wedgeRoundRectCallout">
            <a:avLst>
              <a:gd name="adj1" fmla="val -54665"/>
              <a:gd name="adj2" fmla="val -64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由题意分析病房监视系统应报包括：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局部监视</a:t>
            </a:r>
            <a:r>
              <a:rPr lang="zh-CN" altLang="en-US" sz="2800" b="1" dirty="0" smtClean="0"/>
              <a:t>、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中央监视</a:t>
            </a:r>
            <a:r>
              <a:rPr lang="zh-CN" altLang="en-US" sz="2800" b="1" dirty="0" smtClean="0"/>
              <a:t>、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更新病例</a:t>
            </a:r>
            <a:r>
              <a:rPr lang="zh-CN" altLang="en-US" sz="2800" b="1" dirty="0" smtClean="0"/>
              <a:t>、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生成病情报告</a:t>
            </a:r>
            <a:r>
              <a:rPr lang="zh-CN" altLang="en-US" sz="2800" b="1" dirty="0" smtClean="0"/>
              <a:t>四个功能模块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8480836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722" y="18746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DFD</a:t>
            </a:r>
            <a:r>
              <a:rPr lang="zh-CN" altLang="en-US" sz="2400" b="1" dirty="0" smtClean="0"/>
              <a:t>图</a:t>
            </a:r>
            <a:endParaRPr lang="zh-CN" altLang="en-US" sz="2400" b="1" dirty="0"/>
          </a:p>
        </p:txBody>
      </p:sp>
      <p:sp>
        <p:nvSpPr>
          <p:cNvPr id="4" name="圆角矩形 3"/>
          <p:cNvSpPr/>
          <p:nvPr/>
        </p:nvSpPr>
        <p:spPr>
          <a:xfrm>
            <a:off x="611560" y="4581128"/>
            <a:ext cx="2880320" cy="151216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707904" y="1138237"/>
            <a:ext cx="1000058" cy="418555"/>
            <a:chOff x="3707904" y="1138237"/>
            <a:chExt cx="1000058" cy="418555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779912" y="1556792"/>
              <a:ext cx="85604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07904" y="1138237"/>
              <a:ext cx="1000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      1</a:t>
              </a:r>
              <a:endParaRPr lang="zh-CN" altLang="en-US" sz="2000" b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198752" y="2852936"/>
            <a:ext cx="1000058" cy="418555"/>
            <a:chOff x="3707904" y="1138237"/>
            <a:chExt cx="1000058" cy="418555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779912" y="1556792"/>
              <a:ext cx="85604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4" y="1138237"/>
              <a:ext cx="1000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      2</a:t>
              </a:r>
              <a:endParaRPr lang="zh-CN" altLang="en-US" sz="2000" b="1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084168" y="3933056"/>
            <a:ext cx="1000058" cy="418555"/>
            <a:chOff x="3707904" y="1138237"/>
            <a:chExt cx="1000058" cy="41855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3779912" y="1556792"/>
              <a:ext cx="85604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707904" y="1138237"/>
              <a:ext cx="1000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      3</a:t>
              </a:r>
              <a:endParaRPr lang="zh-CN" altLang="en-US" sz="2000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518985" y="3906219"/>
            <a:ext cx="1000058" cy="418555"/>
            <a:chOff x="3707904" y="1138237"/>
            <a:chExt cx="1000058" cy="418555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779912" y="1556792"/>
              <a:ext cx="85604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07904" y="1138237"/>
              <a:ext cx="10000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/>
                <a:t>      4</a:t>
              </a:r>
              <a:endParaRPr lang="zh-CN" altLang="en-US" sz="20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3" y="908720"/>
            <a:ext cx="8681098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722" y="187467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用例图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WPS 演示</Application>
  <PresentationFormat>全屏显示(4:3)</PresentationFormat>
  <Paragraphs>32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黑体</vt:lpstr>
      <vt:lpstr>Times New Roman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半期试题</dc:title>
  <dc:creator>w</dc:creator>
  <cp:lastModifiedBy>贝妈</cp:lastModifiedBy>
  <cp:revision>29</cp:revision>
  <dcterms:created xsi:type="dcterms:W3CDTF">2015-04-26T06:04:00Z</dcterms:created>
  <dcterms:modified xsi:type="dcterms:W3CDTF">2018-10-30T13:21:26Z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