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83A2394-24C1-304C-9997-AD44C90C20CB}"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64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99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37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575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35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18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383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12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spTree>
    <p:extLst>
      <p:ext uri="{BB962C8B-B14F-4D97-AF65-F5344CB8AC3E}">
        <p14:creationId xmlns:p14="http://schemas.microsoft.com/office/powerpoint/2010/main" val="396632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9E52D86-776A-B143-A63D-70041681C0EB}" type="datetimeFigureOut">
              <a:rPr kumimoji="1" lang="zh-CN" altLang="en-US" smtClean="0"/>
              <a:t>2018/12/9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2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E52D86-776A-B143-A63D-70041681C0EB}" type="datetimeFigureOut">
              <a:rPr kumimoji="1" lang="zh-CN" altLang="en-US" smtClean="0"/>
              <a:t>2018/12/9</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D83A2394-24C1-304C-9997-AD44C90C20CB}"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991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E52D86-776A-B143-A63D-70041681C0EB}" type="datetimeFigureOut">
              <a:rPr kumimoji="1" lang="zh-CN" altLang="en-US" smtClean="0"/>
              <a:t>2018/12/9</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3A2394-24C1-304C-9997-AD44C90C20CB}"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6575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6B5CD-9B8D-8447-9D15-737E77F9F46B}"/>
              </a:ext>
            </a:extLst>
          </p:cNvPr>
          <p:cNvSpPr>
            <a:spLocks noGrp="1"/>
          </p:cNvSpPr>
          <p:nvPr>
            <p:ph type="ctrTitle"/>
          </p:nvPr>
        </p:nvSpPr>
        <p:spPr/>
        <p:txBody>
          <a:bodyPr/>
          <a:lstStyle/>
          <a:p>
            <a:r>
              <a:rPr lang="zh-CN" altLang="en-US" b="1" dirty="0"/>
              <a:t>策略模式</a:t>
            </a:r>
            <a:endParaRPr kumimoji="1" lang="zh-CN" altLang="en-US" dirty="0"/>
          </a:p>
        </p:txBody>
      </p:sp>
      <p:sp>
        <p:nvSpPr>
          <p:cNvPr id="3" name="副标题 2">
            <a:extLst>
              <a:ext uri="{FF2B5EF4-FFF2-40B4-BE49-F238E27FC236}">
                <a16:creationId xmlns:a16="http://schemas.microsoft.com/office/drawing/2014/main" id="{A294BC2B-FA96-4242-90B2-5332640698CD}"/>
              </a:ext>
            </a:extLst>
          </p:cNvPr>
          <p:cNvSpPr>
            <a:spLocks noGrp="1"/>
          </p:cNvSpPr>
          <p:nvPr>
            <p:ph type="subTitle" idx="1"/>
          </p:nvPr>
        </p:nvSpPr>
        <p:spPr/>
        <p:txBody>
          <a:bodyPr/>
          <a:lstStyle/>
          <a:p>
            <a:r>
              <a:rPr kumimoji="1" lang="zh-CN" altLang="en-US" dirty="0"/>
              <a:t>电子科技大学信息与软件工程学院</a:t>
            </a:r>
            <a:endParaRPr kumimoji="1" lang="en-US" altLang="zh-CN" dirty="0"/>
          </a:p>
          <a:p>
            <a:r>
              <a:rPr kumimoji="1" lang="zh-CN" altLang="en-US" dirty="0"/>
              <a:t>许毅</a:t>
            </a:r>
          </a:p>
        </p:txBody>
      </p:sp>
    </p:spTree>
    <p:extLst>
      <p:ext uri="{BB962C8B-B14F-4D97-AF65-F5344CB8AC3E}">
        <p14:creationId xmlns:p14="http://schemas.microsoft.com/office/powerpoint/2010/main" val="98690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68F8A-ED7B-2141-B489-9DA7C6C0B17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5AD08F0-7881-2A4C-8E1F-6DD0CDD44746}"/>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4EFC9C1E-E25C-E644-AD39-7E0421A3C3F6}"/>
              </a:ext>
            </a:extLst>
          </p:cNvPr>
          <p:cNvPicPr>
            <a:picLocks noChangeAspect="1"/>
          </p:cNvPicPr>
          <p:nvPr/>
        </p:nvPicPr>
        <p:blipFill>
          <a:blip r:embed="rId2"/>
          <a:stretch>
            <a:fillRect/>
          </a:stretch>
        </p:blipFill>
        <p:spPr>
          <a:xfrm>
            <a:off x="1451579" y="484437"/>
            <a:ext cx="8583070" cy="5441666"/>
          </a:xfrm>
          <a:prstGeom prst="rect">
            <a:avLst/>
          </a:prstGeom>
        </p:spPr>
      </p:pic>
    </p:spTree>
    <p:extLst>
      <p:ext uri="{BB962C8B-B14F-4D97-AF65-F5344CB8AC3E}">
        <p14:creationId xmlns:p14="http://schemas.microsoft.com/office/powerpoint/2010/main" val="413733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00D6F-6466-D847-BA00-62FE4E9C743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D9075F9-8931-C44E-B8E5-2273894DE70D}"/>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61AE8B8C-A174-8D4B-A9FF-CF83562E1FB9}"/>
              </a:ext>
            </a:extLst>
          </p:cNvPr>
          <p:cNvPicPr>
            <a:picLocks noChangeAspect="1"/>
          </p:cNvPicPr>
          <p:nvPr/>
        </p:nvPicPr>
        <p:blipFill>
          <a:blip r:embed="rId2"/>
          <a:stretch>
            <a:fillRect/>
          </a:stretch>
        </p:blipFill>
        <p:spPr>
          <a:xfrm>
            <a:off x="1010929" y="475013"/>
            <a:ext cx="9664988" cy="5253388"/>
          </a:xfrm>
          <a:prstGeom prst="rect">
            <a:avLst/>
          </a:prstGeom>
        </p:spPr>
      </p:pic>
    </p:spTree>
    <p:extLst>
      <p:ext uri="{BB962C8B-B14F-4D97-AF65-F5344CB8AC3E}">
        <p14:creationId xmlns:p14="http://schemas.microsoft.com/office/powerpoint/2010/main" val="314038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A753D-E1FC-6C4D-9BFB-7101B72101F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0F6E7FF-191D-354B-8957-64EB4CA2D9EF}"/>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0E89C820-7585-A747-AF9B-C69D0EDBFE60}"/>
              </a:ext>
            </a:extLst>
          </p:cNvPr>
          <p:cNvPicPr>
            <a:picLocks noChangeAspect="1"/>
          </p:cNvPicPr>
          <p:nvPr/>
        </p:nvPicPr>
        <p:blipFill>
          <a:blip r:embed="rId2"/>
          <a:stretch>
            <a:fillRect/>
          </a:stretch>
        </p:blipFill>
        <p:spPr>
          <a:xfrm>
            <a:off x="1451579" y="641268"/>
            <a:ext cx="6477400" cy="5424424"/>
          </a:xfrm>
          <a:prstGeom prst="rect">
            <a:avLst/>
          </a:prstGeom>
        </p:spPr>
      </p:pic>
    </p:spTree>
    <p:extLst>
      <p:ext uri="{BB962C8B-B14F-4D97-AF65-F5344CB8AC3E}">
        <p14:creationId xmlns:p14="http://schemas.microsoft.com/office/powerpoint/2010/main" val="405394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D4DB-06E2-634A-B04A-8FD63CF9F18F}"/>
              </a:ext>
            </a:extLst>
          </p:cNvPr>
          <p:cNvSpPr>
            <a:spLocks noGrp="1"/>
          </p:cNvSpPr>
          <p:nvPr>
            <p:ph type="title"/>
          </p:nvPr>
        </p:nvSpPr>
        <p:spPr/>
        <p:txBody>
          <a:bodyPr>
            <a:noAutofit/>
          </a:bodyPr>
          <a:lstStyle/>
          <a:p>
            <a:r>
              <a:rPr lang="zh-CN" altLang="en-US" sz="4400" b="1" dirty="0"/>
              <a:t>策略模式</a:t>
            </a:r>
            <a:br>
              <a:rPr lang="zh-CN" altLang="en-US" sz="4400" b="1" dirty="0"/>
            </a:br>
            <a:endParaRPr kumimoji="1" lang="zh-CN" altLang="en-US" sz="4400" dirty="0"/>
          </a:p>
        </p:txBody>
      </p:sp>
      <p:sp>
        <p:nvSpPr>
          <p:cNvPr id="3" name="内容占位符 2">
            <a:extLst>
              <a:ext uri="{FF2B5EF4-FFF2-40B4-BE49-F238E27FC236}">
                <a16:creationId xmlns:a16="http://schemas.microsoft.com/office/drawing/2014/main" id="{D24D8E8A-47FF-2346-A168-ACE07770B1F1}"/>
              </a:ext>
            </a:extLst>
          </p:cNvPr>
          <p:cNvSpPr>
            <a:spLocks noGrp="1"/>
          </p:cNvSpPr>
          <p:nvPr>
            <p:ph idx="1"/>
          </p:nvPr>
        </p:nvSpPr>
        <p:spPr/>
        <p:txBody>
          <a:bodyPr>
            <a:normAutofit fontScale="92500" lnSpcReduction="10000"/>
          </a:bodyPr>
          <a:lstStyle/>
          <a:p>
            <a:pPr latinLnBrk="1"/>
            <a:r>
              <a:rPr lang="zh-CN" altLang="en-US" sz="2800" dirty="0"/>
              <a:t>在策略模式（</a:t>
            </a:r>
            <a:r>
              <a:rPr lang="en" altLang="zh-CN" sz="2800" dirty="0"/>
              <a:t>Strategy Pattern</a:t>
            </a:r>
            <a:r>
              <a:rPr lang="zh-CN" altLang="en" sz="2800" dirty="0"/>
              <a:t>）</a:t>
            </a:r>
            <a:r>
              <a:rPr lang="zh-CN" altLang="en-US" sz="2800" dirty="0"/>
              <a:t>中，一个类的行为或其算法可以在运行时更改。这种类型的设计模式属于行为型模式。</a:t>
            </a:r>
          </a:p>
          <a:p>
            <a:pPr latinLnBrk="1"/>
            <a:r>
              <a:rPr lang="zh-CN" altLang="en-US" sz="2800" dirty="0"/>
              <a:t>在策略模式中，我们创建表示各种策略的对象和一个行为随着策略对象改变而改变的 </a:t>
            </a:r>
            <a:r>
              <a:rPr lang="en" altLang="zh-CN" sz="2800" dirty="0"/>
              <a:t>context </a:t>
            </a:r>
            <a:r>
              <a:rPr lang="zh-CN" altLang="en-US" sz="2800" dirty="0"/>
              <a:t>对象。策略对象改变 </a:t>
            </a:r>
            <a:r>
              <a:rPr lang="en" altLang="zh-CN" sz="2800" dirty="0"/>
              <a:t>context </a:t>
            </a:r>
            <a:r>
              <a:rPr lang="zh-CN" altLang="en-US" sz="2800" dirty="0"/>
              <a:t>对象的执行算法。</a:t>
            </a:r>
          </a:p>
          <a:p>
            <a:br>
              <a:rPr lang="zh-CN" altLang="en-US" sz="2800" dirty="0"/>
            </a:br>
            <a:endParaRPr kumimoji="1" lang="zh-CN" altLang="en-US" sz="2800" dirty="0"/>
          </a:p>
        </p:txBody>
      </p:sp>
    </p:spTree>
    <p:extLst>
      <p:ext uri="{BB962C8B-B14F-4D97-AF65-F5344CB8AC3E}">
        <p14:creationId xmlns:p14="http://schemas.microsoft.com/office/powerpoint/2010/main" val="414347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08A4B-5010-2B45-9B56-D5839EEADA2E}"/>
              </a:ext>
            </a:extLst>
          </p:cNvPr>
          <p:cNvSpPr>
            <a:spLocks noGrp="1"/>
          </p:cNvSpPr>
          <p:nvPr>
            <p:ph type="title"/>
          </p:nvPr>
        </p:nvSpPr>
        <p:spPr/>
        <p:txBody>
          <a:bodyPr>
            <a:normAutofit fontScale="90000"/>
          </a:bodyPr>
          <a:lstStyle/>
          <a:p>
            <a:r>
              <a:rPr lang="zh-CN" altLang="en-US" sz="4000" b="1" dirty="0"/>
              <a:t>介绍</a:t>
            </a:r>
            <a:br>
              <a:rPr lang="zh-CN" altLang="en-US" b="1" dirty="0"/>
            </a:br>
            <a:endParaRPr kumimoji="1" lang="zh-CN" altLang="en-US" dirty="0"/>
          </a:p>
        </p:txBody>
      </p:sp>
      <p:sp>
        <p:nvSpPr>
          <p:cNvPr id="3" name="内容占位符 2">
            <a:extLst>
              <a:ext uri="{FF2B5EF4-FFF2-40B4-BE49-F238E27FC236}">
                <a16:creationId xmlns:a16="http://schemas.microsoft.com/office/drawing/2014/main" id="{C84EB98C-1147-B540-A1C3-C43201C17633}"/>
              </a:ext>
            </a:extLst>
          </p:cNvPr>
          <p:cNvSpPr>
            <a:spLocks noGrp="1"/>
          </p:cNvSpPr>
          <p:nvPr>
            <p:ph idx="1"/>
          </p:nvPr>
        </p:nvSpPr>
        <p:spPr>
          <a:xfrm>
            <a:off x="1451579" y="2015732"/>
            <a:ext cx="10067486" cy="3933806"/>
          </a:xfrm>
        </p:spPr>
        <p:txBody>
          <a:bodyPr>
            <a:normAutofit fontScale="92500" lnSpcReduction="20000"/>
          </a:bodyPr>
          <a:lstStyle/>
          <a:p>
            <a:pPr latinLnBrk="1"/>
            <a:r>
              <a:rPr lang="zh-CN" altLang="en-US" sz="2400" b="1" dirty="0"/>
              <a:t>意图：</a:t>
            </a:r>
            <a:r>
              <a:rPr lang="zh-CN" altLang="en-US" sz="2400" dirty="0"/>
              <a:t>定义一系列的算法</a:t>
            </a:r>
            <a:r>
              <a:rPr lang="en-US" altLang="zh-CN" sz="2400" dirty="0"/>
              <a:t>,</a:t>
            </a:r>
            <a:r>
              <a:rPr lang="zh-CN" altLang="en-US" sz="2400" dirty="0"/>
              <a:t>把它们一个个封装起来</a:t>
            </a:r>
            <a:r>
              <a:rPr lang="en-US" altLang="zh-CN" sz="2400" dirty="0"/>
              <a:t>, </a:t>
            </a:r>
            <a:r>
              <a:rPr lang="zh-CN" altLang="en-US" sz="2400" dirty="0"/>
              <a:t>并且使它们可相互替换。</a:t>
            </a:r>
          </a:p>
          <a:p>
            <a:pPr latinLnBrk="1"/>
            <a:r>
              <a:rPr lang="zh-CN" altLang="en-US" sz="2400" b="1" dirty="0"/>
              <a:t>主要解决：</a:t>
            </a:r>
            <a:r>
              <a:rPr lang="zh-CN" altLang="en-US" sz="2400" dirty="0"/>
              <a:t>在有多种算法相似的情况下，使用 </a:t>
            </a:r>
            <a:r>
              <a:rPr lang="en" altLang="zh-CN" sz="2400" dirty="0"/>
              <a:t>if...else </a:t>
            </a:r>
            <a:r>
              <a:rPr lang="zh-CN" altLang="en-US" sz="2400" dirty="0"/>
              <a:t>所带来的复杂和难以维护。</a:t>
            </a:r>
          </a:p>
          <a:p>
            <a:pPr latinLnBrk="1"/>
            <a:r>
              <a:rPr lang="zh-CN" altLang="en-US" sz="2400" b="1" dirty="0"/>
              <a:t>何时使用：</a:t>
            </a:r>
            <a:r>
              <a:rPr lang="zh-CN" altLang="en-US" sz="2400" dirty="0"/>
              <a:t>一个系统有许多许多类，而区分它们的只是他们直接的行为。</a:t>
            </a:r>
          </a:p>
          <a:p>
            <a:pPr latinLnBrk="1"/>
            <a:r>
              <a:rPr lang="zh-CN" altLang="en-US" sz="2400" b="1" dirty="0"/>
              <a:t>如何解决：</a:t>
            </a:r>
            <a:r>
              <a:rPr lang="zh-CN" altLang="en-US" sz="2400" dirty="0"/>
              <a:t>将这些算法封装成一个一个的类，任意地替换。</a:t>
            </a:r>
          </a:p>
          <a:p>
            <a:pPr latinLnBrk="1"/>
            <a:r>
              <a:rPr lang="zh-CN" altLang="en-US" sz="2400" b="1" dirty="0"/>
              <a:t>关键代码：</a:t>
            </a:r>
            <a:r>
              <a:rPr lang="zh-CN" altLang="en-US" sz="2400" dirty="0"/>
              <a:t>实现同一个接口。</a:t>
            </a:r>
          </a:p>
          <a:p>
            <a:pPr latinLnBrk="1"/>
            <a:r>
              <a:rPr lang="zh-CN" altLang="en-US" sz="2400" b="1" dirty="0"/>
              <a:t>应用实例：</a:t>
            </a:r>
            <a:endParaRPr lang="en-US" altLang="zh-CN" sz="2400" b="1" dirty="0"/>
          </a:p>
          <a:p>
            <a:pPr lvl="1" latinLnBrk="1"/>
            <a:r>
              <a:rPr lang="zh-CN" altLang="en-US" sz="2100" dirty="0"/>
              <a:t> </a:t>
            </a:r>
            <a:r>
              <a:rPr lang="en-US" altLang="zh-CN" sz="2100" dirty="0"/>
              <a:t>1</a:t>
            </a:r>
            <a:r>
              <a:rPr lang="zh-CN" altLang="en-US" sz="2100" dirty="0"/>
              <a:t>、诸葛亮的锦囊妙计，每一个锦囊就是一个策略。 </a:t>
            </a:r>
            <a:endParaRPr lang="en-US" altLang="zh-CN" sz="2100" dirty="0"/>
          </a:p>
          <a:p>
            <a:pPr lvl="1" latinLnBrk="1"/>
            <a:r>
              <a:rPr lang="en-US" altLang="zh-CN" sz="2100" dirty="0"/>
              <a:t>2</a:t>
            </a:r>
            <a:r>
              <a:rPr lang="zh-CN" altLang="en-US" sz="2100" dirty="0"/>
              <a:t>、旅行的出游方式，选择骑自行车、坐汽车，每一种旅行方式都是一个策略。 </a:t>
            </a:r>
            <a:endParaRPr lang="en-US" altLang="zh-CN" sz="2100" dirty="0"/>
          </a:p>
          <a:p>
            <a:pPr lvl="1" latinLnBrk="1"/>
            <a:r>
              <a:rPr lang="en-US" altLang="zh-CN" sz="2100" dirty="0"/>
              <a:t>3</a:t>
            </a:r>
            <a:r>
              <a:rPr lang="zh-CN" altLang="en-US" sz="2100" dirty="0"/>
              <a:t>、</a:t>
            </a:r>
            <a:r>
              <a:rPr lang="en" altLang="zh-CN" sz="2100" dirty="0"/>
              <a:t>JAVA AWT </a:t>
            </a:r>
            <a:r>
              <a:rPr lang="zh-CN" altLang="en-US" sz="2100" dirty="0"/>
              <a:t>中的 </a:t>
            </a:r>
            <a:r>
              <a:rPr lang="en" altLang="zh-CN" sz="2100" dirty="0" err="1"/>
              <a:t>LayoutManager</a:t>
            </a:r>
            <a:r>
              <a:rPr lang="zh-CN" altLang="en" sz="2100" dirty="0"/>
              <a:t>。</a:t>
            </a:r>
          </a:p>
          <a:p>
            <a:endParaRPr kumimoji="1" lang="zh-CN" altLang="en-US" dirty="0"/>
          </a:p>
        </p:txBody>
      </p:sp>
    </p:spTree>
    <p:extLst>
      <p:ext uri="{BB962C8B-B14F-4D97-AF65-F5344CB8AC3E}">
        <p14:creationId xmlns:p14="http://schemas.microsoft.com/office/powerpoint/2010/main" val="50400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C2655-8AF0-1E4C-BB2B-9BCE05830AA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821E436-4F9F-FE4C-A25C-930F34586836}"/>
              </a:ext>
            </a:extLst>
          </p:cNvPr>
          <p:cNvSpPr>
            <a:spLocks noGrp="1"/>
          </p:cNvSpPr>
          <p:nvPr>
            <p:ph idx="1"/>
          </p:nvPr>
        </p:nvSpPr>
        <p:spPr>
          <a:xfrm>
            <a:off x="1451579" y="2015732"/>
            <a:ext cx="10740421" cy="4135686"/>
          </a:xfrm>
        </p:spPr>
        <p:txBody>
          <a:bodyPr/>
          <a:lstStyle/>
          <a:p>
            <a:pPr latinLnBrk="1"/>
            <a:r>
              <a:rPr lang="zh-CN" altLang="en-US" sz="2800" b="1" dirty="0"/>
              <a:t>优点：</a:t>
            </a:r>
            <a:r>
              <a:rPr lang="zh-CN" altLang="en-US" sz="2800" dirty="0"/>
              <a:t> </a:t>
            </a:r>
            <a:endParaRPr lang="en-US" altLang="zh-CN" sz="2800" dirty="0"/>
          </a:p>
          <a:p>
            <a:pPr lvl="2" latinLnBrk="1"/>
            <a:r>
              <a:rPr lang="en-US" altLang="zh-CN" sz="2000" dirty="0"/>
              <a:t>1</a:t>
            </a:r>
            <a:r>
              <a:rPr lang="zh-CN" altLang="en-US" sz="2000" dirty="0"/>
              <a:t>、算法可以自由切换。</a:t>
            </a:r>
            <a:endParaRPr lang="en-US" altLang="zh-CN" sz="2000" dirty="0"/>
          </a:p>
          <a:p>
            <a:pPr lvl="2" latinLnBrk="1"/>
            <a:r>
              <a:rPr lang="zh-CN" altLang="en-US" sz="2000" dirty="0"/>
              <a:t> </a:t>
            </a:r>
            <a:r>
              <a:rPr lang="en-US" altLang="zh-CN" sz="2000" dirty="0"/>
              <a:t>2</a:t>
            </a:r>
            <a:r>
              <a:rPr lang="zh-CN" altLang="en-US" sz="2000" dirty="0"/>
              <a:t>、避免使用多重条件判断。 </a:t>
            </a:r>
            <a:endParaRPr lang="en-US" altLang="zh-CN" sz="2000" dirty="0"/>
          </a:p>
          <a:p>
            <a:pPr lvl="2" latinLnBrk="1"/>
            <a:r>
              <a:rPr lang="en-US" altLang="zh-CN" sz="2000" dirty="0"/>
              <a:t>3</a:t>
            </a:r>
            <a:r>
              <a:rPr lang="zh-CN" altLang="en-US" sz="2000" dirty="0"/>
              <a:t>、扩展性良好。</a:t>
            </a:r>
          </a:p>
          <a:p>
            <a:pPr latinLnBrk="1"/>
            <a:r>
              <a:rPr lang="zh-CN" altLang="en-US" sz="2800" b="1" dirty="0"/>
              <a:t>缺点：</a:t>
            </a:r>
            <a:r>
              <a:rPr lang="zh-CN" altLang="en-US" sz="2800" dirty="0"/>
              <a:t> </a:t>
            </a:r>
            <a:endParaRPr lang="en-US" altLang="zh-CN" sz="2800" dirty="0"/>
          </a:p>
          <a:p>
            <a:pPr lvl="2" latinLnBrk="1"/>
            <a:r>
              <a:rPr lang="en-US" altLang="zh-CN" sz="2000" dirty="0"/>
              <a:t>1</a:t>
            </a:r>
            <a:r>
              <a:rPr lang="zh-CN" altLang="en-US" sz="2000" dirty="0"/>
              <a:t>、策略类会增多。 </a:t>
            </a:r>
            <a:endParaRPr lang="en-US" altLang="zh-CN" sz="2000" dirty="0"/>
          </a:p>
          <a:p>
            <a:pPr lvl="2" latinLnBrk="1"/>
            <a:r>
              <a:rPr lang="en-US" altLang="zh-CN" sz="2000" dirty="0"/>
              <a:t>2</a:t>
            </a:r>
            <a:r>
              <a:rPr lang="zh-CN" altLang="en-US" sz="2000" dirty="0"/>
              <a:t>、所有策略类都需要对外暴露。</a:t>
            </a:r>
          </a:p>
          <a:p>
            <a:endParaRPr kumimoji="1" lang="zh-CN" altLang="en-US" dirty="0"/>
          </a:p>
        </p:txBody>
      </p:sp>
    </p:spTree>
    <p:extLst>
      <p:ext uri="{BB962C8B-B14F-4D97-AF65-F5344CB8AC3E}">
        <p14:creationId xmlns:p14="http://schemas.microsoft.com/office/powerpoint/2010/main" val="321232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802231-A367-954B-894F-43A2AE7F7F0E}"/>
              </a:ext>
            </a:extLst>
          </p:cNvPr>
          <p:cNvSpPr>
            <a:spLocks noGrp="1"/>
          </p:cNvSpPr>
          <p:nvPr>
            <p:ph idx="1"/>
          </p:nvPr>
        </p:nvSpPr>
        <p:spPr>
          <a:xfrm>
            <a:off x="1451579" y="1318161"/>
            <a:ext cx="10008109" cy="4773881"/>
          </a:xfrm>
        </p:spPr>
        <p:txBody>
          <a:bodyPr>
            <a:normAutofit lnSpcReduction="10000"/>
          </a:bodyPr>
          <a:lstStyle/>
          <a:p>
            <a:pPr latinLnBrk="1"/>
            <a:r>
              <a:rPr lang="zh-CN" altLang="en-US" sz="2800" b="1" dirty="0"/>
              <a:t>使用场景：</a:t>
            </a:r>
            <a:endParaRPr lang="en-US" altLang="zh-CN" sz="2800" b="1" dirty="0"/>
          </a:p>
          <a:p>
            <a:pPr lvl="1" latinLnBrk="1"/>
            <a:r>
              <a:rPr lang="zh-CN" altLang="en-US" sz="2400" dirty="0"/>
              <a:t> </a:t>
            </a:r>
            <a:r>
              <a:rPr lang="en-US" altLang="zh-CN" sz="2400" dirty="0"/>
              <a:t>1</a:t>
            </a:r>
            <a:r>
              <a:rPr lang="zh-CN" altLang="en-US" sz="2400" dirty="0"/>
              <a:t>、如果在一个系统里面有许多类，它们之间的区别仅在于它们的行为，那么使用策略模式可以动态地让一个对象在许多行为中选择一种行为。 </a:t>
            </a:r>
            <a:endParaRPr lang="en-US" altLang="zh-CN" sz="2400" dirty="0"/>
          </a:p>
          <a:p>
            <a:pPr lvl="1" latinLnBrk="1"/>
            <a:r>
              <a:rPr lang="en-US" altLang="zh-CN" sz="2400" dirty="0"/>
              <a:t>2</a:t>
            </a:r>
            <a:r>
              <a:rPr lang="zh-CN" altLang="en-US" sz="2400" dirty="0"/>
              <a:t>、一个系统需要动态地在几种算法中选择一种。 </a:t>
            </a:r>
            <a:endParaRPr lang="en-US" altLang="zh-CN" sz="2400" dirty="0"/>
          </a:p>
          <a:p>
            <a:pPr lvl="1" latinLnBrk="1"/>
            <a:r>
              <a:rPr lang="en-US" altLang="zh-CN" sz="2400" dirty="0"/>
              <a:t>3</a:t>
            </a:r>
            <a:r>
              <a:rPr lang="zh-CN" altLang="en-US" sz="2400" dirty="0"/>
              <a:t>、如果一个对象有很多的行为，如果不用恰当的模式，这些行为就只好使用多重的条件选择语句来实现。</a:t>
            </a:r>
          </a:p>
          <a:p>
            <a:pPr latinLnBrk="1"/>
            <a:r>
              <a:rPr lang="zh-CN" altLang="en-US" sz="2800" b="1" dirty="0"/>
              <a:t>注意事项：</a:t>
            </a:r>
            <a:endParaRPr lang="en-US" altLang="zh-CN" sz="2800" b="1" dirty="0"/>
          </a:p>
          <a:p>
            <a:pPr lvl="1" latinLnBrk="1"/>
            <a:r>
              <a:rPr lang="zh-CN" altLang="en-US" sz="2400" dirty="0"/>
              <a:t>如果一个系统的策略多于四个，就需要考虑使用混合模式，解决策略类膨胀的问题。</a:t>
            </a:r>
          </a:p>
          <a:p>
            <a:endParaRPr kumimoji="1" lang="zh-CN" altLang="en-US" dirty="0"/>
          </a:p>
        </p:txBody>
      </p:sp>
    </p:spTree>
    <p:extLst>
      <p:ext uri="{BB962C8B-B14F-4D97-AF65-F5344CB8AC3E}">
        <p14:creationId xmlns:p14="http://schemas.microsoft.com/office/powerpoint/2010/main" val="146724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F6A2A2-EC12-4247-B2BC-08E85AA55B2E}"/>
              </a:ext>
            </a:extLst>
          </p:cNvPr>
          <p:cNvSpPr>
            <a:spLocks noGrp="1"/>
          </p:cNvSpPr>
          <p:nvPr>
            <p:ph idx="1"/>
          </p:nvPr>
        </p:nvSpPr>
        <p:spPr>
          <a:xfrm>
            <a:off x="1439702" y="1184459"/>
            <a:ext cx="11171893" cy="4515697"/>
          </a:xfrm>
        </p:spPr>
        <p:txBody>
          <a:bodyPr>
            <a:normAutofit/>
          </a:bodyPr>
          <a:lstStyle/>
          <a:p>
            <a:r>
              <a:rPr lang="zh-CN" altLang="en-US" sz="3200" b="1" dirty="0"/>
              <a:t>实现</a:t>
            </a:r>
          </a:p>
          <a:p>
            <a:pPr latinLnBrk="1"/>
            <a:r>
              <a:rPr lang="zh-CN" altLang="en-US" sz="3200" dirty="0"/>
              <a:t>我们将创建一个定义活动的 </a:t>
            </a:r>
            <a:r>
              <a:rPr lang="en" altLang="zh-CN" sz="3200" i="1" dirty="0"/>
              <a:t>Strategy</a:t>
            </a:r>
            <a:r>
              <a:rPr lang="en" altLang="zh-CN" sz="3200" dirty="0"/>
              <a:t> </a:t>
            </a:r>
            <a:r>
              <a:rPr lang="zh-CN" altLang="en-US" sz="3200" dirty="0"/>
              <a:t>接口和实现了 </a:t>
            </a:r>
            <a:r>
              <a:rPr lang="en" altLang="zh-CN" sz="3200" i="1" dirty="0"/>
              <a:t>Strategy</a:t>
            </a:r>
            <a:r>
              <a:rPr lang="en" altLang="zh-CN" sz="3200" dirty="0"/>
              <a:t> </a:t>
            </a:r>
            <a:r>
              <a:rPr lang="zh-CN" altLang="en-US" sz="3200" dirty="0"/>
              <a:t>接口的实体策略类。</a:t>
            </a:r>
            <a:r>
              <a:rPr lang="en" altLang="zh-CN" sz="3200" i="1" dirty="0"/>
              <a:t>Context</a:t>
            </a:r>
            <a:r>
              <a:rPr lang="en" altLang="zh-CN" sz="3200" dirty="0"/>
              <a:t> </a:t>
            </a:r>
            <a:r>
              <a:rPr lang="zh-CN" altLang="en-US" sz="3200" dirty="0"/>
              <a:t>是一个使用了某种策略的类。</a:t>
            </a:r>
          </a:p>
          <a:p>
            <a:pPr latinLnBrk="1"/>
            <a:r>
              <a:rPr lang="en" altLang="zh-CN" sz="3200" i="1" dirty="0" err="1"/>
              <a:t>StrategyPatternDemo</a:t>
            </a:r>
            <a:r>
              <a:rPr lang="zh-CN" altLang="en" sz="3200" dirty="0"/>
              <a:t>，</a:t>
            </a:r>
            <a:r>
              <a:rPr lang="zh-CN" altLang="en-US" sz="3200" dirty="0"/>
              <a:t>我们的演示类使用 </a:t>
            </a:r>
            <a:r>
              <a:rPr lang="en" altLang="zh-CN" sz="3200" i="1" dirty="0"/>
              <a:t>Context</a:t>
            </a:r>
            <a:r>
              <a:rPr lang="en" altLang="zh-CN" sz="3200" dirty="0"/>
              <a:t> </a:t>
            </a:r>
            <a:r>
              <a:rPr lang="zh-CN" altLang="en-US" sz="3200" dirty="0"/>
              <a:t>和策略对象来演示 </a:t>
            </a:r>
            <a:r>
              <a:rPr lang="en" altLang="zh-CN" sz="3200" dirty="0"/>
              <a:t>Context </a:t>
            </a:r>
            <a:r>
              <a:rPr lang="zh-CN" altLang="en-US" sz="3200" dirty="0"/>
              <a:t>在它所配置或使用的策略改变时的行为变化。</a:t>
            </a:r>
          </a:p>
          <a:p>
            <a:endParaRPr kumimoji="1" lang="zh-CN" altLang="en-US" sz="3200" dirty="0"/>
          </a:p>
        </p:txBody>
      </p:sp>
    </p:spTree>
    <p:extLst>
      <p:ext uri="{BB962C8B-B14F-4D97-AF65-F5344CB8AC3E}">
        <p14:creationId xmlns:p14="http://schemas.microsoft.com/office/powerpoint/2010/main" val="215671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D298D6D-217C-1948-AA33-41DBE37884C7}"/>
              </a:ext>
            </a:extLst>
          </p:cNvPr>
          <p:cNvPicPr>
            <a:picLocks noChangeAspect="1"/>
          </p:cNvPicPr>
          <p:nvPr/>
        </p:nvPicPr>
        <p:blipFill>
          <a:blip r:embed="rId2"/>
          <a:stretch>
            <a:fillRect/>
          </a:stretch>
        </p:blipFill>
        <p:spPr>
          <a:xfrm>
            <a:off x="700643" y="380671"/>
            <a:ext cx="10331533" cy="5837226"/>
          </a:xfrm>
          <a:prstGeom prst="rect">
            <a:avLst/>
          </a:prstGeom>
        </p:spPr>
      </p:pic>
    </p:spTree>
    <p:extLst>
      <p:ext uri="{BB962C8B-B14F-4D97-AF65-F5344CB8AC3E}">
        <p14:creationId xmlns:p14="http://schemas.microsoft.com/office/powerpoint/2010/main" val="325837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29747-FA2B-DB45-B8F8-808018E5CD4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67E2E63-2249-0B44-90AE-6E98E35551FA}"/>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63E7FE92-0D46-224C-ACD4-4CACB9AE06F3}"/>
              </a:ext>
            </a:extLst>
          </p:cNvPr>
          <p:cNvPicPr>
            <a:picLocks noChangeAspect="1"/>
          </p:cNvPicPr>
          <p:nvPr/>
        </p:nvPicPr>
        <p:blipFill>
          <a:blip r:embed="rId2"/>
          <a:stretch>
            <a:fillRect/>
          </a:stretch>
        </p:blipFill>
        <p:spPr>
          <a:xfrm>
            <a:off x="952498" y="676893"/>
            <a:ext cx="10504133" cy="4789451"/>
          </a:xfrm>
          <a:prstGeom prst="rect">
            <a:avLst/>
          </a:prstGeom>
        </p:spPr>
      </p:pic>
    </p:spTree>
    <p:extLst>
      <p:ext uri="{BB962C8B-B14F-4D97-AF65-F5344CB8AC3E}">
        <p14:creationId xmlns:p14="http://schemas.microsoft.com/office/powerpoint/2010/main" val="241026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2F6C8-5FE8-6749-A8EE-7A2ACA490C0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629B421-1FB2-F74F-B1FC-DB66C8B1C14F}"/>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40758E3-6599-DC44-BD86-35906C6B698A}"/>
              </a:ext>
            </a:extLst>
          </p:cNvPr>
          <p:cNvPicPr>
            <a:picLocks noChangeAspect="1"/>
          </p:cNvPicPr>
          <p:nvPr/>
        </p:nvPicPr>
        <p:blipFill>
          <a:blip r:embed="rId2"/>
          <a:stretch>
            <a:fillRect/>
          </a:stretch>
        </p:blipFill>
        <p:spPr>
          <a:xfrm>
            <a:off x="377453" y="180025"/>
            <a:ext cx="6235700" cy="4296971"/>
          </a:xfrm>
          <a:prstGeom prst="rect">
            <a:avLst/>
          </a:prstGeom>
        </p:spPr>
      </p:pic>
      <p:pic>
        <p:nvPicPr>
          <p:cNvPr id="5" name="图片 4">
            <a:extLst>
              <a:ext uri="{FF2B5EF4-FFF2-40B4-BE49-F238E27FC236}">
                <a16:creationId xmlns:a16="http://schemas.microsoft.com/office/drawing/2014/main" id="{CD6B6C84-1B6A-7A4E-923C-3F0342973303}"/>
              </a:ext>
            </a:extLst>
          </p:cNvPr>
          <p:cNvPicPr>
            <a:picLocks noChangeAspect="1"/>
          </p:cNvPicPr>
          <p:nvPr/>
        </p:nvPicPr>
        <p:blipFill>
          <a:blip r:embed="rId3"/>
          <a:stretch>
            <a:fillRect/>
          </a:stretch>
        </p:blipFill>
        <p:spPr>
          <a:xfrm>
            <a:off x="6121880" y="180025"/>
            <a:ext cx="6007100" cy="5286319"/>
          </a:xfrm>
          <a:prstGeom prst="rect">
            <a:avLst/>
          </a:prstGeom>
        </p:spPr>
      </p:pic>
    </p:spTree>
    <p:extLst>
      <p:ext uri="{BB962C8B-B14F-4D97-AF65-F5344CB8AC3E}">
        <p14:creationId xmlns:p14="http://schemas.microsoft.com/office/powerpoint/2010/main" val="8285398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{1210A29C-2499-D64B-B452-5AFE956DC472}tf10001119</Template>
  <TotalTime>23</TotalTime>
  <Words>193</Words>
  <Application>Microsoft Macintosh PowerPoint</Application>
  <PresentationFormat>宽屏</PresentationFormat>
  <Paragraphs>33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Gill Sans MT</vt:lpstr>
      <vt:lpstr>画廊</vt:lpstr>
      <vt:lpstr>策略模式</vt:lpstr>
      <vt:lpstr>策略模式 </vt:lpstr>
      <vt:lpstr>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策略模式</dc:title>
  <dc:creator>Felix Xu</dc:creator>
  <cp:lastModifiedBy>Felix Xu</cp:lastModifiedBy>
  <cp:revision>3</cp:revision>
  <dcterms:created xsi:type="dcterms:W3CDTF">2018-12-05T06:56:57Z</dcterms:created>
  <dcterms:modified xsi:type="dcterms:W3CDTF">2018-12-09T15:28:41Z</dcterms:modified>
</cp:coreProperties>
</file>