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2"/>
  </p:notesMasterIdLst>
  <p:sldIdLst>
    <p:sldId id="256" r:id="rId2"/>
    <p:sldId id="774" r:id="rId3"/>
    <p:sldId id="824" r:id="rId4"/>
    <p:sldId id="825" r:id="rId5"/>
    <p:sldId id="826" r:id="rId6"/>
    <p:sldId id="827" r:id="rId7"/>
    <p:sldId id="828" r:id="rId8"/>
    <p:sldId id="829" r:id="rId9"/>
    <p:sldId id="830" r:id="rId10"/>
    <p:sldId id="833" r:id="rId11"/>
    <p:sldId id="834" r:id="rId12"/>
    <p:sldId id="831" r:id="rId13"/>
    <p:sldId id="832" r:id="rId14"/>
    <p:sldId id="835" r:id="rId15"/>
    <p:sldId id="726" r:id="rId16"/>
    <p:sldId id="649" r:id="rId17"/>
    <p:sldId id="650" r:id="rId18"/>
    <p:sldId id="727" r:id="rId19"/>
    <p:sldId id="318" r:id="rId20"/>
    <p:sldId id="728" r:id="rId21"/>
    <p:sldId id="729" r:id="rId22"/>
    <p:sldId id="515" r:id="rId23"/>
    <p:sldId id="793" r:id="rId24"/>
    <p:sldId id="764" r:id="rId25"/>
    <p:sldId id="680" r:id="rId26"/>
    <p:sldId id="765" r:id="rId27"/>
    <p:sldId id="766" r:id="rId28"/>
    <p:sldId id="804" r:id="rId29"/>
    <p:sldId id="516" r:id="rId30"/>
    <p:sldId id="517" r:id="rId31"/>
    <p:sldId id="519" r:id="rId32"/>
    <p:sldId id="805" r:id="rId33"/>
    <p:sldId id="806" r:id="rId34"/>
    <p:sldId id="807" r:id="rId35"/>
    <p:sldId id="814" r:id="rId36"/>
    <p:sldId id="836" r:id="rId37"/>
    <p:sldId id="837" r:id="rId38"/>
    <p:sldId id="838" r:id="rId39"/>
    <p:sldId id="839" r:id="rId40"/>
    <p:sldId id="840" r:id="rId41"/>
    <p:sldId id="841" r:id="rId42"/>
    <p:sldId id="842" r:id="rId43"/>
    <p:sldId id="843" r:id="rId44"/>
    <p:sldId id="844" r:id="rId45"/>
    <p:sldId id="845" r:id="rId46"/>
    <p:sldId id="815" r:id="rId47"/>
    <p:sldId id="816" r:id="rId48"/>
    <p:sldId id="817" r:id="rId49"/>
    <p:sldId id="848" r:id="rId50"/>
    <p:sldId id="849" r:id="rId51"/>
    <p:sldId id="850" r:id="rId52"/>
    <p:sldId id="851" r:id="rId53"/>
    <p:sldId id="858" r:id="rId54"/>
    <p:sldId id="859" r:id="rId55"/>
    <p:sldId id="860" r:id="rId56"/>
    <p:sldId id="861" r:id="rId57"/>
    <p:sldId id="862" r:id="rId58"/>
    <p:sldId id="847" r:id="rId59"/>
    <p:sldId id="818" r:id="rId60"/>
    <p:sldId id="820" r:id="rId61"/>
    <p:sldId id="852" r:id="rId62"/>
    <p:sldId id="853" r:id="rId63"/>
    <p:sldId id="854" r:id="rId64"/>
    <p:sldId id="855" r:id="rId65"/>
    <p:sldId id="856" r:id="rId66"/>
    <p:sldId id="857" r:id="rId67"/>
    <p:sldId id="822" r:id="rId68"/>
    <p:sldId id="823" r:id="rId69"/>
    <p:sldId id="648" r:id="rId70"/>
    <p:sldId id="283"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003399"/>
    <a:srgbClr val="336699"/>
    <a:srgbClr val="3366CC"/>
    <a:srgbClr val="0066CC"/>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57"/>
    <p:restoredTop sz="96291"/>
  </p:normalViewPr>
  <p:slideViewPr>
    <p:cSldViewPr>
      <p:cViewPr>
        <p:scale>
          <a:sx n="110" d="100"/>
          <a:sy n="110" d="100"/>
        </p:scale>
        <p:origin x="152" y="280"/>
      </p:cViewPr>
      <p:guideLst>
        <p:guide orient="horz" pos="2160"/>
        <p:guide pos="2904"/>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16" d="100"/>
          <a:sy n="116" d="100"/>
        </p:scale>
        <p:origin x="-2680" y="-112"/>
      </p:cViewPr>
      <p:guideLst>
        <p:guide orient="horz" pos="2880"/>
        <p:guide pos="2160"/>
      </p:guideLst>
    </p:cSldViewPr>
  </p:notes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68484C-36D0-468C-A321-14449EB12040}" type="doc">
      <dgm:prSet loTypeId="urn:microsoft.com/office/officeart/2005/8/layout/vList3#1" loCatId="list" qsTypeId="urn:microsoft.com/office/officeart/2005/8/quickstyle/simple1" qsCatId="simple" csTypeId="urn:microsoft.com/office/officeart/2005/8/colors/accent1_2" csCatId="accent1"/>
      <dgm:spPr/>
      <dgm:t>
        <a:bodyPr/>
        <a:lstStyle/>
        <a:p>
          <a:endParaRPr lang="zh-CN" altLang="en-US"/>
        </a:p>
      </dgm:t>
    </dgm:pt>
    <dgm:pt modelId="{7A06E44F-D328-4741-95F9-656EB7313FC3}">
      <dgm:prSet/>
      <dgm:spPr/>
      <dgm:t>
        <a:bodyPr/>
        <a:lstStyle/>
        <a:p>
          <a:pPr rtl="0"/>
          <a:r>
            <a:rPr lang="zh-CN" dirty="0"/>
            <a:t>多线程机制</a:t>
          </a:r>
        </a:p>
      </dgm:t>
    </dgm:pt>
    <dgm:pt modelId="{A9FF76CA-9E1B-41D1-A962-07B6CE895787}" type="parTrans" cxnId="{2DC5ADC0-C0DD-4559-B15E-3658F3E03E92}">
      <dgm:prSet/>
      <dgm:spPr/>
      <dgm:t>
        <a:bodyPr/>
        <a:lstStyle/>
        <a:p>
          <a:endParaRPr lang="zh-CN" altLang="en-US"/>
        </a:p>
      </dgm:t>
    </dgm:pt>
    <dgm:pt modelId="{6E007CA0-1B80-4536-A06A-3C2E7F0E80C2}" type="sibTrans" cxnId="{2DC5ADC0-C0DD-4559-B15E-3658F3E03E92}">
      <dgm:prSet/>
      <dgm:spPr/>
      <dgm:t>
        <a:bodyPr/>
        <a:lstStyle/>
        <a:p>
          <a:endParaRPr lang="zh-CN" altLang="en-US"/>
        </a:p>
      </dgm:t>
    </dgm:pt>
    <dgm:pt modelId="{8A1411B0-52B2-404A-A74E-4D23E9DB9864}">
      <dgm:prSet/>
      <dgm:spPr/>
      <dgm:t>
        <a:bodyPr/>
        <a:lstStyle/>
        <a:p>
          <a:pPr rtl="0"/>
          <a:r>
            <a:rPr lang="zh-CN" dirty="0"/>
            <a:t>多线程实现方法</a:t>
          </a:r>
        </a:p>
      </dgm:t>
    </dgm:pt>
    <dgm:pt modelId="{F212DB16-51AE-4778-B60E-CB16D0383625}" type="parTrans" cxnId="{B9CD1E2F-9065-4436-93BD-983417B0E7C4}">
      <dgm:prSet/>
      <dgm:spPr/>
      <dgm:t>
        <a:bodyPr/>
        <a:lstStyle/>
        <a:p>
          <a:endParaRPr lang="zh-CN" altLang="en-US"/>
        </a:p>
      </dgm:t>
    </dgm:pt>
    <dgm:pt modelId="{C90ABE54-6B3E-4BB8-8DB8-DC31E9DEAE59}" type="sibTrans" cxnId="{B9CD1E2F-9065-4436-93BD-983417B0E7C4}">
      <dgm:prSet/>
      <dgm:spPr/>
      <dgm:t>
        <a:bodyPr/>
        <a:lstStyle/>
        <a:p>
          <a:endParaRPr lang="zh-CN" altLang="en-US"/>
        </a:p>
      </dgm:t>
    </dgm:pt>
    <dgm:pt modelId="{F6BA2FDB-F0C3-46B9-8CE1-31E5D374B130}">
      <dgm:prSet/>
      <dgm:spPr/>
      <dgm:t>
        <a:bodyPr/>
        <a:lstStyle/>
        <a:p>
          <a:pPr rtl="0"/>
          <a:r>
            <a:rPr lang="zh-CN" dirty="0"/>
            <a:t>多线程状态及调度</a:t>
          </a:r>
        </a:p>
      </dgm:t>
    </dgm:pt>
    <dgm:pt modelId="{71DEE534-2FDA-4AAC-8B7A-89DD759B1BC7}" type="parTrans" cxnId="{59A0CEC2-0123-439A-9AA1-89AF905DE54A}">
      <dgm:prSet/>
      <dgm:spPr/>
      <dgm:t>
        <a:bodyPr/>
        <a:lstStyle/>
        <a:p>
          <a:endParaRPr lang="zh-CN" altLang="en-US"/>
        </a:p>
      </dgm:t>
    </dgm:pt>
    <dgm:pt modelId="{630F0448-7FC1-41A0-BF00-E51E0278B490}" type="sibTrans" cxnId="{59A0CEC2-0123-439A-9AA1-89AF905DE54A}">
      <dgm:prSet/>
      <dgm:spPr/>
      <dgm:t>
        <a:bodyPr/>
        <a:lstStyle/>
        <a:p>
          <a:endParaRPr lang="zh-CN" altLang="en-US"/>
        </a:p>
      </dgm:t>
    </dgm:pt>
    <dgm:pt modelId="{10B15BC8-D1C3-4CCA-A782-F8305F566C04}">
      <dgm:prSet/>
      <dgm:spPr/>
      <dgm:t>
        <a:bodyPr/>
        <a:lstStyle/>
        <a:p>
          <a:pPr rtl="0"/>
          <a:r>
            <a:rPr lang="zh-CN" dirty="0"/>
            <a:t>线程同步</a:t>
          </a:r>
        </a:p>
      </dgm:t>
    </dgm:pt>
    <dgm:pt modelId="{7A3B227B-82C2-4F02-BDEB-6267D4A899D7}" type="parTrans" cxnId="{66B28396-1A55-49DC-9614-742A5D4715C2}">
      <dgm:prSet/>
      <dgm:spPr/>
      <dgm:t>
        <a:bodyPr/>
        <a:lstStyle/>
        <a:p>
          <a:endParaRPr lang="zh-CN" altLang="en-US"/>
        </a:p>
      </dgm:t>
    </dgm:pt>
    <dgm:pt modelId="{5D273E03-98A7-4672-A1BB-7DE90B8C2446}" type="sibTrans" cxnId="{66B28396-1A55-49DC-9614-742A5D4715C2}">
      <dgm:prSet/>
      <dgm:spPr/>
      <dgm:t>
        <a:bodyPr/>
        <a:lstStyle/>
        <a:p>
          <a:endParaRPr lang="zh-CN" altLang="en-US"/>
        </a:p>
      </dgm:t>
    </dgm:pt>
    <dgm:pt modelId="{592ACC18-295E-4CA1-9C71-6F39A54E06EE}">
      <dgm:prSet/>
      <dgm:spPr/>
      <dgm:t>
        <a:bodyPr/>
        <a:lstStyle/>
        <a:p>
          <a:pPr rtl="0"/>
          <a:r>
            <a:rPr lang="zh-CN" dirty="0"/>
            <a:t>线程通信</a:t>
          </a:r>
        </a:p>
      </dgm:t>
    </dgm:pt>
    <dgm:pt modelId="{F1C73758-2F24-4557-AA5C-AF2A2FC54C89}" type="parTrans" cxnId="{2F554A2C-379F-4016-B41C-94CA53830C50}">
      <dgm:prSet/>
      <dgm:spPr/>
      <dgm:t>
        <a:bodyPr/>
        <a:lstStyle/>
        <a:p>
          <a:endParaRPr lang="zh-CN" altLang="en-US"/>
        </a:p>
      </dgm:t>
    </dgm:pt>
    <dgm:pt modelId="{3461A93A-C49E-49D1-8393-5A4537D258EC}" type="sibTrans" cxnId="{2F554A2C-379F-4016-B41C-94CA53830C50}">
      <dgm:prSet/>
      <dgm:spPr/>
      <dgm:t>
        <a:bodyPr/>
        <a:lstStyle/>
        <a:p>
          <a:endParaRPr lang="zh-CN" altLang="en-US"/>
        </a:p>
      </dgm:t>
    </dgm:pt>
    <dgm:pt modelId="{BD2FE3F9-FF3F-453D-895C-7C92FB2D4EA5}" type="pres">
      <dgm:prSet presAssocID="{C068484C-36D0-468C-A321-14449EB12040}" presName="linearFlow" presStyleCnt="0">
        <dgm:presLayoutVars>
          <dgm:dir/>
          <dgm:resizeHandles val="exact"/>
        </dgm:presLayoutVars>
      </dgm:prSet>
      <dgm:spPr/>
    </dgm:pt>
    <dgm:pt modelId="{53BEDF0B-674F-4E4E-BB69-56F7F528073F}" type="pres">
      <dgm:prSet presAssocID="{7A06E44F-D328-4741-95F9-656EB7313FC3}" presName="composite" presStyleCnt="0"/>
      <dgm:spPr/>
    </dgm:pt>
    <dgm:pt modelId="{DC07576A-B6CC-4A0C-8E7E-9BF86AA75EDE}" type="pres">
      <dgm:prSet presAssocID="{7A06E44F-D328-4741-95F9-656EB7313FC3}" presName="imgShp" presStyleLbl="fgImgPlace1" presStyleIdx="0" presStyleCnt="5"/>
      <dgm:spPr/>
    </dgm:pt>
    <dgm:pt modelId="{8A8E91B8-ECAB-4507-AF6B-5F0AB7F0EFE4}" type="pres">
      <dgm:prSet presAssocID="{7A06E44F-D328-4741-95F9-656EB7313FC3}" presName="txShp" presStyleLbl="node1" presStyleIdx="0" presStyleCnt="5">
        <dgm:presLayoutVars>
          <dgm:bulletEnabled val="1"/>
        </dgm:presLayoutVars>
      </dgm:prSet>
      <dgm:spPr/>
    </dgm:pt>
    <dgm:pt modelId="{1D081133-812F-4DE7-A502-B28115C13423}" type="pres">
      <dgm:prSet presAssocID="{6E007CA0-1B80-4536-A06A-3C2E7F0E80C2}" presName="spacing" presStyleCnt="0"/>
      <dgm:spPr/>
    </dgm:pt>
    <dgm:pt modelId="{C3A7E20E-2EA2-4D12-B914-17FC6CE28918}" type="pres">
      <dgm:prSet presAssocID="{8A1411B0-52B2-404A-A74E-4D23E9DB9864}" presName="composite" presStyleCnt="0"/>
      <dgm:spPr/>
    </dgm:pt>
    <dgm:pt modelId="{2F251E8C-4CA3-4294-A0F7-9F1862B21F16}" type="pres">
      <dgm:prSet presAssocID="{8A1411B0-52B2-404A-A74E-4D23E9DB9864}" presName="imgShp" presStyleLbl="fgImgPlace1" presStyleIdx="1" presStyleCnt="5"/>
      <dgm:spPr/>
    </dgm:pt>
    <dgm:pt modelId="{33FE1A11-1556-4300-AA76-EF98D0725A01}" type="pres">
      <dgm:prSet presAssocID="{8A1411B0-52B2-404A-A74E-4D23E9DB9864}" presName="txShp" presStyleLbl="node1" presStyleIdx="1" presStyleCnt="5">
        <dgm:presLayoutVars>
          <dgm:bulletEnabled val="1"/>
        </dgm:presLayoutVars>
      </dgm:prSet>
      <dgm:spPr/>
    </dgm:pt>
    <dgm:pt modelId="{3BC63F89-AFD9-424C-9510-886FA4DEFA37}" type="pres">
      <dgm:prSet presAssocID="{C90ABE54-6B3E-4BB8-8DB8-DC31E9DEAE59}" presName="spacing" presStyleCnt="0"/>
      <dgm:spPr/>
    </dgm:pt>
    <dgm:pt modelId="{868C4CCC-E3F8-41D4-8F9D-7C0090A4EF45}" type="pres">
      <dgm:prSet presAssocID="{F6BA2FDB-F0C3-46B9-8CE1-31E5D374B130}" presName="composite" presStyleCnt="0"/>
      <dgm:spPr/>
    </dgm:pt>
    <dgm:pt modelId="{AB497123-1D4A-47AA-94A9-9E24D4B255F7}" type="pres">
      <dgm:prSet presAssocID="{F6BA2FDB-F0C3-46B9-8CE1-31E5D374B130}" presName="imgShp" presStyleLbl="fgImgPlace1" presStyleIdx="2" presStyleCnt="5"/>
      <dgm:spPr/>
    </dgm:pt>
    <dgm:pt modelId="{7A2B0DF6-99FF-42E5-ADFA-C354C62494DA}" type="pres">
      <dgm:prSet presAssocID="{F6BA2FDB-F0C3-46B9-8CE1-31E5D374B130}" presName="txShp" presStyleLbl="node1" presStyleIdx="2" presStyleCnt="5">
        <dgm:presLayoutVars>
          <dgm:bulletEnabled val="1"/>
        </dgm:presLayoutVars>
      </dgm:prSet>
      <dgm:spPr/>
    </dgm:pt>
    <dgm:pt modelId="{D67F1276-B5F3-44AC-ADB1-5A69F6C98394}" type="pres">
      <dgm:prSet presAssocID="{630F0448-7FC1-41A0-BF00-E51E0278B490}" presName="spacing" presStyleCnt="0"/>
      <dgm:spPr/>
    </dgm:pt>
    <dgm:pt modelId="{0886A85B-E1B3-47EE-8A21-2C4969CB1DCB}" type="pres">
      <dgm:prSet presAssocID="{10B15BC8-D1C3-4CCA-A782-F8305F566C04}" presName="composite" presStyleCnt="0"/>
      <dgm:spPr/>
    </dgm:pt>
    <dgm:pt modelId="{09F467B5-321F-40AC-B8AB-806A4E14F195}" type="pres">
      <dgm:prSet presAssocID="{10B15BC8-D1C3-4CCA-A782-F8305F566C04}" presName="imgShp" presStyleLbl="fgImgPlace1" presStyleIdx="3" presStyleCnt="5"/>
      <dgm:spPr/>
    </dgm:pt>
    <dgm:pt modelId="{1952F079-BF78-47D3-9E80-1842FD57A12F}" type="pres">
      <dgm:prSet presAssocID="{10B15BC8-D1C3-4CCA-A782-F8305F566C04}" presName="txShp" presStyleLbl="node1" presStyleIdx="3" presStyleCnt="5">
        <dgm:presLayoutVars>
          <dgm:bulletEnabled val="1"/>
        </dgm:presLayoutVars>
      </dgm:prSet>
      <dgm:spPr/>
    </dgm:pt>
    <dgm:pt modelId="{032473A7-723D-4C2E-9885-3C8EF606E45A}" type="pres">
      <dgm:prSet presAssocID="{5D273E03-98A7-4672-A1BB-7DE90B8C2446}" presName="spacing" presStyleCnt="0"/>
      <dgm:spPr/>
    </dgm:pt>
    <dgm:pt modelId="{A37CF75B-4110-4FFD-AFCD-ADDD3C168C9E}" type="pres">
      <dgm:prSet presAssocID="{592ACC18-295E-4CA1-9C71-6F39A54E06EE}" presName="composite" presStyleCnt="0"/>
      <dgm:spPr/>
    </dgm:pt>
    <dgm:pt modelId="{CFDFC247-09FD-4AF2-9164-769EC60D9FB4}" type="pres">
      <dgm:prSet presAssocID="{592ACC18-295E-4CA1-9C71-6F39A54E06EE}" presName="imgShp" presStyleLbl="fgImgPlace1" presStyleIdx="4" presStyleCnt="5"/>
      <dgm:spPr/>
    </dgm:pt>
    <dgm:pt modelId="{95D6269C-2F37-4D87-8525-822A0EE1BB00}" type="pres">
      <dgm:prSet presAssocID="{592ACC18-295E-4CA1-9C71-6F39A54E06EE}" presName="txShp" presStyleLbl="node1" presStyleIdx="4" presStyleCnt="5">
        <dgm:presLayoutVars>
          <dgm:bulletEnabled val="1"/>
        </dgm:presLayoutVars>
      </dgm:prSet>
      <dgm:spPr/>
    </dgm:pt>
  </dgm:ptLst>
  <dgm:cxnLst>
    <dgm:cxn modelId="{9C3AF326-0C2C-407A-A1AF-BE91CC0920E2}" type="presOf" srcId="{592ACC18-295E-4CA1-9C71-6F39A54E06EE}" destId="{95D6269C-2F37-4D87-8525-822A0EE1BB00}" srcOrd="0" destOrd="0" presId="urn:microsoft.com/office/officeart/2005/8/layout/vList3#1"/>
    <dgm:cxn modelId="{2F554A2C-379F-4016-B41C-94CA53830C50}" srcId="{C068484C-36D0-468C-A321-14449EB12040}" destId="{592ACC18-295E-4CA1-9C71-6F39A54E06EE}" srcOrd="4" destOrd="0" parTransId="{F1C73758-2F24-4557-AA5C-AF2A2FC54C89}" sibTransId="{3461A93A-C49E-49D1-8393-5A4537D258EC}"/>
    <dgm:cxn modelId="{B9CD1E2F-9065-4436-93BD-983417B0E7C4}" srcId="{C068484C-36D0-468C-A321-14449EB12040}" destId="{8A1411B0-52B2-404A-A74E-4D23E9DB9864}" srcOrd="1" destOrd="0" parTransId="{F212DB16-51AE-4778-B60E-CB16D0383625}" sibTransId="{C90ABE54-6B3E-4BB8-8DB8-DC31E9DEAE59}"/>
    <dgm:cxn modelId="{ADE18940-65AE-48B7-B58F-0C17417BB643}" type="presOf" srcId="{C068484C-36D0-468C-A321-14449EB12040}" destId="{BD2FE3F9-FF3F-453D-895C-7C92FB2D4EA5}" srcOrd="0" destOrd="0" presId="urn:microsoft.com/office/officeart/2005/8/layout/vList3#1"/>
    <dgm:cxn modelId="{1809796E-2466-453E-A7F3-CA1CE78328EF}" type="presOf" srcId="{10B15BC8-D1C3-4CCA-A782-F8305F566C04}" destId="{1952F079-BF78-47D3-9E80-1842FD57A12F}" srcOrd="0" destOrd="0" presId="urn:microsoft.com/office/officeart/2005/8/layout/vList3#1"/>
    <dgm:cxn modelId="{66B28396-1A55-49DC-9614-742A5D4715C2}" srcId="{C068484C-36D0-468C-A321-14449EB12040}" destId="{10B15BC8-D1C3-4CCA-A782-F8305F566C04}" srcOrd="3" destOrd="0" parTransId="{7A3B227B-82C2-4F02-BDEB-6267D4A899D7}" sibTransId="{5D273E03-98A7-4672-A1BB-7DE90B8C2446}"/>
    <dgm:cxn modelId="{2DC5ADC0-C0DD-4559-B15E-3658F3E03E92}" srcId="{C068484C-36D0-468C-A321-14449EB12040}" destId="{7A06E44F-D328-4741-95F9-656EB7313FC3}" srcOrd="0" destOrd="0" parTransId="{A9FF76CA-9E1B-41D1-A962-07B6CE895787}" sibTransId="{6E007CA0-1B80-4536-A06A-3C2E7F0E80C2}"/>
    <dgm:cxn modelId="{59A0CEC2-0123-439A-9AA1-89AF905DE54A}" srcId="{C068484C-36D0-468C-A321-14449EB12040}" destId="{F6BA2FDB-F0C3-46B9-8CE1-31E5D374B130}" srcOrd="2" destOrd="0" parTransId="{71DEE534-2FDA-4AAC-8B7A-89DD759B1BC7}" sibTransId="{630F0448-7FC1-41A0-BF00-E51E0278B490}"/>
    <dgm:cxn modelId="{B71E26C9-C379-4386-A554-C9557FB0D152}" type="presOf" srcId="{F6BA2FDB-F0C3-46B9-8CE1-31E5D374B130}" destId="{7A2B0DF6-99FF-42E5-ADFA-C354C62494DA}" srcOrd="0" destOrd="0" presId="urn:microsoft.com/office/officeart/2005/8/layout/vList3#1"/>
    <dgm:cxn modelId="{5C322ED4-041A-456B-A08F-A06419B330A6}" type="presOf" srcId="{7A06E44F-D328-4741-95F9-656EB7313FC3}" destId="{8A8E91B8-ECAB-4507-AF6B-5F0AB7F0EFE4}" srcOrd="0" destOrd="0" presId="urn:microsoft.com/office/officeart/2005/8/layout/vList3#1"/>
    <dgm:cxn modelId="{671E54E9-602E-46EB-87C2-AC3949131E74}" type="presOf" srcId="{8A1411B0-52B2-404A-A74E-4D23E9DB9864}" destId="{33FE1A11-1556-4300-AA76-EF98D0725A01}" srcOrd="0" destOrd="0" presId="urn:microsoft.com/office/officeart/2005/8/layout/vList3#1"/>
    <dgm:cxn modelId="{2E09858D-FED9-4A48-9933-FE7135B57E34}" type="presParOf" srcId="{BD2FE3F9-FF3F-453D-895C-7C92FB2D4EA5}" destId="{53BEDF0B-674F-4E4E-BB69-56F7F528073F}" srcOrd="0" destOrd="0" presId="urn:microsoft.com/office/officeart/2005/8/layout/vList3#1"/>
    <dgm:cxn modelId="{96B8CE03-0169-4ACD-96AA-F2066E56BF3A}" type="presParOf" srcId="{53BEDF0B-674F-4E4E-BB69-56F7F528073F}" destId="{DC07576A-B6CC-4A0C-8E7E-9BF86AA75EDE}" srcOrd="0" destOrd="0" presId="urn:microsoft.com/office/officeart/2005/8/layout/vList3#1"/>
    <dgm:cxn modelId="{5214819E-1ED1-46F1-8C50-E2237F9D555E}" type="presParOf" srcId="{53BEDF0B-674F-4E4E-BB69-56F7F528073F}" destId="{8A8E91B8-ECAB-4507-AF6B-5F0AB7F0EFE4}" srcOrd="1" destOrd="0" presId="urn:microsoft.com/office/officeart/2005/8/layout/vList3#1"/>
    <dgm:cxn modelId="{712E5622-4B50-4C4A-9BFC-3CC4E99EA12A}" type="presParOf" srcId="{BD2FE3F9-FF3F-453D-895C-7C92FB2D4EA5}" destId="{1D081133-812F-4DE7-A502-B28115C13423}" srcOrd="1" destOrd="0" presId="urn:microsoft.com/office/officeart/2005/8/layout/vList3#1"/>
    <dgm:cxn modelId="{D39D163B-2AFB-401C-AAA7-2508BCB5E479}" type="presParOf" srcId="{BD2FE3F9-FF3F-453D-895C-7C92FB2D4EA5}" destId="{C3A7E20E-2EA2-4D12-B914-17FC6CE28918}" srcOrd="2" destOrd="0" presId="urn:microsoft.com/office/officeart/2005/8/layout/vList3#1"/>
    <dgm:cxn modelId="{28C41FF9-99B3-4B67-9B21-E9287A17EBC8}" type="presParOf" srcId="{C3A7E20E-2EA2-4D12-B914-17FC6CE28918}" destId="{2F251E8C-4CA3-4294-A0F7-9F1862B21F16}" srcOrd="0" destOrd="0" presId="urn:microsoft.com/office/officeart/2005/8/layout/vList3#1"/>
    <dgm:cxn modelId="{7626EF4E-86E4-49A9-9B17-5CDD95D0FC27}" type="presParOf" srcId="{C3A7E20E-2EA2-4D12-B914-17FC6CE28918}" destId="{33FE1A11-1556-4300-AA76-EF98D0725A01}" srcOrd="1" destOrd="0" presId="urn:microsoft.com/office/officeart/2005/8/layout/vList3#1"/>
    <dgm:cxn modelId="{2833ABF2-F467-472E-A03C-EEFA77FC731D}" type="presParOf" srcId="{BD2FE3F9-FF3F-453D-895C-7C92FB2D4EA5}" destId="{3BC63F89-AFD9-424C-9510-886FA4DEFA37}" srcOrd="3" destOrd="0" presId="urn:microsoft.com/office/officeart/2005/8/layout/vList3#1"/>
    <dgm:cxn modelId="{0D4DCDF8-7D7F-4105-A014-4BA83F8C5501}" type="presParOf" srcId="{BD2FE3F9-FF3F-453D-895C-7C92FB2D4EA5}" destId="{868C4CCC-E3F8-41D4-8F9D-7C0090A4EF45}" srcOrd="4" destOrd="0" presId="urn:microsoft.com/office/officeart/2005/8/layout/vList3#1"/>
    <dgm:cxn modelId="{F3F47C61-BB25-4FC2-BD2D-EA73E7A22CEF}" type="presParOf" srcId="{868C4CCC-E3F8-41D4-8F9D-7C0090A4EF45}" destId="{AB497123-1D4A-47AA-94A9-9E24D4B255F7}" srcOrd="0" destOrd="0" presId="urn:microsoft.com/office/officeart/2005/8/layout/vList3#1"/>
    <dgm:cxn modelId="{FE64F8FD-E1F9-4555-A6E6-FAEC81063C9E}" type="presParOf" srcId="{868C4CCC-E3F8-41D4-8F9D-7C0090A4EF45}" destId="{7A2B0DF6-99FF-42E5-ADFA-C354C62494DA}" srcOrd="1" destOrd="0" presId="urn:microsoft.com/office/officeart/2005/8/layout/vList3#1"/>
    <dgm:cxn modelId="{6AB55A66-9785-40ED-AE93-512B04AF2A76}" type="presParOf" srcId="{BD2FE3F9-FF3F-453D-895C-7C92FB2D4EA5}" destId="{D67F1276-B5F3-44AC-ADB1-5A69F6C98394}" srcOrd="5" destOrd="0" presId="urn:microsoft.com/office/officeart/2005/8/layout/vList3#1"/>
    <dgm:cxn modelId="{DB20947C-498A-4ACA-BC6E-E5390857FC21}" type="presParOf" srcId="{BD2FE3F9-FF3F-453D-895C-7C92FB2D4EA5}" destId="{0886A85B-E1B3-47EE-8A21-2C4969CB1DCB}" srcOrd="6" destOrd="0" presId="urn:microsoft.com/office/officeart/2005/8/layout/vList3#1"/>
    <dgm:cxn modelId="{77DBC559-BE9E-4D7E-9149-4A5C73CE134C}" type="presParOf" srcId="{0886A85B-E1B3-47EE-8A21-2C4969CB1DCB}" destId="{09F467B5-321F-40AC-B8AB-806A4E14F195}" srcOrd="0" destOrd="0" presId="urn:microsoft.com/office/officeart/2005/8/layout/vList3#1"/>
    <dgm:cxn modelId="{9EA640B7-F536-4F2D-BB24-2E53CEF78920}" type="presParOf" srcId="{0886A85B-E1B3-47EE-8A21-2C4969CB1DCB}" destId="{1952F079-BF78-47D3-9E80-1842FD57A12F}" srcOrd="1" destOrd="0" presId="urn:microsoft.com/office/officeart/2005/8/layout/vList3#1"/>
    <dgm:cxn modelId="{8CB7CA0E-B01E-42A7-9BB6-0E6B6DB987DE}" type="presParOf" srcId="{BD2FE3F9-FF3F-453D-895C-7C92FB2D4EA5}" destId="{032473A7-723D-4C2E-9885-3C8EF606E45A}" srcOrd="7" destOrd="0" presId="urn:microsoft.com/office/officeart/2005/8/layout/vList3#1"/>
    <dgm:cxn modelId="{787C520A-8ECF-42C5-BFD3-BB36B8C207C8}" type="presParOf" srcId="{BD2FE3F9-FF3F-453D-895C-7C92FB2D4EA5}" destId="{A37CF75B-4110-4FFD-AFCD-ADDD3C168C9E}" srcOrd="8" destOrd="0" presId="urn:microsoft.com/office/officeart/2005/8/layout/vList3#1"/>
    <dgm:cxn modelId="{451CD5A3-2BC0-448B-8D3C-4F65867E07C1}" type="presParOf" srcId="{A37CF75B-4110-4FFD-AFCD-ADDD3C168C9E}" destId="{CFDFC247-09FD-4AF2-9164-769EC60D9FB4}" srcOrd="0" destOrd="0" presId="urn:microsoft.com/office/officeart/2005/8/layout/vList3#1"/>
    <dgm:cxn modelId="{81B3C719-A9EC-48E3-B074-8B47CD826A9B}" type="presParOf" srcId="{A37CF75B-4110-4FFD-AFCD-ADDD3C168C9E}" destId="{95D6269C-2F37-4D87-8525-822A0EE1BB00}"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E91B8-ECAB-4507-AF6B-5F0AB7F0EFE4}">
      <dsp:nvSpPr>
        <dsp:cNvPr id="0" name=""/>
        <dsp:cNvSpPr/>
      </dsp:nvSpPr>
      <dsp:spPr>
        <a:xfrm rot="10800000">
          <a:off x="1560861" y="3357"/>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21920" rIns="227584" bIns="121920" numCol="1" spcCol="1270" anchor="ctr" anchorCtr="0">
          <a:noAutofit/>
        </a:bodyPr>
        <a:lstStyle/>
        <a:p>
          <a:pPr marL="0" lvl="0" indent="0" algn="ctr" defTabSz="1422400" rtl="0">
            <a:lnSpc>
              <a:spcPct val="90000"/>
            </a:lnSpc>
            <a:spcBef>
              <a:spcPct val="0"/>
            </a:spcBef>
            <a:spcAft>
              <a:spcPct val="35000"/>
            </a:spcAft>
            <a:buNone/>
          </a:pPr>
          <a:r>
            <a:rPr lang="zh-CN" sz="3200" kern="1200" dirty="0"/>
            <a:t>多线程机制</a:t>
          </a:r>
        </a:p>
      </dsp:txBody>
      <dsp:txXfrm rot="10800000">
        <a:off x="1743264" y="3357"/>
        <a:ext cx="5290281" cy="729613"/>
      </dsp:txXfrm>
    </dsp:sp>
    <dsp:sp modelId="{DC07576A-B6CC-4A0C-8E7E-9BF86AA75EDE}">
      <dsp:nvSpPr>
        <dsp:cNvPr id="0" name=""/>
        <dsp:cNvSpPr/>
      </dsp:nvSpPr>
      <dsp:spPr>
        <a:xfrm>
          <a:off x="1196054" y="3357"/>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FE1A11-1556-4300-AA76-EF98D0725A01}">
      <dsp:nvSpPr>
        <dsp:cNvPr id="0" name=""/>
        <dsp:cNvSpPr/>
      </dsp:nvSpPr>
      <dsp:spPr>
        <a:xfrm rot="10800000">
          <a:off x="1560861" y="950766"/>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21920" rIns="227584" bIns="121920" numCol="1" spcCol="1270" anchor="ctr" anchorCtr="0">
          <a:noAutofit/>
        </a:bodyPr>
        <a:lstStyle/>
        <a:p>
          <a:pPr marL="0" lvl="0" indent="0" algn="ctr" defTabSz="1422400" rtl="0">
            <a:lnSpc>
              <a:spcPct val="90000"/>
            </a:lnSpc>
            <a:spcBef>
              <a:spcPct val="0"/>
            </a:spcBef>
            <a:spcAft>
              <a:spcPct val="35000"/>
            </a:spcAft>
            <a:buNone/>
          </a:pPr>
          <a:r>
            <a:rPr lang="zh-CN" sz="3200" kern="1200" dirty="0"/>
            <a:t>多线程实现方法</a:t>
          </a:r>
        </a:p>
      </dsp:txBody>
      <dsp:txXfrm rot="10800000">
        <a:off x="1743264" y="950766"/>
        <a:ext cx="5290281" cy="729613"/>
      </dsp:txXfrm>
    </dsp:sp>
    <dsp:sp modelId="{2F251E8C-4CA3-4294-A0F7-9F1862B21F16}">
      <dsp:nvSpPr>
        <dsp:cNvPr id="0" name=""/>
        <dsp:cNvSpPr/>
      </dsp:nvSpPr>
      <dsp:spPr>
        <a:xfrm>
          <a:off x="1196054" y="950766"/>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2B0DF6-99FF-42E5-ADFA-C354C62494DA}">
      <dsp:nvSpPr>
        <dsp:cNvPr id="0" name=""/>
        <dsp:cNvSpPr/>
      </dsp:nvSpPr>
      <dsp:spPr>
        <a:xfrm rot="10800000">
          <a:off x="1560861" y="1898174"/>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21920" rIns="227584" bIns="121920" numCol="1" spcCol="1270" anchor="ctr" anchorCtr="0">
          <a:noAutofit/>
        </a:bodyPr>
        <a:lstStyle/>
        <a:p>
          <a:pPr marL="0" lvl="0" indent="0" algn="ctr" defTabSz="1422400" rtl="0">
            <a:lnSpc>
              <a:spcPct val="90000"/>
            </a:lnSpc>
            <a:spcBef>
              <a:spcPct val="0"/>
            </a:spcBef>
            <a:spcAft>
              <a:spcPct val="35000"/>
            </a:spcAft>
            <a:buNone/>
          </a:pPr>
          <a:r>
            <a:rPr lang="zh-CN" sz="3200" kern="1200" dirty="0"/>
            <a:t>多线程状态及调度</a:t>
          </a:r>
        </a:p>
      </dsp:txBody>
      <dsp:txXfrm rot="10800000">
        <a:off x="1743264" y="1898174"/>
        <a:ext cx="5290281" cy="729613"/>
      </dsp:txXfrm>
    </dsp:sp>
    <dsp:sp modelId="{AB497123-1D4A-47AA-94A9-9E24D4B255F7}">
      <dsp:nvSpPr>
        <dsp:cNvPr id="0" name=""/>
        <dsp:cNvSpPr/>
      </dsp:nvSpPr>
      <dsp:spPr>
        <a:xfrm>
          <a:off x="1196054" y="1898174"/>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52F079-BF78-47D3-9E80-1842FD57A12F}">
      <dsp:nvSpPr>
        <dsp:cNvPr id="0" name=""/>
        <dsp:cNvSpPr/>
      </dsp:nvSpPr>
      <dsp:spPr>
        <a:xfrm rot="10800000">
          <a:off x="1560861" y="2845583"/>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21920" rIns="227584" bIns="121920" numCol="1" spcCol="1270" anchor="ctr" anchorCtr="0">
          <a:noAutofit/>
        </a:bodyPr>
        <a:lstStyle/>
        <a:p>
          <a:pPr marL="0" lvl="0" indent="0" algn="ctr" defTabSz="1422400" rtl="0">
            <a:lnSpc>
              <a:spcPct val="90000"/>
            </a:lnSpc>
            <a:spcBef>
              <a:spcPct val="0"/>
            </a:spcBef>
            <a:spcAft>
              <a:spcPct val="35000"/>
            </a:spcAft>
            <a:buNone/>
          </a:pPr>
          <a:r>
            <a:rPr lang="zh-CN" sz="3200" kern="1200" dirty="0"/>
            <a:t>线程同步</a:t>
          </a:r>
        </a:p>
      </dsp:txBody>
      <dsp:txXfrm rot="10800000">
        <a:off x="1743264" y="2845583"/>
        <a:ext cx="5290281" cy="729613"/>
      </dsp:txXfrm>
    </dsp:sp>
    <dsp:sp modelId="{09F467B5-321F-40AC-B8AB-806A4E14F195}">
      <dsp:nvSpPr>
        <dsp:cNvPr id="0" name=""/>
        <dsp:cNvSpPr/>
      </dsp:nvSpPr>
      <dsp:spPr>
        <a:xfrm>
          <a:off x="1196054" y="2845583"/>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D6269C-2F37-4D87-8525-822A0EE1BB00}">
      <dsp:nvSpPr>
        <dsp:cNvPr id="0" name=""/>
        <dsp:cNvSpPr/>
      </dsp:nvSpPr>
      <dsp:spPr>
        <a:xfrm rot="10800000">
          <a:off x="1560861" y="3792991"/>
          <a:ext cx="5472684" cy="729613"/>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739" tIns="121920" rIns="227584" bIns="121920" numCol="1" spcCol="1270" anchor="ctr" anchorCtr="0">
          <a:noAutofit/>
        </a:bodyPr>
        <a:lstStyle/>
        <a:p>
          <a:pPr marL="0" lvl="0" indent="0" algn="ctr" defTabSz="1422400" rtl="0">
            <a:lnSpc>
              <a:spcPct val="90000"/>
            </a:lnSpc>
            <a:spcBef>
              <a:spcPct val="0"/>
            </a:spcBef>
            <a:spcAft>
              <a:spcPct val="35000"/>
            </a:spcAft>
            <a:buNone/>
          </a:pPr>
          <a:r>
            <a:rPr lang="zh-CN" sz="3200" kern="1200" dirty="0"/>
            <a:t>线程通信</a:t>
          </a:r>
        </a:p>
      </dsp:txBody>
      <dsp:txXfrm rot="10800000">
        <a:off x="1743264" y="3792991"/>
        <a:ext cx="5290281" cy="729613"/>
      </dsp:txXfrm>
    </dsp:sp>
    <dsp:sp modelId="{CFDFC247-09FD-4AF2-9164-769EC60D9FB4}">
      <dsp:nvSpPr>
        <dsp:cNvPr id="0" name=""/>
        <dsp:cNvSpPr/>
      </dsp:nvSpPr>
      <dsp:spPr>
        <a:xfrm>
          <a:off x="1196054" y="3792991"/>
          <a:ext cx="729613" cy="729613"/>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59D624B-6BF3-4017-B60A-6DAFD26285E1}" type="datetimeFigureOut">
              <a:rPr lang="en-US" altLang="zh-CN"/>
              <a:pPr/>
              <a:t>10/30/18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970F2BB-3B05-4AC9-8AB6-F58BEF4B989F}" type="slidenum">
              <a:rPr lang="en-US" altLang="zh-CN"/>
              <a:pPr/>
              <a:t>‹#›</a:t>
            </a:fld>
            <a:endParaRPr lang="en-US" altLang="zh-CN"/>
          </a:p>
        </p:txBody>
      </p:sp>
    </p:spTree>
    <p:extLst>
      <p:ext uri="{BB962C8B-B14F-4D97-AF65-F5344CB8AC3E}">
        <p14:creationId xmlns:p14="http://schemas.microsoft.com/office/powerpoint/2010/main" val="11557872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a:p>
        </p:txBody>
      </p:sp>
      <p:sp>
        <p:nvSpPr>
          <p:cNvPr id="51203" name="Slide Number Placeholder 3"/>
          <p:cNvSpPr>
            <a:spLocks noGrp="1"/>
          </p:cNvSpPr>
          <p:nvPr>
            <p:ph type="sldNum" sz="quarter" idx="5"/>
          </p:nvPr>
        </p:nvSpPr>
        <p:spPr bwMode="auto">
          <a:noFill/>
          <a:ln>
            <a:miter lim="800000"/>
            <a:headEnd/>
            <a:tailEnd/>
          </a:ln>
        </p:spPr>
        <p:txBody>
          <a:bodyPr/>
          <a:lstStyle/>
          <a:p>
            <a:fld id="{10D729B6-C3A4-4255-BA3A-114D08AB6299}" type="slidenum">
              <a:rPr lang="en-US" altLang="zh-CN"/>
              <a:pPr/>
              <a:t>2</a:t>
            </a:fld>
            <a:endParaRPr lang="en-US" altLang="zh-CN"/>
          </a:p>
        </p:txBody>
      </p:sp>
    </p:spTree>
    <p:extLst>
      <p:ext uri="{BB962C8B-B14F-4D97-AF65-F5344CB8AC3E}">
        <p14:creationId xmlns:p14="http://schemas.microsoft.com/office/powerpoint/2010/main" val="244098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zh-CN" altLang="en-US"/>
              <a:t>在一个系统中处于就绪状态的进程可能有多个，通常将它们排成一个队列，称为就绪队列；</a:t>
            </a:r>
            <a:endParaRPr kumimoji="0" lang="en-US" altLang="zh-CN"/>
          </a:p>
          <a:p>
            <a:pPr eaLnBrk="1" hangingPunct="1">
              <a:spcBef>
                <a:spcPct val="0"/>
              </a:spcBef>
            </a:pPr>
            <a:r>
              <a:rPr kumimoji="0" lang="zh-CN" altLang="en-US"/>
              <a:t>导致进程阻塞的事件有：请求</a:t>
            </a:r>
            <a:r>
              <a:rPr kumimoji="0" lang="en-US" altLang="zh-CN"/>
              <a:t>I/O</a:t>
            </a:r>
            <a:r>
              <a:rPr kumimoji="0" lang="zh-CN" altLang="en-US"/>
              <a:t>，申请缓冲空间等</a:t>
            </a:r>
            <a:endParaRPr kumimoji="0" lang="en-US" altLang="zh-CN"/>
          </a:p>
          <a:p>
            <a:pPr eaLnBrk="1" hangingPunct="1">
              <a:spcBef>
                <a:spcPct val="0"/>
              </a:spcBef>
            </a:pPr>
            <a:r>
              <a:rPr kumimoji="0" lang="zh-CN" altLang="en-US"/>
              <a:t>把处于阻塞状态的进程也排成一个队列，有的系统根据阻塞原因的不同把处于阻塞状态的进程排成多个队列。</a:t>
            </a:r>
          </a:p>
        </p:txBody>
      </p:sp>
      <p:sp>
        <p:nvSpPr>
          <p:cNvPr id="4403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35A4593C-57D0-429A-A048-922F62514E95}" type="slidenum">
              <a:rPr kumimoji="0" lang="zh-CN" altLang="en-US" sz="1200"/>
              <a:pPr/>
              <a:t>4</a:t>
            </a:fld>
            <a:endParaRPr kumimoji="0" lang="en-US" altLang="zh-CN" sz="1200"/>
          </a:p>
        </p:txBody>
      </p:sp>
    </p:spTree>
    <p:extLst>
      <p:ext uri="{BB962C8B-B14F-4D97-AF65-F5344CB8AC3E}">
        <p14:creationId xmlns:p14="http://schemas.microsoft.com/office/powerpoint/2010/main" val="1494880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970F2BB-3B05-4AC9-8AB6-F58BEF4B989F}" type="slidenum">
              <a:rPr lang="en-US" altLang="zh-CN" smtClean="0"/>
              <a:pPr/>
              <a:t>30</a:t>
            </a:fld>
            <a:endParaRPr lang="en-US" altLang="zh-CN"/>
          </a:p>
        </p:txBody>
      </p:sp>
    </p:spTree>
    <p:extLst>
      <p:ext uri="{BB962C8B-B14F-4D97-AF65-F5344CB8AC3E}">
        <p14:creationId xmlns:p14="http://schemas.microsoft.com/office/powerpoint/2010/main" val="1006694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zh-CN"/>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7625D399-36CB-444E-9C3A-38D72D52C603}" type="slidenum">
              <a:rPr lang="zh-CN" altLang="en-US" smtClean="0"/>
              <a:pPr/>
              <a:t>‹#›</a:t>
            </a:fld>
            <a:endParaRPr lang="en-US" altLang="zh-CN"/>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44213AF-26F6-41FA-8D85-E2C5388D6E58}" type="datetimeFigureOut">
              <a:rPr lang="en-US" smtClean="0"/>
              <a:pPr/>
              <a:t>10/30/18</a:t>
            </a:fld>
            <a:endParaRPr lang="en-US"/>
          </a:p>
        </p:txBody>
      </p:sp>
      <p:sp>
        <p:nvSpPr>
          <p:cNvPr id="5" name="页脚占位符 4"/>
          <p:cNvSpPr>
            <a:spLocks noGrp="1"/>
          </p:cNvSpPr>
          <p:nvPr>
            <p:ph type="ftr" sz="quarter" idx="11"/>
          </p:nvPr>
        </p:nvSpPr>
        <p:spPr/>
        <p:txBody>
          <a:bodyPr/>
          <a:lstStyle/>
          <a:p>
            <a:endParaRPr lang="zh-CN" altLang="zh-CN"/>
          </a:p>
        </p:txBody>
      </p:sp>
      <p:sp>
        <p:nvSpPr>
          <p:cNvPr id="6" name="灯片编号占位符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3A60B8B1-9227-4238-B2E4-2079D4E76F4F}" type="datetime3">
              <a:rPr lang="zh-CN" altLang="en-US" smtClean="0"/>
              <a:pPr/>
              <a:t>2018年10月30日星期二</a:t>
            </a:fld>
            <a:endParaRPr lang="en-US" altLang="zh-CN"/>
          </a:p>
        </p:txBody>
      </p:sp>
      <p:sp>
        <p:nvSpPr>
          <p:cNvPr id="5" name="页脚占位符 4"/>
          <p:cNvSpPr>
            <a:spLocks noGrp="1"/>
          </p:cNvSpPr>
          <p:nvPr>
            <p:ph type="ftr" sz="quarter" idx="11"/>
          </p:nvPr>
        </p:nvSpPr>
        <p:spPr/>
        <p:txBody>
          <a:bodyPr/>
          <a:lstStyle/>
          <a:p>
            <a:endParaRPr lang="zh-CN" altLang="zh-CN"/>
          </a:p>
        </p:txBody>
      </p:sp>
      <p:sp>
        <p:nvSpPr>
          <p:cNvPr id="6" name="灯片编号占位符 5"/>
          <p:cNvSpPr>
            <a:spLocks noGrp="1"/>
          </p:cNvSpPr>
          <p:nvPr>
            <p:ph type="sldNum" sz="quarter" idx="12"/>
          </p:nvPr>
        </p:nvSpPr>
        <p:spPr/>
        <p:txBody>
          <a:bodyPr/>
          <a:lstStyle/>
          <a:p>
            <a:fld id="{EE132032-838A-485E-A10E-A394A36F6C45}" type="slidenum">
              <a:rPr lang="zh-CN" altLang="en-US" smtClean="0"/>
              <a:pPr/>
              <a:t>‹#›</a:t>
            </a:fld>
            <a:endParaRPr lang="en-US" altLang="zh-CN"/>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650"/>
            <a:ext cx="7010400" cy="563563"/>
          </a:xfrm>
        </p:spPr>
        <p:txBody>
          <a:bodyPr/>
          <a:lstStyle/>
          <a:p>
            <a:r>
              <a:rPr lang="en-US" altLang="zh-CN"/>
              <a:t>Click to edit Master title style</a:t>
            </a:r>
            <a:endParaRPr lang="zh-CN" altLang="en-US"/>
          </a:p>
        </p:txBody>
      </p:sp>
      <p:sp>
        <p:nvSpPr>
          <p:cNvPr id="3" name="文本占位符 2"/>
          <p:cNvSpPr>
            <a:spLocks noGrp="1"/>
          </p:cNvSpPr>
          <p:nvPr>
            <p:ph type="body" sz="half" idx="1"/>
          </p:nvPr>
        </p:nvSpPr>
        <p:spPr>
          <a:xfrm>
            <a:off x="457200" y="1219200"/>
            <a:ext cx="4038600" cy="51054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219200"/>
            <a:ext cx="4038600" cy="51054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4"/>
          <p:cNvSpPr>
            <a:spLocks noGrp="1"/>
          </p:cNvSpPr>
          <p:nvPr>
            <p:ph type="dt" sz="half" idx="10"/>
          </p:nvPr>
        </p:nvSpPr>
        <p:spPr>
          <a:xfrm>
            <a:off x="457200" y="6400800"/>
            <a:ext cx="2133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fld id="{82A51813-ED0A-44F2-978B-EA0034E6AB58}" type="datetime3">
              <a:rPr lang="zh-CN" altLang="en-US"/>
              <a:pPr/>
              <a:t>2018年10月30日星期二</a:t>
            </a:fld>
            <a:endParaRPr lang="en-US" altLang="zh-CN"/>
          </a:p>
        </p:txBody>
      </p:sp>
      <p:sp>
        <p:nvSpPr>
          <p:cNvPr id="6" name="灯片编号占位符 5"/>
          <p:cNvSpPr>
            <a:spLocks noGrp="1"/>
          </p:cNvSpPr>
          <p:nvPr>
            <p:ph type="sldNum" sz="quarter" idx="11"/>
          </p:nvPr>
        </p:nvSpPr>
        <p:spPr>
          <a:xfrm>
            <a:off x="6553200" y="6400800"/>
            <a:ext cx="2133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fld id="{A0D961A5-322A-434A-AE11-0A3216BA3EEC}" type="slidenum">
              <a:rPr lang="zh-CN" altLang="en-US"/>
              <a:pPr/>
              <a:t>‹#›</a:t>
            </a:fld>
            <a:endParaRPr lang="en-US" altLang="zh-CN"/>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SmartArt 占位符 2"/>
          <p:cNvSpPr>
            <a:spLocks noGrp="1"/>
          </p:cNvSpPr>
          <p:nvPr>
            <p:ph type="dgm" idx="1"/>
          </p:nvPr>
        </p:nvSpPr>
        <p:spPr>
          <a:xfrm>
            <a:off x="457200" y="1600200"/>
            <a:ext cx="8229600" cy="4530725"/>
          </a:xfrm>
        </p:spPr>
        <p:txBody>
          <a:bodyPr/>
          <a:lstStyle/>
          <a:p>
            <a:pPr lvl="0"/>
            <a:endParaRPr lang="zh-CN" altLang="en-US" noProof="0"/>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fld id="{B37F7697-8504-40A9-A3FF-4664555CD241}" type="slidenum">
              <a:rPr lang="en-US" altLang="zh-CN"/>
              <a:pPr/>
              <a:t>‹#›</a:t>
            </a:fld>
            <a:endParaRPr lang="en-US" altLang="zh-CN"/>
          </a:p>
        </p:txBody>
      </p:sp>
    </p:spTree>
    <p:extLst>
      <p:ext uri="{BB962C8B-B14F-4D97-AF65-F5344CB8AC3E}">
        <p14:creationId xmlns:p14="http://schemas.microsoft.com/office/powerpoint/2010/main" val="73845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zh-CN" altLang="zh-CN"/>
          </a:p>
        </p:txBody>
      </p:sp>
      <p:sp>
        <p:nvSpPr>
          <p:cNvPr id="6" name="灯片编号占位符 5"/>
          <p:cNvSpPr>
            <a:spLocks noGrp="1"/>
          </p:cNvSpPr>
          <p:nvPr>
            <p:ph type="sldNum" sz="quarter" idx="12"/>
          </p:nvPr>
        </p:nvSpPr>
        <p:spPr/>
        <p:txBody>
          <a:bodyPr/>
          <a:lstStyle/>
          <a:p>
            <a:endParaRPr lang="en-US" altLang="zh-CN"/>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9A52D532-9970-4B6F-913E-5A39E75FA235}" type="datetime3">
              <a:rPr lang="zh-CN" altLang="en-US" smtClean="0"/>
              <a:pPr/>
              <a:t>2018年10月30日星期二</a:t>
            </a:fld>
            <a:endParaRPr lang="en-US" altLang="zh-CN"/>
          </a:p>
        </p:txBody>
      </p:sp>
      <p:sp>
        <p:nvSpPr>
          <p:cNvPr id="5" name="页脚占位符 4"/>
          <p:cNvSpPr>
            <a:spLocks noGrp="1"/>
          </p:cNvSpPr>
          <p:nvPr>
            <p:ph type="ftr" sz="quarter" idx="11"/>
          </p:nvPr>
        </p:nvSpPr>
        <p:spPr/>
        <p:txBody>
          <a:bodyPr/>
          <a:lstStyle/>
          <a:p>
            <a:endParaRPr lang="zh-CN" altLang="zh-CN"/>
          </a:p>
        </p:txBody>
      </p:sp>
      <p:sp>
        <p:nvSpPr>
          <p:cNvPr id="6" name="灯片编号占位符 5"/>
          <p:cNvSpPr>
            <a:spLocks noGrp="1"/>
          </p:cNvSpPr>
          <p:nvPr>
            <p:ph type="sldNum" sz="quarter" idx="12"/>
          </p:nvPr>
        </p:nvSpPr>
        <p:spPr/>
        <p:txBody>
          <a:bodyPr/>
          <a:lstStyle/>
          <a:p>
            <a:fld id="{2FFCB19D-2554-43E0-89F0-526DC5BCC370}" type="slidenum">
              <a:rPr lang="zh-CN" altLang="en-US" smtClean="0"/>
              <a:pPr/>
              <a:t>‹#›</a:t>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061B8034-D897-4FFE-B647-A4BAED5D2D58}" type="datetime3">
              <a:rPr lang="zh-CN" altLang="en-US" smtClean="0"/>
              <a:pPr/>
              <a:t>2018年10月30日星期二</a:t>
            </a:fld>
            <a:endParaRPr lang="en-US" altLang="zh-CN"/>
          </a:p>
        </p:txBody>
      </p:sp>
      <p:sp>
        <p:nvSpPr>
          <p:cNvPr id="6" name="页脚占位符 5"/>
          <p:cNvSpPr>
            <a:spLocks noGrp="1"/>
          </p:cNvSpPr>
          <p:nvPr>
            <p:ph type="ftr" sz="quarter" idx="11"/>
          </p:nvPr>
        </p:nvSpPr>
        <p:spPr/>
        <p:txBody>
          <a:bodyPr/>
          <a:lstStyle/>
          <a:p>
            <a:endParaRPr lang="zh-CN" altLang="zh-CN"/>
          </a:p>
        </p:txBody>
      </p:sp>
      <p:sp>
        <p:nvSpPr>
          <p:cNvPr id="7" name="灯片编号占位符 6"/>
          <p:cNvSpPr>
            <a:spLocks noGrp="1"/>
          </p:cNvSpPr>
          <p:nvPr>
            <p:ph type="sldNum" sz="quarter" idx="12"/>
          </p:nvPr>
        </p:nvSpPr>
        <p:spPr/>
        <p:txBody>
          <a:bodyPr/>
          <a:lstStyle/>
          <a:p>
            <a:fld id="{9C171204-40CF-417C-AA66-637D0068AD63}" type="slidenum">
              <a:rPr lang="zh-CN" altLang="en-US" smtClean="0"/>
              <a:pPr/>
              <a:t>‹#›</a:t>
            </a:fld>
            <a:endParaRPr lang="en-US" altLang="zh-CN"/>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44213AF-26F6-41FA-8D85-E2C5388D6E58}" type="datetimeFigureOut">
              <a:rPr lang="en-US" smtClean="0"/>
              <a:pPr/>
              <a:t>10/30/18</a:t>
            </a:fld>
            <a:endParaRPr lang="en-US"/>
          </a:p>
        </p:txBody>
      </p:sp>
      <p:sp>
        <p:nvSpPr>
          <p:cNvPr id="8" name="页脚占位符 7"/>
          <p:cNvSpPr>
            <a:spLocks noGrp="1"/>
          </p:cNvSpPr>
          <p:nvPr>
            <p:ph type="ftr" sz="quarter" idx="11"/>
          </p:nvPr>
        </p:nvSpPr>
        <p:spPr/>
        <p:txBody>
          <a:bodyPr/>
          <a:lstStyle/>
          <a:p>
            <a:endParaRPr lang="zh-CN" altLang="zh-CN"/>
          </a:p>
        </p:txBody>
      </p:sp>
      <p:sp>
        <p:nvSpPr>
          <p:cNvPr id="9" name="灯片编号占位符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F780FE-4DFC-4A4F-9EC8-1FBCF3A41DBB}" type="datetime3">
              <a:rPr lang="zh-CN" altLang="en-US" smtClean="0"/>
              <a:pPr/>
              <a:t>2018年10月30日星期二</a:t>
            </a:fld>
            <a:endParaRPr lang="en-US" altLang="zh-CN"/>
          </a:p>
        </p:txBody>
      </p:sp>
      <p:sp>
        <p:nvSpPr>
          <p:cNvPr id="4" name="页脚占位符 3"/>
          <p:cNvSpPr>
            <a:spLocks noGrp="1"/>
          </p:cNvSpPr>
          <p:nvPr>
            <p:ph type="ftr" sz="quarter" idx="11"/>
          </p:nvPr>
        </p:nvSpPr>
        <p:spPr/>
        <p:txBody>
          <a:bodyPr/>
          <a:lstStyle/>
          <a:p>
            <a:endParaRPr lang="zh-CN" altLang="zh-CN"/>
          </a:p>
        </p:txBody>
      </p:sp>
      <p:sp>
        <p:nvSpPr>
          <p:cNvPr id="5" name="灯片编号占位符 4"/>
          <p:cNvSpPr>
            <a:spLocks noGrp="1"/>
          </p:cNvSpPr>
          <p:nvPr>
            <p:ph type="sldNum" sz="quarter" idx="12"/>
          </p:nvPr>
        </p:nvSpPr>
        <p:spPr/>
        <p:txBody>
          <a:bodyPr/>
          <a:lstStyle/>
          <a:p>
            <a:fld id="{51A8C208-2017-4F6E-98A2-CD3EC37AEB52}" type="slidenum">
              <a:rPr lang="zh-CN" altLang="en-US" smtClean="0"/>
              <a:pPr/>
              <a:t>‹#›</a:t>
            </a:fld>
            <a:endParaRPr lang="en-US" altLang="zh-CN"/>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4213AF-26F6-41FA-8D85-E2C5388D6E58}" type="datetimeFigureOut">
              <a:rPr lang="en-US" smtClean="0"/>
              <a:pPr/>
              <a:t>10/30/18</a:t>
            </a:fld>
            <a:endParaRPr lang="en-US"/>
          </a:p>
        </p:txBody>
      </p:sp>
      <p:sp>
        <p:nvSpPr>
          <p:cNvPr id="3" name="页脚占位符 2"/>
          <p:cNvSpPr>
            <a:spLocks noGrp="1"/>
          </p:cNvSpPr>
          <p:nvPr>
            <p:ph type="ftr" sz="quarter" idx="11"/>
          </p:nvPr>
        </p:nvSpPr>
        <p:spPr/>
        <p:txBody>
          <a:bodyPr/>
          <a:lstStyle/>
          <a:p>
            <a:endParaRPr lang="zh-CN" altLang="zh-CN"/>
          </a:p>
        </p:txBody>
      </p:sp>
      <p:sp>
        <p:nvSpPr>
          <p:cNvPr id="4" name="灯片编号占位符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8BE77D8B-07C4-4EF5-8EE3-240903D12ED6}" type="datetime3">
              <a:rPr lang="zh-CN" altLang="en-US" smtClean="0"/>
              <a:pPr/>
              <a:t>2018年10月30日星期二</a:t>
            </a:fld>
            <a:endParaRPr lang="en-US" altLang="zh-CN"/>
          </a:p>
        </p:txBody>
      </p:sp>
      <p:sp>
        <p:nvSpPr>
          <p:cNvPr id="6" name="页脚占位符 5"/>
          <p:cNvSpPr>
            <a:spLocks noGrp="1"/>
          </p:cNvSpPr>
          <p:nvPr>
            <p:ph type="ftr" sz="quarter" idx="11"/>
          </p:nvPr>
        </p:nvSpPr>
        <p:spPr/>
        <p:txBody>
          <a:bodyPr/>
          <a:lstStyle/>
          <a:p>
            <a:endParaRPr lang="zh-CN" altLang="zh-CN"/>
          </a:p>
        </p:txBody>
      </p:sp>
      <p:sp>
        <p:nvSpPr>
          <p:cNvPr id="7" name="灯片编号占位符 6"/>
          <p:cNvSpPr>
            <a:spLocks noGrp="1"/>
          </p:cNvSpPr>
          <p:nvPr>
            <p:ph type="sldNum" sz="quarter" idx="12"/>
          </p:nvPr>
        </p:nvSpPr>
        <p:spPr/>
        <p:txBody>
          <a:bodyPr/>
          <a:lstStyle/>
          <a:p>
            <a:fld id="{21DF10CF-C9CA-46F7-823F-8A38B5D0E0EF}" type="slidenum">
              <a:rPr lang="zh-CN" altLang="en-US" smtClean="0"/>
              <a:pPr/>
              <a:t>‹#›</a:t>
            </a:fld>
            <a:endParaRPr lang="en-US" altLang="zh-CN"/>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DB64CCD8-776A-42A5-927A-8AEB8C3B5729}" type="datetime3">
              <a:rPr lang="zh-CN" altLang="en-US" smtClean="0"/>
              <a:pPr/>
              <a:t>2018年10月30日星期二</a:t>
            </a:fld>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zh-CN"/>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D1AB9A28-4B8A-45C6-998D-40484D4ADE84}" type="slidenum">
              <a:rPr lang="zh-CN" altLang="en-US" smtClean="0"/>
              <a:pPr/>
              <a:t>‹#›</a:t>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10/30/18</a:t>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__.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r>
              <a:rPr lang="zh-CN"/>
              <a:t>面向对象程序设计Java</a:t>
            </a:r>
          </a:p>
        </p:txBody>
      </p:sp>
      <p:sp>
        <p:nvSpPr>
          <p:cNvPr id="8" name="副标题 7"/>
          <p:cNvSpPr>
            <a:spLocks noGrp="1"/>
          </p:cNvSpPr>
          <p:nvPr>
            <p:ph type="subTitle" idx="1"/>
          </p:nvPr>
        </p:nvSpPr>
        <p:spPr/>
        <p:txBody>
          <a:bodyPr/>
          <a:lstStyle/>
          <a:p>
            <a:r>
              <a:rPr lang="en-US" altLang="zh-CN" dirty="0"/>
              <a: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kumimoji="0" lang="zh-CN" altLang="en-US" b="1" u="sng" dirty="0">
                <a:solidFill>
                  <a:schemeClr val="tx1"/>
                </a:solidFill>
                <a:effectLst>
                  <a:outerShdw blurRad="38100" dist="38100" dir="2700000" algn="tl">
                    <a:srgbClr val="C0C0C0"/>
                  </a:outerShdw>
                </a:effectLst>
                <a:ea typeface="仿宋_GB2312" pitchFamily="49" charset="-122"/>
              </a:rPr>
              <a:t>系统为进程进行的操作</a:t>
            </a:r>
            <a:r>
              <a:rPr kumimoji="0" lang="zh-CN" altLang="en-US" dirty="0">
                <a:solidFill>
                  <a:schemeClr val="tx1"/>
                </a:solidFill>
              </a:rPr>
              <a:t> </a:t>
            </a:r>
          </a:p>
        </p:txBody>
      </p:sp>
      <p:sp>
        <p:nvSpPr>
          <p:cNvPr id="215043" name="Rectangle 3"/>
          <p:cNvSpPr>
            <a:spLocks noGrp="1" noChangeArrowheads="1"/>
          </p:cNvSpPr>
          <p:nvPr>
            <p:ph type="body" idx="1"/>
          </p:nvPr>
        </p:nvSpPr>
        <p:spPr>
          <a:xfrm>
            <a:off x="457200" y="1641403"/>
            <a:ext cx="8435975" cy="4530725"/>
          </a:xfrm>
        </p:spPr>
        <p:txBody>
          <a:bodyPr/>
          <a:lstStyle/>
          <a:p>
            <a:r>
              <a:rPr kumimoji="0" lang="zh-CN" altLang="en-US" b="1">
                <a:effectLst>
                  <a:outerShdw blurRad="38100" dist="38100" dir="2700000" algn="tl">
                    <a:srgbClr val="C0C0C0"/>
                  </a:outerShdw>
                </a:effectLst>
                <a:latin typeface="仿宋_GB2312" pitchFamily="49" charset="-122"/>
                <a:ea typeface="仿宋_GB2312" pitchFamily="49" charset="-122"/>
              </a:rPr>
              <a:t>创建进程 、撤消进程 、进程切换 </a:t>
            </a:r>
          </a:p>
          <a:p>
            <a:endParaRPr kumimoji="0" lang="zh-CN" altLang="en-US" b="1">
              <a:effectLst>
                <a:outerShdw blurRad="38100" dist="38100" dir="2700000" algn="tl">
                  <a:srgbClr val="C0C0C0"/>
                </a:outerShdw>
              </a:effectLst>
              <a:latin typeface="仿宋_GB2312" pitchFamily="49" charset="-122"/>
              <a:ea typeface="仿宋_GB2312" pitchFamily="49" charset="-122"/>
            </a:endParaRPr>
          </a:p>
          <a:p>
            <a:r>
              <a:rPr kumimoji="0" lang="zh-CN" altLang="en-US" b="1">
                <a:effectLst>
                  <a:outerShdw blurRad="38100" dist="38100" dir="2700000" algn="tl">
                    <a:srgbClr val="C0C0C0"/>
                  </a:outerShdw>
                </a:effectLst>
                <a:latin typeface="仿宋_GB2312" pitchFamily="49" charset="-122"/>
                <a:ea typeface="仿宋_GB2312" pitchFamily="49" charset="-122"/>
              </a:rPr>
              <a:t>进程作为资源的拥有者和系统的调度对象，需要花费</a:t>
            </a:r>
            <a:r>
              <a:rPr kumimoji="0" lang="zh-CN" altLang="en-US" b="1">
                <a:solidFill>
                  <a:srgbClr val="FF0000"/>
                </a:solidFill>
                <a:effectLst>
                  <a:outerShdw blurRad="38100" dist="38100" dir="2700000" algn="tl">
                    <a:srgbClr val="C0C0C0"/>
                  </a:outerShdw>
                </a:effectLst>
                <a:latin typeface="仿宋_GB2312" pitchFamily="49" charset="-122"/>
                <a:ea typeface="仿宋_GB2312" pitchFamily="49" charset="-122"/>
              </a:rPr>
              <a:t>系统较大的额外开销</a:t>
            </a:r>
            <a:r>
              <a:rPr kumimoji="0" lang="zh-CN" altLang="en-US" b="1">
                <a:effectLst>
                  <a:outerShdw blurRad="38100" dist="38100" dir="2700000" algn="tl">
                    <a:srgbClr val="C0C0C0"/>
                  </a:outerShdw>
                </a:effectLst>
                <a:latin typeface="仿宋_GB2312" pitchFamily="49" charset="-122"/>
                <a:ea typeface="仿宋_GB2312" pitchFamily="49" charset="-122"/>
              </a:rPr>
              <a:t>。</a:t>
            </a:r>
            <a:endParaRPr kumimoji="0" lang="en-US" altLang="zh-CN" b="1">
              <a:effectLst>
                <a:outerShdw blurRad="38100" dist="38100" dir="2700000" algn="tl">
                  <a:srgbClr val="C0C0C0"/>
                </a:outerShdw>
              </a:effectLst>
              <a:latin typeface="仿宋_GB2312" pitchFamily="49" charset="-122"/>
              <a:ea typeface="仿宋_GB2312" pitchFamily="49" charset="-122"/>
            </a:endParaRPr>
          </a:p>
          <a:p>
            <a:endParaRPr kumimoji="0" lang="en-US" altLang="zh-CN" b="1">
              <a:effectLst>
                <a:outerShdw blurRad="38100" dist="38100" dir="2700000" algn="tl">
                  <a:srgbClr val="C0C0C0"/>
                </a:outerShdw>
              </a:effectLst>
              <a:latin typeface="仿宋_GB2312" pitchFamily="49" charset="-122"/>
              <a:ea typeface="仿宋_GB2312" pitchFamily="49" charset="-122"/>
            </a:endParaRPr>
          </a:p>
          <a:p>
            <a:r>
              <a:rPr kumimoji="0" lang="zh-CN" altLang="en-US" b="1">
                <a:effectLst>
                  <a:outerShdw blurRad="38100" dist="38100" dir="2700000" algn="tl">
                    <a:srgbClr val="C0C0C0"/>
                  </a:outerShdw>
                </a:effectLst>
                <a:latin typeface="仿宋_GB2312" pitchFamily="49" charset="-122"/>
                <a:ea typeface="仿宋_GB2312" pitchFamily="49" charset="-122"/>
              </a:rPr>
              <a:t>系统中同时存在的进程数目不宜过多，进程切换的频率也不宜过高，而这也就限制了并发度的进一步提高。</a:t>
            </a:r>
          </a:p>
        </p:txBody>
      </p:sp>
    </p:spTree>
    <p:extLst>
      <p:ext uri="{BB962C8B-B14F-4D97-AF65-F5344CB8AC3E}">
        <p14:creationId xmlns:p14="http://schemas.microsoft.com/office/powerpoint/2010/main" val="2120451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ox(in)">
                                      <p:cBhvr>
                                        <p:cTn id="7" dur="500"/>
                                        <p:tgtEl>
                                          <p:spTgt spid="21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box(in)">
                                      <p:cBhvr>
                                        <p:cTn id="12" dur="500"/>
                                        <p:tgtEl>
                                          <p:spTgt spid="2150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5043">
                                            <p:txEl>
                                              <p:pRg st="4" end="4"/>
                                            </p:txEl>
                                          </p:spTgt>
                                        </p:tgtEl>
                                        <p:attrNameLst>
                                          <p:attrName>style.visibility</p:attrName>
                                        </p:attrNameLst>
                                      </p:cBhvr>
                                      <p:to>
                                        <p:strVal val="visible"/>
                                      </p:to>
                                    </p:set>
                                    <p:animEffect transition="in" filter="box(in)">
                                      <p:cBhvr>
                                        <p:cTn id="17" dur="500"/>
                                        <p:tgtEl>
                                          <p:spTgt spid="215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kumimoji="0" lang="zh-CN" altLang="en-US" b="1" u="sng" dirty="0">
                <a:solidFill>
                  <a:schemeClr val="tx1"/>
                </a:solidFill>
                <a:effectLst>
                  <a:outerShdw blurRad="38100" dist="38100" dir="2700000" algn="tl">
                    <a:srgbClr val="C0C0C0"/>
                  </a:outerShdw>
                </a:effectLst>
                <a:ea typeface="仿宋_GB2312" pitchFamily="49" charset="-122"/>
              </a:rPr>
              <a:t>由进程到线程</a:t>
            </a:r>
          </a:p>
        </p:txBody>
      </p:sp>
      <p:sp>
        <p:nvSpPr>
          <p:cNvPr id="216067" name="Rectangle 3"/>
          <p:cNvSpPr>
            <a:spLocks noGrp="1" noChangeArrowheads="1"/>
          </p:cNvSpPr>
          <p:nvPr>
            <p:ph type="body" idx="1"/>
          </p:nvPr>
        </p:nvSpPr>
        <p:spPr/>
        <p:txBody>
          <a:bodyPr>
            <a:normAutofit fontScale="92500" lnSpcReduction="20000"/>
          </a:bodyPr>
          <a:lstStyle/>
          <a:p>
            <a:pPr algn="just">
              <a:lnSpc>
                <a:spcPct val="150000"/>
              </a:lnSpc>
            </a:pPr>
            <a:r>
              <a:rPr kumimoji="0" lang="zh-CN" altLang="en-US" sz="2800" b="1" dirty="0">
                <a:effectLst>
                  <a:outerShdw blurRad="38100" dist="38100" dir="2700000" algn="tl">
                    <a:srgbClr val="C0C0C0"/>
                  </a:outerShdw>
                </a:effectLst>
                <a:ea typeface="仿宋_GB2312" pitchFamily="49" charset="-122"/>
              </a:rPr>
              <a:t>目标：既能</a:t>
            </a:r>
            <a:r>
              <a:rPr kumimoji="0" lang="zh-CN" altLang="en-US" sz="2800" b="1" dirty="0">
                <a:solidFill>
                  <a:srgbClr val="FF0000"/>
                </a:solidFill>
                <a:effectLst>
                  <a:outerShdw blurRad="38100" dist="38100" dir="2700000" algn="tl">
                    <a:srgbClr val="C0C0C0"/>
                  </a:outerShdw>
                </a:effectLst>
                <a:ea typeface="仿宋_GB2312" pitchFamily="49" charset="-122"/>
              </a:rPr>
              <a:t>提高进程并发度</a:t>
            </a:r>
            <a:r>
              <a:rPr kumimoji="0" lang="zh-CN" altLang="en-US" sz="2800" b="1" dirty="0">
                <a:effectLst>
                  <a:outerShdw blurRad="38100" dist="38100" dir="2700000" algn="tl">
                    <a:srgbClr val="C0C0C0"/>
                  </a:outerShdw>
                </a:effectLst>
                <a:ea typeface="仿宋_GB2312" pitchFamily="49" charset="-122"/>
              </a:rPr>
              <a:t>，又能降低系统的额外开销。</a:t>
            </a:r>
          </a:p>
          <a:p>
            <a:pPr algn="just">
              <a:lnSpc>
                <a:spcPct val="150000"/>
              </a:lnSpc>
            </a:pPr>
            <a:r>
              <a:rPr kumimoji="0" lang="zh-CN" altLang="en-US" sz="2800" b="1" dirty="0">
                <a:effectLst>
                  <a:outerShdw blurRad="38100" dist="38100" dir="2700000" algn="tl">
                    <a:srgbClr val="C0C0C0"/>
                  </a:outerShdw>
                </a:effectLst>
                <a:ea typeface="仿宋_GB2312" pitchFamily="49" charset="-122"/>
              </a:rPr>
              <a:t>实现：将进程的</a:t>
            </a:r>
            <a:r>
              <a:rPr kumimoji="0" lang="zh-CN" altLang="en-US" sz="2800" b="1" dirty="0">
                <a:solidFill>
                  <a:srgbClr val="FF0000"/>
                </a:solidFill>
                <a:effectLst>
                  <a:outerShdw blurRad="38100" dist="38100" dir="2700000" algn="tl">
                    <a:srgbClr val="C0C0C0"/>
                  </a:outerShdw>
                </a:effectLst>
                <a:ea typeface="仿宋_GB2312" pitchFamily="49" charset="-122"/>
              </a:rPr>
              <a:t>资源申请</a:t>
            </a:r>
            <a:r>
              <a:rPr kumimoji="0" lang="zh-CN" altLang="en-US" sz="2800" b="1" dirty="0">
                <a:effectLst>
                  <a:outerShdw blurRad="38100" dist="38100" dir="2700000" algn="tl">
                    <a:srgbClr val="C0C0C0"/>
                  </a:outerShdw>
                </a:effectLst>
                <a:ea typeface="仿宋_GB2312" pitchFamily="49" charset="-122"/>
              </a:rPr>
              <a:t>和</a:t>
            </a:r>
            <a:r>
              <a:rPr kumimoji="0" lang="zh-CN" altLang="en-US" sz="2800" b="1" dirty="0">
                <a:solidFill>
                  <a:srgbClr val="FF0000"/>
                </a:solidFill>
                <a:effectLst>
                  <a:outerShdw blurRad="38100" dist="38100" dir="2700000" algn="tl">
                    <a:srgbClr val="C0C0C0"/>
                  </a:outerShdw>
                </a:effectLst>
                <a:ea typeface="仿宋_GB2312" pitchFamily="49" charset="-122"/>
              </a:rPr>
              <a:t>调度属性</a:t>
            </a:r>
            <a:r>
              <a:rPr kumimoji="0" lang="zh-CN" altLang="en-US" sz="2800" b="1" dirty="0">
                <a:effectLst>
                  <a:outerShdw blurRad="38100" dist="38100" dir="2700000" algn="tl">
                    <a:srgbClr val="C0C0C0"/>
                  </a:outerShdw>
                </a:effectLst>
                <a:ea typeface="仿宋_GB2312" pitchFamily="49" charset="-122"/>
              </a:rPr>
              <a:t>分开。即进程作为资源的申请和拥有者，但不作为调度的基本单位。这样，就产生了线程的概念。</a:t>
            </a:r>
            <a:endParaRPr kumimoji="0" lang="en-US" altLang="zh-CN" sz="2800" b="1" dirty="0">
              <a:effectLst>
                <a:outerShdw blurRad="38100" dist="38100" dir="2700000" algn="tl">
                  <a:srgbClr val="C0C0C0"/>
                </a:outerShdw>
              </a:effectLst>
              <a:ea typeface="仿宋_GB2312" pitchFamily="49" charset="-122"/>
            </a:endParaRPr>
          </a:p>
          <a:p>
            <a:pPr lvl="1">
              <a:lnSpc>
                <a:spcPct val="150000"/>
              </a:lnSpc>
            </a:pPr>
            <a:r>
              <a:rPr lang="zh-CN" altLang="en-US" sz="2800" b="1" dirty="0"/>
              <a:t>调度并分派的部分通常称为</a:t>
            </a:r>
            <a:r>
              <a:rPr lang="zh-CN" altLang="en-US" sz="2800" b="1" dirty="0">
                <a:solidFill>
                  <a:srgbClr val="FF0000"/>
                </a:solidFill>
                <a:effectLst>
                  <a:outerShdw blurRad="38100" dist="38100" dir="2700000" algn="tl">
                    <a:srgbClr val="C0C0C0"/>
                  </a:outerShdw>
                </a:effectLst>
              </a:rPr>
              <a:t>线程或轻便进程</a:t>
            </a:r>
            <a:r>
              <a:rPr lang="zh-CN" altLang="en-US" sz="2800" b="1" dirty="0">
                <a:solidFill>
                  <a:srgbClr val="FF0000"/>
                </a:solidFill>
              </a:rPr>
              <a:t>（</a:t>
            </a:r>
            <a:r>
              <a:rPr lang="en-US" altLang="zh-CN" sz="2800" b="1" dirty="0">
                <a:solidFill>
                  <a:srgbClr val="FF0000"/>
                </a:solidFill>
              </a:rPr>
              <a:t>lightweight process</a:t>
            </a:r>
            <a:r>
              <a:rPr lang="zh-CN" altLang="en-US" sz="2800" b="1" dirty="0">
                <a:solidFill>
                  <a:srgbClr val="FF0000"/>
                </a:solidFill>
              </a:rPr>
              <a:t>）</a:t>
            </a:r>
            <a:endParaRPr lang="en-US" altLang="zh-CN" sz="2800" b="1" dirty="0">
              <a:solidFill>
                <a:srgbClr val="FF0000"/>
              </a:solidFill>
            </a:endParaRPr>
          </a:p>
          <a:p>
            <a:pPr lvl="1">
              <a:lnSpc>
                <a:spcPct val="150000"/>
              </a:lnSpc>
            </a:pPr>
            <a:r>
              <a:rPr lang="zh-CN" altLang="en-US" sz="2800" b="1" dirty="0">
                <a:solidFill>
                  <a:srgbClr val="FF0000"/>
                </a:solidFill>
              </a:rPr>
              <a:t>资源所有权</a:t>
            </a:r>
            <a:r>
              <a:rPr lang="zh-CN" altLang="en-US" sz="2800" b="1" dirty="0"/>
              <a:t>的部分通常称为进程。</a:t>
            </a:r>
            <a:endParaRPr lang="en-US" altLang="zh-CN" sz="2800" b="1" dirty="0"/>
          </a:p>
          <a:p>
            <a:pPr algn="just">
              <a:lnSpc>
                <a:spcPct val="90000"/>
              </a:lnSpc>
            </a:pPr>
            <a:endParaRPr kumimoji="0" lang="zh-CN" altLang="en-US" sz="2800" b="1" dirty="0">
              <a:effectLst>
                <a:outerShdw blurRad="38100" dist="38100" dir="2700000" algn="tl">
                  <a:srgbClr val="C0C0C0"/>
                </a:outerShdw>
              </a:effectLst>
              <a:ea typeface="仿宋_GB2312" pitchFamily="49" charset="-122"/>
            </a:endParaRPr>
          </a:p>
        </p:txBody>
      </p:sp>
    </p:spTree>
    <p:extLst>
      <p:ext uri="{BB962C8B-B14F-4D97-AF65-F5344CB8AC3E}">
        <p14:creationId xmlns:p14="http://schemas.microsoft.com/office/powerpoint/2010/main" val="3560335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heel(4)">
                                      <p:cBhvr>
                                        <p:cTn id="7" dur="2000"/>
                                        <p:tgtEl>
                                          <p:spTgt spid="21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216067">
                                            <p:txEl>
                                              <p:pRg st="1" end="1"/>
                                            </p:txEl>
                                          </p:spTgt>
                                        </p:tgtEl>
                                        <p:attrNameLst>
                                          <p:attrName>style.visibility</p:attrName>
                                        </p:attrNameLst>
                                      </p:cBhvr>
                                      <p:to>
                                        <p:strVal val="visible"/>
                                      </p:to>
                                    </p:set>
                                    <p:animEffect transition="in" filter="wheel(4)">
                                      <p:cBhvr>
                                        <p:cTn id="12" dur="2000"/>
                                        <p:tgtEl>
                                          <p:spTgt spid="216067">
                                            <p:txEl>
                                              <p:pRg st="1" end="1"/>
                                            </p:txEl>
                                          </p:spTgt>
                                        </p:tgtEl>
                                      </p:cBhvr>
                                    </p:animEffect>
                                  </p:childTnLst>
                                </p:cTn>
                              </p:par>
                              <p:par>
                                <p:cTn id="13" presetID="21" presetClass="entr" presetSubtype="4" fill="hold" grpId="0" nodeType="withEffect">
                                  <p:stCondLst>
                                    <p:cond delay="0"/>
                                  </p:stCondLst>
                                  <p:childTnLst>
                                    <p:set>
                                      <p:cBhvr>
                                        <p:cTn id="14" dur="1" fill="hold">
                                          <p:stCondLst>
                                            <p:cond delay="0"/>
                                          </p:stCondLst>
                                        </p:cTn>
                                        <p:tgtEl>
                                          <p:spTgt spid="216067">
                                            <p:txEl>
                                              <p:pRg st="2" end="2"/>
                                            </p:txEl>
                                          </p:spTgt>
                                        </p:tgtEl>
                                        <p:attrNameLst>
                                          <p:attrName>style.visibility</p:attrName>
                                        </p:attrNameLst>
                                      </p:cBhvr>
                                      <p:to>
                                        <p:strVal val="visible"/>
                                      </p:to>
                                    </p:set>
                                    <p:animEffect transition="in" filter="wheel(4)">
                                      <p:cBhvr>
                                        <p:cTn id="15" dur="2000"/>
                                        <p:tgtEl>
                                          <p:spTgt spid="216067">
                                            <p:txEl>
                                              <p:pRg st="2" end="2"/>
                                            </p:txEl>
                                          </p:spTgt>
                                        </p:tgtEl>
                                      </p:cBhvr>
                                    </p:animEffect>
                                  </p:childTnLst>
                                </p:cTn>
                              </p:par>
                              <p:par>
                                <p:cTn id="16" presetID="21" presetClass="entr" presetSubtype="4" fill="hold" grpId="0" nodeType="withEffect">
                                  <p:stCondLst>
                                    <p:cond delay="0"/>
                                  </p:stCondLst>
                                  <p:childTnLst>
                                    <p:set>
                                      <p:cBhvr>
                                        <p:cTn id="17" dur="1" fill="hold">
                                          <p:stCondLst>
                                            <p:cond delay="0"/>
                                          </p:stCondLst>
                                        </p:cTn>
                                        <p:tgtEl>
                                          <p:spTgt spid="216067">
                                            <p:txEl>
                                              <p:pRg st="3" end="3"/>
                                            </p:txEl>
                                          </p:spTgt>
                                        </p:tgtEl>
                                        <p:attrNameLst>
                                          <p:attrName>style.visibility</p:attrName>
                                        </p:attrNameLst>
                                      </p:cBhvr>
                                      <p:to>
                                        <p:strVal val="visible"/>
                                      </p:to>
                                    </p:set>
                                    <p:animEffect transition="in" filter="wheel(4)">
                                      <p:cBhvr>
                                        <p:cTn id="18" dur="2000"/>
                                        <p:tgtEl>
                                          <p:spTgt spid="216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308" y="762070"/>
            <a:ext cx="8229600" cy="4525963"/>
          </a:xfrm>
        </p:spPr>
        <p:txBody>
          <a:bodyPr>
            <a:normAutofit/>
          </a:bodyPr>
          <a:lstStyle/>
          <a:p>
            <a:pPr algn="just">
              <a:lnSpc>
                <a:spcPct val="150000"/>
              </a:lnSpc>
            </a:pPr>
            <a:r>
              <a:rPr lang="zh-CN" altLang="en-US" sz="2800" b="1" dirty="0">
                <a:effectLst>
                  <a:outerShdw blurRad="38100" dist="38100" dir="2700000" algn="tl">
                    <a:srgbClr val="C0C0C0"/>
                  </a:outerShdw>
                </a:effectLst>
                <a:ea typeface="仿宋_GB2312" pitchFamily="49" charset="-122"/>
              </a:rPr>
              <a:t>线程是进程中的一个实体，是独立调度和分派的基本单位。</a:t>
            </a:r>
          </a:p>
          <a:p>
            <a:pPr algn="just">
              <a:lnSpc>
                <a:spcPct val="150000"/>
              </a:lnSpc>
            </a:pPr>
            <a:r>
              <a:rPr lang="zh-CN" altLang="en-US" sz="2800" b="1" dirty="0">
                <a:effectLst>
                  <a:outerShdw blurRad="38100" dist="38100" dir="2700000" algn="tl">
                    <a:srgbClr val="C0C0C0"/>
                  </a:outerShdw>
                </a:effectLst>
                <a:ea typeface="仿宋_GB2312" pitchFamily="49" charset="-122"/>
              </a:rPr>
              <a:t>线程自身基本上不拥有系统资源，只拥有少许运行中必不可少的私有资源。</a:t>
            </a:r>
            <a:endParaRPr lang="en-US" altLang="zh-CN" sz="2800" b="1" dirty="0">
              <a:effectLst>
                <a:outerShdw blurRad="38100" dist="38100" dir="2700000" algn="tl">
                  <a:srgbClr val="C0C0C0"/>
                </a:outerShdw>
              </a:effectLst>
              <a:ea typeface="仿宋_GB2312" pitchFamily="49" charset="-122"/>
            </a:endParaRPr>
          </a:p>
          <a:p>
            <a:pPr algn="just">
              <a:lnSpc>
                <a:spcPct val="150000"/>
              </a:lnSpc>
            </a:pPr>
            <a:r>
              <a:rPr lang="zh-CN" altLang="en-US" sz="2800" b="1" dirty="0">
                <a:effectLst>
                  <a:outerShdw blurRad="38100" dist="38100" dir="2700000" algn="tl">
                    <a:srgbClr val="C0C0C0"/>
                  </a:outerShdw>
                </a:effectLst>
                <a:ea typeface="仿宋_GB2312" pitchFamily="49" charset="-122"/>
              </a:rPr>
              <a:t>线程可与同属一个进程的其它线程共享进程的全部资源。</a:t>
            </a:r>
            <a:endParaRPr lang="zh-CN" altLang="en-US" sz="2800" dirty="0"/>
          </a:p>
          <a:p>
            <a:pPr lvl="1"/>
            <a:endParaRPr kumimoji="0" lang="zh-CN" altLang="en-US" sz="2800" dirty="0"/>
          </a:p>
          <a:p>
            <a:endParaRPr kumimoji="0" lang="zh-CN" altLang="en-US" dirty="0"/>
          </a:p>
        </p:txBody>
      </p:sp>
    </p:spTree>
    <p:extLst>
      <p:ext uri="{BB962C8B-B14F-4D97-AF65-F5344CB8AC3E}">
        <p14:creationId xmlns:p14="http://schemas.microsoft.com/office/powerpoint/2010/main" val="288882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Rot="1" noChangeArrowheads="1"/>
          </p:cNvSpPr>
          <p:nvPr>
            <p:ph type="title"/>
          </p:nvPr>
        </p:nvSpPr>
        <p:spPr>
          <a:xfrm>
            <a:off x="285750" y="428625"/>
            <a:ext cx="6629400" cy="830263"/>
          </a:xfrm>
        </p:spPr>
        <p:txBody>
          <a:bodyPr/>
          <a:lstStyle/>
          <a:p>
            <a:pPr eaLnBrk="1" hangingPunct="1"/>
            <a:r>
              <a:rPr kumimoji="0" lang="zh-CN" altLang="en-US"/>
              <a:t>图示</a:t>
            </a:r>
            <a:r>
              <a:rPr kumimoji="0" lang="en-US" altLang="zh-CN"/>
              <a:t>:</a:t>
            </a:r>
            <a:r>
              <a:rPr kumimoji="0" lang="zh-CN" altLang="en-US"/>
              <a:t>进程与线程概念</a:t>
            </a:r>
          </a:p>
        </p:txBody>
      </p:sp>
      <p:pic>
        <p:nvPicPr>
          <p:cNvPr id="135171" name="Picture 3" descr="未命名10"/>
          <p:cNvPicPr>
            <a:picLocks noGrp="1" noChangeAspect="1" noChangeArrowheads="1"/>
          </p:cNvPicPr>
          <p:nvPr>
            <p:ph type="dgm" idx="1"/>
          </p:nvPr>
        </p:nvPicPr>
        <p:blipFill>
          <a:blip r:embed="rId2">
            <a:extLst>
              <a:ext uri="{28A0092B-C50C-407E-A947-70E740481C1C}">
                <a14:useLocalDpi xmlns:a14="http://schemas.microsoft.com/office/drawing/2010/main" val="0"/>
              </a:ext>
            </a:extLst>
          </a:blip>
          <a:srcRect/>
          <a:stretch>
            <a:fillRect/>
          </a:stretch>
        </p:blipFill>
        <p:spPr>
          <a:xfrm>
            <a:off x="0" y="1404938"/>
            <a:ext cx="9069388" cy="5167312"/>
          </a:xfrm>
          <a:noFill/>
        </p:spPr>
      </p:pic>
    </p:spTree>
    <p:extLst>
      <p:ext uri="{BB962C8B-B14F-4D97-AF65-F5344CB8AC3E}">
        <p14:creationId xmlns:p14="http://schemas.microsoft.com/office/powerpoint/2010/main" val="93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blinds(horizontal)">
                                      <p:cBhvr>
                                        <p:cTn id="7" dur="500"/>
                                        <p:tgtEl>
                                          <p:spTgt spid="135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从概念上来说，一个 </a:t>
            </a:r>
            <a:r>
              <a:rPr lang="en-US" altLang="zh-CN" dirty="0"/>
              <a:t>Java </a:t>
            </a:r>
            <a:r>
              <a:rPr lang="zh-CN" altLang="en-US" dirty="0"/>
              <a:t>线程的创建根本上就对应了一个本地线程（</a:t>
            </a:r>
            <a:r>
              <a:rPr lang="en-US" altLang="zh-CN" dirty="0"/>
              <a:t>native thread</a:t>
            </a:r>
            <a:r>
              <a:rPr lang="zh-CN" altLang="en-US" dirty="0"/>
              <a:t>）的创建，两者是一一对应的。 </a:t>
            </a:r>
            <a:endParaRPr lang="en-US" altLang="zh-CN" dirty="0"/>
          </a:p>
          <a:p>
            <a:r>
              <a:rPr lang="zh-CN" altLang="en-US" dirty="0"/>
              <a:t>问题是，本地线程执行的应该是本地代码，而 </a:t>
            </a:r>
            <a:r>
              <a:rPr lang="en-US" altLang="zh-CN" dirty="0"/>
              <a:t>Java </a:t>
            </a:r>
            <a:r>
              <a:rPr lang="zh-CN" altLang="en-US" dirty="0"/>
              <a:t>线程提供的线程函数是 </a:t>
            </a:r>
            <a:r>
              <a:rPr lang="en-US" altLang="zh-CN" dirty="0"/>
              <a:t>Java </a:t>
            </a:r>
            <a:r>
              <a:rPr lang="zh-CN" altLang="en-US" dirty="0"/>
              <a:t>方法，编译出的是 </a:t>
            </a:r>
            <a:r>
              <a:rPr lang="en-US" altLang="zh-CN" dirty="0"/>
              <a:t>Java </a:t>
            </a:r>
            <a:r>
              <a:rPr lang="zh-CN" altLang="en-US" dirty="0"/>
              <a:t>字节码</a:t>
            </a:r>
            <a:endParaRPr lang="en-US" altLang="zh-CN" dirty="0"/>
          </a:p>
          <a:p>
            <a:r>
              <a:rPr lang="zh-CN" altLang="en-US" dirty="0"/>
              <a:t>可以想象， </a:t>
            </a:r>
            <a:r>
              <a:rPr lang="en-US" altLang="zh-CN" dirty="0"/>
              <a:t>Java </a:t>
            </a:r>
            <a:r>
              <a:rPr lang="zh-CN" altLang="en-US" dirty="0"/>
              <a:t>线程其实提供了一个统一的线程函数，该线程函数通过 </a:t>
            </a:r>
            <a:r>
              <a:rPr lang="en-US" altLang="zh-CN" dirty="0"/>
              <a:t>Java </a:t>
            </a:r>
            <a:r>
              <a:rPr lang="zh-CN" altLang="en-US" dirty="0"/>
              <a:t>虚拟机调用 </a:t>
            </a:r>
            <a:r>
              <a:rPr lang="en-US" altLang="zh-CN" dirty="0"/>
              <a:t>Java </a:t>
            </a:r>
            <a:r>
              <a:rPr lang="zh-CN" altLang="en-US" dirty="0"/>
              <a:t>线程方法 </a:t>
            </a:r>
            <a:r>
              <a:rPr lang="en-US" altLang="zh-CN" dirty="0"/>
              <a:t>, </a:t>
            </a:r>
            <a:r>
              <a:rPr lang="zh-CN" altLang="en-US" dirty="0"/>
              <a:t>这是通过 </a:t>
            </a:r>
            <a:r>
              <a:rPr lang="en-US" altLang="zh-CN" dirty="0"/>
              <a:t>Java </a:t>
            </a:r>
            <a:r>
              <a:rPr lang="zh-CN" altLang="en-US" dirty="0"/>
              <a:t>本地方法调用来实现的。</a:t>
            </a:r>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normAutofit/>
          </a:bodyPr>
          <a:lstStyle/>
          <a:p>
            <a:r>
              <a:rPr lang="en-US" altLang="zh-CN" b="0" dirty="0">
                <a:effectLst/>
              </a:rPr>
              <a:t>Java </a:t>
            </a:r>
            <a:r>
              <a:rPr lang="zh-CN" altLang="en-US" b="0" dirty="0">
                <a:effectLst/>
              </a:rPr>
              <a:t>线程</a:t>
            </a:r>
            <a:endParaRPr lang="zh-CN" altLang="en-US" dirty="0"/>
          </a:p>
        </p:txBody>
      </p:sp>
    </p:spTree>
    <p:extLst>
      <p:ext uri="{BB962C8B-B14F-4D97-AF65-F5344CB8AC3E}">
        <p14:creationId xmlns:p14="http://schemas.microsoft.com/office/powerpoint/2010/main" val="267368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r>
              <a:rPr lang="zh-CN" altLang="en-US">
                <a:sym typeface="Arial" pitchFamily="34" charset="0"/>
              </a:rPr>
              <a:t>线程就是应用程序中的一个可执行线索，多线程就是同一个应用程序中有多个可执行线索，它们可以并发执行。</a:t>
            </a:r>
            <a:endParaRPr lang="en-US" altLang="zh-CN">
              <a:sym typeface="Arial" pitchFamily="34" charset="0"/>
            </a:endParaRPr>
          </a:p>
          <a:p>
            <a:r>
              <a:rPr lang="zh-CN" altLang="en-US">
                <a:sym typeface="Arial" pitchFamily="34" charset="0"/>
              </a:rPr>
              <a:t>多线程就是同一程序中多个任务的并发实现。</a:t>
            </a:r>
            <a:endParaRPr lang="en-US" altLang="zh-CN">
              <a:sym typeface="Arial" pitchFamily="34" charset="0"/>
            </a:endParaRPr>
          </a:p>
          <a:p>
            <a:r>
              <a:rPr lang="zh-CN" altLang="en-US">
                <a:sym typeface="Arial" pitchFamily="34" charset="0"/>
              </a:rPr>
              <a:t>同类的多个线程是共享一块内存空间和一组系统资源，而线程本身的数据通常只有微处理器的寄存器数据，以及一个供程序执行时使用的堆栈。</a:t>
            </a:r>
            <a:endParaRPr lang="zh-CN" altLang="zh-CN">
              <a:sym typeface="Arial" pitchFamily="34" charset="0"/>
            </a:endParaRPr>
          </a:p>
          <a:p>
            <a:endParaRPr lang="zh-CN" altLang="zh-CN">
              <a:sym typeface="Arial" pitchFamily="34" charset="0"/>
            </a:endParaRPr>
          </a:p>
          <a:p>
            <a:endParaRPr lang="zh-CN" dirty="0"/>
          </a:p>
        </p:txBody>
      </p:sp>
      <p:sp>
        <p:nvSpPr>
          <p:cNvPr id="24578" name="Rectangle 2"/>
          <p:cNvSpPr>
            <a:spLocks noGrp="1" noChangeArrowheads="1"/>
          </p:cNvSpPr>
          <p:nvPr>
            <p:ph type="title"/>
          </p:nvPr>
        </p:nvSpPr>
        <p:spPr/>
        <p:txBody>
          <a:bodyPr/>
          <a:lstStyle/>
          <a:p>
            <a:r>
              <a:rPr lang="zh-CN">
                <a:sym typeface="Arial" charset="0"/>
              </a:rPr>
              <a:t>多线程机制</a:t>
            </a:r>
          </a:p>
        </p:txBody>
      </p:sp>
      <p:sp>
        <p:nvSpPr>
          <p:cNvPr id="24580" name="Rectangle 4"/>
          <p:cNvSpPr>
            <a:spLocks noGrp="1" noChangeArrowheads="1"/>
          </p:cNvSpPr>
          <p:nvPr/>
        </p:nvSpPr>
        <p:spPr bwMode="auto">
          <a:xfrm>
            <a:off x="457200" y="3352800"/>
            <a:ext cx="82296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10000"/>
              </a:lnSpc>
              <a:spcBef>
                <a:spcPct val="20000"/>
              </a:spcBef>
              <a:buClr>
                <a:schemeClr val="tx2"/>
              </a:buClr>
              <a:buFont typeface="Wingdings" pitchFamily="2" charset="2"/>
              <a:buChar char="v"/>
            </a:pPr>
            <a:endParaRPr lang="zh-CN" sz="2800" dirty="0">
              <a:latin typeface="Courier New" pitchFamily="49" charset="0"/>
              <a:ea typeface="宋体" pitchFamily="2" charset="-122"/>
              <a:sym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3"/>
          <p:cNvSpPr>
            <a:spLocks noGrp="1" noChangeArrowheads="1"/>
          </p:cNvSpPr>
          <p:nvPr>
            <p:ph idx="1"/>
          </p:nvPr>
        </p:nvSpPr>
        <p:spPr/>
        <p:txBody>
          <a:bodyPr/>
          <a:lstStyle/>
          <a:p>
            <a:r>
              <a:rPr lang="zh-CN" altLang="en-US" dirty="0">
                <a:sym typeface="Arial" pitchFamily="34" charset="0"/>
              </a:rPr>
              <a:t>线程一段完成某个特定功能的代码，是程序中单个顺序的流控制。</a:t>
            </a:r>
            <a:endParaRPr lang="en-US" altLang="zh-CN" dirty="0">
              <a:sym typeface="Arial" pitchFamily="34" charset="0"/>
            </a:endParaRPr>
          </a:p>
          <a:p>
            <a:r>
              <a:rPr lang="zh-CN" altLang="en-US" dirty="0">
                <a:sym typeface="Arial" pitchFamily="34" charset="0"/>
              </a:rPr>
              <a:t>系统在产生一个线程，或者在各个线程之间切换时，负担要比进程小的多。</a:t>
            </a:r>
            <a:endParaRPr lang="en-US" altLang="zh-CN" dirty="0">
              <a:sym typeface="Arial" pitchFamily="34" charset="0"/>
            </a:endParaRPr>
          </a:p>
          <a:p>
            <a:r>
              <a:rPr lang="zh-CN" altLang="en-US" dirty="0">
                <a:sym typeface="Arial" pitchFamily="34" charset="0"/>
              </a:rPr>
              <a:t>一个进程中可包含多个线程，线程被称为轻负荷进程</a:t>
            </a:r>
            <a:r>
              <a:rPr lang="zh-CN" altLang="zh-CN" dirty="0">
                <a:sym typeface="Arial" pitchFamily="34" charset="0"/>
              </a:rPr>
              <a:t>(light-weight process)</a:t>
            </a:r>
            <a:r>
              <a:rPr lang="zh-CN" altLang="en-US" dirty="0">
                <a:sym typeface="Arial" pitchFamily="34" charset="0"/>
              </a:rPr>
              <a:t>。</a:t>
            </a:r>
            <a:endParaRPr lang="zh-CN" altLang="zh-CN" dirty="0">
              <a:sym typeface="Arial" pitchFamily="34" charset="0"/>
            </a:endParaRPr>
          </a:p>
          <a:p>
            <a:endParaRPr lang="zh-CN" altLang="zh-CN" dirty="0">
              <a:sym typeface="Arial" pitchFamily="34" charset="0"/>
            </a:endParaRPr>
          </a:p>
          <a:p>
            <a:endParaRPr lang="zh-CN" dirty="0">
              <a:sym typeface="Arial" pitchFamily="34" charset="0"/>
            </a:endParaRPr>
          </a:p>
        </p:txBody>
      </p:sp>
      <p:sp>
        <p:nvSpPr>
          <p:cNvPr id="25602" name="Rectangle 2"/>
          <p:cNvSpPr>
            <a:spLocks noGrp="1" noChangeArrowheads="1"/>
          </p:cNvSpPr>
          <p:nvPr>
            <p:ph type="title"/>
          </p:nvPr>
        </p:nvSpPr>
        <p:spPr/>
        <p:txBody>
          <a:bodyPr/>
          <a:lstStyle/>
          <a:p>
            <a:r>
              <a:rPr lang="zh-CN">
                <a:sym typeface="Arial" charset="0"/>
              </a:rPr>
              <a:t>多线程机制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p:txBody>
          <a:bodyPr/>
          <a:lstStyle/>
          <a:p>
            <a:r>
              <a:rPr lang="zh-CN" altLang="en-US" dirty="0">
                <a:sym typeface="Arial" pitchFamily="34" charset="0"/>
              </a:rPr>
              <a:t>进程与线程之间的差别主要体现在两个方面：</a:t>
            </a:r>
            <a:endParaRPr lang="en-US" altLang="zh-CN" dirty="0">
              <a:sym typeface="Arial" pitchFamily="34" charset="0"/>
            </a:endParaRPr>
          </a:p>
          <a:p>
            <a:pPr lvl="1"/>
            <a:r>
              <a:rPr lang="zh-CN" altLang="en-US" dirty="0">
                <a:sym typeface="Arial" pitchFamily="34" charset="0"/>
              </a:rPr>
              <a:t>作为基本的执行单元，线程的划分比进程小，因此，支持多线程的系统要比只支持多进程的系统并发程度高。</a:t>
            </a:r>
            <a:endParaRPr lang="en-US" altLang="zh-CN" dirty="0">
              <a:sym typeface="Arial" pitchFamily="34" charset="0"/>
            </a:endParaRPr>
          </a:p>
          <a:p>
            <a:pPr lvl="1"/>
            <a:r>
              <a:rPr lang="zh-CN" altLang="en-US" dirty="0">
                <a:sym typeface="Arial" pitchFamily="34" charset="0"/>
              </a:rPr>
              <a:t>进程把内存空间作为自己的资源之一，每个进程均有自己的内存单元。线程却共享内存单元，通过共享的内存空间来交换信息，从而有利于提高执行效率。</a:t>
            </a:r>
            <a:endParaRPr lang="zh-CN" altLang="zh-CN" dirty="0">
              <a:sym typeface="Arial" pitchFamily="34" charset="0"/>
            </a:endParaRPr>
          </a:p>
          <a:p>
            <a:pPr lvl="1"/>
            <a:endParaRPr lang="zh-CN" altLang="zh-CN" dirty="0">
              <a:sym typeface="Arial" pitchFamily="34" charset="0"/>
            </a:endParaRPr>
          </a:p>
          <a:p>
            <a:endParaRPr lang="zh-CN" dirty="0">
              <a:sym typeface="Arial" pitchFamily="34" charset="0"/>
            </a:endParaRPr>
          </a:p>
        </p:txBody>
      </p:sp>
      <p:sp>
        <p:nvSpPr>
          <p:cNvPr id="26626" name="Rectangle 2"/>
          <p:cNvSpPr>
            <a:spLocks noGrp="1" noChangeArrowheads="1"/>
          </p:cNvSpPr>
          <p:nvPr>
            <p:ph type="title"/>
          </p:nvPr>
        </p:nvSpPr>
        <p:spPr/>
        <p:txBody>
          <a:bodyPr/>
          <a:lstStyle/>
          <a:p>
            <a:r>
              <a:rPr lang="zh-CN">
                <a:sym typeface="Arial" charset="0"/>
              </a:rPr>
              <a:t>多线程机制</a:t>
            </a:r>
          </a:p>
        </p:txBody>
      </p:sp>
      <p:sp>
        <p:nvSpPr>
          <p:cNvPr id="26628" name="Rectangle 4"/>
          <p:cNvSpPr>
            <a:spLocks noGrp="1" noChangeArrowheads="1"/>
          </p:cNvSpPr>
          <p:nvPr/>
        </p:nvSpPr>
        <p:spPr bwMode="auto">
          <a:xfrm>
            <a:off x="457200" y="2286000"/>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30000"/>
              </a:lnSpc>
              <a:spcBef>
                <a:spcPct val="20000"/>
              </a:spcBef>
              <a:buClr>
                <a:schemeClr val="tx2"/>
              </a:buClr>
              <a:buFont typeface="Wingdings" pitchFamily="2" charset="2"/>
              <a:buChar char="Ø"/>
            </a:pPr>
            <a:endParaRPr lang="zh-CN" sz="2400" dirty="0">
              <a:latin typeface="Courier New" pitchFamily="49" charset="0"/>
              <a:ea typeface="宋体" pitchFamily="2" charset="-122"/>
              <a:sym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3"/>
          <p:cNvSpPr>
            <a:spLocks noGrp="1" noChangeArrowheads="1"/>
          </p:cNvSpPr>
          <p:nvPr>
            <p:ph idx="1"/>
          </p:nvPr>
        </p:nvSpPr>
        <p:spPr/>
        <p:txBody>
          <a:bodyPr>
            <a:normAutofit lnSpcReduction="10000"/>
          </a:bodyPr>
          <a:lstStyle/>
          <a:p>
            <a:r>
              <a:rPr lang="zh-CN" altLang="en-US" dirty="0">
                <a:sym typeface="Arial" pitchFamily="34" charset="0"/>
              </a:rPr>
              <a:t>线程由三部分组成：</a:t>
            </a:r>
            <a:endParaRPr lang="en-US" altLang="zh-CN" dirty="0">
              <a:sym typeface="Arial" pitchFamily="34" charset="0"/>
            </a:endParaRPr>
          </a:p>
          <a:p>
            <a:pPr lvl="1"/>
            <a:r>
              <a:rPr lang="zh-CN" altLang="en-US" dirty="0">
                <a:sym typeface="Arial" pitchFamily="34" charset="0"/>
              </a:rPr>
              <a:t>虚拟的</a:t>
            </a:r>
            <a:r>
              <a:rPr lang="zh-CN" altLang="zh-CN" dirty="0">
                <a:sym typeface="Arial" pitchFamily="34" charset="0"/>
              </a:rPr>
              <a:t>CPU</a:t>
            </a:r>
            <a:r>
              <a:rPr lang="zh-CN" altLang="en-US" dirty="0">
                <a:sym typeface="Arial" pitchFamily="34" charset="0"/>
              </a:rPr>
              <a:t>，封装在</a:t>
            </a:r>
            <a:r>
              <a:rPr lang="zh-CN" altLang="zh-CN" dirty="0">
                <a:sym typeface="Arial" pitchFamily="34" charset="0"/>
              </a:rPr>
              <a:t>Java.lang.Thread</a:t>
            </a:r>
            <a:r>
              <a:rPr lang="zh-CN" altLang="en-US" dirty="0">
                <a:sym typeface="Arial" pitchFamily="34" charset="0"/>
              </a:rPr>
              <a:t>类中。</a:t>
            </a:r>
            <a:endParaRPr lang="zh-CN" altLang="zh-CN" dirty="0">
              <a:sym typeface="Arial" pitchFamily="34" charset="0"/>
            </a:endParaRPr>
          </a:p>
          <a:p>
            <a:pPr lvl="1"/>
            <a:r>
              <a:rPr lang="zh-CN" altLang="zh-CN" dirty="0">
                <a:sym typeface="Arial" pitchFamily="34" charset="0"/>
              </a:rPr>
              <a:t>CPU</a:t>
            </a:r>
            <a:r>
              <a:rPr lang="zh-CN" altLang="en-US" dirty="0">
                <a:sym typeface="Arial" pitchFamily="34" charset="0"/>
              </a:rPr>
              <a:t>所执行的代码，传递给</a:t>
            </a:r>
            <a:r>
              <a:rPr lang="zh-CN" altLang="zh-CN" dirty="0">
                <a:sym typeface="Arial" pitchFamily="34" charset="0"/>
              </a:rPr>
              <a:t>Thread</a:t>
            </a:r>
            <a:r>
              <a:rPr lang="zh-CN" altLang="en-US" dirty="0">
                <a:sym typeface="Arial" pitchFamily="34" charset="0"/>
              </a:rPr>
              <a:t>类。</a:t>
            </a:r>
            <a:endParaRPr lang="zh-CN" altLang="zh-CN" dirty="0">
              <a:sym typeface="Arial" pitchFamily="34" charset="0"/>
            </a:endParaRPr>
          </a:p>
          <a:p>
            <a:pPr lvl="1"/>
            <a:r>
              <a:rPr lang="zh-CN" altLang="zh-CN" dirty="0">
                <a:sym typeface="Arial" pitchFamily="34" charset="0"/>
              </a:rPr>
              <a:t>CPU</a:t>
            </a:r>
            <a:r>
              <a:rPr lang="zh-CN" altLang="en-US" dirty="0">
                <a:sym typeface="Arial" pitchFamily="34" charset="0"/>
              </a:rPr>
              <a:t>所处理的数据，传递给</a:t>
            </a:r>
            <a:r>
              <a:rPr lang="zh-CN" altLang="zh-CN" dirty="0">
                <a:sym typeface="Arial" pitchFamily="34" charset="0"/>
              </a:rPr>
              <a:t>Thread</a:t>
            </a:r>
            <a:r>
              <a:rPr lang="zh-CN" altLang="en-US" dirty="0">
                <a:sym typeface="Arial" pitchFamily="34" charset="0"/>
              </a:rPr>
              <a:t>类。</a:t>
            </a:r>
            <a:endParaRPr lang="en-US" altLang="zh-CN" dirty="0">
              <a:sym typeface="Arial" pitchFamily="34" charset="0"/>
            </a:endParaRPr>
          </a:p>
          <a:p>
            <a:endParaRPr lang="en-US" altLang="zh-CN" dirty="0">
              <a:sym typeface="Arial" pitchFamily="34" charset="0"/>
            </a:endParaRPr>
          </a:p>
          <a:p>
            <a:r>
              <a:rPr lang="zh-CN" altLang="en-US" dirty="0">
                <a:sym typeface="Arial" pitchFamily="34" charset="0"/>
              </a:rPr>
              <a:t>建立</a:t>
            </a:r>
            <a:r>
              <a:rPr lang="zh-CN" altLang="zh-CN" dirty="0">
                <a:sym typeface="Arial" pitchFamily="34" charset="0"/>
              </a:rPr>
              <a:t>Thread</a:t>
            </a:r>
            <a:r>
              <a:rPr lang="zh-CN" altLang="en-US" dirty="0">
                <a:sym typeface="Arial" pitchFamily="34" charset="0"/>
              </a:rPr>
              <a:t>对象时，必须提供执行代码和代码所处理的数据。</a:t>
            </a:r>
            <a:endParaRPr lang="zh-CN" altLang="zh-CN" dirty="0">
              <a:sym typeface="Arial" pitchFamily="34" charset="0"/>
            </a:endParaRPr>
          </a:p>
          <a:p>
            <a:r>
              <a:rPr lang="zh-CN" altLang="zh-CN" dirty="0">
                <a:sym typeface="Arial" pitchFamily="34" charset="0"/>
              </a:rPr>
              <a:t>Java</a:t>
            </a:r>
            <a:r>
              <a:rPr lang="zh-CN" altLang="en-US" dirty="0">
                <a:sym typeface="Arial" pitchFamily="34" charset="0"/>
              </a:rPr>
              <a:t>对象模型要求程序代码只能写成类的成员方法。</a:t>
            </a:r>
            <a:endParaRPr lang="zh-CN" altLang="zh-CN" dirty="0">
              <a:sym typeface="Arial" pitchFamily="34" charset="0"/>
            </a:endParaRPr>
          </a:p>
          <a:p>
            <a:r>
              <a:rPr lang="zh-CN" altLang="en-US" dirty="0">
                <a:sym typeface="Arial" pitchFamily="34" charset="0"/>
              </a:rPr>
              <a:t>数据只能作为方法中的变量或类的成员存在。</a:t>
            </a:r>
            <a:endParaRPr lang="zh-CN" altLang="zh-CN" dirty="0">
              <a:sym typeface="Arial" pitchFamily="34" charset="0"/>
            </a:endParaRPr>
          </a:p>
          <a:p>
            <a:r>
              <a:rPr lang="zh-CN" altLang="en-US" dirty="0">
                <a:sym typeface="Arial" pitchFamily="34" charset="0"/>
              </a:rPr>
              <a:t>规则要求为线程提供的代码和数据以类的实例形式出现。</a:t>
            </a:r>
            <a:endParaRPr lang="zh-CN" altLang="zh-CN" dirty="0">
              <a:sym typeface="Arial" pitchFamily="34" charset="0"/>
            </a:endParaRPr>
          </a:p>
          <a:p>
            <a:endParaRPr lang="zh-CN" altLang="zh-CN" dirty="0">
              <a:sym typeface="Arial" pitchFamily="34" charset="0"/>
            </a:endParaRPr>
          </a:p>
          <a:p>
            <a:pPr lvl="1"/>
            <a:endParaRPr lang="zh-CN" dirty="0"/>
          </a:p>
        </p:txBody>
      </p:sp>
      <p:sp>
        <p:nvSpPr>
          <p:cNvPr id="27650" name="Rectangle 2"/>
          <p:cNvSpPr>
            <a:spLocks noGrp="1" noChangeArrowheads="1"/>
          </p:cNvSpPr>
          <p:nvPr>
            <p:ph type="title"/>
          </p:nvPr>
        </p:nvSpPr>
        <p:spPr/>
        <p:txBody>
          <a:bodyPr/>
          <a:lstStyle/>
          <a:p>
            <a:r>
              <a:rPr lang="zh-CN">
                <a:sym typeface="Arial" charset="0"/>
              </a:rPr>
              <a:t>多线程机制</a:t>
            </a:r>
          </a:p>
        </p:txBody>
      </p:sp>
      <p:sp>
        <p:nvSpPr>
          <p:cNvPr id="27652" name="Rectangle 4"/>
          <p:cNvSpPr>
            <a:spLocks noGrp="1" noChangeArrowheads="1"/>
          </p:cNvSpPr>
          <p:nvPr/>
        </p:nvSpPr>
        <p:spPr bwMode="auto">
          <a:xfrm>
            <a:off x="457200" y="1981200"/>
            <a:ext cx="8229600" cy="152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20000"/>
              </a:lnSpc>
              <a:spcBef>
                <a:spcPct val="20000"/>
              </a:spcBef>
              <a:buClr>
                <a:schemeClr val="tx2"/>
              </a:buClr>
              <a:buFont typeface="Wingdings" pitchFamily="2" charset="2"/>
              <a:buChar char="Ø"/>
            </a:pPr>
            <a:endParaRPr lang="zh-CN" sz="2400" dirty="0">
              <a:latin typeface="Courier New" pitchFamily="49" charset="0"/>
              <a:ea typeface="宋体" pitchFamily="2" charset="-122"/>
              <a:sym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r>
              <a:rPr lang="zh-CN" altLang="en-US"/>
              <a:t>一个建立线程的例子：</a:t>
            </a:r>
            <a:endParaRPr lang="zh-CN"/>
          </a:p>
        </p:txBody>
      </p:sp>
      <p:sp>
        <p:nvSpPr>
          <p:cNvPr id="28674" name="Rectangle 2"/>
          <p:cNvSpPr>
            <a:spLocks noGrp="1" noChangeArrowheads="1"/>
          </p:cNvSpPr>
          <p:nvPr>
            <p:ph type="title"/>
          </p:nvPr>
        </p:nvSpPr>
        <p:spPr/>
        <p:txBody>
          <a:bodyPr/>
          <a:lstStyle/>
          <a:p>
            <a:r>
              <a:rPr lang="zh-CN">
                <a:sym typeface="Arial" charset="0"/>
              </a:rPr>
              <a:t>多线程机制</a:t>
            </a:r>
            <a:endParaRPr lang="en-US"/>
          </a:p>
        </p:txBody>
      </p:sp>
      <p:sp>
        <p:nvSpPr>
          <p:cNvPr id="28676" name="Rectangle 4"/>
          <p:cNvSpPr>
            <a:spLocks noGrp="1" noChangeArrowheads="1"/>
          </p:cNvSpPr>
          <p:nvPr/>
        </p:nvSpPr>
        <p:spPr bwMode="auto">
          <a:xfrm>
            <a:off x="609704" y="1981118"/>
            <a:ext cx="8229600"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ltLang="zh-CN" b="1" dirty="0"/>
              <a:t>public class </a:t>
            </a:r>
            <a:r>
              <a:rPr lang="en-US" altLang="zh-CN" b="1" dirty="0" err="1"/>
              <a:t>SimpleRunnable</a:t>
            </a:r>
            <a:r>
              <a:rPr lang="en-US" altLang="zh-CN" b="1" dirty="0"/>
              <a:t> implements Runnable{ </a:t>
            </a:r>
          </a:p>
          <a:p>
            <a:r>
              <a:rPr lang="en-US" altLang="zh-CN" b="1" dirty="0"/>
              <a:t>private String message;</a:t>
            </a:r>
          </a:p>
          <a:p>
            <a:r>
              <a:rPr lang="en-US" altLang="zh-CN" b="1" dirty="0"/>
              <a:t>public static void main(String </a:t>
            </a:r>
            <a:r>
              <a:rPr lang="en-US" altLang="zh-CN" b="1" dirty="0" err="1"/>
              <a:t>args</a:t>
            </a:r>
            <a:r>
              <a:rPr lang="en-US" altLang="zh-CN" b="1" dirty="0"/>
              <a:t>[]){ </a:t>
            </a:r>
          </a:p>
          <a:p>
            <a:r>
              <a:rPr lang="en-US" altLang="zh-CN" dirty="0"/>
              <a:t>  </a:t>
            </a:r>
            <a:r>
              <a:rPr lang="en-US" altLang="zh-CN" dirty="0" err="1"/>
              <a:t>SimpleRunnable</a:t>
            </a:r>
            <a:r>
              <a:rPr lang="en-US" altLang="zh-CN" dirty="0"/>
              <a:t> r1=</a:t>
            </a:r>
            <a:r>
              <a:rPr lang="en-US" altLang="zh-CN" b="1" dirty="0"/>
              <a:t>new </a:t>
            </a:r>
            <a:r>
              <a:rPr lang="en-US" altLang="zh-CN" b="1" dirty="0" err="1"/>
              <a:t>SimpleRunnable</a:t>
            </a:r>
            <a:r>
              <a:rPr lang="en-US" altLang="zh-CN" b="1" dirty="0"/>
              <a:t>("Hello"); </a:t>
            </a:r>
          </a:p>
          <a:p>
            <a:r>
              <a:rPr lang="en-US" altLang="zh-CN" dirty="0"/>
              <a:t>  Thread t1=</a:t>
            </a:r>
            <a:r>
              <a:rPr lang="en-US" altLang="zh-CN" b="1" dirty="0"/>
              <a:t>new Thread(r1); </a:t>
            </a:r>
          </a:p>
          <a:p>
            <a:r>
              <a:rPr lang="en-US" altLang="zh-CN" dirty="0"/>
              <a:t>  t1.start(); </a:t>
            </a:r>
          </a:p>
          <a:p>
            <a:r>
              <a:rPr lang="en-US" altLang="zh-CN" dirty="0"/>
              <a:t>  </a:t>
            </a:r>
            <a:r>
              <a:rPr lang="en-US" altLang="zh-CN" b="1" dirty="0"/>
              <a:t>for(;;){</a:t>
            </a:r>
            <a:r>
              <a:rPr lang="en-US" altLang="zh-CN" b="1" dirty="0" err="1"/>
              <a:t>System.</a:t>
            </a:r>
            <a:r>
              <a:rPr lang="en-US" altLang="zh-CN" b="1" i="1" dirty="0" err="1"/>
              <a:t>out.println</a:t>
            </a:r>
            <a:r>
              <a:rPr lang="en-US" altLang="zh-CN" b="1" i="1" dirty="0"/>
              <a:t>("</a:t>
            </a:r>
            <a:r>
              <a:rPr lang="zh-CN" altLang="en-US" b="1" i="1" dirty="0"/>
              <a:t>你好</a:t>
            </a:r>
            <a:r>
              <a:rPr lang="en-US" altLang="zh-CN" b="1" i="1" dirty="0"/>
              <a:t>"); } </a:t>
            </a:r>
          </a:p>
          <a:p>
            <a:r>
              <a:rPr lang="en-US" altLang="zh-CN" dirty="0"/>
              <a:t>} </a:t>
            </a:r>
          </a:p>
          <a:p>
            <a:endParaRPr lang="zh-CN" altLang="en-US" dirty="0"/>
          </a:p>
          <a:p>
            <a:r>
              <a:rPr lang="en-US" altLang="zh-CN" b="1" dirty="0"/>
              <a:t>public </a:t>
            </a:r>
            <a:r>
              <a:rPr lang="en-US" altLang="zh-CN" b="1" dirty="0" err="1"/>
              <a:t>SimpleRunnable</a:t>
            </a:r>
            <a:r>
              <a:rPr lang="en-US" altLang="zh-CN" b="1" dirty="0"/>
              <a:t>(String message){ </a:t>
            </a:r>
          </a:p>
          <a:p>
            <a:r>
              <a:rPr lang="en-US" altLang="zh-CN" dirty="0"/>
              <a:t>  </a:t>
            </a:r>
            <a:r>
              <a:rPr lang="en-US" altLang="zh-CN" b="1" dirty="0" err="1"/>
              <a:t>this.message</a:t>
            </a:r>
            <a:r>
              <a:rPr lang="en-US" altLang="zh-CN" b="1" dirty="0"/>
              <a:t> = message; </a:t>
            </a:r>
          </a:p>
          <a:p>
            <a:r>
              <a:rPr lang="en-US" altLang="zh-CN" dirty="0"/>
              <a:t>} </a:t>
            </a:r>
          </a:p>
          <a:p>
            <a:r>
              <a:rPr lang="en-US" altLang="zh-CN" b="1" dirty="0"/>
              <a:t>public void run(){ </a:t>
            </a:r>
          </a:p>
          <a:p>
            <a:r>
              <a:rPr lang="en-US" altLang="zh-CN" dirty="0"/>
              <a:t>  </a:t>
            </a:r>
            <a:r>
              <a:rPr lang="en-US" altLang="zh-CN" b="1" dirty="0"/>
              <a:t>for(;;){ </a:t>
            </a:r>
          </a:p>
          <a:p>
            <a:r>
              <a:rPr lang="en-US" altLang="zh-CN" dirty="0"/>
              <a:t>  </a:t>
            </a:r>
            <a:r>
              <a:rPr lang="en-US" altLang="zh-CN" dirty="0" err="1"/>
              <a:t>System.</a:t>
            </a:r>
            <a:r>
              <a:rPr lang="en-US" altLang="zh-CN" b="1" i="1" dirty="0" err="1"/>
              <a:t>out.println</a:t>
            </a:r>
            <a:r>
              <a:rPr lang="en-US" altLang="zh-CN" b="1" i="1" dirty="0"/>
              <a:t>(message); </a:t>
            </a:r>
          </a:p>
          <a:p>
            <a:r>
              <a:rPr lang="zh-CN" altLang="en-US" dirty="0"/>
              <a:t>    </a:t>
            </a:r>
            <a:r>
              <a:rPr lang="en-US" altLang="zh-CN" dirty="0"/>
              <a:t>}</a:t>
            </a:r>
          </a:p>
          <a:p>
            <a:r>
              <a:rPr lang="en-US" altLang="zh-CN" dirty="0"/>
              <a:t>}</a:t>
            </a:r>
          </a:p>
          <a:p>
            <a:r>
              <a:rPr lang="en-US" altLang="zh-CN" dirty="0"/>
              <a:t>}</a:t>
            </a:r>
            <a:endParaRPr lang="zh-CN" sz="2000" b="1" dirty="0">
              <a:latin typeface="Courier New" charset="0"/>
              <a:ea typeface="宋体" charset="0"/>
              <a:cs typeface="宋体" charset="0"/>
            </a:endParaRPr>
          </a:p>
        </p:txBody>
      </p:sp>
      <p:sp>
        <p:nvSpPr>
          <p:cNvPr id="28677" name="AutoShape 5"/>
          <p:cNvSpPr>
            <a:spLocks noChangeArrowheads="1"/>
          </p:cNvSpPr>
          <p:nvPr/>
        </p:nvSpPr>
        <p:spPr bwMode="auto">
          <a:xfrm>
            <a:off x="886831" y="2819416"/>
            <a:ext cx="8077200" cy="1600200"/>
          </a:xfrm>
          <a:prstGeom prst="wedgeRectCallout">
            <a:avLst>
              <a:gd name="adj1" fmla="val -33227"/>
              <a:gd name="adj2" fmla="val 95079"/>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20000"/>
              </a:lnSpc>
            </a:pPr>
            <a:r>
              <a:rPr lang="zh-CN" altLang="en-US" sz="2400" dirty="0">
                <a:solidFill>
                  <a:schemeClr val="bg1"/>
                </a:solidFill>
                <a:latin typeface="Courier New" pitchFamily="49" charset="0"/>
                <a:ea typeface="宋体" pitchFamily="2" charset="-122"/>
              </a:rPr>
              <a:t>线程开始执行时，它在</a:t>
            </a:r>
            <a:r>
              <a:rPr lang="zh-CN" altLang="ja-JP" sz="2400" b="1" dirty="0">
                <a:solidFill>
                  <a:schemeClr val="bg1"/>
                </a:solidFill>
                <a:latin typeface="Courier New" pitchFamily="49" charset="0"/>
                <a:ea typeface="宋体" pitchFamily="2" charset="-122"/>
              </a:rPr>
              <a:t>public </a:t>
            </a:r>
            <a:r>
              <a:rPr lang="zh-CN" altLang="ja-JP" sz="2400" b="1" dirty="0">
                <a:solidFill>
                  <a:schemeClr val="bg1"/>
                </a:solidFill>
                <a:latin typeface="Courier New" pitchFamily="49" charset="0"/>
                <a:ea typeface="宋体" pitchFamily="2" charset="-122"/>
                <a:sym typeface="Arial" pitchFamily="34" charset="0"/>
              </a:rPr>
              <a:t>void </a:t>
            </a:r>
            <a:r>
              <a:rPr lang="zh-CN" altLang="ja-JP" sz="2400" b="1" dirty="0">
                <a:solidFill>
                  <a:schemeClr val="bg1"/>
                </a:solidFill>
                <a:latin typeface="Courier New" pitchFamily="49" charset="0"/>
                <a:ea typeface="宋体" pitchFamily="2" charset="-122"/>
              </a:rPr>
              <a:t>run()</a:t>
            </a:r>
            <a:r>
              <a:rPr lang="zh-CN" altLang="en-US" sz="2400" dirty="0">
                <a:solidFill>
                  <a:schemeClr val="bg1"/>
                </a:solidFill>
                <a:latin typeface="Courier New" pitchFamily="49" charset="0"/>
                <a:ea typeface="宋体" pitchFamily="2" charset="-122"/>
              </a:rPr>
              <a:t>方法中执行。</a:t>
            </a:r>
            <a:endParaRPr lang="zh-CN" altLang="ja-JP" sz="2400" dirty="0">
              <a:solidFill>
                <a:schemeClr val="bg1"/>
              </a:solidFill>
              <a:latin typeface="Courier New" pitchFamily="49" charset="0"/>
              <a:ea typeface="宋体" pitchFamily="2" charset="-122"/>
            </a:endParaRPr>
          </a:p>
          <a:p>
            <a:pPr>
              <a:lnSpc>
                <a:spcPct val="120000"/>
              </a:lnSpc>
            </a:pPr>
            <a:r>
              <a:rPr lang="zh-CN" altLang="en-US" sz="2400" dirty="0">
                <a:solidFill>
                  <a:schemeClr val="bg1"/>
                </a:solidFill>
                <a:latin typeface="Courier New" pitchFamily="49" charset="0"/>
                <a:ea typeface="宋体" pitchFamily="2" charset="-122"/>
              </a:rPr>
              <a:t>该方法是定义的线程执行起点，像应用程序从</a:t>
            </a:r>
            <a:r>
              <a:rPr lang="zh-CN" altLang="ja-JP" sz="2400" b="1" dirty="0">
                <a:solidFill>
                  <a:schemeClr val="bg1"/>
                </a:solidFill>
                <a:latin typeface="Courier New" pitchFamily="49" charset="0"/>
                <a:ea typeface="宋体" pitchFamily="2" charset="-122"/>
              </a:rPr>
              <a:t>main()</a:t>
            </a:r>
            <a:r>
              <a:rPr lang="zh-CN" altLang="en-US" sz="2400" dirty="0">
                <a:solidFill>
                  <a:schemeClr val="bg1"/>
                </a:solidFill>
                <a:latin typeface="Courier New" pitchFamily="49" charset="0"/>
                <a:ea typeface="宋体" pitchFamily="2" charset="-122"/>
              </a:rPr>
              <a:t>开始</a:t>
            </a:r>
            <a:endParaRPr lang="zh-CN" altLang="ja-JP" sz="2400" dirty="0">
              <a:solidFill>
                <a:schemeClr val="bg1"/>
              </a:solidFill>
              <a:latin typeface="Courier New" pitchFamily="49" charset="0"/>
              <a:ea typeface="宋体" pitchFamily="2" charset="-122"/>
            </a:endParaRPr>
          </a:p>
          <a:p>
            <a:pPr>
              <a:lnSpc>
                <a:spcPct val="120000"/>
              </a:lnSpc>
            </a:pPr>
            <a:r>
              <a:rPr lang="zh-CN" altLang="en-US" sz="2400" dirty="0">
                <a:solidFill>
                  <a:schemeClr val="bg1"/>
                </a:solidFill>
                <a:latin typeface="Courier New" pitchFamily="49" charset="0"/>
                <a:ea typeface="宋体" pitchFamily="2" charset="-122"/>
              </a:rPr>
              <a:t>一样。</a:t>
            </a:r>
            <a:endParaRPr lang="zh-CN" sz="2400" dirty="0">
              <a:solidFill>
                <a:schemeClr val="bg1"/>
              </a:solidFill>
              <a:latin typeface="Courier New" pitchFamily="49" charset="0"/>
              <a:ea typeface="宋体" pitchFamily="2" charset="-122"/>
            </a:endParaRPr>
          </a:p>
        </p:txBody>
      </p:sp>
      <p:sp>
        <p:nvSpPr>
          <p:cNvPr id="28678" name="AutoShape 6"/>
          <p:cNvSpPr>
            <a:spLocks noChangeArrowheads="1"/>
          </p:cNvSpPr>
          <p:nvPr/>
        </p:nvSpPr>
        <p:spPr bwMode="auto">
          <a:xfrm>
            <a:off x="76318" y="4204827"/>
            <a:ext cx="8077200" cy="1981200"/>
          </a:xfrm>
          <a:prstGeom prst="wedgeRectCallout">
            <a:avLst>
              <a:gd name="adj1" fmla="val 41310"/>
              <a:gd name="adj2" fmla="val -7651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20000"/>
              </a:lnSpc>
            </a:pPr>
            <a:r>
              <a:rPr lang="zh-CN" altLang="en-US" sz="2400">
                <a:solidFill>
                  <a:schemeClr val="bg1"/>
                </a:solidFill>
                <a:latin typeface="Courier New" pitchFamily="49" charset="0"/>
                <a:ea typeface="宋体" pitchFamily="2" charset="-122"/>
              </a:rPr>
              <a:t>首先</a:t>
            </a:r>
            <a:r>
              <a:rPr lang="zh-CN" sz="2400">
                <a:solidFill>
                  <a:schemeClr val="bg1"/>
                </a:solidFill>
                <a:latin typeface="Courier New" pitchFamily="49" charset="0"/>
                <a:ea typeface="宋体" pitchFamily="2" charset="-122"/>
              </a:rPr>
              <a:t>main()</a:t>
            </a:r>
            <a:r>
              <a:rPr lang="zh-CN" altLang="en-US" sz="2400">
                <a:solidFill>
                  <a:schemeClr val="bg1"/>
                </a:solidFill>
                <a:latin typeface="Courier New" pitchFamily="49" charset="0"/>
                <a:ea typeface="宋体" pitchFamily="2" charset="-122"/>
              </a:rPr>
              <a:t>方法构造</a:t>
            </a:r>
            <a:r>
              <a:rPr lang="zh-CN" altLang="ja-JP" sz="2400" b="1">
                <a:solidFill>
                  <a:schemeClr val="bg1"/>
                </a:solidFill>
                <a:latin typeface="Courier New" pitchFamily="49" charset="0"/>
                <a:ea typeface="宋体" pitchFamily="2" charset="-122"/>
              </a:rPr>
              <a:t>SimpleRunnable</a:t>
            </a:r>
            <a:r>
              <a:rPr lang="zh-CN" altLang="en-US" sz="2400">
                <a:solidFill>
                  <a:schemeClr val="bg1"/>
                </a:solidFill>
                <a:latin typeface="Courier New" pitchFamily="49" charset="0"/>
                <a:ea typeface="宋体" pitchFamily="2" charset="-122"/>
              </a:rPr>
              <a:t>类的实例。实例</a:t>
            </a:r>
            <a:endParaRPr lang="zh-CN" altLang="ja-JP" sz="2400">
              <a:solidFill>
                <a:schemeClr val="bg1"/>
              </a:solidFill>
              <a:latin typeface="Courier New" pitchFamily="49" charset="0"/>
              <a:ea typeface="宋体" pitchFamily="2" charset="-122"/>
            </a:endParaRPr>
          </a:p>
          <a:p>
            <a:pPr>
              <a:lnSpc>
                <a:spcPct val="120000"/>
              </a:lnSpc>
            </a:pPr>
            <a:r>
              <a:rPr lang="zh-CN" altLang="en-US" sz="2400">
                <a:solidFill>
                  <a:schemeClr val="bg1"/>
                </a:solidFill>
                <a:latin typeface="Courier New" pitchFamily="49" charset="0"/>
                <a:ea typeface="宋体" pitchFamily="2" charset="-122"/>
              </a:rPr>
              <a:t>有自己的</a:t>
            </a:r>
            <a:r>
              <a:rPr lang="zh-CN" altLang="en-US">
                <a:solidFill>
                  <a:schemeClr val="bg1"/>
                </a:solidFill>
                <a:ea typeface="宋体" pitchFamily="2" charset="-122"/>
              </a:rPr>
              <a:t>一个</a:t>
            </a:r>
            <a:r>
              <a:rPr lang="zh-CN" altLang="ja-JP">
                <a:solidFill>
                  <a:schemeClr val="bg1"/>
                </a:solidFill>
                <a:ea typeface="宋体" pitchFamily="2" charset="-122"/>
              </a:rPr>
              <a:t>String</a:t>
            </a:r>
            <a:r>
              <a:rPr lang="zh-CN" altLang="en-US" sz="2400">
                <a:solidFill>
                  <a:schemeClr val="bg1"/>
                </a:solidFill>
                <a:latin typeface="Courier New" pitchFamily="49" charset="0"/>
                <a:ea typeface="宋体" pitchFamily="2" charset="-122"/>
              </a:rPr>
              <a:t>数据</a:t>
            </a:r>
            <a:r>
              <a:rPr lang="zh-CN" altLang="ja-JP" sz="2400">
                <a:solidFill>
                  <a:schemeClr val="bg1"/>
                </a:solidFill>
                <a:latin typeface="Courier New" pitchFamily="49" charset="0"/>
                <a:ea typeface="宋体" pitchFamily="2" charset="-122"/>
              </a:rPr>
              <a:t>,</a:t>
            </a:r>
            <a:r>
              <a:rPr lang="zh-CN" altLang="en-US" sz="2400">
                <a:solidFill>
                  <a:schemeClr val="bg1"/>
                </a:solidFill>
                <a:latin typeface="Courier New" pitchFamily="49" charset="0"/>
                <a:ea typeface="宋体" pitchFamily="2" charset="-122"/>
              </a:rPr>
              <a:t>初始化为</a:t>
            </a:r>
            <a:r>
              <a:rPr lang="zh-CN" altLang="ja-JP" sz="2400" b="1">
                <a:solidFill>
                  <a:schemeClr val="bg1"/>
                </a:solidFill>
                <a:latin typeface="Courier New" pitchFamily="49" charset="0"/>
                <a:ea typeface="宋体" pitchFamily="2" charset="-122"/>
                <a:sym typeface="Arial" pitchFamily="34" charset="0"/>
              </a:rPr>
              <a:t>"Hello"</a:t>
            </a:r>
            <a:r>
              <a:rPr lang="zh-CN" altLang="en-US" sz="2400">
                <a:solidFill>
                  <a:schemeClr val="bg1"/>
                </a:solidFill>
                <a:latin typeface="Courier New" pitchFamily="49" charset="0"/>
                <a:ea typeface="宋体" pitchFamily="2" charset="-122"/>
              </a:rPr>
              <a:t>。由实例</a:t>
            </a:r>
            <a:r>
              <a:rPr lang="zh-CN" altLang="ja-JP" sz="2400">
                <a:solidFill>
                  <a:schemeClr val="bg1"/>
                </a:solidFill>
                <a:latin typeface="Courier New" pitchFamily="49" charset="0"/>
                <a:ea typeface="宋体" pitchFamily="2" charset="-122"/>
              </a:rPr>
              <a:t>t1</a:t>
            </a:r>
            <a:r>
              <a:rPr lang="zh-CN" altLang="en-US" sz="2400">
                <a:solidFill>
                  <a:schemeClr val="bg1"/>
                </a:solidFill>
                <a:latin typeface="Courier New" pitchFamily="49" charset="0"/>
                <a:ea typeface="宋体" pitchFamily="2" charset="-122"/>
              </a:rPr>
              <a:t>传入</a:t>
            </a:r>
            <a:endParaRPr lang="zh-CN" altLang="ja-JP" sz="2400">
              <a:solidFill>
                <a:schemeClr val="bg1"/>
              </a:solidFill>
              <a:latin typeface="Courier New" pitchFamily="49" charset="0"/>
              <a:ea typeface="宋体" pitchFamily="2" charset="-122"/>
            </a:endParaRPr>
          </a:p>
          <a:p>
            <a:pPr>
              <a:lnSpc>
                <a:spcPct val="120000"/>
              </a:lnSpc>
            </a:pPr>
            <a:r>
              <a:rPr lang="zh-CN" sz="2400" b="1">
                <a:solidFill>
                  <a:schemeClr val="bg1"/>
                </a:solidFill>
                <a:latin typeface="Courier New" pitchFamily="49" charset="0"/>
                <a:ea typeface="宋体" pitchFamily="2" charset="-122"/>
                <a:sym typeface="Arial" pitchFamily="34" charset="0"/>
              </a:rPr>
              <a:t>Thread</a:t>
            </a:r>
            <a:r>
              <a:rPr lang="zh-CN" altLang="en-US" sz="2400">
                <a:solidFill>
                  <a:schemeClr val="bg1"/>
                </a:solidFill>
                <a:latin typeface="Courier New" pitchFamily="49" charset="0"/>
                <a:ea typeface="宋体" pitchFamily="2" charset="-122"/>
              </a:rPr>
              <a:t>类构造器，这是线程运行时处理的数据。</a:t>
            </a:r>
            <a:endParaRPr lang="zh-CN" sz="2400">
              <a:solidFill>
                <a:schemeClr val="bg1"/>
              </a:solidFill>
              <a:latin typeface="Courier New" pitchFamily="49" charset="0"/>
              <a:ea typeface="宋体" pitchFamily="2" charset="-122"/>
            </a:endParaRPr>
          </a:p>
          <a:p>
            <a:pPr>
              <a:lnSpc>
                <a:spcPct val="120000"/>
              </a:lnSpc>
            </a:pPr>
            <a:r>
              <a:rPr lang="zh-CN" altLang="en-US" sz="2400">
                <a:solidFill>
                  <a:schemeClr val="bg1"/>
                </a:solidFill>
                <a:latin typeface="Courier New" pitchFamily="49" charset="0"/>
                <a:ea typeface="宋体" pitchFamily="2" charset="-122"/>
              </a:rPr>
              <a:t>执行的代码是实例方法</a:t>
            </a:r>
            <a:r>
              <a:rPr lang="zh-CN" altLang="ja-JP" sz="2400" b="1">
                <a:solidFill>
                  <a:schemeClr val="bg1"/>
                </a:solidFill>
                <a:latin typeface="Courier New" pitchFamily="49" charset="0"/>
                <a:ea typeface="宋体" pitchFamily="2" charset="-122"/>
                <a:sym typeface="Arial" pitchFamily="34" charset="0"/>
              </a:rPr>
              <a:t>run()</a:t>
            </a:r>
            <a:r>
              <a:rPr lang="zh-CN" altLang="en-US" sz="2400">
                <a:solidFill>
                  <a:schemeClr val="bg1"/>
                </a:solidFill>
                <a:latin typeface="Courier New" pitchFamily="49" charset="0"/>
                <a:ea typeface="宋体" pitchFamily="2" charset="-122"/>
              </a:rPr>
              <a:t>。</a:t>
            </a:r>
            <a:endParaRPr lang="zh-CN" sz="2400">
              <a:solidFill>
                <a:schemeClr val="bg1"/>
              </a:solidFill>
              <a:latin typeface="Courier New" pitchFamily="49" charset="0"/>
              <a:ea typeface="宋体" pitchFamily="2" charset="-122"/>
            </a:endParaRPr>
          </a:p>
        </p:txBody>
      </p:sp>
      <p:pic>
        <p:nvPicPr>
          <p:cNvPr id="2" name="图片 1"/>
          <p:cNvPicPr>
            <a:picLocks noChangeAspect="1"/>
          </p:cNvPicPr>
          <p:nvPr/>
        </p:nvPicPr>
        <p:blipFill>
          <a:blip r:embed="rId2"/>
          <a:stretch>
            <a:fillRect/>
          </a:stretch>
        </p:blipFill>
        <p:spPr>
          <a:xfrm>
            <a:off x="7877047" y="574768"/>
            <a:ext cx="752381" cy="50952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8677"/>
                                        </p:tgtEl>
                                      </p:cBhvr>
                                    </p:animEffect>
                                    <p:set>
                                      <p:cBhvr>
                                        <p:cTn id="12" dur="1" fill="hold">
                                          <p:stCondLst>
                                            <p:cond delay="499"/>
                                          </p:stCondLst>
                                        </p:cTn>
                                        <p:tgtEl>
                                          <p:spTgt spid="28677"/>
                                        </p:tgtEl>
                                        <p:attrNameLst>
                                          <p:attrName>style.visibility</p:attrName>
                                        </p:attrNameLst>
                                      </p:cBhvr>
                                      <p:to>
                                        <p:strVal val="hidden"/>
                                      </p:to>
                                    </p:se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8678"/>
                                        </p:tgtEl>
                                        <p:attrNameLst>
                                          <p:attrName>style.visibility</p:attrName>
                                        </p:attrNameLst>
                                      </p:cBhvr>
                                      <p:to>
                                        <p:strVal val="visible"/>
                                      </p:to>
                                    </p:set>
                                    <p:animEffect transition="in" filter="blinds(horizontal)">
                                      <p:cBhvr>
                                        <p:cTn id="16" dur="500"/>
                                        <p:tgtEl>
                                          <p:spTgt spid="2867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xit" presetSubtype="10" fill="hold" grpId="1" nodeType="clickEffect">
                                  <p:stCondLst>
                                    <p:cond delay="0"/>
                                  </p:stCondLst>
                                  <p:childTnLst>
                                    <p:animEffect transition="out" filter="blinds(horizontal)">
                                      <p:cBhvr>
                                        <p:cTn id="20" dur="500"/>
                                        <p:tgtEl>
                                          <p:spTgt spid="28678"/>
                                        </p:tgtEl>
                                      </p:cBhvr>
                                    </p:animEffect>
                                    <p:set>
                                      <p:cBhvr>
                                        <p:cTn id="21" dur="1" fill="hold">
                                          <p:stCondLst>
                                            <p:cond delay="499"/>
                                          </p:stCondLst>
                                        </p:cTn>
                                        <p:tgtEl>
                                          <p:spTgt spid="2867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ldLvl="0" animBg="1" autoUpdateAnimBg="0"/>
      <p:bldP spid="28677" grpId="1" bldLvl="0" animBg="1" autoUpdateAnimBg="0"/>
      <p:bldP spid="28678" grpId="0" bldLvl="0" animBg="1" autoUpdateAnimBg="0"/>
      <p:bldP spid="28678" grpId="1"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内容占位符 48"/>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554" name="Rectangle 2"/>
          <p:cNvSpPr>
            <a:spLocks noGrp="1" noChangeArrowheads="1"/>
          </p:cNvSpPr>
          <p:nvPr>
            <p:ph type="title"/>
          </p:nvPr>
        </p:nvSpPr>
        <p:spPr/>
        <p:txBody>
          <a:bodyPr/>
          <a:lstStyle/>
          <a:p>
            <a:r>
              <a:rPr lang="zh-CN" altLang="en-US"/>
              <a:t>第</a:t>
            </a:r>
            <a:r>
              <a:rPr lang="en-US" altLang="zh-CN"/>
              <a:t>8</a:t>
            </a:r>
            <a:r>
              <a:rPr lang="zh-CN" altLang="en-US"/>
              <a:t>章 多线程设计</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r>
              <a:rPr lang="zh-CN" altLang="en-US"/>
              <a:t>创建新线程有两种方法：</a:t>
            </a:r>
            <a:endParaRPr lang="en-US" altLang="zh-CN"/>
          </a:p>
          <a:p>
            <a:pPr lvl="1"/>
            <a:r>
              <a:rPr lang="zh-CN" altLang="en-US"/>
              <a:t>生成</a:t>
            </a:r>
            <a:r>
              <a:rPr lang="zh-CN" altLang="zh-CN"/>
              <a:t>Thread</a:t>
            </a:r>
            <a:r>
              <a:rPr lang="zh-CN" altLang="en-US"/>
              <a:t>子类。</a:t>
            </a:r>
            <a:endParaRPr lang="zh-CN" altLang="zh-CN"/>
          </a:p>
          <a:p>
            <a:pPr lvl="1"/>
            <a:r>
              <a:rPr lang="zh-CN" altLang="en-US"/>
              <a:t>生成一个类，声明实现</a:t>
            </a:r>
            <a:r>
              <a:rPr lang="zh-CN" altLang="zh-CN"/>
              <a:t>Runnable</a:t>
            </a:r>
            <a:r>
              <a:rPr lang="zh-CN" altLang="en-US"/>
              <a:t>接口。</a:t>
            </a:r>
            <a:endParaRPr lang="zh-CN" altLang="zh-CN"/>
          </a:p>
          <a:p>
            <a:pPr lvl="1"/>
            <a:endParaRPr lang="zh-CN" dirty="0"/>
          </a:p>
        </p:txBody>
      </p:sp>
      <p:sp>
        <p:nvSpPr>
          <p:cNvPr id="29698" name="Rectangle 2"/>
          <p:cNvSpPr>
            <a:spLocks noGrp="1" noChangeArrowheads="1"/>
          </p:cNvSpPr>
          <p:nvPr>
            <p:ph type="title"/>
          </p:nvPr>
        </p:nvSpPr>
        <p:spPr/>
        <p:txBody>
          <a:bodyPr/>
          <a:lstStyle/>
          <a:p>
            <a:r>
              <a:rPr lang="zh-CN">
                <a:sym typeface="Arial" charset="0"/>
              </a:rPr>
              <a:t>多线程实现方法</a:t>
            </a:r>
            <a:endParaRPr lang="en-US"/>
          </a:p>
        </p:txBody>
      </p:sp>
      <p:sp>
        <p:nvSpPr>
          <p:cNvPr id="29700" name="Rectangle 4"/>
          <p:cNvSpPr>
            <a:spLocks noGrp="1" noChangeArrowheads="1"/>
          </p:cNvSpPr>
          <p:nvPr/>
        </p:nvSpPr>
        <p:spPr bwMode="auto">
          <a:xfrm>
            <a:off x="534988" y="2362200"/>
            <a:ext cx="8304212"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40000"/>
              </a:lnSpc>
              <a:spcBef>
                <a:spcPct val="20000"/>
              </a:spcBef>
              <a:buClr>
                <a:schemeClr val="tx1"/>
              </a:buClr>
              <a:buSzPct val="110000"/>
              <a:buFont typeface="Wingdings" pitchFamily="2" charset="2"/>
              <a:buChar char="Ø"/>
            </a:pPr>
            <a:endParaRPr lang="zh-CN" sz="2800" dirty="0">
              <a:latin typeface="Courier New" pitchFamily="49" charset="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r>
              <a:rPr lang="zh-CN" altLang="en-US"/>
              <a:t>用这种方法生成新线程，可以按以下步骤进行：</a:t>
            </a:r>
            <a:endParaRPr lang="en-US" altLang="zh-CN"/>
          </a:p>
          <a:p>
            <a:pPr lvl="2"/>
            <a:r>
              <a:rPr lang="zh-CN" altLang="en-US"/>
              <a:t>生成</a:t>
            </a:r>
            <a:r>
              <a:rPr lang="zh-CN" altLang="ja-JP"/>
              <a:t>Thread</a:t>
            </a:r>
            <a:r>
              <a:rPr lang="zh-CN" altLang="en-US"/>
              <a:t>类的子类。</a:t>
            </a:r>
            <a:endParaRPr lang="zh-CN" altLang="ja-JP"/>
          </a:p>
          <a:p>
            <a:pPr lvl="2"/>
            <a:r>
              <a:rPr lang="zh-CN" altLang="zh-CN"/>
              <a:t>  class MyThread extends Thread</a:t>
            </a:r>
          </a:p>
          <a:p>
            <a:pPr lvl="2"/>
            <a:r>
              <a:rPr lang="zh-CN" altLang="en-US">
                <a:sym typeface="Arial" pitchFamily="34" charset="0"/>
              </a:rPr>
              <a:t>在子类中覆盖</a:t>
            </a:r>
            <a:r>
              <a:rPr lang="zh-CN" altLang="ja-JP">
                <a:sym typeface="Arial" pitchFamily="34" charset="0"/>
              </a:rPr>
              <a:t>run()</a:t>
            </a:r>
            <a:r>
              <a:rPr lang="zh-CN" altLang="en-US">
                <a:sym typeface="Arial" pitchFamily="34" charset="0"/>
              </a:rPr>
              <a:t>方法。</a:t>
            </a:r>
            <a:endParaRPr lang="zh-CN" altLang="ja-JP">
              <a:sym typeface="Arial" pitchFamily="34" charset="0"/>
            </a:endParaRPr>
          </a:p>
          <a:p>
            <a:pPr lvl="2"/>
            <a:r>
              <a:rPr lang="zh-CN" altLang="zh-CN"/>
              <a:t>  public void run()</a:t>
            </a:r>
          </a:p>
          <a:p>
            <a:pPr lvl="2"/>
            <a:r>
              <a:rPr lang="zh-CN" altLang="en-US"/>
              <a:t>生成子类的对象，并且调用</a:t>
            </a:r>
            <a:r>
              <a:rPr lang="zh-CN" altLang="ja-JP">
                <a:sym typeface="Arial" pitchFamily="34" charset="0"/>
              </a:rPr>
              <a:t>start()</a:t>
            </a:r>
            <a:r>
              <a:rPr lang="zh-CN" altLang="en-US"/>
              <a:t>方法启动新线程。</a:t>
            </a:r>
            <a:endParaRPr lang="zh-CN" altLang="ja-JP"/>
          </a:p>
          <a:p>
            <a:pPr lvl="2"/>
            <a:r>
              <a:rPr lang="zh-CN" altLang="zh-CN"/>
              <a:t>  MyThread thread = new MyThread();</a:t>
            </a:r>
          </a:p>
          <a:p>
            <a:pPr lvl="2"/>
            <a:r>
              <a:rPr lang="zh-CN" altLang="zh-CN"/>
              <a:t>  thread.start();</a:t>
            </a:r>
          </a:p>
          <a:p>
            <a:pPr lvl="2"/>
            <a:r>
              <a:rPr lang="zh-CN" altLang="zh-CN"/>
              <a:t>  start()</a:t>
            </a:r>
            <a:r>
              <a:rPr lang="zh-CN" altLang="en-US"/>
              <a:t>方法将调用</a:t>
            </a:r>
            <a:r>
              <a:rPr lang="zh-CN" altLang="ja-JP"/>
              <a:t>run()</a:t>
            </a:r>
            <a:r>
              <a:rPr lang="zh-CN" altLang="en-US"/>
              <a:t>方法执行线程。</a:t>
            </a:r>
            <a:endParaRPr lang="zh-CN" altLang="zh-CN"/>
          </a:p>
          <a:p>
            <a:pPr lvl="3"/>
            <a:endParaRPr lang="zh-CN" dirty="0"/>
          </a:p>
        </p:txBody>
      </p:sp>
      <p:sp>
        <p:nvSpPr>
          <p:cNvPr id="30722" name="Rectangle 2"/>
          <p:cNvSpPr>
            <a:spLocks noGrp="1" noChangeArrowheads="1"/>
          </p:cNvSpPr>
          <p:nvPr>
            <p:ph type="title"/>
          </p:nvPr>
        </p:nvSpPr>
        <p:spPr/>
        <p:txBody>
          <a:bodyPr/>
          <a:lstStyle/>
          <a:p>
            <a:r>
              <a:rPr lang="zh-CN">
                <a:sym typeface="Arial" charset="0"/>
              </a:rPr>
              <a:t>实现</a:t>
            </a:r>
            <a:r>
              <a:rPr lang="zh-CN"/>
              <a:t>Thread子类</a:t>
            </a:r>
            <a:r>
              <a:rPr lang="zh-CN">
                <a:sym typeface="Arial" charset="0"/>
              </a:rPr>
              <a:t>方法的多线程</a:t>
            </a:r>
          </a:p>
        </p:txBody>
      </p:sp>
      <p:sp>
        <p:nvSpPr>
          <p:cNvPr id="30724" name="Rectangle 4"/>
          <p:cNvSpPr>
            <a:spLocks noGrp="1" noChangeArrowheads="1"/>
          </p:cNvSpPr>
          <p:nvPr/>
        </p:nvSpPr>
        <p:spPr bwMode="auto">
          <a:xfrm>
            <a:off x="533400" y="1752600"/>
            <a:ext cx="8229600" cy="434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30000"/>
              </a:lnSpc>
              <a:spcBef>
                <a:spcPct val="20000"/>
              </a:spcBef>
              <a:buClr>
                <a:schemeClr val="tx1"/>
              </a:buClr>
              <a:buSzPct val="110000"/>
              <a:buFont typeface="Wingdings" pitchFamily="2" charset="2"/>
              <a:buAutoNum type="arabicPeriod"/>
            </a:pPr>
            <a:endParaRPr lang="zh-CN" sz="2400" dirty="0">
              <a:latin typeface="Courier New" pitchFamily="49" charset="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normAutofit fontScale="92500" lnSpcReduction="20000"/>
          </a:bodyPr>
          <a:lstStyle/>
          <a:p>
            <a:pPr marL="109728" indent="0">
              <a:buNone/>
            </a:pPr>
            <a:r>
              <a:rPr lang="zh-CN" dirty="0"/>
              <a:t>class FirstThread extends Thread {</a:t>
            </a:r>
          </a:p>
          <a:p>
            <a:pPr marL="109728" indent="0">
              <a:buNone/>
            </a:pPr>
            <a:r>
              <a:rPr lang="zh-CN" dirty="0"/>
              <a:t>  public void run() {</a:t>
            </a:r>
          </a:p>
          <a:p>
            <a:pPr marL="109728" indent="0">
              <a:buNone/>
            </a:pPr>
            <a:r>
              <a:rPr lang="zh-CN" dirty="0"/>
              <a:t>   try{</a:t>
            </a:r>
          </a:p>
          <a:p>
            <a:pPr marL="109728" indent="0">
              <a:buNone/>
            </a:pPr>
            <a:r>
              <a:rPr lang="zh-CN" dirty="0"/>
              <a:t>     System.out.println("First thread starts running.");</a:t>
            </a:r>
          </a:p>
          <a:p>
            <a:pPr marL="109728" indent="0">
              <a:buNone/>
            </a:pPr>
            <a:r>
              <a:rPr lang="zh-CN" dirty="0"/>
              <a:t>	   for(int i=0; i&lt;6; i++) {</a:t>
            </a:r>
          </a:p>
          <a:p>
            <a:pPr marL="109728" indent="0">
              <a:buNone/>
            </a:pPr>
            <a:r>
              <a:rPr lang="zh-CN" dirty="0"/>
              <a:t>	     System.out.println("First " + i);</a:t>
            </a:r>
          </a:p>
          <a:p>
            <a:pPr marL="109728" indent="0">
              <a:buNone/>
            </a:pPr>
            <a:r>
              <a:rPr lang="zh-CN" dirty="0"/>
              <a:t>        sleep(1000);</a:t>
            </a:r>
          </a:p>
          <a:p>
            <a:pPr marL="109728" indent="0">
              <a:buNone/>
            </a:pPr>
            <a:r>
              <a:rPr lang="zh-CN" dirty="0"/>
              <a:t>    }</a:t>
            </a:r>
          </a:p>
          <a:p>
            <a:pPr marL="109728" indent="0">
              <a:buNone/>
            </a:pPr>
            <a:r>
              <a:rPr lang="zh-CN" dirty="0"/>
              <a:t>    System.out.println("First thread finishes running.");</a:t>
            </a:r>
          </a:p>
          <a:p>
            <a:pPr marL="109728" indent="0">
              <a:buNone/>
            </a:pPr>
            <a:r>
              <a:rPr lang="zh-CN" dirty="0"/>
              <a:t>  } catch (InterruptedException e) {}</a:t>
            </a:r>
          </a:p>
          <a:p>
            <a:pPr marL="109728" indent="0">
              <a:buNone/>
            </a:pPr>
            <a:r>
              <a:rPr lang="zh-CN" dirty="0"/>
              <a:t> }</a:t>
            </a:r>
          </a:p>
          <a:p>
            <a:pPr marL="109728" indent="0">
              <a:buNone/>
            </a:pPr>
            <a:r>
              <a:rPr lang="zh-CN" dirty="0"/>
              <a:t>}</a:t>
            </a:r>
          </a:p>
        </p:txBody>
      </p:sp>
      <p:sp>
        <p:nvSpPr>
          <p:cNvPr id="31746" name="Rectangle 2"/>
          <p:cNvSpPr>
            <a:spLocks noGrp="1" noChangeArrowheads="1"/>
          </p:cNvSpPr>
          <p:nvPr>
            <p:ph type="title"/>
          </p:nvPr>
        </p:nvSpPr>
        <p:spPr/>
        <p:txBody>
          <a:bodyPr/>
          <a:lstStyle/>
          <a:p>
            <a:r>
              <a:rPr lang="zh-CN">
                <a:sym typeface="Arial" charset="0"/>
              </a:rPr>
              <a:t>实现</a:t>
            </a:r>
            <a:r>
              <a:rPr lang="zh-CN"/>
              <a:t>Thread子类</a:t>
            </a:r>
            <a:r>
              <a:rPr lang="zh-CN">
                <a:sym typeface="Arial" charset="0"/>
              </a:rPr>
              <a:t>方法的多线程示例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fontScale="92500" lnSpcReduction="20000"/>
          </a:bodyPr>
          <a:lstStyle/>
          <a:p>
            <a:pPr marL="109728" indent="0">
              <a:buNone/>
            </a:pPr>
            <a:r>
              <a:rPr lang="zh-CN" dirty="0">
                <a:sym typeface="Arial" pitchFamily="34" charset="0"/>
              </a:rPr>
              <a:t>class SecondThread extends Thread {</a:t>
            </a:r>
          </a:p>
          <a:p>
            <a:pPr marL="109728" indent="0">
              <a:buNone/>
            </a:pPr>
            <a:r>
              <a:rPr lang="zh-CN" dirty="0">
                <a:sym typeface="Arial" pitchFamily="34" charset="0"/>
              </a:rPr>
              <a:t> public void run() {</a:t>
            </a:r>
          </a:p>
          <a:p>
            <a:pPr marL="109728" indent="0">
              <a:buNone/>
            </a:pPr>
            <a:r>
              <a:rPr lang="zh-CN" dirty="0">
                <a:sym typeface="Arial" pitchFamily="34" charset="0"/>
              </a:rPr>
              <a:t>  try{</a:t>
            </a:r>
          </a:p>
          <a:p>
            <a:pPr marL="109728" indent="0">
              <a:buNone/>
            </a:pPr>
            <a:r>
              <a:rPr lang="zh-CN" dirty="0">
                <a:sym typeface="Arial" pitchFamily="34" charset="0"/>
              </a:rPr>
              <a:t>   System.out.println("\tSecond thread starts running.");</a:t>
            </a:r>
          </a:p>
          <a:p>
            <a:pPr marL="109728" indent="0">
              <a:buNone/>
            </a:pPr>
            <a:r>
              <a:rPr lang="zh-CN" dirty="0">
                <a:sym typeface="Arial" pitchFamily="34" charset="0"/>
              </a:rPr>
              <a:t>	 for(int i=0; i&lt;6; i++) {</a:t>
            </a:r>
          </a:p>
          <a:p>
            <a:pPr marL="109728" indent="0">
              <a:buNone/>
            </a:pPr>
            <a:r>
              <a:rPr lang="zh-CN" dirty="0">
                <a:sym typeface="Arial" pitchFamily="34" charset="0"/>
              </a:rPr>
              <a:t>	   System.out.println("\tSecond " + i);</a:t>
            </a:r>
          </a:p>
          <a:p>
            <a:pPr marL="109728" indent="0">
              <a:buNone/>
            </a:pPr>
            <a:r>
              <a:rPr lang="zh-CN" dirty="0">
                <a:sym typeface="Arial" pitchFamily="34" charset="0"/>
              </a:rPr>
              <a:t>	   sleep(1000);</a:t>
            </a:r>
          </a:p>
          <a:p>
            <a:pPr marL="109728" indent="0">
              <a:buNone/>
            </a:pPr>
            <a:r>
              <a:rPr lang="zh-CN" dirty="0">
                <a:sym typeface="Arial" pitchFamily="34" charset="0"/>
              </a:rPr>
              <a:t>   }</a:t>
            </a:r>
          </a:p>
          <a:p>
            <a:pPr marL="109728" indent="0">
              <a:buNone/>
            </a:pPr>
            <a:r>
              <a:rPr lang="zh-CN" dirty="0">
                <a:sym typeface="Arial" pitchFamily="34" charset="0"/>
              </a:rPr>
              <a:t>   System.out.println("\tSecond thread finishes running");</a:t>
            </a:r>
          </a:p>
          <a:p>
            <a:pPr marL="109728" indent="0">
              <a:buNone/>
            </a:pPr>
            <a:r>
              <a:rPr lang="zh-CN" dirty="0">
                <a:sym typeface="Arial" pitchFamily="34" charset="0"/>
              </a:rPr>
              <a:t>  }catch (InterruptedException e) {}</a:t>
            </a:r>
          </a:p>
          <a:p>
            <a:pPr marL="109728" indent="0">
              <a:buNone/>
            </a:pPr>
            <a:r>
              <a:rPr lang="zh-CN" dirty="0">
                <a:sym typeface="Arial" pitchFamily="34" charset="0"/>
              </a:rPr>
              <a:t> }</a:t>
            </a:r>
          </a:p>
          <a:p>
            <a:pPr marL="109728" indent="0">
              <a:buNone/>
            </a:pPr>
            <a:r>
              <a:rPr lang="zh-CN" dirty="0">
                <a:sym typeface="Arial" pitchFamily="34" charset="0"/>
              </a:rPr>
              <a:t>}</a:t>
            </a:r>
          </a:p>
        </p:txBody>
      </p:sp>
      <p:sp>
        <p:nvSpPr>
          <p:cNvPr id="32770" name="Rectangle 2"/>
          <p:cNvSpPr>
            <a:spLocks noGrp="1" noChangeArrowheads="1"/>
          </p:cNvSpPr>
          <p:nvPr>
            <p:ph type="title"/>
          </p:nvPr>
        </p:nvSpPr>
        <p:spPr/>
        <p:txBody>
          <a:bodyPr/>
          <a:lstStyle/>
          <a:p>
            <a:r>
              <a:rPr lang="zh-CN">
                <a:sym typeface="Arial" charset="0"/>
              </a:rPr>
              <a:t>实现</a:t>
            </a:r>
            <a:r>
              <a:rPr lang="zh-CN"/>
              <a:t>Thread子类</a:t>
            </a:r>
            <a:r>
              <a:rPr lang="zh-CN">
                <a:sym typeface="Arial" charset="0"/>
              </a:rPr>
              <a:t>方法的多线程示例</a:t>
            </a:r>
            <a:endParaRPr 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fontScale="85000" lnSpcReduction="10000"/>
          </a:bodyPr>
          <a:lstStyle/>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public class ThreadTest1 {</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public ThreadTest1() {</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FirstThread first = new FirstThread();</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SecondThread second = new SecondThread();</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first.start();</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second.start();</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public static void main(String[] args) {</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new ThreadTest1();</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	}</a:t>
            </a:r>
          </a:p>
          <a:p>
            <a:pPr marL="342900" indent="-342900">
              <a:spcBef>
                <a:spcPct val="20000"/>
              </a:spcBef>
              <a:buClr>
                <a:schemeClr val="tx1"/>
              </a:buClr>
              <a:buFont typeface="Wingdings" charset="0"/>
              <a:buNone/>
              <a:defRPr/>
            </a:pPr>
            <a:r>
              <a:rPr lang="zh-CN" altLang="zh-CN" sz="2800" b="1" dirty="0">
                <a:latin typeface="Courier New" charset="0"/>
                <a:ea typeface="宋体" charset="0"/>
                <a:cs typeface="宋体" charset="0"/>
              </a:rPr>
              <a:t>}</a:t>
            </a:r>
          </a:p>
          <a:p>
            <a:endParaRPr kumimoji="1" lang="zh-CN" altLang="en-US" dirty="0"/>
          </a:p>
        </p:txBody>
      </p:sp>
      <p:sp>
        <p:nvSpPr>
          <p:cNvPr id="33794" name="Rectangle 2"/>
          <p:cNvSpPr>
            <a:spLocks noGrp="1" noChangeArrowheads="1"/>
          </p:cNvSpPr>
          <p:nvPr>
            <p:ph type="title"/>
          </p:nvPr>
        </p:nvSpPr>
        <p:spPr/>
        <p:txBody>
          <a:bodyPr/>
          <a:lstStyle/>
          <a:p>
            <a:r>
              <a:rPr lang="zh-CN">
                <a:sym typeface="Arial" charset="0"/>
              </a:rPr>
              <a:t>实现</a:t>
            </a:r>
            <a:r>
              <a:rPr lang="zh-CN"/>
              <a:t>Thread子类</a:t>
            </a:r>
            <a:r>
              <a:rPr lang="zh-CN">
                <a:sym typeface="Arial" charset="0"/>
              </a:rPr>
              <a:t>方法的多线程示例</a:t>
            </a:r>
          </a:p>
        </p:txBody>
      </p:sp>
      <p:sp>
        <p:nvSpPr>
          <p:cNvPr id="33795" name="Rectangle 3"/>
          <p:cNvSpPr>
            <a:spLocks noGrp="1" noChangeArrowheads="1"/>
          </p:cNvSpPr>
          <p:nvPr/>
        </p:nvSpPr>
        <p:spPr bwMode="auto">
          <a:xfrm>
            <a:off x="230188" y="1295400"/>
            <a:ext cx="8839200" cy="510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1"/>
              </a:buClr>
              <a:buFont typeface="Wingdings" charset="0"/>
              <a:buNone/>
              <a:defRPr/>
            </a:pPr>
            <a:endParaRPr lang="zh-CN" sz="2400" b="1" dirty="0">
              <a:latin typeface="Courier New" charset="0"/>
              <a:ea typeface="宋体" charset="0"/>
              <a:cs typeface="宋体" charset="0"/>
            </a:endParaRPr>
          </a:p>
        </p:txBody>
      </p:sp>
      <p:sp>
        <p:nvSpPr>
          <p:cNvPr id="33796" name="AutoShape 4"/>
          <p:cNvSpPr>
            <a:spLocks noChangeArrowheads="1"/>
          </p:cNvSpPr>
          <p:nvPr/>
        </p:nvSpPr>
        <p:spPr bwMode="auto">
          <a:xfrm>
            <a:off x="460375" y="1828800"/>
            <a:ext cx="8228013" cy="4343400"/>
          </a:xfrm>
          <a:prstGeom prst="wedgeRectCallout">
            <a:avLst>
              <a:gd name="adj1" fmla="val -38171"/>
              <a:gd name="adj2" fmla="val 50269"/>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pPr>
            <a:r>
              <a:rPr lang="zh-CN" altLang="en-US" sz="2000" b="1">
                <a:solidFill>
                  <a:schemeClr val="bg1"/>
                </a:solidFill>
                <a:latin typeface="Courier New" pitchFamily="49" charset="0"/>
                <a:ea typeface="宋体" pitchFamily="2" charset="-122"/>
              </a:rPr>
              <a:t>结果为：</a:t>
            </a:r>
            <a:endParaRPr lang="zh-CN" sz="2000" b="1">
              <a:solidFill>
                <a:schemeClr val="bg1"/>
              </a:solidFill>
              <a:latin typeface="Courier New" pitchFamily="49" charset="0"/>
              <a:ea typeface="宋体" pitchFamily="2" charset="-122"/>
            </a:endParaRPr>
          </a:p>
          <a:p>
            <a:pPr>
              <a:lnSpc>
                <a:spcPct val="80000"/>
              </a:lnSpc>
            </a:pPr>
            <a:r>
              <a:rPr lang="zh-CN" sz="2000" b="1">
                <a:solidFill>
                  <a:schemeClr val="bg1"/>
                </a:solidFill>
                <a:latin typeface="Courier New" pitchFamily="49" charset="0"/>
                <a:ea typeface="宋体" pitchFamily="2" charset="-122"/>
              </a:rPr>
              <a:t>	First thread starts running.</a:t>
            </a:r>
          </a:p>
          <a:p>
            <a:pPr>
              <a:lnSpc>
                <a:spcPct val="80000"/>
              </a:lnSpc>
            </a:pPr>
            <a:r>
              <a:rPr lang="zh-CN" sz="2000" b="1">
                <a:solidFill>
                  <a:schemeClr val="bg1"/>
                </a:solidFill>
                <a:latin typeface="Courier New" pitchFamily="49" charset="0"/>
                <a:ea typeface="宋体" pitchFamily="2" charset="-122"/>
              </a:rPr>
              <a:t>	First 0</a:t>
            </a:r>
          </a:p>
          <a:p>
            <a:pPr>
              <a:lnSpc>
                <a:spcPct val="80000"/>
              </a:lnSpc>
            </a:pPr>
            <a:r>
              <a:rPr lang="zh-CN" sz="2000" b="1">
                <a:solidFill>
                  <a:schemeClr val="bg1"/>
                </a:solidFill>
                <a:latin typeface="Courier New" pitchFamily="49" charset="0"/>
                <a:ea typeface="宋体" pitchFamily="2" charset="-122"/>
              </a:rPr>
              <a:t>	        Second thread starts running.</a:t>
            </a:r>
          </a:p>
          <a:p>
            <a:pPr>
              <a:lnSpc>
                <a:spcPct val="80000"/>
              </a:lnSpc>
            </a:pPr>
            <a:r>
              <a:rPr lang="zh-CN" sz="2000" b="1">
                <a:solidFill>
                  <a:schemeClr val="bg1"/>
                </a:solidFill>
                <a:latin typeface="Courier New" pitchFamily="49" charset="0"/>
                <a:ea typeface="宋体" pitchFamily="2" charset="-122"/>
              </a:rPr>
              <a:t>	        Second 0</a:t>
            </a:r>
          </a:p>
          <a:p>
            <a:pPr>
              <a:lnSpc>
                <a:spcPct val="80000"/>
              </a:lnSpc>
            </a:pPr>
            <a:r>
              <a:rPr lang="zh-CN" sz="2000" b="1">
                <a:solidFill>
                  <a:schemeClr val="bg1"/>
                </a:solidFill>
                <a:latin typeface="Courier New" pitchFamily="49" charset="0"/>
                <a:ea typeface="宋体" pitchFamily="2" charset="-122"/>
              </a:rPr>
              <a:t>	First 1</a:t>
            </a:r>
          </a:p>
          <a:p>
            <a:pPr>
              <a:lnSpc>
                <a:spcPct val="80000"/>
              </a:lnSpc>
            </a:pPr>
            <a:r>
              <a:rPr lang="zh-CN" sz="2000" b="1">
                <a:solidFill>
                  <a:schemeClr val="bg1"/>
                </a:solidFill>
                <a:latin typeface="Courier New" pitchFamily="49" charset="0"/>
                <a:ea typeface="宋体" pitchFamily="2" charset="-122"/>
              </a:rPr>
              <a:t>	        Second 1</a:t>
            </a:r>
          </a:p>
          <a:p>
            <a:pPr>
              <a:lnSpc>
                <a:spcPct val="80000"/>
              </a:lnSpc>
            </a:pPr>
            <a:r>
              <a:rPr lang="zh-CN" sz="2000" b="1">
                <a:solidFill>
                  <a:schemeClr val="bg1"/>
                </a:solidFill>
                <a:latin typeface="Courier New" pitchFamily="49" charset="0"/>
                <a:ea typeface="宋体" pitchFamily="2" charset="-122"/>
              </a:rPr>
              <a:t>	First 2</a:t>
            </a:r>
          </a:p>
          <a:p>
            <a:pPr>
              <a:lnSpc>
                <a:spcPct val="80000"/>
              </a:lnSpc>
            </a:pPr>
            <a:r>
              <a:rPr lang="zh-CN" sz="2000" b="1">
                <a:solidFill>
                  <a:schemeClr val="bg1"/>
                </a:solidFill>
                <a:latin typeface="Courier New" pitchFamily="49" charset="0"/>
                <a:ea typeface="宋体" pitchFamily="2" charset="-122"/>
              </a:rPr>
              <a:t>	        Second 2</a:t>
            </a:r>
          </a:p>
          <a:p>
            <a:pPr>
              <a:lnSpc>
                <a:spcPct val="80000"/>
              </a:lnSpc>
            </a:pPr>
            <a:r>
              <a:rPr lang="zh-CN" sz="2000" b="1">
                <a:solidFill>
                  <a:schemeClr val="bg1"/>
                </a:solidFill>
                <a:latin typeface="Courier New" pitchFamily="49" charset="0"/>
                <a:ea typeface="宋体" pitchFamily="2" charset="-122"/>
              </a:rPr>
              <a:t>	First 3</a:t>
            </a:r>
          </a:p>
          <a:p>
            <a:pPr>
              <a:lnSpc>
                <a:spcPct val="80000"/>
              </a:lnSpc>
            </a:pPr>
            <a:r>
              <a:rPr lang="zh-CN" sz="2000" b="1">
                <a:solidFill>
                  <a:schemeClr val="bg1"/>
                </a:solidFill>
                <a:latin typeface="Courier New" pitchFamily="49" charset="0"/>
                <a:ea typeface="宋体" pitchFamily="2" charset="-122"/>
              </a:rPr>
              <a:t>	        Second 3</a:t>
            </a:r>
          </a:p>
          <a:p>
            <a:pPr>
              <a:lnSpc>
                <a:spcPct val="80000"/>
              </a:lnSpc>
            </a:pPr>
            <a:r>
              <a:rPr lang="zh-CN" sz="2000" b="1">
                <a:solidFill>
                  <a:schemeClr val="bg1"/>
                </a:solidFill>
                <a:latin typeface="Courier New" pitchFamily="49" charset="0"/>
                <a:ea typeface="宋体" pitchFamily="2" charset="-122"/>
              </a:rPr>
              <a:t>	First 4</a:t>
            </a:r>
          </a:p>
          <a:p>
            <a:pPr>
              <a:lnSpc>
                <a:spcPct val="80000"/>
              </a:lnSpc>
            </a:pPr>
            <a:r>
              <a:rPr lang="zh-CN" sz="2000" b="1">
                <a:solidFill>
                  <a:schemeClr val="bg1"/>
                </a:solidFill>
                <a:latin typeface="Courier New" pitchFamily="49" charset="0"/>
                <a:ea typeface="宋体" pitchFamily="2" charset="-122"/>
              </a:rPr>
              <a:t>	        Second 4</a:t>
            </a:r>
          </a:p>
          <a:p>
            <a:pPr>
              <a:lnSpc>
                <a:spcPct val="80000"/>
              </a:lnSpc>
            </a:pPr>
            <a:r>
              <a:rPr lang="zh-CN" sz="2000" b="1">
                <a:solidFill>
                  <a:schemeClr val="bg1"/>
                </a:solidFill>
                <a:latin typeface="Courier New" pitchFamily="49" charset="0"/>
                <a:ea typeface="宋体" pitchFamily="2" charset="-122"/>
              </a:rPr>
              <a:t>	First 5</a:t>
            </a:r>
          </a:p>
          <a:p>
            <a:pPr>
              <a:lnSpc>
                <a:spcPct val="80000"/>
              </a:lnSpc>
            </a:pPr>
            <a:r>
              <a:rPr lang="zh-CN" sz="2000" b="1">
                <a:solidFill>
                  <a:schemeClr val="bg1"/>
                </a:solidFill>
                <a:latin typeface="Courier New" pitchFamily="49" charset="0"/>
                <a:ea typeface="宋体" pitchFamily="2" charset="-122"/>
              </a:rPr>
              <a:t>	        Second 5</a:t>
            </a:r>
          </a:p>
          <a:p>
            <a:pPr>
              <a:lnSpc>
                <a:spcPct val="80000"/>
              </a:lnSpc>
            </a:pPr>
            <a:r>
              <a:rPr lang="zh-CN" sz="2000" b="1">
                <a:solidFill>
                  <a:schemeClr val="bg1"/>
                </a:solidFill>
                <a:latin typeface="Courier New" pitchFamily="49" charset="0"/>
                <a:ea typeface="宋体" pitchFamily="2" charset="-122"/>
              </a:rPr>
              <a:t>	First thread finishes running.</a:t>
            </a:r>
          </a:p>
          <a:p>
            <a:pPr>
              <a:lnSpc>
                <a:spcPct val="80000"/>
              </a:lnSpc>
            </a:pPr>
            <a:r>
              <a:rPr lang="zh-CN" sz="2000" b="1">
                <a:solidFill>
                  <a:schemeClr val="bg1"/>
                </a:solidFill>
                <a:latin typeface="Courier New" pitchFamily="49" charset="0"/>
                <a:ea typeface="宋体" pitchFamily="2" charset="-122"/>
              </a:rPr>
              <a:t>        Second thread finished.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nodePh="1">
                                  <p:stCondLst>
                                    <p:cond delay="0"/>
                                  </p:stCondLst>
                                  <p:endCondLst>
                                    <p:cond evt="begin" delay="0">
                                      <p:tn val="5"/>
                                    </p:cond>
                                  </p:end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3796"/>
                                        </p:tgtEl>
                                        <p:attrNameLst>
                                          <p:attrName>style.visibility</p:attrName>
                                        </p:attrNameLst>
                                      </p:cBhvr>
                                      <p:to>
                                        <p:strVal val="visible"/>
                                      </p:to>
                                    </p:set>
                                    <p:animEffect transition="in" filter="blinds(horizontal)">
                                      <p:cBhvr>
                                        <p:cTn id="13" dur="500"/>
                                        <p:tgtEl>
                                          <p:spTgt spid="337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grpId="1" nodeType="clickEffect">
                                  <p:stCondLst>
                                    <p:cond delay="0"/>
                                  </p:stCondLst>
                                  <p:childTnLst>
                                    <p:animEffect transition="out" filter="blinds(horizontal)">
                                      <p:cBhvr>
                                        <p:cTn id="17" dur="500"/>
                                        <p:tgtEl>
                                          <p:spTgt spid="33796"/>
                                        </p:tgtEl>
                                      </p:cBhvr>
                                    </p:animEffect>
                                    <p:set>
                                      <p:cBhvr>
                                        <p:cTn id="18" dur="1" fill="hold">
                                          <p:stCondLst>
                                            <p:cond delay="499"/>
                                          </p:stCondLst>
                                        </p:cTn>
                                        <p:tgtEl>
                                          <p:spTgt spid="337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ldLvl="0" animBg="1" autoUpdateAnimBg="0"/>
      <p:bldP spid="33796" grpId="1"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使用这种方法创建新线程，要完成以下几步：</a:t>
            </a:r>
          </a:p>
          <a:p>
            <a:pPr lvl="1"/>
            <a:r>
              <a:rPr lang="zh-CN" altLang="en-US" dirty="0"/>
              <a:t>程序中某个类声明实现</a:t>
            </a:r>
            <a:r>
              <a:rPr lang="en-US" altLang="zh-CN" dirty="0"/>
              <a:t>Runnable</a:t>
            </a:r>
            <a:r>
              <a:rPr lang="zh-CN" altLang="en-US" dirty="0"/>
              <a:t>接口，并且在这个类中实现</a:t>
            </a:r>
            <a:r>
              <a:rPr lang="en-US" altLang="zh-CN" dirty="0"/>
              <a:t>run()</a:t>
            </a:r>
            <a:r>
              <a:rPr lang="zh-CN" altLang="en-US" dirty="0"/>
              <a:t>方法。</a:t>
            </a:r>
          </a:p>
          <a:p>
            <a:pPr lvl="1"/>
            <a:r>
              <a:rPr lang="zh-CN" altLang="en-US" dirty="0"/>
              <a:t>生成这个类的对象。</a:t>
            </a:r>
          </a:p>
          <a:p>
            <a:pPr lvl="1" fontAlgn="base"/>
            <a:r>
              <a:rPr lang="zh-CN" altLang="zh-CN" dirty="0"/>
              <a:t>用</a:t>
            </a:r>
            <a:r>
              <a:rPr lang="en-US" altLang="zh-CN" dirty="0"/>
              <a:t>Thread(Runnable target)</a:t>
            </a:r>
            <a:r>
              <a:rPr lang="zh-CN" altLang="zh-CN" dirty="0"/>
              <a:t>构造器生成</a:t>
            </a:r>
            <a:r>
              <a:rPr lang="en-US" altLang="zh-CN" dirty="0"/>
              <a:t>Thread</a:t>
            </a:r>
            <a:r>
              <a:rPr lang="zh-CN" altLang="zh-CN" dirty="0"/>
              <a:t>对象，其中</a:t>
            </a:r>
            <a:r>
              <a:rPr lang="en-US" altLang="zh-CN" dirty="0"/>
              <a:t>target</a:t>
            </a:r>
            <a:r>
              <a:rPr lang="zh-CN" altLang="zh-CN" dirty="0"/>
              <a:t>是声明实现了</a:t>
            </a:r>
            <a:r>
              <a:rPr lang="en-US" altLang="zh-CN" dirty="0"/>
              <a:t>Runnable</a:t>
            </a:r>
            <a:r>
              <a:rPr lang="zh-CN" altLang="zh-CN" dirty="0"/>
              <a:t>接口的对象，并且用</a:t>
            </a:r>
            <a:r>
              <a:rPr lang="en-US" altLang="zh-CN" dirty="0"/>
              <a:t>start()</a:t>
            </a:r>
            <a:r>
              <a:rPr lang="zh-CN" altLang="zh-CN" dirty="0"/>
              <a:t>方法启动线程。</a:t>
            </a:r>
            <a:endParaRPr lang="en-US" altLang="zh-CN" dirty="0"/>
          </a:p>
          <a:p>
            <a:endParaRPr lang="zh-CN" altLang="en-US" dirty="0"/>
          </a:p>
        </p:txBody>
      </p:sp>
      <p:sp>
        <p:nvSpPr>
          <p:cNvPr id="34818" name="Rectangle 2"/>
          <p:cNvSpPr>
            <a:spLocks noGrp="1" noChangeArrowheads="1"/>
          </p:cNvSpPr>
          <p:nvPr>
            <p:ph type="title"/>
          </p:nvPr>
        </p:nvSpPr>
        <p:spPr/>
        <p:txBody>
          <a:bodyPr/>
          <a:lstStyle/>
          <a:p>
            <a:r>
              <a:rPr lang="zh-CN">
                <a:sym typeface="Arial" charset="0"/>
              </a:rPr>
              <a:t>实现</a:t>
            </a:r>
            <a:r>
              <a:rPr lang="zh-CN"/>
              <a:t>Runnable接口</a:t>
            </a:r>
            <a:r>
              <a:rPr lang="zh-CN">
                <a:sym typeface="Arial" charset="0"/>
              </a:rPr>
              <a:t>方法的多线程</a:t>
            </a:r>
          </a:p>
        </p:txBody>
      </p:sp>
      <p:sp>
        <p:nvSpPr>
          <p:cNvPr id="5" name="矩形 4"/>
          <p:cNvSpPr/>
          <p:nvPr/>
        </p:nvSpPr>
        <p:spPr>
          <a:xfrm>
            <a:off x="1752674" y="2362228"/>
            <a:ext cx="5791048" cy="2862323"/>
          </a:xfrm>
          <a:prstGeom prst="rect">
            <a:avLst/>
          </a:prstGeom>
          <a:solidFill>
            <a:schemeClr val="accent1"/>
          </a:solidFill>
        </p:spPr>
        <p:txBody>
          <a:bodyPr wrap="square">
            <a:spAutoFit/>
          </a:bodyPr>
          <a:lstStyle/>
          <a:p>
            <a:r>
              <a:rPr lang="en-US" altLang="zh-CN" dirty="0">
                <a:solidFill>
                  <a:schemeClr val="bg1"/>
                </a:solidFill>
              </a:rPr>
              <a:t>class </a:t>
            </a:r>
            <a:r>
              <a:rPr lang="en-US" altLang="zh-CN" dirty="0" err="1">
                <a:solidFill>
                  <a:schemeClr val="bg1"/>
                </a:solidFill>
              </a:rPr>
              <a:t>NewThreadRun</a:t>
            </a:r>
            <a:r>
              <a:rPr lang="en-US" altLang="zh-CN" dirty="0">
                <a:solidFill>
                  <a:schemeClr val="bg1"/>
                </a:solidFill>
              </a:rPr>
              <a:t> implements Runnable {</a:t>
            </a:r>
          </a:p>
          <a:p>
            <a:r>
              <a:rPr lang="en-US" altLang="zh-CN" dirty="0">
                <a:solidFill>
                  <a:schemeClr val="bg1"/>
                </a:solidFill>
              </a:rPr>
              <a:t>          ...</a:t>
            </a:r>
          </a:p>
          <a:p>
            <a:r>
              <a:rPr lang="en-US" altLang="zh-CN" dirty="0">
                <a:solidFill>
                  <a:schemeClr val="bg1"/>
                </a:solidFill>
              </a:rPr>
              <a:t>          public void run() {</a:t>
            </a:r>
          </a:p>
          <a:p>
            <a:r>
              <a:rPr lang="en-US" altLang="zh-CN" dirty="0">
                <a:solidFill>
                  <a:schemeClr val="bg1"/>
                </a:solidFill>
              </a:rPr>
              <a:t>              ...</a:t>
            </a:r>
          </a:p>
          <a:p>
            <a:r>
              <a:rPr lang="en-US" altLang="zh-CN" dirty="0">
                <a:solidFill>
                  <a:schemeClr val="bg1"/>
                </a:solidFill>
              </a:rPr>
              <a:t>          }</a:t>
            </a:r>
          </a:p>
          <a:p>
            <a:r>
              <a:rPr lang="en-US" altLang="zh-CN" dirty="0">
                <a:solidFill>
                  <a:schemeClr val="bg1"/>
                </a:solidFill>
              </a:rPr>
              <a:t>     }</a:t>
            </a:r>
          </a:p>
          <a:p>
            <a:endParaRPr lang="en-US" altLang="zh-CN" dirty="0">
              <a:solidFill>
                <a:schemeClr val="bg1"/>
              </a:solidFill>
            </a:endParaRPr>
          </a:p>
          <a:p>
            <a:r>
              <a:rPr lang="en-US" altLang="zh-CN" dirty="0">
                <a:solidFill>
                  <a:schemeClr val="bg1"/>
                </a:solidFill>
              </a:rPr>
              <a:t>    </a:t>
            </a:r>
            <a:r>
              <a:rPr lang="en-US" altLang="zh-CN" dirty="0" err="1">
                <a:solidFill>
                  <a:schemeClr val="bg1"/>
                </a:solidFill>
              </a:rPr>
              <a:t>NewThreadRun</a:t>
            </a:r>
            <a:r>
              <a:rPr lang="en-US" altLang="zh-CN" dirty="0">
                <a:solidFill>
                  <a:schemeClr val="bg1"/>
                </a:solidFill>
              </a:rPr>
              <a:t> n=new </a:t>
            </a:r>
            <a:r>
              <a:rPr lang="en-US" altLang="zh-CN" dirty="0" err="1">
                <a:solidFill>
                  <a:schemeClr val="bg1"/>
                </a:solidFill>
              </a:rPr>
              <a:t>NewThreadRun</a:t>
            </a:r>
            <a:r>
              <a:rPr lang="en-US" altLang="zh-CN" dirty="0">
                <a:solidFill>
                  <a:schemeClr val="bg1"/>
                </a:solidFill>
              </a:rPr>
              <a:t>();</a:t>
            </a:r>
          </a:p>
          <a:p>
            <a:r>
              <a:rPr lang="en-US" altLang="zh-CN" dirty="0">
                <a:solidFill>
                  <a:schemeClr val="bg1"/>
                </a:solidFill>
              </a:rPr>
              <a:t>    Thread thread =new Thread(n);</a:t>
            </a:r>
          </a:p>
          <a:p>
            <a:r>
              <a:rPr lang="en-US" altLang="zh-CN" dirty="0">
                <a:solidFill>
                  <a:schemeClr val="bg1"/>
                </a:solidFill>
              </a:rPr>
              <a:t>    </a:t>
            </a:r>
            <a:r>
              <a:rPr lang="en-US" altLang="zh-CN" dirty="0" err="1">
                <a:solidFill>
                  <a:schemeClr val="bg1"/>
                </a:solidFill>
              </a:rPr>
              <a:t>thread.start</a:t>
            </a:r>
            <a:r>
              <a:rPr lang="en-US" altLang="zh-CN" dirty="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457200" y="1481328"/>
            <a:ext cx="8229600" cy="5376672"/>
          </a:xfrm>
        </p:spPr>
        <p:txBody>
          <a:bodyPr>
            <a:normAutofit fontScale="47500" lnSpcReduction="20000"/>
          </a:bodyPr>
          <a:lstStyle/>
          <a:p>
            <a:pPr marL="109728" indent="0">
              <a:buNone/>
            </a:pPr>
            <a:r>
              <a:rPr lang="zh-CN" dirty="0"/>
              <a:t>class FirstThread implements Runnable {</a:t>
            </a:r>
          </a:p>
          <a:p>
            <a:pPr marL="109728" indent="0">
              <a:buNone/>
            </a:pPr>
            <a:r>
              <a:rPr lang="zh-CN" dirty="0"/>
              <a:t>   public void run() {</a:t>
            </a:r>
          </a:p>
          <a:p>
            <a:pPr marL="109728" indent="0">
              <a:buNone/>
            </a:pPr>
            <a:r>
              <a:rPr lang="zh-CN" dirty="0"/>
              <a:t>     try {</a:t>
            </a:r>
          </a:p>
          <a:p>
            <a:pPr marL="109728" indent="0">
              <a:buNone/>
            </a:pPr>
            <a:r>
              <a:rPr lang="zh-CN" dirty="0"/>
              <a:t>        System.out.println("First thread starts running.");</a:t>
            </a:r>
          </a:p>
          <a:p>
            <a:pPr marL="109728" indent="0">
              <a:buNone/>
            </a:pPr>
            <a:r>
              <a:rPr lang="zh-CN" dirty="0"/>
              <a:t>        for(int i=0; i&lt;6; i++) {</a:t>
            </a:r>
          </a:p>
          <a:p>
            <a:pPr marL="109728" indent="0">
              <a:buNone/>
            </a:pPr>
            <a:r>
              <a:rPr lang="zh-CN" dirty="0"/>
              <a:t>           System.out.println("First " + i);</a:t>
            </a:r>
          </a:p>
          <a:p>
            <a:pPr marL="109728" indent="0">
              <a:buNone/>
            </a:pPr>
            <a:r>
              <a:rPr lang="zh-CN" dirty="0"/>
              <a:t>           Thread.sleep(1000);</a:t>
            </a:r>
          </a:p>
          <a:p>
            <a:pPr marL="109728" indent="0">
              <a:buNone/>
            </a:pPr>
            <a:r>
              <a:rPr lang="zh-CN" dirty="0"/>
              <a:t>        }</a:t>
            </a:r>
          </a:p>
          <a:p>
            <a:pPr marL="109728" indent="0">
              <a:buNone/>
            </a:pPr>
            <a:r>
              <a:rPr lang="zh-CN" dirty="0"/>
              <a:t>        System.out.println("First thread finishes running.");</a:t>
            </a:r>
          </a:p>
          <a:p>
            <a:pPr marL="109728" indent="0">
              <a:buNone/>
            </a:pPr>
            <a:r>
              <a:rPr lang="zh-CN" dirty="0"/>
              <a:t>     } catch (InterruptedException e) {}</a:t>
            </a:r>
          </a:p>
          <a:p>
            <a:pPr marL="109728" indent="0">
              <a:buNone/>
            </a:pPr>
            <a:r>
              <a:rPr lang="zh-CN" dirty="0"/>
              <a:t>  }</a:t>
            </a:r>
          </a:p>
          <a:p>
            <a:pPr marL="109728" indent="0">
              <a:buNone/>
            </a:pPr>
            <a:r>
              <a:rPr lang="zh-CN" dirty="0"/>
              <a:t>}</a:t>
            </a:r>
          </a:p>
          <a:p>
            <a:pPr marL="109728" indent="0">
              <a:buNone/>
            </a:pPr>
            <a:r>
              <a:rPr lang="zh-CN" dirty="0"/>
              <a:t>class SecondThread implements Runnable {</a:t>
            </a:r>
          </a:p>
          <a:p>
            <a:pPr marL="109728" indent="0">
              <a:buNone/>
            </a:pPr>
            <a:r>
              <a:rPr lang="zh-CN" dirty="0"/>
              <a:t>  public void run() {</a:t>
            </a:r>
          </a:p>
          <a:p>
            <a:pPr marL="109728" indent="0">
              <a:buNone/>
            </a:pPr>
            <a:r>
              <a:rPr lang="zh-CN" dirty="0"/>
              <a:t>    try {</a:t>
            </a:r>
          </a:p>
          <a:p>
            <a:pPr marL="109728" indent="0">
              <a:buNone/>
            </a:pPr>
            <a:r>
              <a:rPr lang="zh-CN" dirty="0"/>
              <a:t>       System.out.println("\tSecond thread starts running.");</a:t>
            </a:r>
          </a:p>
          <a:p>
            <a:pPr marL="109728" indent="0">
              <a:buNone/>
            </a:pPr>
            <a:r>
              <a:rPr lang="zh-CN" dirty="0"/>
              <a:t>       for(int i=0; i&lt;6; i++) {</a:t>
            </a:r>
          </a:p>
          <a:p>
            <a:pPr marL="109728" indent="0">
              <a:buNone/>
            </a:pPr>
            <a:r>
              <a:rPr lang="zh-CN" dirty="0"/>
              <a:t>           System.out.println("\tSecond " + i);</a:t>
            </a:r>
          </a:p>
          <a:p>
            <a:pPr marL="109728" indent="0">
              <a:buNone/>
            </a:pPr>
            <a:r>
              <a:rPr lang="zh-CN" dirty="0"/>
              <a:t>           Thread.sleep(1000);</a:t>
            </a:r>
          </a:p>
          <a:p>
            <a:pPr marL="109728" indent="0">
              <a:buNone/>
            </a:pPr>
            <a:r>
              <a:rPr lang="zh-CN" dirty="0"/>
              <a:t>       }</a:t>
            </a:r>
          </a:p>
          <a:p>
            <a:pPr marL="109728" indent="0">
              <a:buNone/>
            </a:pPr>
            <a:r>
              <a:rPr lang="zh-CN" dirty="0"/>
              <a:t>       System.out.println("\tSecond thread finished.");</a:t>
            </a:r>
          </a:p>
          <a:p>
            <a:pPr marL="109728" indent="0">
              <a:buNone/>
            </a:pPr>
            <a:r>
              <a:rPr lang="zh-CN" dirty="0"/>
              <a:t>    }catch(InterruptedException e) {}</a:t>
            </a:r>
          </a:p>
          <a:p>
            <a:pPr marL="109728" indent="0">
              <a:buNone/>
            </a:pPr>
            <a:r>
              <a:rPr lang="zh-CN" dirty="0"/>
              <a:t>  }</a:t>
            </a:r>
          </a:p>
          <a:p>
            <a:pPr marL="109728" indent="0">
              <a:buNone/>
            </a:pPr>
            <a:r>
              <a:rPr lang="zh-CN" dirty="0"/>
              <a:t>}</a:t>
            </a:r>
          </a:p>
        </p:txBody>
      </p:sp>
      <p:sp>
        <p:nvSpPr>
          <p:cNvPr id="35842" name="Rectangle 2"/>
          <p:cNvSpPr>
            <a:spLocks noGrp="1" noChangeArrowheads="1"/>
          </p:cNvSpPr>
          <p:nvPr>
            <p:ph type="title"/>
          </p:nvPr>
        </p:nvSpPr>
        <p:spPr/>
        <p:txBody>
          <a:bodyPr/>
          <a:lstStyle/>
          <a:p>
            <a:r>
              <a:rPr lang="zh-CN">
                <a:sym typeface="Arial" charset="0"/>
              </a:rPr>
              <a:t>实现</a:t>
            </a:r>
            <a:r>
              <a:rPr lang="zh-CN"/>
              <a:t>Runnable接口</a:t>
            </a:r>
            <a:r>
              <a:rPr lang="zh-CN">
                <a:sym typeface="Arial" charset="0"/>
              </a:rPr>
              <a:t>多线程示例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normAutofit fontScale="85000" lnSpcReduction="20000"/>
          </a:bodyPr>
          <a:lstStyle/>
          <a:p>
            <a:pPr marL="109728" indent="0">
              <a:buNone/>
            </a:pPr>
            <a:r>
              <a:rPr lang="zh-CN" dirty="0"/>
              <a:t>public class RunTest {</a:t>
            </a:r>
          </a:p>
          <a:p>
            <a:pPr marL="109728" indent="0">
              <a:buNone/>
            </a:pPr>
            <a:r>
              <a:rPr lang="zh-CN" dirty="0"/>
              <a:t>  public RunTest() {</a:t>
            </a:r>
          </a:p>
          <a:p>
            <a:pPr marL="109728" indent="0">
              <a:buNone/>
            </a:pPr>
            <a:r>
              <a:rPr lang="zh-CN" dirty="0"/>
              <a:t>	  FirstThread first = new FirstThread();</a:t>
            </a:r>
          </a:p>
          <a:p>
            <a:pPr marL="109728" indent="0">
              <a:buNone/>
            </a:pPr>
            <a:r>
              <a:rPr lang="zh-CN" dirty="0"/>
              <a:t>	  SecondThread second = new SecondThread();</a:t>
            </a:r>
          </a:p>
          <a:p>
            <a:pPr marL="109728" indent="0">
              <a:buNone/>
            </a:pPr>
            <a:r>
              <a:rPr lang="zh-CN" dirty="0"/>
              <a:t>    Thread thread1 = new Thread(first);</a:t>
            </a:r>
          </a:p>
          <a:p>
            <a:pPr marL="109728" indent="0">
              <a:buNone/>
            </a:pPr>
            <a:r>
              <a:rPr lang="zh-CN" dirty="0"/>
              <a:t>    Thread thread2 = new Thread(second);</a:t>
            </a:r>
          </a:p>
          <a:p>
            <a:pPr marL="109728" indent="0">
              <a:buNone/>
            </a:pPr>
            <a:r>
              <a:rPr lang="zh-CN" dirty="0"/>
              <a:t>    thread1.start();</a:t>
            </a:r>
          </a:p>
          <a:p>
            <a:pPr marL="109728" indent="0">
              <a:buNone/>
            </a:pPr>
            <a:r>
              <a:rPr lang="zh-CN" dirty="0"/>
              <a:t>    thread2.start();</a:t>
            </a:r>
          </a:p>
          <a:p>
            <a:pPr marL="109728" indent="0">
              <a:buNone/>
            </a:pPr>
            <a:r>
              <a:rPr lang="zh-CN" dirty="0"/>
              <a:t> }</a:t>
            </a:r>
          </a:p>
          <a:p>
            <a:pPr marL="109728" indent="0">
              <a:buNone/>
            </a:pPr>
            <a:r>
              <a:rPr lang="zh-CN" dirty="0"/>
              <a:t> public static void main(String[] args) {</a:t>
            </a:r>
          </a:p>
          <a:p>
            <a:pPr marL="109728" indent="0">
              <a:buNone/>
            </a:pPr>
            <a:r>
              <a:rPr lang="zh-CN" dirty="0"/>
              <a:t>    new RunTest();</a:t>
            </a:r>
          </a:p>
          <a:p>
            <a:pPr marL="109728" indent="0">
              <a:buNone/>
            </a:pPr>
            <a:r>
              <a:rPr lang="zh-CN" dirty="0"/>
              <a:t> }</a:t>
            </a:r>
          </a:p>
          <a:p>
            <a:pPr marL="109728" indent="0">
              <a:buNone/>
            </a:pPr>
            <a:r>
              <a:rPr lang="zh-CN" dirty="0"/>
              <a:t>}</a:t>
            </a:r>
          </a:p>
        </p:txBody>
      </p:sp>
      <p:sp>
        <p:nvSpPr>
          <p:cNvPr id="36866" name="Rectangle 2"/>
          <p:cNvSpPr>
            <a:spLocks noGrp="1" noChangeArrowheads="1"/>
          </p:cNvSpPr>
          <p:nvPr>
            <p:ph type="title"/>
          </p:nvPr>
        </p:nvSpPr>
        <p:spPr/>
        <p:txBody>
          <a:bodyPr/>
          <a:lstStyle/>
          <a:p>
            <a:r>
              <a:rPr lang="zh-CN">
                <a:sym typeface="Arial" charset="0"/>
              </a:rPr>
              <a:t>实现</a:t>
            </a:r>
            <a:r>
              <a:rPr lang="zh-CN"/>
              <a:t>Runnable接口</a:t>
            </a:r>
            <a:r>
              <a:rPr lang="zh-CN">
                <a:sym typeface="Arial" charset="0"/>
              </a:rPr>
              <a:t>多线程示例</a:t>
            </a:r>
            <a:endParaRPr lang="zh-CN"/>
          </a:p>
        </p:txBody>
      </p:sp>
      <p:sp>
        <p:nvSpPr>
          <p:cNvPr id="36868" name="AutoShape 4"/>
          <p:cNvSpPr>
            <a:spLocks noChangeArrowheads="1"/>
          </p:cNvSpPr>
          <p:nvPr/>
        </p:nvSpPr>
        <p:spPr bwMode="auto">
          <a:xfrm>
            <a:off x="0" y="1676400"/>
            <a:ext cx="8991600" cy="4648200"/>
          </a:xfrm>
          <a:prstGeom prst="wedgeRectCallout">
            <a:avLst>
              <a:gd name="adj1" fmla="val -37324"/>
              <a:gd name="adj2" fmla="val 45356"/>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90000"/>
              </a:lnSpc>
            </a:pPr>
            <a:r>
              <a:rPr lang="zh-CN" altLang="en-US" sz="2000">
                <a:solidFill>
                  <a:schemeClr val="bg1"/>
                </a:solidFill>
                <a:latin typeface="Courier New" pitchFamily="49" charset="0"/>
                <a:ea typeface="黑体" pitchFamily="49" charset="-122"/>
              </a:rPr>
              <a:t>结果为：</a:t>
            </a:r>
            <a:endParaRPr lang="zh-CN" sz="2000">
              <a:solidFill>
                <a:schemeClr val="bg1"/>
              </a:solidFill>
              <a:latin typeface="Courier New" pitchFamily="49" charset="0"/>
              <a:ea typeface="黑体" pitchFamily="49" charset="-122"/>
            </a:endParaRPr>
          </a:p>
          <a:p>
            <a:pPr>
              <a:lnSpc>
                <a:spcPct val="90000"/>
              </a:lnSpc>
            </a:pPr>
            <a:r>
              <a:rPr lang="zh-CN" sz="2000" b="1">
                <a:solidFill>
                  <a:schemeClr val="bg1"/>
                </a:solidFill>
                <a:latin typeface="Courier New" pitchFamily="49" charset="0"/>
                <a:ea typeface="宋体" pitchFamily="2" charset="-122"/>
              </a:rPr>
              <a:t>	First thread starts running.</a:t>
            </a:r>
          </a:p>
          <a:p>
            <a:pPr>
              <a:lnSpc>
                <a:spcPct val="90000"/>
              </a:lnSpc>
            </a:pPr>
            <a:r>
              <a:rPr lang="zh-CN" sz="2000" b="1">
                <a:solidFill>
                  <a:schemeClr val="bg1"/>
                </a:solidFill>
                <a:latin typeface="Courier New" pitchFamily="49" charset="0"/>
                <a:ea typeface="宋体" pitchFamily="2" charset="-122"/>
              </a:rPr>
              <a:t>	First 0</a:t>
            </a:r>
          </a:p>
          <a:p>
            <a:pPr>
              <a:lnSpc>
                <a:spcPct val="90000"/>
              </a:lnSpc>
            </a:pPr>
            <a:r>
              <a:rPr lang="zh-CN" sz="2000" b="1">
                <a:solidFill>
                  <a:schemeClr val="bg1"/>
                </a:solidFill>
                <a:latin typeface="Courier New" pitchFamily="49" charset="0"/>
                <a:ea typeface="宋体" pitchFamily="2" charset="-122"/>
              </a:rPr>
              <a:t>	        Second thread starts running.</a:t>
            </a:r>
          </a:p>
          <a:p>
            <a:pPr>
              <a:lnSpc>
                <a:spcPct val="90000"/>
              </a:lnSpc>
            </a:pPr>
            <a:r>
              <a:rPr lang="zh-CN" sz="2000" b="1">
                <a:solidFill>
                  <a:schemeClr val="bg1"/>
                </a:solidFill>
                <a:latin typeface="Courier New" pitchFamily="49" charset="0"/>
                <a:ea typeface="宋体" pitchFamily="2" charset="-122"/>
              </a:rPr>
              <a:t>	        Second 0</a:t>
            </a:r>
          </a:p>
          <a:p>
            <a:pPr>
              <a:lnSpc>
                <a:spcPct val="90000"/>
              </a:lnSpc>
            </a:pPr>
            <a:r>
              <a:rPr lang="zh-CN" sz="2000" b="1">
                <a:solidFill>
                  <a:schemeClr val="bg1"/>
                </a:solidFill>
                <a:latin typeface="Courier New" pitchFamily="49" charset="0"/>
                <a:ea typeface="宋体" pitchFamily="2" charset="-122"/>
              </a:rPr>
              <a:t>	First 1</a:t>
            </a:r>
          </a:p>
          <a:p>
            <a:pPr>
              <a:lnSpc>
                <a:spcPct val="90000"/>
              </a:lnSpc>
            </a:pPr>
            <a:r>
              <a:rPr lang="zh-CN" sz="2000" b="1">
                <a:solidFill>
                  <a:schemeClr val="bg1"/>
                </a:solidFill>
                <a:latin typeface="Courier New" pitchFamily="49" charset="0"/>
                <a:ea typeface="宋体" pitchFamily="2" charset="-122"/>
              </a:rPr>
              <a:t>	        Second 1</a:t>
            </a:r>
          </a:p>
          <a:p>
            <a:pPr>
              <a:lnSpc>
                <a:spcPct val="90000"/>
              </a:lnSpc>
            </a:pPr>
            <a:r>
              <a:rPr lang="zh-CN" sz="2000" b="1">
                <a:solidFill>
                  <a:schemeClr val="bg1"/>
                </a:solidFill>
                <a:latin typeface="Courier New" pitchFamily="49" charset="0"/>
                <a:ea typeface="宋体" pitchFamily="2" charset="-122"/>
              </a:rPr>
              <a:t>	First 2</a:t>
            </a:r>
          </a:p>
          <a:p>
            <a:pPr>
              <a:lnSpc>
                <a:spcPct val="90000"/>
              </a:lnSpc>
            </a:pPr>
            <a:r>
              <a:rPr lang="zh-CN" sz="2000" b="1">
                <a:solidFill>
                  <a:schemeClr val="bg1"/>
                </a:solidFill>
                <a:latin typeface="Courier New" pitchFamily="49" charset="0"/>
                <a:ea typeface="宋体" pitchFamily="2" charset="-122"/>
              </a:rPr>
              <a:t>	        Second 2</a:t>
            </a:r>
          </a:p>
          <a:p>
            <a:pPr>
              <a:lnSpc>
                <a:spcPct val="90000"/>
              </a:lnSpc>
            </a:pPr>
            <a:r>
              <a:rPr lang="zh-CN" sz="2000" b="1">
                <a:solidFill>
                  <a:schemeClr val="bg1"/>
                </a:solidFill>
                <a:latin typeface="Courier New" pitchFamily="49" charset="0"/>
                <a:ea typeface="宋体" pitchFamily="2" charset="-122"/>
              </a:rPr>
              <a:t>	First 3</a:t>
            </a:r>
          </a:p>
          <a:p>
            <a:pPr>
              <a:lnSpc>
                <a:spcPct val="90000"/>
              </a:lnSpc>
            </a:pPr>
            <a:r>
              <a:rPr lang="zh-CN" sz="2000" b="1">
                <a:solidFill>
                  <a:schemeClr val="bg1"/>
                </a:solidFill>
                <a:latin typeface="Courier New" pitchFamily="49" charset="0"/>
                <a:ea typeface="宋体" pitchFamily="2" charset="-122"/>
              </a:rPr>
              <a:t>	        Second 3</a:t>
            </a:r>
          </a:p>
          <a:p>
            <a:pPr>
              <a:lnSpc>
                <a:spcPct val="90000"/>
              </a:lnSpc>
            </a:pPr>
            <a:r>
              <a:rPr lang="zh-CN" sz="2000" b="1">
                <a:solidFill>
                  <a:schemeClr val="bg1"/>
                </a:solidFill>
                <a:latin typeface="Courier New" pitchFamily="49" charset="0"/>
                <a:ea typeface="宋体" pitchFamily="2" charset="-122"/>
              </a:rPr>
              <a:t>	First 4</a:t>
            </a:r>
          </a:p>
          <a:p>
            <a:pPr>
              <a:lnSpc>
                <a:spcPct val="90000"/>
              </a:lnSpc>
            </a:pPr>
            <a:r>
              <a:rPr lang="zh-CN" sz="2000" b="1">
                <a:solidFill>
                  <a:schemeClr val="bg1"/>
                </a:solidFill>
                <a:latin typeface="Courier New" pitchFamily="49" charset="0"/>
                <a:ea typeface="宋体" pitchFamily="2" charset="-122"/>
              </a:rPr>
              <a:t>	        Second 4</a:t>
            </a:r>
          </a:p>
          <a:p>
            <a:pPr>
              <a:lnSpc>
                <a:spcPct val="90000"/>
              </a:lnSpc>
            </a:pPr>
            <a:r>
              <a:rPr lang="zh-CN" sz="2000" b="1">
                <a:solidFill>
                  <a:schemeClr val="bg1"/>
                </a:solidFill>
                <a:latin typeface="Courier New" pitchFamily="49" charset="0"/>
                <a:ea typeface="宋体" pitchFamily="2" charset="-122"/>
              </a:rPr>
              <a:t>	First 5</a:t>
            </a:r>
          </a:p>
          <a:p>
            <a:pPr>
              <a:lnSpc>
                <a:spcPct val="90000"/>
              </a:lnSpc>
            </a:pPr>
            <a:r>
              <a:rPr lang="zh-CN" sz="2000" b="1">
                <a:solidFill>
                  <a:schemeClr val="bg1"/>
                </a:solidFill>
                <a:latin typeface="Courier New" pitchFamily="49" charset="0"/>
                <a:ea typeface="宋体" pitchFamily="2" charset="-122"/>
              </a:rPr>
              <a:t>	        Second 5</a:t>
            </a:r>
          </a:p>
          <a:p>
            <a:pPr>
              <a:lnSpc>
                <a:spcPct val="90000"/>
              </a:lnSpc>
            </a:pPr>
            <a:r>
              <a:rPr lang="zh-CN" sz="2000" b="1">
                <a:solidFill>
                  <a:schemeClr val="bg1"/>
                </a:solidFill>
                <a:latin typeface="Courier New" pitchFamily="49" charset="0"/>
                <a:ea typeface="宋体" pitchFamily="2" charset="-122"/>
              </a:rPr>
              <a:t>	First thread finishes running.</a:t>
            </a:r>
          </a:p>
          <a:p>
            <a:pPr>
              <a:lnSpc>
                <a:spcPct val="90000"/>
              </a:lnSpc>
            </a:pPr>
            <a:r>
              <a:rPr lang="zh-CN" sz="2000" b="1">
                <a:solidFill>
                  <a:schemeClr val="bg1"/>
                </a:solidFill>
                <a:latin typeface="Courier New" pitchFamily="49" charset="0"/>
                <a:ea typeface="宋体" pitchFamily="2" charset="-122"/>
              </a:rPr>
              <a:t>              Second thread finished.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6868"/>
                                        </p:tgtEl>
                                      </p:cBhvr>
                                    </p:animEffect>
                                    <p:set>
                                      <p:cBhvr>
                                        <p:cTn id="12" dur="1" fill="hold">
                                          <p:stCondLst>
                                            <p:cond delay="499"/>
                                          </p:stCondLst>
                                        </p:cTn>
                                        <p:tgtEl>
                                          <p:spTgt spid="368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ldLvl="0" animBg="1" autoUpdateAnimBg="0"/>
      <p:bldP spid="36868" grpId="1"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r>
              <a:rPr lang="zh-CN" altLang="en-US" dirty="0">
                <a:sym typeface="Arial" pitchFamily="34" charset="0"/>
              </a:rPr>
              <a:t>线程的状态：</a:t>
            </a:r>
            <a:r>
              <a:rPr lang="zh-CN" altLang="en-US" dirty="0">
                <a:solidFill>
                  <a:schemeClr val="accent2"/>
                </a:solidFill>
                <a:sym typeface="Arial" pitchFamily="34" charset="0"/>
              </a:rPr>
              <a:t>新生态、可执行态、阻塞态、停止态</a:t>
            </a:r>
            <a:r>
              <a:rPr lang="zh-CN" altLang="en-US" dirty="0">
                <a:sym typeface="Arial" pitchFamily="34" charset="0"/>
              </a:rPr>
              <a:t>。</a:t>
            </a:r>
            <a:endParaRPr lang="zh-CN" altLang="ja-JP" dirty="0">
              <a:sym typeface="Arial" pitchFamily="34" charset="0"/>
            </a:endParaRPr>
          </a:p>
          <a:p>
            <a:r>
              <a:rPr lang="zh-CN" altLang="en-US" dirty="0">
                <a:sym typeface="Arial" pitchFamily="34" charset="0"/>
              </a:rPr>
              <a:t>一个线程被创建以后，它就有了生命期，在生命期内，可以用来完成一项任务。线程在创建后到销毁之前总处于这四种态之一。</a:t>
            </a:r>
            <a:endParaRPr lang="en-US" altLang="zh-CN" dirty="0">
              <a:sym typeface="Arial" pitchFamily="34" charset="0"/>
            </a:endParaRPr>
          </a:p>
          <a:p>
            <a:r>
              <a:rPr lang="zh-CN" altLang="en-US" dirty="0">
                <a:solidFill>
                  <a:srgbClr val="DA1F28"/>
                </a:solidFill>
                <a:sym typeface="Arial" pitchFamily="34" charset="0"/>
              </a:rPr>
              <a:t>新生态</a:t>
            </a:r>
            <a:r>
              <a:rPr lang="zh-CN" altLang="en-US" dirty="0">
                <a:sym typeface="Arial" pitchFamily="34" charset="0"/>
              </a:rPr>
              <a:t>：线程生成之后立即进入这个状态。线程对象已被分配内存空间，其私有数据已被初始化，但该线程还未被调度，可用</a:t>
            </a:r>
            <a:r>
              <a:rPr lang="zh-CN" altLang="ja-JP" dirty="0">
                <a:sym typeface="Arial" pitchFamily="34" charset="0"/>
              </a:rPr>
              <a:t>start()</a:t>
            </a:r>
            <a:r>
              <a:rPr lang="zh-CN" altLang="en-US" dirty="0">
                <a:sym typeface="Arial" pitchFamily="34" charset="0"/>
              </a:rPr>
              <a:t>方法调度。新生线程一旦被调度，就将切换到可执行状态。</a:t>
            </a:r>
            <a:endParaRPr lang="zh-CN" altLang="zh-CN" dirty="0">
              <a:sym typeface="Arial" pitchFamily="34" charset="0"/>
            </a:endParaRPr>
          </a:p>
          <a:p>
            <a:endParaRPr lang="zh-CN" dirty="0"/>
          </a:p>
        </p:txBody>
      </p:sp>
      <p:sp>
        <p:nvSpPr>
          <p:cNvPr id="37890" name="Rectangle 2"/>
          <p:cNvSpPr>
            <a:spLocks noGrp="1" noChangeArrowheads="1"/>
          </p:cNvSpPr>
          <p:nvPr>
            <p:ph type="title"/>
          </p:nvPr>
        </p:nvSpPr>
        <p:spPr/>
        <p:txBody>
          <a:bodyPr/>
          <a:lstStyle/>
          <a:p>
            <a:r>
              <a:rPr lang="zh-CN" dirty="0"/>
              <a:t>多线程状态及调度</a:t>
            </a:r>
            <a:r>
              <a:rPr lang="zh-CN" altLang="en-US" dirty="0">
                <a:sym typeface="Arial" pitchFamily="34" charset="0"/>
              </a:rPr>
              <a:t>线程的状态</a:t>
            </a:r>
            <a:endParaRPr lang="zh-CN" dirty="0"/>
          </a:p>
        </p:txBody>
      </p:sp>
      <p:sp>
        <p:nvSpPr>
          <p:cNvPr id="37892" name="Rectangle 4"/>
          <p:cNvSpPr>
            <a:spLocks noGrp="1" noChangeArrowheads="1"/>
          </p:cNvSpPr>
          <p:nvPr/>
        </p:nvSpPr>
        <p:spPr bwMode="auto">
          <a:xfrm>
            <a:off x="457200" y="3733800"/>
            <a:ext cx="8229600"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40000"/>
              </a:lnSpc>
              <a:spcBef>
                <a:spcPct val="20000"/>
              </a:spcBef>
              <a:buClr>
                <a:schemeClr val="tx2"/>
              </a:buClr>
              <a:buFont typeface="Wingdings" pitchFamily="2" charset="2"/>
              <a:buChar char="v"/>
            </a:pPr>
            <a:endParaRPr lang="zh-CN" sz="2400" dirty="0">
              <a:latin typeface="Courier New" pitchFamily="49" charset="0"/>
              <a:ea typeface="宋体" pitchFamily="2" charset="-122"/>
              <a:sym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r>
              <a:rPr lang="zh-CN" altLang="en-US" dirty="0">
                <a:solidFill>
                  <a:srgbClr val="DA1F28"/>
                </a:solidFill>
                <a:sym typeface="Arial" pitchFamily="34" charset="0"/>
              </a:rPr>
              <a:t>可执行态</a:t>
            </a:r>
            <a:r>
              <a:rPr lang="zh-CN" altLang="en-US" dirty="0">
                <a:sym typeface="Arial" pitchFamily="34" charset="0"/>
              </a:rPr>
              <a:t>：处于可执行环境中，随时可以被调度而执行。它可细分为两个子状态：</a:t>
            </a:r>
            <a:endParaRPr lang="zh-CN" altLang="ja-JP" dirty="0">
              <a:sym typeface="Arial" pitchFamily="34" charset="0"/>
            </a:endParaRPr>
          </a:p>
          <a:p>
            <a:pPr lvl="1"/>
            <a:r>
              <a:rPr lang="zh-CN" altLang="en-US" dirty="0">
                <a:sym typeface="Arial" pitchFamily="34" charset="0"/>
              </a:rPr>
              <a:t>执行状态，已获得</a:t>
            </a:r>
            <a:r>
              <a:rPr lang="zh-CN" dirty="0">
                <a:sym typeface="Arial" pitchFamily="34" charset="0"/>
              </a:rPr>
              <a:t>CPU</a:t>
            </a:r>
            <a:r>
              <a:rPr lang="zh-CN" altLang="en-US" dirty="0">
                <a:sym typeface="Arial" pitchFamily="34" charset="0"/>
              </a:rPr>
              <a:t>，正在执行；</a:t>
            </a:r>
            <a:endParaRPr lang="zh-CN" dirty="0">
              <a:sym typeface="Arial" pitchFamily="34" charset="0"/>
            </a:endParaRPr>
          </a:p>
          <a:p>
            <a:pPr lvl="1"/>
            <a:r>
              <a:rPr lang="zh-CN" altLang="en-US" dirty="0">
                <a:sym typeface="Arial" pitchFamily="34" charset="0"/>
              </a:rPr>
              <a:t>就绪状态，只等待处理器资源。这两个子状态的过渡由执行调度器来控制。</a:t>
            </a:r>
            <a:endParaRPr lang="en-US" altLang="zh-CN" dirty="0">
              <a:sym typeface="Arial" pitchFamily="34" charset="0"/>
            </a:endParaRPr>
          </a:p>
          <a:p>
            <a:r>
              <a:rPr lang="zh-CN" altLang="en-US" dirty="0">
                <a:solidFill>
                  <a:srgbClr val="DA1F28"/>
                </a:solidFill>
                <a:sym typeface="Arial" pitchFamily="34" charset="0"/>
              </a:rPr>
              <a:t>阻塞态</a:t>
            </a:r>
            <a:r>
              <a:rPr lang="zh-CN" altLang="en-US" dirty="0">
                <a:sym typeface="Arial" pitchFamily="34" charset="0"/>
              </a:rPr>
              <a:t>：由某种原因引起线程暂停执行的状态。</a:t>
            </a:r>
            <a:endParaRPr lang="zh-CN" altLang="ja-JP" dirty="0">
              <a:sym typeface="Arial" pitchFamily="34" charset="0"/>
            </a:endParaRPr>
          </a:p>
          <a:p>
            <a:r>
              <a:rPr lang="zh-CN" altLang="en-US" dirty="0">
                <a:solidFill>
                  <a:srgbClr val="DA1F28"/>
                </a:solidFill>
                <a:sym typeface="Arial" pitchFamily="34" charset="0"/>
              </a:rPr>
              <a:t>停止态</a:t>
            </a:r>
            <a:r>
              <a:rPr lang="zh-CN" altLang="en-US" dirty="0">
                <a:sym typeface="Arial" pitchFamily="34" charset="0"/>
              </a:rPr>
              <a:t>：线程执行完毕或另一线程调用</a:t>
            </a:r>
            <a:r>
              <a:rPr lang="zh-CN" altLang="ja-JP" dirty="0">
                <a:sym typeface="Arial" pitchFamily="34" charset="0"/>
              </a:rPr>
              <a:t>stop()</a:t>
            </a:r>
            <a:r>
              <a:rPr lang="zh-CN" altLang="en-US" dirty="0">
                <a:sym typeface="Arial" pitchFamily="34" charset="0"/>
              </a:rPr>
              <a:t>方法使其停止时，进入这种停止状态，它表示线程已退出执行状态，并且不再进入可执行状态。</a:t>
            </a:r>
            <a:r>
              <a:rPr lang="zh-CN" altLang="ja-JP" dirty="0">
                <a:sym typeface="Arial" pitchFamily="34" charset="0"/>
              </a:rPr>
              <a:t> </a:t>
            </a:r>
            <a:endParaRPr lang="zh-CN" altLang="zh-CN" dirty="0">
              <a:sym typeface="Arial" pitchFamily="34" charset="0"/>
            </a:endParaRPr>
          </a:p>
          <a:p>
            <a:pPr lvl="1"/>
            <a:endParaRPr lang="zh-CN" dirty="0">
              <a:sym typeface="Arial" pitchFamily="34" charset="0"/>
            </a:endParaRPr>
          </a:p>
        </p:txBody>
      </p:sp>
      <p:sp>
        <p:nvSpPr>
          <p:cNvPr id="38914" name="Rectangle 2"/>
          <p:cNvSpPr>
            <a:spLocks noGrp="1" noChangeArrowheads="1"/>
          </p:cNvSpPr>
          <p:nvPr>
            <p:ph type="title"/>
          </p:nvPr>
        </p:nvSpPr>
        <p:spPr/>
        <p:txBody>
          <a:bodyPr/>
          <a:lstStyle/>
          <a:p>
            <a:r>
              <a:rPr lang="zh-CN" dirty="0"/>
              <a:t>多线程状态及调度</a:t>
            </a:r>
            <a:r>
              <a:rPr lang="en-US" altLang="zh-CN" dirty="0"/>
              <a:t> </a:t>
            </a:r>
            <a:r>
              <a:rPr lang="zh-CN" altLang="en-US" dirty="0">
                <a:sym typeface="Arial" pitchFamily="34" charset="0"/>
              </a:rPr>
              <a:t>线程的状态</a:t>
            </a:r>
            <a:endParaRPr lang="zh-CN" dirty="0"/>
          </a:p>
        </p:txBody>
      </p:sp>
      <p:sp>
        <p:nvSpPr>
          <p:cNvPr id="38916" name="Rectangle 4"/>
          <p:cNvSpPr>
            <a:spLocks noGrp="1" noChangeArrowheads="1"/>
          </p:cNvSpPr>
          <p:nvPr/>
        </p:nvSpPr>
        <p:spPr bwMode="auto">
          <a:xfrm>
            <a:off x="457200" y="3581400"/>
            <a:ext cx="8229600"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20000"/>
              </a:lnSpc>
              <a:spcBef>
                <a:spcPct val="20000"/>
              </a:spcBef>
              <a:buClr>
                <a:schemeClr val="tx2"/>
              </a:buClr>
              <a:buFont typeface="Wingdings" pitchFamily="2" charset="2"/>
              <a:buChar char="v"/>
            </a:pPr>
            <a:endParaRPr lang="zh-CN" sz="2200" b="1" dirty="0">
              <a:latin typeface="Courier New" pitchFamily="49" charset="0"/>
              <a:ea typeface="宋体" pitchFamily="2" charset="-122"/>
              <a:sym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kumimoji="0" lang="zh-CN" altLang="en-US" b="1"/>
              <a:t>进程的定义</a:t>
            </a:r>
            <a:r>
              <a:rPr kumimoji="0" lang="zh-CN" altLang="en-US"/>
              <a:t> </a:t>
            </a:r>
          </a:p>
        </p:txBody>
      </p:sp>
      <p:sp>
        <p:nvSpPr>
          <p:cNvPr id="41986" name="Rectangle 3"/>
          <p:cNvSpPr>
            <a:spLocks noGrp="1" noChangeArrowheads="1"/>
          </p:cNvSpPr>
          <p:nvPr>
            <p:ph type="body" idx="1"/>
          </p:nvPr>
        </p:nvSpPr>
        <p:spPr>
          <a:xfrm>
            <a:off x="685800" y="1752600"/>
            <a:ext cx="7772400" cy="4343400"/>
          </a:xfrm>
        </p:spPr>
        <p:txBody>
          <a:bodyPr/>
          <a:lstStyle/>
          <a:p>
            <a:pPr algn="just" eaLnBrk="1" hangingPunct="1">
              <a:buFont typeface="Wingdings" panose="05000000000000000000" pitchFamily="2" charset="2"/>
              <a:buNone/>
            </a:pPr>
            <a:r>
              <a:rPr kumimoji="0" lang="zh-CN" altLang="en-US" b="1" dirty="0"/>
              <a:t>典型的</a:t>
            </a:r>
            <a:r>
              <a:rPr kumimoji="0" lang="zh-CN" altLang="en-US" b="1" dirty="0">
                <a:solidFill>
                  <a:srgbClr val="0000CC"/>
                </a:solidFill>
              </a:rPr>
              <a:t>进程定义</a:t>
            </a:r>
            <a:r>
              <a:rPr kumimoji="0" lang="zh-CN" altLang="en-US" b="1" dirty="0"/>
              <a:t>有：</a:t>
            </a:r>
          </a:p>
          <a:p>
            <a:pPr algn="just" eaLnBrk="1" hangingPunct="1">
              <a:buFont typeface="Wingdings" panose="05000000000000000000" pitchFamily="2" charset="2"/>
              <a:buNone/>
            </a:pPr>
            <a:r>
              <a:rPr kumimoji="0" lang="zh-CN" altLang="en-US" b="1" dirty="0"/>
              <a:t>（</a:t>
            </a:r>
            <a:r>
              <a:rPr kumimoji="0" lang="en-US" altLang="zh-CN" b="1" dirty="0"/>
              <a:t>1</a:t>
            </a:r>
            <a:r>
              <a:rPr kumimoji="0" lang="zh-CN" altLang="en-US" b="1" dirty="0"/>
              <a:t>）进程是程序的一次执行。</a:t>
            </a:r>
          </a:p>
          <a:p>
            <a:pPr algn="just" eaLnBrk="1" hangingPunct="1">
              <a:buFont typeface="Wingdings" panose="05000000000000000000" pitchFamily="2" charset="2"/>
              <a:buNone/>
            </a:pPr>
            <a:r>
              <a:rPr kumimoji="0" lang="zh-CN" altLang="en-US" b="1" dirty="0"/>
              <a:t>（</a:t>
            </a:r>
            <a:r>
              <a:rPr kumimoji="0" lang="en-US" altLang="zh-CN" b="1" dirty="0"/>
              <a:t>2</a:t>
            </a:r>
            <a:r>
              <a:rPr kumimoji="0" lang="zh-CN" altLang="en-US" b="1" dirty="0"/>
              <a:t>）进程是一个程序及其数据在处理机上顺序执行时所发生的活动。</a:t>
            </a:r>
          </a:p>
          <a:p>
            <a:pPr algn="just" eaLnBrk="1" hangingPunct="1">
              <a:buFont typeface="Wingdings" panose="05000000000000000000" pitchFamily="2" charset="2"/>
              <a:buNone/>
            </a:pPr>
            <a:r>
              <a:rPr kumimoji="0" lang="zh-CN" altLang="en-US" b="1" dirty="0"/>
              <a:t>（</a:t>
            </a:r>
            <a:r>
              <a:rPr kumimoji="0" lang="en-US" altLang="zh-CN" b="1" dirty="0"/>
              <a:t>3</a:t>
            </a:r>
            <a:r>
              <a:rPr kumimoji="0" lang="zh-CN" altLang="en-US" b="1" dirty="0"/>
              <a:t>）进程是程序在一个数据集合上运行的过程，它是系统进行资源分配和调度的一个独立单位。</a:t>
            </a:r>
          </a:p>
        </p:txBody>
      </p:sp>
    </p:spTree>
    <p:extLst>
      <p:ext uri="{BB962C8B-B14F-4D97-AF65-F5344CB8AC3E}">
        <p14:creationId xmlns:p14="http://schemas.microsoft.com/office/powerpoint/2010/main" val="3292987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r>
              <a:rPr lang="zh-CN" altLang="en-US" dirty="0">
                <a:sym typeface="Arial" pitchFamily="34" charset="0"/>
              </a:rPr>
              <a:t>应用程序中的多个线程能够并发执行，即线程数在多于处理机数时是串行地执行，那么如何来决定哪一个线程先执行？</a:t>
            </a:r>
            <a:endParaRPr lang="zh-CN" altLang="ja-JP" dirty="0">
              <a:sym typeface="Arial" pitchFamily="34" charset="0"/>
            </a:endParaRPr>
          </a:p>
          <a:p>
            <a:r>
              <a:rPr lang="zh-CN" dirty="0">
                <a:sym typeface="Arial" pitchFamily="34" charset="0"/>
              </a:rPr>
              <a:t>Java</a:t>
            </a:r>
            <a:r>
              <a:rPr lang="zh-CN" altLang="en-US" dirty="0">
                <a:sym typeface="Arial" pitchFamily="34" charset="0"/>
              </a:rPr>
              <a:t>引入了优先级的概念，优先级就是线程获得</a:t>
            </a:r>
            <a:r>
              <a:rPr lang="zh-CN" altLang="ja-JP" dirty="0">
                <a:sym typeface="Arial" pitchFamily="34" charset="0"/>
              </a:rPr>
              <a:t>CPU</a:t>
            </a:r>
            <a:r>
              <a:rPr lang="zh-CN" altLang="en-US" dirty="0">
                <a:sym typeface="Arial" pitchFamily="34" charset="0"/>
              </a:rPr>
              <a:t>而执行的优先程度，优先级越高，获得</a:t>
            </a:r>
            <a:r>
              <a:rPr lang="zh-CN" altLang="ja-JP" dirty="0">
                <a:sym typeface="Arial" pitchFamily="34" charset="0"/>
              </a:rPr>
              <a:t>CPU</a:t>
            </a:r>
            <a:r>
              <a:rPr lang="zh-CN" altLang="en-US" dirty="0">
                <a:sym typeface="Arial" pitchFamily="34" charset="0"/>
              </a:rPr>
              <a:t>的权力越大，执行的机会越多，执行的时间也越长。</a:t>
            </a:r>
            <a:endParaRPr lang="zh-CN" altLang="ja-JP" dirty="0">
              <a:sym typeface="Arial" pitchFamily="34" charset="0"/>
            </a:endParaRPr>
          </a:p>
          <a:p>
            <a:r>
              <a:rPr lang="zh-CN" dirty="0">
                <a:sym typeface="Arial" pitchFamily="34" charset="0"/>
              </a:rPr>
              <a:t>Java</a:t>
            </a:r>
            <a:r>
              <a:rPr lang="zh-CN" altLang="en-US" dirty="0">
                <a:sym typeface="Arial" pitchFamily="34" charset="0"/>
              </a:rPr>
              <a:t>把优先级划分为</a:t>
            </a:r>
            <a:r>
              <a:rPr lang="zh-CN" altLang="ja-JP" dirty="0">
                <a:sym typeface="Arial" pitchFamily="34" charset="0"/>
              </a:rPr>
              <a:t>10</a:t>
            </a:r>
            <a:r>
              <a:rPr lang="zh-CN" altLang="en-US" dirty="0">
                <a:sym typeface="Arial" pitchFamily="34" charset="0"/>
              </a:rPr>
              <a:t>级，用</a:t>
            </a:r>
            <a:r>
              <a:rPr lang="zh-CN" altLang="ja-JP" dirty="0">
                <a:sym typeface="Arial" pitchFamily="34" charset="0"/>
              </a:rPr>
              <a:t>1</a:t>
            </a:r>
            <a:r>
              <a:rPr lang="zh-CN" altLang="en-US" dirty="0">
                <a:sym typeface="Arial" pitchFamily="34" charset="0"/>
              </a:rPr>
              <a:t>至</a:t>
            </a:r>
            <a:r>
              <a:rPr lang="zh-CN" altLang="ja-JP" dirty="0">
                <a:sym typeface="Arial" pitchFamily="34" charset="0"/>
              </a:rPr>
              <a:t>10</a:t>
            </a:r>
            <a:r>
              <a:rPr lang="zh-CN" altLang="en-US" dirty="0">
                <a:sym typeface="Arial" pitchFamily="34" charset="0"/>
              </a:rPr>
              <a:t>的整数表示，数值越大，优先级越高。</a:t>
            </a:r>
            <a:endParaRPr lang="zh-CN" dirty="0">
              <a:sym typeface="Arial" pitchFamily="34" charset="0"/>
            </a:endParaRPr>
          </a:p>
        </p:txBody>
      </p:sp>
      <p:sp>
        <p:nvSpPr>
          <p:cNvPr id="39938" name="Rectangle 2"/>
          <p:cNvSpPr>
            <a:spLocks noGrp="1" noChangeArrowheads="1"/>
          </p:cNvSpPr>
          <p:nvPr>
            <p:ph type="title"/>
          </p:nvPr>
        </p:nvSpPr>
        <p:spPr/>
        <p:txBody>
          <a:bodyPr/>
          <a:lstStyle/>
          <a:p>
            <a:r>
              <a:rPr lang="zh-CN" dirty="0"/>
              <a:t>多线程状态及调度</a:t>
            </a:r>
            <a:r>
              <a:rPr lang="zh-CN" altLang="en-US" dirty="0">
                <a:sym typeface="Arial" pitchFamily="34" charset="0"/>
              </a:rPr>
              <a:t>优先级</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 calcmode="lin" valueType="num">
                                      <p:cBhvr additive="base">
                                        <p:cTn id="12" dur="500" fill="hold"/>
                                        <p:tgtEl>
                                          <p:spTgt spid="3993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993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 calcmode="lin" valueType="num">
                                      <p:cBhvr additive="base">
                                        <p:cTn id="17" dur="500" fill="hold"/>
                                        <p:tgtEl>
                                          <p:spTgt spid="399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99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normAutofit/>
          </a:bodyPr>
          <a:lstStyle/>
          <a:p>
            <a:r>
              <a:rPr lang="zh-CN" altLang="en-US">
                <a:sym typeface="Arial" pitchFamily="34" charset="0"/>
              </a:rPr>
              <a:t>在</a:t>
            </a:r>
            <a:r>
              <a:rPr lang="zh-CN">
                <a:sym typeface="Arial" pitchFamily="34" charset="0"/>
              </a:rPr>
              <a:t>Thread</a:t>
            </a:r>
            <a:r>
              <a:rPr lang="zh-CN" altLang="en-US">
                <a:sym typeface="Arial" pitchFamily="34" charset="0"/>
              </a:rPr>
              <a:t>类中定义了三个优先级常量：</a:t>
            </a:r>
            <a:r>
              <a:rPr lang="zh-CN">
                <a:sym typeface="Arial" pitchFamily="34" charset="0"/>
              </a:rPr>
              <a:t>MIN_PRIORITY, MAX_PRIORITY</a:t>
            </a:r>
            <a:r>
              <a:rPr lang="zh-CN" altLang="en-US">
                <a:sym typeface="Arial" pitchFamily="34" charset="0"/>
              </a:rPr>
              <a:t>和</a:t>
            </a:r>
            <a:r>
              <a:rPr lang="zh-CN">
                <a:sym typeface="Arial" pitchFamily="34" charset="0"/>
              </a:rPr>
              <a:t>NORM_PRIORITY</a:t>
            </a:r>
            <a:r>
              <a:rPr lang="zh-CN" altLang="en-US">
                <a:sym typeface="Arial" pitchFamily="34" charset="0"/>
              </a:rPr>
              <a:t>，其值分别为</a:t>
            </a:r>
            <a:r>
              <a:rPr lang="zh-CN">
                <a:sym typeface="Arial" pitchFamily="34" charset="0"/>
              </a:rPr>
              <a:t>1, 10, 5</a:t>
            </a:r>
            <a:r>
              <a:rPr lang="zh-CN" altLang="en-US">
                <a:sym typeface="Arial" pitchFamily="34" charset="0"/>
              </a:rPr>
              <a:t>。</a:t>
            </a:r>
            <a:endParaRPr lang="zh-CN">
              <a:sym typeface="Arial" pitchFamily="34" charset="0"/>
            </a:endParaRPr>
          </a:p>
          <a:p>
            <a:r>
              <a:rPr lang="zh-CN" altLang="en-US">
                <a:sym typeface="Arial" pitchFamily="34" charset="0"/>
              </a:rPr>
              <a:t>如果应用程序没有为线程分配优先级，则</a:t>
            </a:r>
            <a:r>
              <a:rPr lang="zh-CN">
                <a:sym typeface="Arial" pitchFamily="34" charset="0"/>
              </a:rPr>
              <a:t>Java</a:t>
            </a:r>
            <a:r>
              <a:rPr lang="zh-CN" altLang="en-US">
                <a:sym typeface="Arial" pitchFamily="34" charset="0"/>
              </a:rPr>
              <a:t>系统为其赋值为</a:t>
            </a:r>
            <a:r>
              <a:rPr lang="zh-CN">
                <a:sym typeface="Arial" pitchFamily="34" charset="0"/>
              </a:rPr>
              <a:t>NORM_PRIORITY</a:t>
            </a:r>
            <a:r>
              <a:rPr lang="zh-CN" altLang="en-US">
                <a:sym typeface="Arial" pitchFamily="34" charset="0"/>
              </a:rPr>
              <a:t>。</a:t>
            </a:r>
            <a:endParaRPr lang="zh-CN">
              <a:sym typeface="Arial" pitchFamily="34" charset="0"/>
            </a:endParaRPr>
          </a:p>
          <a:p>
            <a:r>
              <a:rPr lang="zh-CN" altLang="en-US">
                <a:sym typeface="Arial" pitchFamily="34" charset="0"/>
              </a:rPr>
              <a:t>可以通过</a:t>
            </a:r>
            <a:r>
              <a:rPr lang="zh-CN">
                <a:sym typeface="Arial" pitchFamily="34" charset="0"/>
              </a:rPr>
              <a:t>Thread</a:t>
            </a:r>
            <a:r>
              <a:rPr lang="zh-CN" altLang="en-US">
                <a:sym typeface="Arial" pitchFamily="34" charset="0"/>
              </a:rPr>
              <a:t>类的</a:t>
            </a:r>
            <a:r>
              <a:rPr lang="zh-CN">
                <a:sym typeface="Arial" pitchFamily="34" charset="0"/>
              </a:rPr>
              <a:t>setPriority(int a)</a:t>
            </a:r>
            <a:r>
              <a:rPr lang="zh-CN" altLang="en-US">
                <a:sym typeface="Arial" pitchFamily="34" charset="0"/>
              </a:rPr>
              <a:t>方法来修改系统自动设置的线程优先级。</a:t>
            </a:r>
            <a:endParaRPr lang="zh-CN">
              <a:sym typeface="Arial" pitchFamily="34" charset="0"/>
            </a:endParaRPr>
          </a:p>
        </p:txBody>
      </p:sp>
      <p:sp>
        <p:nvSpPr>
          <p:cNvPr id="40962" name="Rectangle 2"/>
          <p:cNvSpPr>
            <a:spLocks noGrp="1" noChangeArrowheads="1"/>
          </p:cNvSpPr>
          <p:nvPr>
            <p:ph type="title"/>
          </p:nvPr>
        </p:nvSpPr>
        <p:spPr/>
        <p:txBody>
          <a:bodyPr>
            <a:normAutofit/>
          </a:bodyPr>
          <a:lstStyle/>
          <a:p>
            <a:r>
              <a:rPr lang="zh-CN" dirty="0"/>
              <a:t>多线程状态及调度</a:t>
            </a:r>
            <a:r>
              <a:rPr lang="zh-CN" altLang="en-US" dirty="0">
                <a:sym typeface="Arial" pitchFamily="34" charset="0"/>
              </a:rPr>
              <a:t>优先级</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 calcmode="lin" valueType="num">
                                      <p:cBhvr additive="base">
                                        <p:cTn id="12" dur="500" fill="hold"/>
                                        <p:tgtEl>
                                          <p:spTgt spid="4096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096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 calcmode="lin" valueType="num">
                                      <p:cBhvr additive="base">
                                        <p:cTn id="17" dur="500" fill="hold"/>
                                        <p:tgtEl>
                                          <p:spTgt spid="409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zh-CN" altLang="en-US">
                <a:sym typeface="Arial" pitchFamily="34" charset="0"/>
              </a:rPr>
              <a:t>调度就是分配</a:t>
            </a:r>
            <a:r>
              <a:rPr lang="zh-CN" altLang="ja-JP">
                <a:sym typeface="Arial" pitchFamily="34" charset="0"/>
              </a:rPr>
              <a:t>CPU</a:t>
            </a:r>
            <a:r>
              <a:rPr lang="zh-CN" altLang="en-US">
                <a:sym typeface="Arial" pitchFamily="34" charset="0"/>
              </a:rPr>
              <a:t>资源，确定线程的执行顺序。</a:t>
            </a:r>
            <a:endParaRPr lang="zh-CN" altLang="ja-JP">
              <a:sym typeface="Arial" pitchFamily="34" charset="0"/>
            </a:endParaRPr>
          </a:p>
          <a:p>
            <a:r>
              <a:rPr lang="zh-CN">
                <a:sym typeface="Arial" pitchFamily="34" charset="0"/>
              </a:rPr>
              <a:t>Java</a:t>
            </a:r>
            <a:r>
              <a:rPr lang="zh-CN" altLang="en-US">
                <a:sym typeface="Arial" pitchFamily="34" charset="0"/>
              </a:rPr>
              <a:t>采用抢占式调度方式，即高优先级线程具有剥夺低优先级线程执行的权力。</a:t>
            </a:r>
            <a:endParaRPr lang="zh-CN" altLang="ja-JP">
              <a:sym typeface="Arial" pitchFamily="34" charset="0"/>
            </a:endParaRPr>
          </a:p>
          <a:p>
            <a:r>
              <a:rPr lang="zh-CN" altLang="en-US">
                <a:sym typeface="Arial" pitchFamily="34" charset="0"/>
              </a:rPr>
              <a:t>如果一个低优先线程正在执行，这时出现一个高优先级线程，那么低优先级线程就只能停止执行，放弃</a:t>
            </a:r>
            <a:r>
              <a:rPr lang="zh-CN">
                <a:sym typeface="Arial" pitchFamily="34" charset="0"/>
              </a:rPr>
              <a:t>CPU</a:t>
            </a:r>
            <a:r>
              <a:rPr lang="zh-CN" altLang="en-US">
                <a:sym typeface="Arial" pitchFamily="34" charset="0"/>
              </a:rPr>
              <a:t>，推回到等待队列中，等待下一轮执行，而让高优先级线程立即执行。</a:t>
            </a:r>
            <a:endParaRPr lang="zh-CN">
              <a:sym typeface="Arial" pitchFamily="34" charset="0"/>
            </a:endParaRPr>
          </a:p>
        </p:txBody>
      </p:sp>
      <p:sp>
        <p:nvSpPr>
          <p:cNvPr id="41986" name="Rectangle 2"/>
          <p:cNvSpPr>
            <a:spLocks noGrp="1" noChangeArrowheads="1"/>
          </p:cNvSpPr>
          <p:nvPr>
            <p:ph type="title"/>
          </p:nvPr>
        </p:nvSpPr>
        <p:spPr/>
        <p:txBody>
          <a:bodyPr/>
          <a:lstStyle/>
          <a:p>
            <a:r>
              <a:rPr lang="zh-CN"/>
              <a:t>多线程状态及调度</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 calcmode="lin" valueType="num">
                                      <p:cBhvr additive="base">
                                        <p:cTn id="12" dur="500" fill="hold"/>
                                        <p:tgtEl>
                                          <p:spTgt spid="4198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1987">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 calcmode="lin" valueType="num">
                                      <p:cBhvr additive="base">
                                        <p:cTn id="17" dur="500" fill="hold"/>
                                        <p:tgtEl>
                                          <p:spTgt spid="4198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19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zh-CN" altLang="en-US" dirty="0">
                <a:sym typeface="Arial" pitchFamily="34" charset="0"/>
              </a:rPr>
              <a:t>如果线程具有相同的优先级，则按“先来先服务”的原则调度。</a:t>
            </a:r>
            <a:endParaRPr lang="zh-CN" altLang="ja-JP" dirty="0">
              <a:sym typeface="Arial" pitchFamily="34" charset="0"/>
            </a:endParaRPr>
          </a:p>
          <a:p>
            <a:r>
              <a:rPr lang="zh-CN" altLang="en-US" dirty="0">
                <a:sym typeface="Arial" pitchFamily="34" charset="0"/>
              </a:rPr>
              <a:t>让高优先级线程执行一段时间后，能够交出使用权，放弃</a:t>
            </a:r>
            <a:r>
              <a:rPr lang="zh-CN" altLang="ja-JP" dirty="0">
                <a:sym typeface="Arial" pitchFamily="34" charset="0"/>
              </a:rPr>
              <a:t>CPU</a:t>
            </a:r>
            <a:r>
              <a:rPr lang="zh-CN" altLang="en-US" dirty="0">
                <a:sym typeface="Arial" pitchFamily="34" charset="0"/>
              </a:rPr>
              <a:t>。有两个方法可以达到这一目的：</a:t>
            </a:r>
            <a:endParaRPr lang="zh-CN" altLang="ja-JP" dirty="0">
              <a:sym typeface="Arial" pitchFamily="34" charset="0"/>
            </a:endParaRPr>
          </a:p>
          <a:p>
            <a:pPr lvl="1"/>
            <a:r>
              <a:rPr lang="zh-CN" altLang="en-US" dirty="0">
                <a:sym typeface="Arial" pitchFamily="34" charset="0"/>
              </a:rPr>
              <a:t>调用</a:t>
            </a:r>
            <a:r>
              <a:rPr lang="zh-CN" altLang="ja-JP" dirty="0">
                <a:sym typeface="Arial" pitchFamily="34" charset="0"/>
              </a:rPr>
              <a:t>sleep()</a:t>
            </a:r>
            <a:r>
              <a:rPr lang="zh-CN" altLang="en-US" dirty="0">
                <a:sym typeface="Arial" pitchFamily="34" charset="0"/>
              </a:rPr>
              <a:t>方法，暂时进入睡眠状态，从而让出</a:t>
            </a:r>
            <a:r>
              <a:rPr lang="zh-CN" altLang="ja-JP" dirty="0">
                <a:sym typeface="Arial" pitchFamily="34" charset="0"/>
              </a:rPr>
              <a:t>CPU</a:t>
            </a:r>
            <a:r>
              <a:rPr lang="zh-CN" altLang="en-US" dirty="0">
                <a:sym typeface="Arial" pitchFamily="34" charset="0"/>
              </a:rPr>
              <a:t>，使有相同优先级线程和低优先级线程有执行的机会。</a:t>
            </a:r>
            <a:endParaRPr lang="zh-CN" altLang="ja-JP" dirty="0">
              <a:sym typeface="Arial" pitchFamily="34" charset="0"/>
            </a:endParaRPr>
          </a:p>
          <a:p>
            <a:pPr lvl="1"/>
            <a:r>
              <a:rPr lang="zh-CN" altLang="en-US" dirty="0">
                <a:sym typeface="Arial" pitchFamily="34" charset="0"/>
              </a:rPr>
              <a:t>调用</a:t>
            </a:r>
            <a:r>
              <a:rPr lang="zh-CN" altLang="ja-JP" dirty="0">
                <a:sym typeface="Arial" pitchFamily="34" charset="0"/>
              </a:rPr>
              <a:t>yield()</a:t>
            </a:r>
            <a:r>
              <a:rPr lang="zh-CN" altLang="en-US" dirty="0">
                <a:sym typeface="Arial" pitchFamily="34" charset="0"/>
              </a:rPr>
              <a:t>而放弃</a:t>
            </a:r>
            <a:r>
              <a:rPr lang="zh-CN" altLang="ja-JP" dirty="0">
                <a:sym typeface="Arial" pitchFamily="34" charset="0"/>
              </a:rPr>
              <a:t>CPU</a:t>
            </a:r>
            <a:r>
              <a:rPr lang="zh-CN" altLang="en-US" dirty="0">
                <a:sym typeface="Arial" pitchFamily="34" charset="0"/>
              </a:rPr>
              <a:t>，这时和它有相同优先级的线程就有执行的机会。</a:t>
            </a:r>
            <a:endParaRPr lang="zh-CN" dirty="0">
              <a:sym typeface="Arial" pitchFamily="34" charset="0"/>
            </a:endParaRPr>
          </a:p>
        </p:txBody>
      </p:sp>
      <p:sp>
        <p:nvSpPr>
          <p:cNvPr id="43010" name="Rectangle 2"/>
          <p:cNvSpPr>
            <a:spLocks noGrp="1" noChangeArrowheads="1"/>
          </p:cNvSpPr>
          <p:nvPr>
            <p:ph type="title"/>
          </p:nvPr>
        </p:nvSpPr>
        <p:spPr/>
        <p:txBody>
          <a:bodyPr/>
          <a:lstStyle/>
          <a:p>
            <a:r>
              <a:rPr lang="zh-CN"/>
              <a:t>多线程状态及调度</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 calcmode="lin" valueType="num">
                                      <p:cBhvr additive="base">
                                        <p:cTn id="12" dur="500" fill="hold"/>
                                        <p:tgtEl>
                                          <p:spTgt spid="4301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301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 calcmode="lin" valueType="num">
                                      <p:cBhvr additive="base">
                                        <p:cTn id="17" dur="500" fill="hold"/>
                                        <p:tgtEl>
                                          <p:spTgt spid="4301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3011">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 calcmode="lin" valueType="num">
                                      <p:cBhvr additive="base">
                                        <p:cTn id="22" dur="500" fill="hold"/>
                                        <p:tgtEl>
                                          <p:spTgt spid="43011">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30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r>
              <a:rPr lang="zh-CN" altLang="en-US">
                <a:sym typeface="Arial" pitchFamily="34" charset="0"/>
              </a:rPr>
              <a:t>线程的状态转换关系图。</a:t>
            </a:r>
            <a:endParaRPr lang="zh-CN"/>
          </a:p>
        </p:txBody>
      </p:sp>
      <p:sp>
        <p:nvSpPr>
          <p:cNvPr id="44034" name="Rectangle 2"/>
          <p:cNvSpPr>
            <a:spLocks noGrp="1" noChangeArrowheads="1"/>
          </p:cNvSpPr>
          <p:nvPr>
            <p:ph type="title"/>
          </p:nvPr>
        </p:nvSpPr>
        <p:spPr/>
        <p:txBody>
          <a:bodyPr/>
          <a:lstStyle/>
          <a:p>
            <a:r>
              <a:rPr lang="zh-CN"/>
              <a:t>线程的控制</a:t>
            </a:r>
          </a:p>
        </p:txBody>
      </p:sp>
      <p:graphicFrame>
        <p:nvGraphicFramePr>
          <p:cNvPr id="6" name="对象 5"/>
          <p:cNvGraphicFramePr>
            <a:graphicFrameLocks noChangeAspect="1"/>
          </p:cNvGraphicFramePr>
          <p:nvPr>
            <p:extLst>
              <p:ext uri="{D42A27DB-BD31-4B8C-83A1-F6EECF244321}">
                <p14:modId xmlns:p14="http://schemas.microsoft.com/office/powerpoint/2010/main" val="999678173"/>
              </p:ext>
            </p:extLst>
          </p:nvPr>
        </p:nvGraphicFramePr>
        <p:xfrm>
          <a:off x="1143089" y="2057436"/>
          <a:ext cx="7238811" cy="4618178"/>
        </p:xfrm>
        <a:graphic>
          <a:graphicData uri="http://schemas.openxmlformats.org/presentationml/2006/ole">
            <mc:AlternateContent xmlns:mc="http://schemas.openxmlformats.org/markup-compatibility/2006">
              <mc:Choice xmlns:v="urn:schemas-microsoft-com:vml" Requires="v">
                <p:oleObj spid="_x0000_s1055" name="文档" r:id="rId3" imgW="5016500" imgH="3200400" progId="Word.Document.12">
                  <p:embed/>
                </p:oleObj>
              </mc:Choice>
              <mc:Fallback>
                <p:oleObj name="文档" r:id="rId3" imgW="5016500" imgH="3200400" progId="Word.Document.12">
                  <p:embed/>
                  <p:pic>
                    <p:nvPicPr>
                      <p:cNvPr id="0" name=""/>
                      <p:cNvPicPr/>
                      <p:nvPr/>
                    </p:nvPicPr>
                    <p:blipFill>
                      <a:blip r:embed="rId4"/>
                      <a:stretch>
                        <a:fillRect/>
                      </a:stretch>
                    </p:blipFill>
                    <p:spPr>
                      <a:xfrm>
                        <a:off x="1143089" y="2057436"/>
                        <a:ext cx="7238811" cy="461817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r>
              <a:rPr lang="zh-CN" dirty="0">
                <a:sym typeface="Arial" pitchFamily="34" charset="0"/>
              </a:rPr>
              <a:t>Thread</a:t>
            </a:r>
            <a:r>
              <a:rPr lang="zh-CN" altLang="en-US" dirty="0">
                <a:sym typeface="Arial" pitchFamily="34" charset="0"/>
              </a:rPr>
              <a:t>类定义控制线程执行的方法</a:t>
            </a:r>
            <a:r>
              <a:rPr lang="zh-CN" dirty="0">
                <a:sym typeface="Arial" pitchFamily="34" charset="0"/>
              </a:rPr>
              <a:t>:</a:t>
            </a:r>
          </a:p>
          <a:p>
            <a:pPr lvl="1"/>
            <a:r>
              <a:rPr lang="zh-CN" dirty="0">
                <a:sym typeface="Arial" pitchFamily="34" charset="0"/>
              </a:rPr>
              <a:t>start()</a:t>
            </a:r>
            <a:r>
              <a:rPr lang="zh-CN" altLang="en-US" dirty="0">
                <a:sym typeface="Arial" pitchFamily="34" charset="0"/>
              </a:rPr>
              <a:t>：用于调用</a:t>
            </a:r>
            <a:r>
              <a:rPr lang="zh-CN" dirty="0">
                <a:sym typeface="Arial" pitchFamily="34" charset="0"/>
              </a:rPr>
              <a:t>run()</a:t>
            </a:r>
            <a:r>
              <a:rPr lang="zh-CN" altLang="en-US" dirty="0">
                <a:sym typeface="Arial" pitchFamily="34" charset="0"/>
              </a:rPr>
              <a:t>方法使线程开始执行。</a:t>
            </a:r>
            <a:endParaRPr lang="zh-CN" dirty="0">
              <a:sym typeface="Arial" pitchFamily="34" charset="0"/>
            </a:endParaRPr>
          </a:p>
          <a:p>
            <a:pPr lvl="1"/>
            <a:r>
              <a:rPr lang="zh-CN" dirty="0">
                <a:sym typeface="Arial" pitchFamily="34" charset="0"/>
              </a:rPr>
              <a:t>stop()</a:t>
            </a:r>
            <a:r>
              <a:rPr lang="zh-CN" altLang="en-US" dirty="0">
                <a:sym typeface="Arial" pitchFamily="34" charset="0"/>
              </a:rPr>
              <a:t>：立即停止线程执行，其内部状态清零，放弃占用资源。</a:t>
            </a:r>
            <a:endParaRPr lang="zh-CN" dirty="0">
              <a:sym typeface="Arial" pitchFamily="34" charset="0"/>
            </a:endParaRPr>
          </a:p>
          <a:p>
            <a:pPr lvl="1"/>
            <a:r>
              <a:rPr lang="zh-CN" dirty="0">
                <a:sym typeface="Arial" pitchFamily="34" charset="0"/>
              </a:rPr>
              <a:t>wait()</a:t>
            </a:r>
            <a:r>
              <a:rPr lang="zh-CN" altLang="en-US" dirty="0">
                <a:sym typeface="Arial" pitchFamily="34" charset="0"/>
              </a:rPr>
              <a:t>：使线程处于等待状态。线程等待某个条件调用</a:t>
            </a:r>
            <a:r>
              <a:rPr lang="zh-CN" dirty="0">
                <a:sym typeface="Arial" pitchFamily="34" charset="0"/>
              </a:rPr>
              <a:t>wait()</a:t>
            </a:r>
            <a:r>
              <a:rPr lang="zh-CN" altLang="en-US" dirty="0">
                <a:sym typeface="Arial" pitchFamily="34" charset="0"/>
              </a:rPr>
              <a:t>方法。</a:t>
            </a:r>
            <a:endParaRPr lang="zh-CN" dirty="0">
              <a:sym typeface="Arial" pitchFamily="34" charset="0"/>
            </a:endParaRPr>
          </a:p>
          <a:p>
            <a:pPr lvl="1"/>
            <a:r>
              <a:rPr lang="zh-CN" dirty="0">
                <a:sym typeface="Arial" pitchFamily="34" charset="0"/>
              </a:rPr>
              <a:t>notify()</a:t>
            </a:r>
            <a:r>
              <a:rPr lang="zh-CN" altLang="en-US" dirty="0">
                <a:sym typeface="Arial" pitchFamily="34" charset="0"/>
              </a:rPr>
              <a:t>：使线程脱离阻塞状态。在条件变量所在的对象中调用</a:t>
            </a:r>
            <a:r>
              <a:rPr lang="zh-CN" dirty="0">
                <a:sym typeface="Arial" pitchFamily="34" charset="0"/>
              </a:rPr>
              <a:t>notify()</a:t>
            </a:r>
            <a:r>
              <a:rPr lang="zh-CN" altLang="en-US" dirty="0">
                <a:sym typeface="Arial" pitchFamily="34" charset="0"/>
              </a:rPr>
              <a:t>方法即可使线程脱离阻塞状态。</a:t>
            </a:r>
            <a:endParaRPr lang="zh-CN" dirty="0">
              <a:sym typeface="Arial" pitchFamily="34" charset="0"/>
            </a:endParaRPr>
          </a:p>
          <a:p>
            <a:pPr lvl="1"/>
            <a:r>
              <a:rPr lang="zh-CN" dirty="0">
                <a:sym typeface="Arial" pitchFamily="34" charset="0"/>
              </a:rPr>
              <a:t>sleep()</a:t>
            </a:r>
            <a:r>
              <a:rPr lang="zh-CN" altLang="en-US" dirty="0">
                <a:sym typeface="Arial" pitchFamily="34" charset="0"/>
              </a:rPr>
              <a:t>：调整线程执行时间，参数指定睡眠时间。</a:t>
            </a:r>
            <a:endParaRPr lang="zh-CN" dirty="0">
              <a:sym typeface="Arial" pitchFamily="34" charset="0"/>
            </a:endParaRPr>
          </a:p>
          <a:p>
            <a:pPr lvl="1"/>
            <a:r>
              <a:rPr lang="zh-CN" dirty="0">
                <a:sym typeface="Arial" pitchFamily="34" charset="0"/>
              </a:rPr>
              <a:t>yield()</a:t>
            </a:r>
            <a:r>
              <a:rPr lang="zh-CN" altLang="en-US" dirty="0">
                <a:sym typeface="Arial" pitchFamily="34" charset="0"/>
              </a:rPr>
              <a:t>：暂停调度线程并将其放在等待队列末尾，等待下一轮执行，使同优先级的其它线程有机会执行。</a:t>
            </a:r>
            <a:endParaRPr lang="zh-CN" dirty="0">
              <a:sym typeface="Arial" pitchFamily="34" charset="0"/>
            </a:endParaRPr>
          </a:p>
        </p:txBody>
      </p:sp>
      <p:sp>
        <p:nvSpPr>
          <p:cNvPr id="45058" name="Rectangle 2"/>
          <p:cNvSpPr>
            <a:spLocks noGrp="1" noChangeArrowheads="1"/>
          </p:cNvSpPr>
          <p:nvPr>
            <p:ph type="title"/>
          </p:nvPr>
        </p:nvSpPr>
        <p:spPr/>
        <p:txBody>
          <a:bodyPr/>
          <a:lstStyle/>
          <a:p>
            <a:r>
              <a:rPr lang="zh-CN"/>
              <a:t>多线程状态及调度</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程序需要暂停一段时间，于是调用 </a:t>
            </a:r>
            <a:r>
              <a:rPr lang="en-US" altLang="zh-CN" dirty="0" err="1"/>
              <a:t>Thread.sleep</a:t>
            </a:r>
            <a:r>
              <a:rPr lang="en-US" altLang="zh-CN" dirty="0"/>
              <a:t>()</a:t>
            </a:r>
            <a:r>
              <a:rPr lang="zh-CN" altLang="en-US" dirty="0"/>
              <a:t>。但是编译器或 </a:t>
            </a:r>
            <a:r>
              <a:rPr lang="en-US" altLang="zh-CN" dirty="0"/>
              <a:t>IDE </a:t>
            </a:r>
            <a:r>
              <a:rPr lang="zh-CN" altLang="en-US" dirty="0"/>
              <a:t>报错说没有处理检查到的 </a:t>
            </a:r>
            <a:r>
              <a:rPr lang="en-US" altLang="zh-CN" dirty="0" err="1"/>
              <a:t>InterruptedException</a:t>
            </a:r>
            <a:endParaRPr lang="en-US" altLang="zh-CN" dirty="0"/>
          </a:p>
          <a:p>
            <a:r>
              <a:rPr lang="zh-CN" altLang="en-US" dirty="0"/>
              <a:t>常规处理方法如前：</a:t>
            </a:r>
            <a:endParaRPr lang="en-US" altLang="zh-CN" dirty="0"/>
          </a:p>
          <a:p>
            <a:pPr lvl="1"/>
            <a:r>
              <a:rPr lang="zh-CN" altLang="en-US" dirty="0"/>
              <a:t>常见的处理方式是 “生吞（</a:t>
            </a:r>
            <a:r>
              <a:rPr lang="en-US" altLang="zh-CN" dirty="0"/>
              <a:t>swallow</a:t>
            </a:r>
            <a:r>
              <a:rPr lang="zh-CN" altLang="en-US" dirty="0"/>
              <a:t>）” 它 </a:t>
            </a:r>
            <a:r>
              <a:rPr lang="en-US" altLang="zh-CN" dirty="0"/>
              <a:t>—— </a:t>
            </a:r>
            <a:r>
              <a:rPr lang="zh-CN" altLang="en-US" dirty="0"/>
              <a:t>捕捉它，然后什么也不做</a:t>
            </a:r>
            <a:endParaRPr lang="en-US" altLang="zh-CN" dirty="0"/>
          </a:p>
          <a:p>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r>
              <a:rPr lang="zh-CN" altLang="en-US" dirty="0"/>
              <a:t>什么是</a:t>
            </a:r>
            <a:r>
              <a:rPr lang="en-US" altLang="zh-CN" dirty="0" err="1"/>
              <a:t>InterruptedException</a:t>
            </a:r>
            <a:endParaRPr lang="zh-CN" altLang="en-US" dirty="0"/>
          </a:p>
        </p:txBody>
      </p:sp>
    </p:spTree>
    <p:extLst>
      <p:ext uri="{BB962C8B-B14F-4D97-AF65-F5344CB8AC3E}">
        <p14:creationId xmlns:p14="http://schemas.microsoft.com/office/powerpoint/2010/main" val="3260625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a:t>
            </a:r>
            <a:r>
              <a:rPr lang="en-US" altLang="zh-CN" dirty="0"/>
              <a:t>Thread </a:t>
            </a:r>
            <a:r>
              <a:rPr lang="zh-CN" altLang="en-US" dirty="0"/>
              <a:t>提供并受 </a:t>
            </a:r>
            <a:r>
              <a:rPr lang="en-US" altLang="zh-CN" dirty="0" err="1"/>
              <a:t>Thread.sleep</a:t>
            </a:r>
            <a:r>
              <a:rPr lang="en-US" altLang="zh-CN" dirty="0"/>
              <a:t>() </a:t>
            </a:r>
            <a:r>
              <a:rPr lang="zh-CN" altLang="en-US" dirty="0"/>
              <a:t>和 </a:t>
            </a:r>
            <a:r>
              <a:rPr lang="en-US" altLang="zh-CN" dirty="0" err="1"/>
              <a:t>Object.wait</a:t>
            </a:r>
            <a:r>
              <a:rPr lang="en-US" altLang="zh-CN" dirty="0"/>
              <a:t>() </a:t>
            </a:r>
            <a:r>
              <a:rPr lang="zh-CN" altLang="en-US" dirty="0"/>
              <a:t>支持的中断机制，是一种取消机制；</a:t>
            </a:r>
            <a:endParaRPr lang="en-US" altLang="zh-CN" dirty="0"/>
          </a:p>
          <a:p>
            <a:pPr lvl="1"/>
            <a:r>
              <a:rPr lang="zh-CN" altLang="en-US" dirty="0"/>
              <a:t>它允许一个线程请求另一个线程停止它正在做的事情。</a:t>
            </a:r>
            <a:endParaRPr lang="en-US" altLang="zh-CN" dirty="0"/>
          </a:p>
          <a:p>
            <a:pPr lvl="1"/>
            <a:r>
              <a:rPr lang="zh-CN" altLang="en-US" dirty="0"/>
              <a:t>当一个方法抛出 </a:t>
            </a:r>
            <a:r>
              <a:rPr lang="en-US" altLang="zh-CN" dirty="0" err="1"/>
              <a:t>InterruptedException</a:t>
            </a:r>
            <a:r>
              <a:rPr lang="en-US" altLang="zh-CN" dirty="0"/>
              <a:t> </a:t>
            </a:r>
            <a:r>
              <a:rPr lang="zh-CN" altLang="en-US" dirty="0"/>
              <a:t>时，如果执行该方法的线程被中断，它将尝试停止它正在做的事情而提前返回，并通过抛出 </a:t>
            </a:r>
            <a:r>
              <a:rPr lang="en-US" altLang="zh-CN" dirty="0" err="1"/>
              <a:t>InterruptedException</a:t>
            </a:r>
            <a:r>
              <a:rPr lang="en-US" altLang="zh-CN" dirty="0"/>
              <a:t> </a:t>
            </a:r>
            <a:r>
              <a:rPr lang="zh-CN" altLang="en-US" dirty="0"/>
              <a:t>表明它提前返回。 </a:t>
            </a:r>
            <a:endParaRPr lang="en-US" altLang="zh-CN" dirty="0"/>
          </a:p>
          <a:p>
            <a:pPr lvl="1"/>
            <a:r>
              <a:rPr lang="zh-CN" altLang="en-US" dirty="0"/>
              <a:t>行为良好的阻塞库方法应该能对中断作出响应并抛出 </a:t>
            </a:r>
            <a:r>
              <a:rPr lang="en-US" altLang="zh-CN" dirty="0" err="1"/>
              <a:t>InterruptedException</a:t>
            </a:r>
            <a:r>
              <a:rPr lang="zh-CN" altLang="en-US" dirty="0"/>
              <a:t>，以便能够用于可取消活动中，而不至于影响响应。</a:t>
            </a:r>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r>
              <a:rPr lang="zh-CN" altLang="en-US" dirty="0"/>
              <a:t>什么是</a:t>
            </a:r>
            <a:r>
              <a:rPr lang="en-US" altLang="zh-CN" dirty="0" err="1"/>
              <a:t>InterruptedException</a:t>
            </a:r>
            <a:endParaRPr lang="zh-CN" altLang="en-US" dirty="0"/>
          </a:p>
        </p:txBody>
      </p:sp>
    </p:spTree>
    <p:extLst>
      <p:ext uri="{BB962C8B-B14F-4D97-AF65-F5344CB8AC3E}">
        <p14:creationId xmlns:p14="http://schemas.microsoft.com/office/powerpoint/2010/main" val="1977611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每个线程都有一个与之相关联的 </a:t>
            </a:r>
            <a:r>
              <a:rPr lang="en-US" altLang="zh-CN" dirty="0"/>
              <a:t>Boolean </a:t>
            </a:r>
            <a:r>
              <a:rPr lang="zh-CN" altLang="en-US" dirty="0"/>
              <a:t>属性，用于表示线程的中断状态（</a:t>
            </a:r>
            <a:r>
              <a:rPr lang="en-US" altLang="zh-CN" dirty="0"/>
              <a:t>interrupted status</a:t>
            </a:r>
            <a:r>
              <a:rPr lang="zh-CN" altLang="en-US" dirty="0"/>
              <a:t>）。</a:t>
            </a:r>
            <a:endParaRPr lang="en-US" altLang="zh-CN" dirty="0"/>
          </a:p>
          <a:p>
            <a:pPr lvl="1"/>
            <a:r>
              <a:rPr lang="zh-CN" altLang="en-US" sz="2400" dirty="0"/>
              <a:t>初始时为 </a:t>
            </a:r>
            <a:r>
              <a:rPr lang="en-US" altLang="zh-CN" sz="2400" dirty="0"/>
              <a:t>false</a:t>
            </a:r>
          </a:p>
          <a:p>
            <a:pPr lvl="1"/>
            <a:r>
              <a:rPr lang="zh-CN" altLang="en-US" sz="2400" dirty="0"/>
              <a:t>另一个线程通过调用 </a:t>
            </a:r>
            <a:r>
              <a:rPr lang="en-US" altLang="zh-CN" sz="2400" dirty="0" err="1"/>
              <a:t>Thread.interrupt</a:t>
            </a:r>
            <a:r>
              <a:rPr lang="en-US" altLang="zh-CN" sz="2400" dirty="0"/>
              <a:t>() </a:t>
            </a:r>
            <a:r>
              <a:rPr lang="zh-CN" altLang="en-US" sz="2400" dirty="0"/>
              <a:t>中断一个线程时：</a:t>
            </a:r>
            <a:endParaRPr lang="en-US" altLang="zh-CN" sz="2400" dirty="0"/>
          </a:p>
          <a:p>
            <a:pPr lvl="2"/>
            <a:r>
              <a:rPr lang="zh-CN" altLang="en-US" sz="2400" dirty="0"/>
              <a:t>如果那个线程在执行一个低级可中断阻塞方法，例如 </a:t>
            </a:r>
            <a:r>
              <a:rPr lang="en-US" altLang="zh-CN" sz="2400" dirty="0" err="1"/>
              <a:t>Thread.sleep</a:t>
            </a:r>
            <a:r>
              <a:rPr lang="en-US" altLang="zh-CN" sz="2400" dirty="0"/>
              <a:t>()</a:t>
            </a:r>
            <a:r>
              <a:rPr lang="zh-CN" altLang="en-US" sz="2400" dirty="0"/>
              <a:t>、 </a:t>
            </a:r>
            <a:r>
              <a:rPr lang="en-US" altLang="zh-CN" sz="2400" dirty="0" err="1"/>
              <a:t>Thread.join</a:t>
            </a:r>
            <a:r>
              <a:rPr lang="en-US" altLang="zh-CN" sz="2400" dirty="0"/>
              <a:t>() </a:t>
            </a:r>
            <a:r>
              <a:rPr lang="zh-CN" altLang="en-US" sz="2400" dirty="0"/>
              <a:t>或 </a:t>
            </a:r>
            <a:r>
              <a:rPr lang="en-US" altLang="zh-CN" sz="2400" dirty="0" err="1"/>
              <a:t>Object.wait</a:t>
            </a:r>
            <a:r>
              <a:rPr lang="en-US" altLang="zh-CN" sz="2400" dirty="0"/>
              <a:t>()</a:t>
            </a:r>
            <a:r>
              <a:rPr lang="zh-CN" altLang="en-US" sz="2400" dirty="0"/>
              <a:t>，取消阻塞并抛出 </a:t>
            </a:r>
            <a:r>
              <a:rPr lang="en-US" altLang="zh-CN" sz="2400" dirty="0" err="1"/>
              <a:t>InterruptedException</a:t>
            </a:r>
            <a:r>
              <a:rPr lang="zh-CN" altLang="en-US" sz="2400" dirty="0"/>
              <a:t>；</a:t>
            </a:r>
            <a:endParaRPr lang="en-US" altLang="zh-CN" sz="2400" dirty="0"/>
          </a:p>
          <a:p>
            <a:pPr lvl="2"/>
            <a:r>
              <a:rPr lang="zh-CN" altLang="en-US" sz="2400" dirty="0"/>
              <a:t>否则， </a:t>
            </a:r>
            <a:r>
              <a:rPr lang="en-US" altLang="zh-CN" sz="2400" dirty="0"/>
              <a:t>interrupt() </a:t>
            </a:r>
            <a:r>
              <a:rPr lang="zh-CN" altLang="en-US" sz="2400" dirty="0"/>
              <a:t>只是设置线程的中断状态。</a:t>
            </a:r>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r>
              <a:rPr lang="zh-CN" altLang="en-US" dirty="0"/>
              <a:t>线程中断</a:t>
            </a:r>
          </a:p>
        </p:txBody>
      </p:sp>
    </p:spTree>
    <p:extLst>
      <p:ext uri="{BB962C8B-B14F-4D97-AF65-F5344CB8AC3E}">
        <p14:creationId xmlns:p14="http://schemas.microsoft.com/office/powerpoint/2010/main" val="2527521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a:t>
            </a:r>
            <a:r>
              <a:rPr lang="en-US" altLang="zh-CN" dirty="0"/>
              <a:t>1. </a:t>
            </a:r>
            <a:r>
              <a:rPr lang="zh-CN" altLang="en-US" dirty="0"/>
              <a:t>不捕捉 </a:t>
            </a:r>
            <a:r>
              <a:rPr lang="en-US" altLang="zh-CN" dirty="0" err="1"/>
              <a:t>InterruptedException</a:t>
            </a:r>
            <a:r>
              <a:rPr lang="zh-CN" altLang="en-US" dirty="0"/>
              <a:t>，将它传播给调用者</a:t>
            </a:r>
            <a:endParaRPr lang="en-US" altLang="zh-CN" dirty="0"/>
          </a:p>
          <a:p>
            <a:endParaRPr lang="en-US" altLang="zh-CN" dirty="0"/>
          </a:p>
          <a:p>
            <a:r>
              <a:rPr lang="en-US" altLang="zh-CN" dirty="0"/>
              <a:t>public </a:t>
            </a:r>
            <a:r>
              <a:rPr lang="en-US" altLang="zh-CN" dirty="0" err="1"/>
              <a:t>int</a:t>
            </a:r>
            <a:r>
              <a:rPr lang="en-US" altLang="zh-CN" dirty="0"/>
              <a:t> </a:t>
            </a:r>
            <a:r>
              <a:rPr lang="en-US" altLang="zh-CN" dirty="0" err="1"/>
              <a:t>getInt</a:t>
            </a:r>
            <a:r>
              <a:rPr lang="en-US" altLang="zh-CN" dirty="0"/>
              <a:t>() throws </a:t>
            </a:r>
            <a:r>
              <a:rPr lang="en-US" altLang="zh-CN" dirty="0" err="1"/>
              <a:t>InterruptedException</a:t>
            </a:r>
            <a:r>
              <a:rPr lang="en-US" altLang="zh-CN" dirty="0"/>
              <a:t> { </a:t>
            </a:r>
          </a:p>
          <a:p>
            <a:r>
              <a:rPr lang="en-US" altLang="zh-CN" dirty="0"/>
              <a:t>……</a:t>
            </a:r>
          </a:p>
          <a:p>
            <a:r>
              <a:rPr lang="en-US" altLang="zh-CN" dirty="0"/>
              <a:t>         sleep(100</a:t>
            </a:r>
            <a:r>
              <a:rPr lang="zh-CN" altLang="en-US" dirty="0"/>
              <a:t>）</a:t>
            </a:r>
            <a:r>
              <a:rPr lang="en-US" altLang="zh-CN" dirty="0"/>
              <a:t>;</a:t>
            </a:r>
          </a:p>
          <a:p>
            <a:endParaRPr lang="en-US" altLang="zh-CN" dirty="0"/>
          </a:p>
          <a:p>
            <a:r>
              <a:rPr lang="en-US" altLang="zh-CN" dirty="0"/>
              <a:t>……</a:t>
            </a:r>
          </a:p>
          <a:p>
            <a:r>
              <a:rPr lang="en-US" altLang="zh-CN" dirty="0"/>
              <a:t>    }</a:t>
            </a:r>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normAutofit/>
          </a:bodyPr>
          <a:lstStyle/>
          <a:p>
            <a:r>
              <a:rPr lang="zh-CN" altLang="en-US" b="0" dirty="0">
                <a:effectLst/>
              </a:rPr>
              <a:t>处理 </a:t>
            </a:r>
            <a:r>
              <a:rPr lang="en-US" altLang="zh-CN" b="0" dirty="0" err="1">
                <a:effectLst/>
              </a:rPr>
              <a:t>InterruptedException</a:t>
            </a:r>
            <a:endParaRPr lang="zh-CN" altLang="en-US" dirty="0"/>
          </a:p>
        </p:txBody>
      </p:sp>
    </p:spTree>
    <p:extLst>
      <p:ext uri="{BB962C8B-B14F-4D97-AF65-F5344CB8AC3E}">
        <p14:creationId xmlns:p14="http://schemas.microsoft.com/office/powerpoint/2010/main" val="356244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kumimoji="0" lang="en-US" altLang="zh-CN"/>
              <a:t> 2</a:t>
            </a:r>
            <a:r>
              <a:rPr kumimoji="0" lang="zh-CN" altLang="en-US"/>
              <a:t>．进程的三种基本状态</a:t>
            </a:r>
          </a:p>
        </p:txBody>
      </p:sp>
      <p:sp>
        <p:nvSpPr>
          <p:cNvPr id="43010" name="Rectangle 3"/>
          <p:cNvSpPr>
            <a:spLocks noGrp="1" noChangeArrowheads="1"/>
          </p:cNvSpPr>
          <p:nvPr>
            <p:ph type="body" idx="1"/>
          </p:nvPr>
        </p:nvSpPr>
        <p:spPr/>
        <p:txBody>
          <a:bodyPr/>
          <a:lstStyle/>
          <a:p>
            <a:pPr algn="just" eaLnBrk="1" hangingPunct="1">
              <a:buFont typeface="Wingdings" panose="05000000000000000000" pitchFamily="2" charset="2"/>
              <a:buNone/>
            </a:pPr>
            <a:r>
              <a:rPr kumimoji="0" lang="en-US" altLang="zh-CN" sz="2800" b="1"/>
              <a:t> </a:t>
            </a:r>
            <a:r>
              <a:rPr kumimoji="0" lang="en-US" altLang="zh-CN" sz="2800" b="1">
                <a:solidFill>
                  <a:srgbClr val="0000CC"/>
                </a:solidFill>
              </a:rPr>
              <a:t>1</a:t>
            </a:r>
            <a:r>
              <a:rPr kumimoji="0" lang="zh-CN" altLang="en-US" sz="2800" b="1">
                <a:solidFill>
                  <a:srgbClr val="0000CC"/>
                </a:solidFill>
              </a:rPr>
              <a:t>）就绪（</a:t>
            </a:r>
            <a:r>
              <a:rPr kumimoji="0" lang="en-US" altLang="zh-CN" sz="2800" b="1">
                <a:solidFill>
                  <a:srgbClr val="0000CC"/>
                </a:solidFill>
              </a:rPr>
              <a:t>Ready</a:t>
            </a:r>
            <a:r>
              <a:rPr kumimoji="0" lang="zh-CN" altLang="en-US" sz="2800" b="1">
                <a:solidFill>
                  <a:srgbClr val="0000CC"/>
                </a:solidFill>
              </a:rPr>
              <a:t>）状态</a:t>
            </a:r>
            <a:r>
              <a:rPr kumimoji="0" lang="zh-CN" altLang="en-US" sz="2800" b="1"/>
              <a:t>：当进程已分配到除</a:t>
            </a:r>
            <a:r>
              <a:rPr kumimoji="0" lang="en-US" altLang="zh-CN" sz="2800" b="1"/>
              <a:t>CPU</a:t>
            </a:r>
            <a:r>
              <a:rPr kumimoji="0" lang="zh-CN" altLang="en-US" sz="2800" b="1"/>
              <a:t>以外的所有必要资源后，只要再获得</a:t>
            </a:r>
            <a:r>
              <a:rPr kumimoji="0" lang="en-US" altLang="zh-CN" sz="2800" b="1"/>
              <a:t>CPU</a:t>
            </a:r>
            <a:r>
              <a:rPr kumimoji="0" lang="zh-CN" altLang="en-US" sz="2800" b="1"/>
              <a:t>，便可立即执行。</a:t>
            </a:r>
          </a:p>
          <a:p>
            <a:pPr algn="just" eaLnBrk="1" hangingPunct="1">
              <a:buFont typeface="Wingdings" panose="05000000000000000000" pitchFamily="2" charset="2"/>
              <a:buNone/>
            </a:pPr>
            <a:r>
              <a:rPr kumimoji="0" lang="zh-CN" altLang="en-US" sz="2800" b="1"/>
              <a:t> </a:t>
            </a:r>
            <a:r>
              <a:rPr kumimoji="0" lang="en-US" altLang="zh-CN" sz="2800" b="1">
                <a:solidFill>
                  <a:srgbClr val="0000CC"/>
                </a:solidFill>
              </a:rPr>
              <a:t>2</a:t>
            </a:r>
            <a:r>
              <a:rPr kumimoji="0" lang="zh-CN" altLang="en-US" sz="2800" b="1">
                <a:solidFill>
                  <a:srgbClr val="0000CC"/>
                </a:solidFill>
              </a:rPr>
              <a:t>）执行状态：</a:t>
            </a:r>
            <a:r>
              <a:rPr kumimoji="0" lang="zh-CN" altLang="en-US" sz="2800" b="1"/>
              <a:t>进程已获得</a:t>
            </a:r>
            <a:r>
              <a:rPr kumimoji="0" lang="en-US" altLang="zh-CN" sz="2800" b="1"/>
              <a:t>CPU</a:t>
            </a:r>
            <a:r>
              <a:rPr kumimoji="0" lang="zh-CN" altLang="en-US" sz="2800" b="1"/>
              <a:t>，其程序正在执行。</a:t>
            </a:r>
          </a:p>
          <a:p>
            <a:pPr algn="just" eaLnBrk="1" hangingPunct="1">
              <a:buFont typeface="Wingdings" panose="05000000000000000000" pitchFamily="2" charset="2"/>
              <a:buNone/>
            </a:pPr>
            <a:r>
              <a:rPr kumimoji="0" lang="zh-CN" altLang="en-US" sz="2800" b="1"/>
              <a:t> </a:t>
            </a:r>
            <a:r>
              <a:rPr kumimoji="0" lang="en-US" altLang="zh-CN" sz="2800" b="1">
                <a:solidFill>
                  <a:srgbClr val="0000CC"/>
                </a:solidFill>
              </a:rPr>
              <a:t>3</a:t>
            </a:r>
            <a:r>
              <a:rPr kumimoji="0" lang="zh-CN" altLang="en-US" sz="2800" b="1">
                <a:solidFill>
                  <a:srgbClr val="0000CC"/>
                </a:solidFill>
              </a:rPr>
              <a:t>）阻塞状态</a:t>
            </a:r>
            <a:r>
              <a:rPr kumimoji="0" lang="zh-CN" altLang="en-US" sz="2800" b="1"/>
              <a:t>：正在执行的进程由于发生某事件而暂时无法继续执行时，便放弃处理机而处于暂停状态，把这种暂停状态称为阻塞状态，有时也称为等待状态或封锁状态。</a:t>
            </a:r>
          </a:p>
        </p:txBody>
      </p:sp>
    </p:spTree>
    <p:extLst>
      <p:ext uri="{BB962C8B-B14F-4D97-AF65-F5344CB8AC3E}">
        <p14:creationId xmlns:p14="http://schemas.microsoft.com/office/powerpoint/2010/main" val="3261102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914556"/>
            <a:ext cx="8229600" cy="4525963"/>
          </a:xfrm>
        </p:spPr>
        <p:txBody>
          <a:bodyPr/>
          <a:lstStyle/>
          <a:p>
            <a:r>
              <a:rPr lang="en-US" altLang="zh-CN" dirty="0"/>
              <a:t>2</a:t>
            </a:r>
            <a:r>
              <a:rPr lang="zh-CN" altLang="en-US" dirty="0"/>
              <a:t>、可以捕捉 </a:t>
            </a:r>
            <a:r>
              <a:rPr lang="en-US" altLang="zh-CN" dirty="0" err="1"/>
              <a:t>InterruptedException</a:t>
            </a:r>
            <a:r>
              <a:rPr lang="zh-CN" altLang="en-US" dirty="0"/>
              <a:t>，执行清理，然后抛出异常</a:t>
            </a:r>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7" name="Rectangle 2"/>
          <p:cNvSpPr>
            <a:spLocks noChangeArrowheads="1"/>
          </p:cNvSpPr>
          <p:nvPr/>
        </p:nvSpPr>
        <p:spPr bwMode="auto">
          <a:xfrm>
            <a:off x="914496" y="373379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public class PlayerMatcher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private PlayerSource players;</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panose="020B0604020202020204" pitchFamily="34" charset="0"/>
                <a:ea typeface="ibm-plex-mono"/>
              </a:rPr>
              <a:t> </a:t>
            </a: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public PlayerMatcher(PlayerSource players) {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this.players = players;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panose="020B0604020202020204" pitchFamily="34" charset="0"/>
                <a:ea typeface="ibm-plex-mono"/>
              </a:rPr>
              <a:t> </a:t>
            </a: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public void matchPlayers() throws InterruptedException {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try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Player playerOne, playerTwo;</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while (true)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playerOne = playerTwo = null;</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 Wait for two players to arrive and start a new game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playerOne = players.waitForPlayer(); // could throw IE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playerTwo = players.waitForPlayer(); // could throw IE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startNewGame(playerOne, playerTwo);</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catch (InterruptedException e) {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 If we got one player and were interrupted, put that player back</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if (playerOne != null)</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players.addFirst(playerOne);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 Then propagate the exception</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throw e;</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23232"/>
                </a:solidFill>
                <a:effectLst/>
                <a:latin typeface="Arial Unicode MS" panose="020B0604020202020204" pitchFamily="34" charset="-122"/>
                <a:ea typeface="ibm-plex-mono"/>
              </a:rPr>
              <a:t>    </a:t>
            </a: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00"/>
                </a:solidFill>
                <a:effectLst/>
                <a:latin typeface="Arial Unicode MS" panose="020B0604020202020204" pitchFamily="34" charset="-122"/>
                <a:ea typeface="ibm-plex-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2031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28684"/>
            <a:ext cx="8229600" cy="5778607"/>
          </a:xfrm>
        </p:spPr>
        <p:txBody>
          <a:bodyPr/>
          <a:lstStyle/>
          <a:p>
            <a:r>
              <a:rPr lang="en-US" altLang="zh-CN" dirty="0"/>
              <a:t>3</a:t>
            </a:r>
            <a:r>
              <a:rPr lang="zh-CN" altLang="en-US" dirty="0"/>
              <a:t>、有时抛出 </a:t>
            </a:r>
            <a:r>
              <a:rPr lang="en-US" altLang="zh-CN" dirty="0" err="1"/>
              <a:t>InterruptedException</a:t>
            </a:r>
            <a:r>
              <a:rPr lang="en-US" altLang="zh-CN" dirty="0"/>
              <a:t> </a:t>
            </a:r>
            <a:r>
              <a:rPr lang="zh-CN" altLang="en-US" dirty="0"/>
              <a:t>并不合适，例如当由 </a:t>
            </a:r>
            <a:r>
              <a:rPr lang="en-US" altLang="zh-CN" dirty="0"/>
              <a:t>Runnable </a:t>
            </a:r>
            <a:r>
              <a:rPr lang="zh-CN" altLang="en-US" dirty="0"/>
              <a:t>定义的任务调用一个可中断的方法时，就是如此。不能重新抛出 </a:t>
            </a:r>
            <a:r>
              <a:rPr lang="en-US" altLang="zh-CN" dirty="0" err="1"/>
              <a:t>InterruptedException</a:t>
            </a:r>
            <a:r>
              <a:rPr lang="zh-CN" altLang="en-US" dirty="0"/>
              <a:t>，可以通过调用 </a:t>
            </a:r>
            <a:r>
              <a:rPr lang="en-US" altLang="zh-CN" dirty="0"/>
              <a:t>interrupt() </a:t>
            </a:r>
            <a:r>
              <a:rPr lang="zh-CN" altLang="en-US" dirty="0"/>
              <a:t>以 “重新中断” 当前线程来完成</a:t>
            </a:r>
            <a:endParaRPr lang="en-US" altLang="zh-CN" dirty="0"/>
          </a:p>
          <a:p>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3411938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04882"/>
            <a:ext cx="8229600" cy="5702409"/>
          </a:xfrm>
        </p:spPr>
        <p:txBody>
          <a:bodyPr>
            <a:normAutofit fontScale="70000" lnSpcReduction="20000"/>
          </a:bodyPr>
          <a:lstStyle/>
          <a:p>
            <a:r>
              <a:rPr lang="en-US" altLang="zh-CN" dirty="0"/>
              <a:t>public class </a:t>
            </a:r>
            <a:r>
              <a:rPr lang="en-US" altLang="zh-CN" dirty="0" err="1"/>
              <a:t>TaskRunner</a:t>
            </a:r>
            <a:r>
              <a:rPr lang="en-US" altLang="zh-CN" dirty="0"/>
              <a:t> implements Runnable {</a:t>
            </a:r>
          </a:p>
          <a:p>
            <a:r>
              <a:rPr lang="en-US" altLang="zh-CN" dirty="0"/>
              <a:t>    private </a:t>
            </a:r>
            <a:r>
              <a:rPr lang="en-US" altLang="zh-CN" dirty="0" err="1"/>
              <a:t>BlockingQueue</a:t>
            </a:r>
            <a:r>
              <a:rPr lang="en-US" altLang="zh-CN" dirty="0"/>
              <a:t>&lt;Task&gt; queue;</a:t>
            </a:r>
          </a:p>
          <a:p>
            <a:r>
              <a:rPr lang="en-US" altLang="zh-CN" dirty="0"/>
              <a:t> </a:t>
            </a:r>
          </a:p>
          <a:p>
            <a:r>
              <a:rPr lang="en-US" altLang="zh-CN" dirty="0"/>
              <a:t>    public </a:t>
            </a:r>
            <a:r>
              <a:rPr lang="en-US" altLang="zh-CN" dirty="0" err="1"/>
              <a:t>TaskRunner</a:t>
            </a:r>
            <a:r>
              <a:rPr lang="en-US" altLang="zh-CN" dirty="0"/>
              <a:t>(</a:t>
            </a:r>
            <a:r>
              <a:rPr lang="en-US" altLang="zh-CN" dirty="0" err="1"/>
              <a:t>BlockingQueue</a:t>
            </a:r>
            <a:r>
              <a:rPr lang="en-US" altLang="zh-CN" dirty="0"/>
              <a:t>&lt;Task&gt; queue) { </a:t>
            </a:r>
          </a:p>
          <a:p>
            <a:r>
              <a:rPr lang="en-US" altLang="zh-CN" dirty="0"/>
              <a:t>        </a:t>
            </a:r>
            <a:r>
              <a:rPr lang="en-US" altLang="zh-CN" dirty="0" err="1"/>
              <a:t>this.queue</a:t>
            </a:r>
            <a:r>
              <a:rPr lang="en-US" altLang="zh-CN" dirty="0"/>
              <a:t> = queue; </a:t>
            </a:r>
          </a:p>
          <a:p>
            <a:r>
              <a:rPr lang="en-US" altLang="zh-CN" dirty="0"/>
              <a:t>    }</a:t>
            </a:r>
          </a:p>
          <a:p>
            <a:r>
              <a:rPr lang="en-US" altLang="zh-CN" dirty="0"/>
              <a:t> </a:t>
            </a:r>
          </a:p>
          <a:p>
            <a:r>
              <a:rPr lang="en-US" altLang="zh-CN" dirty="0"/>
              <a:t>    public void run() { </a:t>
            </a:r>
          </a:p>
          <a:p>
            <a:r>
              <a:rPr lang="en-US" altLang="zh-CN" dirty="0"/>
              <a:t>        try {</a:t>
            </a:r>
          </a:p>
          <a:p>
            <a:r>
              <a:rPr lang="en-US" altLang="zh-CN" dirty="0"/>
              <a:t>             while (true) {</a:t>
            </a:r>
          </a:p>
          <a:p>
            <a:r>
              <a:rPr lang="en-US" altLang="zh-CN" dirty="0"/>
              <a:t>                 Task </a:t>
            </a:r>
            <a:r>
              <a:rPr lang="en-US" altLang="zh-CN" dirty="0" err="1"/>
              <a:t>task</a:t>
            </a:r>
            <a:r>
              <a:rPr lang="en-US" altLang="zh-CN" dirty="0"/>
              <a:t> = </a:t>
            </a:r>
            <a:r>
              <a:rPr lang="en-US" altLang="zh-CN" dirty="0" err="1"/>
              <a:t>queue.take</a:t>
            </a:r>
            <a:r>
              <a:rPr lang="en-US" altLang="zh-CN" dirty="0"/>
              <a:t>(10, </a:t>
            </a:r>
            <a:r>
              <a:rPr lang="en-US" altLang="zh-CN" dirty="0" err="1"/>
              <a:t>TimeUnit.SECONDS</a:t>
            </a:r>
            <a:r>
              <a:rPr lang="en-US" altLang="zh-CN" dirty="0"/>
              <a:t>);</a:t>
            </a:r>
          </a:p>
          <a:p>
            <a:r>
              <a:rPr lang="en-US" altLang="zh-CN" dirty="0"/>
              <a:t>                 </a:t>
            </a:r>
            <a:r>
              <a:rPr lang="en-US" altLang="zh-CN" dirty="0" err="1"/>
              <a:t>task.execute</a:t>
            </a:r>
            <a:r>
              <a:rPr lang="en-US" altLang="zh-CN" dirty="0"/>
              <a:t>();</a:t>
            </a:r>
          </a:p>
          <a:p>
            <a:r>
              <a:rPr lang="en-US" altLang="zh-CN" dirty="0"/>
              <a:t>             }</a:t>
            </a:r>
          </a:p>
          <a:p>
            <a:r>
              <a:rPr lang="en-US" altLang="zh-CN" dirty="0"/>
              <a:t>         }</a:t>
            </a:r>
          </a:p>
          <a:p>
            <a:r>
              <a:rPr lang="en-US" altLang="zh-CN" dirty="0"/>
              <a:t>         catch (</a:t>
            </a:r>
            <a:r>
              <a:rPr lang="en-US" altLang="zh-CN" dirty="0" err="1"/>
              <a:t>InterruptedException</a:t>
            </a:r>
            <a:r>
              <a:rPr lang="en-US" altLang="zh-CN" dirty="0"/>
              <a:t> e) { </a:t>
            </a:r>
          </a:p>
          <a:p>
            <a:r>
              <a:rPr lang="en-US" altLang="zh-CN" dirty="0"/>
              <a:t>             // Restore the interrupted status</a:t>
            </a:r>
          </a:p>
          <a:p>
            <a:r>
              <a:rPr lang="en-US" altLang="zh-CN" dirty="0"/>
              <a:t>             </a:t>
            </a:r>
            <a:r>
              <a:rPr lang="en-US" altLang="zh-CN" dirty="0" err="1"/>
              <a:t>Thread.currentThread</a:t>
            </a:r>
            <a:r>
              <a:rPr lang="en-US" altLang="zh-CN" dirty="0"/>
              <a:t>().interrupt();</a:t>
            </a:r>
          </a:p>
          <a:p>
            <a:r>
              <a:rPr lang="en-US" altLang="zh-CN" dirty="0"/>
              <a:t>         }</a:t>
            </a:r>
          </a:p>
          <a:p>
            <a:r>
              <a:rPr lang="en-US" altLang="zh-CN" dirty="0"/>
              <a:t>    }</a:t>
            </a:r>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3385812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04882"/>
            <a:ext cx="8229600" cy="5702409"/>
          </a:xfrm>
        </p:spPr>
        <p:txBody>
          <a:bodyPr>
            <a:normAutofit fontScale="70000" lnSpcReduction="20000"/>
          </a:bodyPr>
          <a:lstStyle/>
          <a:p>
            <a:r>
              <a:rPr lang="en-US" altLang="zh-CN" dirty="0"/>
              <a:t>4. </a:t>
            </a:r>
            <a:r>
              <a:rPr lang="zh-CN" altLang="en-US" dirty="0"/>
              <a:t>生吞中断 </a:t>
            </a:r>
            <a:r>
              <a:rPr lang="en-US" altLang="zh-CN" dirty="0"/>
              <a:t>—— </a:t>
            </a:r>
            <a:r>
              <a:rPr lang="zh-CN" altLang="en-US" dirty="0"/>
              <a:t>一般不要这么做（前面的做法）</a:t>
            </a:r>
            <a:endParaRPr lang="en-US" altLang="zh-CN" dirty="0"/>
          </a:p>
          <a:p>
            <a:r>
              <a:rPr lang="en-US" altLang="zh-CN" dirty="0"/>
              <a:t>public class </a:t>
            </a:r>
            <a:r>
              <a:rPr lang="en-US" altLang="zh-CN" dirty="0" err="1"/>
              <a:t>TaskRunner</a:t>
            </a:r>
            <a:r>
              <a:rPr lang="en-US" altLang="zh-CN" dirty="0"/>
              <a:t> implements Runnable {</a:t>
            </a:r>
          </a:p>
          <a:p>
            <a:r>
              <a:rPr lang="en-US" altLang="zh-CN" dirty="0"/>
              <a:t>    private </a:t>
            </a:r>
            <a:r>
              <a:rPr lang="en-US" altLang="zh-CN" dirty="0" err="1"/>
              <a:t>BlockingQueue</a:t>
            </a:r>
            <a:r>
              <a:rPr lang="en-US" altLang="zh-CN" dirty="0"/>
              <a:t>&lt;Task&gt; queue;</a:t>
            </a:r>
          </a:p>
          <a:p>
            <a:r>
              <a:rPr lang="en-US" altLang="zh-CN" dirty="0"/>
              <a:t> </a:t>
            </a:r>
          </a:p>
          <a:p>
            <a:r>
              <a:rPr lang="en-US" altLang="zh-CN" dirty="0"/>
              <a:t>    public </a:t>
            </a:r>
            <a:r>
              <a:rPr lang="en-US" altLang="zh-CN" dirty="0" err="1"/>
              <a:t>TaskRunner</a:t>
            </a:r>
            <a:r>
              <a:rPr lang="en-US" altLang="zh-CN" dirty="0"/>
              <a:t>(</a:t>
            </a:r>
            <a:r>
              <a:rPr lang="en-US" altLang="zh-CN" dirty="0" err="1"/>
              <a:t>BlockingQueue</a:t>
            </a:r>
            <a:r>
              <a:rPr lang="en-US" altLang="zh-CN" dirty="0"/>
              <a:t>&lt;Task&gt; queue) { </a:t>
            </a:r>
          </a:p>
          <a:p>
            <a:r>
              <a:rPr lang="en-US" altLang="zh-CN" dirty="0"/>
              <a:t>        </a:t>
            </a:r>
            <a:r>
              <a:rPr lang="en-US" altLang="zh-CN" dirty="0" err="1"/>
              <a:t>this.queue</a:t>
            </a:r>
            <a:r>
              <a:rPr lang="en-US" altLang="zh-CN" dirty="0"/>
              <a:t> = queue; </a:t>
            </a:r>
          </a:p>
          <a:p>
            <a:r>
              <a:rPr lang="en-US" altLang="zh-CN" dirty="0"/>
              <a:t>    }</a:t>
            </a:r>
          </a:p>
          <a:p>
            <a:r>
              <a:rPr lang="en-US" altLang="zh-CN" dirty="0"/>
              <a:t> </a:t>
            </a:r>
          </a:p>
          <a:p>
            <a:r>
              <a:rPr lang="en-US" altLang="zh-CN" dirty="0"/>
              <a:t>    public void run() { </a:t>
            </a:r>
          </a:p>
          <a:p>
            <a:r>
              <a:rPr lang="en-US" altLang="zh-CN" dirty="0"/>
              <a:t>        try {</a:t>
            </a:r>
          </a:p>
          <a:p>
            <a:r>
              <a:rPr lang="en-US" altLang="zh-CN" dirty="0"/>
              <a:t>             while (true) {</a:t>
            </a:r>
          </a:p>
          <a:p>
            <a:r>
              <a:rPr lang="en-US" altLang="zh-CN" dirty="0"/>
              <a:t>                 Task </a:t>
            </a:r>
            <a:r>
              <a:rPr lang="en-US" altLang="zh-CN" dirty="0" err="1"/>
              <a:t>task</a:t>
            </a:r>
            <a:r>
              <a:rPr lang="en-US" altLang="zh-CN" dirty="0"/>
              <a:t> = </a:t>
            </a:r>
            <a:r>
              <a:rPr lang="en-US" altLang="zh-CN" dirty="0" err="1"/>
              <a:t>queue.take</a:t>
            </a:r>
            <a:r>
              <a:rPr lang="en-US" altLang="zh-CN" dirty="0"/>
              <a:t>(10, </a:t>
            </a:r>
            <a:r>
              <a:rPr lang="en-US" altLang="zh-CN" dirty="0" err="1"/>
              <a:t>TimeUnit.SECONDS</a:t>
            </a:r>
            <a:r>
              <a:rPr lang="en-US" altLang="zh-CN" dirty="0"/>
              <a:t>);</a:t>
            </a:r>
          </a:p>
          <a:p>
            <a:r>
              <a:rPr lang="en-US" altLang="zh-CN" dirty="0"/>
              <a:t>                 </a:t>
            </a:r>
            <a:r>
              <a:rPr lang="en-US" altLang="zh-CN" dirty="0" err="1"/>
              <a:t>task.execute</a:t>
            </a:r>
            <a:r>
              <a:rPr lang="en-US" altLang="zh-CN" dirty="0"/>
              <a:t>();</a:t>
            </a:r>
          </a:p>
          <a:p>
            <a:r>
              <a:rPr lang="en-US" altLang="zh-CN" dirty="0"/>
              <a:t>             }</a:t>
            </a:r>
          </a:p>
          <a:p>
            <a:r>
              <a:rPr lang="en-US" altLang="zh-CN" dirty="0"/>
              <a:t>         }</a:t>
            </a:r>
          </a:p>
          <a:p>
            <a:r>
              <a:rPr lang="en-US" altLang="zh-CN" dirty="0"/>
              <a:t>         catch (</a:t>
            </a:r>
            <a:r>
              <a:rPr lang="en-US" altLang="zh-CN" dirty="0" err="1"/>
              <a:t>InterruptedException</a:t>
            </a:r>
            <a:r>
              <a:rPr lang="en-US" altLang="zh-CN" dirty="0"/>
              <a:t> swallowed) { </a:t>
            </a:r>
          </a:p>
          <a:p>
            <a:r>
              <a:rPr lang="en-US" altLang="zh-CN" dirty="0"/>
              <a:t>             /* DON'T DO THIS - RESTORE THE INTERRUPTED STATUS INSTEAD */</a:t>
            </a:r>
          </a:p>
          <a:p>
            <a:r>
              <a:rPr lang="en-US" altLang="zh-CN" dirty="0"/>
              <a:t>         }</a:t>
            </a:r>
          </a:p>
          <a:p>
            <a:r>
              <a:rPr lang="en-US" altLang="zh-CN" dirty="0"/>
              <a:t>    }</a:t>
            </a:r>
          </a:p>
          <a:p>
            <a:r>
              <a:rPr lang="en-US" altLang="zh-CN" dirty="0"/>
              <a:t>}</a:t>
            </a:r>
            <a:endParaRPr lang="zh-CN" altLang="en-US" dirty="0"/>
          </a:p>
          <a:p>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1970174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9855" y="228684"/>
            <a:ext cx="8229600" cy="5854805"/>
          </a:xfrm>
        </p:spPr>
        <p:txBody>
          <a:bodyPr>
            <a:normAutofit fontScale="70000" lnSpcReduction="20000"/>
          </a:bodyPr>
          <a:lstStyle/>
          <a:p>
            <a:r>
              <a:rPr lang="en-US" altLang="zh-CN" dirty="0"/>
              <a:t>5. </a:t>
            </a:r>
            <a:r>
              <a:rPr lang="zh-CN" altLang="en-US" dirty="0"/>
              <a:t>如果知道线程正要退出的话，则可以生吞中断</a:t>
            </a:r>
            <a:endParaRPr lang="en-US" altLang="zh-CN" dirty="0"/>
          </a:p>
          <a:p>
            <a:r>
              <a:rPr lang="en-US" altLang="zh-CN" dirty="0"/>
              <a:t>public class </a:t>
            </a:r>
            <a:r>
              <a:rPr lang="en-US" altLang="zh-CN" dirty="0" err="1"/>
              <a:t>PrimeProducer</a:t>
            </a:r>
            <a:r>
              <a:rPr lang="en-US" altLang="zh-CN" dirty="0"/>
              <a:t> extends Thread {</a:t>
            </a:r>
          </a:p>
          <a:p>
            <a:r>
              <a:rPr lang="en-US" altLang="zh-CN" dirty="0"/>
              <a:t>    private final </a:t>
            </a:r>
            <a:r>
              <a:rPr lang="en-US" altLang="zh-CN" dirty="0" err="1"/>
              <a:t>BlockingQueue</a:t>
            </a:r>
            <a:r>
              <a:rPr lang="en-US" altLang="zh-CN" dirty="0"/>
              <a:t>&lt;</a:t>
            </a:r>
            <a:r>
              <a:rPr lang="en-US" altLang="zh-CN" dirty="0" err="1"/>
              <a:t>BigInteger</a:t>
            </a:r>
            <a:r>
              <a:rPr lang="en-US" altLang="zh-CN" dirty="0"/>
              <a:t>&gt; queue;</a:t>
            </a:r>
          </a:p>
          <a:p>
            <a:r>
              <a:rPr lang="en-US" altLang="zh-CN" dirty="0"/>
              <a:t> </a:t>
            </a:r>
          </a:p>
          <a:p>
            <a:r>
              <a:rPr lang="en-US" altLang="zh-CN" dirty="0"/>
              <a:t>    </a:t>
            </a:r>
            <a:r>
              <a:rPr lang="en-US" altLang="zh-CN" dirty="0" err="1"/>
              <a:t>PrimeProducer</a:t>
            </a:r>
            <a:r>
              <a:rPr lang="en-US" altLang="zh-CN" dirty="0"/>
              <a:t>(</a:t>
            </a:r>
            <a:r>
              <a:rPr lang="en-US" altLang="zh-CN" dirty="0" err="1"/>
              <a:t>BlockingQueue</a:t>
            </a:r>
            <a:r>
              <a:rPr lang="en-US" altLang="zh-CN" dirty="0"/>
              <a:t>&lt;</a:t>
            </a:r>
            <a:r>
              <a:rPr lang="en-US" altLang="zh-CN" dirty="0" err="1"/>
              <a:t>BigInteger</a:t>
            </a:r>
            <a:r>
              <a:rPr lang="en-US" altLang="zh-CN" dirty="0"/>
              <a:t>&gt; queue) {</a:t>
            </a:r>
          </a:p>
          <a:p>
            <a:r>
              <a:rPr lang="en-US" altLang="zh-CN" dirty="0"/>
              <a:t>        </a:t>
            </a:r>
            <a:r>
              <a:rPr lang="en-US" altLang="zh-CN" dirty="0" err="1"/>
              <a:t>this.queue</a:t>
            </a:r>
            <a:r>
              <a:rPr lang="en-US" altLang="zh-CN" dirty="0"/>
              <a:t> = queue;</a:t>
            </a:r>
          </a:p>
          <a:p>
            <a:r>
              <a:rPr lang="en-US" altLang="zh-CN" dirty="0"/>
              <a:t>    }</a:t>
            </a:r>
          </a:p>
          <a:p>
            <a:r>
              <a:rPr lang="en-US" altLang="zh-CN" dirty="0"/>
              <a:t> </a:t>
            </a:r>
          </a:p>
          <a:p>
            <a:r>
              <a:rPr lang="en-US" altLang="zh-CN" dirty="0"/>
              <a:t>    public void run() {</a:t>
            </a:r>
          </a:p>
          <a:p>
            <a:r>
              <a:rPr lang="en-US" altLang="zh-CN" dirty="0"/>
              <a:t>        try {</a:t>
            </a:r>
          </a:p>
          <a:p>
            <a:r>
              <a:rPr lang="en-US" altLang="zh-CN" dirty="0"/>
              <a:t>            </a:t>
            </a:r>
            <a:r>
              <a:rPr lang="en-US" altLang="zh-CN" dirty="0" err="1"/>
              <a:t>BigInteger</a:t>
            </a:r>
            <a:r>
              <a:rPr lang="en-US" altLang="zh-CN" dirty="0"/>
              <a:t> p = BigInteger.ONE;</a:t>
            </a:r>
          </a:p>
          <a:p>
            <a:r>
              <a:rPr lang="en-US" altLang="zh-CN" dirty="0"/>
              <a:t>            while (!</a:t>
            </a:r>
            <a:r>
              <a:rPr lang="en-US" altLang="zh-CN" dirty="0" err="1"/>
              <a:t>Thread.currentThread</a:t>
            </a:r>
            <a:r>
              <a:rPr lang="en-US" altLang="zh-CN" dirty="0"/>
              <a:t>().</a:t>
            </a:r>
            <a:r>
              <a:rPr lang="en-US" altLang="zh-CN" dirty="0" err="1"/>
              <a:t>isInterrupted</a:t>
            </a:r>
            <a:r>
              <a:rPr lang="en-US" altLang="zh-CN" dirty="0"/>
              <a:t>())</a:t>
            </a:r>
          </a:p>
          <a:p>
            <a:r>
              <a:rPr lang="en-US" altLang="zh-CN" dirty="0"/>
              <a:t>                </a:t>
            </a:r>
            <a:r>
              <a:rPr lang="en-US" altLang="zh-CN" dirty="0" err="1"/>
              <a:t>queue.put</a:t>
            </a:r>
            <a:r>
              <a:rPr lang="en-US" altLang="zh-CN" dirty="0"/>
              <a:t>(p = </a:t>
            </a:r>
            <a:r>
              <a:rPr lang="en-US" altLang="zh-CN" dirty="0" err="1"/>
              <a:t>p.nextProbablePrime</a:t>
            </a:r>
            <a:r>
              <a:rPr lang="en-US" altLang="zh-CN" dirty="0"/>
              <a:t>());</a:t>
            </a:r>
          </a:p>
          <a:p>
            <a:r>
              <a:rPr lang="en-US" altLang="zh-CN" dirty="0"/>
              <a:t>        } catch (</a:t>
            </a:r>
            <a:r>
              <a:rPr lang="en-US" altLang="zh-CN" dirty="0" err="1"/>
              <a:t>InterruptedException</a:t>
            </a:r>
            <a:r>
              <a:rPr lang="en-US" altLang="zh-CN" dirty="0"/>
              <a:t> consumed) {</a:t>
            </a:r>
          </a:p>
          <a:p>
            <a:r>
              <a:rPr lang="en-US" altLang="zh-CN" dirty="0"/>
              <a:t>            /* Allow thread to exit */</a:t>
            </a:r>
          </a:p>
          <a:p>
            <a:r>
              <a:rPr lang="en-US" altLang="zh-CN" dirty="0"/>
              <a:t>        }</a:t>
            </a:r>
          </a:p>
          <a:p>
            <a:r>
              <a:rPr lang="en-US" altLang="zh-CN" dirty="0"/>
              <a:t>    }</a:t>
            </a:r>
          </a:p>
          <a:p>
            <a:r>
              <a:rPr lang="en-US" altLang="zh-CN" dirty="0"/>
              <a:t> </a:t>
            </a:r>
          </a:p>
          <a:p>
            <a:r>
              <a:rPr lang="en-US" altLang="zh-CN" dirty="0"/>
              <a:t>    public void cancel() { interrupt(); }</a:t>
            </a:r>
          </a:p>
          <a:p>
            <a:r>
              <a:rPr lang="en-US" altLang="zh-CN" dirty="0"/>
              <a:t>}</a:t>
            </a:r>
            <a:endParaRPr lang="zh-CN" altLang="en-US" dirty="0"/>
          </a:p>
          <a:p>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2274731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86"/>
            <a:ext cx="8229600" cy="5854805"/>
          </a:xfrm>
        </p:spPr>
        <p:txBody>
          <a:bodyPr>
            <a:normAutofit fontScale="77500" lnSpcReduction="20000"/>
          </a:bodyPr>
          <a:lstStyle/>
          <a:p>
            <a:r>
              <a:rPr lang="en-US" altLang="zh-CN" dirty="0"/>
              <a:t>6</a:t>
            </a:r>
            <a:r>
              <a:rPr lang="zh-CN" altLang="en-US" dirty="0"/>
              <a:t>、有些任务拒绝被中断。不可取消的任务也应该尝试保留中断状态，以防在不可取消的任务结束之后，调用栈上更高层的代码需要对中断进行处理</a:t>
            </a:r>
            <a:endParaRPr lang="en-US" altLang="zh-CN" dirty="0"/>
          </a:p>
          <a:p>
            <a:r>
              <a:rPr lang="en-US" altLang="zh-CN" dirty="0"/>
              <a:t>public Task </a:t>
            </a:r>
            <a:r>
              <a:rPr lang="en-US" altLang="zh-CN" dirty="0" err="1"/>
              <a:t>getNextTask</a:t>
            </a:r>
            <a:r>
              <a:rPr lang="en-US" altLang="zh-CN" dirty="0"/>
              <a:t>(</a:t>
            </a:r>
            <a:r>
              <a:rPr lang="en-US" altLang="zh-CN" dirty="0" err="1"/>
              <a:t>BlockingQueue</a:t>
            </a:r>
            <a:r>
              <a:rPr lang="en-US" altLang="zh-CN" dirty="0"/>
              <a:t>&lt;Task&gt; queue) {</a:t>
            </a:r>
          </a:p>
          <a:p>
            <a:r>
              <a:rPr lang="en-US" altLang="zh-CN" dirty="0"/>
              <a:t>    </a:t>
            </a:r>
            <a:r>
              <a:rPr lang="en-US" altLang="zh-CN" dirty="0" err="1"/>
              <a:t>boolean</a:t>
            </a:r>
            <a:r>
              <a:rPr lang="en-US" altLang="zh-CN" dirty="0"/>
              <a:t> interrupted = false;</a:t>
            </a:r>
          </a:p>
          <a:p>
            <a:r>
              <a:rPr lang="en-US" altLang="zh-CN" dirty="0"/>
              <a:t>    try {</a:t>
            </a:r>
          </a:p>
          <a:p>
            <a:r>
              <a:rPr lang="en-US" altLang="zh-CN" dirty="0"/>
              <a:t>        while (true) {</a:t>
            </a:r>
          </a:p>
          <a:p>
            <a:r>
              <a:rPr lang="en-US" altLang="zh-CN" dirty="0"/>
              <a:t>            try {</a:t>
            </a:r>
          </a:p>
          <a:p>
            <a:r>
              <a:rPr lang="en-US" altLang="zh-CN" dirty="0"/>
              <a:t>                return </a:t>
            </a:r>
            <a:r>
              <a:rPr lang="en-US" altLang="zh-CN" dirty="0" err="1"/>
              <a:t>queue.take</a:t>
            </a:r>
            <a:r>
              <a:rPr lang="en-US" altLang="zh-CN" dirty="0"/>
              <a:t>();</a:t>
            </a:r>
          </a:p>
          <a:p>
            <a:r>
              <a:rPr lang="en-US" altLang="zh-CN" dirty="0"/>
              <a:t>            } catch (</a:t>
            </a:r>
            <a:r>
              <a:rPr lang="en-US" altLang="zh-CN" dirty="0" err="1"/>
              <a:t>InterruptedException</a:t>
            </a:r>
            <a:r>
              <a:rPr lang="en-US" altLang="zh-CN" dirty="0"/>
              <a:t> e) {</a:t>
            </a:r>
          </a:p>
          <a:p>
            <a:r>
              <a:rPr lang="en-US" altLang="zh-CN" dirty="0"/>
              <a:t>                interrupted = true;</a:t>
            </a:r>
          </a:p>
          <a:p>
            <a:r>
              <a:rPr lang="en-US" altLang="zh-CN" dirty="0"/>
              <a:t>                // fall through and retry</a:t>
            </a:r>
          </a:p>
          <a:p>
            <a:r>
              <a:rPr lang="en-US" altLang="zh-CN" dirty="0"/>
              <a:t>            }</a:t>
            </a:r>
          </a:p>
          <a:p>
            <a:r>
              <a:rPr lang="en-US" altLang="zh-CN" dirty="0"/>
              <a:t>        }</a:t>
            </a:r>
          </a:p>
          <a:p>
            <a:r>
              <a:rPr lang="en-US" altLang="zh-CN" dirty="0"/>
              <a:t>    } finally {</a:t>
            </a:r>
          </a:p>
          <a:p>
            <a:r>
              <a:rPr lang="en-US" altLang="zh-CN" dirty="0"/>
              <a:t>        if (interrupted)</a:t>
            </a:r>
          </a:p>
          <a:p>
            <a:r>
              <a:rPr lang="en-US" altLang="zh-CN" dirty="0"/>
              <a:t>            </a:t>
            </a:r>
            <a:r>
              <a:rPr lang="en-US" altLang="zh-CN" dirty="0" err="1"/>
              <a:t>Thread.currentThread</a:t>
            </a:r>
            <a:r>
              <a:rPr lang="en-US" altLang="zh-CN" dirty="0"/>
              <a:t>().interrupt();</a:t>
            </a:r>
          </a:p>
          <a:p>
            <a:r>
              <a:rPr lang="en-US" altLang="zh-CN" dirty="0"/>
              <a:t>    }</a:t>
            </a:r>
          </a:p>
          <a:p>
            <a:r>
              <a:rPr lang="en-US" altLang="zh-CN" dirty="0"/>
              <a:t>}</a:t>
            </a:r>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2351649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zh-CN" altLang="en-US" dirty="0">
                <a:sym typeface="Arial" pitchFamily="34" charset="0"/>
              </a:rPr>
              <a:t>多线程提高了程序的并发度，但是有时候是不安全的或者不合逻辑的。则需要多线程同步。</a:t>
            </a:r>
            <a:endParaRPr lang="zh-CN" dirty="0">
              <a:sym typeface="Arial" pitchFamily="34" charset="0"/>
            </a:endParaRPr>
          </a:p>
          <a:p>
            <a:r>
              <a:rPr lang="zh-CN" altLang="en-US" dirty="0">
                <a:sym typeface="Arial" pitchFamily="34" charset="0"/>
              </a:rPr>
              <a:t>线程同步是多线程编程的一个相当重要的技术。</a:t>
            </a:r>
            <a:endParaRPr lang="zh-CN" dirty="0">
              <a:sym typeface="Arial" pitchFamily="34" charset="0"/>
            </a:endParaRPr>
          </a:p>
          <a:p>
            <a:r>
              <a:rPr lang="zh-CN" altLang="en-US" dirty="0"/>
              <a:t>多线程同步控制机制：保证同一时刻只有一个线程访问数据资源。</a:t>
            </a:r>
            <a:endParaRPr lang="zh-CN" dirty="0"/>
          </a:p>
          <a:p>
            <a:r>
              <a:rPr lang="zh-CN" altLang="en-US" dirty="0"/>
              <a:t>同步锁：</a:t>
            </a:r>
            <a:r>
              <a:rPr lang="zh-CN" altLang="ja-JP" dirty="0"/>
              <a:t>Java</a:t>
            </a:r>
            <a:r>
              <a:rPr lang="zh-CN" altLang="en-US" dirty="0"/>
              <a:t>用锁标志</a:t>
            </a:r>
            <a:r>
              <a:rPr lang="zh-CN" altLang="ja-JP" dirty="0"/>
              <a:t>(lock flag)</a:t>
            </a:r>
            <a:r>
              <a:rPr lang="zh-CN" altLang="en-US" dirty="0"/>
              <a:t>的手段，对被访问的数据进行同步限制，从而实现对数据的保护。</a:t>
            </a:r>
            <a:endParaRPr lang="zh-CN" altLang="ja-JP" dirty="0"/>
          </a:p>
          <a:p>
            <a:r>
              <a:rPr lang="zh-CN" altLang="en-US" dirty="0"/>
              <a:t>把所有被保护资源都加上锁标志，线程必须取得锁标志才能访问被保护的资源。</a:t>
            </a:r>
            <a:endParaRPr lang="zh-CN" dirty="0"/>
          </a:p>
        </p:txBody>
      </p:sp>
      <p:sp>
        <p:nvSpPr>
          <p:cNvPr id="46082" name="Rectangle 2"/>
          <p:cNvSpPr>
            <a:spLocks noGrp="1" noChangeArrowheads="1"/>
          </p:cNvSpPr>
          <p:nvPr>
            <p:ph type="title"/>
          </p:nvPr>
        </p:nvSpPr>
        <p:spPr/>
        <p:txBody>
          <a:bodyPr/>
          <a:lstStyle/>
          <a:p>
            <a:r>
              <a:rPr lang="zh-CN"/>
              <a:t>线程同步</a:t>
            </a:r>
            <a:endParaRPr lang="en-US"/>
          </a:p>
        </p:txBody>
      </p:sp>
      <p:sp>
        <p:nvSpPr>
          <p:cNvPr id="46084" name="Rectangle 4"/>
          <p:cNvSpPr>
            <a:spLocks noChangeArrowheads="1"/>
          </p:cNvSpPr>
          <p:nvPr/>
        </p:nvSpPr>
        <p:spPr bwMode="auto">
          <a:xfrm>
            <a:off x="7487026" y="6400722"/>
            <a:ext cx="1619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altLang="zh-CN" dirty="0">
                <a:latin typeface="Arial" charset="0"/>
                <a:ea typeface="ＭＳ Ｐゴシック" charset="0"/>
              </a:rPr>
              <a:t>Example.java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r>
              <a:rPr lang="zh-CN" altLang="en-US" dirty="0">
                <a:sym typeface="Arial" pitchFamily="34" charset="0"/>
              </a:rPr>
              <a:t>在</a:t>
            </a:r>
            <a:r>
              <a:rPr lang="zh-CN" dirty="0">
                <a:sym typeface="Arial" pitchFamily="34" charset="0"/>
              </a:rPr>
              <a:t>Java</a:t>
            </a:r>
            <a:r>
              <a:rPr lang="zh-CN" altLang="en-US" dirty="0">
                <a:sym typeface="Arial" pitchFamily="34" charset="0"/>
              </a:rPr>
              <a:t>中，使用修饰符</a:t>
            </a:r>
            <a:r>
              <a:rPr lang="zh-CN" altLang="ja-JP" dirty="0">
                <a:sym typeface="Arial" pitchFamily="34" charset="0"/>
              </a:rPr>
              <a:t>synchronized</a:t>
            </a:r>
            <a:r>
              <a:rPr lang="zh-CN" altLang="en-US" dirty="0">
                <a:sym typeface="Arial" pitchFamily="34" charset="0"/>
              </a:rPr>
              <a:t>来为被保护资源加锁。</a:t>
            </a:r>
            <a:endParaRPr lang="zh-CN" altLang="ja-JP" dirty="0">
              <a:sym typeface="Arial" pitchFamily="34" charset="0"/>
            </a:endParaRPr>
          </a:p>
          <a:p>
            <a:r>
              <a:rPr lang="zh-CN" dirty="0">
                <a:sym typeface="Arial" pitchFamily="34" charset="0"/>
              </a:rPr>
              <a:t>synchronized</a:t>
            </a:r>
            <a:r>
              <a:rPr lang="zh-CN" altLang="en-US" dirty="0">
                <a:sym typeface="Arial" pitchFamily="34" charset="0"/>
              </a:rPr>
              <a:t>只能用来说明方法和代码段，不能用它来说明类和成员变量。</a:t>
            </a:r>
            <a:endParaRPr lang="zh-CN" dirty="0">
              <a:sym typeface="Arial" pitchFamily="34" charset="0"/>
            </a:endParaRPr>
          </a:p>
          <a:p>
            <a:r>
              <a:rPr lang="zh-CN" altLang="en-US" dirty="0">
                <a:sym typeface="Arial" pitchFamily="34" charset="0"/>
              </a:rPr>
              <a:t>用</a:t>
            </a:r>
            <a:r>
              <a:rPr lang="zh-CN" altLang="ja-JP" dirty="0">
                <a:sym typeface="Arial" pitchFamily="34" charset="0"/>
              </a:rPr>
              <a:t>synchronized</a:t>
            </a:r>
            <a:r>
              <a:rPr lang="zh-CN" altLang="en-US" dirty="0">
                <a:sym typeface="Arial" pitchFamily="34" charset="0"/>
              </a:rPr>
              <a:t>修饰的方法和代码段称为方法同步和代码段同步，它意味着同一时刻该方法或代码段只能被一个线程执行，其它想执行该方法或代码段的线程必须等待。</a:t>
            </a:r>
            <a:endParaRPr lang="zh-CN" altLang="ja-JP" dirty="0">
              <a:sym typeface="Arial" pitchFamily="34" charset="0"/>
            </a:endParaRPr>
          </a:p>
          <a:p>
            <a:r>
              <a:rPr lang="zh-CN" altLang="en-US" dirty="0">
                <a:sym typeface="Arial" pitchFamily="34" charset="0"/>
              </a:rPr>
              <a:t>方法同步仅在该方法前加上</a:t>
            </a:r>
            <a:r>
              <a:rPr lang="zh-CN" altLang="ja-JP" dirty="0">
                <a:sym typeface="Arial" pitchFamily="34" charset="0"/>
              </a:rPr>
              <a:t>synchronized</a:t>
            </a:r>
            <a:r>
              <a:rPr lang="zh-CN" altLang="en-US" dirty="0">
                <a:sym typeface="Arial" pitchFamily="34" charset="0"/>
              </a:rPr>
              <a:t>修饰符即可。</a:t>
            </a:r>
            <a:endParaRPr lang="zh-CN" dirty="0">
              <a:sym typeface="Arial" pitchFamily="34" charset="0"/>
            </a:endParaRPr>
          </a:p>
        </p:txBody>
      </p:sp>
      <p:sp>
        <p:nvSpPr>
          <p:cNvPr id="47106" name="Rectangle 2"/>
          <p:cNvSpPr>
            <a:spLocks noGrp="1" noChangeArrowheads="1"/>
          </p:cNvSpPr>
          <p:nvPr>
            <p:ph type="title"/>
          </p:nvPr>
        </p:nvSpPr>
        <p:spPr/>
        <p:txBody>
          <a:bodyPr/>
          <a:lstStyle/>
          <a:p>
            <a:r>
              <a:rPr lang="zh-CN"/>
              <a:t>线程同步</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r>
              <a:rPr lang="zh-CN" altLang="en-US" dirty="0">
                <a:sym typeface="Arial" pitchFamily="34" charset="0"/>
              </a:rPr>
              <a:t>同步操作是以牺牲</a:t>
            </a:r>
            <a:r>
              <a:rPr lang="zh-CN" dirty="0">
                <a:sym typeface="Arial" pitchFamily="34" charset="0"/>
              </a:rPr>
              <a:t>CPU</a:t>
            </a:r>
            <a:r>
              <a:rPr lang="zh-CN" altLang="en-US" dirty="0">
                <a:sym typeface="Arial" pitchFamily="34" charset="0"/>
              </a:rPr>
              <a:t>资源为代价的。</a:t>
            </a:r>
            <a:endParaRPr lang="zh-CN" dirty="0">
              <a:sym typeface="Arial" pitchFamily="34" charset="0"/>
            </a:endParaRPr>
          </a:p>
          <a:p>
            <a:r>
              <a:rPr lang="zh-CN" altLang="en-US" dirty="0">
                <a:sym typeface="Arial" pitchFamily="34" charset="0"/>
              </a:rPr>
              <a:t>正确使用同步可以减少线程间的相互干扰，提高程序的稳定性和可靠性。</a:t>
            </a:r>
            <a:endParaRPr lang="zh-CN" dirty="0">
              <a:sym typeface="Arial" pitchFamily="34" charset="0"/>
            </a:endParaRPr>
          </a:p>
        </p:txBody>
      </p:sp>
      <p:sp>
        <p:nvSpPr>
          <p:cNvPr id="48130" name="Rectangle 2"/>
          <p:cNvSpPr>
            <a:spLocks noGrp="1" noChangeArrowheads="1"/>
          </p:cNvSpPr>
          <p:nvPr>
            <p:ph type="title"/>
          </p:nvPr>
        </p:nvSpPr>
        <p:spPr/>
        <p:txBody>
          <a:bodyPr/>
          <a:lstStyle/>
          <a:p>
            <a:r>
              <a:rPr lang="zh-CN"/>
              <a:t>线程同步</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 calcmode="lin" valueType="num">
                                      <p:cBhvr additive="base">
                                        <p:cTn id="12"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a:t>修饰一个类</a:t>
            </a:r>
          </a:p>
          <a:p>
            <a:endParaRPr lang="zh-CN" altLang="en-US" dirty="0"/>
          </a:p>
          <a:p>
            <a:r>
              <a:rPr lang="zh-CN" altLang="en-US" dirty="0"/>
              <a:t>其作用的范围是</a:t>
            </a:r>
            <a:r>
              <a:rPr lang="en-US" altLang="zh-CN" dirty="0"/>
              <a:t>synchronized</a:t>
            </a:r>
            <a:r>
              <a:rPr lang="zh-CN" altLang="en-US" dirty="0"/>
              <a:t>后面括号括起来的部分，作用的对象是这个类的所有对象，如下代码：</a:t>
            </a:r>
          </a:p>
          <a:p>
            <a:endParaRPr lang="zh-CN" altLang="en-US" dirty="0"/>
          </a:p>
          <a:p>
            <a:r>
              <a:rPr lang="en-US" altLang="zh-CN" dirty="0"/>
              <a:t>class </a:t>
            </a:r>
            <a:r>
              <a:rPr lang="en-US" altLang="zh-CN" dirty="0" err="1"/>
              <a:t>ClassName</a:t>
            </a:r>
            <a:r>
              <a:rPr lang="en-US" altLang="zh-CN" dirty="0"/>
              <a:t> {</a:t>
            </a:r>
          </a:p>
          <a:p>
            <a:r>
              <a:rPr lang="en-US" altLang="zh-CN" dirty="0"/>
              <a:t>   public void method() {</a:t>
            </a:r>
          </a:p>
          <a:p>
            <a:r>
              <a:rPr lang="en-US" altLang="zh-CN" dirty="0"/>
              <a:t>      synchronized(</a:t>
            </a:r>
            <a:r>
              <a:rPr lang="en-US" altLang="zh-CN" dirty="0" err="1"/>
              <a:t>ClassName.class</a:t>
            </a:r>
            <a:r>
              <a:rPr lang="en-US" altLang="zh-CN" dirty="0"/>
              <a:t>) {</a:t>
            </a:r>
          </a:p>
          <a:p>
            <a:r>
              <a:rPr lang="en-US" altLang="zh-CN" dirty="0"/>
              <a:t>         // </a:t>
            </a:r>
            <a:r>
              <a:rPr lang="en-US" altLang="zh-CN" dirty="0" err="1"/>
              <a:t>todo</a:t>
            </a:r>
            <a:endParaRPr lang="en-US" altLang="zh-CN" dirty="0"/>
          </a:p>
          <a:p>
            <a:r>
              <a:rPr lang="en-US" altLang="zh-CN" dirty="0"/>
              <a:t>      }</a:t>
            </a:r>
          </a:p>
          <a:p>
            <a:r>
              <a:rPr lang="en-US" altLang="zh-CN" dirty="0"/>
              <a:t>   }</a:t>
            </a:r>
          </a:p>
          <a:p>
            <a:r>
              <a:rPr lang="en-US" altLang="zh-CN" dirty="0"/>
              <a:t>}</a:t>
            </a:r>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r>
              <a:rPr lang="en-US" altLang="zh-CN" dirty="0"/>
              <a:t>synchronized</a:t>
            </a:r>
            <a:endParaRPr lang="zh-CN" altLang="en-US" dirty="0"/>
          </a:p>
        </p:txBody>
      </p:sp>
    </p:spTree>
    <p:extLst>
      <p:ext uri="{BB962C8B-B14F-4D97-AF65-F5344CB8AC3E}">
        <p14:creationId xmlns:p14="http://schemas.microsoft.com/office/powerpoint/2010/main" val="193962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457200" y="274638"/>
            <a:ext cx="8229600" cy="838200"/>
          </a:xfrm>
        </p:spPr>
        <p:txBody>
          <a:bodyPr/>
          <a:lstStyle/>
          <a:p>
            <a:pPr eaLnBrk="1" hangingPunct="1"/>
            <a:r>
              <a:rPr kumimoji="0" lang="zh-CN" altLang="en-US"/>
              <a:t>进程的三种基本状态及其转换 </a:t>
            </a:r>
          </a:p>
        </p:txBody>
      </p:sp>
      <p:sp>
        <p:nvSpPr>
          <p:cNvPr id="45059" name="Rectangle 5"/>
          <p:cNvSpPr>
            <a:spLocks noChangeArrowheads="1"/>
          </p:cNvSpPr>
          <p:nvPr/>
        </p:nvSpPr>
        <p:spPr bwMode="auto">
          <a:xfrm>
            <a:off x="3128963"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sz="1800"/>
          </a:p>
        </p:txBody>
      </p:sp>
      <p:graphicFrame>
        <p:nvGraphicFramePr>
          <p:cNvPr id="45060" name="Object 4"/>
          <p:cNvGraphicFramePr>
            <a:graphicFrameLocks noChangeAspect="1"/>
          </p:cNvGraphicFramePr>
          <p:nvPr/>
        </p:nvGraphicFramePr>
        <p:xfrm>
          <a:off x="1785938" y="1643063"/>
          <a:ext cx="5257800" cy="4267200"/>
        </p:xfrm>
        <a:graphic>
          <a:graphicData uri="http://schemas.openxmlformats.org/presentationml/2006/ole">
            <mc:AlternateContent xmlns:mc="http://schemas.openxmlformats.org/markup-compatibility/2006">
              <mc:Choice xmlns:v="urn:schemas-microsoft-com:vml" Requires="v">
                <p:oleObj spid="_x0000_s2072" r:id="rId3" imgW="3206496" imgH="1954784" progId="WangImage.Document">
                  <p:embed/>
                </p:oleObj>
              </mc:Choice>
              <mc:Fallback>
                <p:oleObj r:id="rId3" imgW="3206496" imgH="1954784" progId="WangImage.Document">
                  <p:embed/>
                  <p:pic>
                    <p:nvPicPr>
                      <p:cNvPr id="450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1643063"/>
                        <a:ext cx="5257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99087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7" name="矩形 6"/>
          <p:cNvSpPr/>
          <p:nvPr/>
        </p:nvSpPr>
        <p:spPr>
          <a:xfrm>
            <a:off x="762100" y="304883"/>
            <a:ext cx="6095900" cy="5940088"/>
          </a:xfrm>
          <a:prstGeom prst="rect">
            <a:avLst/>
          </a:prstGeom>
        </p:spPr>
        <p:txBody>
          <a:bodyPr wrap="square">
            <a:spAutoFit/>
          </a:bodyPr>
          <a:lstStyle/>
          <a:p>
            <a:r>
              <a:rPr lang="zh-CN" altLang="en-US" sz="2000" dirty="0"/>
              <a:t>修饰一个方法</a:t>
            </a:r>
          </a:p>
          <a:p>
            <a:endParaRPr lang="zh-CN" altLang="en-US" sz="2000" dirty="0"/>
          </a:p>
          <a:p>
            <a:r>
              <a:rPr lang="en-US" altLang="zh-CN" sz="2000" dirty="0"/>
              <a:t>synchronized </a:t>
            </a:r>
            <a:r>
              <a:rPr lang="zh-CN" altLang="en-US" sz="2000" dirty="0"/>
              <a:t>修饰一个方法很简单，就是在方法的前面加</a:t>
            </a:r>
            <a:r>
              <a:rPr lang="en-US" altLang="zh-CN" sz="2000" dirty="0"/>
              <a:t>synchronized</a:t>
            </a:r>
            <a:r>
              <a:rPr lang="zh-CN" altLang="en-US" sz="2000" dirty="0"/>
              <a:t>，例如：</a:t>
            </a:r>
          </a:p>
          <a:p>
            <a:endParaRPr lang="zh-CN" altLang="en-US" sz="2000" dirty="0"/>
          </a:p>
          <a:p>
            <a:r>
              <a:rPr lang="en-US" altLang="zh-CN" sz="2000" dirty="0"/>
              <a:t>public synchronized void method()</a:t>
            </a:r>
          </a:p>
          <a:p>
            <a:r>
              <a:rPr lang="en-US" altLang="zh-CN" sz="2000" dirty="0"/>
              <a:t>{</a:t>
            </a:r>
          </a:p>
          <a:p>
            <a:r>
              <a:rPr lang="en-US" altLang="zh-CN" sz="2000" dirty="0"/>
              <a:t>   // </a:t>
            </a:r>
            <a:r>
              <a:rPr lang="en-US" altLang="zh-CN" sz="2000" dirty="0" err="1"/>
              <a:t>todo</a:t>
            </a:r>
            <a:endParaRPr lang="en-US" altLang="zh-CN" sz="2000" dirty="0"/>
          </a:p>
          <a:p>
            <a:r>
              <a:rPr lang="en-US" altLang="zh-CN" sz="2000" dirty="0"/>
              <a:t>}</a:t>
            </a:r>
          </a:p>
          <a:p>
            <a:r>
              <a:rPr lang="zh-CN" altLang="en-US" sz="2000" dirty="0"/>
              <a:t>有几点需要注意：</a:t>
            </a:r>
          </a:p>
          <a:p>
            <a:endParaRPr lang="zh-CN" altLang="en-US" sz="2000" dirty="0"/>
          </a:p>
          <a:p>
            <a:pPr marL="342900" indent="-342900">
              <a:buFont typeface="+mj-lt"/>
              <a:buAutoNum type="arabicPeriod"/>
            </a:pPr>
            <a:r>
              <a:rPr lang="zh-CN" altLang="en-US" sz="2000" dirty="0"/>
              <a:t>在定义接口方法时不能使用</a:t>
            </a:r>
            <a:r>
              <a:rPr lang="en-US" altLang="zh-CN" sz="2000" dirty="0"/>
              <a:t>synchronized</a:t>
            </a:r>
            <a:r>
              <a:rPr lang="zh-CN" altLang="en-US" sz="2000" dirty="0"/>
              <a:t>关键字</a:t>
            </a:r>
          </a:p>
          <a:p>
            <a:pPr marL="342900" indent="-342900">
              <a:buFont typeface="+mj-lt"/>
              <a:buAutoNum type="arabicPeriod"/>
            </a:pPr>
            <a:r>
              <a:rPr lang="zh-CN" altLang="en-US" sz="2000" dirty="0"/>
              <a:t>构造方法不能使用</a:t>
            </a:r>
            <a:r>
              <a:rPr lang="en-US" altLang="zh-CN" sz="2000" dirty="0"/>
              <a:t>synchronized</a:t>
            </a:r>
            <a:r>
              <a:rPr lang="zh-CN" altLang="en-US" sz="2000" dirty="0"/>
              <a:t>关键字，但可以使用</a:t>
            </a:r>
            <a:r>
              <a:rPr lang="en-US" altLang="zh-CN" sz="2000" dirty="0"/>
              <a:t>synchronized</a:t>
            </a:r>
            <a:r>
              <a:rPr lang="zh-CN" altLang="en-US" sz="2000" dirty="0"/>
              <a:t>代码块来进行同步。</a:t>
            </a:r>
          </a:p>
          <a:p>
            <a:pPr marL="342900" indent="-342900">
              <a:buFont typeface="+mj-lt"/>
              <a:buAutoNum type="arabicPeriod"/>
            </a:pPr>
            <a:r>
              <a:rPr lang="en-US" altLang="zh-CN" sz="2000" dirty="0"/>
              <a:t>synchronized </a:t>
            </a:r>
            <a:r>
              <a:rPr lang="zh-CN" altLang="en-US" sz="2000" dirty="0"/>
              <a:t>关键字不能被继承 。如果子类覆盖了父类的 被 </a:t>
            </a:r>
            <a:r>
              <a:rPr lang="en-US" altLang="zh-CN" sz="2000" dirty="0"/>
              <a:t>synchronized </a:t>
            </a:r>
            <a:r>
              <a:rPr lang="zh-CN" altLang="en-US" sz="2000" dirty="0"/>
              <a:t>关键字修饰的方法，那么子类的该方法只要没有 </a:t>
            </a:r>
            <a:r>
              <a:rPr lang="en-US" altLang="zh-CN" sz="2000" dirty="0"/>
              <a:t>synchronized </a:t>
            </a:r>
            <a:r>
              <a:rPr lang="zh-CN" altLang="en-US" sz="2000" dirty="0"/>
              <a:t>关键字，那么就默认没有同步，也就是说，不能继承父类的 </a:t>
            </a:r>
            <a:r>
              <a:rPr lang="en-US" altLang="zh-CN" sz="2000" dirty="0"/>
              <a:t>synchronized</a:t>
            </a:r>
            <a:r>
              <a:rPr lang="zh-CN" altLang="en-US" sz="2000" dirty="0"/>
              <a:t>。</a:t>
            </a:r>
          </a:p>
        </p:txBody>
      </p:sp>
    </p:spTree>
    <p:extLst>
      <p:ext uri="{BB962C8B-B14F-4D97-AF65-F5344CB8AC3E}">
        <p14:creationId xmlns:p14="http://schemas.microsoft.com/office/powerpoint/2010/main" val="1418436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5902" y="685872"/>
            <a:ext cx="4572000" cy="4524315"/>
          </a:xfrm>
          <a:prstGeom prst="rect">
            <a:avLst/>
          </a:prstGeom>
        </p:spPr>
        <p:txBody>
          <a:bodyPr>
            <a:spAutoFit/>
          </a:bodyPr>
          <a:lstStyle/>
          <a:p>
            <a:r>
              <a:rPr lang="zh-CN" altLang="en-US" sz="2400" dirty="0"/>
              <a:t>修饰静态方法</a:t>
            </a:r>
          </a:p>
          <a:p>
            <a:endParaRPr lang="zh-CN" altLang="en-US" sz="2400" dirty="0"/>
          </a:p>
          <a:p>
            <a:r>
              <a:rPr lang="zh-CN" altLang="en-US" sz="2400" dirty="0"/>
              <a:t>我们知道 静态方法是属于类的而不属于对象的 。</a:t>
            </a:r>
            <a:endParaRPr lang="en-US" altLang="zh-CN" sz="2400" dirty="0"/>
          </a:p>
          <a:p>
            <a:r>
              <a:rPr lang="zh-CN" altLang="en-US" sz="2400" dirty="0"/>
              <a:t>同样的， </a:t>
            </a:r>
            <a:r>
              <a:rPr lang="en-US" altLang="zh-CN" sz="2400" dirty="0"/>
              <a:t>synchronized</a:t>
            </a:r>
            <a:r>
              <a:rPr lang="zh-CN" altLang="en-US" sz="2400" dirty="0"/>
              <a:t>修饰的静态方法锁定的是这个类的所有对象 。如下：</a:t>
            </a:r>
          </a:p>
          <a:p>
            <a:endParaRPr lang="zh-CN" altLang="en-US" sz="2400" dirty="0"/>
          </a:p>
          <a:p>
            <a:r>
              <a:rPr lang="en-US" altLang="zh-CN" sz="2400" dirty="0"/>
              <a:t>public synchronized static void method() {</a:t>
            </a:r>
          </a:p>
          <a:p>
            <a:r>
              <a:rPr lang="en-US" altLang="zh-CN" sz="2400" dirty="0"/>
              <a:t>   // </a:t>
            </a:r>
            <a:r>
              <a:rPr lang="en-US" altLang="zh-CN" sz="2400" dirty="0" err="1"/>
              <a:t>todo</a:t>
            </a:r>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1920492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6" name="矩形 5"/>
          <p:cNvSpPr/>
          <p:nvPr/>
        </p:nvSpPr>
        <p:spPr>
          <a:xfrm>
            <a:off x="990694" y="0"/>
            <a:ext cx="7467404" cy="6617196"/>
          </a:xfrm>
          <a:prstGeom prst="rect">
            <a:avLst/>
          </a:prstGeom>
        </p:spPr>
        <p:txBody>
          <a:bodyPr wrap="square">
            <a:spAutoFit/>
          </a:bodyPr>
          <a:lstStyle/>
          <a:p>
            <a:r>
              <a:rPr lang="zh-CN" altLang="en-US" sz="2400" b="1" dirty="0">
                <a:solidFill>
                  <a:srgbClr val="24292E"/>
                </a:solidFill>
                <a:latin typeface="-apple-system"/>
              </a:rPr>
              <a:t>修饰代码块</a:t>
            </a:r>
            <a:endParaRPr lang="en-US" altLang="zh-CN" sz="2400" b="1" dirty="0">
              <a:solidFill>
                <a:srgbClr val="24292E"/>
              </a:solidFill>
              <a:latin typeface="-apple-system"/>
            </a:endParaRPr>
          </a:p>
          <a:p>
            <a:endParaRPr lang="en-US" altLang="zh-CN" b="1" dirty="0">
              <a:solidFill>
                <a:srgbClr val="24292E"/>
              </a:solidFill>
              <a:latin typeface="-apple-system"/>
            </a:endParaRPr>
          </a:p>
          <a:p>
            <a:endParaRPr lang="en-US" altLang="zh-CN" b="1" dirty="0">
              <a:solidFill>
                <a:srgbClr val="24292E"/>
              </a:solidFill>
              <a:latin typeface="-apple-system"/>
            </a:endParaRPr>
          </a:p>
          <a:p>
            <a:r>
              <a:rPr lang="en-US" altLang="zh-CN" sz="2800" dirty="0">
                <a:solidFill>
                  <a:srgbClr val="24292E"/>
                </a:solidFill>
                <a:latin typeface="-apple-system"/>
              </a:rPr>
              <a:t>synchronized(this){</a:t>
            </a:r>
          </a:p>
          <a:p>
            <a:r>
              <a:rPr lang="en-US" altLang="zh-CN" sz="2800" dirty="0">
                <a:solidFill>
                  <a:srgbClr val="24292E"/>
                </a:solidFill>
                <a:latin typeface="-apple-system"/>
              </a:rPr>
              <a:t>……</a:t>
            </a:r>
          </a:p>
          <a:p>
            <a:r>
              <a:rPr lang="en-US" altLang="zh-CN" sz="2800" dirty="0">
                <a:solidFill>
                  <a:srgbClr val="24292E"/>
                </a:solidFill>
                <a:latin typeface="-apple-system"/>
              </a:rPr>
              <a:t>}</a:t>
            </a:r>
            <a:endParaRPr lang="zh-CN" altLang="en-US" sz="2800" b="1" dirty="0">
              <a:solidFill>
                <a:srgbClr val="24292E"/>
              </a:solidFill>
              <a:latin typeface="-apple-system"/>
            </a:endParaRPr>
          </a:p>
          <a:p>
            <a:pPr>
              <a:buFont typeface="Arial" panose="020B0604020202020204" pitchFamily="34" charset="0"/>
              <a:buChar char="•"/>
            </a:pPr>
            <a:r>
              <a:rPr lang="zh-CN" altLang="en-US" sz="2800" dirty="0">
                <a:solidFill>
                  <a:srgbClr val="24292E"/>
                </a:solidFill>
                <a:latin typeface="-apple-system"/>
              </a:rPr>
              <a:t>一个时间内只能有一个线程得到执行。另一个线程必须等待当前线程执行完这个代码块以后才能执行该代码块。</a:t>
            </a:r>
          </a:p>
          <a:p>
            <a:pPr>
              <a:buFont typeface="Arial" panose="020B0604020202020204" pitchFamily="34" charset="0"/>
              <a:buChar char="•"/>
            </a:pPr>
            <a:r>
              <a:rPr lang="zh-CN" altLang="en-US" sz="2800" dirty="0">
                <a:solidFill>
                  <a:srgbClr val="24292E"/>
                </a:solidFill>
                <a:latin typeface="-apple-system"/>
              </a:rPr>
              <a:t>当一个线程访问</a:t>
            </a:r>
            <a:r>
              <a:rPr lang="en-US" altLang="zh-CN" sz="2800" dirty="0">
                <a:solidFill>
                  <a:srgbClr val="24292E"/>
                </a:solidFill>
                <a:latin typeface="-apple-system"/>
              </a:rPr>
              <a:t>object</a:t>
            </a:r>
            <a:r>
              <a:rPr lang="zh-CN" altLang="en-US" sz="2800" dirty="0">
                <a:solidFill>
                  <a:srgbClr val="24292E"/>
                </a:solidFill>
                <a:latin typeface="-apple-system"/>
              </a:rPr>
              <a:t>的一个</a:t>
            </a:r>
            <a:r>
              <a:rPr lang="en-US" altLang="zh-CN" sz="2800" dirty="0">
                <a:solidFill>
                  <a:srgbClr val="24292E"/>
                </a:solidFill>
                <a:latin typeface="-apple-system"/>
              </a:rPr>
              <a:t>synchronized(this)</a:t>
            </a:r>
            <a:r>
              <a:rPr lang="zh-CN" altLang="en-US" sz="2800" dirty="0">
                <a:solidFill>
                  <a:srgbClr val="24292E"/>
                </a:solidFill>
                <a:latin typeface="-apple-system"/>
              </a:rPr>
              <a:t>同步代码块时，另一个线程仍然可以访问该</a:t>
            </a:r>
            <a:r>
              <a:rPr lang="en-US" altLang="zh-CN" sz="2800" dirty="0">
                <a:solidFill>
                  <a:srgbClr val="24292E"/>
                </a:solidFill>
                <a:latin typeface="-apple-system"/>
              </a:rPr>
              <a:t>object</a:t>
            </a:r>
            <a:r>
              <a:rPr lang="zh-CN" altLang="en-US" sz="2800" dirty="0">
                <a:solidFill>
                  <a:srgbClr val="24292E"/>
                </a:solidFill>
                <a:latin typeface="-apple-system"/>
              </a:rPr>
              <a:t>中的非</a:t>
            </a:r>
            <a:r>
              <a:rPr lang="en-US" altLang="zh-CN" sz="2800" dirty="0">
                <a:solidFill>
                  <a:srgbClr val="24292E"/>
                </a:solidFill>
                <a:latin typeface="-apple-system"/>
              </a:rPr>
              <a:t>synchronized(this)</a:t>
            </a:r>
            <a:r>
              <a:rPr lang="zh-CN" altLang="en-US" sz="2800" dirty="0">
                <a:solidFill>
                  <a:srgbClr val="24292E"/>
                </a:solidFill>
                <a:latin typeface="-apple-system"/>
              </a:rPr>
              <a:t>同步代码块。</a:t>
            </a:r>
          </a:p>
          <a:p>
            <a:pPr>
              <a:buFont typeface="Arial" panose="020B0604020202020204" pitchFamily="34" charset="0"/>
              <a:buChar char="•"/>
            </a:pPr>
            <a:r>
              <a:rPr lang="zh-CN" altLang="en-US" sz="2800" dirty="0">
                <a:solidFill>
                  <a:srgbClr val="24292E"/>
                </a:solidFill>
                <a:latin typeface="-apple-system"/>
              </a:rPr>
              <a:t>尤其关键的是，当一个线程访问</a:t>
            </a:r>
            <a:r>
              <a:rPr lang="en-US" altLang="zh-CN" sz="2800" dirty="0">
                <a:solidFill>
                  <a:srgbClr val="24292E"/>
                </a:solidFill>
                <a:latin typeface="-apple-system"/>
              </a:rPr>
              <a:t>object</a:t>
            </a:r>
            <a:r>
              <a:rPr lang="zh-CN" altLang="en-US" sz="2800" dirty="0">
                <a:solidFill>
                  <a:srgbClr val="24292E"/>
                </a:solidFill>
                <a:latin typeface="-apple-system"/>
              </a:rPr>
              <a:t>的一个</a:t>
            </a:r>
            <a:r>
              <a:rPr lang="en-US" altLang="zh-CN" sz="2800" dirty="0">
                <a:solidFill>
                  <a:srgbClr val="24292E"/>
                </a:solidFill>
                <a:latin typeface="-apple-system"/>
              </a:rPr>
              <a:t>synchronized(this)</a:t>
            </a:r>
            <a:r>
              <a:rPr lang="zh-CN" altLang="en-US" sz="2800" dirty="0">
                <a:solidFill>
                  <a:srgbClr val="24292E"/>
                </a:solidFill>
                <a:latin typeface="-apple-system"/>
              </a:rPr>
              <a:t>同步代码块时，其他线程对</a:t>
            </a:r>
            <a:r>
              <a:rPr lang="en-US" altLang="zh-CN" sz="2800" dirty="0">
                <a:solidFill>
                  <a:srgbClr val="24292E"/>
                </a:solidFill>
                <a:latin typeface="-apple-system"/>
              </a:rPr>
              <a:t>object</a:t>
            </a:r>
            <a:r>
              <a:rPr lang="zh-CN" altLang="en-US" sz="2800" dirty="0">
                <a:solidFill>
                  <a:srgbClr val="24292E"/>
                </a:solidFill>
                <a:latin typeface="-apple-system"/>
              </a:rPr>
              <a:t>中所有其它</a:t>
            </a:r>
            <a:r>
              <a:rPr lang="en-US" altLang="zh-CN" sz="2800" dirty="0">
                <a:solidFill>
                  <a:srgbClr val="24292E"/>
                </a:solidFill>
                <a:latin typeface="-apple-system"/>
              </a:rPr>
              <a:t>synchronized(this)</a:t>
            </a:r>
            <a:r>
              <a:rPr lang="zh-CN" altLang="en-US" sz="2800" dirty="0">
                <a:solidFill>
                  <a:srgbClr val="24292E"/>
                </a:solidFill>
                <a:latin typeface="-apple-system"/>
              </a:rPr>
              <a:t>同步代码块的访问将被阻塞。</a:t>
            </a:r>
            <a:endParaRPr lang="zh-CN" altLang="en-US" dirty="0">
              <a:solidFill>
                <a:srgbClr val="24292E"/>
              </a:solidFill>
              <a:latin typeface="-apple-system"/>
            </a:endParaRPr>
          </a:p>
        </p:txBody>
      </p:sp>
    </p:spTree>
    <p:extLst>
      <p:ext uri="{BB962C8B-B14F-4D97-AF65-F5344CB8AC3E}">
        <p14:creationId xmlns:p14="http://schemas.microsoft.com/office/powerpoint/2010/main" val="2853014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C50A78-27D1-3747-9905-B3830B0CE107}"/>
              </a:ext>
            </a:extLst>
          </p:cNvPr>
          <p:cNvSpPr>
            <a:spLocks noGrp="1"/>
          </p:cNvSpPr>
          <p:nvPr>
            <p:ph sz="half" idx="1"/>
          </p:nvPr>
        </p:nvSpPr>
        <p:spPr>
          <a:xfrm>
            <a:off x="381110" y="228684"/>
            <a:ext cx="4038600" cy="4830755"/>
          </a:xfrm>
        </p:spPr>
        <p:txBody>
          <a:bodyPr>
            <a:normAutofit fontScale="77500" lnSpcReduction="20000"/>
          </a:bodyPr>
          <a:lstStyle/>
          <a:p>
            <a:r>
              <a:rPr lang="zh-CN" altLang="en" b="1" dirty="0"/>
              <a:t>示例</a:t>
            </a:r>
            <a:r>
              <a:rPr lang="en-US" altLang="zh-CN" b="1" dirty="0"/>
              <a:t>1</a:t>
            </a:r>
            <a:endParaRPr lang="en" altLang="zh-CN" b="1" dirty="0"/>
          </a:p>
          <a:p>
            <a:endParaRPr lang="en" altLang="zh-CN" b="1" dirty="0"/>
          </a:p>
          <a:p>
            <a:r>
              <a:rPr lang="en" altLang="zh-CN" b="1" dirty="0"/>
              <a:t>public</a:t>
            </a:r>
            <a:r>
              <a:rPr lang="en" altLang="zh-CN" dirty="0"/>
              <a:t> </a:t>
            </a:r>
            <a:r>
              <a:rPr lang="en" altLang="zh-CN" b="1" dirty="0"/>
              <a:t>class</a:t>
            </a:r>
            <a:r>
              <a:rPr lang="en" altLang="zh-CN" dirty="0"/>
              <a:t> </a:t>
            </a:r>
            <a:r>
              <a:rPr lang="en" altLang="zh-CN" dirty="0" err="1"/>
              <a:t>SyncThread</a:t>
            </a:r>
            <a:r>
              <a:rPr lang="en" altLang="zh-CN" dirty="0"/>
              <a:t> </a:t>
            </a:r>
            <a:r>
              <a:rPr lang="en" altLang="zh-CN" b="1" dirty="0"/>
              <a:t>implements</a:t>
            </a:r>
            <a:r>
              <a:rPr lang="en" altLang="zh-CN" dirty="0"/>
              <a:t> Runnable {</a:t>
            </a:r>
          </a:p>
          <a:p>
            <a:r>
              <a:rPr lang="en" altLang="zh-CN" b="1" dirty="0"/>
              <a:t>private</a:t>
            </a:r>
            <a:r>
              <a:rPr lang="en" altLang="zh-CN" dirty="0"/>
              <a:t> </a:t>
            </a:r>
            <a:r>
              <a:rPr lang="en" altLang="zh-CN" b="1" dirty="0"/>
              <a:t>static</a:t>
            </a:r>
            <a:r>
              <a:rPr lang="en" altLang="zh-CN" dirty="0"/>
              <a:t> </a:t>
            </a:r>
            <a:r>
              <a:rPr lang="en" altLang="zh-CN" b="1" dirty="0" err="1"/>
              <a:t>int</a:t>
            </a:r>
            <a:r>
              <a:rPr lang="en" altLang="zh-CN" dirty="0"/>
              <a:t> </a:t>
            </a:r>
            <a:r>
              <a:rPr lang="en" altLang="zh-CN" i="1" dirty="0"/>
              <a:t>count</a:t>
            </a:r>
            <a:r>
              <a:rPr lang="en" altLang="zh-CN" dirty="0"/>
              <a:t>;</a:t>
            </a:r>
          </a:p>
          <a:p>
            <a:br>
              <a:rPr lang="en" altLang="zh-CN" dirty="0"/>
            </a:br>
            <a:endParaRPr lang="en" altLang="zh-CN" dirty="0"/>
          </a:p>
          <a:p>
            <a:r>
              <a:rPr lang="en" altLang="zh-CN" b="1" dirty="0"/>
              <a:t>public</a:t>
            </a:r>
            <a:r>
              <a:rPr lang="en" altLang="zh-CN" dirty="0"/>
              <a:t> </a:t>
            </a:r>
            <a:r>
              <a:rPr lang="en" altLang="zh-CN" dirty="0" err="1"/>
              <a:t>SyncThread</a:t>
            </a:r>
            <a:r>
              <a:rPr lang="en" altLang="zh-CN" dirty="0"/>
              <a:t>() {</a:t>
            </a:r>
          </a:p>
          <a:p>
            <a:r>
              <a:rPr lang="en" altLang="zh-CN" i="1" dirty="0"/>
              <a:t>count</a:t>
            </a:r>
            <a:r>
              <a:rPr lang="en" altLang="zh-CN" dirty="0"/>
              <a:t> = 0;</a:t>
            </a:r>
          </a:p>
          <a:p>
            <a:r>
              <a:rPr lang="en" altLang="zh-CN" dirty="0"/>
              <a:t>}</a:t>
            </a:r>
          </a:p>
          <a:p>
            <a:br>
              <a:rPr lang="en" altLang="zh-CN" dirty="0"/>
            </a:br>
            <a:endParaRPr lang="en" altLang="zh-CN" dirty="0"/>
          </a:p>
          <a:p>
            <a:r>
              <a:rPr lang="en" altLang="zh-CN" b="1" dirty="0"/>
              <a:t>public</a:t>
            </a:r>
            <a:r>
              <a:rPr lang="en" altLang="zh-CN" dirty="0"/>
              <a:t> </a:t>
            </a:r>
            <a:r>
              <a:rPr lang="en" altLang="zh-CN" b="1" dirty="0"/>
              <a:t>void</a:t>
            </a:r>
            <a:r>
              <a:rPr lang="en" altLang="zh-CN" dirty="0"/>
              <a:t> run() {</a:t>
            </a:r>
          </a:p>
          <a:p>
            <a:r>
              <a:rPr lang="en" altLang="zh-CN" b="1" dirty="0"/>
              <a:t>synchronized</a:t>
            </a:r>
            <a:r>
              <a:rPr lang="en" altLang="zh-CN" dirty="0"/>
              <a:t> (</a:t>
            </a:r>
            <a:r>
              <a:rPr lang="en" altLang="zh-CN" b="1" dirty="0"/>
              <a:t>this</a:t>
            </a:r>
            <a:r>
              <a:rPr lang="en" altLang="zh-CN" dirty="0"/>
              <a:t>) {</a:t>
            </a:r>
          </a:p>
          <a:p>
            <a:r>
              <a:rPr lang="en" altLang="zh-CN" b="1" dirty="0"/>
              <a:t>for</a:t>
            </a:r>
            <a:r>
              <a:rPr lang="en" altLang="zh-CN" dirty="0"/>
              <a:t> (</a:t>
            </a:r>
            <a:r>
              <a:rPr lang="en" altLang="zh-CN" b="1" dirty="0" err="1"/>
              <a:t>int</a:t>
            </a:r>
            <a:r>
              <a:rPr lang="en" altLang="zh-CN" dirty="0"/>
              <a:t> </a:t>
            </a:r>
            <a:r>
              <a:rPr lang="en" altLang="zh-CN" dirty="0" err="1"/>
              <a:t>i</a:t>
            </a:r>
            <a:r>
              <a:rPr lang="en" altLang="zh-CN" dirty="0"/>
              <a:t> = 0; </a:t>
            </a:r>
            <a:r>
              <a:rPr lang="en" altLang="zh-CN" dirty="0" err="1"/>
              <a:t>i</a:t>
            </a:r>
            <a:r>
              <a:rPr lang="en" altLang="zh-CN" dirty="0"/>
              <a:t> &lt; 5; </a:t>
            </a:r>
            <a:r>
              <a:rPr lang="en" altLang="zh-CN" dirty="0" err="1"/>
              <a:t>i</a:t>
            </a:r>
            <a:r>
              <a:rPr lang="en" altLang="zh-CN" dirty="0"/>
              <a:t>++) {</a:t>
            </a:r>
          </a:p>
          <a:p>
            <a:endParaRPr kumimoji="1" lang="zh-CN" altLang="en-US" dirty="0"/>
          </a:p>
        </p:txBody>
      </p:sp>
      <p:sp>
        <p:nvSpPr>
          <p:cNvPr id="7" name="内容占位符 6">
            <a:extLst>
              <a:ext uri="{FF2B5EF4-FFF2-40B4-BE49-F238E27FC236}">
                <a16:creationId xmlns:a16="http://schemas.microsoft.com/office/drawing/2014/main" id="{FE94F18C-E2F9-D241-BC27-B30F7DAC42B3}"/>
              </a:ext>
            </a:extLst>
          </p:cNvPr>
          <p:cNvSpPr>
            <a:spLocks noGrp="1"/>
          </p:cNvSpPr>
          <p:nvPr>
            <p:ph sz="half" idx="2"/>
          </p:nvPr>
        </p:nvSpPr>
        <p:spPr>
          <a:xfrm>
            <a:off x="4591298" y="567969"/>
            <a:ext cx="4323988" cy="4994575"/>
          </a:xfrm>
        </p:spPr>
        <p:txBody>
          <a:bodyPr>
            <a:normAutofit fontScale="77500" lnSpcReduction="20000"/>
          </a:bodyPr>
          <a:lstStyle/>
          <a:p>
            <a:r>
              <a:rPr lang="en" altLang="zh-CN" sz="3100" b="1" dirty="0"/>
              <a:t>try</a:t>
            </a:r>
            <a:r>
              <a:rPr lang="en" altLang="zh-CN" sz="3100" dirty="0"/>
              <a:t> {</a:t>
            </a:r>
          </a:p>
          <a:p>
            <a:r>
              <a:rPr lang="en" altLang="zh-CN" sz="3100" dirty="0" err="1"/>
              <a:t>System.</a:t>
            </a:r>
            <a:r>
              <a:rPr lang="en" altLang="zh-CN" sz="3100" b="1" i="1" dirty="0" err="1"/>
              <a:t>out</a:t>
            </a:r>
            <a:r>
              <a:rPr lang="en" altLang="zh-CN" sz="3100" dirty="0" err="1"/>
              <a:t>.println</a:t>
            </a:r>
            <a:r>
              <a:rPr lang="en" altLang="zh-CN" sz="3100" dirty="0"/>
              <a:t>(Thread.</a:t>
            </a:r>
          </a:p>
          <a:p>
            <a:pPr lvl="1"/>
            <a:r>
              <a:rPr lang="en" altLang="zh-CN" sz="3100" i="1" dirty="0" err="1"/>
              <a:t>currentThread</a:t>
            </a:r>
            <a:r>
              <a:rPr lang="en" altLang="zh-CN" sz="3100" dirty="0"/>
              <a:t>().</a:t>
            </a:r>
            <a:r>
              <a:rPr lang="en" altLang="zh-CN" sz="3100" dirty="0" err="1"/>
              <a:t>getName</a:t>
            </a:r>
            <a:r>
              <a:rPr lang="en" altLang="zh-CN" sz="3100" dirty="0"/>
              <a:t>()</a:t>
            </a:r>
          </a:p>
          <a:p>
            <a:pPr lvl="1"/>
            <a:r>
              <a:rPr lang="en" altLang="zh-CN" sz="3100" dirty="0"/>
              <a:t> + ":" + (</a:t>
            </a:r>
            <a:r>
              <a:rPr lang="en" altLang="zh-CN" sz="3100" i="1" dirty="0"/>
              <a:t>count</a:t>
            </a:r>
            <a:r>
              <a:rPr lang="en" altLang="zh-CN" sz="3100" dirty="0"/>
              <a:t>++));</a:t>
            </a:r>
          </a:p>
          <a:p>
            <a:r>
              <a:rPr lang="en" altLang="zh-CN" sz="3100" dirty="0" err="1"/>
              <a:t>Thread.</a:t>
            </a:r>
            <a:r>
              <a:rPr lang="en" altLang="zh-CN" sz="3100" i="1" dirty="0" err="1"/>
              <a:t>sleep</a:t>
            </a:r>
            <a:r>
              <a:rPr lang="en" altLang="zh-CN" sz="3100" dirty="0"/>
              <a:t>(100);</a:t>
            </a:r>
          </a:p>
          <a:p>
            <a:r>
              <a:rPr lang="en" altLang="zh-CN" sz="3100" dirty="0"/>
              <a:t>} </a:t>
            </a:r>
            <a:r>
              <a:rPr lang="en" altLang="zh-CN" sz="3100" b="1" dirty="0"/>
              <a:t>catch</a:t>
            </a:r>
            <a:r>
              <a:rPr lang="en" altLang="zh-CN" sz="3100" dirty="0"/>
              <a:t> (</a:t>
            </a:r>
            <a:r>
              <a:rPr lang="en" altLang="zh-CN" sz="3100" dirty="0" err="1"/>
              <a:t>InterruptedException</a:t>
            </a:r>
            <a:r>
              <a:rPr lang="en" altLang="zh-CN" sz="3100" dirty="0"/>
              <a:t> e) {</a:t>
            </a:r>
          </a:p>
          <a:p>
            <a:r>
              <a:rPr lang="en" altLang="zh-CN" sz="3100" dirty="0" err="1"/>
              <a:t>e.printStackTrace</a:t>
            </a:r>
            <a:r>
              <a:rPr lang="en" altLang="zh-CN" sz="3100" dirty="0"/>
              <a:t>();</a:t>
            </a:r>
          </a:p>
          <a:p>
            <a:r>
              <a:rPr lang="en" altLang="zh-CN" sz="3100" dirty="0"/>
              <a:t>}}}}</a:t>
            </a:r>
          </a:p>
          <a:p>
            <a:br>
              <a:rPr lang="en" altLang="zh-CN" sz="3100" dirty="0"/>
            </a:br>
            <a:endParaRPr lang="en" altLang="zh-CN" sz="3100" dirty="0"/>
          </a:p>
          <a:p>
            <a:r>
              <a:rPr lang="en" altLang="zh-CN" sz="3100" b="1" dirty="0"/>
              <a:t>public</a:t>
            </a:r>
            <a:r>
              <a:rPr lang="en" altLang="zh-CN" sz="3100" dirty="0"/>
              <a:t> </a:t>
            </a:r>
            <a:r>
              <a:rPr lang="en" altLang="zh-CN" sz="3100" b="1" dirty="0" err="1"/>
              <a:t>int</a:t>
            </a:r>
            <a:r>
              <a:rPr lang="en" altLang="zh-CN" sz="3100" dirty="0"/>
              <a:t> </a:t>
            </a:r>
            <a:r>
              <a:rPr lang="en" altLang="zh-CN" sz="3100" dirty="0" err="1"/>
              <a:t>getCount</a:t>
            </a:r>
            <a:r>
              <a:rPr lang="en" altLang="zh-CN" sz="3100" dirty="0"/>
              <a:t>() {</a:t>
            </a:r>
          </a:p>
          <a:p>
            <a:r>
              <a:rPr lang="en" altLang="zh-CN" sz="3100" b="1" dirty="0"/>
              <a:t>return</a:t>
            </a:r>
            <a:r>
              <a:rPr lang="en" altLang="zh-CN" sz="3100" dirty="0"/>
              <a:t> </a:t>
            </a:r>
            <a:r>
              <a:rPr lang="en" altLang="zh-CN" sz="3100" i="1" dirty="0"/>
              <a:t>count</a:t>
            </a:r>
            <a:r>
              <a:rPr lang="en" altLang="zh-CN" sz="3100" dirty="0"/>
              <a:t>;</a:t>
            </a:r>
          </a:p>
          <a:p>
            <a:r>
              <a:rPr lang="en" altLang="zh-CN" sz="3100" dirty="0"/>
              <a:t>}</a:t>
            </a:r>
          </a:p>
          <a:p>
            <a:endParaRPr kumimoji="1" lang="zh-CN" altLang="en-US" dirty="0"/>
          </a:p>
        </p:txBody>
      </p:sp>
      <p:sp>
        <p:nvSpPr>
          <p:cNvPr id="3" name="日期占位符 2">
            <a:extLst>
              <a:ext uri="{FF2B5EF4-FFF2-40B4-BE49-F238E27FC236}">
                <a16:creationId xmlns:a16="http://schemas.microsoft.com/office/drawing/2014/main" id="{43B66F41-42B2-CD47-AA6A-3ADFDF2A6F2E}"/>
              </a:ext>
            </a:extLst>
          </p:cNvPr>
          <p:cNvSpPr>
            <a:spLocks noGrp="1"/>
          </p:cNvSpPr>
          <p:nvPr>
            <p:ph type="dt" sz="half" idx="10"/>
          </p:nvPr>
        </p:nvSpPr>
        <p:spPr/>
        <p:txBody>
          <a:bodyPr/>
          <a:lstStyle/>
          <a:p>
            <a:endParaRPr lang="en-US" altLang="zh-CN"/>
          </a:p>
        </p:txBody>
      </p:sp>
      <p:sp>
        <p:nvSpPr>
          <p:cNvPr id="4" name="灯片编号占位符 3">
            <a:extLst>
              <a:ext uri="{FF2B5EF4-FFF2-40B4-BE49-F238E27FC236}">
                <a16:creationId xmlns:a16="http://schemas.microsoft.com/office/drawing/2014/main" id="{A770DA19-DFC0-D847-B167-91741334422B}"/>
              </a:ext>
            </a:extLst>
          </p:cNvPr>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4001657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243250-4F54-374A-A354-59D79DB1C306}"/>
              </a:ext>
            </a:extLst>
          </p:cNvPr>
          <p:cNvSpPr>
            <a:spLocks noGrp="1"/>
          </p:cNvSpPr>
          <p:nvPr>
            <p:ph idx="1"/>
          </p:nvPr>
        </p:nvSpPr>
        <p:spPr>
          <a:xfrm>
            <a:off x="443793" y="304882"/>
            <a:ext cx="8229600" cy="4525963"/>
          </a:xfrm>
        </p:spPr>
        <p:txBody>
          <a:bodyPr>
            <a:normAutofit/>
          </a:bodyPr>
          <a:lstStyle/>
          <a:p>
            <a:r>
              <a:rPr lang="en" altLang="zh-CN" b="1" dirty="0"/>
              <a:t>public</a:t>
            </a:r>
            <a:r>
              <a:rPr lang="en" altLang="zh-CN" dirty="0"/>
              <a:t> </a:t>
            </a:r>
            <a:r>
              <a:rPr lang="en" altLang="zh-CN" b="1" dirty="0"/>
              <a:t>static</a:t>
            </a:r>
            <a:r>
              <a:rPr lang="en" altLang="zh-CN" dirty="0"/>
              <a:t> </a:t>
            </a:r>
            <a:r>
              <a:rPr lang="en" altLang="zh-CN" b="1" dirty="0"/>
              <a:t>void</a:t>
            </a:r>
            <a:r>
              <a:rPr lang="en" altLang="zh-CN" dirty="0"/>
              <a:t> main(String[] </a:t>
            </a:r>
            <a:r>
              <a:rPr lang="en" altLang="zh-CN" dirty="0" err="1"/>
              <a:t>args</a:t>
            </a:r>
            <a:r>
              <a:rPr lang="en" altLang="zh-CN" dirty="0"/>
              <a:t>) {</a:t>
            </a:r>
          </a:p>
          <a:p>
            <a:r>
              <a:rPr lang="en" altLang="zh-CN" sz="2400" dirty="0" err="1"/>
              <a:t>SyncThread</a:t>
            </a:r>
            <a:r>
              <a:rPr lang="en" altLang="zh-CN" sz="2400" dirty="0"/>
              <a:t> </a:t>
            </a:r>
            <a:r>
              <a:rPr lang="en" altLang="zh-CN" sz="2400" dirty="0" err="1"/>
              <a:t>syncThread</a:t>
            </a:r>
            <a:r>
              <a:rPr lang="en" altLang="zh-CN" sz="2400" dirty="0"/>
              <a:t> = </a:t>
            </a:r>
            <a:r>
              <a:rPr lang="en" altLang="zh-CN" sz="2400" b="1" dirty="0"/>
              <a:t>new</a:t>
            </a:r>
            <a:r>
              <a:rPr lang="en" altLang="zh-CN" sz="2400" dirty="0"/>
              <a:t> </a:t>
            </a:r>
            <a:r>
              <a:rPr lang="en" altLang="zh-CN" sz="2400" dirty="0" err="1"/>
              <a:t>SyncThread</a:t>
            </a:r>
            <a:r>
              <a:rPr lang="en" altLang="zh-CN" sz="2400" dirty="0"/>
              <a:t>();</a:t>
            </a:r>
          </a:p>
          <a:p>
            <a:r>
              <a:rPr lang="en" altLang="zh-CN" sz="2400" dirty="0"/>
              <a:t>Thread thread1 = </a:t>
            </a:r>
            <a:r>
              <a:rPr lang="en" altLang="zh-CN" sz="2400" b="1" dirty="0"/>
              <a:t>new</a:t>
            </a:r>
            <a:r>
              <a:rPr lang="en" altLang="zh-CN" sz="2400" dirty="0"/>
              <a:t> Thread(</a:t>
            </a:r>
            <a:r>
              <a:rPr lang="en" altLang="zh-CN" sz="2400" dirty="0" err="1"/>
              <a:t>syncThread</a:t>
            </a:r>
            <a:r>
              <a:rPr lang="en" altLang="zh-CN" sz="2400" dirty="0"/>
              <a:t>, "SyncThread1");</a:t>
            </a:r>
          </a:p>
          <a:p>
            <a:r>
              <a:rPr lang="en" altLang="zh-CN" sz="2400" dirty="0"/>
              <a:t>Thread thread2 = </a:t>
            </a:r>
            <a:r>
              <a:rPr lang="en" altLang="zh-CN" sz="2400" b="1" dirty="0"/>
              <a:t>new</a:t>
            </a:r>
            <a:r>
              <a:rPr lang="en" altLang="zh-CN" sz="2400" dirty="0"/>
              <a:t> Thread(</a:t>
            </a:r>
            <a:r>
              <a:rPr lang="en" altLang="zh-CN" sz="2400" dirty="0" err="1"/>
              <a:t>syncThread</a:t>
            </a:r>
            <a:r>
              <a:rPr lang="en" altLang="zh-CN" sz="2400" dirty="0"/>
              <a:t>, "SyncThread2");</a:t>
            </a:r>
          </a:p>
          <a:p>
            <a:r>
              <a:rPr lang="en" altLang="zh-CN" sz="2400" dirty="0"/>
              <a:t>thread1.start();</a:t>
            </a:r>
          </a:p>
          <a:p>
            <a:r>
              <a:rPr lang="en" altLang="zh-CN" sz="2400" dirty="0"/>
              <a:t>thread2.start();</a:t>
            </a:r>
          </a:p>
          <a:p>
            <a:r>
              <a:rPr lang="en" altLang="zh-CN" dirty="0"/>
              <a:t>}</a:t>
            </a:r>
          </a:p>
          <a:p>
            <a:r>
              <a:rPr lang="en" altLang="zh-CN" dirty="0"/>
              <a:t>}</a:t>
            </a:r>
          </a:p>
          <a:p>
            <a:endParaRPr kumimoji="1" lang="zh-CN" altLang="en-US" dirty="0"/>
          </a:p>
        </p:txBody>
      </p:sp>
      <p:sp>
        <p:nvSpPr>
          <p:cNvPr id="3" name="日期占位符 2">
            <a:extLst>
              <a:ext uri="{FF2B5EF4-FFF2-40B4-BE49-F238E27FC236}">
                <a16:creationId xmlns:a16="http://schemas.microsoft.com/office/drawing/2014/main" id="{B58E313A-6243-B94E-A370-4489E6CFF7A6}"/>
              </a:ext>
            </a:extLst>
          </p:cNvPr>
          <p:cNvSpPr>
            <a:spLocks noGrp="1"/>
          </p:cNvSpPr>
          <p:nvPr>
            <p:ph type="dt" sz="half" idx="10"/>
          </p:nvPr>
        </p:nvSpPr>
        <p:spPr/>
        <p:txBody>
          <a:bodyPr/>
          <a:lstStyle/>
          <a:p>
            <a:endParaRPr lang="en-US" altLang="zh-CN"/>
          </a:p>
        </p:txBody>
      </p:sp>
      <p:sp>
        <p:nvSpPr>
          <p:cNvPr id="4" name="灯片编号占位符 3">
            <a:extLst>
              <a:ext uri="{FF2B5EF4-FFF2-40B4-BE49-F238E27FC236}">
                <a16:creationId xmlns:a16="http://schemas.microsoft.com/office/drawing/2014/main" id="{EC19E7F7-7A4B-4547-9808-8ED962596A58}"/>
              </a:ext>
            </a:extLst>
          </p:cNvPr>
          <p:cNvSpPr>
            <a:spLocks noGrp="1"/>
          </p:cNvSpPr>
          <p:nvPr>
            <p:ph type="sldNum" sz="quarter" idx="12"/>
          </p:nvPr>
        </p:nvSpPr>
        <p:spPr/>
        <p:txBody>
          <a:bodyPr/>
          <a:lstStyle/>
          <a:p>
            <a:endParaRPr lang="en-US" altLang="zh-CN"/>
          </a:p>
        </p:txBody>
      </p:sp>
      <p:sp>
        <p:nvSpPr>
          <p:cNvPr id="6" name="圆角矩形 5">
            <a:extLst>
              <a:ext uri="{FF2B5EF4-FFF2-40B4-BE49-F238E27FC236}">
                <a16:creationId xmlns:a16="http://schemas.microsoft.com/office/drawing/2014/main" id="{58E5F004-77A1-BC41-AC0F-967770CCE6B2}"/>
              </a:ext>
            </a:extLst>
          </p:cNvPr>
          <p:cNvSpPr/>
          <p:nvPr/>
        </p:nvSpPr>
        <p:spPr>
          <a:xfrm>
            <a:off x="443793" y="457278"/>
            <a:ext cx="6019642" cy="6476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3600" dirty="0"/>
              <a:t>SyncThread2:0</a:t>
            </a:r>
          </a:p>
          <a:p>
            <a:r>
              <a:rPr lang="en" altLang="zh-CN" sz="3600" dirty="0"/>
              <a:t>SyncThread2:1</a:t>
            </a:r>
          </a:p>
          <a:p>
            <a:r>
              <a:rPr lang="en" altLang="zh-CN" sz="3600" dirty="0"/>
              <a:t>SyncThread2:2</a:t>
            </a:r>
          </a:p>
          <a:p>
            <a:r>
              <a:rPr lang="en" altLang="zh-CN" sz="3600" dirty="0"/>
              <a:t>SyncThread2:3</a:t>
            </a:r>
          </a:p>
          <a:p>
            <a:r>
              <a:rPr lang="en" altLang="zh-CN" sz="3600" dirty="0"/>
              <a:t>SyncThread2:4</a:t>
            </a:r>
          </a:p>
          <a:p>
            <a:r>
              <a:rPr lang="en" altLang="zh-CN" sz="3600" dirty="0"/>
              <a:t>SyncThread1:5</a:t>
            </a:r>
          </a:p>
          <a:p>
            <a:r>
              <a:rPr lang="en" altLang="zh-CN" sz="3600" dirty="0"/>
              <a:t>SyncThread1:6</a:t>
            </a:r>
          </a:p>
          <a:p>
            <a:r>
              <a:rPr lang="en" altLang="zh-CN" sz="3600" dirty="0"/>
              <a:t>SyncThread1:7</a:t>
            </a:r>
          </a:p>
          <a:p>
            <a:r>
              <a:rPr lang="en" altLang="zh-CN" sz="3600" dirty="0"/>
              <a:t>SyncThread1:8</a:t>
            </a:r>
          </a:p>
          <a:p>
            <a:r>
              <a:rPr lang="en" altLang="zh-CN" sz="3600" dirty="0"/>
              <a:t>SyncThread1:9</a:t>
            </a:r>
          </a:p>
        </p:txBody>
      </p:sp>
      <p:sp>
        <p:nvSpPr>
          <p:cNvPr id="7" name="圆角矩形 6">
            <a:extLst>
              <a:ext uri="{FF2B5EF4-FFF2-40B4-BE49-F238E27FC236}">
                <a16:creationId xmlns:a16="http://schemas.microsoft.com/office/drawing/2014/main" id="{7C6BA0D7-099B-8042-AA3F-2FB1861DD57B}"/>
              </a:ext>
            </a:extLst>
          </p:cNvPr>
          <p:cNvSpPr/>
          <p:nvPr/>
        </p:nvSpPr>
        <p:spPr>
          <a:xfrm>
            <a:off x="4883313" y="113586"/>
            <a:ext cx="3763959" cy="6476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3600" dirty="0"/>
              <a:t>SyncThread1:0</a:t>
            </a:r>
          </a:p>
          <a:p>
            <a:r>
              <a:rPr lang="en" altLang="zh-CN" sz="3600" dirty="0"/>
              <a:t>SyncThread1:1</a:t>
            </a:r>
          </a:p>
          <a:p>
            <a:r>
              <a:rPr lang="en" altLang="zh-CN" sz="3600" dirty="0"/>
              <a:t>SyncThread1:2</a:t>
            </a:r>
          </a:p>
          <a:p>
            <a:r>
              <a:rPr lang="en" altLang="zh-CN" sz="3600" dirty="0"/>
              <a:t>SyncThread1:3</a:t>
            </a:r>
          </a:p>
          <a:p>
            <a:r>
              <a:rPr lang="en" altLang="zh-CN" sz="3600" dirty="0"/>
              <a:t>SyncThread1:4</a:t>
            </a:r>
          </a:p>
          <a:p>
            <a:r>
              <a:rPr lang="en" altLang="zh-CN" sz="3600" dirty="0"/>
              <a:t>SyncThread2:5</a:t>
            </a:r>
          </a:p>
          <a:p>
            <a:r>
              <a:rPr lang="en" altLang="zh-CN" sz="3600" dirty="0"/>
              <a:t>SyncThread2:6</a:t>
            </a:r>
          </a:p>
          <a:p>
            <a:r>
              <a:rPr lang="en" altLang="zh-CN" sz="3600" dirty="0"/>
              <a:t>SyncThread2:7</a:t>
            </a:r>
          </a:p>
          <a:p>
            <a:r>
              <a:rPr lang="en" altLang="zh-CN" sz="3600" dirty="0"/>
              <a:t>SyncThread2:8</a:t>
            </a:r>
          </a:p>
          <a:p>
            <a:r>
              <a:rPr lang="en" altLang="zh-CN" sz="3600" dirty="0"/>
              <a:t>SyncThread2:9</a:t>
            </a:r>
          </a:p>
        </p:txBody>
      </p:sp>
    </p:spTree>
    <p:extLst>
      <p:ext uri="{BB962C8B-B14F-4D97-AF65-F5344CB8AC3E}">
        <p14:creationId xmlns:p14="http://schemas.microsoft.com/office/powerpoint/2010/main" val="423978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C50A78-27D1-3747-9905-B3830B0CE107}"/>
              </a:ext>
            </a:extLst>
          </p:cNvPr>
          <p:cNvSpPr>
            <a:spLocks noGrp="1"/>
          </p:cNvSpPr>
          <p:nvPr>
            <p:ph sz="half" idx="1"/>
          </p:nvPr>
        </p:nvSpPr>
        <p:spPr>
          <a:xfrm>
            <a:off x="381110" y="228684"/>
            <a:ext cx="4038600" cy="4830755"/>
          </a:xfrm>
        </p:spPr>
        <p:txBody>
          <a:bodyPr>
            <a:normAutofit fontScale="77500" lnSpcReduction="20000"/>
          </a:bodyPr>
          <a:lstStyle/>
          <a:p>
            <a:r>
              <a:rPr lang="zh-CN" altLang="en" b="1" dirty="0"/>
              <a:t>示例</a:t>
            </a:r>
            <a:r>
              <a:rPr lang="en-US" altLang="zh-CN" b="1" dirty="0"/>
              <a:t>1</a:t>
            </a:r>
            <a:endParaRPr lang="en" altLang="zh-CN" b="1" dirty="0"/>
          </a:p>
          <a:p>
            <a:endParaRPr lang="en" altLang="zh-CN" b="1" dirty="0"/>
          </a:p>
          <a:p>
            <a:r>
              <a:rPr lang="en" altLang="zh-CN" b="1" dirty="0"/>
              <a:t>public</a:t>
            </a:r>
            <a:r>
              <a:rPr lang="en" altLang="zh-CN" dirty="0"/>
              <a:t> </a:t>
            </a:r>
            <a:r>
              <a:rPr lang="en" altLang="zh-CN" b="1" dirty="0"/>
              <a:t>class</a:t>
            </a:r>
            <a:r>
              <a:rPr lang="en" altLang="zh-CN" dirty="0"/>
              <a:t> </a:t>
            </a:r>
            <a:r>
              <a:rPr lang="en" altLang="zh-CN" dirty="0" err="1"/>
              <a:t>SyncThread</a:t>
            </a:r>
            <a:r>
              <a:rPr lang="en-US" altLang="zh-CN" dirty="0"/>
              <a:t>1</a:t>
            </a:r>
            <a:r>
              <a:rPr lang="en" altLang="zh-CN" dirty="0"/>
              <a:t> </a:t>
            </a:r>
            <a:r>
              <a:rPr lang="en" altLang="zh-CN" b="1" dirty="0"/>
              <a:t>implements</a:t>
            </a:r>
            <a:r>
              <a:rPr lang="en" altLang="zh-CN" dirty="0"/>
              <a:t> Runnable {</a:t>
            </a:r>
          </a:p>
          <a:p>
            <a:r>
              <a:rPr lang="en" altLang="zh-CN" b="1" dirty="0"/>
              <a:t>private</a:t>
            </a:r>
            <a:r>
              <a:rPr lang="en" altLang="zh-CN" dirty="0"/>
              <a:t> </a:t>
            </a:r>
            <a:r>
              <a:rPr lang="en" altLang="zh-CN" b="1" dirty="0"/>
              <a:t>static</a:t>
            </a:r>
            <a:r>
              <a:rPr lang="en" altLang="zh-CN" dirty="0"/>
              <a:t> </a:t>
            </a:r>
            <a:r>
              <a:rPr lang="en" altLang="zh-CN" b="1" dirty="0" err="1"/>
              <a:t>int</a:t>
            </a:r>
            <a:r>
              <a:rPr lang="en" altLang="zh-CN" dirty="0"/>
              <a:t> </a:t>
            </a:r>
            <a:r>
              <a:rPr lang="en" altLang="zh-CN" i="1" dirty="0"/>
              <a:t>count</a:t>
            </a:r>
            <a:r>
              <a:rPr lang="en" altLang="zh-CN" dirty="0"/>
              <a:t>;</a:t>
            </a:r>
          </a:p>
          <a:p>
            <a:br>
              <a:rPr lang="en" altLang="zh-CN" dirty="0"/>
            </a:br>
            <a:endParaRPr lang="en" altLang="zh-CN" dirty="0"/>
          </a:p>
          <a:p>
            <a:r>
              <a:rPr lang="en" altLang="zh-CN" b="1" dirty="0"/>
              <a:t>public</a:t>
            </a:r>
            <a:r>
              <a:rPr lang="en" altLang="zh-CN" dirty="0"/>
              <a:t> </a:t>
            </a:r>
            <a:r>
              <a:rPr lang="en" altLang="zh-CN" dirty="0" err="1"/>
              <a:t>SyncThread</a:t>
            </a:r>
            <a:r>
              <a:rPr lang="en-US" altLang="zh-CN" dirty="0"/>
              <a:t>1</a:t>
            </a:r>
            <a:r>
              <a:rPr lang="en" altLang="zh-CN" dirty="0"/>
              <a:t>() {</a:t>
            </a:r>
          </a:p>
          <a:p>
            <a:r>
              <a:rPr lang="en" altLang="zh-CN" i="1" dirty="0"/>
              <a:t>count</a:t>
            </a:r>
            <a:r>
              <a:rPr lang="en" altLang="zh-CN" dirty="0"/>
              <a:t> = 0;</a:t>
            </a:r>
          </a:p>
          <a:p>
            <a:r>
              <a:rPr lang="en" altLang="zh-CN" dirty="0"/>
              <a:t>}</a:t>
            </a:r>
          </a:p>
          <a:p>
            <a:br>
              <a:rPr lang="en" altLang="zh-CN" dirty="0"/>
            </a:br>
            <a:endParaRPr lang="en" altLang="zh-CN" dirty="0"/>
          </a:p>
          <a:p>
            <a:r>
              <a:rPr lang="en" altLang="zh-CN" b="1" dirty="0"/>
              <a:t>public</a:t>
            </a:r>
            <a:r>
              <a:rPr lang="en" altLang="zh-CN" dirty="0"/>
              <a:t> </a:t>
            </a:r>
            <a:r>
              <a:rPr lang="en" altLang="zh-CN" b="1" dirty="0"/>
              <a:t>void</a:t>
            </a:r>
            <a:r>
              <a:rPr lang="en" altLang="zh-CN" dirty="0"/>
              <a:t> run() {</a:t>
            </a:r>
          </a:p>
          <a:p>
            <a:r>
              <a:rPr lang="en" altLang="zh-CN" b="1" dirty="0"/>
              <a:t>synchronized</a:t>
            </a:r>
            <a:r>
              <a:rPr lang="en" altLang="zh-CN" dirty="0"/>
              <a:t> (</a:t>
            </a:r>
            <a:r>
              <a:rPr lang="en" altLang="zh-CN" b="1" dirty="0"/>
              <a:t>this</a:t>
            </a:r>
            <a:r>
              <a:rPr lang="en" altLang="zh-CN" dirty="0"/>
              <a:t>) {</a:t>
            </a:r>
          </a:p>
          <a:p>
            <a:r>
              <a:rPr lang="en" altLang="zh-CN" b="1" dirty="0"/>
              <a:t>for</a:t>
            </a:r>
            <a:r>
              <a:rPr lang="en" altLang="zh-CN" dirty="0"/>
              <a:t> (</a:t>
            </a:r>
            <a:r>
              <a:rPr lang="en" altLang="zh-CN" b="1" dirty="0" err="1"/>
              <a:t>int</a:t>
            </a:r>
            <a:r>
              <a:rPr lang="en" altLang="zh-CN" dirty="0"/>
              <a:t> </a:t>
            </a:r>
            <a:r>
              <a:rPr lang="en" altLang="zh-CN" dirty="0" err="1"/>
              <a:t>i</a:t>
            </a:r>
            <a:r>
              <a:rPr lang="en" altLang="zh-CN" dirty="0"/>
              <a:t> = 0; </a:t>
            </a:r>
            <a:r>
              <a:rPr lang="en" altLang="zh-CN" dirty="0" err="1"/>
              <a:t>i</a:t>
            </a:r>
            <a:r>
              <a:rPr lang="en" altLang="zh-CN" dirty="0"/>
              <a:t> &lt; 5; </a:t>
            </a:r>
            <a:r>
              <a:rPr lang="en" altLang="zh-CN" dirty="0" err="1"/>
              <a:t>i</a:t>
            </a:r>
            <a:r>
              <a:rPr lang="en" altLang="zh-CN" dirty="0"/>
              <a:t>++) {</a:t>
            </a:r>
          </a:p>
          <a:p>
            <a:endParaRPr kumimoji="1" lang="zh-CN" altLang="en-US" dirty="0"/>
          </a:p>
        </p:txBody>
      </p:sp>
      <p:sp>
        <p:nvSpPr>
          <p:cNvPr id="7" name="内容占位符 6">
            <a:extLst>
              <a:ext uri="{FF2B5EF4-FFF2-40B4-BE49-F238E27FC236}">
                <a16:creationId xmlns:a16="http://schemas.microsoft.com/office/drawing/2014/main" id="{FE94F18C-E2F9-D241-BC27-B30F7DAC42B3}"/>
              </a:ext>
            </a:extLst>
          </p:cNvPr>
          <p:cNvSpPr>
            <a:spLocks noGrp="1"/>
          </p:cNvSpPr>
          <p:nvPr>
            <p:ph sz="half" idx="2"/>
          </p:nvPr>
        </p:nvSpPr>
        <p:spPr>
          <a:xfrm>
            <a:off x="4591298" y="567969"/>
            <a:ext cx="4323988" cy="4994575"/>
          </a:xfrm>
        </p:spPr>
        <p:txBody>
          <a:bodyPr>
            <a:normAutofit fontScale="77500" lnSpcReduction="20000"/>
          </a:bodyPr>
          <a:lstStyle/>
          <a:p>
            <a:r>
              <a:rPr lang="en" altLang="zh-CN" sz="3100" b="1" dirty="0"/>
              <a:t>try</a:t>
            </a:r>
            <a:r>
              <a:rPr lang="en" altLang="zh-CN" sz="3100" dirty="0"/>
              <a:t> {</a:t>
            </a:r>
          </a:p>
          <a:p>
            <a:r>
              <a:rPr lang="en" altLang="zh-CN" sz="3100" dirty="0" err="1"/>
              <a:t>System.</a:t>
            </a:r>
            <a:r>
              <a:rPr lang="en" altLang="zh-CN" sz="3100" b="1" i="1" dirty="0" err="1"/>
              <a:t>out</a:t>
            </a:r>
            <a:r>
              <a:rPr lang="en" altLang="zh-CN" sz="3100" dirty="0" err="1"/>
              <a:t>.println</a:t>
            </a:r>
            <a:r>
              <a:rPr lang="en" altLang="zh-CN" sz="3100" dirty="0"/>
              <a:t>(Thread.</a:t>
            </a:r>
          </a:p>
          <a:p>
            <a:pPr lvl="1"/>
            <a:r>
              <a:rPr lang="en" altLang="zh-CN" sz="3100" i="1" dirty="0" err="1"/>
              <a:t>currentThread</a:t>
            </a:r>
            <a:r>
              <a:rPr lang="en" altLang="zh-CN" sz="3100" dirty="0"/>
              <a:t>().</a:t>
            </a:r>
            <a:r>
              <a:rPr lang="en" altLang="zh-CN" sz="3100" dirty="0" err="1"/>
              <a:t>getName</a:t>
            </a:r>
            <a:r>
              <a:rPr lang="en" altLang="zh-CN" sz="3100" dirty="0"/>
              <a:t>()</a:t>
            </a:r>
          </a:p>
          <a:p>
            <a:pPr lvl="1"/>
            <a:r>
              <a:rPr lang="en" altLang="zh-CN" sz="3100" dirty="0"/>
              <a:t> + ":" + (</a:t>
            </a:r>
            <a:r>
              <a:rPr lang="en" altLang="zh-CN" sz="3100" i="1" dirty="0"/>
              <a:t>count</a:t>
            </a:r>
            <a:r>
              <a:rPr lang="en" altLang="zh-CN" sz="3100" dirty="0"/>
              <a:t>++));</a:t>
            </a:r>
          </a:p>
          <a:p>
            <a:r>
              <a:rPr lang="en" altLang="zh-CN" sz="3100" dirty="0" err="1"/>
              <a:t>Thread.</a:t>
            </a:r>
            <a:r>
              <a:rPr lang="en" altLang="zh-CN" sz="3100" i="1" dirty="0" err="1"/>
              <a:t>sleep</a:t>
            </a:r>
            <a:r>
              <a:rPr lang="en" altLang="zh-CN" sz="3100" dirty="0"/>
              <a:t>(100);</a:t>
            </a:r>
          </a:p>
          <a:p>
            <a:r>
              <a:rPr lang="en" altLang="zh-CN" sz="3100" dirty="0"/>
              <a:t>} </a:t>
            </a:r>
            <a:r>
              <a:rPr lang="en" altLang="zh-CN" sz="3100" b="1" dirty="0"/>
              <a:t>catch</a:t>
            </a:r>
            <a:r>
              <a:rPr lang="en" altLang="zh-CN" sz="3100" dirty="0"/>
              <a:t> (</a:t>
            </a:r>
            <a:r>
              <a:rPr lang="en" altLang="zh-CN" sz="3100" dirty="0" err="1"/>
              <a:t>InterruptedException</a:t>
            </a:r>
            <a:r>
              <a:rPr lang="en" altLang="zh-CN" sz="3100" dirty="0"/>
              <a:t> e) {</a:t>
            </a:r>
          </a:p>
          <a:p>
            <a:r>
              <a:rPr lang="en" altLang="zh-CN" sz="3100" dirty="0" err="1"/>
              <a:t>e.printStackTrace</a:t>
            </a:r>
            <a:r>
              <a:rPr lang="en" altLang="zh-CN" sz="3100" dirty="0"/>
              <a:t>();</a:t>
            </a:r>
          </a:p>
          <a:p>
            <a:r>
              <a:rPr lang="en" altLang="zh-CN" sz="3100" dirty="0"/>
              <a:t>}}}}</a:t>
            </a:r>
          </a:p>
          <a:p>
            <a:br>
              <a:rPr lang="en" altLang="zh-CN" sz="3100" dirty="0"/>
            </a:br>
            <a:endParaRPr lang="en" altLang="zh-CN" sz="3100" dirty="0"/>
          </a:p>
          <a:p>
            <a:r>
              <a:rPr lang="en" altLang="zh-CN" sz="3100" b="1" dirty="0"/>
              <a:t>public</a:t>
            </a:r>
            <a:r>
              <a:rPr lang="en" altLang="zh-CN" sz="3100" dirty="0"/>
              <a:t> </a:t>
            </a:r>
            <a:r>
              <a:rPr lang="en" altLang="zh-CN" sz="3100" b="1" dirty="0" err="1"/>
              <a:t>int</a:t>
            </a:r>
            <a:r>
              <a:rPr lang="en" altLang="zh-CN" sz="3100" dirty="0"/>
              <a:t> </a:t>
            </a:r>
            <a:r>
              <a:rPr lang="en" altLang="zh-CN" sz="3100" dirty="0" err="1"/>
              <a:t>getCount</a:t>
            </a:r>
            <a:r>
              <a:rPr lang="en" altLang="zh-CN" sz="3100" dirty="0"/>
              <a:t>() {</a:t>
            </a:r>
          </a:p>
          <a:p>
            <a:r>
              <a:rPr lang="en" altLang="zh-CN" sz="3100" b="1" dirty="0"/>
              <a:t>return</a:t>
            </a:r>
            <a:r>
              <a:rPr lang="en" altLang="zh-CN" sz="3100" dirty="0"/>
              <a:t> </a:t>
            </a:r>
            <a:r>
              <a:rPr lang="en" altLang="zh-CN" sz="3100" i="1" dirty="0"/>
              <a:t>count</a:t>
            </a:r>
            <a:r>
              <a:rPr lang="en" altLang="zh-CN" sz="3100" dirty="0"/>
              <a:t>;</a:t>
            </a:r>
          </a:p>
          <a:p>
            <a:r>
              <a:rPr lang="en" altLang="zh-CN" sz="3100" dirty="0"/>
              <a:t>}</a:t>
            </a:r>
          </a:p>
          <a:p>
            <a:endParaRPr kumimoji="1" lang="zh-CN" altLang="en-US" dirty="0"/>
          </a:p>
        </p:txBody>
      </p:sp>
      <p:sp>
        <p:nvSpPr>
          <p:cNvPr id="3" name="日期占位符 2">
            <a:extLst>
              <a:ext uri="{FF2B5EF4-FFF2-40B4-BE49-F238E27FC236}">
                <a16:creationId xmlns:a16="http://schemas.microsoft.com/office/drawing/2014/main" id="{43B66F41-42B2-CD47-AA6A-3ADFDF2A6F2E}"/>
              </a:ext>
            </a:extLst>
          </p:cNvPr>
          <p:cNvSpPr>
            <a:spLocks noGrp="1"/>
          </p:cNvSpPr>
          <p:nvPr>
            <p:ph type="dt" sz="half" idx="10"/>
          </p:nvPr>
        </p:nvSpPr>
        <p:spPr/>
        <p:txBody>
          <a:bodyPr/>
          <a:lstStyle/>
          <a:p>
            <a:endParaRPr lang="en-US" altLang="zh-CN"/>
          </a:p>
        </p:txBody>
      </p:sp>
      <p:sp>
        <p:nvSpPr>
          <p:cNvPr id="4" name="灯片编号占位符 3">
            <a:extLst>
              <a:ext uri="{FF2B5EF4-FFF2-40B4-BE49-F238E27FC236}">
                <a16:creationId xmlns:a16="http://schemas.microsoft.com/office/drawing/2014/main" id="{A770DA19-DFC0-D847-B167-91741334422B}"/>
              </a:ext>
            </a:extLst>
          </p:cNvPr>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302651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243250-4F54-374A-A354-59D79DB1C306}"/>
              </a:ext>
            </a:extLst>
          </p:cNvPr>
          <p:cNvSpPr>
            <a:spLocks noGrp="1"/>
          </p:cNvSpPr>
          <p:nvPr>
            <p:ph idx="1"/>
          </p:nvPr>
        </p:nvSpPr>
        <p:spPr>
          <a:xfrm>
            <a:off x="443793" y="304882"/>
            <a:ext cx="8229600" cy="4525963"/>
          </a:xfrm>
        </p:spPr>
        <p:txBody>
          <a:bodyPr>
            <a:normAutofit/>
          </a:bodyPr>
          <a:lstStyle/>
          <a:p>
            <a:r>
              <a:rPr lang="en" altLang="zh-CN" b="1" dirty="0"/>
              <a:t>public</a:t>
            </a:r>
            <a:r>
              <a:rPr lang="en" altLang="zh-CN" dirty="0"/>
              <a:t> </a:t>
            </a:r>
            <a:r>
              <a:rPr lang="en" altLang="zh-CN" b="1" dirty="0"/>
              <a:t>static</a:t>
            </a:r>
            <a:r>
              <a:rPr lang="en" altLang="zh-CN" dirty="0"/>
              <a:t> </a:t>
            </a:r>
            <a:r>
              <a:rPr lang="en" altLang="zh-CN" b="1" dirty="0"/>
              <a:t>void</a:t>
            </a:r>
            <a:r>
              <a:rPr lang="en" altLang="zh-CN" dirty="0"/>
              <a:t> main(String[] </a:t>
            </a:r>
            <a:r>
              <a:rPr lang="en" altLang="zh-CN" dirty="0" err="1"/>
              <a:t>args</a:t>
            </a:r>
            <a:r>
              <a:rPr lang="en" altLang="zh-CN" dirty="0"/>
              <a:t>) {</a:t>
            </a:r>
          </a:p>
          <a:p>
            <a:r>
              <a:rPr lang="en" altLang="zh-CN" dirty="0"/>
              <a:t>SyncThread1 syncThread1 = </a:t>
            </a:r>
            <a:r>
              <a:rPr lang="en" altLang="zh-CN" b="1" dirty="0"/>
              <a:t>new</a:t>
            </a:r>
            <a:r>
              <a:rPr lang="en" altLang="zh-CN" dirty="0"/>
              <a:t> SyncThread1();</a:t>
            </a:r>
          </a:p>
          <a:p>
            <a:r>
              <a:rPr lang="en" altLang="zh-CN" dirty="0"/>
              <a:t>SyncThread1 syncThread2 = </a:t>
            </a:r>
            <a:r>
              <a:rPr lang="en" altLang="zh-CN" b="1" dirty="0"/>
              <a:t>new</a:t>
            </a:r>
            <a:r>
              <a:rPr lang="en" altLang="zh-CN" dirty="0"/>
              <a:t> SyncThread1();</a:t>
            </a:r>
          </a:p>
          <a:p>
            <a:r>
              <a:rPr lang="en" altLang="zh-CN" sz="2400" dirty="0"/>
              <a:t>Thread thread1 = </a:t>
            </a:r>
            <a:r>
              <a:rPr lang="en" altLang="zh-CN" sz="2400" b="1" dirty="0"/>
              <a:t>new</a:t>
            </a:r>
            <a:r>
              <a:rPr lang="en" altLang="zh-CN" sz="2400" dirty="0"/>
              <a:t> Thread(syncThread1, "SyncThread1");</a:t>
            </a:r>
          </a:p>
          <a:p>
            <a:r>
              <a:rPr lang="en" altLang="zh-CN" sz="2400" dirty="0"/>
              <a:t>Thread thread2 = </a:t>
            </a:r>
            <a:r>
              <a:rPr lang="en" altLang="zh-CN" sz="2400" b="1" dirty="0"/>
              <a:t>new</a:t>
            </a:r>
            <a:r>
              <a:rPr lang="en" altLang="zh-CN" sz="2400" dirty="0"/>
              <a:t> Thread(syncThread2, "SyncThread2");</a:t>
            </a:r>
          </a:p>
          <a:p>
            <a:r>
              <a:rPr lang="en" altLang="zh-CN" dirty="0"/>
              <a:t>thread1.start();</a:t>
            </a:r>
          </a:p>
          <a:p>
            <a:r>
              <a:rPr lang="en" altLang="zh-CN" dirty="0"/>
              <a:t>thread2.start();</a:t>
            </a:r>
          </a:p>
          <a:p>
            <a:r>
              <a:rPr lang="en" altLang="zh-CN" dirty="0"/>
              <a:t>}</a:t>
            </a:r>
          </a:p>
          <a:p>
            <a:r>
              <a:rPr lang="en" altLang="zh-CN" dirty="0"/>
              <a:t>}</a:t>
            </a:r>
          </a:p>
          <a:p>
            <a:endParaRPr kumimoji="1" lang="zh-CN" altLang="en-US" dirty="0"/>
          </a:p>
        </p:txBody>
      </p:sp>
      <p:sp>
        <p:nvSpPr>
          <p:cNvPr id="3" name="日期占位符 2">
            <a:extLst>
              <a:ext uri="{FF2B5EF4-FFF2-40B4-BE49-F238E27FC236}">
                <a16:creationId xmlns:a16="http://schemas.microsoft.com/office/drawing/2014/main" id="{B58E313A-6243-B94E-A370-4489E6CFF7A6}"/>
              </a:ext>
            </a:extLst>
          </p:cNvPr>
          <p:cNvSpPr>
            <a:spLocks noGrp="1"/>
          </p:cNvSpPr>
          <p:nvPr>
            <p:ph type="dt" sz="half" idx="10"/>
          </p:nvPr>
        </p:nvSpPr>
        <p:spPr/>
        <p:txBody>
          <a:bodyPr/>
          <a:lstStyle/>
          <a:p>
            <a:endParaRPr lang="en-US" altLang="zh-CN"/>
          </a:p>
        </p:txBody>
      </p:sp>
      <p:sp>
        <p:nvSpPr>
          <p:cNvPr id="4" name="灯片编号占位符 3">
            <a:extLst>
              <a:ext uri="{FF2B5EF4-FFF2-40B4-BE49-F238E27FC236}">
                <a16:creationId xmlns:a16="http://schemas.microsoft.com/office/drawing/2014/main" id="{EC19E7F7-7A4B-4547-9808-8ED962596A58}"/>
              </a:ext>
            </a:extLst>
          </p:cNvPr>
          <p:cNvSpPr>
            <a:spLocks noGrp="1"/>
          </p:cNvSpPr>
          <p:nvPr>
            <p:ph type="sldNum" sz="quarter" idx="12"/>
          </p:nvPr>
        </p:nvSpPr>
        <p:spPr/>
        <p:txBody>
          <a:bodyPr/>
          <a:lstStyle/>
          <a:p>
            <a:endParaRPr lang="en-US" altLang="zh-CN"/>
          </a:p>
        </p:txBody>
      </p:sp>
      <p:sp>
        <p:nvSpPr>
          <p:cNvPr id="6" name="圆角矩形 5">
            <a:extLst>
              <a:ext uri="{FF2B5EF4-FFF2-40B4-BE49-F238E27FC236}">
                <a16:creationId xmlns:a16="http://schemas.microsoft.com/office/drawing/2014/main" id="{58E5F004-77A1-BC41-AC0F-967770CCE6B2}"/>
              </a:ext>
            </a:extLst>
          </p:cNvPr>
          <p:cNvSpPr/>
          <p:nvPr/>
        </p:nvSpPr>
        <p:spPr>
          <a:xfrm>
            <a:off x="4191010" y="126201"/>
            <a:ext cx="4038494" cy="6476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3600" dirty="0"/>
              <a:t>SyncThread2:1</a:t>
            </a:r>
          </a:p>
          <a:p>
            <a:r>
              <a:rPr lang="en" altLang="zh-CN" sz="3600" dirty="0"/>
              <a:t>SyncThread1:0</a:t>
            </a:r>
          </a:p>
          <a:p>
            <a:r>
              <a:rPr lang="en" altLang="zh-CN" sz="3600" dirty="0"/>
              <a:t>SyncThread2:2</a:t>
            </a:r>
          </a:p>
          <a:p>
            <a:r>
              <a:rPr lang="en" altLang="zh-CN" sz="3600" dirty="0"/>
              <a:t>SyncThread1:3</a:t>
            </a:r>
          </a:p>
          <a:p>
            <a:r>
              <a:rPr lang="en" altLang="zh-CN" sz="3600" dirty="0"/>
              <a:t>SyncThread2:4</a:t>
            </a:r>
          </a:p>
          <a:p>
            <a:r>
              <a:rPr lang="en" altLang="zh-CN" sz="3600" dirty="0"/>
              <a:t>SyncThread1:5</a:t>
            </a:r>
          </a:p>
          <a:p>
            <a:r>
              <a:rPr lang="en" altLang="zh-CN" sz="3600" dirty="0"/>
              <a:t>SyncThread2:6</a:t>
            </a:r>
          </a:p>
          <a:p>
            <a:r>
              <a:rPr lang="en" altLang="zh-CN" sz="3600" dirty="0"/>
              <a:t>SyncThread1:7</a:t>
            </a:r>
          </a:p>
          <a:p>
            <a:r>
              <a:rPr lang="en" altLang="zh-CN" sz="3600" dirty="0"/>
              <a:t>SyncThread2:8</a:t>
            </a:r>
          </a:p>
          <a:p>
            <a:r>
              <a:rPr lang="en" altLang="zh-CN" sz="3600" dirty="0"/>
              <a:t>SyncThread1:9</a:t>
            </a:r>
          </a:p>
        </p:txBody>
      </p:sp>
    </p:spTree>
    <p:extLst>
      <p:ext uri="{BB962C8B-B14F-4D97-AF65-F5344CB8AC3E}">
        <p14:creationId xmlns:p14="http://schemas.microsoft.com/office/powerpoint/2010/main" val="174261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D1E962-7E15-DD4D-8EF7-58C51A08F0B1}"/>
              </a:ext>
            </a:extLst>
          </p:cNvPr>
          <p:cNvSpPr>
            <a:spLocks noGrp="1"/>
          </p:cNvSpPr>
          <p:nvPr>
            <p:ph idx="1"/>
          </p:nvPr>
        </p:nvSpPr>
        <p:spPr>
          <a:xfrm>
            <a:off x="457200" y="533476"/>
            <a:ext cx="8229600" cy="5473815"/>
          </a:xfrm>
        </p:spPr>
        <p:txBody>
          <a:bodyPr/>
          <a:lstStyle/>
          <a:p>
            <a:r>
              <a:rPr lang="zh-CN" altLang="en-US" dirty="0"/>
              <a:t>修饰方法</a:t>
            </a:r>
            <a:endParaRPr lang="en" altLang="zh-CN" dirty="0"/>
          </a:p>
          <a:p>
            <a:endParaRPr lang="en" altLang="zh-CN" dirty="0"/>
          </a:p>
          <a:p>
            <a:r>
              <a:rPr lang="en" altLang="zh-CN" dirty="0"/>
              <a:t>public synchronized void method() {</a:t>
            </a:r>
          </a:p>
          <a:p>
            <a:r>
              <a:rPr lang="en" altLang="zh-CN" dirty="0"/>
              <a:t> // </a:t>
            </a:r>
            <a:r>
              <a:rPr lang="en" altLang="zh-CN" dirty="0" err="1"/>
              <a:t>todo</a:t>
            </a:r>
            <a:endParaRPr lang="en" altLang="zh-CN" dirty="0"/>
          </a:p>
          <a:p>
            <a:r>
              <a:rPr lang="en" altLang="zh-CN" dirty="0"/>
              <a:t> }</a:t>
            </a:r>
          </a:p>
          <a:p>
            <a:pPr marL="109728" indent="0">
              <a:buNone/>
            </a:pPr>
            <a:r>
              <a:rPr lang="zh-CN" altLang="en" dirty="0">
                <a:solidFill>
                  <a:srgbClr val="00B050"/>
                </a:solidFill>
              </a:rPr>
              <a:t>等价于</a:t>
            </a:r>
            <a:endParaRPr lang="en" altLang="zh-CN" dirty="0">
              <a:solidFill>
                <a:srgbClr val="00B050"/>
              </a:solidFill>
            </a:endParaRPr>
          </a:p>
          <a:p>
            <a:r>
              <a:rPr lang="en" altLang="zh-CN" dirty="0"/>
              <a:t> public void method() { </a:t>
            </a:r>
          </a:p>
          <a:p>
            <a:r>
              <a:rPr lang="en" altLang="zh-CN" dirty="0"/>
              <a:t>synchronized(this) {</a:t>
            </a:r>
          </a:p>
          <a:p>
            <a:r>
              <a:rPr lang="zh-CN" altLang="en-US" dirty="0"/>
              <a:t>                                   </a:t>
            </a:r>
            <a:r>
              <a:rPr lang="en" altLang="zh-CN" dirty="0"/>
              <a:t> // </a:t>
            </a:r>
            <a:r>
              <a:rPr lang="en" altLang="zh-CN" dirty="0" err="1"/>
              <a:t>todo</a:t>
            </a:r>
            <a:r>
              <a:rPr lang="en" altLang="zh-CN" dirty="0"/>
              <a:t> </a:t>
            </a:r>
          </a:p>
          <a:p>
            <a:r>
              <a:rPr lang="zh-CN" altLang="en-US" dirty="0"/>
              <a:t>      </a:t>
            </a:r>
            <a:r>
              <a:rPr lang="en" altLang="zh-CN" dirty="0"/>
              <a:t>}</a:t>
            </a:r>
          </a:p>
          <a:p>
            <a:r>
              <a:rPr lang="en" altLang="zh-CN" dirty="0"/>
              <a:t> }</a:t>
            </a:r>
            <a:endParaRPr kumimoji="1" lang="zh-CN" altLang="en-US" dirty="0"/>
          </a:p>
        </p:txBody>
      </p:sp>
      <p:sp>
        <p:nvSpPr>
          <p:cNvPr id="3" name="日期占位符 2">
            <a:extLst>
              <a:ext uri="{FF2B5EF4-FFF2-40B4-BE49-F238E27FC236}">
                <a16:creationId xmlns:a16="http://schemas.microsoft.com/office/drawing/2014/main" id="{566F7269-FF76-3D45-A25D-AB26C6200FC7}"/>
              </a:ext>
            </a:extLst>
          </p:cNvPr>
          <p:cNvSpPr>
            <a:spLocks noGrp="1"/>
          </p:cNvSpPr>
          <p:nvPr>
            <p:ph type="dt" sz="half" idx="10"/>
          </p:nvPr>
        </p:nvSpPr>
        <p:spPr/>
        <p:txBody>
          <a:bodyPr/>
          <a:lstStyle/>
          <a:p>
            <a:endParaRPr lang="en-US" altLang="zh-CN"/>
          </a:p>
        </p:txBody>
      </p:sp>
      <p:sp>
        <p:nvSpPr>
          <p:cNvPr id="4" name="灯片编号占位符 3">
            <a:extLst>
              <a:ext uri="{FF2B5EF4-FFF2-40B4-BE49-F238E27FC236}">
                <a16:creationId xmlns:a16="http://schemas.microsoft.com/office/drawing/2014/main" id="{BA5B1885-FF4E-C240-A426-859257CDA656}"/>
              </a:ext>
            </a:extLst>
          </p:cNvPr>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1964712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ym typeface="Arial" pitchFamily="34" charset="0"/>
              </a:rPr>
              <a:t>Java</a:t>
            </a:r>
            <a:r>
              <a:rPr lang="zh-CN" altLang="en-US" dirty="0">
                <a:sym typeface="Arial" pitchFamily="34" charset="0"/>
              </a:rPr>
              <a:t>程序中多个线程可以通过消息来实现互动联系的，通常可以用</a:t>
            </a:r>
            <a:r>
              <a:rPr lang="zh-CN" altLang="zh-CN" dirty="0">
                <a:sym typeface="Arial" pitchFamily="34" charset="0"/>
              </a:rPr>
              <a:t>notify()</a:t>
            </a:r>
            <a:r>
              <a:rPr lang="zh-CN" altLang="en-US" dirty="0">
                <a:sym typeface="Arial" pitchFamily="34" charset="0"/>
              </a:rPr>
              <a:t>或</a:t>
            </a:r>
            <a:r>
              <a:rPr lang="zh-CN" altLang="zh-CN" dirty="0">
                <a:sym typeface="Arial" pitchFamily="34" charset="0"/>
              </a:rPr>
              <a:t>notifyAll()</a:t>
            </a:r>
            <a:r>
              <a:rPr lang="zh-CN" altLang="en-US" dirty="0">
                <a:sym typeface="Arial" pitchFamily="34" charset="0"/>
              </a:rPr>
              <a:t>方法唤醒其它一个或所有线程。</a:t>
            </a:r>
            <a:endParaRPr lang="zh-CN" altLang="zh-CN" dirty="0">
              <a:sym typeface="Arial" pitchFamily="34" charset="0"/>
            </a:endParaRPr>
          </a:p>
          <a:p>
            <a:r>
              <a:rPr lang="zh-CN" altLang="en-US" dirty="0"/>
              <a:t>使用</a:t>
            </a:r>
            <a:r>
              <a:rPr lang="zh-CN" altLang="zh-CN" dirty="0"/>
              <a:t>wait()</a:t>
            </a:r>
            <a:r>
              <a:rPr lang="zh-CN" altLang="en-US" dirty="0"/>
              <a:t>方法来使该线程处于阻塞状态，等待其它的线程用</a:t>
            </a:r>
            <a:r>
              <a:rPr lang="zh-CN" altLang="zh-CN" dirty="0"/>
              <a:t>notify()</a:t>
            </a:r>
            <a:r>
              <a:rPr lang="zh-CN" altLang="en-US" dirty="0"/>
              <a:t>唤醒。</a:t>
            </a:r>
            <a:endParaRPr lang="zh-CN" altLang="zh-CN" dirty="0"/>
          </a:p>
          <a:p>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r>
              <a:rPr lang="zh-CN" altLang="zh-CN" dirty="0"/>
              <a:t>线程通信</a:t>
            </a:r>
            <a:endParaRPr lang="zh-CN" altLang="en-US" dirty="0"/>
          </a:p>
        </p:txBody>
      </p:sp>
    </p:spTree>
    <p:extLst>
      <p:ext uri="{BB962C8B-B14F-4D97-AF65-F5344CB8AC3E}">
        <p14:creationId xmlns:p14="http://schemas.microsoft.com/office/powerpoint/2010/main" val="16000396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r>
              <a:rPr lang="zh-CN">
                <a:sym typeface="Arial" pitchFamily="34" charset="0"/>
              </a:rPr>
              <a:t>wait</a:t>
            </a:r>
            <a:r>
              <a:rPr lang="zh-CN" altLang="en-US">
                <a:sym typeface="Arial" pitchFamily="34" charset="0"/>
              </a:rPr>
              <a:t>方法和</a:t>
            </a:r>
            <a:r>
              <a:rPr lang="zh-CN">
                <a:sym typeface="Arial" pitchFamily="34" charset="0"/>
              </a:rPr>
              <a:t>notify</a:t>
            </a:r>
            <a:r>
              <a:rPr lang="zh-CN" altLang="en-US">
                <a:sym typeface="Arial" pitchFamily="34" charset="0"/>
              </a:rPr>
              <a:t>方法是</a:t>
            </a:r>
            <a:r>
              <a:rPr lang="zh-CN">
                <a:sym typeface="Arial" pitchFamily="34" charset="0"/>
              </a:rPr>
              <a:t>Java</a:t>
            </a:r>
            <a:r>
              <a:rPr lang="zh-CN" altLang="en-US">
                <a:sym typeface="Arial" pitchFamily="34" charset="0"/>
              </a:rPr>
              <a:t>同步机制中重要的组成部分。</a:t>
            </a:r>
            <a:endParaRPr lang="zh-CN">
              <a:sym typeface="Arial" pitchFamily="34" charset="0"/>
            </a:endParaRPr>
          </a:p>
          <a:p>
            <a:r>
              <a:rPr lang="zh-CN" altLang="en-US">
                <a:sym typeface="Arial" pitchFamily="34" charset="0"/>
              </a:rPr>
              <a:t>结合与</a:t>
            </a:r>
            <a:r>
              <a:rPr lang="zh-CN">
                <a:sym typeface="Arial" pitchFamily="34" charset="0"/>
              </a:rPr>
              <a:t>synchronized</a:t>
            </a:r>
            <a:r>
              <a:rPr lang="zh-CN" altLang="en-US">
                <a:sym typeface="Arial" pitchFamily="34" charset="0"/>
              </a:rPr>
              <a:t>关键字使用，可以建立很多优秀的同步模型。</a:t>
            </a:r>
            <a:endParaRPr lang="zh-CN">
              <a:sym typeface="Arial" pitchFamily="34" charset="0"/>
            </a:endParaRPr>
          </a:p>
          <a:p>
            <a:r>
              <a:rPr lang="zh-CN" altLang="en-US">
                <a:sym typeface="Arial" pitchFamily="34" charset="0"/>
              </a:rPr>
              <a:t>同步分为类级别和对象级别，分别对应着类锁和对象锁。</a:t>
            </a:r>
            <a:endParaRPr lang="zh-CN" altLang="ja-JP">
              <a:sym typeface="Arial" pitchFamily="34" charset="0"/>
            </a:endParaRPr>
          </a:p>
          <a:p>
            <a:r>
              <a:rPr lang="zh-CN" altLang="en-US"/>
              <a:t>如果</a:t>
            </a:r>
            <a:r>
              <a:rPr lang="zh-CN"/>
              <a:t>static</a:t>
            </a:r>
            <a:r>
              <a:rPr lang="zh-CN" altLang="en-US"/>
              <a:t>的方法被</a:t>
            </a:r>
            <a:r>
              <a:rPr lang="zh-CN"/>
              <a:t>synchronized</a:t>
            </a:r>
            <a:r>
              <a:rPr lang="zh-CN" altLang="en-US"/>
              <a:t>关键字修饰，则在这个方法被执行前必须获得类锁。对象锁类似。</a:t>
            </a:r>
            <a:endParaRPr lang="zh-CN"/>
          </a:p>
        </p:txBody>
      </p:sp>
      <p:sp>
        <p:nvSpPr>
          <p:cNvPr id="49154" name="Rectangle 2"/>
          <p:cNvSpPr>
            <a:spLocks noGrp="1" noChangeArrowheads="1"/>
          </p:cNvSpPr>
          <p:nvPr>
            <p:ph type="title"/>
          </p:nvPr>
        </p:nvSpPr>
        <p:spPr/>
        <p:txBody>
          <a:bodyPr/>
          <a:lstStyle/>
          <a:p>
            <a:r>
              <a:rPr lang="zh-CN" dirty="0"/>
              <a:t>线程通信</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 calcmode="lin" valueType="num">
                                      <p:cBhvr additive="base">
                                        <p:cTn id="12"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915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 calcmode="lin" valueType="num">
                                      <p:cBhvr additive="base">
                                        <p:cTn id="17"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9155">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 calcmode="lin" valueType="num">
                                      <p:cBhvr additive="base">
                                        <p:cTn id="22" dur="500" fill="hold"/>
                                        <p:tgtEl>
                                          <p:spTgt spid="4915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91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 </a:t>
            </a:r>
            <a:r>
              <a:rPr lang="zh-CN" altLang="en-US" dirty="0"/>
              <a:t>进程，其实在实现上就是创建了操作系统的一个进程</a:t>
            </a:r>
            <a:endParaRPr lang="en-US" altLang="zh-CN" dirty="0"/>
          </a:p>
          <a:p>
            <a:r>
              <a:rPr lang="zh-CN" altLang="en-US" dirty="0"/>
              <a:t>每个 </a:t>
            </a:r>
            <a:r>
              <a:rPr lang="en-US" altLang="zh-CN" dirty="0"/>
              <a:t>JVM </a:t>
            </a:r>
            <a:r>
              <a:rPr lang="zh-CN" altLang="en-US" dirty="0"/>
              <a:t>中创建的进程都对应了操作系统中的一个进程。</a:t>
            </a:r>
            <a:endParaRPr lang="en-US" altLang="zh-CN" dirty="0"/>
          </a:p>
          <a:p>
            <a:r>
              <a:rPr lang="en-US" altLang="zh-CN" dirty="0"/>
              <a:t>ava </a:t>
            </a:r>
            <a:r>
              <a:rPr lang="zh-CN" altLang="en-US" dirty="0"/>
              <a:t>为了给用户更好的更方便的使用，向用户屏蔽了一些与平台相关的信息，这为用户需要使用的时候，带来了些许不便。</a:t>
            </a:r>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normAutofit/>
          </a:bodyPr>
          <a:lstStyle/>
          <a:p>
            <a:r>
              <a:rPr lang="en-US" altLang="zh-CN" b="0" dirty="0">
                <a:effectLst/>
              </a:rPr>
              <a:t>Java </a:t>
            </a:r>
            <a:r>
              <a:rPr lang="zh-CN" altLang="en-US" b="0" dirty="0">
                <a:effectLst/>
              </a:rPr>
              <a:t>进程与操作系统进程</a:t>
            </a:r>
            <a:endParaRPr lang="zh-CN" altLang="en-US" dirty="0"/>
          </a:p>
        </p:txBody>
      </p:sp>
    </p:spTree>
    <p:extLst>
      <p:ext uri="{BB962C8B-B14F-4D97-AF65-F5344CB8AC3E}">
        <p14:creationId xmlns:p14="http://schemas.microsoft.com/office/powerpoint/2010/main" val="2756601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normAutofit/>
          </a:bodyPr>
          <a:lstStyle/>
          <a:p>
            <a:pPr marL="109728" indent="0">
              <a:buNone/>
            </a:pPr>
            <a:r>
              <a:rPr lang="zh-CN" dirty="0"/>
              <a:t>	</a:t>
            </a:r>
          </a:p>
        </p:txBody>
      </p:sp>
      <p:sp>
        <p:nvSpPr>
          <p:cNvPr id="51202" name="Rectangle 2"/>
          <p:cNvSpPr>
            <a:spLocks noGrp="1" noChangeArrowheads="1"/>
          </p:cNvSpPr>
          <p:nvPr>
            <p:ph type="title"/>
          </p:nvPr>
        </p:nvSpPr>
        <p:spPr/>
        <p:txBody>
          <a:bodyPr>
            <a:normAutofit/>
          </a:bodyPr>
          <a:lstStyle/>
          <a:p>
            <a:r>
              <a:rPr lang="zh-CN" dirty="0"/>
              <a:t>wait和notify的应用示例</a:t>
            </a:r>
            <a:endParaRPr lang="en-US" dirty="0"/>
          </a:p>
        </p:txBody>
      </p:sp>
      <p:sp>
        <p:nvSpPr>
          <p:cNvPr id="2" name="矩形 1"/>
          <p:cNvSpPr/>
          <p:nvPr/>
        </p:nvSpPr>
        <p:spPr>
          <a:xfrm>
            <a:off x="304912" y="1219258"/>
            <a:ext cx="4267088" cy="5078313"/>
          </a:xfrm>
          <a:prstGeom prst="rect">
            <a:avLst/>
          </a:prstGeom>
          <a:ln>
            <a:solidFill>
              <a:schemeClr val="accent3"/>
            </a:solidFill>
          </a:ln>
        </p:spPr>
        <p:txBody>
          <a:bodyPr wrap="square">
            <a:spAutoFit/>
          </a:bodyPr>
          <a:lstStyle/>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TestThread</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extends</a:t>
            </a:r>
            <a:r>
              <a:rPr lang="en-US" altLang="zh-CN" b="1" dirty="0">
                <a:solidFill>
                  <a:srgbClr val="000000"/>
                </a:solidFill>
                <a:latin typeface="Consolas" panose="020B0609020204030204" pitchFamily="49" charset="0"/>
              </a:rPr>
              <a:t> Thread {</a:t>
            </a:r>
          </a:p>
          <a:p>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time</a:t>
            </a:r>
            <a:r>
              <a:rPr lang="en-US" altLang="zh-CN" b="1" dirty="0">
                <a:solidFill>
                  <a:srgbClr val="000000"/>
                </a:solidFill>
                <a:latin typeface="Consolas" panose="020B0609020204030204" pitchFamily="49" charset="0"/>
              </a:rPr>
              <a:t> = 0;</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TestThread</a:t>
            </a:r>
            <a:r>
              <a:rPr lang="en-US" altLang="zh-CN" b="1" dirty="0">
                <a:solidFill>
                  <a:srgbClr val="000000"/>
                </a:solidFill>
                <a:latin typeface="Consolas" panose="020B0609020204030204" pitchFamily="49" charset="0"/>
              </a:rPr>
              <a:t>(Runnable </a:t>
            </a:r>
            <a:r>
              <a:rPr lang="en-US" altLang="zh-CN" b="1" dirty="0">
                <a:solidFill>
                  <a:srgbClr val="6A3E3E"/>
                </a:solidFill>
                <a:latin typeface="Consolas" panose="020B0609020204030204" pitchFamily="49" charset="0"/>
              </a:rPr>
              <a:t>r</a:t>
            </a:r>
            <a:r>
              <a:rPr lang="en-US" altLang="zh-CN" b="1" dirty="0">
                <a:solidFill>
                  <a:srgbClr val="000000"/>
                </a:solidFill>
                <a:latin typeface="Consolas" panose="020B0609020204030204" pitchFamily="49" charset="0"/>
              </a:rPr>
              <a:t>, String </a:t>
            </a:r>
            <a:r>
              <a:rPr lang="en-US" altLang="zh-CN" b="1" dirty="0">
                <a:solidFill>
                  <a:srgbClr val="6A3E3E"/>
                </a:solidFill>
                <a:latin typeface="Consolas" panose="020B0609020204030204" pitchFamily="49" charset="0"/>
              </a:rPr>
              <a:t>name</a:t>
            </a:r>
            <a:r>
              <a:rPr lang="en-US" altLang="zh-CN" b="1" dirty="0">
                <a:solidFill>
                  <a:srgbClr val="000000"/>
                </a:solidFill>
                <a:latin typeface="Consolas" panose="020B0609020204030204" pitchFamily="49" charset="0"/>
              </a:rPr>
              <a:t>) {</a:t>
            </a:r>
          </a:p>
          <a:p>
            <a:r>
              <a:rPr lang="en-US" altLang="zh-CN" b="1" dirty="0">
                <a:solidFill>
                  <a:srgbClr val="7F0055"/>
                </a:solidFill>
                <a:latin typeface="Consolas" panose="020B0609020204030204" pitchFamily="49" charset="0"/>
              </a:rPr>
              <a:t>super</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r</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name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getTime</a:t>
            </a:r>
            <a:r>
              <a:rPr lang="en-US" altLang="zh-CN" b="1" dirty="0">
                <a:solidFill>
                  <a:srgbClr val="000000"/>
                </a:solidFill>
                <a:latin typeface="Consolas" panose="020B0609020204030204" pitchFamily="49" charset="0"/>
              </a:rPr>
              <a:t>() {</a:t>
            </a:r>
          </a:p>
          <a:p>
            <a:r>
              <a:rPr lang="en-US" altLang="zh-CN" b="1" dirty="0">
                <a:solidFill>
                  <a:srgbClr val="7F0055"/>
                </a:solidFill>
                <a:latin typeface="Consolas" panose="020B0609020204030204" pitchFamily="49" charset="0"/>
              </a:rPr>
              <a:t>return</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time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increaseTime</a:t>
            </a:r>
            <a:r>
              <a:rPr lang="en-US" altLang="zh-CN" b="1" dirty="0">
                <a:solidFill>
                  <a:srgbClr val="000000"/>
                </a:solidFill>
                <a:latin typeface="Consolas" panose="020B0609020204030204" pitchFamily="49" charset="0"/>
              </a:rPr>
              <a:t>() {</a:t>
            </a:r>
          </a:p>
          <a:p>
            <a:r>
              <a:rPr lang="en-US" altLang="zh-CN" b="1" dirty="0">
                <a:solidFill>
                  <a:srgbClr val="7F0055"/>
                </a:solidFill>
                <a:latin typeface="Consolas" panose="020B0609020204030204" pitchFamily="49" charset="0"/>
              </a:rPr>
              <a:t>return</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time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sp>
        <p:nvSpPr>
          <p:cNvPr id="3" name="矩形 2"/>
          <p:cNvSpPr/>
          <p:nvPr/>
        </p:nvSpPr>
        <p:spPr>
          <a:xfrm>
            <a:off x="4648198" y="1055068"/>
            <a:ext cx="4572000" cy="5078313"/>
          </a:xfrm>
          <a:prstGeom prst="rect">
            <a:avLst/>
          </a:prstGeom>
          <a:ln>
            <a:solidFill>
              <a:schemeClr val="accent1"/>
            </a:solidFill>
          </a:ln>
        </p:spPr>
        <p:txBody>
          <a:bodyPr>
            <a:spAutoFit/>
          </a:bodyPr>
          <a:lstStyle/>
          <a:p>
            <a:r>
              <a:rPr lang="en-US" altLang="zh-CN" b="1" dirty="0">
                <a:solidFill>
                  <a:srgbClr val="7F0055"/>
                </a:solidFill>
                <a:latin typeface="Consolas" panose="020B0609020204030204" pitchFamily="49" charset="0"/>
              </a:rPr>
              <a:t>import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java.lang.Runnable</a:t>
            </a:r>
            <a:r>
              <a:rPr lang="en-US" altLang="zh-CN" b="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import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java.lang.Thread</a:t>
            </a:r>
            <a:r>
              <a:rPr lang="en-US" altLang="zh-CN" b="1"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DemoThread</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implements</a:t>
            </a:r>
            <a:r>
              <a:rPr lang="en-US" altLang="zh-CN" b="1" dirty="0">
                <a:solidFill>
                  <a:srgbClr val="000000"/>
                </a:solidFill>
                <a:latin typeface="Consolas" panose="020B0609020204030204" pitchFamily="49" charset="0"/>
              </a:rPr>
              <a:t> Runnable {</a:t>
            </a: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DemoThread</a:t>
            </a:r>
            <a:r>
              <a:rPr lang="en-US" altLang="zh-CN" b="1"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TestThread</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testthread1</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TestThread</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this</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"1"</a:t>
            </a:r>
            <a:r>
              <a:rPr lang="en-US" altLang="zh-CN" b="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TestThread</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testthread2</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TestThread</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this</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"2"</a:t>
            </a:r>
            <a:r>
              <a:rPr lang="en-US" altLang="zh-CN" b="1" dirty="0">
                <a:solidFill>
                  <a:srgbClr val="000000"/>
                </a:solidFill>
                <a:latin typeface="Consolas" panose="020B0609020204030204" pitchFamily="49" charset="0"/>
              </a:rPr>
              <a:t>);</a:t>
            </a:r>
          </a:p>
          <a:p>
            <a:r>
              <a:rPr lang="en-US" altLang="zh-CN" dirty="0">
                <a:solidFill>
                  <a:srgbClr val="6A3E3E"/>
                </a:solidFill>
                <a:latin typeface="Consolas" panose="020B0609020204030204" pitchFamily="49" charset="0"/>
              </a:rPr>
              <a:t>testthread2</a:t>
            </a:r>
            <a:r>
              <a:rPr lang="en-US" altLang="zh-CN" dirty="0">
                <a:solidFill>
                  <a:srgbClr val="000000"/>
                </a:solidFill>
                <a:latin typeface="Consolas" panose="020B0609020204030204" pitchFamily="49" charset="0"/>
              </a:rPr>
              <a:t>.start();</a:t>
            </a:r>
          </a:p>
          <a:p>
            <a:r>
              <a:rPr lang="en-US" altLang="zh-CN" dirty="0">
                <a:solidFill>
                  <a:srgbClr val="6A3E3E"/>
                </a:solidFill>
                <a:latin typeface="Consolas" panose="020B0609020204030204" pitchFamily="49" charset="0"/>
              </a:rPr>
              <a:t>testthread1</a:t>
            </a:r>
            <a:r>
              <a:rPr lang="en-US" altLang="zh-CN" dirty="0">
                <a:solidFill>
                  <a:srgbClr val="000000"/>
                </a:solidFill>
                <a:latin typeface="Consolas" panose="020B0609020204030204" pitchFamily="49" charset="0"/>
              </a:rPr>
              <a:t>.start();</a:t>
            </a:r>
          </a:p>
          <a:p>
            <a:r>
              <a:rPr lang="en-US" altLang="zh-CN"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p>
          <a:p>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DemoThread</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矩形 5"/>
          <p:cNvSpPr/>
          <p:nvPr/>
        </p:nvSpPr>
        <p:spPr>
          <a:xfrm>
            <a:off x="381110" y="457278"/>
            <a:ext cx="8153186" cy="6463308"/>
          </a:xfrm>
          <a:prstGeom prst="rect">
            <a:avLst/>
          </a:prstGeom>
          <a:solidFill>
            <a:schemeClr val="bg1">
              <a:lumMod val="85000"/>
            </a:schemeClr>
          </a:solidFill>
        </p:spPr>
        <p:txBody>
          <a:bodyPr wrap="square">
            <a:spAutoFit/>
          </a:bodyPr>
          <a:lstStyle/>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run() {</a:t>
            </a:r>
          </a:p>
          <a:p>
            <a:r>
              <a:rPr lang="en-US" altLang="zh-CN" dirty="0" err="1">
                <a:solidFill>
                  <a:srgbClr val="000000"/>
                </a:solidFill>
                <a:latin typeface="Consolas" panose="020B0609020204030204" pitchFamily="49" charset="0"/>
              </a:rPr>
              <a:t>TestThread</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t</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TestThread</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Thread.</a:t>
            </a:r>
            <a:r>
              <a:rPr lang="en-US" altLang="zh-CN" i="1" dirty="0" err="1">
                <a:solidFill>
                  <a:srgbClr val="000000"/>
                </a:solidFill>
                <a:latin typeface="Consolas" panose="020B0609020204030204" pitchFamily="49" charset="0"/>
              </a:rPr>
              <a:t>currentThread</a:t>
            </a:r>
            <a:r>
              <a:rPr lang="en-US" altLang="zh-CN" i="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try</a:t>
            </a:r>
            <a:r>
              <a:rPr lang="en-US" altLang="zh-CN" b="1" dirty="0">
                <a:solidFill>
                  <a:srgbClr val="000000"/>
                </a:solidFill>
                <a:latin typeface="Consolas" panose="020B0609020204030204" pitchFamily="49" charset="0"/>
              </a:rPr>
              <a:t> {</a:t>
            </a:r>
          </a:p>
          <a:p>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t</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equalsIgnoreCase</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"1"</a:t>
            </a:r>
            <a:r>
              <a:rPr lang="en-US" altLang="zh-CN" b="1" dirty="0">
                <a:solidFill>
                  <a:srgbClr val="000000"/>
                </a:solidFill>
                <a:latin typeface="Consolas" panose="020B0609020204030204" pitchFamily="49" charset="0"/>
              </a:rPr>
              <a:t>)) {</a:t>
            </a:r>
          </a:p>
          <a:p>
            <a:r>
              <a:rPr lang="en-US" altLang="zh-CN" b="1" dirty="0">
                <a:solidFill>
                  <a:srgbClr val="7F0055"/>
                </a:solidFill>
                <a:latin typeface="Consolas" panose="020B0609020204030204" pitchFamily="49" charset="0"/>
              </a:rPr>
              <a:t>synchronized</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this</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wait();</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"@time in thread"</a:t>
            </a:r>
            <a:r>
              <a:rPr lang="en-US" altLang="zh-CN" b="1" i="1" dirty="0">
                <a:solidFill>
                  <a:srgbClr val="000000"/>
                </a:solidFill>
                <a:latin typeface="Consolas" panose="020B0609020204030204" pitchFamily="49" charset="0"/>
              </a:rPr>
              <a:t> + </a:t>
            </a:r>
            <a:r>
              <a:rPr lang="en-US" altLang="zh-CN" b="1" i="1" dirty="0" err="1">
                <a:solidFill>
                  <a:srgbClr val="6A3E3E"/>
                </a:solidFill>
                <a:latin typeface="Consolas" panose="020B0609020204030204" pitchFamily="49" charset="0"/>
              </a:rPr>
              <a:t>t</a:t>
            </a:r>
            <a:r>
              <a:rPr lang="en-US" altLang="zh-CN" b="1" i="1" dirty="0" err="1">
                <a:solidFill>
                  <a:srgbClr val="000000"/>
                </a:solidFill>
                <a:latin typeface="Consolas" panose="020B0609020204030204" pitchFamily="49" charset="0"/>
              </a:rPr>
              <a:t>.getName</a:t>
            </a:r>
            <a:r>
              <a:rPr lang="en-US" altLang="zh-CN" b="1" i="1" dirty="0">
                <a:solidFill>
                  <a:srgbClr val="000000"/>
                </a:solidFill>
                <a:latin typeface="Consolas" panose="020B0609020204030204" pitchFamily="49" charset="0"/>
              </a:rPr>
              <a:t>() + </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 + </a:t>
            </a:r>
            <a:r>
              <a:rPr lang="en-US" altLang="zh-CN" b="1" i="1" dirty="0" err="1">
                <a:solidFill>
                  <a:srgbClr val="6A3E3E"/>
                </a:solidFill>
                <a:latin typeface="Consolas" panose="020B0609020204030204" pitchFamily="49" charset="0"/>
              </a:rPr>
              <a:t>t</a:t>
            </a:r>
            <a:r>
              <a:rPr lang="en-US" altLang="zh-CN" b="1" i="1" dirty="0" err="1">
                <a:solidFill>
                  <a:srgbClr val="000000"/>
                </a:solidFill>
                <a:latin typeface="Consolas" panose="020B0609020204030204" pitchFamily="49" charset="0"/>
              </a:rPr>
              <a:t>.increaseTime</a:t>
            </a:r>
            <a:r>
              <a:rPr lang="en-US" altLang="zh-CN" b="1" i="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t</a:t>
            </a:r>
            <a:r>
              <a:rPr lang="en-US" altLang="zh-CN" b="1" dirty="0" err="1">
                <a:solidFill>
                  <a:srgbClr val="000000"/>
                </a:solidFill>
                <a:latin typeface="Consolas" panose="020B0609020204030204" pitchFamily="49" charset="0"/>
              </a:rPr>
              <a:t>.getTime</a:t>
            </a:r>
            <a:r>
              <a:rPr lang="en-US" altLang="zh-CN" b="1" dirty="0">
                <a:solidFill>
                  <a:srgbClr val="000000"/>
                </a:solidFill>
                <a:latin typeface="Consolas" panose="020B0609020204030204" pitchFamily="49" charset="0"/>
              </a:rPr>
              <a:t>() % 10 == 0) {</a:t>
            </a:r>
          </a:p>
          <a:p>
            <a:r>
              <a:rPr lang="en-US" altLang="zh-CN" b="1" dirty="0">
                <a:solidFill>
                  <a:srgbClr val="7F0055"/>
                </a:solidFill>
                <a:latin typeface="Consolas" panose="020B0609020204030204" pitchFamily="49" charset="0"/>
              </a:rPr>
              <a:t>synchronized</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this</a:t>
            </a:r>
            <a:r>
              <a:rPr lang="en-US" altLang="zh-CN" b="1"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notify();</a:t>
            </a:r>
          </a:p>
          <a:p>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t</a:t>
            </a:r>
            <a:r>
              <a:rPr lang="en-US" altLang="zh-CN" b="1" dirty="0" err="1">
                <a:solidFill>
                  <a:srgbClr val="000000"/>
                </a:solidFill>
                <a:latin typeface="Consolas" panose="020B0609020204030204" pitchFamily="49" charset="0"/>
              </a:rPr>
              <a:t>.getTime</a:t>
            </a:r>
            <a:r>
              <a:rPr lang="en-US" altLang="zh-CN" b="1" dirty="0">
                <a:solidFill>
                  <a:srgbClr val="000000"/>
                </a:solidFill>
                <a:latin typeface="Consolas" panose="020B0609020204030204" pitchFamily="49" charset="0"/>
              </a:rPr>
              <a:t>() == 100)</a:t>
            </a:r>
          </a:p>
          <a:p>
            <a:r>
              <a:rPr lang="en-US" altLang="zh-CN" b="1" dirty="0">
                <a:solidFill>
                  <a:srgbClr val="7F0055"/>
                </a:solidFill>
                <a:latin typeface="Consolas" panose="020B0609020204030204" pitchFamily="49" charset="0"/>
              </a:rPr>
              <a:t>break</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wait();</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(Exception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r>
              <a:rPr lang="en-US" altLang="zh-CN" dirty="0" err="1">
                <a:solidFill>
                  <a:srgbClr val="6A3E3E"/>
                </a:solidFill>
                <a:latin typeface="Consolas" panose="020B0609020204030204" pitchFamily="49" charset="0"/>
              </a:rPr>
              <a:t>e</a:t>
            </a:r>
            <a:r>
              <a:rPr lang="en-US" altLang="zh-CN" dirty="0" err="1">
                <a:solidFill>
                  <a:srgbClr val="000000"/>
                </a:solidFill>
                <a:latin typeface="Consolas" panose="020B0609020204030204" pitchFamily="49" charset="0"/>
              </a:rPr>
              <a:t>.printStackTrace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38372409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308" y="381080"/>
            <a:ext cx="4572000" cy="6186309"/>
          </a:xfrm>
          <a:prstGeom prst="rect">
            <a:avLst/>
          </a:prstGeom>
        </p:spPr>
        <p:txBody>
          <a:bodyPr>
            <a:spAutoFit/>
          </a:bodyPr>
          <a:lstStyle/>
          <a:p>
            <a:r>
              <a:rPr lang="en-US" altLang="zh-CN" dirty="0">
                <a:solidFill>
                  <a:srgbClr val="000000"/>
                </a:solidFill>
                <a:latin typeface="Consolas" panose="020B0609020204030204" pitchFamily="49" charset="0"/>
              </a:rPr>
              <a:t>@time in thread1=1</a:t>
            </a:r>
          </a:p>
          <a:p>
            <a:r>
              <a:rPr lang="en-US" altLang="zh-CN" dirty="0">
                <a:solidFill>
                  <a:srgbClr val="000000"/>
                </a:solidFill>
                <a:latin typeface="Consolas" panose="020B0609020204030204" pitchFamily="49" charset="0"/>
              </a:rPr>
              <a:t>@time in thread1=2</a:t>
            </a:r>
          </a:p>
          <a:p>
            <a:r>
              <a:rPr lang="en-US" altLang="zh-CN" dirty="0">
                <a:solidFill>
                  <a:srgbClr val="000000"/>
                </a:solidFill>
                <a:latin typeface="Consolas" panose="020B0609020204030204" pitchFamily="49" charset="0"/>
              </a:rPr>
              <a:t>@time in thread1=3</a:t>
            </a:r>
          </a:p>
          <a:p>
            <a:r>
              <a:rPr lang="en-US" altLang="zh-CN" dirty="0">
                <a:solidFill>
                  <a:srgbClr val="000000"/>
                </a:solidFill>
                <a:latin typeface="Consolas" panose="020B0609020204030204" pitchFamily="49" charset="0"/>
              </a:rPr>
              <a:t>@time in thread1=4</a:t>
            </a:r>
          </a:p>
          <a:p>
            <a:r>
              <a:rPr lang="en-US" altLang="zh-CN" dirty="0">
                <a:solidFill>
                  <a:srgbClr val="000000"/>
                </a:solidFill>
                <a:latin typeface="Consolas" panose="020B0609020204030204" pitchFamily="49" charset="0"/>
              </a:rPr>
              <a:t>@time in thread1=5</a:t>
            </a:r>
          </a:p>
          <a:p>
            <a:r>
              <a:rPr lang="en-US" altLang="zh-CN" dirty="0">
                <a:solidFill>
                  <a:srgbClr val="000000"/>
                </a:solidFill>
                <a:latin typeface="Consolas" panose="020B0609020204030204" pitchFamily="49" charset="0"/>
              </a:rPr>
              <a:t>@time in thread1=6</a:t>
            </a:r>
          </a:p>
          <a:p>
            <a:r>
              <a:rPr lang="en-US" altLang="zh-CN" dirty="0">
                <a:solidFill>
                  <a:srgbClr val="000000"/>
                </a:solidFill>
                <a:latin typeface="Consolas" panose="020B0609020204030204" pitchFamily="49" charset="0"/>
              </a:rPr>
              <a:t>@time in thread1=7</a:t>
            </a:r>
          </a:p>
          <a:p>
            <a:r>
              <a:rPr lang="en-US" altLang="zh-CN" dirty="0">
                <a:solidFill>
                  <a:srgbClr val="000000"/>
                </a:solidFill>
                <a:latin typeface="Consolas" panose="020B0609020204030204" pitchFamily="49" charset="0"/>
              </a:rPr>
              <a:t>@time in thread1=8</a:t>
            </a:r>
          </a:p>
          <a:p>
            <a:r>
              <a:rPr lang="en-US" altLang="zh-CN" dirty="0">
                <a:solidFill>
                  <a:srgbClr val="000000"/>
                </a:solidFill>
                <a:latin typeface="Consolas" panose="020B0609020204030204" pitchFamily="49" charset="0"/>
              </a:rPr>
              <a:t>@time in thread1=9</a:t>
            </a:r>
          </a:p>
          <a:p>
            <a:r>
              <a:rPr lang="en-US" altLang="zh-CN" dirty="0">
                <a:solidFill>
                  <a:srgbClr val="000000"/>
                </a:solidFill>
                <a:latin typeface="Consolas" panose="020B0609020204030204" pitchFamily="49" charset="0"/>
              </a:rPr>
              <a:t>@time in thread1=10</a:t>
            </a:r>
          </a:p>
          <a:p>
            <a:r>
              <a:rPr lang="zh-CN" altLang="en-US"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@time in thread2=1</a:t>
            </a:r>
          </a:p>
          <a:p>
            <a:r>
              <a:rPr lang="en-US" altLang="zh-CN" dirty="0">
                <a:solidFill>
                  <a:srgbClr val="000000"/>
                </a:solidFill>
                <a:latin typeface="Consolas" panose="020B0609020204030204" pitchFamily="49" charset="0"/>
              </a:rPr>
              <a:t>@time in thread2=2</a:t>
            </a:r>
          </a:p>
          <a:p>
            <a:r>
              <a:rPr lang="en-US" altLang="zh-CN" dirty="0">
                <a:solidFill>
                  <a:srgbClr val="000000"/>
                </a:solidFill>
                <a:latin typeface="Consolas" panose="020B0609020204030204" pitchFamily="49" charset="0"/>
              </a:rPr>
              <a:t>@time in thread2=3</a:t>
            </a:r>
          </a:p>
          <a:p>
            <a:r>
              <a:rPr lang="en-US" altLang="zh-CN" dirty="0">
                <a:solidFill>
                  <a:srgbClr val="000000"/>
                </a:solidFill>
                <a:latin typeface="Consolas" panose="020B0609020204030204" pitchFamily="49" charset="0"/>
              </a:rPr>
              <a:t>@time in thread2=4</a:t>
            </a:r>
          </a:p>
          <a:p>
            <a:r>
              <a:rPr lang="en-US" altLang="zh-CN" dirty="0">
                <a:solidFill>
                  <a:srgbClr val="000000"/>
                </a:solidFill>
                <a:latin typeface="Consolas" panose="020B0609020204030204" pitchFamily="49" charset="0"/>
              </a:rPr>
              <a:t>@time in thread2=5</a:t>
            </a:r>
          </a:p>
          <a:p>
            <a:r>
              <a:rPr lang="en-US" altLang="zh-CN" dirty="0">
                <a:solidFill>
                  <a:srgbClr val="000000"/>
                </a:solidFill>
                <a:latin typeface="Consolas" panose="020B0609020204030204" pitchFamily="49" charset="0"/>
              </a:rPr>
              <a:t>@time in thread2=6</a:t>
            </a:r>
          </a:p>
          <a:p>
            <a:r>
              <a:rPr lang="en-US" altLang="zh-CN" dirty="0">
                <a:solidFill>
                  <a:srgbClr val="000000"/>
                </a:solidFill>
                <a:latin typeface="Consolas" panose="020B0609020204030204" pitchFamily="49" charset="0"/>
              </a:rPr>
              <a:t>@time in thread2=7</a:t>
            </a:r>
          </a:p>
          <a:p>
            <a:r>
              <a:rPr lang="en-US" altLang="zh-CN" dirty="0">
                <a:solidFill>
                  <a:srgbClr val="000000"/>
                </a:solidFill>
                <a:latin typeface="Consolas" panose="020B0609020204030204" pitchFamily="49" charset="0"/>
              </a:rPr>
              <a:t>@time in thread2=8</a:t>
            </a:r>
          </a:p>
          <a:p>
            <a:r>
              <a:rPr lang="en-US" altLang="zh-CN" dirty="0">
                <a:solidFill>
                  <a:srgbClr val="000000"/>
                </a:solidFill>
                <a:latin typeface="Consolas" panose="020B0609020204030204" pitchFamily="49" charset="0"/>
              </a:rPr>
              <a:t>@time in thread2=9</a:t>
            </a:r>
          </a:p>
          <a:p>
            <a:r>
              <a:rPr lang="en-US" altLang="zh-CN" dirty="0">
                <a:solidFill>
                  <a:srgbClr val="000000"/>
                </a:solidFill>
                <a:latin typeface="Consolas" panose="020B0609020204030204" pitchFamily="49" charset="0"/>
              </a:rPr>
              <a:t>@time in thread2=10</a:t>
            </a:r>
          </a:p>
          <a:p>
            <a:r>
              <a:rPr lang="zh-CN" altLang="en-US" dirty="0">
                <a:solidFill>
                  <a:srgbClr val="000000"/>
                </a:solidFill>
                <a:latin typeface="Consolas" panose="020B0609020204030204" pitchFamily="49" charset="0"/>
              </a:rPr>
              <a:t>**************************</a:t>
            </a:r>
            <a:endParaRPr lang="zh-CN" altLang="en-US" dirty="0"/>
          </a:p>
        </p:txBody>
      </p:sp>
      <p:sp>
        <p:nvSpPr>
          <p:cNvPr id="7" name="矩形 6"/>
          <p:cNvSpPr/>
          <p:nvPr/>
        </p:nvSpPr>
        <p:spPr>
          <a:xfrm>
            <a:off x="6019762" y="304882"/>
            <a:ext cx="4572000" cy="6186309"/>
          </a:xfrm>
          <a:prstGeom prst="rect">
            <a:avLst/>
          </a:prstGeom>
        </p:spPr>
        <p:txBody>
          <a:bodyPr>
            <a:spAutoFit/>
          </a:bodyPr>
          <a:lstStyle/>
          <a:p>
            <a:r>
              <a:rPr lang="en-US" altLang="zh-CN" dirty="0">
                <a:solidFill>
                  <a:srgbClr val="000000"/>
                </a:solidFill>
                <a:latin typeface="Consolas" panose="020B0609020204030204" pitchFamily="49" charset="0"/>
              </a:rPr>
              <a:t>@time in thread1=91</a:t>
            </a:r>
          </a:p>
          <a:p>
            <a:r>
              <a:rPr lang="en-US" altLang="zh-CN" dirty="0">
                <a:solidFill>
                  <a:srgbClr val="000000"/>
                </a:solidFill>
                <a:latin typeface="Consolas" panose="020B0609020204030204" pitchFamily="49" charset="0"/>
              </a:rPr>
              <a:t>@time in thread1=92</a:t>
            </a:r>
          </a:p>
          <a:p>
            <a:r>
              <a:rPr lang="en-US" altLang="zh-CN" dirty="0">
                <a:solidFill>
                  <a:srgbClr val="000000"/>
                </a:solidFill>
                <a:latin typeface="Consolas" panose="020B0609020204030204" pitchFamily="49" charset="0"/>
              </a:rPr>
              <a:t>@time in thread1=93</a:t>
            </a:r>
          </a:p>
          <a:p>
            <a:r>
              <a:rPr lang="en-US" altLang="zh-CN" dirty="0">
                <a:solidFill>
                  <a:srgbClr val="000000"/>
                </a:solidFill>
                <a:latin typeface="Consolas" panose="020B0609020204030204" pitchFamily="49" charset="0"/>
              </a:rPr>
              <a:t>@time in thread1=94</a:t>
            </a:r>
          </a:p>
          <a:p>
            <a:r>
              <a:rPr lang="en-US" altLang="zh-CN" dirty="0">
                <a:solidFill>
                  <a:srgbClr val="000000"/>
                </a:solidFill>
                <a:latin typeface="Consolas" panose="020B0609020204030204" pitchFamily="49" charset="0"/>
              </a:rPr>
              <a:t>@time in thread1=95</a:t>
            </a:r>
          </a:p>
          <a:p>
            <a:r>
              <a:rPr lang="en-US" altLang="zh-CN" dirty="0">
                <a:solidFill>
                  <a:srgbClr val="000000"/>
                </a:solidFill>
                <a:latin typeface="Consolas" panose="020B0609020204030204" pitchFamily="49" charset="0"/>
              </a:rPr>
              <a:t>@time in thread1=96</a:t>
            </a:r>
          </a:p>
          <a:p>
            <a:r>
              <a:rPr lang="en-US" altLang="zh-CN" dirty="0">
                <a:solidFill>
                  <a:srgbClr val="000000"/>
                </a:solidFill>
                <a:latin typeface="Consolas" panose="020B0609020204030204" pitchFamily="49" charset="0"/>
              </a:rPr>
              <a:t>@time in thread1=97</a:t>
            </a:r>
          </a:p>
          <a:p>
            <a:r>
              <a:rPr lang="en-US" altLang="zh-CN" dirty="0">
                <a:solidFill>
                  <a:srgbClr val="000000"/>
                </a:solidFill>
                <a:latin typeface="Consolas" panose="020B0609020204030204" pitchFamily="49" charset="0"/>
              </a:rPr>
              <a:t>@time in thread1=98</a:t>
            </a:r>
          </a:p>
          <a:p>
            <a:r>
              <a:rPr lang="en-US" altLang="zh-CN" dirty="0">
                <a:solidFill>
                  <a:srgbClr val="000000"/>
                </a:solidFill>
                <a:latin typeface="Consolas" panose="020B0609020204030204" pitchFamily="49" charset="0"/>
              </a:rPr>
              <a:t>@time in thread1=99</a:t>
            </a:r>
          </a:p>
          <a:p>
            <a:r>
              <a:rPr lang="en-US" altLang="zh-CN" dirty="0">
                <a:solidFill>
                  <a:srgbClr val="000000"/>
                </a:solidFill>
                <a:latin typeface="Consolas" panose="020B0609020204030204" pitchFamily="49" charset="0"/>
              </a:rPr>
              <a:t>@time in thread1=100</a:t>
            </a:r>
          </a:p>
          <a:p>
            <a:r>
              <a:rPr lang="zh-CN" altLang="en-US"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@time in thread2=91</a:t>
            </a:r>
          </a:p>
          <a:p>
            <a:r>
              <a:rPr lang="en-US" altLang="zh-CN" dirty="0">
                <a:solidFill>
                  <a:srgbClr val="000000"/>
                </a:solidFill>
                <a:latin typeface="Consolas" panose="020B0609020204030204" pitchFamily="49" charset="0"/>
              </a:rPr>
              <a:t>@time in thread2=92</a:t>
            </a:r>
          </a:p>
          <a:p>
            <a:r>
              <a:rPr lang="en-US" altLang="zh-CN" dirty="0">
                <a:solidFill>
                  <a:srgbClr val="000000"/>
                </a:solidFill>
                <a:latin typeface="Consolas" panose="020B0609020204030204" pitchFamily="49" charset="0"/>
              </a:rPr>
              <a:t>@time in thread2=93</a:t>
            </a:r>
          </a:p>
          <a:p>
            <a:r>
              <a:rPr lang="en-US" altLang="zh-CN" dirty="0">
                <a:solidFill>
                  <a:srgbClr val="000000"/>
                </a:solidFill>
                <a:latin typeface="Consolas" panose="020B0609020204030204" pitchFamily="49" charset="0"/>
              </a:rPr>
              <a:t>@time in thread2=94</a:t>
            </a:r>
          </a:p>
          <a:p>
            <a:r>
              <a:rPr lang="en-US" altLang="zh-CN" dirty="0">
                <a:solidFill>
                  <a:srgbClr val="000000"/>
                </a:solidFill>
                <a:latin typeface="Consolas" panose="020B0609020204030204" pitchFamily="49" charset="0"/>
              </a:rPr>
              <a:t>@time in thread2=95</a:t>
            </a:r>
          </a:p>
          <a:p>
            <a:r>
              <a:rPr lang="en-US" altLang="zh-CN" dirty="0">
                <a:solidFill>
                  <a:srgbClr val="000000"/>
                </a:solidFill>
                <a:latin typeface="Consolas" panose="020B0609020204030204" pitchFamily="49" charset="0"/>
              </a:rPr>
              <a:t>@time in thread2=96</a:t>
            </a:r>
          </a:p>
          <a:p>
            <a:r>
              <a:rPr lang="en-US" altLang="zh-CN" dirty="0">
                <a:solidFill>
                  <a:srgbClr val="000000"/>
                </a:solidFill>
                <a:latin typeface="Consolas" panose="020B0609020204030204" pitchFamily="49" charset="0"/>
              </a:rPr>
              <a:t>@time in thread2=97</a:t>
            </a:r>
          </a:p>
          <a:p>
            <a:r>
              <a:rPr lang="en-US" altLang="zh-CN" dirty="0">
                <a:solidFill>
                  <a:srgbClr val="000000"/>
                </a:solidFill>
                <a:latin typeface="Consolas" panose="020B0609020204030204" pitchFamily="49" charset="0"/>
              </a:rPr>
              <a:t>@time in thread2=98</a:t>
            </a:r>
          </a:p>
          <a:p>
            <a:r>
              <a:rPr lang="en-US" altLang="zh-CN" dirty="0">
                <a:solidFill>
                  <a:srgbClr val="000000"/>
                </a:solidFill>
                <a:latin typeface="Consolas" panose="020B0609020204030204" pitchFamily="49" charset="0"/>
              </a:rPr>
              <a:t>@time in thread2=99</a:t>
            </a:r>
          </a:p>
          <a:p>
            <a:r>
              <a:rPr lang="en-US" altLang="zh-CN" dirty="0">
                <a:solidFill>
                  <a:srgbClr val="000000"/>
                </a:solidFill>
                <a:latin typeface="Consolas" panose="020B0609020204030204" pitchFamily="49" charset="0"/>
              </a:rPr>
              <a:t>@time in thread2=100</a:t>
            </a:r>
          </a:p>
          <a:p>
            <a:r>
              <a:rPr lang="zh-CN" altLang="en-US" dirty="0">
                <a:solidFill>
                  <a:srgbClr val="000000"/>
                </a:solidFill>
                <a:latin typeface="Consolas" panose="020B0609020204030204" pitchFamily="49" charset="0"/>
              </a:rPr>
              <a:t>**************************</a:t>
            </a:r>
          </a:p>
        </p:txBody>
      </p:sp>
      <p:sp>
        <p:nvSpPr>
          <p:cNvPr id="8" name="文本框 7"/>
          <p:cNvSpPr txBox="1"/>
          <p:nvPr/>
        </p:nvSpPr>
        <p:spPr>
          <a:xfrm>
            <a:off x="4343406" y="1752644"/>
            <a:ext cx="1371564" cy="584775"/>
          </a:xfrm>
          <a:prstGeom prst="rect">
            <a:avLst/>
          </a:prstGeom>
          <a:noFill/>
        </p:spPr>
        <p:txBody>
          <a:bodyPr wrap="square" rtlCol="0">
            <a:spAutoFit/>
          </a:bodyPr>
          <a:lstStyle/>
          <a:p>
            <a:r>
              <a:rPr lang="en-US" altLang="zh-CN" sz="3200" dirty="0"/>
              <a:t>……</a:t>
            </a:r>
            <a:endParaRPr lang="zh-CN" altLang="en-US" sz="3200" dirty="0"/>
          </a:p>
        </p:txBody>
      </p:sp>
    </p:spTree>
    <p:extLst>
      <p:ext uri="{BB962C8B-B14F-4D97-AF65-F5344CB8AC3E}">
        <p14:creationId xmlns:p14="http://schemas.microsoft.com/office/powerpoint/2010/main" val="69422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volatile </a:t>
            </a:r>
            <a:r>
              <a:rPr lang="zh-CN" altLang="en-US" dirty="0"/>
              <a:t>变量可以被看作是一种 “程度较轻的 </a:t>
            </a:r>
            <a:r>
              <a:rPr lang="en-US" altLang="zh-CN" dirty="0"/>
              <a:t>synchronized”</a:t>
            </a:r>
            <a:r>
              <a:rPr lang="zh-CN" altLang="en-US" dirty="0"/>
              <a:t>；</a:t>
            </a:r>
            <a:endParaRPr lang="en-US" altLang="zh-CN" dirty="0"/>
          </a:p>
          <a:p>
            <a:r>
              <a:rPr lang="zh-CN" altLang="en-US" dirty="0"/>
              <a:t>与 </a:t>
            </a:r>
            <a:r>
              <a:rPr lang="en-US" altLang="zh-CN" dirty="0"/>
              <a:t>synchronized </a:t>
            </a:r>
            <a:r>
              <a:rPr lang="zh-CN" altLang="en-US" dirty="0"/>
              <a:t>块相比，</a:t>
            </a:r>
            <a:r>
              <a:rPr lang="en-US" altLang="zh-CN" dirty="0"/>
              <a:t>volatile </a:t>
            </a:r>
            <a:r>
              <a:rPr lang="zh-CN" altLang="en-US" dirty="0"/>
              <a:t>变量所需的编码较少，并且运行时开销也较少，</a:t>
            </a:r>
            <a:endParaRPr lang="en-US" altLang="zh-CN" dirty="0"/>
          </a:p>
          <a:p>
            <a:r>
              <a:rPr lang="zh-CN" altLang="en-US" dirty="0"/>
              <a:t>它所能实现的功能也仅是 </a:t>
            </a:r>
            <a:r>
              <a:rPr lang="en-US" altLang="zh-CN" dirty="0"/>
              <a:t>synchronized </a:t>
            </a:r>
            <a:r>
              <a:rPr lang="zh-CN" altLang="en-US" dirty="0"/>
              <a:t>的一部分</a:t>
            </a:r>
            <a:endParaRPr lang="en-US" altLang="zh-CN" dirty="0"/>
          </a:p>
          <a:p>
            <a:endParaRPr lang="en-US" altLang="zh-CN" dirty="0"/>
          </a:p>
          <a:p>
            <a:r>
              <a:rPr lang="en-US" altLang="zh-CN" dirty="0"/>
              <a:t>volatile </a:t>
            </a:r>
            <a:r>
              <a:rPr lang="en-US" altLang="zh-CN" dirty="0" err="1"/>
              <a:t>boolean</a:t>
            </a:r>
            <a:r>
              <a:rPr lang="en-US" altLang="zh-CN" dirty="0"/>
              <a:t> </a:t>
            </a:r>
            <a:r>
              <a:rPr lang="en-US" altLang="zh-CN" dirty="0" err="1"/>
              <a:t>shutdownRequested</a:t>
            </a:r>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r>
              <a:rPr lang="zh-CN" altLang="en-US" dirty="0"/>
              <a:t>补充 </a:t>
            </a:r>
            <a:r>
              <a:rPr lang="en-US" altLang="zh-CN" b="0" dirty="0">
                <a:effectLst/>
              </a:rPr>
              <a:t>volatile</a:t>
            </a:r>
            <a:r>
              <a:rPr lang="zh-CN" altLang="en-US" b="0" dirty="0">
                <a:effectLst/>
              </a:rPr>
              <a:t>变量</a:t>
            </a:r>
            <a:endParaRPr lang="zh-CN" altLang="en-US" dirty="0"/>
          </a:p>
        </p:txBody>
      </p:sp>
    </p:spTree>
    <p:extLst>
      <p:ext uri="{BB962C8B-B14F-4D97-AF65-F5344CB8AC3E}">
        <p14:creationId xmlns:p14="http://schemas.microsoft.com/office/powerpoint/2010/main" val="26445278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3506" y="609674"/>
            <a:ext cx="8229600" cy="4525963"/>
          </a:xfrm>
        </p:spPr>
        <p:txBody>
          <a:bodyPr/>
          <a:lstStyle/>
          <a:p>
            <a:r>
              <a:rPr lang="zh-CN" altLang="en-US" dirty="0"/>
              <a:t>只适合于控制对基本变量（整数、布尔变量等）的单个实例的访问。</a:t>
            </a:r>
            <a:endParaRPr lang="en-US" altLang="zh-CN" dirty="0"/>
          </a:p>
          <a:p>
            <a:r>
              <a:rPr lang="zh-CN" altLang="en-US" dirty="0"/>
              <a:t>当一个变量被声明成 </a:t>
            </a:r>
            <a:r>
              <a:rPr lang="en-US" altLang="zh-CN" dirty="0"/>
              <a:t>volatile</a:t>
            </a:r>
            <a:r>
              <a:rPr lang="zh-CN" altLang="en-US" dirty="0"/>
              <a:t>，任何对该变量的写操作都会绕过高速缓存，直接写入主内存</a:t>
            </a:r>
            <a:endParaRPr lang="en-US" altLang="zh-CN" dirty="0"/>
          </a:p>
          <a:p>
            <a:r>
              <a:rPr lang="zh-CN" altLang="en-US" dirty="0"/>
              <a:t>任何对该变量的读取也都绕过高速缓存，直接取自主内存。</a:t>
            </a:r>
            <a:endParaRPr lang="en-US" altLang="zh-CN" dirty="0"/>
          </a:p>
          <a:p>
            <a:r>
              <a:rPr lang="zh-CN" altLang="en-US" dirty="0"/>
              <a:t>这表示所有线程在任何时候看到的 </a:t>
            </a:r>
            <a:r>
              <a:rPr lang="en-US" altLang="zh-CN" dirty="0"/>
              <a:t>volatile </a:t>
            </a:r>
            <a:r>
              <a:rPr lang="zh-CN" altLang="en-US" dirty="0"/>
              <a:t>变量值都相同。</a:t>
            </a:r>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Tree>
    <p:extLst>
      <p:ext uri="{BB962C8B-B14F-4D97-AF65-F5344CB8AC3E}">
        <p14:creationId xmlns:p14="http://schemas.microsoft.com/office/powerpoint/2010/main" val="15309034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fontAlgn="base"/>
            <a:r>
              <a:rPr lang="zh-CN" altLang="en-US" dirty="0"/>
              <a:t>只能在有限的一些情形下使用 </a:t>
            </a:r>
            <a:r>
              <a:rPr lang="en-US" altLang="zh-CN" dirty="0"/>
              <a:t>volatile </a:t>
            </a:r>
            <a:r>
              <a:rPr lang="zh-CN" altLang="en-US" dirty="0"/>
              <a:t>变量替代锁。要使 </a:t>
            </a:r>
            <a:r>
              <a:rPr lang="en-US" altLang="zh-CN" dirty="0"/>
              <a:t>volatile </a:t>
            </a:r>
            <a:r>
              <a:rPr lang="zh-CN" altLang="en-US" dirty="0"/>
              <a:t>变量提供理想的线程安全，必须同时满足下面两个条件：</a:t>
            </a:r>
            <a:endParaRPr lang="en-US" altLang="zh-CN" dirty="0"/>
          </a:p>
          <a:p>
            <a:pPr fontAlgn="base"/>
            <a:endParaRPr lang="zh-CN" altLang="en-US" dirty="0"/>
          </a:p>
          <a:p>
            <a:pPr marL="624078" indent="-514350" fontAlgn="base">
              <a:buFont typeface="+mj-lt"/>
              <a:buAutoNum type="arabicPeriod"/>
            </a:pPr>
            <a:r>
              <a:rPr lang="zh-CN" altLang="en-US" dirty="0"/>
              <a:t>对变量的写操作不依赖于当前值；</a:t>
            </a:r>
          </a:p>
          <a:p>
            <a:pPr marL="624078" indent="-514350" fontAlgn="base">
              <a:buFont typeface="+mj-lt"/>
              <a:buAutoNum type="arabicPeriod"/>
            </a:pPr>
            <a:r>
              <a:rPr lang="zh-CN" altLang="en-US" dirty="0"/>
              <a:t>该变量没有包含在具有其他变量的不变式中。</a:t>
            </a:r>
          </a:p>
          <a:p>
            <a:endParaRPr lang="zh-CN" altLang="en-US" dirty="0"/>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76443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第一个条件的限制使 </a:t>
            </a:r>
            <a:r>
              <a:rPr lang="en-US" altLang="zh-CN" dirty="0"/>
              <a:t>volatile </a:t>
            </a:r>
            <a:r>
              <a:rPr lang="zh-CN" altLang="en-US" dirty="0"/>
              <a:t>变量不能用作线程安全计数器</a:t>
            </a:r>
            <a:endParaRPr lang="en-US" altLang="zh-CN" dirty="0"/>
          </a:p>
          <a:p>
            <a:pPr lvl="1"/>
            <a:r>
              <a:rPr lang="zh-CN" altLang="en-US" dirty="0"/>
              <a:t>例如：</a:t>
            </a:r>
            <a:endParaRPr lang="en-US" altLang="zh-CN" dirty="0"/>
          </a:p>
          <a:p>
            <a:pPr lvl="1"/>
            <a:r>
              <a:rPr lang="zh-CN" altLang="en-US" dirty="0"/>
              <a:t>增量操作（</a:t>
            </a:r>
            <a:r>
              <a:rPr lang="en-US" altLang="zh-CN" dirty="0"/>
              <a:t>x++</a:t>
            </a:r>
            <a:r>
              <a:rPr lang="zh-CN" altLang="en-US" dirty="0"/>
              <a:t>）看上去类似一个单独操作，实际上它是一个由读取－修改－写入操作序列组成的组合操作，必须以原子方式执行，而 </a:t>
            </a:r>
            <a:r>
              <a:rPr lang="en-US" altLang="zh-CN" dirty="0"/>
              <a:t>volatile </a:t>
            </a:r>
            <a:r>
              <a:rPr lang="zh-CN" altLang="en-US" dirty="0"/>
              <a:t>不能提供必须的原子特性</a:t>
            </a:r>
            <a:endParaRPr lang="en-US" altLang="zh-CN" dirty="0"/>
          </a:p>
          <a:p>
            <a:r>
              <a:rPr lang="zh-CN" altLang="en-US" dirty="0"/>
              <a:t>第二个条件的含义：</a:t>
            </a:r>
            <a:endParaRPr lang="en-US" altLang="zh-CN" dirty="0"/>
          </a:p>
          <a:p>
            <a:r>
              <a:rPr lang="zh-CN" altLang="en-US"/>
              <a:t>变量</a:t>
            </a:r>
            <a:r>
              <a:rPr lang="zh-CN" altLang="en-US" dirty="0"/>
              <a:t>不需要与其它的状态变量共同参与不变约束。</a:t>
            </a:r>
          </a:p>
        </p:txBody>
      </p:sp>
      <p:sp>
        <p:nvSpPr>
          <p:cNvPr id="3" name="日期占位符 2"/>
          <p:cNvSpPr>
            <a:spLocks noGrp="1"/>
          </p:cNvSpPr>
          <p:nvPr>
            <p:ph type="dt" sz="half" idx="10"/>
          </p:nvPr>
        </p:nvSpPr>
        <p:spPr/>
        <p:txBody>
          <a:bodyPr/>
          <a:lstStyle/>
          <a:p>
            <a:endParaRPr lang="en-US" altLang="zh-CN"/>
          </a:p>
        </p:txBody>
      </p:sp>
      <p:sp>
        <p:nvSpPr>
          <p:cNvPr id="4" name="灯片编号占位符 3"/>
          <p:cNvSpPr>
            <a:spLocks noGrp="1"/>
          </p:cNvSpPr>
          <p:nvPr>
            <p:ph type="sldNum" sz="quarter" idx="12"/>
          </p:nvPr>
        </p:nvSpPr>
        <p:spPr/>
        <p:txBody>
          <a:bodyPr/>
          <a:lstStyle/>
          <a:p>
            <a:endParaRPr lang="en-US" altLang="zh-CN"/>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9271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normAutofit fontScale="85000" lnSpcReduction="10000"/>
          </a:bodyPr>
          <a:lstStyle/>
          <a:p>
            <a:r>
              <a:rPr lang="zh-CN" altLang="en-US"/>
              <a:t>线程就是程序中的执行线索。多线程可以在一个程序中同时并发执行。当多个线程争夺</a:t>
            </a:r>
            <a:r>
              <a:rPr lang="en-US" altLang="zh-CN"/>
              <a:t>CPU</a:t>
            </a:r>
            <a:r>
              <a:rPr lang="zh-CN" altLang="en-US"/>
              <a:t>时，</a:t>
            </a:r>
            <a:r>
              <a:rPr lang="en-US" altLang="zh-CN"/>
              <a:t>Java</a:t>
            </a:r>
            <a:r>
              <a:rPr lang="zh-CN" altLang="en-US"/>
              <a:t>调度按优先级仲裁，让高优先级线程获得</a:t>
            </a:r>
            <a:r>
              <a:rPr lang="en-US" altLang="zh-CN"/>
              <a:t>CPU</a:t>
            </a:r>
            <a:r>
              <a:rPr lang="zh-CN" altLang="en-US"/>
              <a:t>而执行，如果线程的优先级相同，则按“先来先服务”的原则调度。</a:t>
            </a:r>
            <a:r>
              <a:rPr lang="en-US" altLang="zh-CN"/>
              <a:t>Java</a:t>
            </a:r>
            <a:r>
              <a:rPr lang="zh-CN" altLang="en-US"/>
              <a:t>的调度策略采用抢占式调度，即高优先级线程可以随时抢夺低优先级线程的执行权。</a:t>
            </a:r>
          </a:p>
          <a:p>
            <a:r>
              <a:rPr lang="zh-CN" altLang="en-US"/>
              <a:t>创建线程有两种方法：生成</a:t>
            </a:r>
            <a:r>
              <a:rPr lang="en-US" altLang="zh-CN"/>
              <a:t>Thread</a:t>
            </a:r>
            <a:r>
              <a:rPr lang="zh-CN" altLang="en-US"/>
              <a:t>类的子类和声明实现</a:t>
            </a:r>
            <a:r>
              <a:rPr lang="en-US" altLang="zh-CN"/>
              <a:t>Runnable</a:t>
            </a:r>
            <a:r>
              <a:rPr lang="zh-CN" altLang="en-US"/>
              <a:t>接口，它们都要求覆盖</a:t>
            </a:r>
            <a:r>
              <a:rPr lang="en-US" altLang="zh-CN"/>
              <a:t>run()</a:t>
            </a:r>
            <a:r>
              <a:rPr lang="zh-CN" altLang="en-US"/>
              <a:t>方法。</a:t>
            </a:r>
            <a:r>
              <a:rPr lang="en-US" altLang="zh-CN"/>
              <a:t>run()</a:t>
            </a:r>
            <a:r>
              <a:rPr lang="zh-CN" altLang="en-US"/>
              <a:t>方法是用户完成具体任务的地方，也线程开始执行的第一个用户定义方法。新线程总是通过调用</a:t>
            </a:r>
            <a:r>
              <a:rPr lang="en-US" altLang="zh-CN"/>
              <a:t>Thread</a:t>
            </a:r>
            <a:r>
              <a:rPr lang="zh-CN" altLang="en-US"/>
              <a:t>类的</a:t>
            </a:r>
            <a:r>
              <a:rPr lang="en-US" altLang="zh-CN"/>
              <a:t>start()</a:t>
            </a:r>
            <a:r>
              <a:rPr lang="zh-CN" altLang="en-US"/>
              <a:t>方法开始执行。</a:t>
            </a:r>
          </a:p>
          <a:p>
            <a:r>
              <a:rPr lang="zh-CN" altLang="en-US"/>
              <a:t>同步是一种避免由于多线程同时访问数据而引起数据混乱的方法。</a:t>
            </a:r>
            <a:r>
              <a:rPr lang="en-US" altLang="zh-CN"/>
              <a:t>Java</a:t>
            </a:r>
            <a:r>
              <a:rPr lang="zh-CN" altLang="en-US"/>
              <a:t>使用锁标志来保证同一时刻只有一个线程使用被保护资源。同步可以提高程序的稳定性和可靠性。</a:t>
            </a:r>
          </a:p>
        </p:txBody>
      </p:sp>
      <p:sp>
        <p:nvSpPr>
          <p:cNvPr id="63490" name="Rectangle 2"/>
          <p:cNvSpPr>
            <a:spLocks noGrp="1" noChangeArrowheads="1"/>
          </p:cNvSpPr>
          <p:nvPr>
            <p:ph type="title"/>
          </p:nvPr>
        </p:nvSpPr>
        <p:spPr/>
        <p:txBody>
          <a:bodyPr/>
          <a:lstStyle/>
          <a:p>
            <a:r>
              <a:rPr lang="zh-CN" altLang="en-US"/>
              <a:t>总结</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a:normAutofit fontScale="92500" lnSpcReduction="10000"/>
          </a:bodyPr>
          <a:lstStyle/>
          <a:p>
            <a:r>
              <a:rPr lang="en-US" altLang="zh-CN"/>
              <a:t>Java</a:t>
            </a:r>
            <a:r>
              <a:rPr lang="zh-CN" altLang="en-US"/>
              <a:t>用锁标志</a:t>
            </a:r>
            <a:r>
              <a:rPr lang="en-US" altLang="zh-CN"/>
              <a:t>(lock flag)</a:t>
            </a:r>
            <a:r>
              <a:rPr lang="zh-CN" altLang="en-US"/>
              <a:t>的手段，对被访问的数据进行同步限制，从而实现对数据的保护。</a:t>
            </a:r>
          </a:p>
          <a:p>
            <a:r>
              <a:rPr lang="en-US" altLang="zh-CN"/>
              <a:t>Java</a:t>
            </a:r>
            <a:r>
              <a:rPr lang="zh-CN" altLang="en-US"/>
              <a:t>程序中多个线程间通信，是通过消息来实现互动联系的。定义一个对象的</a:t>
            </a:r>
            <a:r>
              <a:rPr lang="en-US" altLang="zh-CN"/>
              <a:t>synchonized </a:t>
            </a:r>
            <a:r>
              <a:rPr lang="zh-CN" altLang="en-US"/>
              <a:t>方法，使同一时刻只能够有一个线程访问该对象中的同步方法，其它线程被阻塞。用</a:t>
            </a:r>
            <a:r>
              <a:rPr lang="en-US" altLang="zh-CN"/>
              <a:t>notify()</a:t>
            </a:r>
            <a:r>
              <a:rPr lang="zh-CN" altLang="en-US"/>
              <a:t>或</a:t>
            </a:r>
            <a:r>
              <a:rPr lang="en-US" altLang="zh-CN"/>
              <a:t>notifyAll()</a:t>
            </a:r>
            <a:r>
              <a:rPr lang="zh-CN" altLang="en-US"/>
              <a:t>方法可以唤醒其它一个或所有线程，而使用</a:t>
            </a:r>
            <a:r>
              <a:rPr lang="en-US" altLang="zh-CN"/>
              <a:t>wait()</a:t>
            </a:r>
            <a:r>
              <a:rPr lang="zh-CN" altLang="en-US"/>
              <a:t>方法来使该线程处于阻塞状态，等待其它的线程用</a:t>
            </a:r>
            <a:r>
              <a:rPr lang="en-US" altLang="zh-CN"/>
              <a:t>notify()</a:t>
            </a:r>
            <a:r>
              <a:rPr lang="zh-CN" altLang="en-US"/>
              <a:t>唤醒。</a:t>
            </a:r>
            <a:r>
              <a:rPr lang="en-US" altLang="zh-CN"/>
              <a:t>wait</a:t>
            </a:r>
            <a:r>
              <a:rPr lang="zh-CN" altLang="en-US"/>
              <a:t>与</a:t>
            </a:r>
            <a:r>
              <a:rPr lang="en-US" altLang="zh-CN"/>
              <a:t>notify</a:t>
            </a:r>
            <a:r>
              <a:rPr lang="zh-CN" altLang="en-US"/>
              <a:t>是</a:t>
            </a:r>
            <a:r>
              <a:rPr lang="en-US" altLang="zh-CN"/>
              <a:t>java</a:t>
            </a:r>
            <a:r>
              <a:rPr lang="zh-CN" altLang="en-US"/>
              <a:t>同步机制中重要的组成部分。结合与</a:t>
            </a:r>
            <a:r>
              <a:rPr lang="en-US" altLang="zh-CN"/>
              <a:t>synchronized</a:t>
            </a:r>
            <a:r>
              <a:rPr lang="zh-CN" altLang="en-US"/>
              <a:t>关键字使用，可以建立很多优秀的同步模型。</a:t>
            </a:r>
          </a:p>
          <a:p>
            <a:r>
              <a:rPr lang="zh-CN" altLang="en-US"/>
              <a:t>多线程应用程序可以充分利用资源，同时能方便地实现多媒体应用。</a:t>
            </a:r>
          </a:p>
          <a:p>
            <a:endParaRPr lang="zh-CN" altLang="en-US" dirty="0"/>
          </a:p>
        </p:txBody>
      </p:sp>
      <p:sp>
        <p:nvSpPr>
          <p:cNvPr id="64514" name="Rectangle 2"/>
          <p:cNvSpPr>
            <a:spLocks noGrp="1" noChangeArrowheads="1"/>
          </p:cNvSpPr>
          <p:nvPr>
            <p:ph type="title"/>
          </p:nvPr>
        </p:nvSpPr>
        <p:spPr/>
        <p:txBody>
          <a:bodyPr/>
          <a:lstStyle/>
          <a:p>
            <a:r>
              <a:rPr lang="zh-CN" altLang="en-US"/>
              <a:t>总结</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scene3d>
              <a:camera prst="orthographicFront"/>
              <a:lightRig rig="soft" dir="t"/>
            </a:scene3d>
            <a:sp3d prstMaterial="softEdge">
              <a:bevelT w="25400" h="25400"/>
            </a:sp3d>
          </a:bodyPr>
          <a:lstStyle/>
          <a:p>
            <a:pPr fontAlgn="auto">
              <a:spcAft>
                <a:spcPts val="0"/>
              </a:spcAft>
              <a:defRPr/>
            </a:pPr>
            <a:r>
              <a:rPr lang="zh-CN" sz="4000">
                <a:ea typeface="宋体" charset="0"/>
                <a:cs typeface="宋体" charset="0"/>
              </a:rPr>
              <a:t>思考问题</a:t>
            </a:r>
          </a:p>
        </p:txBody>
      </p:sp>
      <p:grpSp>
        <p:nvGrpSpPr>
          <p:cNvPr id="32772" name="Group 3"/>
          <p:cNvGrpSpPr>
            <a:grpSpLocks/>
          </p:cNvGrpSpPr>
          <p:nvPr/>
        </p:nvGrpSpPr>
        <p:grpSpPr bwMode="auto">
          <a:xfrm>
            <a:off x="1066800" y="1679575"/>
            <a:ext cx="2170113" cy="4035425"/>
            <a:chOff x="0" y="0"/>
            <a:chExt cx="1367" cy="2542"/>
          </a:xfrm>
        </p:grpSpPr>
        <p:sp>
          <p:nvSpPr>
            <p:cNvPr id="52228" name="AutoShape 4"/>
            <p:cNvSpPr>
              <a:spLocks noChangeArrowheads="1"/>
            </p:cNvSpPr>
            <p:nvPr/>
          </p:nvSpPr>
          <p:spPr bwMode="auto">
            <a:xfrm>
              <a:off x="0" y="194"/>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29" name="AutoShape 5"/>
            <p:cNvSpPr>
              <a:spLocks noChangeArrowheads="1"/>
            </p:cNvSpPr>
            <p:nvPr/>
          </p:nvSpPr>
          <p:spPr bwMode="auto">
            <a:xfrm>
              <a:off x="21" y="199"/>
              <a:ext cx="1322" cy="1766"/>
            </a:xfrm>
            <a:prstGeom prst="roundRect">
              <a:avLst>
                <a:gd name="adj" fmla="val 16667"/>
              </a:avLst>
            </a:prstGeom>
            <a:solidFill>
              <a:srgbClr val="3CA1E6"/>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30" name="AutoShape 6"/>
            <p:cNvSpPr>
              <a:spLocks noChangeArrowheads="1"/>
            </p:cNvSpPr>
            <p:nvPr/>
          </p:nvSpPr>
          <p:spPr bwMode="auto">
            <a:xfrm>
              <a:off x="32" y="1499"/>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31" name="AutoShape 7"/>
            <p:cNvSpPr>
              <a:spLocks noChangeArrowheads="1"/>
            </p:cNvSpPr>
            <p:nvPr/>
          </p:nvSpPr>
          <p:spPr bwMode="auto">
            <a:xfrm>
              <a:off x="32" y="213"/>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32" name="AutoShape 8"/>
            <p:cNvSpPr>
              <a:spLocks noChangeArrowheads="1"/>
            </p:cNvSpPr>
            <p:nvPr/>
          </p:nvSpPr>
          <p:spPr bwMode="auto">
            <a:xfrm>
              <a:off x="4" y="1994"/>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33" name="AutoShape 9"/>
            <p:cNvSpPr>
              <a:spLocks noChangeArrowheads="1"/>
            </p:cNvSpPr>
            <p:nvPr/>
          </p:nvSpPr>
          <p:spPr bwMode="auto">
            <a:xfrm>
              <a:off x="32" y="2009"/>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grpSp>
          <p:nvGrpSpPr>
            <p:cNvPr id="32808" name="Group 10"/>
            <p:cNvGrpSpPr>
              <a:grpSpLocks/>
            </p:cNvGrpSpPr>
            <p:nvPr/>
          </p:nvGrpSpPr>
          <p:grpSpPr bwMode="auto">
            <a:xfrm>
              <a:off x="469" y="0"/>
              <a:ext cx="405" cy="405"/>
              <a:chOff x="0" y="0"/>
              <a:chExt cx="668" cy="668"/>
            </a:xfrm>
          </p:grpSpPr>
          <p:sp>
            <p:nvSpPr>
              <p:cNvPr id="52235" name="Oval 11"/>
              <p:cNvSpPr>
                <a:spLocks noChangeArrowheads="1"/>
              </p:cNvSpPr>
              <p:nvPr/>
            </p:nvSpPr>
            <p:spPr bwMode="auto">
              <a:xfrm>
                <a:off x="0" y="0"/>
                <a:ext cx="668" cy="668"/>
              </a:xfrm>
              <a:prstGeom prst="ellipse">
                <a:avLst/>
              </a:prstGeom>
              <a:solidFill>
                <a:srgbClr val="333333"/>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zh-CN"/>
              </a:p>
            </p:txBody>
          </p:sp>
          <p:sp>
            <p:nvSpPr>
              <p:cNvPr id="52236" name="Oval 12"/>
              <p:cNvSpPr>
                <a:spLocks noChangeArrowheads="1"/>
              </p:cNvSpPr>
              <p:nvPr/>
            </p:nvSpPr>
            <p:spPr bwMode="auto">
              <a:xfrm>
                <a:off x="7" y="5"/>
                <a:ext cx="647"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37" name="Oval 13"/>
              <p:cNvSpPr>
                <a:spLocks noChangeArrowheads="1"/>
              </p:cNvSpPr>
              <p:nvPr/>
            </p:nvSpPr>
            <p:spPr bwMode="auto">
              <a:xfrm>
                <a:off x="15" y="8"/>
                <a:ext cx="632" cy="632"/>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38" name="Oval 14"/>
              <p:cNvSpPr>
                <a:spLocks noChangeArrowheads="1"/>
              </p:cNvSpPr>
              <p:nvPr/>
            </p:nvSpPr>
            <p:spPr bwMode="auto">
              <a:xfrm>
                <a:off x="21" y="15"/>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39" name="Oval 15"/>
              <p:cNvSpPr>
                <a:spLocks noChangeArrowheads="1"/>
              </p:cNvSpPr>
              <p:nvPr/>
            </p:nvSpPr>
            <p:spPr bwMode="auto">
              <a:xfrm>
                <a:off x="58" y="31"/>
                <a:ext cx="533" cy="478"/>
              </a:xfrm>
              <a:prstGeom prst="ellipse">
                <a:avLst/>
              </a:prstGeom>
              <a:gradFill rotWithShape="1">
                <a:gsLst>
                  <a:gs pos="0">
                    <a:srgbClr val="D6E1E2">
                      <a:gamma/>
                      <a:tint val="0"/>
                      <a:invGamma/>
                    </a:srgbClr>
                  </a:gs>
                  <a:gs pos="100000">
                    <a:srgbClr val="D6E1E2">
                      <a:alpha val="37999"/>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grpSp>
        <p:sp>
          <p:nvSpPr>
            <p:cNvPr id="52240" name="Text Box 16"/>
            <p:cNvSpPr txBox="1">
              <a:spLocks noChangeArrowheads="1"/>
            </p:cNvSpPr>
            <p:nvPr/>
          </p:nvSpPr>
          <p:spPr bwMode="auto">
            <a:xfrm>
              <a:off x="556" y="58"/>
              <a:ext cx="22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zh-CN" sz="2400">
                  <a:ea typeface="宋体" pitchFamily="2" charset="-122"/>
                </a:rPr>
                <a:t>1</a:t>
              </a:r>
              <a:endParaRPr lang="en-US" altLang="zh-CN">
                <a:ea typeface="宋体" pitchFamily="2" charset="-122"/>
              </a:endParaRPr>
            </a:p>
          </p:txBody>
        </p:sp>
        <p:sp>
          <p:nvSpPr>
            <p:cNvPr id="52241" name="Text Box 17"/>
            <p:cNvSpPr txBox="1">
              <a:spLocks noChangeArrowheads="1"/>
            </p:cNvSpPr>
            <p:nvPr/>
          </p:nvSpPr>
          <p:spPr bwMode="auto">
            <a:xfrm>
              <a:off x="48" y="480"/>
              <a:ext cx="1296" cy="7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sz="2400">
                  <a:latin typeface="Courier New" pitchFamily="49" charset="0"/>
                  <a:ea typeface="宋体" pitchFamily="2" charset="-122"/>
                </a:rPr>
                <a:t>   Java</a:t>
              </a:r>
              <a:r>
                <a:rPr lang="zh-CN" altLang="en-US" sz="2400">
                  <a:latin typeface="Courier New" pitchFamily="49" charset="0"/>
                  <a:ea typeface="宋体" pitchFamily="2" charset="-122"/>
                </a:rPr>
                <a:t>是如何实现多线程处理的</a:t>
              </a:r>
              <a:r>
                <a:rPr lang="zh-CN" sz="2400">
                  <a:latin typeface="Courier New" pitchFamily="49" charset="0"/>
                  <a:ea typeface="宋体" pitchFamily="2" charset="-122"/>
                </a:rPr>
                <a:t>?</a:t>
              </a:r>
              <a:endParaRPr lang="zh-CN">
                <a:latin typeface="Courier New" pitchFamily="49" charset="0"/>
                <a:ea typeface="宋体" pitchFamily="2" charset="-122"/>
              </a:endParaRPr>
            </a:p>
          </p:txBody>
        </p:sp>
      </p:grpSp>
      <p:grpSp>
        <p:nvGrpSpPr>
          <p:cNvPr id="32773" name="Group 18"/>
          <p:cNvGrpSpPr>
            <a:grpSpLocks/>
          </p:cNvGrpSpPr>
          <p:nvPr/>
        </p:nvGrpSpPr>
        <p:grpSpPr bwMode="auto">
          <a:xfrm>
            <a:off x="3429000" y="1679575"/>
            <a:ext cx="2166938" cy="4035425"/>
            <a:chOff x="0" y="0"/>
            <a:chExt cx="1365" cy="2542"/>
          </a:xfrm>
        </p:grpSpPr>
        <p:sp>
          <p:nvSpPr>
            <p:cNvPr id="52243" name="AutoShape 19"/>
            <p:cNvSpPr>
              <a:spLocks noChangeArrowheads="1"/>
            </p:cNvSpPr>
            <p:nvPr/>
          </p:nvSpPr>
          <p:spPr bwMode="auto">
            <a:xfrm>
              <a:off x="0" y="194"/>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44" name="AutoShape 20"/>
            <p:cNvSpPr>
              <a:spLocks noChangeArrowheads="1"/>
            </p:cNvSpPr>
            <p:nvPr/>
          </p:nvSpPr>
          <p:spPr bwMode="auto">
            <a:xfrm>
              <a:off x="21" y="199"/>
              <a:ext cx="1322" cy="1766"/>
            </a:xfrm>
            <a:prstGeom prst="roundRect">
              <a:avLst>
                <a:gd name="adj" fmla="val 16667"/>
              </a:avLst>
            </a:prstGeom>
            <a:solidFill>
              <a:srgbClr val="73E77E"/>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45" name="AutoShape 21"/>
            <p:cNvSpPr>
              <a:spLocks noChangeArrowheads="1"/>
            </p:cNvSpPr>
            <p:nvPr/>
          </p:nvSpPr>
          <p:spPr bwMode="auto">
            <a:xfrm>
              <a:off x="32" y="1499"/>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46" name="AutoShape 22"/>
            <p:cNvSpPr>
              <a:spLocks noChangeArrowheads="1"/>
            </p:cNvSpPr>
            <p:nvPr/>
          </p:nvSpPr>
          <p:spPr bwMode="auto">
            <a:xfrm>
              <a:off x="32" y="213"/>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47" name="Oval 23"/>
            <p:cNvSpPr>
              <a:spLocks noChangeArrowheads="1"/>
            </p:cNvSpPr>
            <p:nvPr/>
          </p:nvSpPr>
          <p:spPr bwMode="auto">
            <a:xfrm>
              <a:off x="469" y="0"/>
              <a:ext cx="405" cy="405"/>
            </a:xfrm>
            <a:prstGeom prst="ellipse">
              <a:avLst/>
            </a:prstGeom>
            <a:solidFill>
              <a:srgbClr val="333333"/>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zh-CN"/>
            </a:p>
          </p:txBody>
        </p:sp>
        <p:sp>
          <p:nvSpPr>
            <p:cNvPr id="52248" name="Oval 24"/>
            <p:cNvSpPr>
              <a:spLocks noChangeArrowheads="1"/>
            </p:cNvSpPr>
            <p:nvPr/>
          </p:nvSpPr>
          <p:spPr bwMode="auto">
            <a:xfrm>
              <a:off x="473" y="3"/>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49" name="Oval 25"/>
            <p:cNvSpPr>
              <a:spLocks noChangeArrowheads="1"/>
            </p:cNvSpPr>
            <p:nvPr/>
          </p:nvSpPr>
          <p:spPr bwMode="auto">
            <a:xfrm>
              <a:off x="478" y="5"/>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50" name="Oval 26"/>
            <p:cNvSpPr>
              <a:spLocks noChangeArrowheads="1"/>
            </p:cNvSpPr>
            <p:nvPr/>
          </p:nvSpPr>
          <p:spPr bwMode="auto">
            <a:xfrm>
              <a:off x="482" y="9"/>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51" name="Oval 27"/>
            <p:cNvSpPr>
              <a:spLocks noChangeArrowheads="1"/>
            </p:cNvSpPr>
            <p:nvPr/>
          </p:nvSpPr>
          <p:spPr bwMode="auto">
            <a:xfrm>
              <a:off x="504" y="19"/>
              <a:ext cx="323" cy="290"/>
            </a:xfrm>
            <a:prstGeom prst="ellipse">
              <a:avLst/>
            </a:prstGeom>
            <a:gradFill rotWithShape="1">
              <a:gsLst>
                <a:gs pos="0">
                  <a:srgbClr val="D6E1E2">
                    <a:gamma/>
                    <a:tint val="0"/>
                    <a:invGamma/>
                  </a:srgbClr>
                </a:gs>
                <a:gs pos="100000">
                  <a:srgbClr val="D6E1E2">
                    <a:alpha val="37999"/>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52" name="Text Box 28"/>
            <p:cNvSpPr txBox="1">
              <a:spLocks noChangeArrowheads="1"/>
            </p:cNvSpPr>
            <p:nvPr/>
          </p:nvSpPr>
          <p:spPr bwMode="auto">
            <a:xfrm>
              <a:off x="556" y="58"/>
              <a:ext cx="22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zh-CN" sz="2400">
                  <a:ea typeface="宋体" pitchFamily="2" charset="-122"/>
                </a:rPr>
                <a:t>2</a:t>
              </a:r>
              <a:endParaRPr lang="en-US" altLang="zh-CN">
                <a:ea typeface="宋体" pitchFamily="2" charset="-122"/>
              </a:endParaRPr>
            </a:p>
          </p:txBody>
        </p:sp>
        <p:sp>
          <p:nvSpPr>
            <p:cNvPr id="52253" name="Text Box 29"/>
            <p:cNvSpPr txBox="1">
              <a:spLocks noChangeArrowheads="1"/>
            </p:cNvSpPr>
            <p:nvPr/>
          </p:nvSpPr>
          <p:spPr bwMode="auto">
            <a:xfrm>
              <a:off x="48" y="480"/>
              <a:ext cx="1296" cy="7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sz="2400">
                  <a:latin typeface="Courier New" pitchFamily="49" charset="0"/>
                  <a:ea typeface="宋体" pitchFamily="2" charset="-122"/>
                  <a:sym typeface="Arial" pitchFamily="34" charset="0"/>
                </a:rPr>
                <a:t>   Java</a:t>
              </a:r>
              <a:r>
                <a:rPr lang="zh-CN" altLang="en-US" sz="2400">
                  <a:latin typeface="Courier New" pitchFamily="49" charset="0"/>
                  <a:ea typeface="宋体" pitchFamily="2" charset="-122"/>
                  <a:sym typeface="Arial" pitchFamily="34" charset="0"/>
                </a:rPr>
                <a:t>多线程有哪几种状态，是什么样的调度方式？</a:t>
              </a:r>
              <a:endParaRPr lang="zh-CN" sz="2400">
                <a:latin typeface="Courier New" pitchFamily="49" charset="0"/>
                <a:ea typeface="宋体" pitchFamily="2" charset="-122"/>
                <a:sym typeface="Arial" pitchFamily="34" charset="0"/>
              </a:endParaRPr>
            </a:p>
          </p:txBody>
        </p:sp>
        <p:sp>
          <p:nvSpPr>
            <p:cNvPr id="52254" name="AutoShape 30"/>
            <p:cNvSpPr>
              <a:spLocks noChangeArrowheads="1"/>
            </p:cNvSpPr>
            <p:nvPr/>
          </p:nvSpPr>
          <p:spPr bwMode="auto">
            <a:xfrm>
              <a:off x="2" y="1994"/>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55" name="AutoShape 31"/>
            <p:cNvSpPr>
              <a:spLocks noChangeArrowheads="1"/>
            </p:cNvSpPr>
            <p:nvPr/>
          </p:nvSpPr>
          <p:spPr bwMode="auto">
            <a:xfrm>
              <a:off x="30" y="2009"/>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grpSp>
      <p:grpSp>
        <p:nvGrpSpPr>
          <p:cNvPr id="32774" name="Group 32"/>
          <p:cNvGrpSpPr>
            <a:grpSpLocks/>
          </p:cNvGrpSpPr>
          <p:nvPr/>
        </p:nvGrpSpPr>
        <p:grpSpPr bwMode="auto">
          <a:xfrm>
            <a:off x="5784850" y="1679575"/>
            <a:ext cx="2170113" cy="4035425"/>
            <a:chOff x="0" y="0"/>
            <a:chExt cx="1367" cy="2542"/>
          </a:xfrm>
        </p:grpSpPr>
        <p:sp>
          <p:nvSpPr>
            <p:cNvPr id="52257" name="AutoShape 33"/>
            <p:cNvSpPr>
              <a:spLocks noChangeArrowheads="1"/>
            </p:cNvSpPr>
            <p:nvPr/>
          </p:nvSpPr>
          <p:spPr bwMode="auto">
            <a:xfrm>
              <a:off x="4" y="194"/>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58" name="AutoShape 34"/>
            <p:cNvSpPr>
              <a:spLocks noChangeArrowheads="1"/>
            </p:cNvSpPr>
            <p:nvPr/>
          </p:nvSpPr>
          <p:spPr bwMode="auto">
            <a:xfrm>
              <a:off x="25" y="199"/>
              <a:ext cx="1322" cy="1766"/>
            </a:xfrm>
            <a:prstGeom prst="roundRect">
              <a:avLst>
                <a:gd name="adj" fmla="val 16667"/>
              </a:avLst>
            </a:prstGeom>
            <a:solidFill>
              <a:srgbClr val="E9E065"/>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59" name="AutoShape 35"/>
            <p:cNvSpPr>
              <a:spLocks noChangeArrowheads="1"/>
            </p:cNvSpPr>
            <p:nvPr/>
          </p:nvSpPr>
          <p:spPr bwMode="auto">
            <a:xfrm>
              <a:off x="36" y="1499"/>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60" name="AutoShape 36"/>
            <p:cNvSpPr>
              <a:spLocks noChangeArrowheads="1"/>
            </p:cNvSpPr>
            <p:nvPr/>
          </p:nvSpPr>
          <p:spPr bwMode="auto">
            <a:xfrm>
              <a:off x="36" y="213"/>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grpSp>
          <p:nvGrpSpPr>
            <p:cNvPr id="32779" name="Group 37"/>
            <p:cNvGrpSpPr>
              <a:grpSpLocks/>
            </p:cNvGrpSpPr>
            <p:nvPr/>
          </p:nvGrpSpPr>
          <p:grpSpPr bwMode="auto">
            <a:xfrm>
              <a:off x="473" y="0"/>
              <a:ext cx="405" cy="405"/>
              <a:chOff x="0" y="0"/>
              <a:chExt cx="668" cy="668"/>
            </a:xfrm>
          </p:grpSpPr>
          <p:sp>
            <p:nvSpPr>
              <p:cNvPr id="52262" name="Oval 38"/>
              <p:cNvSpPr>
                <a:spLocks noChangeArrowheads="1"/>
              </p:cNvSpPr>
              <p:nvPr/>
            </p:nvSpPr>
            <p:spPr bwMode="auto">
              <a:xfrm>
                <a:off x="0" y="0"/>
                <a:ext cx="668" cy="668"/>
              </a:xfrm>
              <a:prstGeom prst="ellipse">
                <a:avLst/>
              </a:prstGeom>
              <a:solidFill>
                <a:srgbClr val="333333"/>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zh-CN"/>
              </a:p>
            </p:txBody>
          </p:sp>
          <p:sp>
            <p:nvSpPr>
              <p:cNvPr id="52263" name="Oval 39"/>
              <p:cNvSpPr>
                <a:spLocks noChangeArrowheads="1"/>
              </p:cNvSpPr>
              <p:nvPr/>
            </p:nvSpPr>
            <p:spPr bwMode="auto">
              <a:xfrm>
                <a:off x="7" y="5"/>
                <a:ext cx="647"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64" name="Oval 40"/>
              <p:cNvSpPr>
                <a:spLocks noChangeArrowheads="1"/>
              </p:cNvSpPr>
              <p:nvPr/>
            </p:nvSpPr>
            <p:spPr bwMode="auto">
              <a:xfrm>
                <a:off x="15" y="8"/>
                <a:ext cx="632" cy="632"/>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65" name="Oval 41"/>
              <p:cNvSpPr>
                <a:spLocks noChangeArrowheads="1"/>
              </p:cNvSpPr>
              <p:nvPr/>
            </p:nvSpPr>
            <p:spPr bwMode="auto">
              <a:xfrm>
                <a:off x="21" y="15"/>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sp>
            <p:nvSpPr>
              <p:cNvPr id="52266" name="Oval 42"/>
              <p:cNvSpPr>
                <a:spLocks noChangeArrowheads="1"/>
              </p:cNvSpPr>
              <p:nvPr/>
            </p:nvSpPr>
            <p:spPr bwMode="auto">
              <a:xfrm>
                <a:off x="58" y="31"/>
                <a:ext cx="533" cy="478"/>
              </a:xfrm>
              <a:prstGeom prst="ellipse">
                <a:avLst/>
              </a:prstGeom>
              <a:gradFill rotWithShape="1">
                <a:gsLst>
                  <a:gs pos="0">
                    <a:srgbClr val="D6E1E2">
                      <a:gamma/>
                      <a:tint val="0"/>
                      <a:invGamma/>
                    </a:srgbClr>
                  </a:gs>
                  <a:gs pos="100000">
                    <a:srgbClr val="D6E1E2">
                      <a:alpha val="37999"/>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zh-CN"/>
              </a:p>
            </p:txBody>
          </p:sp>
        </p:grpSp>
        <p:sp>
          <p:nvSpPr>
            <p:cNvPr id="52267" name="Text Box 43"/>
            <p:cNvSpPr txBox="1">
              <a:spLocks noChangeArrowheads="1"/>
            </p:cNvSpPr>
            <p:nvPr/>
          </p:nvSpPr>
          <p:spPr bwMode="auto">
            <a:xfrm>
              <a:off x="560" y="58"/>
              <a:ext cx="22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zh-CN" sz="2400">
                  <a:ea typeface="宋体" pitchFamily="2" charset="-122"/>
                </a:rPr>
                <a:t>3</a:t>
              </a:r>
              <a:endParaRPr lang="en-US" altLang="zh-CN">
                <a:ea typeface="宋体" pitchFamily="2" charset="-122"/>
              </a:endParaRPr>
            </a:p>
          </p:txBody>
        </p:sp>
        <p:sp>
          <p:nvSpPr>
            <p:cNvPr id="52268" name="Text Box 44"/>
            <p:cNvSpPr txBox="1">
              <a:spLocks noChangeArrowheads="1"/>
            </p:cNvSpPr>
            <p:nvPr/>
          </p:nvSpPr>
          <p:spPr bwMode="auto">
            <a:xfrm>
              <a:off x="52" y="480"/>
              <a:ext cx="1296" cy="7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sz="2400">
                  <a:latin typeface="Courier New" pitchFamily="49" charset="0"/>
                  <a:ea typeface="宋体" pitchFamily="2" charset="-122"/>
                  <a:sym typeface="Arial" pitchFamily="34" charset="0"/>
                </a:rPr>
                <a:t>   </a:t>
              </a:r>
              <a:r>
                <a:rPr lang="zh-CN" altLang="en-US" sz="2400">
                  <a:latin typeface="Courier New" pitchFamily="49" charset="0"/>
                  <a:ea typeface="宋体" pitchFamily="2" charset="-122"/>
                  <a:sym typeface="Arial" pitchFamily="34" charset="0"/>
                </a:rPr>
                <a:t>为何要有线程同步，它们是如何实现同步和通信的</a:t>
              </a:r>
              <a:r>
                <a:rPr lang="zh-CN" sz="2400">
                  <a:latin typeface="Courier New" pitchFamily="49" charset="0"/>
                  <a:ea typeface="宋体" pitchFamily="2" charset="-122"/>
                  <a:sym typeface="Arial" pitchFamily="34" charset="0"/>
                </a:rPr>
                <a:t>?</a:t>
              </a:r>
            </a:p>
          </p:txBody>
        </p:sp>
        <p:sp>
          <p:nvSpPr>
            <p:cNvPr id="52269" name="AutoShape 45"/>
            <p:cNvSpPr>
              <a:spLocks noChangeArrowheads="1"/>
            </p:cNvSpPr>
            <p:nvPr/>
          </p:nvSpPr>
          <p:spPr bwMode="auto">
            <a:xfrm>
              <a:off x="0" y="1994"/>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sp>
          <p:nvSpPr>
            <p:cNvPr id="52270" name="AutoShape 46"/>
            <p:cNvSpPr>
              <a:spLocks noChangeArrowheads="1"/>
            </p:cNvSpPr>
            <p:nvPr/>
          </p:nvSpPr>
          <p:spPr bwMode="auto">
            <a:xfrm>
              <a:off x="28" y="2009"/>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zh-CN"/>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p:txBody>
          <a:bodyPr/>
          <a:lstStyle/>
          <a:p>
            <a:r>
              <a:rPr kumimoji="0" lang="zh-CN" altLang="en-US" sz="4000" b="1" dirty="0">
                <a:latin typeface="宋体" panose="02010600030101010101" pitchFamily="2" charset="-122"/>
              </a:rPr>
              <a:t>线程的基本概念</a:t>
            </a:r>
            <a:endParaRPr kumimoji="0" lang="zh-CN" altLang="en-US" dirty="0"/>
          </a:p>
        </p:txBody>
      </p:sp>
      <p:sp>
        <p:nvSpPr>
          <p:cNvPr id="442371" name="Rectangle 3"/>
          <p:cNvSpPr>
            <a:spLocks noGrp="1" noChangeArrowheads="1"/>
          </p:cNvSpPr>
          <p:nvPr>
            <p:ph type="body" idx="1"/>
          </p:nvPr>
        </p:nvSpPr>
        <p:spPr>
          <a:xfrm>
            <a:off x="0" y="1357313"/>
            <a:ext cx="8858250" cy="5500687"/>
          </a:xfrm>
        </p:spPr>
        <p:txBody>
          <a:bodyPr/>
          <a:lstStyle/>
          <a:p>
            <a:pPr marL="0" indent="0" algn="just">
              <a:buFont typeface="Wingdings" panose="05000000000000000000" pitchFamily="2" charset="2"/>
              <a:buNone/>
            </a:pPr>
            <a:r>
              <a:rPr kumimoji="0" lang="en-US" altLang="zh-CN"/>
              <a:t>1.</a:t>
            </a:r>
            <a:r>
              <a:rPr kumimoji="0" lang="zh-CN" altLang="en-US"/>
              <a:t>线程的引入</a:t>
            </a:r>
          </a:p>
          <a:p>
            <a:pPr marL="0" indent="0" algn="just">
              <a:lnSpc>
                <a:spcPct val="90000"/>
              </a:lnSpc>
            </a:pPr>
            <a:r>
              <a:rPr kumimoji="0" lang="zh-CN" altLang="en-US" b="1">
                <a:effectLst>
                  <a:outerShdw blurRad="38100" dist="38100" dir="2700000" algn="tl">
                    <a:srgbClr val="C0C0C0"/>
                  </a:outerShdw>
                </a:effectLst>
                <a:latin typeface="仿宋_GB2312" pitchFamily="49" charset="-122"/>
                <a:ea typeface="仿宋_GB2312" pitchFamily="49" charset="-122"/>
              </a:rPr>
              <a:t> 操作系统中</a:t>
            </a:r>
            <a:r>
              <a:rPr kumimoji="0" lang="zh-CN" altLang="en-US" b="1">
                <a:solidFill>
                  <a:srgbClr val="FF9900"/>
                </a:solidFill>
                <a:effectLst>
                  <a:outerShdw blurRad="38100" dist="38100" dir="2700000" algn="tl">
                    <a:srgbClr val="C0C0C0"/>
                  </a:outerShdw>
                </a:effectLst>
                <a:latin typeface="仿宋_GB2312" pitchFamily="49" charset="-122"/>
                <a:ea typeface="仿宋_GB2312" pitchFamily="49" charset="-122"/>
              </a:rPr>
              <a:t>引入</a:t>
            </a:r>
            <a:r>
              <a:rPr kumimoji="0" lang="zh-CN" altLang="en-US" b="1">
                <a:solidFill>
                  <a:srgbClr val="FF0000"/>
                </a:solidFill>
                <a:effectLst>
                  <a:outerShdw blurRad="38100" dist="38100" dir="2700000" algn="tl">
                    <a:srgbClr val="C0C0C0"/>
                  </a:outerShdw>
                </a:effectLst>
                <a:latin typeface="仿宋_GB2312" pitchFamily="49" charset="-122"/>
                <a:ea typeface="仿宋_GB2312" pitchFamily="49" charset="-122"/>
              </a:rPr>
              <a:t>进程</a:t>
            </a:r>
            <a:r>
              <a:rPr kumimoji="0" lang="zh-CN" altLang="en-US" b="1">
                <a:solidFill>
                  <a:srgbClr val="FF9900"/>
                </a:solidFill>
                <a:effectLst>
                  <a:outerShdw blurRad="38100" dist="38100" dir="2700000" algn="tl">
                    <a:srgbClr val="C0C0C0"/>
                  </a:outerShdw>
                </a:effectLst>
                <a:latin typeface="仿宋_GB2312" pitchFamily="49" charset="-122"/>
                <a:ea typeface="仿宋_GB2312" pitchFamily="49" charset="-122"/>
              </a:rPr>
              <a:t>的目的</a:t>
            </a:r>
            <a:r>
              <a:rPr kumimoji="0" lang="zh-CN" altLang="en-US" b="1">
                <a:effectLst>
                  <a:outerShdw blurRad="38100" dist="38100" dir="2700000" algn="tl">
                    <a:srgbClr val="C0C0C0"/>
                  </a:outerShdw>
                </a:effectLst>
                <a:latin typeface="仿宋_GB2312" pitchFamily="49" charset="-122"/>
                <a:ea typeface="仿宋_GB2312" pitchFamily="49" charset="-122"/>
              </a:rPr>
              <a:t>是，为了描述和实现多个程序的并发执行，以改善资源利用率及提高系统的吞吐量。</a:t>
            </a:r>
            <a:endParaRPr kumimoji="0" lang="en-US" altLang="zh-CN" b="1">
              <a:effectLst>
                <a:outerShdw blurRad="38100" dist="38100" dir="2700000" algn="tl">
                  <a:srgbClr val="C0C0C0"/>
                </a:outerShdw>
              </a:effectLst>
              <a:latin typeface="仿宋_GB2312" pitchFamily="49" charset="-122"/>
              <a:ea typeface="仿宋_GB2312" pitchFamily="49" charset="-122"/>
            </a:endParaRPr>
          </a:p>
          <a:p>
            <a:pPr marL="0" indent="0" algn="just">
              <a:lnSpc>
                <a:spcPct val="90000"/>
              </a:lnSpc>
            </a:pPr>
            <a:endParaRPr kumimoji="0" lang="zh-CN" altLang="en-US" b="1">
              <a:effectLst>
                <a:outerShdw blurRad="38100" dist="38100" dir="2700000" algn="tl">
                  <a:srgbClr val="C0C0C0"/>
                </a:outerShdw>
              </a:effectLst>
              <a:latin typeface="仿宋_GB2312" pitchFamily="49" charset="-122"/>
              <a:ea typeface="仿宋_GB2312" pitchFamily="49" charset="-122"/>
            </a:endParaRPr>
          </a:p>
          <a:p>
            <a:pPr marL="0" indent="0" algn="just">
              <a:lnSpc>
                <a:spcPct val="90000"/>
              </a:lnSpc>
            </a:pPr>
            <a:r>
              <a:rPr kumimoji="0" lang="zh-CN" altLang="en-US" b="1">
                <a:solidFill>
                  <a:srgbClr val="FF9900"/>
                </a:solidFill>
                <a:effectLst>
                  <a:outerShdw blurRad="38100" dist="38100" dir="2700000" algn="tl">
                    <a:srgbClr val="C0C0C0"/>
                  </a:outerShdw>
                </a:effectLst>
                <a:latin typeface="仿宋_GB2312" pitchFamily="49" charset="-122"/>
                <a:ea typeface="仿宋_GB2312" pitchFamily="49" charset="-122"/>
              </a:rPr>
              <a:t>    为什么还需要引入</a:t>
            </a:r>
            <a:r>
              <a:rPr kumimoji="0" lang="zh-CN" altLang="en-US" b="1">
                <a:solidFill>
                  <a:srgbClr val="FF0000"/>
                </a:solidFill>
                <a:effectLst>
                  <a:outerShdw blurRad="38100" dist="38100" dir="2700000" algn="tl">
                    <a:srgbClr val="C0C0C0"/>
                  </a:outerShdw>
                </a:effectLst>
                <a:latin typeface="仿宋_GB2312" pitchFamily="49" charset="-122"/>
                <a:ea typeface="仿宋_GB2312" pitchFamily="49" charset="-122"/>
              </a:rPr>
              <a:t>线程</a:t>
            </a:r>
            <a:r>
              <a:rPr kumimoji="0" lang="zh-CN" altLang="en-US" b="1">
                <a:effectLst>
                  <a:outerShdw blurRad="38100" dist="38100" dir="2700000" algn="tl">
                    <a:srgbClr val="C0C0C0"/>
                  </a:outerShdw>
                </a:effectLst>
                <a:latin typeface="仿宋_GB2312" pitchFamily="49" charset="-122"/>
                <a:ea typeface="仿宋_GB2312" pitchFamily="49" charset="-122"/>
              </a:rPr>
              <a:t>呢？</a:t>
            </a:r>
            <a:endParaRPr kumimoji="0" lang="en-US" altLang="zh-CN" b="1">
              <a:effectLst>
                <a:outerShdw blurRad="38100" dist="38100" dir="2700000" algn="tl">
                  <a:srgbClr val="C0C0C0"/>
                </a:outerShdw>
              </a:effectLst>
              <a:latin typeface="仿宋_GB2312" pitchFamily="49" charset="-122"/>
              <a:ea typeface="仿宋_GB2312" pitchFamily="49" charset="-122"/>
            </a:endParaRPr>
          </a:p>
          <a:p>
            <a:pPr marL="0" indent="0" algn="just">
              <a:lnSpc>
                <a:spcPct val="90000"/>
              </a:lnSpc>
            </a:pPr>
            <a:r>
              <a:rPr kumimoji="0" lang="en-US" altLang="zh-CN" b="1">
                <a:effectLst>
                  <a:outerShdw blurRad="38100" dist="38100" dir="2700000" algn="tl">
                    <a:srgbClr val="C0C0C0"/>
                  </a:outerShdw>
                </a:effectLst>
                <a:latin typeface="仿宋_GB2312" pitchFamily="49" charset="-122"/>
                <a:ea typeface="仿宋_GB2312" pitchFamily="49" charset="-122"/>
              </a:rPr>
              <a:t> </a:t>
            </a:r>
            <a:r>
              <a:rPr kumimoji="0" lang="zh-CN" altLang="en-US" b="1">
                <a:effectLst>
                  <a:outerShdw blurRad="38100" dist="38100" dir="2700000" algn="tl">
                    <a:srgbClr val="C0C0C0"/>
                  </a:outerShdw>
                </a:effectLst>
                <a:latin typeface="仿宋_GB2312" pitchFamily="49" charset="-122"/>
                <a:ea typeface="仿宋_GB2312" pitchFamily="49" charset="-122"/>
              </a:rPr>
              <a:t>这是为了减少程序并发执行时系统所付出的额外开销，使操作系统具有更好的并发性。</a:t>
            </a:r>
          </a:p>
          <a:p>
            <a:pPr marL="0" indent="0" algn="just">
              <a:buFont typeface="Wingdings" panose="05000000000000000000" pitchFamily="2" charset="2"/>
              <a:buNone/>
            </a:pPr>
            <a:endParaRPr kumimoji="0" lang="zh-CN" altLang="en-US"/>
          </a:p>
        </p:txBody>
      </p:sp>
    </p:spTree>
    <p:extLst>
      <p:ext uri="{BB962C8B-B14F-4D97-AF65-F5344CB8AC3E}">
        <p14:creationId xmlns:p14="http://schemas.microsoft.com/office/powerpoint/2010/main" val="2064187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 calcmode="lin" valueType="num">
                                      <p:cBhvr additive="base">
                                        <p:cTn id="7" dur="500" fill="hold"/>
                                        <p:tgtEl>
                                          <p:spTgt spid="442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2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2371">
                                            <p:txEl>
                                              <p:pRg st="1" end="1"/>
                                            </p:txEl>
                                          </p:spTgt>
                                        </p:tgtEl>
                                        <p:attrNameLst>
                                          <p:attrName>style.visibility</p:attrName>
                                        </p:attrNameLst>
                                      </p:cBhvr>
                                      <p:to>
                                        <p:strVal val="visible"/>
                                      </p:to>
                                    </p:set>
                                    <p:anim calcmode="lin" valueType="num">
                                      <p:cBhvr additive="base">
                                        <p:cTn id="13" dur="500" fill="hold"/>
                                        <p:tgtEl>
                                          <p:spTgt spid="442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2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2371">
                                            <p:txEl>
                                              <p:pRg st="3" end="3"/>
                                            </p:txEl>
                                          </p:spTgt>
                                        </p:tgtEl>
                                        <p:attrNameLst>
                                          <p:attrName>style.visibility</p:attrName>
                                        </p:attrNameLst>
                                      </p:cBhvr>
                                      <p:to>
                                        <p:strVal val="visible"/>
                                      </p:to>
                                    </p:set>
                                    <p:anim calcmode="lin" valueType="num">
                                      <p:cBhvr additive="base">
                                        <p:cTn id="19" dur="500" fill="hold"/>
                                        <p:tgtEl>
                                          <p:spTgt spid="4423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2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2371">
                                            <p:txEl>
                                              <p:pRg st="4" end="4"/>
                                            </p:txEl>
                                          </p:spTgt>
                                        </p:tgtEl>
                                        <p:attrNameLst>
                                          <p:attrName>style.visibility</p:attrName>
                                        </p:attrNameLst>
                                      </p:cBhvr>
                                      <p:to>
                                        <p:strVal val="visible"/>
                                      </p:to>
                                    </p:set>
                                    <p:anim calcmode="lin" valueType="num">
                                      <p:cBhvr additive="base">
                                        <p:cTn id="25" dur="500" fill="hold"/>
                                        <p:tgtEl>
                                          <p:spTgt spid="4423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23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84" name="Rectangle 36"/>
          <p:cNvSpPr>
            <a:spLocks noGrp="1" noChangeArrowheads="1"/>
          </p:cNvSpPr>
          <p:nvPr>
            <p:ph idx="1"/>
          </p:nvPr>
        </p:nvSpPr>
        <p:spPr/>
        <p:txBody>
          <a:bodyPr/>
          <a:lstStyle/>
          <a:p>
            <a:r>
              <a:rPr lang="zh-CN" altLang="en-US" dirty="0"/>
              <a:t>试编写一个多线程的程序：启动</a:t>
            </a:r>
            <a:r>
              <a:rPr lang="en-US" altLang="zh-CN" dirty="0"/>
              <a:t>4</a:t>
            </a:r>
            <a:r>
              <a:rPr lang="zh-CN" altLang="en-US" dirty="0"/>
              <a:t>个线程。其中两个循环</a:t>
            </a:r>
            <a:r>
              <a:rPr lang="en-US" altLang="zh-CN" dirty="0"/>
              <a:t>10</a:t>
            </a:r>
            <a:r>
              <a:rPr lang="zh-CN" altLang="en-US" dirty="0"/>
              <a:t>次</a:t>
            </a:r>
            <a:r>
              <a:rPr lang="en-US" altLang="zh-CN" dirty="0"/>
              <a:t>,</a:t>
            </a:r>
            <a:r>
              <a:rPr lang="zh-CN" altLang="en-US" dirty="0"/>
              <a:t>每次将某成员变量加</a:t>
            </a:r>
            <a:r>
              <a:rPr lang="en-US" altLang="zh-CN" dirty="0"/>
              <a:t>1,</a:t>
            </a:r>
            <a:r>
              <a:rPr lang="zh-CN" altLang="en-US" dirty="0"/>
              <a:t>另两个循环</a:t>
            </a:r>
            <a:r>
              <a:rPr lang="en-US" altLang="zh-CN" dirty="0"/>
              <a:t>10</a:t>
            </a:r>
            <a:r>
              <a:rPr lang="zh-CN" altLang="en-US" dirty="0"/>
              <a:t>次</a:t>
            </a:r>
            <a:r>
              <a:rPr lang="en-US" altLang="zh-CN" dirty="0"/>
              <a:t>,</a:t>
            </a:r>
            <a:r>
              <a:rPr lang="zh-CN" altLang="en-US" dirty="0"/>
              <a:t>每次将此变量减</a:t>
            </a:r>
            <a:r>
              <a:rPr lang="en-US" altLang="zh-CN" dirty="0"/>
              <a:t>1</a:t>
            </a:r>
            <a:r>
              <a:rPr lang="zh-CN" altLang="en-US" dirty="0"/>
              <a:t>。请输出该变量的变化结果。</a:t>
            </a:r>
          </a:p>
        </p:txBody>
      </p:sp>
      <p:sp>
        <p:nvSpPr>
          <p:cNvPr id="53250" name="Rectangle 2"/>
          <p:cNvSpPr>
            <a:spLocks noGrp="1" noChangeArrowheads="1"/>
          </p:cNvSpPr>
          <p:nvPr>
            <p:ph type="title"/>
          </p:nvPr>
        </p:nvSpPr>
        <p:spPr/>
        <p:txBody>
          <a:bodyPr/>
          <a:lstStyle/>
          <a:p>
            <a:r>
              <a:rPr lang="zh-CN"/>
              <a:t>第8章作业</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308" y="228684"/>
            <a:ext cx="8229600" cy="1143000"/>
          </a:xfrm>
        </p:spPr>
        <p:txBody>
          <a:bodyPr>
            <a:normAutofit fontScale="90000"/>
          </a:bodyPr>
          <a:lstStyle/>
          <a:p>
            <a:br>
              <a:rPr kumimoji="0" lang="en-US" altLang="zh-CN" b="1" dirty="0">
                <a:effectLst>
                  <a:outerShdw blurRad="38100" dist="38100" dir="2700000" algn="tl">
                    <a:srgbClr val="C0C0C0"/>
                  </a:outerShdw>
                </a:effectLst>
                <a:latin typeface="仿宋_GB2312" pitchFamily="49" charset="-122"/>
                <a:ea typeface="仿宋_GB2312" pitchFamily="49" charset="-122"/>
              </a:rPr>
            </a:br>
            <a:r>
              <a:rPr kumimoji="0" lang="zh-CN" altLang="en-US" b="1" dirty="0">
                <a:effectLst>
                  <a:outerShdw blurRad="38100" dist="38100" dir="2700000" algn="tl">
                    <a:srgbClr val="C0C0C0"/>
                  </a:outerShdw>
                </a:effectLst>
                <a:latin typeface="仿宋_GB2312" pitchFamily="49" charset="-122"/>
                <a:ea typeface="仿宋_GB2312" pitchFamily="49" charset="-122"/>
              </a:rPr>
              <a:t>进程的两个基本属性：</a:t>
            </a:r>
            <a:br>
              <a:rPr kumimoji="0" lang="zh-CN" altLang="en-US" b="1" dirty="0">
                <a:effectLst>
                  <a:outerShdw blurRad="38100" dist="38100" dir="2700000" algn="tl">
                    <a:srgbClr val="C0C0C0"/>
                  </a:outerShdw>
                </a:effectLst>
                <a:latin typeface="仿宋_GB2312" pitchFamily="49" charset="-122"/>
                <a:ea typeface="仿宋_GB2312" pitchFamily="49" charset="-122"/>
              </a:rPr>
            </a:br>
            <a:endParaRPr kumimoji="0" lang="zh-CN" altLang="en-US" dirty="0"/>
          </a:p>
        </p:txBody>
      </p:sp>
      <p:sp>
        <p:nvSpPr>
          <p:cNvPr id="3" name="内容占位符 2"/>
          <p:cNvSpPr>
            <a:spLocks noGrp="1"/>
          </p:cNvSpPr>
          <p:nvPr>
            <p:ph idx="1"/>
          </p:nvPr>
        </p:nvSpPr>
        <p:spPr>
          <a:xfrm>
            <a:off x="539750" y="2327275"/>
            <a:ext cx="8229600" cy="4530725"/>
          </a:xfrm>
        </p:spPr>
        <p:txBody>
          <a:bodyPr/>
          <a:lstStyle/>
          <a:p>
            <a:pPr algn="just">
              <a:lnSpc>
                <a:spcPct val="90000"/>
              </a:lnSpc>
              <a:buFontTx/>
              <a:buNone/>
            </a:pPr>
            <a:r>
              <a:rPr kumimoji="0" lang="zh-CN" altLang="en-US" b="1" dirty="0">
                <a:effectLst>
                  <a:outerShdw blurRad="38100" dist="38100" dir="2700000" algn="tl">
                    <a:srgbClr val="C0C0C0"/>
                  </a:outerShdw>
                </a:effectLst>
                <a:latin typeface="仿宋_GB2312" pitchFamily="49" charset="-122"/>
                <a:ea typeface="仿宋_GB2312" pitchFamily="49" charset="-122"/>
              </a:rPr>
              <a:t>（</a:t>
            </a:r>
            <a:r>
              <a:rPr kumimoji="0" lang="en-US" altLang="zh-CN" b="1" dirty="0">
                <a:effectLst>
                  <a:outerShdw blurRad="38100" dist="38100" dir="2700000" algn="tl">
                    <a:srgbClr val="C0C0C0"/>
                  </a:outerShdw>
                </a:effectLst>
                <a:latin typeface="仿宋_GB2312" pitchFamily="49" charset="-122"/>
                <a:ea typeface="仿宋_GB2312" pitchFamily="49" charset="-122"/>
              </a:rPr>
              <a:t>1</a:t>
            </a:r>
            <a:r>
              <a:rPr kumimoji="0" lang="zh-CN" altLang="en-US" b="1" dirty="0">
                <a:effectLst>
                  <a:outerShdw blurRad="38100" dist="38100" dir="2700000" algn="tl">
                    <a:srgbClr val="C0C0C0"/>
                  </a:outerShdw>
                </a:effectLst>
                <a:latin typeface="仿宋_GB2312" pitchFamily="49" charset="-122"/>
                <a:ea typeface="仿宋_GB2312" pitchFamily="49" charset="-122"/>
              </a:rPr>
              <a:t>）进程是一个拥有资源的独立单位；</a:t>
            </a:r>
            <a:endParaRPr kumimoji="0" lang="en-US" altLang="zh-CN" b="1" dirty="0">
              <a:effectLst>
                <a:outerShdw blurRad="38100" dist="38100" dir="2700000" algn="tl">
                  <a:srgbClr val="C0C0C0"/>
                </a:outerShdw>
              </a:effectLst>
              <a:latin typeface="仿宋_GB2312" pitchFamily="49" charset="-122"/>
              <a:ea typeface="仿宋_GB2312" pitchFamily="49" charset="-122"/>
            </a:endParaRPr>
          </a:p>
          <a:p>
            <a:pPr algn="just">
              <a:lnSpc>
                <a:spcPct val="90000"/>
              </a:lnSpc>
              <a:buFontTx/>
              <a:buNone/>
            </a:pPr>
            <a:endParaRPr lang="en-US" altLang="zh-CN" b="1" dirty="0">
              <a:effectLst>
                <a:outerShdw blurRad="38100" dist="38100" dir="2700000" algn="tl">
                  <a:srgbClr val="C0C0C0"/>
                </a:outerShdw>
              </a:effectLst>
              <a:latin typeface="仿宋_GB2312" pitchFamily="49" charset="-122"/>
              <a:ea typeface="仿宋_GB2312" pitchFamily="49" charset="-122"/>
            </a:endParaRPr>
          </a:p>
          <a:p>
            <a:pPr algn="just">
              <a:lnSpc>
                <a:spcPct val="90000"/>
              </a:lnSpc>
              <a:buFontTx/>
              <a:buNone/>
            </a:pPr>
            <a:endParaRPr kumimoji="0" lang="zh-CN" altLang="en-US" b="1" dirty="0">
              <a:effectLst>
                <a:outerShdw blurRad="38100" dist="38100" dir="2700000" algn="tl">
                  <a:srgbClr val="C0C0C0"/>
                </a:outerShdw>
              </a:effectLst>
              <a:latin typeface="仿宋_GB2312" pitchFamily="49" charset="-122"/>
              <a:ea typeface="仿宋_GB2312" pitchFamily="49" charset="-122"/>
            </a:endParaRPr>
          </a:p>
          <a:p>
            <a:pPr algn="just">
              <a:lnSpc>
                <a:spcPct val="90000"/>
              </a:lnSpc>
              <a:buFontTx/>
              <a:buNone/>
            </a:pPr>
            <a:r>
              <a:rPr kumimoji="0" lang="zh-CN" altLang="en-US" b="1" dirty="0">
                <a:effectLst>
                  <a:outerShdw blurRad="38100" dist="38100" dir="2700000" algn="tl">
                    <a:srgbClr val="C0C0C0"/>
                  </a:outerShdw>
                </a:effectLst>
                <a:latin typeface="仿宋_GB2312" pitchFamily="49" charset="-122"/>
                <a:ea typeface="仿宋_GB2312" pitchFamily="49" charset="-122"/>
              </a:rPr>
              <a:t>（</a:t>
            </a:r>
            <a:r>
              <a:rPr kumimoji="0" lang="en-US" altLang="zh-CN" b="1" dirty="0">
                <a:effectLst>
                  <a:outerShdw blurRad="38100" dist="38100" dir="2700000" algn="tl">
                    <a:srgbClr val="C0C0C0"/>
                  </a:outerShdw>
                </a:effectLst>
                <a:latin typeface="仿宋_GB2312" pitchFamily="49" charset="-122"/>
                <a:ea typeface="仿宋_GB2312" pitchFamily="49" charset="-122"/>
              </a:rPr>
              <a:t>2</a:t>
            </a:r>
            <a:r>
              <a:rPr kumimoji="0" lang="zh-CN" altLang="en-US" b="1" dirty="0">
                <a:effectLst>
                  <a:outerShdw blurRad="38100" dist="38100" dir="2700000" algn="tl">
                    <a:srgbClr val="C0C0C0"/>
                  </a:outerShdw>
                </a:effectLst>
                <a:latin typeface="仿宋_GB2312" pitchFamily="49" charset="-122"/>
                <a:ea typeface="仿宋_GB2312" pitchFamily="49" charset="-122"/>
              </a:rPr>
              <a:t>）进程同时又是一个可以独立调度的基本单位。</a:t>
            </a:r>
          </a:p>
          <a:p>
            <a:endParaRPr kumimoji="0" lang="zh-CN" altLang="en-US" dirty="0"/>
          </a:p>
        </p:txBody>
      </p:sp>
    </p:spTree>
    <p:extLst>
      <p:ext uri="{BB962C8B-B14F-4D97-AF65-F5344CB8AC3E}">
        <p14:creationId xmlns:p14="http://schemas.microsoft.com/office/powerpoint/2010/main" val="3388959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Rot="1" noChangeArrowheads="1"/>
          </p:cNvSpPr>
          <p:nvPr>
            <p:ph type="body" idx="1"/>
          </p:nvPr>
        </p:nvSpPr>
        <p:spPr>
          <a:xfrm>
            <a:off x="457200" y="1524000"/>
            <a:ext cx="8153400" cy="4800600"/>
          </a:xfrm>
        </p:spPr>
        <p:txBody>
          <a:bodyPr/>
          <a:lstStyle/>
          <a:p>
            <a:pPr eaLnBrk="1" hangingPunct="1">
              <a:lnSpc>
                <a:spcPct val="150000"/>
              </a:lnSpc>
              <a:buFont typeface="Wingdings" panose="05000000000000000000" pitchFamily="2" charset="2"/>
              <a:buNone/>
            </a:pPr>
            <a:r>
              <a:rPr kumimoji="0" lang="zh-CN" altLang="en-US" sz="2800" b="1" dirty="0">
                <a:latin typeface="楷体_GB2312" pitchFamily="49" charset="-122"/>
                <a:ea typeface="楷体_GB2312" pitchFamily="49" charset="-122"/>
              </a:rPr>
              <a:t>①</a:t>
            </a:r>
            <a:r>
              <a:rPr kumimoji="0" lang="zh-CN" altLang="en-US" sz="2800" b="1" dirty="0">
                <a:solidFill>
                  <a:schemeClr val="folHlink"/>
                </a:solidFill>
                <a:latin typeface="楷体_GB2312" pitchFamily="49" charset="-122"/>
                <a:ea typeface="楷体_GB2312" pitchFamily="49" charset="-122"/>
              </a:rPr>
              <a:t>资源所有权</a:t>
            </a:r>
            <a:r>
              <a:rPr kumimoji="0" lang="zh-CN" altLang="en-US" sz="2800" b="1" dirty="0">
                <a:latin typeface="楷体_GB2312" pitchFamily="49" charset="-122"/>
                <a:ea typeface="楷体_GB2312" pitchFamily="49" charset="-122"/>
              </a:rPr>
              <a:t>：一个进程包括一个保存进程映像的虚地址空间，并且随时分配对资源的控制或所有权，包括内存、</a:t>
            </a:r>
            <a:r>
              <a:rPr kumimoji="0" lang="en-US" altLang="zh-CN" sz="2800" b="1" dirty="0">
                <a:latin typeface="楷体_GB2312" pitchFamily="49" charset="-122"/>
                <a:ea typeface="楷体_GB2312" pitchFamily="49" charset="-122"/>
              </a:rPr>
              <a:t>I/O</a:t>
            </a:r>
            <a:r>
              <a:rPr kumimoji="0" lang="zh-CN" altLang="en-US" sz="2800" b="1" dirty="0">
                <a:latin typeface="楷体_GB2312" pitchFamily="49" charset="-122"/>
                <a:ea typeface="楷体_GB2312" pitchFamily="49" charset="-122"/>
              </a:rPr>
              <a:t>通道、</a:t>
            </a:r>
            <a:r>
              <a:rPr kumimoji="0" lang="en-US" altLang="zh-CN" sz="2800" b="1" dirty="0">
                <a:latin typeface="楷体_GB2312" pitchFamily="49" charset="-122"/>
                <a:ea typeface="楷体_GB2312" pitchFamily="49" charset="-122"/>
              </a:rPr>
              <a:t>I/O</a:t>
            </a:r>
            <a:r>
              <a:rPr kumimoji="0" lang="zh-CN" altLang="en-US" sz="2800" b="1" dirty="0">
                <a:latin typeface="楷体_GB2312" pitchFamily="49" charset="-122"/>
                <a:ea typeface="楷体_GB2312" pitchFamily="49" charset="-122"/>
              </a:rPr>
              <a:t>设备、文件等。</a:t>
            </a:r>
          </a:p>
          <a:p>
            <a:pPr eaLnBrk="1" hangingPunct="1">
              <a:buFont typeface="Wingdings" panose="05000000000000000000" pitchFamily="2" charset="2"/>
              <a:buNone/>
            </a:pPr>
            <a:endParaRPr kumimoji="0" lang="zh-CN" altLang="en-US" sz="2800" b="1" dirty="0">
              <a:latin typeface="楷体_GB2312" pitchFamily="49" charset="-122"/>
              <a:ea typeface="楷体_GB2312" pitchFamily="49" charset="-122"/>
            </a:endParaRPr>
          </a:p>
          <a:p>
            <a:pPr eaLnBrk="1" hangingPunct="1">
              <a:buFont typeface="Wingdings" panose="05000000000000000000" pitchFamily="2" charset="2"/>
              <a:buNone/>
            </a:pPr>
            <a:r>
              <a:rPr kumimoji="0" lang="zh-CN" altLang="en-US" sz="2800" b="1" dirty="0">
                <a:latin typeface="楷体_GB2312" pitchFamily="49" charset="-122"/>
                <a:ea typeface="楷体_GB2312" pitchFamily="49" charset="-122"/>
              </a:rPr>
              <a:t>②</a:t>
            </a:r>
            <a:r>
              <a:rPr kumimoji="0" lang="zh-CN" altLang="en-US" sz="2800" b="1" dirty="0">
                <a:solidFill>
                  <a:schemeClr val="folHlink"/>
                </a:solidFill>
                <a:latin typeface="楷体_GB2312" pitchFamily="49" charset="-122"/>
                <a:ea typeface="楷体_GB2312" pitchFamily="49" charset="-122"/>
              </a:rPr>
              <a:t>调度／执行</a:t>
            </a:r>
            <a:r>
              <a:rPr kumimoji="0" lang="zh-CN" altLang="en-US" sz="2800" b="1" dirty="0">
                <a:latin typeface="楷体_GB2312" pitchFamily="49" charset="-122"/>
                <a:ea typeface="楷体_GB2312" pitchFamily="49" charset="-122"/>
              </a:rPr>
              <a:t>：进程是被操作系统</a:t>
            </a:r>
            <a:r>
              <a:rPr kumimoji="0" lang="zh-CN" altLang="en-US" sz="2800" b="1" dirty="0">
                <a:solidFill>
                  <a:schemeClr val="folHlink"/>
                </a:solidFill>
                <a:latin typeface="楷体_GB2312" pitchFamily="49" charset="-122"/>
                <a:ea typeface="楷体_GB2312" pitchFamily="49" charset="-122"/>
              </a:rPr>
              <a:t>调度的实体</a:t>
            </a:r>
            <a:r>
              <a:rPr kumimoji="0" lang="zh-CN" altLang="en-US" sz="2800" b="1" dirty="0">
                <a:latin typeface="楷体_GB2312" pitchFamily="49" charset="-122"/>
                <a:ea typeface="楷体_GB2312" pitchFamily="49" charset="-122"/>
              </a:rPr>
              <a:t>。</a:t>
            </a:r>
            <a:endParaRPr kumimoji="0" lang="en-US" altLang="zh-CN" sz="2800" b="1" dirty="0">
              <a:latin typeface="楷体_GB2312" pitchFamily="49" charset="-122"/>
              <a:ea typeface="楷体_GB2312" pitchFamily="49" charset="-122"/>
            </a:endParaRPr>
          </a:p>
          <a:p>
            <a:pPr eaLnBrk="1" hangingPunct="1">
              <a:buFont typeface="Wingdings" panose="05000000000000000000" pitchFamily="2" charset="2"/>
              <a:buNone/>
            </a:pPr>
            <a:endParaRPr kumimoji="0" lang="zh-CN" altLang="en-US" sz="2800" b="1" dirty="0">
              <a:latin typeface="楷体_GB2312" pitchFamily="49" charset="-122"/>
              <a:ea typeface="楷体_GB2312" pitchFamily="49" charset="-122"/>
            </a:endParaRPr>
          </a:p>
        </p:txBody>
      </p:sp>
      <p:sp>
        <p:nvSpPr>
          <p:cNvPr id="184322" name="Rectangle 4"/>
          <p:cNvSpPr>
            <a:spLocks noGrp="1" noRot="1" noChangeArrowheads="1"/>
          </p:cNvSpPr>
          <p:nvPr>
            <p:ph type="title"/>
          </p:nvPr>
        </p:nvSpPr>
        <p:spPr/>
        <p:txBody>
          <a:bodyPr>
            <a:normAutofit fontScale="90000"/>
          </a:bodyPr>
          <a:lstStyle/>
          <a:p>
            <a:pPr eaLnBrk="1" hangingPunct="1"/>
            <a:br>
              <a:rPr kumimoji="0" lang="en-US" altLang="zh-CN" sz="4000" b="1"/>
            </a:br>
            <a:r>
              <a:rPr kumimoji="0" lang="zh-CN" altLang="en-US" sz="4000" b="1"/>
              <a:t>进程的概念体现出两个特点： </a:t>
            </a:r>
            <a:br>
              <a:rPr kumimoji="0" lang="zh-CN" altLang="en-US" sz="4000" b="1"/>
            </a:br>
            <a:endParaRPr kumimoji="0" lang="zh-CN" altLang="en-US" b="1"/>
          </a:p>
        </p:txBody>
      </p:sp>
    </p:spTree>
    <p:extLst>
      <p:ext uri="{BB962C8B-B14F-4D97-AF65-F5344CB8AC3E}">
        <p14:creationId xmlns:p14="http://schemas.microsoft.com/office/powerpoint/2010/main" val="3113243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diamond(in)">
                                      <p:cBhvr>
                                        <p:cTn id="7" dur="2000"/>
                                        <p:tgtEl>
                                          <p:spTgt spid="238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38595">
                                            <p:txEl>
                                              <p:pRg st="2" end="2"/>
                                            </p:txEl>
                                          </p:spTgt>
                                        </p:tgtEl>
                                        <p:attrNameLst>
                                          <p:attrName>style.visibility</p:attrName>
                                        </p:attrNameLst>
                                      </p:cBhvr>
                                      <p:to>
                                        <p:strVal val="visible"/>
                                      </p:to>
                                    </p:set>
                                    <p:animEffect transition="in" filter="diamond(in)">
                                      <p:cBhvr>
                                        <p:cTn id="12" dur="2000"/>
                                        <p:tgtEl>
                                          <p:spTgt spid="238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1436</TotalTime>
  <Pages>0</Pages>
  <Words>5708</Words>
  <Characters>0</Characters>
  <Application>Microsoft Macintosh PowerPoint</Application>
  <DocSecurity>0</DocSecurity>
  <PresentationFormat>全屏显示(4:3)</PresentationFormat>
  <Lines>0</Lines>
  <Paragraphs>723</Paragraphs>
  <Slides>70</Slides>
  <Notes>3</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9" baseType="lpstr">
      <vt:lpstr>-apple-system</vt:lpstr>
      <vt:lpstr>仿宋_GB2312</vt:lpstr>
      <vt:lpstr>黑体</vt:lpstr>
      <vt:lpstr>楷体_GB2312</vt:lpstr>
      <vt:lpstr>宋体</vt:lpstr>
      <vt:lpstr>Arial Unicode MS</vt:lpstr>
      <vt:lpstr>ibm-plex-mono</vt:lpstr>
      <vt:lpstr>ＭＳ Ｐゴシック</vt:lpstr>
      <vt:lpstr>Arial</vt:lpstr>
      <vt:lpstr>Calibri</vt:lpstr>
      <vt:lpstr>Consolas</vt:lpstr>
      <vt:lpstr>Courier New</vt:lpstr>
      <vt:lpstr>Verdana</vt:lpstr>
      <vt:lpstr>Wingdings</vt:lpstr>
      <vt:lpstr>Wingdings 2</vt:lpstr>
      <vt:lpstr>Wingdings 3</vt:lpstr>
      <vt:lpstr>聚合</vt:lpstr>
      <vt:lpstr>WangImage.Document</vt:lpstr>
      <vt:lpstr>文档</vt:lpstr>
      <vt:lpstr>面向对象程序设计Java</vt:lpstr>
      <vt:lpstr>第8章 多线程设计</vt:lpstr>
      <vt:lpstr>进程的定义 </vt:lpstr>
      <vt:lpstr> 2．进程的三种基本状态</vt:lpstr>
      <vt:lpstr>进程的三种基本状态及其转换 </vt:lpstr>
      <vt:lpstr>Java 进程与操作系统进程</vt:lpstr>
      <vt:lpstr>线程的基本概念</vt:lpstr>
      <vt:lpstr> 进程的两个基本属性： </vt:lpstr>
      <vt:lpstr> 进程的概念体现出两个特点：  </vt:lpstr>
      <vt:lpstr>系统为进程进行的操作 </vt:lpstr>
      <vt:lpstr>由进程到线程</vt:lpstr>
      <vt:lpstr>PowerPoint 演示文稿</vt:lpstr>
      <vt:lpstr>图示:进程与线程概念</vt:lpstr>
      <vt:lpstr>Java 线程</vt:lpstr>
      <vt:lpstr>多线程机制</vt:lpstr>
      <vt:lpstr>多线程机制</vt:lpstr>
      <vt:lpstr>多线程机制</vt:lpstr>
      <vt:lpstr>多线程机制</vt:lpstr>
      <vt:lpstr>多线程机制</vt:lpstr>
      <vt:lpstr>多线程实现方法</vt:lpstr>
      <vt:lpstr>实现Thread子类方法的多线程</vt:lpstr>
      <vt:lpstr>实现Thread子类方法的多线程示例</vt:lpstr>
      <vt:lpstr>实现Thread子类方法的多线程示例</vt:lpstr>
      <vt:lpstr>实现Thread子类方法的多线程示例</vt:lpstr>
      <vt:lpstr>实现Runnable接口方法的多线程</vt:lpstr>
      <vt:lpstr>实现Runnable接口多线程示例</vt:lpstr>
      <vt:lpstr>实现Runnable接口多线程示例</vt:lpstr>
      <vt:lpstr>多线程状态及调度线程的状态</vt:lpstr>
      <vt:lpstr>多线程状态及调度 线程的状态</vt:lpstr>
      <vt:lpstr>多线程状态及调度优先级</vt:lpstr>
      <vt:lpstr>多线程状态及调度优先级</vt:lpstr>
      <vt:lpstr>多线程状态及调度</vt:lpstr>
      <vt:lpstr>多线程状态及调度</vt:lpstr>
      <vt:lpstr>线程的控制</vt:lpstr>
      <vt:lpstr>多线程状态及调度</vt:lpstr>
      <vt:lpstr>什么是InterruptedException</vt:lpstr>
      <vt:lpstr>什么是InterruptedException</vt:lpstr>
      <vt:lpstr>线程中断</vt:lpstr>
      <vt:lpstr>处理 InterruptedException</vt:lpstr>
      <vt:lpstr>PowerPoint 演示文稿</vt:lpstr>
      <vt:lpstr>PowerPoint 演示文稿</vt:lpstr>
      <vt:lpstr>PowerPoint 演示文稿</vt:lpstr>
      <vt:lpstr>PowerPoint 演示文稿</vt:lpstr>
      <vt:lpstr>PowerPoint 演示文稿</vt:lpstr>
      <vt:lpstr>PowerPoint 演示文稿</vt:lpstr>
      <vt:lpstr>线程同步</vt:lpstr>
      <vt:lpstr>线程同步</vt:lpstr>
      <vt:lpstr>线程同步</vt:lpstr>
      <vt:lpstr>synchronized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线程通信</vt:lpstr>
      <vt:lpstr>线程通信</vt:lpstr>
      <vt:lpstr>wait和notify的应用示例</vt:lpstr>
      <vt:lpstr>PowerPoint 演示文稿</vt:lpstr>
      <vt:lpstr>PowerPoint 演示文稿</vt:lpstr>
      <vt:lpstr>补充 volatile变量</vt:lpstr>
      <vt:lpstr>PowerPoint 演示文稿</vt:lpstr>
      <vt:lpstr>PowerPoint 演示文稿</vt:lpstr>
      <vt:lpstr>PowerPoint 演示文稿</vt:lpstr>
      <vt:lpstr>总结</vt:lpstr>
      <vt:lpstr>总结</vt:lpstr>
      <vt:lpstr>思考问题</vt:lpstr>
      <vt:lpstr>第8章作业</vt:lpstr>
    </vt:vector>
  </TitlesOfParts>
  <Company>Guilddesign</Company>
  <LinksUpToDate>false</LinksUpToDate>
  <CharactersWithSpaces>0</CharactersWithSpaces>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Sung Ha, Park</dc:creator>
  <cp:lastModifiedBy>Felix Xu</cp:lastModifiedBy>
  <cp:revision>96</cp:revision>
  <cp:lastPrinted>1899-12-30T00:00:00Z</cp:lastPrinted>
  <dcterms:created xsi:type="dcterms:W3CDTF">2004-07-21T02:43:03Z</dcterms:created>
  <dcterms:modified xsi:type="dcterms:W3CDTF">2018-10-30T09:23:03Z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