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1"/>
  </p:notesMasterIdLst>
  <p:sldIdLst>
    <p:sldId id="256" r:id="rId2"/>
    <p:sldId id="936" r:id="rId3"/>
    <p:sldId id="726" r:id="rId4"/>
    <p:sldId id="649" r:id="rId5"/>
    <p:sldId id="824" r:id="rId6"/>
    <p:sldId id="825" r:id="rId7"/>
    <p:sldId id="826" r:id="rId8"/>
    <p:sldId id="650" r:id="rId9"/>
    <p:sldId id="727" r:id="rId10"/>
    <p:sldId id="318" r:id="rId11"/>
    <p:sldId id="827" r:id="rId12"/>
    <p:sldId id="728" r:id="rId13"/>
    <p:sldId id="729" r:id="rId14"/>
    <p:sldId id="828" r:id="rId15"/>
    <p:sldId id="515" r:id="rId16"/>
    <p:sldId id="793" r:id="rId17"/>
    <p:sldId id="764" r:id="rId18"/>
    <p:sldId id="857" r:id="rId19"/>
    <p:sldId id="858" r:id="rId20"/>
    <p:sldId id="680" r:id="rId21"/>
    <p:sldId id="860" r:id="rId22"/>
    <p:sldId id="861" r:id="rId23"/>
    <p:sldId id="862" r:id="rId24"/>
    <p:sldId id="863" r:id="rId25"/>
    <p:sldId id="865" r:id="rId26"/>
    <p:sldId id="868" r:id="rId27"/>
    <p:sldId id="934" r:id="rId28"/>
    <p:sldId id="937" r:id="rId29"/>
    <p:sldId id="889" r:id="rId30"/>
    <p:sldId id="890" r:id="rId31"/>
    <p:sldId id="935" r:id="rId32"/>
    <p:sldId id="914" r:id="rId33"/>
    <p:sldId id="915" r:id="rId34"/>
    <p:sldId id="916" r:id="rId35"/>
    <p:sldId id="917" r:id="rId36"/>
    <p:sldId id="918" r:id="rId37"/>
    <p:sldId id="919" r:id="rId38"/>
    <p:sldId id="912" r:id="rId39"/>
    <p:sldId id="516" r:id="rId40"/>
    <p:sldId id="766" r:id="rId41"/>
    <p:sldId id="892" r:id="rId42"/>
    <p:sldId id="891" r:id="rId43"/>
    <p:sldId id="893" r:id="rId44"/>
    <p:sldId id="929" r:id="rId45"/>
    <p:sldId id="931" r:id="rId46"/>
    <p:sldId id="932" r:id="rId47"/>
    <p:sldId id="930" r:id="rId48"/>
    <p:sldId id="938" r:id="rId49"/>
    <p:sldId id="939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3399"/>
    <a:srgbClr val="336699"/>
    <a:srgbClr val="3366CC"/>
    <a:srgbClr val="0066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2" autoAdjust="0"/>
    <p:restoredTop sz="93407" autoAdjust="0"/>
  </p:normalViewPr>
  <p:slideViewPr>
    <p:cSldViewPr>
      <p:cViewPr varScale="1">
        <p:scale>
          <a:sx n="72" d="100"/>
          <a:sy n="72" d="100"/>
        </p:scale>
        <p:origin x="1002" y="54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96" y="120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zh-CN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 smtClean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 smtClean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 smtClean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E3A7AF-7E16-7140-B6DC-18342E098AF8}" type="presOf" srcId="{E191C5FF-9035-4348-ACB1-BAD5E6578D4D}" destId="{213AFB41-0C8E-48A5-A6F4-98797269317B}" srcOrd="0" destOrd="0" presId="urn:microsoft.com/office/officeart/2005/8/layout/vList3#2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A2E3E34D-F129-6B40-BF6A-1450821B69C0}" type="presOf" srcId="{55D72A34-A644-4058-A491-926BC51C497B}" destId="{070B6D43-3FA3-4730-A4ED-3464CB09FA02}" srcOrd="0" destOrd="0" presId="urn:microsoft.com/office/officeart/2005/8/layout/vList3#2"/>
    <dgm:cxn modelId="{E23ADC0A-5554-C040-8E8B-AFC3EF3DCE2B}" type="presOf" srcId="{AC44FC8F-6B9F-41DE-9FDC-DD5F8D2A0071}" destId="{698F5D1F-7ADD-43FC-BF6F-1A7A0D6A7A4F}" srcOrd="0" destOrd="0" presId="urn:microsoft.com/office/officeart/2005/8/layout/vList3#2"/>
    <dgm:cxn modelId="{8506E846-9CD4-6944-88C3-7B29167B67E4}" type="presOf" srcId="{B0A9BC3E-157E-464C-81B3-F498EBBBA913}" destId="{3822C21C-E39B-4CDB-A2ED-B3FC427F3161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E46CBB51-9B4C-1C4C-8B30-9C2E7EBB1A8A}" type="presOf" srcId="{90AEAF06-FF20-4EC1-93EE-D6117FFE98B9}" destId="{73852271-39CE-485E-9C35-81AE2EA898DF}" srcOrd="0" destOrd="0" presId="urn:microsoft.com/office/officeart/2005/8/layout/vList3#2"/>
    <dgm:cxn modelId="{FA186A2C-ACD9-DE40-9F46-CD2C79B3A7EC}" type="presParOf" srcId="{73852271-39CE-485E-9C35-81AE2EA898DF}" destId="{BEDC0BF3-D75F-4E5E-AA3A-2CC0D9DD0EAC}" srcOrd="0" destOrd="0" presId="urn:microsoft.com/office/officeart/2005/8/layout/vList3#2"/>
    <dgm:cxn modelId="{3D575F15-C509-2F47-BE51-D1D4FFD3CE14}" type="presParOf" srcId="{BEDC0BF3-D75F-4E5E-AA3A-2CC0D9DD0EAC}" destId="{DA3E3410-9F0D-46F0-B537-DC54EEF60B5A}" srcOrd="0" destOrd="0" presId="urn:microsoft.com/office/officeart/2005/8/layout/vList3#2"/>
    <dgm:cxn modelId="{8137807F-3CF0-B44E-8904-1A021CFF6CE3}" type="presParOf" srcId="{BEDC0BF3-D75F-4E5E-AA3A-2CC0D9DD0EAC}" destId="{698F5D1F-7ADD-43FC-BF6F-1A7A0D6A7A4F}" srcOrd="1" destOrd="0" presId="urn:microsoft.com/office/officeart/2005/8/layout/vList3#2"/>
    <dgm:cxn modelId="{5F52D8AC-EE3C-0740-B547-4B5D2E63082B}" type="presParOf" srcId="{73852271-39CE-485E-9C35-81AE2EA898DF}" destId="{6C69E316-95E7-4BF6-BD26-329C2CFA4FA0}" srcOrd="1" destOrd="0" presId="urn:microsoft.com/office/officeart/2005/8/layout/vList3#2"/>
    <dgm:cxn modelId="{1AE4C8E1-8D00-E148-803A-FB437EF28B89}" type="presParOf" srcId="{73852271-39CE-485E-9C35-81AE2EA898DF}" destId="{A46A0400-6EAD-4D59-835E-C040C020E8DD}" srcOrd="2" destOrd="0" presId="urn:microsoft.com/office/officeart/2005/8/layout/vList3#2"/>
    <dgm:cxn modelId="{6E6C0A78-DD8D-834C-A725-DD0ADD9E94DB}" type="presParOf" srcId="{A46A0400-6EAD-4D59-835E-C040C020E8DD}" destId="{522EF139-9BCC-4F66-87A2-6479F093EF64}" srcOrd="0" destOrd="0" presId="urn:microsoft.com/office/officeart/2005/8/layout/vList3#2"/>
    <dgm:cxn modelId="{79F77D1D-FE23-5C40-8139-A707F5BAE1FF}" type="presParOf" srcId="{A46A0400-6EAD-4D59-835E-C040C020E8DD}" destId="{070B6D43-3FA3-4730-A4ED-3464CB09FA02}" srcOrd="1" destOrd="0" presId="urn:microsoft.com/office/officeart/2005/8/layout/vList3#2"/>
    <dgm:cxn modelId="{EBC36C0F-0E6D-A144-B2C3-013A038B104C}" type="presParOf" srcId="{73852271-39CE-485E-9C35-81AE2EA898DF}" destId="{906585B6-C6DA-440C-B81D-155DDA219CBF}" srcOrd="3" destOrd="0" presId="urn:microsoft.com/office/officeart/2005/8/layout/vList3#2"/>
    <dgm:cxn modelId="{63BEAEDF-463B-E347-81FA-4A46D97F0363}" type="presParOf" srcId="{73852271-39CE-485E-9C35-81AE2EA898DF}" destId="{BE5E2D1C-D4FD-4B11-8BAB-C8E282081611}" srcOrd="4" destOrd="0" presId="urn:microsoft.com/office/officeart/2005/8/layout/vList3#2"/>
    <dgm:cxn modelId="{320B3E02-791D-6C4B-86F2-A7E4F3830A87}" type="presParOf" srcId="{BE5E2D1C-D4FD-4B11-8BAB-C8E282081611}" destId="{1DD80B41-4203-4B4A-8162-D0DA1D904347}" srcOrd="0" destOrd="0" presId="urn:microsoft.com/office/officeart/2005/8/layout/vList3#2"/>
    <dgm:cxn modelId="{F37084D1-CC73-C043-BCC0-61E97F15B7BA}" type="presParOf" srcId="{BE5E2D1C-D4FD-4B11-8BAB-C8E282081611}" destId="{3822C21C-E39B-4CDB-A2ED-B3FC427F3161}" srcOrd="1" destOrd="0" presId="urn:microsoft.com/office/officeart/2005/8/layout/vList3#2"/>
    <dgm:cxn modelId="{1B9CF04A-2FCD-D440-BEB0-AC91A01F5DB3}" type="presParOf" srcId="{73852271-39CE-485E-9C35-81AE2EA898DF}" destId="{17EF7451-7F82-4094-904E-6E515DB65DA9}" srcOrd="5" destOrd="0" presId="urn:microsoft.com/office/officeart/2005/8/layout/vList3#2"/>
    <dgm:cxn modelId="{141096FC-4C46-F84F-B8CC-83665C3D572E}" type="presParOf" srcId="{73852271-39CE-485E-9C35-81AE2EA898DF}" destId="{63E8FE4C-1BC9-4A12-8883-A793D2EC1DC0}" srcOrd="6" destOrd="0" presId="urn:microsoft.com/office/officeart/2005/8/layout/vList3#2"/>
    <dgm:cxn modelId="{7AA3E619-FEDE-6B46-916A-C42BFC7A4584}" type="presParOf" srcId="{63E8FE4C-1BC9-4A12-8883-A793D2EC1DC0}" destId="{5C231798-BBF3-4581-B6E0-45B214C03CA2}" srcOrd="0" destOrd="0" presId="urn:microsoft.com/office/officeart/2005/8/layout/vList3#2"/>
    <dgm:cxn modelId="{8BFC2BC5-C8A3-1141-A6E3-7BCF7A74D3F1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554467" y="716"/>
          <a:ext cx="5472684" cy="7040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61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sz="3100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sz="3100" kern="1200" dirty="0">
            <a:solidFill>
              <a:schemeClr val="bg1"/>
            </a:solidFill>
          </a:endParaRPr>
        </a:p>
      </dsp:txBody>
      <dsp:txXfrm rot="10800000">
        <a:off x="1730476" y="716"/>
        <a:ext cx="5296675" cy="704036"/>
      </dsp:txXfrm>
    </dsp:sp>
    <dsp:sp modelId="{DA3E3410-9F0D-46F0-B537-DC54EEF60B5A}">
      <dsp:nvSpPr>
        <dsp:cNvPr id="0" name=""/>
        <dsp:cNvSpPr/>
      </dsp:nvSpPr>
      <dsp:spPr>
        <a:xfrm>
          <a:off x="1202448" y="716"/>
          <a:ext cx="704036" cy="70403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554467" y="914913"/>
          <a:ext cx="5472684" cy="7040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6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sz="3100" b="1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sz="3100" kern="1200" dirty="0" smtClean="0">
            <a:solidFill>
              <a:schemeClr val="bg1"/>
            </a:solidFill>
          </a:endParaRPr>
        </a:p>
      </dsp:txBody>
      <dsp:txXfrm rot="10800000">
        <a:off x="1730476" y="914913"/>
        <a:ext cx="5296675" cy="704036"/>
      </dsp:txXfrm>
    </dsp:sp>
    <dsp:sp modelId="{522EF139-9BCC-4F66-87A2-6479F093EF64}">
      <dsp:nvSpPr>
        <dsp:cNvPr id="0" name=""/>
        <dsp:cNvSpPr/>
      </dsp:nvSpPr>
      <dsp:spPr>
        <a:xfrm>
          <a:off x="1202448" y="914913"/>
          <a:ext cx="704036" cy="70403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554467" y="1829110"/>
          <a:ext cx="5472684" cy="7040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6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en-US" sz="3100" kern="1200" dirty="0" smtClean="0">
            <a:solidFill>
              <a:schemeClr val="bg1"/>
            </a:solidFill>
          </a:endParaRPr>
        </a:p>
      </dsp:txBody>
      <dsp:txXfrm rot="10800000">
        <a:off x="1730476" y="1829110"/>
        <a:ext cx="5296675" cy="704036"/>
      </dsp:txXfrm>
    </dsp:sp>
    <dsp:sp modelId="{1DD80B41-4203-4B4A-8162-D0DA1D904347}">
      <dsp:nvSpPr>
        <dsp:cNvPr id="0" name=""/>
        <dsp:cNvSpPr/>
      </dsp:nvSpPr>
      <dsp:spPr>
        <a:xfrm>
          <a:off x="1202448" y="1829110"/>
          <a:ext cx="704036" cy="70403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554467" y="2743306"/>
          <a:ext cx="5472684" cy="7040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6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en-US" sz="3100" kern="1200" dirty="0" smtClean="0">
            <a:solidFill>
              <a:schemeClr val="bg1"/>
            </a:solidFill>
          </a:endParaRPr>
        </a:p>
      </dsp:txBody>
      <dsp:txXfrm rot="10800000">
        <a:off x="1730476" y="2743306"/>
        <a:ext cx="5296675" cy="704036"/>
      </dsp:txXfrm>
    </dsp:sp>
    <dsp:sp modelId="{5C231798-BBF3-4581-B6E0-45B214C03CA2}">
      <dsp:nvSpPr>
        <dsp:cNvPr id="0" name=""/>
        <dsp:cNvSpPr/>
      </dsp:nvSpPr>
      <dsp:spPr>
        <a:xfrm>
          <a:off x="1202448" y="2743306"/>
          <a:ext cx="704036" cy="70403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A67E-A04E-4BE8-AA51-743A0D69C7FE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32F3-A68D-46AF-8CB0-9FB109D8C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5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32F3-A68D-46AF-8CB0-9FB109D8CF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4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7010400" cy="563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7010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A24F45-327C-304E-9C05-E109F3C16CF5}" type="datetime3">
              <a:rPr lang="zh-CN" altLang="en-US"/>
              <a:pPr/>
              <a:t>2017年11月15日星期三</a:t>
            </a:fld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87BB9B-595B-8540-B08D-7E4471945D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0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</a:t>
            </a:r>
            <a:r>
              <a:rPr lang="en-US" altLang="zh-CN" dirty="0" smtClean="0"/>
              <a:t>Java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File类的主要方法：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文件路径和属性</a:t>
            </a:r>
          </a:p>
          <a:p>
            <a:pPr lvl="2"/>
            <a:r>
              <a:rPr lang="en-US" altLang="zh-CN" dirty="0" err="1" smtClean="0"/>
              <a:t>getPath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getAbsolutePath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对象的路径和绝对路径。</a:t>
            </a:r>
          </a:p>
          <a:p>
            <a:pPr lvl="2"/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对象的文件名或目录名。</a:t>
            </a:r>
          </a:p>
          <a:p>
            <a:pPr lvl="2"/>
            <a:r>
              <a:rPr lang="en-US" altLang="zh-CN" dirty="0" err="1" smtClean="0"/>
              <a:t>getParent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对象的父目录。</a:t>
            </a:r>
          </a:p>
          <a:p>
            <a:pPr lvl="1"/>
            <a:r>
              <a:rPr lang="zh-CN" altLang="en-US" dirty="0" smtClean="0"/>
              <a:t>表示文件的属性或状态：</a:t>
            </a:r>
          </a:p>
          <a:p>
            <a:pPr lvl="2"/>
            <a:r>
              <a:rPr lang="en-US" altLang="zh-CN" dirty="0" err="1" smtClean="0"/>
              <a:t>canWrite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canRead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isDirectory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isAbsolute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exist()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isFile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都返回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型数据，分别表示文件是否写保护，是否读保护，是目录还是文件，是否使用绝对路径，是否存在。 </a:t>
            </a:r>
          </a:p>
          <a:p>
            <a:pPr lvl="1"/>
            <a:endParaRPr lang="zh-CN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en-US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1981200" y="2057400"/>
            <a:ext cx="6477000" cy="1600200"/>
          </a:xfrm>
          <a:prstGeom prst="wedgeRectCallout">
            <a:avLst>
              <a:gd name="adj1" fmla="val -47991"/>
              <a:gd name="adj2" fmla="val 131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File f = new File(”demo.txt”);</a:t>
            </a:r>
          </a:p>
          <a:p>
            <a:pPr>
              <a:lnSpc>
                <a:spcPct val="120000"/>
              </a:lnSpc>
            </a:pP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f.getName()：获得文件名demo.txt</a:t>
            </a:r>
          </a:p>
          <a:p>
            <a:pPr>
              <a:lnSpc>
                <a:spcPct val="120000"/>
              </a:lnSpc>
            </a:pP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f.exist()：文件demo.txt存在返回true。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7473950" y="6491288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FileTest1.java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ldLvl="0" animBg="1" autoUpdateAnimBg="0"/>
      <p:bldP spid="52229" grpId="1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File类的主要方法：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创建目录和删除文件</a:t>
            </a:r>
          </a:p>
          <a:p>
            <a:pPr lvl="2"/>
            <a:r>
              <a:rPr lang="zh-CN" altLang="zh-CN" dirty="0" smtClean="0"/>
              <a:t>mkdir()和mkdirs()用于创建目录。创建目录的位置完全取决于File对象的路径。</a:t>
            </a:r>
          </a:p>
          <a:p>
            <a:pPr lvl="2"/>
            <a:r>
              <a:rPr lang="zh-CN" altLang="zh-CN" dirty="0" smtClean="0"/>
              <a:t>delete()用于删除文件或目录，删除目录时，应该保证所删目录是一个空目录，否则删除操作失败。</a:t>
            </a:r>
          </a:p>
          <a:p>
            <a:pPr lvl="1"/>
            <a:r>
              <a:rPr lang="zh-CN" altLang="zh-CN" dirty="0" smtClean="0"/>
              <a:t>文件更名</a:t>
            </a:r>
          </a:p>
          <a:p>
            <a:pPr lvl="2"/>
            <a:r>
              <a:rPr lang="zh-CN" altLang="zh-CN" dirty="0" smtClean="0"/>
              <a:t>renameTo()方法不但可以给文件更名，而且可以给目录更名。</a:t>
            </a:r>
          </a:p>
          <a:p>
            <a:pPr lvl="2"/>
            <a:r>
              <a:rPr lang="zh-CN" altLang="zh-CN" dirty="0" smtClean="0"/>
              <a:t>equals()判断两个File对象是否相等，程序用它来判断用户给定的原文件名和新文件名是否相等，如果相等则不能进行更名操作。 </a:t>
            </a:r>
          </a:p>
          <a:p>
            <a:endParaRPr lang="zh-CN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/>
        </p:nvSpPr>
        <p:spPr bwMode="auto">
          <a:xfrm>
            <a:off x="533400" y="1752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AutoNum type="arabicPeriod" startAt="2"/>
            </a:pPr>
            <a:endParaRPr lang="zh-CN" sz="32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3429000" y="1066800"/>
            <a:ext cx="5486400" cy="1371600"/>
          </a:xfrm>
          <a:prstGeom prst="wedgeRectCallout">
            <a:avLst>
              <a:gd name="adj1" fmla="val -50782"/>
              <a:gd name="adj2" fmla="val 852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 = new File(”example”);</a:t>
            </a:r>
          </a:p>
          <a:p>
            <a:pPr>
              <a:lnSpc>
                <a:spcPct val="120000"/>
              </a:lnSpc>
            </a:pPr>
            <a:r>
              <a:rPr 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f.mkdir()：创建example目录。</a:t>
            </a:r>
          </a:p>
          <a:p>
            <a:pPr>
              <a:lnSpc>
                <a:spcPct val="120000"/>
              </a:lnSpc>
            </a:pPr>
            <a:r>
              <a:rPr 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  <a:sym typeface="Arial" charset="0"/>
              </a:rPr>
              <a:t>f.delete()：删除example目录。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3352800" y="5105400"/>
            <a:ext cx="5486400" cy="1371600"/>
          </a:xfrm>
          <a:prstGeom prst="wedgeRectCallout">
            <a:avLst>
              <a:gd name="adj1" fmla="val -55565"/>
              <a:gd name="adj2" fmla="val -72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f.renameT</a:t>
            </a: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  <a:sym typeface="Arial" charset="0"/>
              </a:rPr>
              <a:t>o("source");</a:t>
            </a:r>
          </a:p>
          <a:p>
            <a:pPr>
              <a:lnSpc>
                <a:spcPct val="120000"/>
              </a:lnSpc>
            </a:pP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  <a:sym typeface="Arial" charset="0"/>
              </a:rPr>
              <a:t>将名字更名为"source"</a:t>
            </a: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。</a:t>
            </a:r>
            <a:endParaRPr lang="zh-CN" sz="2400">
              <a:solidFill>
                <a:schemeClr val="bg1"/>
              </a:solidFill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5334000" y="6491288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FileTest2.java 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934200" y="6491288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FileRename.java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ldLvl="0" animBg="1" autoUpdateAnimBg="0"/>
      <p:bldP spid="53253" grpId="1" bldLvl="0" animBg="1" autoUpdateAnimBg="0"/>
      <p:bldP spid="53254" grpId="0" bldLvl="0" animBg="1" autoUpdateAnimBg="0"/>
      <p:bldP spid="53254" grpId="1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目录清单：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list()方法产生目录清单，它只返回指定目录中包含的文件名或子目录名，没有文件长度、修改时间、文件属性等信息。</a:t>
            </a:r>
          </a:p>
          <a:p>
            <a:pPr lvl="1"/>
            <a:r>
              <a:rPr lang="zh-CN" altLang="zh-CN" dirty="0" smtClean="0"/>
              <a:t>lastModified()返回文件最后一次被修改的时间，其值是相对于1970年1月1日的时间毫秒数，为便于阅读，必须变成java.util.Date对象。</a:t>
            </a:r>
          </a:p>
          <a:p>
            <a:pPr lvl="1"/>
            <a:endParaRPr lang="zh-CN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/>
        </p:nvSpPr>
        <p:spPr bwMode="auto">
          <a:xfrm>
            <a:off x="381000" y="2057400"/>
            <a:ext cx="83026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Ø"/>
            </a:pPr>
            <a:endParaRPr lang="zh-CN" sz="28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934200" y="6491288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FileDir.java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RandomAccessFile类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ym typeface="Arial" charset="0"/>
              </a:rPr>
              <a:t>RandomAccessFile</a:t>
            </a:r>
            <a:r>
              <a:rPr lang="zh-CN" altLang="zh-CN" dirty="0" smtClean="0"/>
              <a:t>类和输入输出流类具有读写文件的功能。</a:t>
            </a:r>
          </a:p>
          <a:p>
            <a:r>
              <a:rPr lang="zh-CN" altLang="zh-CN" dirty="0" smtClean="0"/>
              <a:t>它有两个构造器:</a:t>
            </a:r>
          </a:p>
          <a:p>
            <a:pPr lvl="1"/>
            <a:r>
              <a:rPr lang="zh-CN" altLang="zh-CN" dirty="0" smtClean="0">
                <a:sym typeface="Arial" charset="0"/>
              </a:rPr>
              <a:t>  RandomAccessFile(String name, String mode)</a:t>
            </a:r>
          </a:p>
          <a:p>
            <a:pPr lvl="1"/>
            <a:r>
              <a:rPr lang="zh-CN" altLang="zh-CN" dirty="0" smtClean="0">
                <a:sym typeface="Arial" charset="0"/>
              </a:rPr>
              <a:t>  RandomAccessFile(File file, String mode)</a:t>
            </a:r>
          </a:p>
          <a:p>
            <a:pPr lvl="1"/>
            <a:r>
              <a:rPr lang="zh-CN" altLang="zh-CN" dirty="0" smtClean="0">
                <a:sym typeface="Arial" charset="0"/>
              </a:rPr>
              <a:t>其中：</a:t>
            </a:r>
          </a:p>
          <a:p>
            <a:pPr lvl="2"/>
            <a:r>
              <a:rPr lang="zh-CN" altLang="zh-CN" dirty="0" smtClean="0">
                <a:sym typeface="Arial" charset="0"/>
              </a:rPr>
              <a:t>name 是一个String对象，表示被访问的文件名。</a:t>
            </a:r>
          </a:p>
          <a:p>
            <a:pPr lvl="2"/>
            <a:r>
              <a:rPr lang="zh-CN" altLang="zh-CN" dirty="0" smtClean="0">
                <a:sym typeface="Arial" charset="0"/>
              </a:rPr>
              <a:t>file 是一个File对象，表示被访问的文件名。</a:t>
            </a:r>
          </a:p>
          <a:p>
            <a:pPr lvl="2"/>
            <a:r>
              <a:rPr lang="zh-CN" altLang="zh-CN" dirty="0" smtClean="0">
                <a:sym typeface="Arial" charset="0"/>
              </a:rPr>
              <a:t>mode 用字符串表示被访问文件的读写模式："r"表示文件以只读方式打开，"rw"表示文件以读写方式打开。</a:t>
            </a:r>
          </a:p>
          <a:p>
            <a:pPr lvl="1"/>
            <a:endParaRPr lang="zh-CN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zh-CN" dirty="0">
              <a:sym typeface="Arial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/>
        </p:nvSpPr>
        <p:spPr bwMode="auto">
          <a:xfrm>
            <a:off x="533400" y="1601788"/>
            <a:ext cx="8229600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n"/>
            </a:pPr>
            <a:endParaRPr lang="zh-CN" sz="24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RandomAccessFile类</a:t>
            </a:r>
          </a:p>
          <a:p>
            <a:pPr lvl="1"/>
            <a:r>
              <a:rPr lang="zh-CN" altLang="zh-CN" dirty="0" smtClean="0"/>
              <a:t>以读写方式生成RandomAccessFile对象时，如果该文件不存在，则创建该文件，供程序进行读写操作，如果该文件已经存在，则以覆盖方式(不是改写方式)把输出数据写入到文件中，原文件中没有被覆盖的部分，仍然保留在文件之中。</a:t>
            </a:r>
          </a:p>
          <a:p>
            <a:pPr lvl="1"/>
            <a:r>
              <a:rPr lang="zh-CN" altLang="zh-CN" dirty="0" smtClean="0"/>
              <a:t>RandomAccessFile类实现了DataInput和DataOutput两个接口，这两个接口分别定义了读入和写出的方法。</a:t>
            </a:r>
          </a:p>
          <a:p>
            <a:pPr lvl="1"/>
            <a:r>
              <a:rPr lang="zh-CN" altLang="zh-CN" dirty="0" smtClean="0"/>
              <a:t>它有针对简单数据类型读写方法，由带不同的后缀表示。</a:t>
            </a:r>
          </a:p>
          <a:p>
            <a:endParaRPr lang="zh-CN" alt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zh-CN">
              <a:sym typeface="Arial" charset="0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/>
        </p:nvSpPr>
        <p:spPr bwMode="auto">
          <a:xfrm>
            <a:off x="5334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n"/>
            </a:pPr>
            <a:endParaRPr lang="zh-CN" sz="2400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2057400" y="1981200"/>
            <a:ext cx="6934200" cy="2438400"/>
          </a:xfrm>
          <a:prstGeom prst="wedgeRectCallout">
            <a:avLst>
              <a:gd name="adj1" fmla="val -40560"/>
              <a:gd name="adj2" fmla="val 93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数据类型Byte，Short，Int，Long，Float，</a:t>
            </a:r>
          </a:p>
          <a:p>
            <a:pPr>
              <a:lnSpc>
                <a:spcPct val="120000"/>
              </a:lnSpc>
            </a:pP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Double，Char，Boolean的读写分别在read和</a:t>
            </a:r>
          </a:p>
          <a:p>
            <a:pPr>
              <a:lnSpc>
                <a:spcPct val="120000"/>
              </a:lnSpc>
            </a:pP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write方法作后缀。例：</a:t>
            </a:r>
          </a:p>
          <a:p>
            <a:pPr>
              <a:lnSpc>
                <a:spcPct val="120000"/>
              </a:lnSpc>
            </a:pP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   readInt()：读一个int数。</a:t>
            </a:r>
          </a:p>
          <a:p>
            <a:pPr>
              <a:lnSpc>
                <a:spcPct val="120000"/>
              </a:lnSpc>
            </a:pPr>
            <a:r>
              <a:rPr 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   writeInt()：写一个int数。</a:t>
            </a:r>
            <a:endParaRPr lang="zh-CN" sz="2400">
              <a:solidFill>
                <a:schemeClr val="bg1"/>
              </a:solidFill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324600" y="6491288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RandomTest.java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ldLvl="0" animBg="1" autoUpdateAnimBg="0"/>
      <p:bldP spid="56325" grpId="1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RandomAccessFile类除具有读写文件的方法外，还定义了与文件操作相关的一些方法：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seek() 支持随机访问文件，它通过移动文件的读写指针实现文件的随机读写。其参数表示读写指针相对于文件起始位置的偏移量。</a:t>
            </a:r>
          </a:p>
          <a:p>
            <a:pPr lvl="1"/>
            <a:r>
              <a:rPr lang="zh-CN" altLang="zh-CN" dirty="0" smtClean="0"/>
              <a:t>getFilePoint() 返回当前文件指针的位置。</a:t>
            </a:r>
          </a:p>
          <a:p>
            <a:pPr lvl="1"/>
            <a:r>
              <a:rPr lang="zh-CN" altLang="zh-CN" dirty="0" smtClean="0"/>
              <a:t>close() 关闭文件和释放与打开文件有关的资源。在使用完文件或使用中出现异常后，都应该关闭文件。</a:t>
            </a:r>
          </a:p>
          <a:p>
            <a:pPr lvl="1"/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zh-CN">
              <a:sym typeface="Arial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/>
        </p:nvSpPr>
        <p:spPr bwMode="auto">
          <a:xfrm>
            <a:off x="2051720" y="620688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字节流由两个类层次结构定义。在顶层有两个抽象类：</a:t>
            </a:r>
            <a:r>
              <a:rPr lang="en-US" altLang="zh-CN" dirty="0" err="1" smtClean="0">
                <a:sym typeface="Arial" charset="0"/>
              </a:rPr>
              <a:t>InputStream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和 </a:t>
            </a:r>
            <a:r>
              <a:rPr lang="en-US" altLang="zh-CN" dirty="0" err="1" smtClean="0">
                <a:sym typeface="Arial" charset="0"/>
              </a:rPr>
              <a:t>OutputStream</a:t>
            </a:r>
            <a:r>
              <a:rPr lang="zh-CN" altLang="en-US" dirty="0" smtClean="0">
                <a:sym typeface="Arial" charset="0"/>
              </a:rPr>
              <a:t>。</a:t>
            </a:r>
          </a:p>
          <a:p>
            <a:r>
              <a:rPr lang="zh-CN" altLang="en-US" dirty="0" smtClean="0">
                <a:sym typeface="Arial" charset="0"/>
              </a:rPr>
              <a:t>每个抽象类都有多个具体的子类，这些子类对不同的外设进行处理。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en-US" dirty="0" smtClean="0">
                <a:sym typeface="Arial" charset="0"/>
              </a:rPr>
              <a:t>抽象类</a:t>
            </a:r>
            <a:r>
              <a:rPr lang="en-US" altLang="zh-CN" dirty="0" err="1" smtClean="0">
                <a:sym typeface="Arial" charset="0"/>
              </a:rPr>
              <a:t>InputStream</a:t>
            </a:r>
            <a:r>
              <a:rPr lang="zh-CN" altLang="en-US" dirty="0" smtClean="0">
                <a:sym typeface="Arial" charset="0"/>
              </a:rPr>
              <a:t>和</a:t>
            </a:r>
            <a:r>
              <a:rPr lang="en-US" altLang="zh-CN" dirty="0" err="1" smtClean="0">
                <a:sym typeface="Arial" charset="0"/>
              </a:rPr>
              <a:t>OutputStream</a:t>
            </a:r>
            <a:r>
              <a:rPr lang="zh-CN" altLang="en-US" dirty="0" smtClean="0">
                <a:sym typeface="Arial" charset="0"/>
              </a:rPr>
              <a:t>定义了实现其他流类的关键方法。</a:t>
            </a:r>
          </a:p>
          <a:p>
            <a:pPr lvl="1"/>
            <a:r>
              <a:rPr lang="zh-CN" altLang="en-US" dirty="0" smtClean="0">
                <a:sym typeface="Arial" charset="0"/>
              </a:rPr>
              <a:t>最重要的两种方法是</a:t>
            </a:r>
            <a:r>
              <a:rPr lang="en-US" altLang="zh-CN" dirty="0" smtClean="0">
                <a:sym typeface="Arial" charset="0"/>
              </a:rPr>
              <a:t>read()</a:t>
            </a:r>
            <a:r>
              <a:rPr lang="zh-CN" altLang="en-US" dirty="0" smtClean="0">
                <a:sym typeface="Arial" charset="0"/>
              </a:rPr>
              <a:t>和</a:t>
            </a:r>
            <a:r>
              <a:rPr lang="en-US" altLang="zh-CN" dirty="0" smtClean="0">
                <a:sym typeface="Arial" charset="0"/>
              </a:rPr>
              <a:t>write()</a:t>
            </a:r>
            <a:r>
              <a:rPr lang="zh-CN" altLang="en-US" dirty="0" smtClean="0">
                <a:sym typeface="Arial" charset="0"/>
              </a:rPr>
              <a:t>，它们分别对数据以字节为单位进行读写。</a:t>
            </a:r>
          </a:p>
          <a:p>
            <a:pPr lvl="1"/>
            <a:r>
              <a:rPr lang="zh-CN" altLang="en-US" dirty="0" smtClean="0">
                <a:sym typeface="Arial" charset="0"/>
              </a:rPr>
              <a:t>两种方法都在</a:t>
            </a:r>
            <a:r>
              <a:rPr lang="en-US" altLang="zh-CN" dirty="0" err="1" smtClean="0">
                <a:sym typeface="Arial" charset="0"/>
              </a:rPr>
              <a:t>InputStream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和</a:t>
            </a:r>
            <a:r>
              <a:rPr lang="en-US" altLang="zh-CN" dirty="0" err="1" smtClean="0">
                <a:sym typeface="Arial" charset="0"/>
              </a:rPr>
              <a:t>OutputStream</a:t>
            </a:r>
            <a:r>
              <a:rPr lang="zh-CN" altLang="en-US" dirty="0" smtClean="0">
                <a:sym typeface="Arial" charset="0"/>
              </a:rPr>
              <a:t>中被定义为抽象方法，它们被派生的流类重载。</a:t>
            </a:r>
          </a:p>
          <a:p>
            <a:endParaRPr lang="zh-CN" altLang="en-US" dirty="0" smtClean="0">
              <a:sym typeface="Arial" charset="0"/>
            </a:endParaRPr>
          </a:p>
          <a:p>
            <a:endParaRPr lang="en-US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 dirty="0"/>
          </a:p>
        </p:txBody>
      </p:sp>
      <p:sp>
        <p:nvSpPr>
          <p:cNvPr id="58372" name="Rectangle 4"/>
          <p:cNvSpPr>
            <a:spLocks noGrp="1" noChangeArrowheads="1"/>
          </p:cNvSpPr>
          <p:nvPr/>
        </p:nvSpPr>
        <p:spPr bwMode="auto">
          <a:xfrm>
            <a:off x="457200" y="1143000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sz="24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Arial" charset="0"/>
              </a:rPr>
              <a:t>InputStream类提供了有关读入数据的三个读入方法：</a:t>
            </a:r>
          </a:p>
          <a:p>
            <a:pPr lvl="1"/>
            <a:r>
              <a:rPr lang="zh-CN" dirty="0" smtClean="0">
                <a:sym typeface="Arial" charset="0"/>
              </a:rPr>
              <a:t>int read()</a:t>
            </a:r>
          </a:p>
          <a:p>
            <a:pPr lvl="2"/>
            <a:r>
              <a:rPr lang="zh-CN" dirty="0" smtClean="0">
                <a:sym typeface="Arial" charset="0"/>
              </a:rPr>
              <a:t>  方法返回一个0至255之间的整数或-1, -1代表遇到了流的结束，其它对应读入的字节。</a:t>
            </a:r>
          </a:p>
          <a:p>
            <a:pPr lvl="1"/>
            <a:r>
              <a:rPr lang="zh-CN" dirty="0" smtClean="0">
                <a:sym typeface="Arial" charset="0"/>
              </a:rPr>
              <a:t>int read(byte[])</a:t>
            </a:r>
          </a:p>
          <a:p>
            <a:pPr lvl="2"/>
            <a:r>
              <a:rPr lang="zh-CN" dirty="0" smtClean="0">
                <a:sym typeface="Arial" charset="0"/>
              </a:rPr>
              <a:t>  方法则将字节读入参数给定的字节数组，返回值是实际读入的字节数或-1(遇到了流结束)。</a:t>
            </a:r>
          </a:p>
          <a:p>
            <a:pPr lvl="1"/>
            <a:r>
              <a:rPr lang="zh-CN" dirty="0" smtClean="0">
                <a:sym typeface="Arial" charset="0"/>
              </a:rPr>
              <a:t>int read(byte[],int,int)</a:t>
            </a:r>
          </a:p>
          <a:p>
            <a:pPr lvl="2"/>
            <a:r>
              <a:rPr lang="zh-CN" dirty="0" smtClean="0">
                <a:sym typeface="Arial" charset="0"/>
              </a:rPr>
              <a:t>  方法的后两个参数分别给出读入的起始位置和读入的最大字节数。</a:t>
            </a:r>
            <a:endParaRPr lang="zh-CN" dirty="0">
              <a:sym typeface="Arial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 dirty="0">
              <a:sym typeface="Arial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/>
        </p:nvSpPr>
        <p:spPr bwMode="auto">
          <a:xfrm>
            <a:off x="457200" y="1144588"/>
            <a:ext cx="82296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sz="28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ym typeface="Arial" charset="0"/>
              </a:rPr>
              <a:t>InputStream类提供的其他方法：</a:t>
            </a:r>
          </a:p>
          <a:p>
            <a:pPr lvl="1"/>
            <a:r>
              <a:rPr lang="zh-CN" dirty="0" smtClean="0">
                <a:sym typeface="Arial" charset="0"/>
              </a:rPr>
              <a:t>void close()</a:t>
            </a:r>
          </a:p>
          <a:p>
            <a:pPr lvl="2"/>
            <a:r>
              <a:rPr lang="zh-CN" dirty="0" smtClean="0">
                <a:sym typeface="Arial" charset="0"/>
              </a:rPr>
              <a:t>  关闭当前流对象，并释放该流对象占用的资源。</a:t>
            </a:r>
          </a:p>
          <a:p>
            <a:pPr lvl="1"/>
            <a:r>
              <a:rPr lang="zh-CN" dirty="0" smtClean="0">
                <a:sym typeface="Arial" charset="0"/>
              </a:rPr>
              <a:t>int available()</a:t>
            </a:r>
          </a:p>
          <a:p>
            <a:pPr lvl="2"/>
            <a:r>
              <a:rPr lang="zh-CN" dirty="0" smtClean="0">
                <a:sym typeface="Arial" charset="0"/>
              </a:rPr>
              <a:t>  返回当前流对象中还没有被读取的字节数量。也就是获得流中数据的长度。</a:t>
            </a:r>
          </a:p>
          <a:p>
            <a:pPr lvl="1"/>
            <a:r>
              <a:rPr lang="zh-CN" dirty="0" smtClean="0">
                <a:sym typeface="Arial" charset="0"/>
              </a:rPr>
              <a:t>long skip(long)</a:t>
            </a:r>
          </a:p>
          <a:p>
            <a:pPr lvl="2"/>
            <a:r>
              <a:rPr lang="zh-CN" dirty="0" smtClean="0">
                <a:sym typeface="Arial" charset="0"/>
              </a:rPr>
              <a:t>  跳过当前流对象中的n个字节，而实际跳过的字节数量则以返回值的方式返回。</a:t>
            </a:r>
            <a:endParaRPr lang="zh-CN" dirty="0">
              <a:sym typeface="Arial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ym typeface="Arial" charset="0"/>
              </a:rPr>
              <a:t>InputStream类提供的其他方法：</a:t>
            </a:r>
          </a:p>
          <a:p>
            <a:pPr lvl="1"/>
            <a:r>
              <a:rPr lang="zh-CN" dirty="0" smtClean="0">
                <a:sym typeface="Arial" charset="0"/>
              </a:rPr>
              <a:t>boolean markSupported()</a:t>
            </a:r>
          </a:p>
          <a:p>
            <a:pPr lvl="2"/>
            <a:r>
              <a:rPr lang="zh-CN" dirty="0" smtClean="0">
                <a:sym typeface="Arial" charset="0"/>
              </a:rPr>
              <a:t>  判断流是否支持标记(mark)。标记可以方便的回到原来读过的位置。</a:t>
            </a:r>
          </a:p>
          <a:p>
            <a:pPr lvl="1"/>
            <a:r>
              <a:rPr lang="zh-CN" dirty="0" smtClean="0">
                <a:sym typeface="Arial" charset="0"/>
              </a:rPr>
              <a:t>void mark(int)</a:t>
            </a:r>
          </a:p>
          <a:p>
            <a:pPr lvl="2"/>
            <a:r>
              <a:rPr lang="zh-CN" dirty="0" smtClean="0">
                <a:sym typeface="Arial" charset="0"/>
              </a:rPr>
              <a:t>  为流中当前的位置设置标志，使得以后可以从该位置继续读取。</a:t>
            </a:r>
          </a:p>
          <a:p>
            <a:pPr lvl="1"/>
            <a:r>
              <a:rPr lang="zh-CN" dirty="0" smtClean="0">
                <a:sym typeface="Arial" charset="0"/>
              </a:rPr>
              <a:t>void reset()</a:t>
            </a:r>
          </a:p>
          <a:p>
            <a:pPr lvl="2"/>
            <a:r>
              <a:rPr lang="zh-CN" dirty="0" smtClean="0">
                <a:sym typeface="Arial" charset="0"/>
              </a:rPr>
              <a:t>  使流读取的位置回到设定标记的位置。</a:t>
            </a:r>
            <a:endParaRPr lang="zh-CN" dirty="0">
              <a:sym typeface="Arial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50182"/>
              </p:ext>
            </p:extLst>
          </p:nvPr>
        </p:nvGraphicFramePr>
        <p:xfrm>
          <a:off x="457200" y="1481138"/>
          <a:ext cx="8229600" cy="3448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9</a:t>
            </a:r>
            <a:r>
              <a:rPr lang="zh-CN" altLang="en-US" smtClean="0"/>
              <a:t>章 输入输出流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InputStream</a:t>
            </a:r>
            <a:r>
              <a:rPr lang="zh-CN" dirty="0" smtClean="0">
                <a:sym typeface="Arial" charset="0"/>
              </a:rPr>
              <a:t>的子类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所有InputStream的子类都是针对不同的输入数据源，其类名的前缀清楚地表示出输入数据源，如文件的数据源是FileInputStream类，PipedInputStream类的数据源是管道等等。</a:t>
            </a:r>
          </a:p>
          <a:p>
            <a:pPr lvl="1"/>
            <a:r>
              <a:rPr lang="zh-CN" altLang="zh-CN" dirty="0" smtClean="0">
                <a:sym typeface="Arial" charset="0"/>
              </a:rPr>
              <a:t>FilterInputStream类及其子类是加强流，它的功能更加强大，使用更加灵活。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/>
        </p:nvSpPr>
        <p:spPr bwMode="auto">
          <a:xfrm>
            <a:off x="460375" y="1828800"/>
            <a:ext cx="81518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ym typeface="Arial" charset="0"/>
              </a:rPr>
              <a:t>OutputStream类提供了有关写数据的三个方法：</a:t>
            </a:r>
          </a:p>
          <a:p>
            <a:pPr lvl="1"/>
            <a:r>
              <a:rPr lang="zh-CN" dirty="0" smtClean="0">
                <a:sym typeface="Arial" charset="0"/>
              </a:rPr>
              <a:t>int write (int)</a:t>
            </a:r>
          </a:p>
          <a:p>
            <a:pPr lvl="2"/>
            <a:r>
              <a:rPr lang="zh-CN" dirty="0" smtClean="0">
                <a:sym typeface="Arial" charset="0"/>
              </a:rPr>
              <a:t>  向流的末尾写入一个字节的数据。</a:t>
            </a:r>
          </a:p>
          <a:p>
            <a:pPr lvl="1"/>
            <a:r>
              <a:rPr lang="zh-CN" dirty="0" smtClean="0">
                <a:sym typeface="Arial" charset="0"/>
              </a:rPr>
              <a:t>int write (byte[])</a:t>
            </a:r>
          </a:p>
          <a:p>
            <a:pPr lvl="2"/>
            <a:r>
              <a:rPr lang="zh-CN" dirty="0" smtClean="0">
                <a:sym typeface="Arial" charset="0"/>
              </a:rPr>
              <a:t>  将数组b中的数据依次写入当前的流对象中。</a:t>
            </a:r>
          </a:p>
          <a:p>
            <a:pPr lvl="1"/>
            <a:r>
              <a:rPr lang="zh-CN" dirty="0" smtClean="0">
                <a:sym typeface="Arial" charset="0"/>
              </a:rPr>
              <a:t>int write (byte[],int,int)</a:t>
            </a:r>
          </a:p>
          <a:p>
            <a:pPr lvl="2"/>
            <a:r>
              <a:rPr lang="zh-CN" dirty="0" smtClean="0">
                <a:sym typeface="Arial" charset="0"/>
              </a:rPr>
              <a:t>  将数组中从开始下标(包含)，后续长度的数据依次写入到流对象中。</a:t>
            </a:r>
            <a:endParaRPr lang="zh-CN" dirty="0">
              <a:sym typeface="Arial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sym typeface="Arial" charset="0"/>
              </a:rPr>
              <a:t>OutputStream类提供的其他方法：</a:t>
            </a:r>
          </a:p>
          <a:p>
            <a:pPr lvl="1"/>
            <a:r>
              <a:rPr lang="zh-CN" smtClean="0">
                <a:sym typeface="Arial" charset="0"/>
              </a:rPr>
              <a:t>void close()</a:t>
            </a:r>
          </a:p>
          <a:p>
            <a:pPr lvl="2"/>
            <a:r>
              <a:rPr lang="zh-CN" smtClean="0">
                <a:sym typeface="Arial" charset="0"/>
              </a:rPr>
              <a:t>  关闭当前流对象，并释放该流对象占用的资源。</a:t>
            </a:r>
          </a:p>
          <a:p>
            <a:pPr lvl="1"/>
            <a:r>
              <a:rPr lang="zh-CN" smtClean="0">
                <a:sym typeface="Arial" charset="0"/>
              </a:rPr>
              <a:t>void flush()</a:t>
            </a:r>
          </a:p>
          <a:p>
            <a:pPr lvl="2"/>
            <a:r>
              <a:rPr lang="zh-CN" smtClean="0">
                <a:sym typeface="Arial" charset="0"/>
              </a:rPr>
              <a:t>  将当前流对象中的缓冲数据强制输出出去。使用该方法可以实现立即输出。</a:t>
            </a:r>
            <a:endParaRPr lang="zh-CN" dirty="0">
              <a:sym typeface="Arial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OutputStream</a:t>
            </a:r>
            <a:r>
              <a:rPr lang="zh-CN" altLang="zh-CN" dirty="0" smtClean="0">
                <a:sym typeface="Arial" charset="0"/>
              </a:rPr>
              <a:t>的子类</a:t>
            </a:r>
          </a:p>
          <a:p>
            <a:pPr lvl="1"/>
            <a:r>
              <a:rPr lang="zh-CN" altLang="zh-CN" dirty="0" smtClean="0">
                <a:sym typeface="Arial" charset="0"/>
              </a:rPr>
              <a:t>所有OutputStream的子类与InputStream的子类相似，针对不同的输出数据源，其类名的前缀清楚地表示出输出数据源，如文件的数据源是FileOutputStream类，PipedOutputStream类的数据源是管道等等。</a:t>
            </a:r>
          </a:p>
          <a:p>
            <a:pPr lvl="1"/>
            <a:r>
              <a:rPr lang="zh-CN" altLang="zh-CN" dirty="0" smtClean="0">
                <a:sym typeface="Arial" charset="0"/>
              </a:rPr>
              <a:t>FilterInputStream类及其子类是加强流，它的功能更加强大，使用更加灵活。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/>
        </p:nvSpPr>
        <p:spPr bwMode="auto">
          <a:xfrm>
            <a:off x="460375" y="1828800"/>
            <a:ext cx="81518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FileInputStream</a:t>
            </a:r>
            <a:r>
              <a:rPr lang="zh-CN" dirty="0" smtClean="0">
                <a:sym typeface="Arial" charset="0"/>
              </a:rPr>
              <a:t>和</a:t>
            </a:r>
            <a:r>
              <a:rPr lang="zh-CN" dirty="0" smtClean="0"/>
              <a:t>FileOutputStream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这两个类属于节点流，分别完成对文件的输入输出（即读写）操作。</a:t>
            </a:r>
          </a:p>
          <a:p>
            <a:r>
              <a:rPr lang="zh-CN" altLang="zh-CN" dirty="0" smtClean="0">
                <a:sym typeface="Arial" charset="0"/>
              </a:rPr>
              <a:t>FileInputStream类的构造器有：</a:t>
            </a:r>
          </a:p>
          <a:p>
            <a:pPr lvl="1"/>
            <a:r>
              <a:rPr lang="zh-CN" altLang="zh-CN" dirty="0" smtClean="0"/>
              <a:t> FileInputStream(String)</a:t>
            </a:r>
          </a:p>
          <a:p>
            <a:pPr lvl="2"/>
            <a:r>
              <a:rPr lang="zh-CN" altLang="zh-CN" dirty="0" smtClean="0"/>
              <a:t>   参数String对象表示文件名。</a:t>
            </a:r>
          </a:p>
          <a:p>
            <a:pPr lvl="1"/>
            <a:r>
              <a:rPr lang="zh-CN" altLang="zh-CN" dirty="0" smtClean="0"/>
              <a:t> FileInputStream(File)</a:t>
            </a:r>
          </a:p>
          <a:p>
            <a:pPr lvl="2"/>
            <a:r>
              <a:rPr lang="zh-CN" altLang="zh-CN" dirty="0" smtClean="0"/>
              <a:t>   参数File对象表示文件名。</a:t>
            </a:r>
          </a:p>
          <a:p>
            <a:pPr lvl="1"/>
            <a:r>
              <a:rPr lang="zh-CN" altLang="zh-CN" dirty="0" smtClean="0"/>
              <a:t> FileInputStream(FileDescriptor)</a:t>
            </a:r>
          </a:p>
          <a:p>
            <a:pPr lvl="2"/>
            <a:r>
              <a:rPr lang="zh-CN" altLang="zh-CN" dirty="0" smtClean="0"/>
              <a:t>   参数FileDescriptor定义一个本地文件系统对象表示的文件名。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/>
        </p:nvSpPr>
        <p:spPr bwMode="auto">
          <a:xfrm>
            <a:off x="463550" y="1828800"/>
            <a:ext cx="81518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4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FileOutputStream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FileOutputStream类和FileInputStream类在构造器和方法的参数定义上都十分相似，只是一个针对输入，另一个针对输出。</a:t>
            </a:r>
          </a:p>
          <a:p>
            <a:pPr lvl="1"/>
            <a:r>
              <a:rPr lang="zh-CN" altLang="zh-CN" dirty="0" smtClean="0">
                <a:sym typeface="Arial" charset="0"/>
              </a:rPr>
              <a:t>FilterOutputStream类的构造器有：</a:t>
            </a:r>
          </a:p>
          <a:p>
            <a:pPr lvl="1"/>
            <a:r>
              <a:rPr lang="zh-CN" altLang="zh-CN" dirty="0" smtClean="0"/>
              <a:t> FileOutputStream(String)</a:t>
            </a:r>
          </a:p>
          <a:p>
            <a:pPr lvl="1"/>
            <a:r>
              <a:rPr lang="zh-CN" altLang="zh-CN" dirty="0" smtClean="0"/>
              <a:t> FileOutputStream(String,boolean)</a:t>
            </a:r>
          </a:p>
          <a:p>
            <a:pPr lvl="1"/>
            <a:r>
              <a:rPr lang="zh-CN" altLang="zh-CN" dirty="0" smtClean="0"/>
              <a:t> FileOutputStream(File)</a:t>
            </a:r>
          </a:p>
          <a:p>
            <a:pPr lvl="1"/>
            <a:r>
              <a:rPr lang="zh-CN" altLang="zh-CN" dirty="0" smtClean="0"/>
              <a:t> FileOutputStream(FileDescriptor)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/>
        </p:nvSpPr>
        <p:spPr bwMode="auto">
          <a:xfrm>
            <a:off x="463550" y="18288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FileOutputStream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生成FileOutputStream对象时，如果文件不存在，则创建该文件供程序输出数据；</a:t>
            </a:r>
          </a:p>
          <a:p>
            <a:pPr lvl="1"/>
            <a:r>
              <a:rPr lang="zh-CN" altLang="zh-CN" dirty="0" smtClean="0">
                <a:sym typeface="Arial" charset="0"/>
              </a:rPr>
              <a:t>如果文件已经存在，则有改写和附加两种输出数据的方式：</a:t>
            </a:r>
          </a:p>
          <a:p>
            <a:pPr lvl="1"/>
            <a:r>
              <a:rPr lang="zh-CN" altLang="zh-CN" dirty="0" smtClean="0">
                <a:sym typeface="Arial" charset="0"/>
              </a:rPr>
              <a:t>改写的含义是先把原文件长度截为零，原文件数据被丢弃，然后再输出数据。(第二个构造器的boolean参数为false值和其它构造器的对象)</a:t>
            </a:r>
          </a:p>
          <a:p>
            <a:pPr lvl="1"/>
            <a:r>
              <a:rPr lang="zh-CN" altLang="zh-CN" dirty="0" smtClean="0">
                <a:sym typeface="Arial" charset="0"/>
              </a:rPr>
              <a:t>附加的含义是在原文件末尾追加输出数据，原文件数据仍然存在。(第二个构造器的boolean参数为true)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/>
        </p:nvSpPr>
        <p:spPr bwMode="auto">
          <a:xfrm>
            <a:off x="457200" y="16764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2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477000" y="6491288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FileType.java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BufferedInputStream</a:t>
            </a:r>
            <a:r>
              <a:rPr lang="zh-CN" dirty="0" smtClean="0">
                <a:sym typeface="Arial" charset="0"/>
              </a:rPr>
              <a:t>类</a:t>
            </a:r>
            <a:endParaRPr lang="zh-CN" altLang="en-US" dirty="0" smtClean="0"/>
          </a:p>
          <a:p>
            <a:r>
              <a:rPr lang="en-US" altLang="zh-CN" dirty="0" err="1" smtClean="0"/>
              <a:t>BufferedOutputStream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这两个类是过滤器流，它们在标准读写功能和应用程序之间，增加输入输出缓冲机制，从而显著地提高输入输出的速度。</a:t>
            </a:r>
            <a:endParaRPr lang="zh-CN" altLang="en-US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它的构造器使用输入流对象，在生成</a:t>
            </a:r>
            <a:r>
              <a:rPr lang="en-US" altLang="zh-CN" dirty="0" err="1" smtClean="0">
                <a:sym typeface="Arial" charset="0"/>
              </a:rPr>
              <a:t>BufferedInputStream</a:t>
            </a:r>
            <a:r>
              <a:rPr lang="zh-CN" altLang="en-US" dirty="0" smtClean="0">
                <a:sym typeface="Arial" charset="0"/>
              </a:rPr>
              <a:t>对象时可以设置输入缓冲区的大小，也可使用缺省值，其值是</a:t>
            </a:r>
            <a:r>
              <a:rPr lang="en-US" altLang="zh-CN" dirty="0" smtClean="0">
                <a:sym typeface="Arial" charset="0"/>
              </a:rPr>
              <a:t>2048</a:t>
            </a:r>
            <a:r>
              <a:rPr lang="zh-CN" altLang="en-US" dirty="0" smtClean="0">
                <a:sym typeface="Arial" charset="0"/>
              </a:rPr>
              <a:t>字节。生成</a:t>
            </a:r>
            <a:r>
              <a:rPr lang="en-US" altLang="zh-CN" dirty="0" err="1" smtClean="0">
                <a:sym typeface="Arial" charset="0"/>
              </a:rPr>
              <a:t>BufferedInputStream</a:t>
            </a:r>
            <a:r>
              <a:rPr lang="zh-CN" altLang="en-US" dirty="0" smtClean="0">
                <a:sym typeface="Arial" charset="0"/>
              </a:rPr>
              <a:t>对象后，应用程序在读入数据时，直接取自于缓存区，从而提高读入数据的速度。</a:t>
            </a:r>
            <a:endParaRPr lang="zh-CN" altLang="zh-CN" dirty="0" smtClean="0">
              <a:sym typeface="Arial" charset="0"/>
            </a:endParaRP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/>
        </p:nvSpPr>
        <p:spPr bwMode="auto">
          <a:xfrm>
            <a:off x="457200" y="2590800"/>
            <a:ext cx="82994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0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6477000" y="6491288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BufferTest.java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0558" y="116632"/>
            <a:ext cx="5184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class </a:t>
            </a:r>
            <a:r>
              <a:rPr lang="zh-CN" altLang="en-US" sz="1400" dirty="0"/>
              <a:t>BufferTest {</a:t>
            </a:r>
          </a:p>
          <a:p>
            <a:r>
              <a:rPr lang="zh-CN" altLang="en-US" sz="1400" dirty="0"/>
              <a:t>   public static void main(String args[]) {</a:t>
            </a:r>
          </a:p>
          <a:p>
            <a:r>
              <a:rPr lang="zh-CN" altLang="en-US" sz="1400" dirty="0"/>
              <a:t>      FileInputStream inf = null;</a:t>
            </a:r>
          </a:p>
          <a:p>
            <a:r>
              <a:rPr lang="zh-CN" altLang="en-US" sz="1400" dirty="0"/>
              <a:t>      BufferedInputStream bis = null;</a:t>
            </a:r>
          </a:p>
          <a:p>
            <a:r>
              <a:rPr lang="zh-CN" altLang="en-US" sz="1400" dirty="0"/>
              <a:t>      Date before;</a:t>
            </a:r>
          </a:p>
          <a:p>
            <a:r>
              <a:rPr lang="zh-CN" altLang="en-US" sz="1400" dirty="0"/>
              <a:t>      int i, ms = 0;</a:t>
            </a:r>
          </a:p>
          <a:p>
            <a:r>
              <a:rPr lang="zh-CN" altLang="en-US" sz="1400" dirty="0"/>
              <a:t>      if(args.length == 0) {</a:t>
            </a:r>
          </a:p>
          <a:p>
            <a:r>
              <a:rPr lang="zh-CN" altLang="en-US" sz="1400" dirty="0"/>
              <a:t>         System.out.println("Use: java BufferTest &lt;filename&gt;");</a:t>
            </a:r>
          </a:p>
          <a:p>
            <a:r>
              <a:rPr lang="zh-CN" altLang="en-US" sz="1400" dirty="0"/>
              <a:t>         System.exit(0);</a:t>
            </a:r>
          </a:p>
          <a:p>
            <a:r>
              <a:rPr lang="zh-CN" altLang="en-US" sz="1400" dirty="0"/>
              <a:t>      }</a:t>
            </a:r>
          </a:p>
          <a:p>
            <a:r>
              <a:rPr lang="zh-CN" altLang="en-US" sz="1400" dirty="0"/>
              <a:t>      try {</a:t>
            </a:r>
          </a:p>
          <a:p>
            <a:r>
              <a:rPr lang="zh-CN" altLang="en-US" sz="1400" dirty="0"/>
              <a:t>        inf = new FileInputStream(new File(args[0]));</a:t>
            </a:r>
          </a:p>
          <a:p>
            <a:r>
              <a:rPr lang="zh-CN" altLang="en-US" sz="1400" dirty="0"/>
              <a:t>        before = new Date();</a:t>
            </a:r>
          </a:p>
          <a:p>
            <a:r>
              <a:rPr lang="zh-CN" altLang="en-US" sz="1400" dirty="0"/>
              <a:t>        for(i=0; inf.read() &gt; -1; i++) </a:t>
            </a:r>
          </a:p>
          <a:p>
            <a:r>
              <a:rPr lang="zh-CN" altLang="en-US" sz="1400" dirty="0"/>
              <a:t>        ms = (int) ((new Date()).getTime() - before.getTime());</a:t>
            </a:r>
          </a:p>
          <a:p>
            <a:r>
              <a:rPr lang="zh-CN" altLang="en-US" sz="1400" dirty="0"/>
              <a:t>        System.out.println("Read unbuffered: " + i + " Bytes "</a:t>
            </a:r>
          </a:p>
          <a:p>
            <a:r>
              <a:rPr lang="zh-CN" altLang="en-US" sz="1400" dirty="0"/>
              <a:t>                                + ms + "ms");</a:t>
            </a:r>
          </a:p>
          <a:p>
            <a:r>
              <a:rPr lang="zh-CN" altLang="en-US" sz="1400" dirty="0"/>
              <a:t>        inf.close()</a:t>
            </a:r>
            <a:r>
              <a:rPr lang="zh-CN" altLang="en-US" sz="1400" dirty="0" smtClean="0"/>
              <a:t>;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716016" y="94647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 inf = new FileInputStream(new File(args[0]));</a:t>
            </a:r>
          </a:p>
          <a:p>
            <a:r>
              <a:rPr lang="zh-CN" altLang="en-US" sz="1400" dirty="0"/>
              <a:t>        bis = new BufferedInputStream(inf);</a:t>
            </a:r>
          </a:p>
          <a:p>
            <a:r>
              <a:rPr lang="zh-CN" altLang="en-US" sz="1400" dirty="0"/>
              <a:t>        before = new Date();</a:t>
            </a:r>
          </a:p>
          <a:p>
            <a:r>
              <a:rPr lang="zh-CN" altLang="en-US" sz="1400" dirty="0"/>
              <a:t>        for(i=0; bis.read() &gt; -1; i++) </a:t>
            </a:r>
          </a:p>
          <a:p>
            <a:r>
              <a:rPr lang="zh-CN" altLang="en-US" sz="1400" dirty="0"/>
              <a:t>           ms =(int)((new Date()).getTime()-before.getTime());</a:t>
            </a:r>
          </a:p>
          <a:p>
            <a:r>
              <a:rPr lang="zh-CN" altLang="en-US" sz="1400" dirty="0"/>
              <a:t>        System.out.println("Read buffered: " + i + " Bytes "</a:t>
            </a:r>
          </a:p>
          <a:p>
            <a:r>
              <a:rPr lang="zh-CN" altLang="en-US" sz="1400" dirty="0"/>
              <a:t>                                + ms + "ms");</a:t>
            </a:r>
          </a:p>
          <a:p>
            <a:r>
              <a:rPr lang="zh-CN" altLang="en-US" sz="1400" dirty="0"/>
              <a:t>        inf.close();</a:t>
            </a:r>
          </a:p>
          <a:p>
            <a:r>
              <a:rPr lang="zh-CN" altLang="en-US" sz="1400" dirty="0"/>
              <a:t>        bis.close();</a:t>
            </a:r>
          </a:p>
          <a:p>
            <a:r>
              <a:rPr lang="zh-CN" altLang="en-US" sz="1400" dirty="0"/>
              <a:t>      } catch (IOException e) {</a:t>
            </a:r>
          </a:p>
          <a:p>
            <a:r>
              <a:rPr lang="zh-CN" altLang="en-US" sz="1400" dirty="0"/>
              <a:t>          System.out.println("Cannot find " + args[0]);</a:t>
            </a:r>
          </a:p>
          <a:p>
            <a:r>
              <a:rPr lang="zh-CN" altLang="en-US" sz="1400" dirty="0"/>
              <a:t>          System.exit(-1);</a:t>
            </a:r>
          </a:p>
          <a:p>
            <a:r>
              <a:rPr lang="zh-CN" altLang="en-US" sz="1400" dirty="0"/>
              <a:t>      }</a:t>
            </a:r>
          </a:p>
          <a:p>
            <a:r>
              <a:rPr lang="zh-CN" altLang="en-US" sz="1400" dirty="0"/>
              <a:t>   }</a:t>
            </a:r>
          </a:p>
          <a:p>
            <a:r>
              <a:rPr lang="zh-CN" altLang="en-US" sz="1400" dirty="0"/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117956"/>
            <a:ext cx="7751494" cy="12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74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DataInputStream</a:t>
            </a:r>
            <a:r>
              <a:rPr lang="zh-CN" dirty="0" smtClean="0">
                <a:sym typeface="Arial" charset="0"/>
              </a:rPr>
              <a:t>和</a:t>
            </a:r>
            <a:r>
              <a:rPr lang="zh-CN" dirty="0" smtClean="0"/>
              <a:t>DataOutputStream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这两个类创建的对象分别被称为数据输入流和数据输出流。</a:t>
            </a:r>
          </a:p>
          <a:p>
            <a:pPr lvl="1"/>
            <a:r>
              <a:rPr lang="zh-CN" altLang="zh-CN" dirty="0" smtClean="0">
                <a:sym typeface="Arial" charset="0"/>
              </a:rPr>
              <a:t>它们分别实现了DataInput接口和DataOutput接口。</a:t>
            </a:r>
          </a:p>
          <a:p>
            <a:pPr lvl="1"/>
            <a:r>
              <a:rPr lang="zh-CN" altLang="zh-CN" dirty="0" smtClean="0">
                <a:sym typeface="Arial" charset="0"/>
              </a:rPr>
              <a:t>它们允许程序按与机器无关的风格读写Java数据。</a:t>
            </a:r>
          </a:p>
          <a:p>
            <a:pPr lvl="1"/>
            <a:r>
              <a:rPr lang="zh-CN" altLang="zh-CN" dirty="0" smtClean="0">
                <a:sym typeface="Arial" charset="0"/>
              </a:rPr>
              <a:t>这两个流也是过滤器流，常以其它流如InputStream或OutputStream作为它们的输入或输出。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/>
        </p:nvSpPr>
        <p:spPr bwMode="auto">
          <a:xfrm>
            <a:off x="304800" y="19812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mtClean="0">
                <a:sym typeface="Arial" charset="0"/>
              </a:rPr>
              <a:t>为了实现对外设的统一管理，屏蔽不同外设的差异，Java用java.io包实现上层软件与硬件的隔离，引入流概念，抽象地把产生数据的源和使用数据的目的联系起来。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流分为输入流和输出流，输入流连在某个产生数据的设备上，输出流连在某个接收数据的设备上，这样计算机在处理输入输出时，只是从输入流中读取数据，把结果写出到输出流中，而不必过问与流相连的具体设备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输入输出流</a:t>
            </a:r>
            <a:endParaRPr lang="zh-CN">
              <a:sym typeface="Arial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/>
        </p:nvSpPr>
        <p:spPr bwMode="auto">
          <a:xfrm>
            <a:off x="304800" y="3657600"/>
            <a:ext cx="8458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sz="26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DataInputStream</a:t>
            </a:r>
            <a:r>
              <a:rPr lang="zh-CN" dirty="0" smtClean="0">
                <a:sym typeface="Arial" charset="0"/>
              </a:rPr>
              <a:t>和</a:t>
            </a:r>
            <a:r>
              <a:rPr lang="zh-CN" dirty="0" smtClean="0"/>
              <a:t>DataOutputStream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它们输入和输出几乎是对应的，每种基本数据类型的读写方法可以从其后缀名字识别。</a:t>
            </a:r>
          </a:p>
          <a:p>
            <a:pPr lvl="1"/>
            <a:r>
              <a:rPr lang="zh-CN" altLang="zh-CN" dirty="0" smtClean="0"/>
              <a:t>  例：</a:t>
            </a:r>
            <a:r>
              <a:rPr lang="zh-CN" altLang="zh-CN" dirty="0" smtClean="0">
                <a:sym typeface="Arial" charset="0"/>
              </a:rPr>
              <a:t>readInt()      writeInt()</a:t>
            </a:r>
          </a:p>
          <a:p>
            <a:pPr lvl="1"/>
            <a:r>
              <a:rPr lang="zh-CN" altLang="zh-CN" dirty="0" smtClean="0">
                <a:sym typeface="Arial" charset="0"/>
              </a:rPr>
              <a:t>    readBoolean()  writeBoolean()</a:t>
            </a:r>
          </a:p>
          <a:p>
            <a:pPr lvl="1"/>
            <a:r>
              <a:rPr lang="zh-CN" altLang="zh-CN" dirty="0" smtClean="0">
                <a:sym typeface="Arial" charset="0"/>
              </a:rPr>
              <a:t>    readChar()     writeChar()</a:t>
            </a:r>
          </a:p>
          <a:p>
            <a:pPr lvl="1"/>
            <a:r>
              <a:rPr lang="zh-CN" altLang="zh-CN" dirty="0" smtClean="0">
                <a:sym typeface="Arial" charset="0"/>
              </a:rPr>
              <a:t>    readDouble()   writeDouble()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/>
        </p:nvSpPr>
        <p:spPr bwMode="auto">
          <a:xfrm>
            <a:off x="458788" y="2057400"/>
            <a:ext cx="83042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8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ym typeface="Arial" charset="0"/>
              </a:rPr>
              <a:t>SequenceInputStream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en-US" altLang="zh-CN" dirty="0" err="1" smtClean="0">
                <a:sym typeface="Arial" charset="0"/>
              </a:rPr>
              <a:t>SequenceInputStream</a:t>
            </a:r>
            <a:r>
              <a:rPr lang="zh-CN" altLang="en-US" dirty="0" smtClean="0">
                <a:sym typeface="Arial" charset="0"/>
              </a:rPr>
              <a:t>类可以将两个或几个输入流不露痕迹地接合在一起，生成一个长长的接合流，在读入数据时，它忽略前面几个输入流的结束符</a:t>
            </a:r>
            <a:r>
              <a:rPr lang="en-US" altLang="zh-CN" dirty="0" smtClean="0">
                <a:sym typeface="Arial" charset="0"/>
              </a:rPr>
              <a:t>EOF</a:t>
            </a:r>
            <a:r>
              <a:rPr lang="zh-CN" altLang="en-US" dirty="0" smtClean="0">
                <a:sym typeface="Arial" charset="0"/>
              </a:rPr>
              <a:t>，直到最后一个流的结束符</a:t>
            </a:r>
            <a:r>
              <a:rPr lang="en-US" altLang="zh-CN" dirty="0" smtClean="0">
                <a:sym typeface="Arial" charset="0"/>
              </a:rPr>
              <a:t>EOF</a:t>
            </a:r>
            <a:r>
              <a:rPr lang="zh-CN" altLang="en-US" dirty="0" smtClean="0">
                <a:sym typeface="Arial" charset="0"/>
              </a:rPr>
              <a:t>时，才完成流的输入</a:t>
            </a:r>
            <a:endParaRPr lang="en-US" altLang="zh-CN" dirty="0" smtClean="0">
              <a:sym typeface="Arial" charset="0"/>
            </a:endParaRP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/>
        </p:nvSpPr>
        <p:spPr bwMode="auto">
          <a:xfrm>
            <a:off x="458788" y="2057400"/>
            <a:ext cx="83042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spcBef>
                <a:spcPct val="20000"/>
              </a:spcBef>
              <a:buClr>
                <a:schemeClr val="accent1"/>
              </a:buClr>
              <a:buFont typeface="Wingdings" charset="0"/>
              <a:buChar char="§"/>
            </a:pPr>
            <a:endParaRPr lang="en-US" altLang="zh-CN" sz="2800" dirty="0">
              <a:latin typeface="Courier New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>
                <a:sym typeface="Arial" charset="0"/>
              </a:rPr>
              <a:t>字符流主要是用来处理字符的。它们在读写流内数据时是以字符为单位。</a:t>
            </a:r>
          </a:p>
          <a:p>
            <a:r>
              <a:rPr lang="zh-CN" altLang="zh-CN" dirty="0" smtClean="0">
                <a:sym typeface="Arial" charset="0"/>
              </a:rPr>
              <a:t>字符流类由两个类层次结构定义。顶层有两个抽象类：Reader和Writer。这些抽象类处理统一编码的字符流。</a:t>
            </a:r>
            <a:endParaRPr lang="en-US" altLang="zh-CN" dirty="0" smtClean="0">
              <a:sym typeface="Arial" charset="0"/>
            </a:endParaRPr>
          </a:p>
          <a:p>
            <a:r>
              <a:rPr lang="zh-CN" altLang="zh-CN" dirty="0" smtClean="0">
                <a:sym typeface="Arial" charset="0"/>
              </a:rPr>
              <a:t>抽象类Reader和Writer定义了实现其他流类的关键方法。其中两个最重要的是read()和write()，它们分别进行字符数据的读和写。这些方法被派生流类重载。</a:t>
            </a:r>
          </a:p>
          <a:p>
            <a:r>
              <a:rPr lang="zh-CN" altLang="zh-CN" dirty="0" smtClean="0">
                <a:sym typeface="Arial" charset="0"/>
              </a:rPr>
              <a:t>Reader及Writer类和它们子类的方法，与InputStream及OutputStream类及它们子类的使用方法非常类似。</a:t>
            </a:r>
          </a:p>
          <a:p>
            <a:pPr lvl="1"/>
            <a:endParaRPr lang="zh-CN" altLang="zh-CN" dirty="0" smtClean="0"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/>
          </a:p>
        </p:txBody>
      </p:sp>
      <p:sp>
        <p:nvSpPr>
          <p:cNvPr id="73732" name="Rectangle 4"/>
          <p:cNvSpPr>
            <a:spLocks noGrp="1" noChangeArrowheads="1"/>
          </p:cNvSpPr>
          <p:nvPr/>
        </p:nvSpPr>
        <p:spPr bwMode="auto">
          <a:xfrm>
            <a:off x="457200" y="1143000"/>
            <a:ext cx="8229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Arial" charset="0"/>
              </a:rPr>
              <a:t>字符流Reader类、Writer的子类：</a:t>
            </a:r>
            <a:endParaRPr lang="zh-CN" altLang="zh-CN" dirty="0" smtClean="0"/>
          </a:p>
          <a:p>
            <a:pPr lvl="1"/>
            <a:r>
              <a:rPr lang="zh-CN" dirty="0" smtClean="0">
                <a:sym typeface="Arial" charset="0"/>
              </a:rPr>
              <a:t>InputStreamReader类和OutputStreamWriter类</a:t>
            </a:r>
          </a:p>
          <a:p>
            <a:pPr lvl="2"/>
            <a:r>
              <a:rPr lang="zh-CN" dirty="0" smtClean="0">
                <a:sym typeface="Arial" charset="0"/>
              </a:rPr>
              <a:t>  在构造这两个类对应的流时，它们会自动进行转换，将平台缺省的编码集编码的字节转换为Unicode字符。对英语环境，其缺省的编码集一般为ISO8859-1。</a:t>
            </a:r>
          </a:p>
          <a:p>
            <a:pPr lvl="1"/>
            <a:r>
              <a:rPr lang="zh-CN" dirty="0" smtClean="0">
                <a:sym typeface="Arial" charset="0"/>
              </a:rPr>
              <a:t>BufferedReader类和BufferedWriter类</a:t>
            </a:r>
          </a:p>
          <a:p>
            <a:pPr lvl="2"/>
            <a:r>
              <a:rPr lang="zh-CN" dirty="0" smtClean="0">
                <a:sym typeface="Arial" charset="0"/>
              </a:rPr>
              <a:t>  这两个类对应的流使用了缓冲，能大大提高输入输出的效率。这两个也是过滤器流，常用来对InputStreamReader和OutputStreamWriter进行处理。</a:t>
            </a:r>
            <a:endParaRPr lang="zh-CN" dirty="0">
              <a:sym typeface="Arial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/>
          </a:p>
        </p:txBody>
      </p:sp>
      <p:sp>
        <p:nvSpPr>
          <p:cNvPr id="74756" name="Rectangle 4"/>
          <p:cNvSpPr>
            <a:spLocks noGrp="1" noChangeArrowheads="1"/>
          </p:cNvSpPr>
          <p:nvPr/>
        </p:nvSpPr>
        <p:spPr bwMode="auto">
          <a:xfrm>
            <a:off x="457200" y="11430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sz="32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示例：</a:t>
            </a:r>
          </a:p>
          <a:p>
            <a:pPr marL="393192" lvl="1" indent="0">
              <a:buNone/>
            </a:pPr>
            <a:r>
              <a:rPr lang="zh-CN" dirty="0" smtClean="0">
                <a:sym typeface="Arial" charset="0"/>
              </a:rPr>
              <a:t>     实现对文件中关键字的查找，把包含有指定字符的行显示出来或写到文件中。</a:t>
            </a:r>
          </a:p>
          <a:p>
            <a:pPr marL="393192" lvl="1" indent="0">
              <a:buNone/>
            </a:pPr>
            <a:r>
              <a:rPr lang="zh-CN" dirty="0" smtClean="0">
                <a:sym typeface="Arial" charset="0"/>
              </a:rPr>
              <a:t>     用FileReader类实现文件读入功能，BufferedReader类用于提高文件读入速度。与输入相似的输出类FileWriter类和BufferedWriter类。</a:t>
            </a:r>
          </a:p>
          <a:p>
            <a:pPr marL="393192" lvl="1" indent="0">
              <a:buNone/>
            </a:pPr>
            <a:r>
              <a:rPr lang="zh-CN" dirty="0" smtClean="0">
                <a:sym typeface="Arial" charset="0"/>
              </a:rPr>
              <a:t>     程序用readLine()方法一次读入一行字符，读入的一行字符中不包括行结束符。程序用write()方法向文件中一次写出一字符串，方法newLine()写一个行结束符。</a:t>
            </a:r>
            <a:endParaRPr lang="zh-CN" dirty="0">
              <a:sym typeface="Arial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字节流和字符流示例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zh-CN" dirty="0" smtClean="0"/>
              <a:t>import java.io.*;</a:t>
            </a:r>
          </a:p>
          <a:p>
            <a:pPr marL="109728" indent="0">
              <a:buNone/>
            </a:pPr>
            <a:r>
              <a:rPr lang="zh-CN" dirty="0" smtClean="0"/>
              <a:t>public class Find {</a:t>
            </a:r>
          </a:p>
          <a:p>
            <a:pPr marL="109728" indent="0">
              <a:buNone/>
            </a:pPr>
            <a:r>
              <a:rPr lang="zh-CN" dirty="0" smtClean="0"/>
              <a:t>  public static void main(String args[]) {</a:t>
            </a:r>
          </a:p>
          <a:p>
            <a:pPr marL="109728" indent="0">
              <a:buNone/>
            </a:pPr>
            <a:r>
              <a:rPr lang="zh-CN" dirty="0" smtClean="0"/>
              <a:t>    BufferedReader bRead = null;</a:t>
            </a:r>
          </a:p>
          <a:p>
            <a:pPr marL="109728" indent="0">
              <a:buNone/>
            </a:pPr>
            <a:r>
              <a:rPr lang="zh-CN" dirty="0" smtClean="0"/>
              <a:t>    BufferedWriter bWrite = null;</a:t>
            </a:r>
          </a:p>
          <a:p>
            <a:pPr marL="109728" indent="0">
              <a:buNone/>
            </a:pPr>
            <a:r>
              <a:rPr lang="zh-CN" dirty="0" smtClean="0"/>
              <a:t>    String buffer;</a:t>
            </a:r>
          </a:p>
          <a:p>
            <a:pPr marL="109728" indent="0">
              <a:buNone/>
            </a:pPr>
            <a:r>
              <a:rPr lang="zh-CN" dirty="0" smtClean="0"/>
              <a:t>    boolean outFile = false;</a:t>
            </a:r>
          </a:p>
          <a:p>
            <a:pPr marL="109728" indent="0">
              <a:buNone/>
            </a:pPr>
            <a:r>
              <a:rPr lang="zh-CN" dirty="0" smtClean="0"/>
              <a:t>    int i = 0;</a:t>
            </a:r>
          </a:p>
          <a:p>
            <a:pPr marL="109728" indent="0">
              <a:buNone/>
            </a:pPr>
            <a:r>
              <a:rPr lang="zh-CN" dirty="0" smtClean="0"/>
              <a:t>    if(args.length &lt; 2) {</a:t>
            </a:r>
          </a:p>
          <a:p>
            <a:pPr marL="109728" indent="0">
              <a:buNone/>
            </a:pPr>
            <a:r>
              <a:rPr lang="zh-CN" dirty="0" smtClean="0"/>
              <a:t>      System.out.println("Use:java Find &lt;input&gt; &lt;String&gt;"</a:t>
            </a:r>
          </a:p>
          <a:p>
            <a:pPr marL="109728" indent="0">
              <a:buNone/>
            </a:pPr>
            <a:r>
              <a:rPr lang="zh-CN" dirty="0" smtClean="0"/>
              <a:t>                          +" [output]");</a:t>
            </a:r>
          </a:p>
          <a:p>
            <a:pPr marL="109728" indent="0">
              <a:buNone/>
            </a:pPr>
            <a:r>
              <a:rPr lang="zh-CN" dirty="0" smtClean="0"/>
              <a:t>      System.exit(0);</a:t>
            </a:r>
          </a:p>
          <a:p>
            <a:pPr marL="109728" indent="0">
              <a:buNone/>
            </a:pPr>
            <a:r>
              <a:rPr lang="zh-CN" dirty="0" smtClean="0"/>
              <a:t>    }</a:t>
            </a:r>
          </a:p>
          <a:p>
            <a:pPr marL="109728" indent="0">
              <a:buNone/>
            </a:pPr>
            <a:r>
              <a:rPr lang="zh-CN" dirty="0" smtClean="0"/>
              <a:t>    try {</a:t>
            </a:r>
          </a:p>
          <a:p>
            <a:pPr marL="109728" indent="0">
              <a:buNone/>
            </a:pPr>
            <a:r>
              <a:rPr lang="zh-CN" dirty="0" smtClean="0"/>
              <a:t>      FileReader fr = new FileReader(new File(args[0]));</a:t>
            </a:r>
          </a:p>
          <a:p>
            <a:pPr marL="109728" indent="0">
              <a:buNone/>
            </a:pPr>
            <a:r>
              <a:rPr lang="zh-CN" dirty="0" smtClean="0"/>
              <a:t>      bRead = new BufferedReader(fr);</a:t>
            </a:r>
          </a:p>
          <a:p>
            <a:pPr marL="109728" indent="0">
              <a:buNone/>
            </a:pPr>
            <a:r>
              <a:rPr lang="zh-CN" dirty="0" smtClean="0"/>
              <a:t>    }catch(IOException e) {</a:t>
            </a:r>
          </a:p>
          <a:p>
            <a:pPr marL="109728" indent="0">
              <a:buNone/>
            </a:pPr>
            <a:r>
              <a:rPr lang="zh-CN" dirty="0" smtClean="0"/>
              <a:t>      System.out.println("Cannot find " + args[0]);</a:t>
            </a:r>
          </a:p>
          <a:p>
            <a:pPr marL="109728" indent="0">
              <a:buNone/>
            </a:pPr>
            <a:r>
              <a:rPr lang="zh-CN" dirty="0" smtClean="0"/>
              <a:t>      System.exit(-1);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  <a:endParaRPr lang="zh-CN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zh-CN" dirty="0" smtClean="0"/>
              <a:t>      if(args.length == 3) {</a:t>
            </a:r>
          </a:p>
          <a:p>
            <a:pPr marL="109728" indent="0">
              <a:buNone/>
            </a:pPr>
            <a:r>
              <a:rPr lang="zh-CN" dirty="0" smtClean="0"/>
              <a:t>         try {</a:t>
            </a:r>
          </a:p>
          <a:p>
            <a:pPr marL="109728" indent="0">
              <a:buNone/>
            </a:pPr>
            <a:r>
              <a:rPr lang="zh-CN" dirty="0" smtClean="0"/>
              <a:t>            FileWriter fw = new FileWriter(new File(args[2]));</a:t>
            </a:r>
          </a:p>
          <a:p>
            <a:pPr marL="109728" indent="0">
              <a:buNone/>
            </a:pPr>
            <a:r>
              <a:rPr lang="zh-CN" dirty="0" smtClean="0"/>
              <a:t>            bWrite = new BufferedWriter(fw);</a:t>
            </a:r>
          </a:p>
          <a:p>
            <a:pPr marL="109728" indent="0">
              <a:buNone/>
            </a:pPr>
            <a:r>
              <a:rPr lang="zh-CN" dirty="0" smtClean="0"/>
              <a:t>            outFile = true;</a:t>
            </a:r>
          </a:p>
          <a:p>
            <a:pPr marL="109728" indent="0">
              <a:buNone/>
            </a:pPr>
            <a:r>
              <a:rPr lang="zh-CN" dirty="0" smtClean="0"/>
              <a:t>         } catch (IOException e) {</a:t>
            </a:r>
          </a:p>
          <a:p>
            <a:pPr marL="109728" indent="0">
              <a:buNone/>
            </a:pPr>
            <a:r>
              <a:rPr lang="zh-CN" dirty="0" smtClean="0"/>
              <a:t>            System.out.println("Cannot find " + args[2]);</a:t>
            </a:r>
          </a:p>
          <a:p>
            <a:pPr marL="109728" indent="0">
              <a:buNone/>
            </a:pPr>
            <a:r>
              <a:rPr lang="zh-CN" dirty="0" smtClean="0"/>
              <a:t>            System.exit(-1);</a:t>
            </a:r>
          </a:p>
          <a:p>
            <a:pPr marL="109728" indent="0">
              <a:buNone/>
            </a:pPr>
            <a:r>
              <a:rPr lang="zh-CN" dirty="0" smtClean="0"/>
              <a:t>         }</a:t>
            </a:r>
          </a:p>
          <a:p>
            <a:pPr marL="109728" indent="0">
              <a:buNone/>
            </a:pPr>
            <a:r>
              <a:rPr lang="zh-CN" dirty="0" smtClean="0"/>
              <a:t>     }</a:t>
            </a:r>
          </a:p>
          <a:p>
            <a:pPr marL="109728" indent="0">
              <a:buNone/>
            </a:pPr>
            <a:r>
              <a:rPr lang="zh-CN" dirty="0" smtClean="0"/>
              <a:t>     try {</a:t>
            </a:r>
          </a:p>
          <a:p>
            <a:pPr marL="109728" indent="0">
              <a:buNone/>
            </a:pPr>
            <a:r>
              <a:rPr lang="zh-CN" dirty="0" smtClean="0"/>
              <a:t>         buffer = bRead.readLine();</a:t>
            </a:r>
          </a:p>
          <a:p>
            <a:pPr marL="109728" indent="0">
              <a:buNone/>
            </a:pPr>
            <a:r>
              <a:rPr lang="zh-CN" dirty="0" smtClean="0"/>
              <a:t>         while(buffer != null) {</a:t>
            </a:r>
          </a:p>
          <a:p>
            <a:pPr marL="109728" indent="0">
              <a:buNone/>
            </a:pPr>
            <a:r>
              <a:rPr lang="zh-CN" dirty="0" smtClean="0"/>
              <a:t>            if(buffer.indexOf(args[1]) != -1) {</a:t>
            </a:r>
          </a:p>
          <a:p>
            <a:pPr marL="109728" indent="0">
              <a:buNone/>
            </a:pPr>
            <a:r>
              <a:rPr lang="zh-CN" dirty="0" smtClean="0"/>
              <a:t>                if(outFile) {</a:t>
            </a:r>
          </a:p>
          <a:p>
            <a:pPr marL="109728" indent="0">
              <a:buNone/>
            </a:pPr>
            <a:r>
              <a:rPr lang="zh-CN" dirty="0" smtClean="0"/>
              <a:t>                    bWrite.write(buffer);</a:t>
            </a:r>
          </a:p>
          <a:p>
            <a:pPr marL="109728" indent="0">
              <a:buNone/>
            </a:pPr>
            <a:r>
              <a:rPr lang="zh-CN" dirty="0" smtClean="0"/>
              <a:t>                    bWrite.newLine();</a:t>
            </a:r>
          </a:p>
          <a:p>
            <a:pPr marL="109728" indent="0">
              <a:buNone/>
            </a:pPr>
            <a:r>
              <a:rPr lang="zh-CN" dirty="0" smtClean="0"/>
              <a:t>                }</a:t>
            </a:r>
          </a:p>
          <a:p>
            <a:pPr marL="109728" indent="0">
              <a:buNone/>
            </a:pPr>
            <a:r>
              <a:rPr lang="zh-CN" dirty="0" smtClean="0"/>
              <a:t>                System.out.println(buffer);</a:t>
            </a:r>
          </a:p>
          <a:p>
            <a:pPr marL="109728" indent="0">
              <a:buNone/>
            </a:pPr>
            <a:r>
              <a:rPr lang="zh-CN" dirty="0" smtClean="0"/>
              <a:t>                i++;</a:t>
            </a:r>
          </a:p>
          <a:p>
            <a:pPr marL="109728" indent="0">
              <a:buNone/>
            </a:pPr>
            <a:r>
              <a:rPr lang="zh-CN" dirty="0" smtClean="0"/>
              <a:t>             }</a:t>
            </a:r>
            <a:endParaRPr lang="zh-CN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zh-CN" dirty="0" smtClean="0"/>
              <a:t>             buffer = bRead.readLine();</a:t>
            </a:r>
          </a:p>
          <a:p>
            <a:pPr marL="109728" indent="0">
              <a:buNone/>
            </a:pPr>
            <a:r>
              <a:rPr lang="zh-CN" dirty="0" smtClean="0"/>
              <a:t>         }</a:t>
            </a:r>
          </a:p>
          <a:p>
            <a:pPr marL="109728" indent="0">
              <a:buNone/>
            </a:pPr>
            <a:r>
              <a:rPr lang="zh-CN" dirty="0" smtClean="0"/>
              <a:t>     } catch(IOException e) {</a:t>
            </a:r>
          </a:p>
          <a:p>
            <a:pPr marL="109728" indent="0">
              <a:buNone/>
            </a:pPr>
            <a:r>
              <a:rPr lang="zh-CN" dirty="0" smtClean="0"/>
              <a:t>         System.err.println(e);</a:t>
            </a:r>
          </a:p>
          <a:p>
            <a:pPr marL="109728" indent="0">
              <a:buNone/>
            </a:pPr>
            <a:r>
              <a:rPr lang="zh-CN" dirty="0" smtClean="0"/>
              <a:t>     } finally {</a:t>
            </a:r>
          </a:p>
          <a:p>
            <a:pPr marL="109728" indent="0">
              <a:buNone/>
            </a:pPr>
            <a:r>
              <a:rPr lang="zh-CN" dirty="0" smtClean="0"/>
              <a:t>         try {</a:t>
            </a:r>
          </a:p>
          <a:p>
            <a:pPr marL="109728" indent="0">
              <a:buNone/>
            </a:pPr>
            <a:r>
              <a:rPr lang="zh-CN" dirty="0" smtClean="0"/>
              <a:t>             bRead.close();</a:t>
            </a:r>
          </a:p>
          <a:p>
            <a:pPr marL="109728" indent="0">
              <a:buNone/>
            </a:pPr>
            <a:r>
              <a:rPr lang="zh-CN" dirty="0" smtClean="0"/>
              <a:t>             if(bWrite != null) bWrite.close();</a:t>
            </a:r>
          </a:p>
          <a:p>
            <a:pPr marL="109728" indent="0">
              <a:buNone/>
            </a:pPr>
            <a:r>
              <a:rPr lang="zh-CN" dirty="0" smtClean="0"/>
              <a:t>         } catch(Exception e) {System.err.println(e);}</a:t>
            </a:r>
          </a:p>
          <a:p>
            <a:pPr marL="109728" indent="0">
              <a:buNone/>
            </a:pPr>
            <a:r>
              <a:rPr lang="zh-CN" dirty="0" smtClean="0"/>
              <a:t>     }</a:t>
            </a:r>
          </a:p>
          <a:p>
            <a:pPr marL="109728" indent="0">
              <a:buNone/>
            </a:pPr>
            <a:r>
              <a:rPr lang="zh-CN" dirty="0" smtClean="0"/>
              <a:t>     System.out.println("\n\n\n------------------------");</a:t>
            </a:r>
          </a:p>
          <a:p>
            <a:pPr marL="109728" indent="0">
              <a:buNone/>
            </a:pPr>
            <a:r>
              <a:rPr lang="zh-CN" dirty="0" smtClean="0"/>
              <a:t>     System.out.println("Searched completely");</a:t>
            </a:r>
          </a:p>
          <a:p>
            <a:pPr marL="109728" indent="0">
              <a:buNone/>
            </a:pPr>
            <a:r>
              <a:rPr lang="zh-CN" dirty="0" smtClean="0"/>
              <a:t>     if( i != 0) {</a:t>
            </a:r>
          </a:p>
          <a:p>
            <a:pPr marL="109728" indent="0">
              <a:buNone/>
            </a:pPr>
            <a:r>
              <a:rPr lang="zh-CN" dirty="0" smtClean="0"/>
              <a:t>        System.out.println("Found " + i + " lines have \""</a:t>
            </a:r>
          </a:p>
          <a:p>
            <a:pPr marL="109728" indent="0">
              <a:buNone/>
            </a:pPr>
            <a:r>
              <a:rPr lang="zh-CN" dirty="0" smtClean="0"/>
              <a:t>                                + args[1] + "\"" );</a:t>
            </a:r>
          </a:p>
          <a:p>
            <a:pPr marL="109728" indent="0">
              <a:buNone/>
            </a:pPr>
            <a:r>
              <a:rPr lang="zh-CN" dirty="0" smtClean="0"/>
              <a:t>     } else</a:t>
            </a:r>
          </a:p>
          <a:p>
            <a:pPr marL="109728" indent="0">
              <a:buNone/>
            </a:pPr>
            <a:r>
              <a:rPr lang="zh-CN" dirty="0" smtClean="0"/>
              <a:t>        System.out.println("Can't find \""+args[1]</a:t>
            </a:r>
          </a:p>
          <a:p>
            <a:pPr marL="109728" indent="0">
              <a:buNone/>
            </a:pPr>
            <a:r>
              <a:rPr lang="zh-CN" dirty="0" smtClean="0"/>
              <a:t>                                +"\"in file" + args[0]);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</a:p>
          <a:p>
            <a:pPr marL="109728" indent="0">
              <a:buNone/>
            </a:pPr>
            <a:r>
              <a:rPr lang="zh-CN" dirty="0" smtClean="0"/>
              <a:t>}</a:t>
            </a:r>
            <a:endParaRPr lang="zh-CN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PipedInputStream</a:t>
            </a:r>
            <a:r>
              <a:rPr lang="zh-CN" dirty="0" smtClean="0">
                <a:sym typeface="Arial" charset="0"/>
              </a:rPr>
              <a:t>和</a:t>
            </a:r>
            <a:r>
              <a:rPr lang="zh-CN" dirty="0" smtClean="0"/>
              <a:t>PipedOutputStream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管道是UNIX的发明，它大大增强了流的概念。</a:t>
            </a:r>
          </a:p>
          <a:p>
            <a:pPr lvl="1"/>
            <a:r>
              <a:rPr lang="zh-CN" altLang="zh-CN" dirty="0" smtClean="0">
                <a:sym typeface="Arial" charset="0"/>
              </a:rPr>
              <a:t>管道(pipe)提供一种线程之间的通信方法，可用于IPC(进程间通信) 或是ITC(线程间通信)。</a:t>
            </a:r>
          </a:p>
          <a:p>
            <a:pPr lvl="1"/>
            <a:r>
              <a:rPr lang="zh-CN" altLang="zh-CN" dirty="0" smtClean="0">
                <a:sym typeface="Arial" charset="0"/>
              </a:rPr>
              <a:t>一个输入管道是用来接收一个输出管道所写出的数据。</a:t>
            </a:r>
          </a:p>
          <a:p>
            <a:pPr lvl="1"/>
            <a:r>
              <a:rPr lang="zh-CN" altLang="zh-CN" dirty="0" smtClean="0">
                <a:sym typeface="Arial" charset="0"/>
              </a:rPr>
              <a:t>这两个类必须同时使用，所以它们除了不带参数的构造器外，互为构造器中的参数。</a:t>
            </a:r>
          </a:p>
          <a:p>
            <a:pPr lvl="1"/>
            <a:r>
              <a:rPr lang="zh-CN" altLang="zh-CN" dirty="0" smtClean="0">
                <a:sym typeface="Arial" charset="0"/>
              </a:rPr>
              <a:t>  PipedInputStream(PipedOutputStream)</a:t>
            </a:r>
          </a:p>
          <a:p>
            <a:pPr lvl="1"/>
            <a:r>
              <a:rPr lang="zh-CN" altLang="zh-CN" dirty="0" smtClean="0">
                <a:sym typeface="Arial" charset="0"/>
              </a:rPr>
              <a:t>  PipedOutputStream(PipedInputStream)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endParaRPr lang="zh-CN">
              <a:sym typeface="Arial" charset="0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/>
        </p:nvSpPr>
        <p:spPr bwMode="auto">
          <a:xfrm>
            <a:off x="457200" y="16764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400" b="1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示例：</a:t>
            </a:r>
          </a:p>
          <a:p>
            <a:pPr marL="109728" indent="0">
              <a:buNone/>
            </a:pPr>
            <a:r>
              <a:rPr lang="zh-CN" dirty="0" smtClean="0">
                <a:sym typeface="Arial" charset="0"/>
              </a:rPr>
              <a:t>    下面的程序使用两个线程：一个线程模拟数据采集，用Random类随机生成数值，另一个线程模拟数据处理，使用数据，计算其平均值。</a:t>
            </a:r>
            <a:endParaRPr lang="zh-CN" dirty="0">
              <a:sym typeface="Arial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r>
              <a:rPr lang="zh-CN" smtClean="0"/>
              <a:t>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smtClean="0">
                <a:sym typeface="Arial" charset="0"/>
              </a:rPr>
              <a:t>流(stream)是指在计算机的输入与输出之间运动的数据序列。</a:t>
            </a:r>
          </a:p>
          <a:p>
            <a:r>
              <a:rPr lang="zh-CN" smtClean="0">
                <a:sym typeface="Arial" charset="0"/>
              </a:rPr>
              <a:t>流序列中的数据既可以是未经加工的原始的二进制数据，也可以是经一定编码处理后符合某种格式规定的特定数据。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流通过</a:t>
            </a:r>
            <a:r>
              <a:rPr lang="en-US" altLang="zh-CN" smtClean="0">
                <a:sym typeface="Arial" charset="0"/>
              </a:rPr>
              <a:t>Java</a:t>
            </a:r>
            <a:r>
              <a:rPr lang="zh-CN" altLang="en-US" smtClean="0">
                <a:sym typeface="Arial" charset="0"/>
              </a:rPr>
              <a:t>的输入</a:t>
            </a:r>
            <a:r>
              <a:rPr lang="en-US" altLang="zh-CN" smtClean="0">
                <a:sym typeface="Arial" charset="0"/>
              </a:rPr>
              <a:t>/</a:t>
            </a:r>
            <a:r>
              <a:rPr lang="zh-CN" altLang="en-US" smtClean="0">
                <a:sym typeface="Arial" charset="0"/>
              </a:rPr>
              <a:t>输出系统与物理设备链接。尽管与它们链接的物理设备不尽相同，所有流的行为具有同样方式。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在</a:t>
            </a:r>
            <a:r>
              <a:rPr lang="en-US" altLang="zh-CN" smtClean="0">
                <a:sym typeface="Arial" charset="0"/>
              </a:rPr>
              <a:t>Java</a:t>
            </a:r>
            <a:r>
              <a:rPr lang="zh-CN" altLang="en-US" smtClean="0">
                <a:sym typeface="Arial" charset="0"/>
              </a:rPr>
              <a:t>中，把不同类型的输入、输出源</a:t>
            </a:r>
            <a:r>
              <a:rPr lang="en-US" altLang="zh-CN" smtClean="0">
                <a:sym typeface="Arial" charset="0"/>
              </a:rPr>
              <a:t>(</a:t>
            </a:r>
            <a:r>
              <a:rPr lang="zh-CN" altLang="en-US" smtClean="0">
                <a:sym typeface="Arial" charset="0"/>
              </a:rPr>
              <a:t>键盘、文件、网络等</a:t>
            </a:r>
            <a:r>
              <a:rPr lang="en-US" altLang="zh-CN" smtClean="0">
                <a:sym typeface="Arial" charset="0"/>
              </a:rPr>
              <a:t>)</a:t>
            </a:r>
            <a:r>
              <a:rPr lang="zh-CN" altLang="en-US" smtClean="0">
                <a:sym typeface="Arial" charset="0"/>
              </a:rPr>
              <a:t>抽象为流</a:t>
            </a:r>
            <a:r>
              <a:rPr lang="en-US" altLang="zh-CN" smtClean="0">
                <a:sym typeface="Arial" charset="0"/>
              </a:rPr>
              <a:t>(Stream)</a:t>
            </a:r>
            <a:r>
              <a:rPr lang="zh-CN" altLang="en-US" smtClean="0">
                <a:sym typeface="Arial" charset="0"/>
              </a:rPr>
              <a:t>，而其中输入或输出的数据则称为数据流</a:t>
            </a:r>
            <a:r>
              <a:rPr lang="en-US" altLang="zh-CN" smtClean="0">
                <a:sym typeface="Arial" charset="0"/>
              </a:rPr>
              <a:t>(Data Stream)</a:t>
            </a:r>
            <a:r>
              <a:rPr lang="zh-CN" altLang="en-US" smtClean="0">
                <a:sym typeface="Arial" charset="0"/>
              </a:rPr>
              <a:t>，用统一的方式来表示。</a:t>
            </a:r>
          </a:p>
          <a:p>
            <a:endParaRPr lang="zh-CN" altLang="en-US" smtClean="0">
              <a:sym typeface="Arial" charset="0"/>
            </a:endParaRPr>
          </a:p>
          <a:p>
            <a:endParaRPr lang="zh-CN" dirty="0">
              <a:sym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I/O基本原理</a:t>
            </a:r>
            <a:endParaRPr lang="zh-CN">
              <a:sym typeface="Arial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/>
        </p:nvSpPr>
        <p:spPr bwMode="auto">
          <a:xfrm>
            <a:off x="457200" y="35814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/>
        </p:nvSpPr>
        <p:spPr bwMode="auto">
          <a:xfrm>
            <a:off x="457200" y="46482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zh-CN" dirty="0" smtClean="0"/>
              <a:t>import java.io.*;</a:t>
            </a:r>
          </a:p>
          <a:p>
            <a:pPr marL="109728" indent="0">
              <a:buNone/>
            </a:pPr>
            <a:r>
              <a:rPr lang="zh-CN" dirty="0" smtClean="0"/>
              <a:t>import java.util.Random;</a:t>
            </a:r>
          </a:p>
          <a:p>
            <a:pPr marL="109728" indent="0">
              <a:buNone/>
            </a:pPr>
            <a:r>
              <a:rPr lang="zh-CN" dirty="0" smtClean="0"/>
              <a:t>//数据处理</a:t>
            </a:r>
          </a:p>
          <a:p>
            <a:pPr marL="109728" indent="0">
              <a:buNone/>
            </a:pPr>
            <a:r>
              <a:rPr lang="zh-CN" dirty="0" smtClean="0"/>
              <a:t>class RunningAverage extends Thread {</a:t>
            </a:r>
          </a:p>
          <a:p>
            <a:pPr marL="109728" indent="0">
              <a:buNone/>
            </a:pPr>
            <a:r>
              <a:rPr lang="zh-CN" dirty="0" smtClean="0"/>
              <a:t>  private DataInputStream in;</a:t>
            </a:r>
          </a:p>
          <a:p>
            <a:pPr marL="109728" indent="0">
              <a:buNone/>
            </a:pPr>
            <a:r>
              <a:rPr lang="zh-CN" dirty="0" smtClean="0"/>
              <a:t>  double total = 0;</a:t>
            </a:r>
          </a:p>
          <a:p>
            <a:pPr marL="109728" indent="0">
              <a:buNone/>
            </a:pPr>
            <a:r>
              <a:rPr lang="zh-CN" dirty="0" smtClean="0"/>
              <a:t>  long count = 0;</a:t>
            </a:r>
          </a:p>
          <a:p>
            <a:pPr marL="109728" indent="0">
              <a:buNone/>
            </a:pPr>
            <a:r>
              <a:rPr lang="zh-CN" dirty="0" smtClean="0"/>
              <a:t>  RunningAverage(InputStream i) {</a:t>
            </a:r>
          </a:p>
          <a:p>
            <a:pPr marL="109728" indent="0">
              <a:buNone/>
            </a:pPr>
            <a:r>
              <a:rPr lang="zh-CN" dirty="0" smtClean="0"/>
              <a:t>    in = new DataInputStream(i);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</a:p>
          <a:p>
            <a:pPr marL="109728" indent="0">
              <a:buNone/>
            </a:pPr>
            <a:r>
              <a:rPr lang="zh-CN" dirty="0" smtClean="0"/>
              <a:t>  public void run() {</a:t>
            </a:r>
          </a:p>
          <a:p>
            <a:pPr marL="109728" indent="0">
              <a:buNone/>
            </a:pPr>
            <a:r>
              <a:rPr lang="zh-CN" dirty="0" smtClean="0"/>
              <a:t>    while (true){</a:t>
            </a:r>
          </a:p>
          <a:p>
            <a:pPr marL="109728" indent="0">
              <a:buNone/>
            </a:pPr>
            <a:r>
              <a:rPr lang="zh-CN" dirty="0" smtClean="0"/>
              <a:t>     try {</a:t>
            </a:r>
          </a:p>
          <a:p>
            <a:pPr marL="109728" indent="0">
              <a:buNone/>
            </a:pPr>
            <a:r>
              <a:rPr lang="zh-CN" dirty="0" smtClean="0"/>
              <a:t>       double num = in.readDouble();</a:t>
            </a:r>
          </a:p>
          <a:p>
            <a:pPr marL="109728" indent="0">
              <a:buNone/>
            </a:pPr>
            <a:r>
              <a:rPr lang="zh-CN" dirty="0" smtClean="0"/>
              <a:t>       total += num;</a:t>
            </a:r>
          </a:p>
          <a:p>
            <a:pPr marL="109728" indent="0">
              <a:buNone/>
            </a:pPr>
            <a:r>
              <a:rPr lang="zh-CN" dirty="0" smtClean="0"/>
              <a:t>       count++;</a:t>
            </a:r>
          </a:p>
          <a:p>
            <a:pPr marL="109728" indent="0">
              <a:buNone/>
            </a:pPr>
            <a:r>
              <a:rPr lang="zh-CN" dirty="0" smtClean="0"/>
              <a:t>       System.out.println(count+":"+num+"\t avg="+total/count);</a:t>
            </a:r>
          </a:p>
          <a:p>
            <a:pPr marL="109728" indent="0">
              <a:buNone/>
            </a:pPr>
            <a:r>
              <a:rPr lang="zh-CN" dirty="0" smtClean="0"/>
              <a:t>     } catch (IOException e) { e.printStackTrace(); }</a:t>
            </a:r>
          </a:p>
          <a:p>
            <a:pPr marL="109728" indent="0">
              <a:buNone/>
            </a:pPr>
            <a:r>
              <a:rPr lang="zh-CN" dirty="0" smtClean="0"/>
              <a:t>    }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</a:p>
          <a:p>
            <a:pPr marL="109728" indent="0">
              <a:buNone/>
            </a:pPr>
            <a:r>
              <a:rPr lang="zh-CN" dirty="0" smtClean="0"/>
              <a:t>}</a:t>
            </a:r>
            <a:endParaRPr lang="zh-CN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r>
              <a:rPr lang="zh-CN" smtClean="0"/>
              <a:t>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zh-CN" dirty="0" smtClean="0"/>
              <a:t>//数据采集</a:t>
            </a:r>
          </a:p>
          <a:p>
            <a:pPr marL="109728" indent="0">
              <a:buNone/>
            </a:pPr>
            <a:r>
              <a:rPr lang="zh-CN" dirty="0" smtClean="0"/>
              <a:t>class NumberGenerator extends Thread {</a:t>
            </a:r>
          </a:p>
          <a:p>
            <a:pPr marL="109728" indent="0">
              <a:buNone/>
            </a:pPr>
            <a:r>
              <a:rPr lang="zh-CN" dirty="0" smtClean="0"/>
              <a:t>  private DataOutputStream out;</a:t>
            </a:r>
          </a:p>
          <a:p>
            <a:pPr marL="109728" indent="0">
              <a:buNone/>
            </a:pPr>
            <a:r>
              <a:rPr lang="zh-CN" dirty="0" smtClean="0"/>
              <a:t>  private Random gen = new Random();</a:t>
            </a:r>
          </a:p>
          <a:p>
            <a:pPr marL="109728" indent="0">
              <a:buNone/>
            </a:pPr>
            <a:r>
              <a:rPr lang="zh-CN" dirty="0" smtClean="0"/>
              <a:t>  private final long RANGE = 1000;</a:t>
            </a:r>
          </a:p>
          <a:p>
            <a:pPr marL="109728" indent="0">
              <a:buNone/>
            </a:pPr>
            <a:r>
              <a:rPr lang="zh-CN" dirty="0" smtClean="0"/>
              <a:t>  NumberGenerator(OutputStream o) {</a:t>
            </a:r>
          </a:p>
          <a:p>
            <a:pPr marL="109728" indent="0">
              <a:buNone/>
            </a:pPr>
            <a:r>
              <a:rPr lang="zh-CN" dirty="0" smtClean="0"/>
              <a:t>    out = new DataOutputStream(o);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</a:p>
          <a:p>
            <a:pPr marL="109728" indent="0">
              <a:buNone/>
            </a:pPr>
            <a:r>
              <a:rPr lang="zh-CN" dirty="0" smtClean="0"/>
              <a:t>  public void run(){</a:t>
            </a:r>
          </a:p>
          <a:p>
            <a:pPr marL="109728" indent="0">
              <a:buNone/>
            </a:pPr>
            <a:r>
              <a:rPr lang="zh-CN" dirty="0" smtClean="0"/>
              <a:t>   while (true){</a:t>
            </a:r>
          </a:p>
          <a:p>
            <a:pPr marL="109728" indent="0">
              <a:buNone/>
            </a:pPr>
            <a:r>
              <a:rPr lang="zh-CN" dirty="0" smtClean="0"/>
              <a:t>    try{</a:t>
            </a:r>
          </a:p>
          <a:p>
            <a:pPr marL="109728" indent="0">
              <a:buNone/>
            </a:pPr>
            <a:r>
              <a:rPr lang="zh-CN" dirty="0" smtClean="0"/>
              <a:t>     double num = gen.nextDouble()*RANGE;</a:t>
            </a:r>
          </a:p>
          <a:p>
            <a:pPr marL="109728" indent="0">
              <a:buNone/>
            </a:pPr>
            <a:r>
              <a:rPr lang="zh-CN" dirty="0" smtClean="0"/>
              <a:t>     out.writeDouble(num);</a:t>
            </a:r>
          </a:p>
          <a:p>
            <a:pPr marL="109728" indent="0">
              <a:buNone/>
            </a:pPr>
            <a:r>
              <a:rPr lang="zh-CN" dirty="0" smtClean="0"/>
              <a:t>     out.flush();</a:t>
            </a:r>
          </a:p>
          <a:p>
            <a:pPr marL="109728" indent="0">
              <a:buNone/>
            </a:pPr>
            <a:r>
              <a:rPr lang="zh-CN" dirty="0" smtClean="0"/>
              <a:t>     sleep(500);</a:t>
            </a:r>
          </a:p>
          <a:p>
            <a:pPr marL="109728" indent="0">
              <a:buNone/>
            </a:pPr>
            <a:r>
              <a:rPr lang="zh-CN" dirty="0" smtClean="0"/>
              <a:t>    }catch(IOException e){e.printStackTrace(); </a:t>
            </a:r>
          </a:p>
          <a:p>
            <a:pPr marL="109728" indent="0">
              <a:buNone/>
            </a:pPr>
            <a:r>
              <a:rPr lang="zh-CN" dirty="0" smtClean="0"/>
              <a:t>    }catch(InterruptedException e){e.printStackTrace();}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</a:p>
          <a:p>
            <a:pPr marL="109728" indent="0">
              <a:buNone/>
            </a:pPr>
            <a:r>
              <a:rPr lang="zh-CN" dirty="0" smtClean="0"/>
              <a:t> }</a:t>
            </a:r>
          </a:p>
          <a:p>
            <a:pPr marL="109728" indent="0">
              <a:buNone/>
            </a:pPr>
            <a:r>
              <a:rPr lang="zh-CN" dirty="0" smtClean="0"/>
              <a:t>}</a:t>
            </a:r>
            <a:endParaRPr lang="zh-CN" dirty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r>
              <a:rPr lang="zh-CN" smtClean="0"/>
              <a:t>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zh-CN" dirty="0" smtClean="0"/>
              <a:t>//主类</a:t>
            </a:r>
          </a:p>
          <a:p>
            <a:pPr marL="109728" indent="0">
              <a:buNone/>
            </a:pPr>
            <a:r>
              <a:rPr lang="zh-CN" dirty="0" smtClean="0"/>
              <a:t>class PipeTest {</a:t>
            </a:r>
          </a:p>
          <a:p>
            <a:pPr marL="109728" indent="0">
              <a:buNone/>
            </a:pPr>
            <a:r>
              <a:rPr lang="zh-CN" dirty="0" smtClean="0"/>
              <a:t>  public static void main(String[] args){</a:t>
            </a:r>
          </a:p>
          <a:p>
            <a:pPr marL="109728" indent="0">
              <a:buNone/>
            </a:pPr>
            <a:r>
              <a:rPr lang="zh-CN" dirty="0" smtClean="0"/>
              <a:t>    try {</a:t>
            </a:r>
          </a:p>
          <a:p>
            <a:pPr marL="109728" indent="0">
              <a:buNone/>
            </a:pPr>
            <a:r>
              <a:rPr lang="zh-CN" dirty="0" smtClean="0"/>
              <a:t>      PipedOutputStream producer = new PipedOutputStream();</a:t>
            </a:r>
          </a:p>
          <a:p>
            <a:pPr marL="109728" indent="0">
              <a:buNone/>
            </a:pPr>
            <a:r>
              <a:rPr lang="zh-CN" dirty="0" smtClean="0"/>
              <a:t>      PipedInputStream consumer = </a:t>
            </a:r>
          </a:p>
          <a:p>
            <a:pPr marL="109728" indent="0">
              <a:buNone/>
            </a:pPr>
            <a:r>
              <a:rPr lang="zh-CN" dirty="0" smtClean="0"/>
              <a:t>                            new PipedInputStream(producer);</a:t>
            </a:r>
          </a:p>
          <a:p>
            <a:pPr marL="109728" indent="0">
              <a:buNone/>
            </a:pPr>
            <a:r>
              <a:rPr lang="zh-CN" dirty="0" smtClean="0"/>
              <a:t>      RunningAverage avg = new RunningAverage(consumer);</a:t>
            </a:r>
          </a:p>
          <a:p>
            <a:pPr marL="109728" indent="0">
              <a:buNone/>
            </a:pPr>
            <a:r>
              <a:rPr lang="zh-CN" dirty="0" smtClean="0"/>
              <a:t>      NumberGenerator gen = new NumberGenerator(producer);</a:t>
            </a:r>
          </a:p>
          <a:p>
            <a:pPr marL="109728" indent="0">
              <a:buNone/>
            </a:pPr>
            <a:r>
              <a:rPr lang="zh-CN" dirty="0" smtClean="0"/>
              <a:t>      gen.start();</a:t>
            </a:r>
          </a:p>
          <a:p>
            <a:pPr marL="109728" indent="0">
              <a:buNone/>
            </a:pPr>
            <a:r>
              <a:rPr lang="zh-CN" dirty="0" smtClean="0"/>
              <a:t>      avg.start();</a:t>
            </a:r>
          </a:p>
          <a:p>
            <a:pPr marL="109728" indent="0">
              <a:buNone/>
            </a:pPr>
            <a:r>
              <a:rPr lang="zh-CN" dirty="0" smtClean="0"/>
              <a:t>      try{</a:t>
            </a:r>
          </a:p>
          <a:p>
            <a:pPr marL="109728" indent="0">
              <a:buNone/>
            </a:pPr>
            <a:r>
              <a:rPr lang="zh-CN" dirty="0" smtClean="0"/>
              <a:t>         Thread.sleep(5000);</a:t>
            </a:r>
          </a:p>
          <a:p>
            <a:pPr marL="109728" indent="0">
              <a:buNone/>
            </a:pPr>
            <a:r>
              <a:rPr lang="zh-CN" dirty="0" smtClean="0"/>
              <a:t>      }catch (InterruptedException e) {}</a:t>
            </a:r>
          </a:p>
          <a:p>
            <a:pPr marL="109728" indent="0">
              <a:buNone/>
            </a:pPr>
            <a:r>
              <a:rPr lang="zh-CN" dirty="0" smtClean="0"/>
              <a:t>      gen.stop();</a:t>
            </a:r>
          </a:p>
          <a:p>
            <a:pPr marL="109728" indent="0">
              <a:buNone/>
            </a:pPr>
            <a:r>
              <a:rPr lang="zh-CN" dirty="0" smtClean="0"/>
              <a:t>      avg.stop();</a:t>
            </a:r>
            <a:endParaRPr lang="zh-CN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r>
              <a:rPr lang="zh-CN" smtClean="0"/>
              <a:t>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019680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zh-CN" dirty="0" smtClean="0"/>
              <a:t>        producer.close();</a:t>
            </a:r>
          </a:p>
          <a:p>
            <a:pPr marL="109728" indent="0">
              <a:buNone/>
            </a:pPr>
            <a:r>
              <a:rPr lang="zh-CN" dirty="0" smtClean="0"/>
              <a:t>        consumer.close();</a:t>
            </a:r>
          </a:p>
          <a:p>
            <a:pPr marL="109728" indent="0">
              <a:buNone/>
            </a:pPr>
            <a:r>
              <a:rPr lang="zh-CN" dirty="0" smtClean="0"/>
              <a:t>    } catch (IOException e){</a:t>
            </a:r>
          </a:p>
          <a:p>
            <a:pPr marL="109728" indent="0">
              <a:buNone/>
            </a:pPr>
            <a:r>
              <a:rPr lang="zh-CN" dirty="0" smtClean="0"/>
              <a:t>        e.printStackTrace();</a:t>
            </a:r>
          </a:p>
          <a:p>
            <a:pPr marL="109728" indent="0">
              <a:buNone/>
            </a:pPr>
            <a:r>
              <a:rPr lang="zh-CN" dirty="0" smtClean="0"/>
              <a:t>    }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</a:p>
          <a:p>
            <a:pPr marL="109728" indent="0">
              <a:buNone/>
            </a:pPr>
            <a:r>
              <a:rPr lang="zh-CN" dirty="0" smtClean="0"/>
              <a:t>}</a:t>
            </a:r>
            <a:endParaRPr lang="zh-CN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r>
              <a:rPr lang="zh-CN" smtClean="0"/>
              <a:t>示例</a:t>
            </a:r>
            <a:endParaRPr lang="zh-CN"/>
          </a:p>
        </p:txBody>
      </p:sp>
      <p:sp>
        <p:nvSpPr>
          <p:cNvPr id="84996" name="Rectangle 4"/>
          <p:cNvSpPr>
            <a:spLocks noGrp="1" noChangeArrowheads="1"/>
          </p:cNvSpPr>
          <p:nvPr/>
        </p:nvSpPr>
        <p:spPr bwMode="auto">
          <a:xfrm>
            <a:off x="304800" y="3581400"/>
            <a:ext cx="8534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41338" lvl="1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Arial"/>
              <a:buChar char="•"/>
            </a:pPr>
            <a:r>
              <a:rPr lang="zh-CN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程序用PipedOutputStream()生成管道输出流producer，用PipedInputStream(producer)生成管道输入流consumer，同时实现了两个管道的连接。</a:t>
            </a:r>
          </a:p>
          <a:p>
            <a:pPr marL="541338" lvl="1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Arial"/>
              <a:buChar char="•"/>
            </a:pPr>
            <a:r>
              <a:rPr lang="zh-CN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类RunningAverage和NumberGenerator第一个类实现生成数据，用管道输出这些数据，后一个类从输入管道接收数据，然后计算平均值。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/>
              <a:t>将一个流的输出链接到一个流的输入，达到更好的I/O效果。如下示意图所示：</a:t>
            </a:r>
            <a:endParaRPr lang="zh-CN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mtClean="0">
                <a:sym typeface="Arial" charset="0"/>
              </a:rPr>
              <a:t>I/O流链接及处理流</a:t>
            </a:r>
            <a:endParaRPr lang="zh-CN">
              <a:sym typeface="Arial" charset="0"/>
            </a:endParaRPr>
          </a:p>
        </p:txBody>
      </p:sp>
      <p:pic>
        <p:nvPicPr>
          <p:cNvPr id="11" name="Picture 4" descr="9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975" y="2516188"/>
            <a:ext cx="7845425" cy="3503612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字符流与字节</a:t>
            </a:r>
            <a:r>
              <a:rPr lang="zh-CN" dirty="0" smtClean="0">
                <a:sym typeface="Arial" charset="0"/>
              </a:rPr>
              <a:t>处理流的关系对照表如下：</a:t>
            </a:r>
            <a:endParaRPr lang="zh-CN" dirty="0">
              <a:sym typeface="Arial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I/O流链接及处理流</a:t>
            </a:r>
            <a:endParaRPr lang="zh-CN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402"/>
              </p:ext>
            </p:extLst>
          </p:nvPr>
        </p:nvGraphicFramePr>
        <p:xfrm>
          <a:off x="539552" y="2060848"/>
          <a:ext cx="8153400" cy="4544696"/>
        </p:xfrm>
        <a:graphic>
          <a:graphicData uri="http://schemas.openxmlformats.org/drawingml/2006/table">
            <a:tbl>
              <a:tblPr/>
              <a:tblGrid>
                <a:gridCol w="219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字符流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字节流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缓冲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过滤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字节和字符间转换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InputStreamReader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OutputStreamWriter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对象序列化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ObjectInputStream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ObjectOutputStream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数据转换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DataInputStream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DataOutputStream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计算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LineNumberReader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LineNumberInputStream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向前查看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PushbackReader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PushbackInputStream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打印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PrintWriter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PrintStream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黑体" charset="0"/>
                        <a:cs typeface="黑体" charset="0"/>
                        <a:sym typeface="黑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>
                <a:sym typeface="宋体" charset="0"/>
              </a:rPr>
              <a:t>“</a:t>
            </a:r>
            <a:r>
              <a:rPr lang="zh-CN" dirty="0" smtClean="0"/>
              <a:t>对象序列化</a:t>
            </a:r>
            <a:r>
              <a:rPr lang="zh-CN" dirty="0" smtClean="0">
                <a:sym typeface="宋体" charset="0"/>
              </a:rPr>
              <a:t>”</a:t>
            </a:r>
            <a:r>
              <a:rPr lang="zh-CN" dirty="0" smtClean="0"/>
              <a:t>（Object Serialization）是Java一种特</a:t>
            </a:r>
            <a:r>
              <a:rPr lang="zh-CN" dirty="0" smtClean="0">
                <a:sym typeface="Arial" charset="0"/>
              </a:rPr>
              <a:t>性。类实现Serializable接口。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实现了Serializable接口的对象，可将它们转换成一系列字节，并可在以后完全恢复回原来的样子。</a:t>
            </a:r>
          </a:p>
          <a:p>
            <a:pPr lvl="1"/>
            <a:r>
              <a:rPr lang="zh-CN" altLang="zh-CN" dirty="0" smtClean="0">
                <a:sym typeface="Arial" charset="0"/>
              </a:rPr>
              <a:t>这一过程可通过网络进行。这意味着序列化机制能自动补偿操作系统间的差异。</a:t>
            </a:r>
          </a:p>
          <a:p>
            <a:pPr lvl="1"/>
            <a:r>
              <a:rPr lang="zh-CN" altLang="zh-CN" dirty="0" smtClean="0">
                <a:sym typeface="Arial" charset="0"/>
              </a:rPr>
              <a:t>可以实现“有限持久化”。意味着对象的“生存时间”并不取决于程序是否正在执行——它存在或“生存”于程序的每一次调用之间。</a:t>
            </a:r>
            <a:endParaRPr lang="zh-CN" altLang="zh-CN" dirty="0" smtClean="0"/>
          </a:p>
          <a:p>
            <a:endParaRPr lang="zh-CN" dirty="0">
              <a:sym typeface="Arial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对象序列化处理</a:t>
            </a:r>
            <a:endParaRPr lang="zh-CN">
              <a:sym typeface="Arial" charset="0"/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/>
        </p:nvSpPr>
        <p:spPr bwMode="auto">
          <a:xfrm>
            <a:off x="457200" y="2362200"/>
            <a:ext cx="82994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序列化一个对象：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ym typeface="Arial" charset="0"/>
              </a:rPr>
              <a:t>首先要创建某些OutputStream对象，然后将其封装到ObjectOutputStream对象内。</a:t>
            </a:r>
          </a:p>
          <a:p>
            <a:pPr lvl="1"/>
            <a:r>
              <a:rPr lang="zh-CN" altLang="zh-CN" dirty="0" smtClean="0">
                <a:sym typeface="Arial" charset="0"/>
              </a:rPr>
              <a:t>再需调用writeObject()即可完成对象的序列化，并将其发送给OutputStream。</a:t>
            </a:r>
          </a:p>
          <a:p>
            <a:pPr lvl="1"/>
            <a:r>
              <a:rPr lang="zh-CN" altLang="zh-CN" dirty="0" smtClean="0">
                <a:sym typeface="Arial" charset="0"/>
              </a:rPr>
              <a:t>相反将一个InputStream封装到ObjectInputStream内，然后调用readObject()。</a:t>
            </a:r>
          </a:p>
          <a:p>
            <a:pPr lvl="1"/>
            <a:r>
              <a:rPr lang="zh-CN" altLang="zh-CN" dirty="0" smtClean="0">
                <a:sym typeface="Arial" charset="0"/>
              </a:rPr>
              <a:t>和往常一样，最后获得的是指向一个上溯造型Object的句柄，所以必须下溯造型，以便能够直接设置。</a:t>
            </a:r>
          </a:p>
          <a:p>
            <a:endParaRPr lang="zh-CN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对象序列化处理</a:t>
            </a:r>
            <a:endParaRPr lang="zh-CN">
              <a:sym typeface="Arial" charset="0"/>
            </a:endParaRPr>
          </a:p>
        </p:txBody>
      </p:sp>
      <p:sp>
        <p:nvSpPr>
          <p:cNvPr id="89092" name="Rectangle 4"/>
          <p:cNvSpPr>
            <a:spLocks noGrp="1" noChangeArrowheads="1"/>
          </p:cNvSpPr>
          <p:nvPr/>
        </p:nvSpPr>
        <p:spPr bwMode="auto">
          <a:xfrm>
            <a:off x="457200" y="1828800"/>
            <a:ext cx="82994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6934200" y="649128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Worm.java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什么叫做流？输入输出流分别对应那两个抽象类？</a:t>
            </a:r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语言中，输入输出流分为哪两种类型？</a:t>
            </a:r>
          </a:p>
          <a:p>
            <a:r>
              <a:rPr lang="en-US" altLang="zh-CN" dirty="0"/>
              <a:t>File</a:t>
            </a:r>
            <a:r>
              <a:rPr lang="zh-CN" altLang="zh-CN" dirty="0"/>
              <a:t>类与</a:t>
            </a:r>
            <a:r>
              <a:rPr lang="en-US" altLang="zh-CN" dirty="0" err="1"/>
              <a:t>RandomAccessFile</a:t>
            </a:r>
            <a:r>
              <a:rPr lang="zh-CN" altLang="zh-CN" dirty="0"/>
              <a:t>类的使用相同与不同</a:t>
            </a:r>
            <a:r>
              <a:rPr lang="zh-CN" altLang="zh-CN" dirty="0" smtClean="0"/>
              <a:t>处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84168" y="6407944"/>
            <a:ext cx="2563104" cy="365760"/>
          </a:xfr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504056" cy="365125"/>
          </a:xfr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48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322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编程实现从键盘输入数据，保存到指定的文件</a:t>
            </a:r>
            <a:r>
              <a:rPr lang="zh-CN" altLang="zh-CN" dirty="0" smtClean="0"/>
              <a:t>中</a:t>
            </a:r>
            <a:r>
              <a:rPr lang="zh-CN" altLang="en-US" dirty="0" smtClean="0"/>
              <a:t>；然后读入该文件在屏幕显示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要求：文件操作分别用</a:t>
            </a:r>
            <a:r>
              <a:rPr lang="zh-CN" altLang="zh-CN" dirty="0" smtClean="0"/>
              <a:t>RandomAccessFile</a:t>
            </a:r>
            <a:r>
              <a:rPr lang="zh-CN" altLang="en-US" dirty="0" smtClean="0"/>
              <a:t>和</a:t>
            </a:r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16216" y="6415088"/>
            <a:ext cx="1920240" cy="365760"/>
          </a:xfr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2017年11月15日星期三</a:t>
            </a:fld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49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流的方向是重要的，根据流的方向，流可分为两类：输入流和输出流。</a:t>
            </a:r>
          </a:p>
          <a:p>
            <a:r>
              <a:rPr lang="zh-CN" smtClean="0">
                <a:sym typeface="Arial" charset="0"/>
              </a:rPr>
              <a:t>输入流只能从中读取数据，而不能向其写出数据；输出流只能向其写出数据，而不能从中读取数据。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流的源端和目的端可简单地看成是字节的生产者和消费者。</a:t>
            </a:r>
          </a:p>
          <a:p>
            <a:pPr lvl="2"/>
            <a:r>
              <a:rPr lang="zh-CN" altLang="en-US" smtClean="0">
                <a:sym typeface="Arial" charset="0"/>
              </a:rPr>
              <a:t>对输入流，可不必关心它的源端是什么，只要简单地从流中读数据。</a:t>
            </a:r>
          </a:p>
          <a:p>
            <a:pPr lvl="2"/>
            <a:r>
              <a:rPr lang="zh-CN" altLang="en-US" smtClean="0">
                <a:sym typeface="Arial" charset="0"/>
              </a:rPr>
              <a:t>对输出流，也可不知道它的目的端，只是简单地往流中写数据。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sym typeface="Arial" charset="0"/>
              </a:rPr>
              <a:t>I/O基本原理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sz="2400" dirty="0" smtClean="0">
                <a:ea typeface="宋体" charset="0"/>
                <a:cs typeface="宋体" charset="0"/>
                <a:sym typeface="Arial" charset="0"/>
              </a:rPr>
              <a:t>流是一个形象的概念，当程序需要读取数据的时候，就会开启一个通向数据源的流，这个数据源可以是文件，内存，或是网络连接。</a:t>
            </a:r>
            <a:endParaRPr lang="en-US" altLang="zh-CN" sz="2400" dirty="0" smtClean="0">
              <a:ea typeface="宋体" charset="0"/>
              <a:cs typeface="宋体" charset="0"/>
              <a:sym typeface="Arial" charset="0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ea typeface="宋体" charset="0"/>
              <a:cs typeface="宋体" charset="0"/>
              <a:sym typeface="Arial" charset="0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ea typeface="宋体" charset="0"/>
              <a:cs typeface="宋体" charset="0"/>
              <a:sym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Courier New" charset="0"/>
                <a:ea typeface="宋体" charset="0"/>
                <a:cs typeface="宋体" charset="0"/>
                <a:sym typeface="Arial" charset="0"/>
              </a:rPr>
              <a:t>当程序需要写入数据的时候，就会开启一个通向目的地的流。</a:t>
            </a:r>
          </a:p>
          <a:p>
            <a:pPr>
              <a:lnSpc>
                <a:spcPct val="130000"/>
              </a:lnSpc>
            </a:pPr>
            <a:endParaRPr lang="zh-CN" sz="2400" dirty="0"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dirty="0">
                <a:sym typeface="Arial" charset="0"/>
              </a:rPr>
              <a:t>I/O基本原理</a:t>
            </a:r>
            <a:endParaRPr lang="zh-CN" dirty="0"/>
          </a:p>
        </p:txBody>
      </p:sp>
      <p:sp>
        <p:nvSpPr>
          <p:cNvPr id="48133" name="Rectangle 5"/>
          <p:cNvSpPr>
            <a:spLocks noGrp="1" noChangeArrowheads="1"/>
          </p:cNvSpPr>
          <p:nvPr/>
        </p:nvSpPr>
        <p:spPr bwMode="auto">
          <a:xfrm>
            <a:off x="457200" y="3810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pic>
        <p:nvPicPr>
          <p:cNvPr id="11" name="Picture 4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895600"/>
            <a:ext cx="7770812" cy="1000125"/>
          </a:xfrm>
          <a:prstGeom prst="rect">
            <a:avLst/>
          </a:prstGeom>
          <a:noFill/>
          <a:ln/>
        </p:spPr>
      </p:pic>
      <p:pic>
        <p:nvPicPr>
          <p:cNvPr id="12" name="Picture 6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5029200"/>
            <a:ext cx="7847012" cy="102076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流的分类：</a:t>
            </a:r>
          </a:p>
          <a:p>
            <a:pPr lvl="1"/>
            <a:r>
              <a:rPr lang="zh-CN" smtClean="0">
                <a:sym typeface="Arial" charset="0"/>
              </a:rPr>
              <a:t>按其流向分输入流和输出流。</a:t>
            </a:r>
          </a:p>
          <a:p>
            <a:pPr lvl="1"/>
            <a:r>
              <a:rPr lang="zh-CN" smtClean="0"/>
              <a:t>流序列中的数据按照读写操作的单位又分为：</a:t>
            </a:r>
            <a:r>
              <a:rPr lang="zh-CN" smtClean="0">
                <a:sym typeface="Arial" charset="0"/>
              </a:rPr>
              <a:t>字节流</a:t>
            </a:r>
            <a:r>
              <a:rPr lang="zh-CN" smtClean="0"/>
              <a:t>和</a:t>
            </a:r>
            <a:r>
              <a:rPr lang="zh-CN" smtClean="0">
                <a:sym typeface="Arial" charset="0"/>
              </a:rPr>
              <a:t>字符流</a:t>
            </a:r>
            <a:r>
              <a:rPr lang="zh-CN" smtClean="0"/>
              <a:t>。</a:t>
            </a:r>
            <a:endParaRPr lang="en-US" altLang="zh-CN" smtClean="0"/>
          </a:p>
          <a:p>
            <a:r>
              <a:rPr lang="zh-CN" altLang="en-US" smtClean="0">
                <a:sym typeface="Arial" charset="0"/>
              </a:rPr>
              <a:t>字节流（</a:t>
            </a:r>
            <a:r>
              <a:rPr lang="en-US" altLang="zh-CN" smtClean="0">
                <a:sym typeface="Arial" charset="0"/>
              </a:rPr>
              <a:t>byte stream</a:t>
            </a:r>
            <a:r>
              <a:rPr lang="zh-CN" altLang="en-US" smtClean="0">
                <a:sym typeface="Arial" charset="0"/>
              </a:rPr>
              <a:t>）对数据以字节为单位进行读写，既可以一个字节一个字节的读写数据，也可以一次读写的是任意长度的字节块（即字节数组）。</a:t>
            </a:r>
          </a:p>
          <a:p>
            <a:r>
              <a:rPr lang="zh-CN" altLang="en-US" smtClean="0">
                <a:sym typeface="Arial" charset="0"/>
              </a:rPr>
              <a:t>字符流（</a:t>
            </a:r>
            <a:r>
              <a:rPr lang="en-US" altLang="zh-CN" smtClean="0">
                <a:sym typeface="Arial" charset="0"/>
              </a:rPr>
              <a:t>character stream</a:t>
            </a:r>
            <a:r>
              <a:rPr lang="zh-CN" altLang="en-US" smtClean="0">
                <a:sym typeface="Arial" charset="0"/>
              </a:rPr>
              <a:t>）在读写流内数据时是以字符为单位，一次一个字符，或者一次一个字符块。</a:t>
            </a:r>
          </a:p>
          <a:p>
            <a:endParaRPr lang="zh-CN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I/O基本原理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在最底层，所有的输入/输出都是字节形式的。</a:t>
            </a:r>
          </a:p>
          <a:p>
            <a:r>
              <a:rPr lang="zh-CN" smtClean="0">
                <a:sym typeface="Arial" charset="0"/>
              </a:rPr>
              <a:t>基于字符的流只为处理字符提供方便有效的方法。</a:t>
            </a:r>
          </a:p>
          <a:p>
            <a:r>
              <a:rPr lang="zh-CN" smtClean="0">
                <a:sym typeface="Arial" charset="0"/>
              </a:rPr>
              <a:t>还有一种流的分类方式是从逻辑上划分，分为：节点流和过滤器。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节点流</a:t>
            </a:r>
            <a:r>
              <a:rPr lang="en-US" altLang="zh-CN" smtClean="0">
                <a:sym typeface="Arial" charset="0"/>
              </a:rPr>
              <a:t>(node stream)</a:t>
            </a:r>
            <a:r>
              <a:rPr lang="zh-CN" altLang="en-US" smtClean="0">
                <a:sym typeface="Arial" charset="0"/>
              </a:rPr>
              <a:t>是指直接从指定的位置（如磁盘文件或内存区域）读或写。其它的流则称为过滤器。</a:t>
            </a:r>
          </a:p>
          <a:p>
            <a:r>
              <a:rPr lang="zh-CN" altLang="en-US" smtClean="0">
                <a:sym typeface="Arial" charset="0"/>
              </a:rPr>
              <a:t>过滤器</a:t>
            </a:r>
            <a:r>
              <a:rPr lang="en-US" altLang="zh-CN" smtClean="0">
                <a:sym typeface="Arial" charset="0"/>
              </a:rPr>
              <a:t>(filters)</a:t>
            </a:r>
            <a:r>
              <a:rPr lang="zh-CN" altLang="en-US" smtClean="0">
                <a:sym typeface="Arial" charset="0"/>
              </a:rPr>
              <a:t>输入流往往是以其它输入流作为它的输入源，经过过滤或处理后再以新的输入流的形式提供给用户，过滤器输出流的原理也类似。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I/O基本原理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smtClean="0">
                <a:sym typeface="Arial" charset="0"/>
              </a:rPr>
              <a:t>操作系统的文件管理是向应用程序提供的最基本服务之一。管理任意复杂的分层目录系统结构和几乎任意长度的文件。</a:t>
            </a:r>
          </a:p>
          <a:p>
            <a:r>
              <a:rPr lang="zh-CN" smtClean="0">
                <a:sym typeface="Arial" charset="0"/>
              </a:rPr>
              <a:t>虽然这些操作系统已经具备了强大的功能，但它们互不兼容，给用户编程留下了相当大的困难。</a:t>
            </a:r>
          </a:p>
          <a:p>
            <a:r>
              <a:rPr lang="zh-CN" smtClean="0">
                <a:sym typeface="Arial" charset="0"/>
              </a:rPr>
              <a:t>Java为消除这种不兼容提供了很好的解决方案。</a:t>
            </a:r>
            <a:endParaRPr lang="en-US" altLang="zh-CN" smtClean="0">
              <a:sym typeface="Arial" charset="0"/>
            </a:endParaRPr>
          </a:p>
          <a:p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类</a:t>
            </a:r>
            <a:r>
              <a:rPr lang="en-US" altLang="zh-CN" smtClean="0">
                <a:sym typeface="Arial" charset="0"/>
              </a:rPr>
              <a:t>File</a:t>
            </a:r>
            <a:r>
              <a:rPr lang="zh-CN" altLang="en-US" smtClean="0">
                <a:sym typeface="Arial" charset="0"/>
              </a:rPr>
              <a:t>提供了一种与机器无关的方式来描述一个文件对象的属性。</a:t>
            </a:r>
          </a:p>
          <a:p>
            <a:r>
              <a:rPr lang="zh-CN" altLang="en-US" smtClean="0">
                <a:sym typeface="Arial" charset="0"/>
              </a:rPr>
              <a:t>类</a:t>
            </a:r>
            <a:r>
              <a:rPr lang="en-US" altLang="zh-CN" smtClean="0">
                <a:sym typeface="Arial" charset="0"/>
              </a:rPr>
              <a:t>File</a:t>
            </a:r>
            <a:r>
              <a:rPr lang="zh-CN" altLang="en-US" smtClean="0">
                <a:sym typeface="Arial" charset="0"/>
              </a:rPr>
              <a:t>能够处理由本地文件系统维护的具体文件，并提供独立于平台的文件处理方法。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Pages>0</Pages>
  <Words>4789</Words>
  <Characters>0</Characters>
  <Application>Microsoft Office PowerPoint</Application>
  <DocSecurity>0</DocSecurity>
  <PresentationFormat>全屏显示(4:3)</PresentationFormat>
  <Lines>0</Lines>
  <Paragraphs>455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ＭＳ Ｐゴシック</vt:lpstr>
      <vt:lpstr>黑体</vt:lpstr>
      <vt:lpstr>宋体</vt:lpstr>
      <vt:lpstr>Arial</vt:lpstr>
      <vt:lpstr>Calibri</vt:lpstr>
      <vt:lpstr>Courier New</vt:lpstr>
      <vt:lpstr>Verdana</vt:lpstr>
      <vt:lpstr>Wingdings</vt:lpstr>
      <vt:lpstr>Wingdings 2</vt:lpstr>
      <vt:lpstr>Wingdings 3</vt:lpstr>
      <vt:lpstr>Theme</vt:lpstr>
      <vt:lpstr>面向对象程序设计Java</vt:lpstr>
      <vt:lpstr>第9章 输入输出流</vt:lpstr>
      <vt:lpstr>输入输出流</vt:lpstr>
      <vt:lpstr>I/O基本原理</vt:lpstr>
      <vt:lpstr>I/O基本原理</vt:lpstr>
      <vt:lpstr>I/O基本原理</vt:lpstr>
      <vt:lpstr>I/O基本原理</vt:lpstr>
      <vt:lpstr>I/O基本原理</vt:lpstr>
      <vt:lpstr>文件及文件I/O</vt:lpstr>
      <vt:lpstr>文件及文件I/O</vt:lpstr>
      <vt:lpstr>文件及文件I/O</vt:lpstr>
      <vt:lpstr>文件及文件I/O</vt:lpstr>
      <vt:lpstr>文件及文件I/O</vt:lpstr>
      <vt:lpstr>文件及文件I/O</vt:lpstr>
      <vt:lpstr>文件及文件I/O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PowerPoint 演示文稿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字节流和字符流示例</vt:lpstr>
      <vt:lpstr>字节流和字符流示例</vt:lpstr>
      <vt:lpstr>字节流和字符流示例</vt:lpstr>
      <vt:lpstr>字节流和字符流示例</vt:lpstr>
      <vt:lpstr>管道输入输出流类</vt:lpstr>
      <vt:lpstr>管道输入输出流类示例</vt:lpstr>
      <vt:lpstr>管道输入输出流类示例</vt:lpstr>
      <vt:lpstr>管道输入输出流类示例</vt:lpstr>
      <vt:lpstr>管道输入输出流类示例</vt:lpstr>
      <vt:lpstr>管道输入输出流类示例</vt:lpstr>
      <vt:lpstr>I/O流链接及处理流</vt:lpstr>
      <vt:lpstr>I/O流链接及处理流</vt:lpstr>
      <vt:lpstr>对象序列化处理</vt:lpstr>
      <vt:lpstr>对象序列化处理</vt:lpstr>
      <vt:lpstr>思考题</vt:lpstr>
      <vt:lpstr>作业</vt:lpstr>
    </vt:vector>
  </TitlesOfParts>
  <Manager/>
  <Company>Guilddesign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Sung Ha, Park</dc:creator>
  <cp:keywords/>
  <dc:description/>
  <cp:lastModifiedBy>Felix Xu</cp:lastModifiedBy>
  <cp:revision>80</cp:revision>
  <cp:lastPrinted>1899-12-30T00:00:00Z</cp:lastPrinted>
  <dcterms:created xsi:type="dcterms:W3CDTF">2004-07-21T02:43:03Z</dcterms:created>
  <dcterms:modified xsi:type="dcterms:W3CDTF">2017-11-15T15:42:02Z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