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67"/>
  </p:notesMasterIdLst>
  <p:sldIdLst>
    <p:sldId id="256" r:id="rId2"/>
    <p:sldId id="774" r:id="rId3"/>
    <p:sldId id="726" r:id="rId4"/>
    <p:sldId id="649" r:id="rId5"/>
    <p:sldId id="824" r:id="rId6"/>
    <p:sldId id="837" r:id="rId7"/>
    <p:sldId id="880" r:id="rId8"/>
    <p:sldId id="825" r:id="rId9"/>
    <p:sldId id="826" r:id="rId10"/>
    <p:sldId id="650" r:id="rId11"/>
    <p:sldId id="298" r:id="rId12"/>
    <p:sldId id="358" r:id="rId13"/>
    <p:sldId id="881" r:id="rId14"/>
    <p:sldId id="850" r:id="rId15"/>
    <p:sldId id="727" r:id="rId16"/>
    <p:sldId id="882" r:id="rId17"/>
    <p:sldId id="851" r:id="rId18"/>
    <p:sldId id="852" r:id="rId19"/>
    <p:sldId id="853" r:id="rId20"/>
    <p:sldId id="883" r:id="rId21"/>
    <p:sldId id="854" r:id="rId22"/>
    <p:sldId id="884" r:id="rId23"/>
    <p:sldId id="855" r:id="rId24"/>
    <p:sldId id="856" r:id="rId25"/>
    <p:sldId id="885" r:id="rId26"/>
    <p:sldId id="318" r:id="rId27"/>
    <p:sldId id="857" r:id="rId28"/>
    <p:sldId id="867" r:id="rId29"/>
    <p:sldId id="872" r:id="rId30"/>
    <p:sldId id="876" r:id="rId31"/>
    <p:sldId id="376" r:id="rId32"/>
    <p:sldId id="364" r:id="rId33"/>
    <p:sldId id="335" r:id="rId34"/>
    <p:sldId id="336" r:id="rId35"/>
    <p:sldId id="337" r:id="rId36"/>
    <p:sldId id="334" r:id="rId37"/>
    <p:sldId id="338" r:id="rId38"/>
    <p:sldId id="363" r:id="rId39"/>
    <p:sldId id="887" r:id="rId40"/>
    <p:sldId id="888" r:id="rId41"/>
    <p:sldId id="889" r:id="rId42"/>
    <p:sldId id="890" r:id="rId43"/>
    <p:sldId id="891" r:id="rId44"/>
    <p:sldId id="892" r:id="rId45"/>
    <p:sldId id="350" r:id="rId46"/>
    <p:sldId id="351" r:id="rId47"/>
    <p:sldId id="877" r:id="rId48"/>
    <p:sldId id="893" r:id="rId49"/>
    <p:sldId id="878" r:id="rId50"/>
    <p:sldId id="894" r:id="rId51"/>
    <p:sldId id="352" r:id="rId52"/>
    <p:sldId id="353" r:id="rId53"/>
    <p:sldId id="354" r:id="rId54"/>
    <p:sldId id="355" r:id="rId55"/>
    <p:sldId id="357" r:id="rId56"/>
    <p:sldId id="370" r:id="rId57"/>
    <p:sldId id="371" r:id="rId58"/>
    <p:sldId id="895" r:id="rId59"/>
    <p:sldId id="896" r:id="rId60"/>
    <p:sldId id="879" r:id="rId61"/>
    <p:sldId id="886" r:id="rId62"/>
    <p:sldId id="648" r:id="rId63"/>
    <p:sldId id="275" r:id="rId64"/>
    <p:sldId id="897" r:id="rId65"/>
    <p:sldId id="898"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3399"/>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2"/>
    <p:restoredTop sz="96291"/>
  </p:normalViewPr>
  <p:slideViewPr>
    <p:cSldViewPr>
      <p:cViewPr varScale="1">
        <p:scale>
          <a:sx n="112" d="100"/>
          <a:sy n="112" d="100"/>
        </p:scale>
        <p:origin x="1536" y="192"/>
      </p:cViewPr>
      <p:guideLst>
        <p:guide orient="horz" pos="2160"/>
        <p:guide pos="290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10FC8C2D-0244-40DB-922D-18B298A1F3A5}" type="presOf" srcId="{90AEAF06-FF20-4EC1-93EE-D6117FFE98B9}" destId="{73852271-39CE-485E-9C35-81AE2EA898DF}" srcOrd="0" destOrd="0" presId="urn:microsoft.com/office/officeart/2005/8/layout/vList3#2"/>
    <dgm:cxn modelId="{FD27822F-F19A-486F-92D7-636A29A1D04C}" type="presOf" srcId="{AC44FC8F-6B9F-41DE-9FDC-DD5F8D2A0071}" destId="{698F5D1F-7ADD-43FC-BF6F-1A7A0D6A7A4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F526D47F-E715-4A8D-88FD-EE9AB8EAA60E}" type="presOf" srcId="{55D72A34-A644-4058-A491-926BC51C497B}" destId="{070B6D43-3FA3-4730-A4ED-3464CB09FA02}"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A20FA2FF-6915-4F42-85C0-FABA7E3577EC}" type="presOf" srcId="{B0A9BC3E-157E-464C-81B3-F498EBBBA913}" destId="{3822C21C-E39B-4CDB-A2ED-B3FC427F3161}"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87088" y="251"/>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b="1" kern="1200" dirty="0">
              <a:solidFill>
                <a:schemeClr val="bg1"/>
              </a:solidFill>
              <a:latin typeface="Courier New" charset="0"/>
              <a:ea typeface="黑体" charset="0"/>
              <a:sym typeface="Arial" charset="0"/>
            </a:rPr>
            <a:t>网络基础</a:t>
          </a:r>
          <a:endParaRPr lang="zh-CN" sz="2500" kern="1200" dirty="0">
            <a:solidFill>
              <a:schemeClr val="bg1"/>
            </a:solidFill>
          </a:endParaRPr>
        </a:p>
      </dsp:txBody>
      <dsp:txXfrm rot="10800000">
        <a:off x="1634009" y="251"/>
        <a:ext cx="5173744" cy="587685"/>
      </dsp:txXfrm>
    </dsp:sp>
    <dsp:sp modelId="{DA3E3410-9F0D-46F0-B537-DC54EEF60B5A}">
      <dsp:nvSpPr>
        <dsp:cNvPr id="0" name=""/>
        <dsp:cNvSpPr/>
      </dsp:nvSpPr>
      <dsp:spPr>
        <a:xfrm>
          <a:off x="1193246" y="251"/>
          <a:ext cx="587685" cy="587685"/>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487088" y="734857"/>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bg1"/>
              </a:solidFill>
              <a:latin typeface="Courier New" charset="0"/>
              <a:ea typeface="黑体" charset="0"/>
            </a:rPr>
            <a:t>java.net</a:t>
          </a:r>
          <a:r>
            <a:rPr lang="zh-CN" altLang="en-US" sz="2500" kern="1200" dirty="0">
              <a:solidFill>
                <a:schemeClr val="bg1"/>
              </a:solidFill>
              <a:latin typeface="Courier New" charset="0"/>
              <a:ea typeface="黑体" charset="0"/>
            </a:rPr>
            <a:t>包</a:t>
          </a:r>
          <a:endParaRPr lang="zh-CN" altLang="zh-CN" sz="2500" kern="1200" dirty="0">
            <a:solidFill>
              <a:schemeClr val="bg1"/>
            </a:solidFill>
          </a:endParaRPr>
        </a:p>
      </dsp:txBody>
      <dsp:txXfrm rot="10800000">
        <a:off x="1634009" y="734857"/>
        <a:ext cx="5173744" cy="587685"/>
      </dsp:txXfrm>
    </dsp:sp>
    <dsp:sp modelId="{522EF139-9BCC-4F66-87A2-6479F093EF64}">
      <dsp:nvSpPr>
        <dsp:cNvPr id="0" name=""/>
        <dsp:cNvSpPr/>
      </dsp:nvSpPr>
      <dsp:spPr>
        <a:xfrm>
          <a:off x="1193246" y="734857"/>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1487088" y="1469463"/>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bg1"/>
              </a:solidFill>
              <a:latin typeface="Courier New" charset="0"/>
              <a:ea typeface="黑体" charset="0"/>
            </a:rPr>
            <a:t>IP</a:t>
          </a:r>
          <a:r>
            <a:rPr lang="zh-CN" altLang="en-US" sz="2500" kern="1200" dirty="0">
              <a:solidFill>
                <a:schemeClr val="bg1"/>
              </a:solidFill>
              <a:latin typeface="Courier New" charset="0"/>
              <a:ea typeface="黑体" charset="0"/>
            </a:rPr>
            <a:t>组播编程</a:t>
          </a:r>
          <a:endParaRPr lang="zh-CN" altLang="zh-CN" sz="2500" kern="1200" dirty="0">
            <a:solidFill>
              <a:schemeClr val="bg1"/>
            </a:solidFill>
          </a:endParaRPr>
        </a:p>
      </dsp:txBody>
      <dsp:txXfrm rot="10800000">
        <a:off x="1634009" y="1469463"/>
        <a:ext cx="5173744" cy="587685"/>
      </dsp:txXfrm>
    </dsp:sp>
    <dsp:sp modelId="{1DD80B41-4203-4B4A-8162-D0DA1D904347}">
      <dsp:nvSpPr>
        <dsp:cNvPr id="0" name=""/>
        <dsp:cNvSpPr/>
      </dsp:nvSpPr>
      <dsp:spPr>
        <a:xfrm>
          <a:off x="1193246" y="1469463"/>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87371-CFDA-7141-B0D5-BA6EF5BAFEF3}" type="datetimeFigureOut">
              <a:rPr kumimoji="1" lang="zh-CN" altLang="en-US" smtClean="0"/>
              <a:t>2018/11/26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9E8A7-0EF1-9B48-B254-A3CF19240992}" type="slidenum">
              <a:rPr kumimoji="1" lang="zh-CN" altLang="en-US" smtClean="0"/>
              <a:t>‹#›</a:t>
            </a:fld>
            <a:endParaRPr kumimoji="1" lang="zh-CN" altLang="en-US"/>
          </a:p>
        </p:txBody>
      </p:sp>
    </p:spTree>
    <p:extLst>
      <p:ext uri="{BB962C8B-B14F-4D97-AF65-F5344CB8AC3E}">
        <p14:creationId xmlns:p14="http://schemas.microsoft.com/office/powerpoint/2010/main" val="65508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CC4921-556B-8744-B03E-68DB493C2373}"/>
              </a:ext>
            </a:extLst>
          </p:cNvPr>
          <p:cNvSpPr>
            <a:spLocks noGrp="1" noChangeArrowheads="1"/>
          </p:cNvSpPr>
          <p:nvPr>
            <p:ph type="sldNum" sz="quarter" idx="5"/>
          </p:nvPr>
        </p:nvSpPr>
        <p:spPr>
          <a:ln/>
        </p:spPr>
        <p:txBody>
          <a:bodyPr/>
          <a:lstStyle/>
          <a:p>
            <a:fld id="{6D4C2D9C-146D-3F40-A7E7-FDADA1847D99}" type="slidenum">
              <a:rPr lang="en-US" altLang="zh-CN"/>
              <a:pPr/>
              <a:t>45</a:t>
            </a:fld>
            <a:endParaRPr lang="en-US" altLang="zh-CN"/>
          </a:p>
        </p:txBody>
      </p:sp>
      <p:sp>
        <p:nvSpPr>
          <p:cNvPr id="111618" name="Rectangle 2">
            <a:extLst>
              <a:ext uri="{FF2B5EF4-FFF2-40B4-BE49-F238E27FC236}">
                <a16:creationId xmlns:a16="http://schemas.microsoft.com/office/drawing/2014/main" id="{F39BA35A-89AD-C443-95A4-A5117983BE25}"/>
              </a:ext>
            </a:extLst>
          </p:cNvPr>
          <p:cNvSpPr>
            <a:spLocks noGrp="1" noRot="1" noChangeAspect="1" noChangeArrowheads="1"/>
          </p:cNvSpPr>
          <p:nvPr>
            <p:ph type="sldImg"/>
          </p:nvPr>
        </p:nvSpPr>
        <p:spPr>
          <a:xfrm>
            <a:off x="1143000" y="762000"/>
            <a:ext cx="4572000" cy="3429000"/>
          </a:xfrm>
          <a:ln/>
        </p:spPr>
      </p:sp>
      <p:sp>
        <p:nvSpPr>
          <p:cNvPr id="111619" name="Rectangle 3">
            <a:extLst>
              <a:ext uri="{FF2B5EF4-FFF2-40B4-BE49-F238E27FC236}">
                <a16:creationId xmlns:a16="http://schemas.microsoft.com/office/drawing/2014/main" id="{9B84BA11-B3AE-9641-96FE-87FEC02542E2}"/>
              </a:ext>
            </a:extLst>
          </p:cNvPr>
          <p:cNvSpPr>
            <a:spLocks noGrp="1" noChangeArrowheads="1"/>
          </p:cNvSpPr>
          <p:nvPr>
            <p:ph type="body" idx="1"/>
          </p:nvPr>
        </p:nvSpPr>
        <p:spPr/>
        <p:txBody>
          <a:bodyPr/>
          <a:lstStyle/>
          <a:p>
            <a:r>
              <a:rPr lang="en-US" altLang="zh-CN"/>
              <a:t>Socket</a:t>
            </a:r>
            <a:r>
              <a:rPr lang="zh-CN" altLang="en-US"/>
              <a:t>要求数据按照发送的次序接收</a:t>
            </a:r>
            <a:r>
              <a:rPr lang="en-US" altLang="zh-CN"/>
              <a:t>,</a:t>
            </a:r>
            <a:r>
              <a:rPr lang="zh-CN" altLang="en-US"/>
              <a:t>包丢失要重发</a:t>
            </a:r>
            <a:r>
              <a:rPr lang="en-US" altLang="zh-CN"/>
              <a:t>,</a:t>
            </a:r>
            <a:r>
              <a:rPr lang="zh-CN" altLang="en-US"/>
              <a:t>浪费网络资源</a:t>
            </a:r>
            <a:r>
              <a:rPr lang="en-US" altLang="zh-CN"/>
              <a:t>,</a:t>
            </a:r>
            <a:r>
              <a:rPr lang="zh-CN" altLang="en-US"/>
              <a:t>没有保持的连接和数据流</a:t>
            </a:r>
            <a:r>
              <a:rPr lang="en-US" altLang="zh-CN"/>
              <a:t>,UDP</a:t>
            </a:r>
            <a:r>
              <a:rPr lang="zh-CN" altLang="en-US"/>
              <a:t>的价值在于效率</a:t>
            </a:r>
            <a:r>
              <a:rPr lang="en-US" altLang="zh-CN"/>
              <a:t>,</a:t>
            </a:r>
            <a:r>
              <a:rPr lang="zh-CN" altLang="en-US"/>
              <a:t>如果通信子网可靠</a:t>
            </a:r>
            <a:r>
              <a:rPr lang="en-US" altLang="zh-CN"/>
              <a:t>UDP</a:t>
            </a:r>
            <a:r>
              <a:rPr lang="zh-CN" altLang="en-US"/>
              <a:t>大有用武之处</a:t>
            </a:r>
            <a:r>
              <a:rPr lang="en-US" altLang="zh-CN"/>
              <a:t>.TCP</a:t>
            </a:r>
            <a:r>
              <a:rPr lang="zh-CN" altLang="en-US"/>
              <a:t>和</a:t>
            </a:r>
            <a:r>
              <a:rPr lang="en-US" altLang="zh-CN"/>
              <a:t>UDP</a:t>
            </a:r>
            <a:r>
              <a:rPr lang="zh-CN" altLang="en-US"/>
              <a:t>都由端口的概念</a:t>
            </a:r>
            <a:r>
              <a:rPr lang="en-US" altLang="zh-CN"/>
              <a:t>.TCP</a:t>
            </a:r>
            <a:r>
              <a:rPr lang="zh-CN" altLang="en-US"/>
              <a:t>的可靠来源于确认和超时重传</a:t>
            </a:r>
            <a:r>
              <a:rPr lang="en-US" altLang="zh-CN"/>
              <a:t>.</a:t>
            </a:r>
            <a:r>
              <a:rPr lang="zh-CN" altLang="en-US"/>
              <a:t>要求先建立连接</a:t>
            </a:r>
            <a:r>
              <a:rPr lang="en-US" altLang="zh-CN"/>
              <a:t>,</a:t>
            </a:r>
            <a:r>
              <a:rPr lang="zh-CN" altLang="en-US"/>
              <a:t>传输后关闭</a:t>
            </a:r>
            <a:r>
              <a:rPr lang="en-US" altLang="zh-CN"/>
              <a:t>,</a:t>
            </a:r>
            <a:r>
              <a:rPr lang="zh-CN" altLang="en-US"/>
              <a:t>次序不变</a:t>
            </a:r>
            <a:r>
              <a:rPr lang="en-US" altLang="zh-CN"/>
              <a:t>.</a:t>
            </a:r>
          </a:p>
          <a:p>
            <a:r>
              <a:rPr lang="en-US" altLang="zh-CN"/>
              <a:t>UDP</a:t>
            </a:r>
            <a:r>
              <a:rPr lang="zh-CN" altLang="en-US"/>
              <a:t>不需要实现连接</a:t>
            </a:r>
            <a:r>
              <a:rPr lang="en-US" altLang="zh-CN"/>
              <a:t>,</a:t>
            </a:r>
            <a:r>
              <a:rPr lang="zh-CN" altLang="en-US"/>
              <a:t>数据报是独立的</a:t>
            </a:r>
            <a:r>
              <a:rPr lang="en-US" altLang="zh-CN"/>
              <a:t>,</a:t>
            </a:r>
            <a:r>
              <a:rPr lang="zh-CN" altLang="en-US"/>
              <a:t>没有次序要求路径不同</a:t>
            </a:r>
            <a:r>
              <a:rPr lang="en-US" altLang="zh-CN"/>
              <a:t>.</a:t>
            </a:r>
          </a:p>
          <a:p>
            <a:endParaRPr lang="en-US" altLang="zh-CN"/>
          </a:p>
          <a:p>
            <a:endParaRPr lang="en-US" altLang="zh-CN"/>
          </a:p>
        </p:txBody>
      </p:sp>
    </p:spTree>
    <p:extLst>
      <p:ext uri="{BB962C8B-B14F-4D97-AF65-F5344CB8AC3E}">
        <p14:creationId xmlns:p14="http://schemas.microsoft.com/office/powerpoint/2010/main" val="366884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CED389-0373-EE48-BDBE-9246BCD58B50}"/>
              </a:ext>
            </a:extLst>
          </p:cNvPr>
          <p:cNvSpPr>
            <a:spLocks noGrp="1" noChangeArrowheads="1"/>
          </p:cNvSpPr>
          <p:nvPr>
            <p:ph type="sldNum" sz="quarter" idx="5"/>
          </p:nvPr>
        </p:nvSpPr>
        <p:spPr>
          <a:ln/>
        </p:spPr>
        <p:txBody>
          <a:bodyPr/>
          <a:lstStyle/>
          <a:p>
            <a:fld id="{025F2A97-9F3C-4D45-A711-F6B43103F249}" type="slidenum">
              <a:rPr lang="en-US" altLang="zh-CN"/>
              <a:pPr/>
              <a:t>46</a:t>
            </a:fld>
            <a:endParaRPr lang="en-US" altLang="zh-CN"/>
          </a:p>
        </p:txBody>
      </p:sp>
      <p:sp>
        <p:nvSpPr>
          <p:cNvPr id="110594" name="Rectangle 2">
            <a:extLst>
              <a:ext uri="{FF2B5EF4-FFF2-40B4-BE49-F238E27FC236}">
                <a16:creationId xmlns:a16="http://schemas.microsoft.com/office/drawing/2014/main" id="{E94889B7-4472-FD4D-AB48-46F974E84A2B}"/>
              </a:ext>
            </a:extLst>
          </p:cNvPr>
          <p:cNvSpPr>
            <a:spLocks noGrp="1" noRot="1" noChangeAspect="1" noChangeArrowheads="1"/>
          </p:cNvSpPr>
          <p:nvPr>
            <p:ph type="sldImg"/>
          </p:nvPr>
        </p:nvSpPr>
        <p:spPr>
          <a:ln/>
        </p:spPr>
      </p:sp>
      <p:sp>
        <p:nvSpPr>
          <p:cNvPr id="110595" name="Rectangle 3">
            <a:extLst>
              <a:ext uri="{FF2B5EF4-FFF2-40B4-BE49-F238E27FC236}">
                <a16:creationId xmlns:a16="http://schemas.microsoft.com/office/drawing/2014/main" id="{05B08A43-9E14-4D4D-983D-26D4FEBA02D6}"/>
              </a:ext>
            </a:extLst>
          </p:cNvPr>
          <p:cNvSpPr>
            <a:spLocks noGrp="1" noChangeArrowheads="1"/>
          </p:cNvSpPr>
          <p:nvPr>
            <p:ph type="body" idx="1"/>
          </p:nvPr>
        </p:nvSpPr>
        <p:spPr/>
        <p:txBody>
          <a:bodyPr/>
          <a:lstStyle/>
          <a:p>
            <a:r>
              <a:rPr lang="en-US" altLang="zh-CN"/>
              <a:t>TCP</a:t>
            </a:r>
            <a:r>
              <a:rPr lang="zh-CN" altLang="en-US"/>
              <a:t>非常复杂</a:t>
            </a:r>
            <a:r>
              <a:rPr lang="en-US" altLang="zh-CN"/>
              <a:t>,</a:t>
            </a:r>
            <a:r>
              <a:rPr lang="zh-CN" altLang="en-US"/>
              <a:t>因为要包容通信子网的不可靠因素</a:t>
            </a:r>
          </a:p>
          <a:p>
            <a:r>
              <a:rPr lang="zh-CN" altLang="en-US"/>
              <a:t>可靠并以一定比效率重要</a:t>
            </a:r>
            <a:r>
              <a:rPr lang="en-US" altLang="zh-CN"/>
              <a:t>,</a:t>
            </a:r>
            <a:r>
              <a:rPr lang="zh-CN" altLang="en-US"/>
              <a:t>视情况而定</a:t>
            </a:r>
          </a:p>
        </p:txBody>
      </p:sp>
    </p:spTree>
    <p:extLst>
      <p:ext uri="{BB962C8B-B14F-4D97-AF65-F5344CB8AC3E}">
        <p14:creationId xmlns:p14="http://schemas.microsoft.com/office/powerpoint/2010/main" val="24496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623701-00BF-9F4B-BEB7-F515AC1A5660}"/>
              </a:ext>
            </a:extLst>
          </p:cNvPr>
          <p:cNvSpPr>
            <a:spLocks noGrp="1" noChangeArrowheads="1"/>
          </p:cNvSpPr>
          <p:nvPr>
            <p:ph type="sldNum" sz="quarter" idx="5"/>
          </p:nvPr>
        </p:nvSpPr>
        <p:spPr>
          <a:ln/>
        </p:spPr>
        <p:txBody>
          <a:bodyPr/>
          <a:lstStyle/>
          <a:p>
            <a:fld id="{E18E271D-69A9-214A-8C36-F52FA382A1B9}" type="slidenum">
              <a:rPr lang="en-US" altLang="zh-CN"/>
              <a:pPr/>
              <a:t>51</a:t>
            </a:fld>
            <a:endParaRPr lang="en-US" altLang="zh-CN"/>
          </a:p>
        </p:txBody>
      </p:sp>
      <p:sp>
        <p:nvSpPr>
          <p:cNvPr id="132098" name="Rectangle 2">
            <a:extLst>
              <a:ext uri="{FF2B5EF4-FFF2-40B4-BE49-F238E27FC236}">
                <a16:creationId xmlns:a16="http://schemas.microsoft.com/office/drawing/2014/main" id="{6A82A9CE-D751-E04F-95FE-ACD790237114}"/>
              </a:ext>
            </a:extLst>
          </p:cNvPr>
          <p:cNvSpPr>
            <a:spLocks noGrp="1" noRot="1" noChangeAspect="1" noChangeArrowheads="1"/>
          </p:cNvSpPr>
          <p:nvPr>
            <p:ph type="sldImg"/>
          </p:nvPr>
        </p:nvSpPr>
        <p:spPr>
          <a:ln/>
        </p:spPr>
      </p:sp>
      <p:sp>
        <p:nvSpPr>
          <p:cNvPr id="132099" name="Rectangle 3">
            <a:extLst>
              <a:ext uri="{FF2B5EF4-FFF2-40B4-BE49-F238E27FC236}">
                <a16:creationId xmlns:a16="http://schemas.microsoft.com/office/drawing/2014/main" id="{4B848818-2A1F-3149-8F0F-40D012DA4FF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82972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B99FD76-2ABE-479C-B15D-60C6B44A69DB}" type="datetime3">
              <a:rPr lang="zh-CN" altLang="en-US" smtClean="0"/>
              <a:pPr/>
              <a:t>2018年11月26日星期一</a:t>
            </a:fld>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344DA64-BC04-40E2-BBEB-ACF1199BBDE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2BEC730-38AF-4FE5-A4B3-482975B0814F}"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81D0040-DE8B-41C5-A53B-9AC34590DEE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B017465-C1AA-45BD-BD0C-0D078286073C}"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05E2BAD-19F8-4DCC-A42A-D751E8FE014D}"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19200"/>
            <a:ext cx="40386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48100"/>
            <a:ext cx="40386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6E131BCC-8816-4E6C-BFFB-DA5A52A9B450}" type="datetime3">
              <a:rPr lang="zh-CN" altLang="en-US"/>
              <a:pPr/>
              <a:t>2018年11月26日星期一</a:t>
            </a:fld>
            <a:endParaRPr lang="en-US" altLang="zh-CN"/>
          </a:p>
        </p:txBody>
      </p:sp>
      <p:sp>
        <p:nvSpPr>
          <p:cNvPr id="7" name="灯片编号占位符 6"/>
          <p:cNvSpPr>
            <a:spLocks noGrp="1"/>
          </p:cNvSpPr>
          <p:nvPr>
            <p:ph type="sldNum" sz="quarter" idx="11"/>
          </p:nvPr>
        </p:nvSpPr>
        <p:spPr>
          <a:xfrm>
            <a:off x="6553200" y="6400800"/>
            <a:ext cx="2133600" cy="320675"/>
          </a:xfrm>
        </p:spPr>
        <p:txBody>
          <a:bodyPr/>
          <a:lstStyle>
            <a:lvl1pPr>
              <a:defRPr/>
            </a:lvl1pPr>
          </a:lstStyle>
          <a:p>
            <a:fld id="{4015EFD2-260D-484C-B859-F7BC346EC6D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F027410D-08F5-4C5B-A2AB-527D4CCA6F16}" type="datetime3">
              <a:rPr lang="zh-CN" altLang="en-US"/>
              <a:pPr/>
              <a:t>2018年11月26日星期一</a:t>
            </a:fld>
            <a:endParaRPr lang="en-US" altLang="zh-CN"/>
          </a:p>
        </p:txBody>
      </p:sp>
      <p:sp>
        <p:nvSpPr>
          <p:cNvPr id="6" name="灯片编号占位符 5"/>
          <p:cNvSpPr>
            <a:spLocks noGrp="1"/>
          </p:cNvSpPr>
          <p:nvPr>
            <p:ph type="sldNum" sz="quarter" idx="11"/>
          </p:nvPr>
        </p:nvSpPr>
        <p:spPr>
          <a:xfrm>
            <a:off x="6553200" y="6400800"/>
            <a:ext cx="2133600" cy="320675"/>
          </a:xfrm>
        </p:spPr>
        <p:txBody>
          <a:bodyPr/>
          <a:lstStyle>
            <a:lvl1pPr>
              <a:defRPr/>
            </a:lvl1pPr>
          </a:lstStyle>
          <a:p>
            <a:fld id="{FFE735FD-8F28-4EEC-A044-2ECA668D3B2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A391DF9A-62D7-4A64-83D3-F88047A1F08A}" type="slidenum">
              <a:rPr lang="zh-CN" altLang="en-US" smtClean="0"/>
              <a:pPr/>
              <a:t>‹#›</a:t>
            </a:fld>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85F5832-CF94-48D0-B199-DB732DBCF798}" type="datetime3">
              <a:rPr lang="zh-CN" altLang="en-US" smtClean="0"/>
              <a:pPr/>
              <a:t>2018年11月26日星期一</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D1B7DC24-EC43-4CA1-B5DB-DA8AA227C36B}" type="slidenum">
              <a:rPr lang="zh-CN" altLang="en-US"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A8FF44F-5FC8-4821-B8D1-1E469AA7D752}" type="datetime3">
              <a:rPr lang="zh-CN" altLang="en-US" smtClean="0"/>
              <a:pPr/>
              <a:t>2018年11月26日星期一</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AAD0CBFF-3C0C-47CF-A760-EE46E47EC724}" type="slidenum">
              <a:rPr lang="zh-CN" altLang="en-US" smtClean="0"/>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92020-4CB6-4BDF-A229-21088922D341}" type="datetime3">
              <a:rPr lang="zh-CN" altLang="en-US" smtClean="0"/>
              <a:pPr/>
              <a:t>2018年11月26日星期一</a:t>
            </a:fld>
            <a:endParaRPr lang="en-US" altLang="zh-CN"/>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38796367-DFEC-42F2-9FCE-CCDF956EAD64}"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9924D3C-B5BC-4E6F-BD45-8D7401CE63E0}" type="datetime3">
              <a:rPr lang="zh-CN" altLang="en-US" smtClean="0"/>
              <a:pPr/>
              <a:t>2018年11月26日星期一</a:t>
            </a:fld>
            <a:endParaRPr lang="en-US" altLang="zh-CN"/>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6A3CA1-B9FE-4E3F-9930-0088C2CF104E}" type="datetime3">
              <a:rPr lang="zh-CN" altLang="en-US" smtClean="0"/>
              <a:pPr/>
              <a:t>2018年11月26日星期一</a:t>
            </a:fld>
            <a:endParaRPr lang="en-US" altLang="zh-CN"/>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D25447C8-55D6-4C55-846F-1A4D7667C45F}"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B33546E7-328A-47E1-86B5-EF0ADA2FEC89}" type="datetime3">
              <a:rPr lang="zh-CN" altLang="en-US" smtClean="0"/>
              <a:pPr/>
              <a:t>2018年11月26日星期一</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D8F67164-3293-4EFA-BDC4-870A1E65427E}"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D795F9D-8BFC-4F09-89BA-17DD08D78FAB}" type="datetime3">
              <a:rPr lang="zh-CN" altLang="en-US" smtClean="0"/>
              <a:pPr/>
              <a:t>2018年11月26日星期一</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ED69205-C3A4-4134-81D4-6B0B031129FB}" type="slidenum">
              <a:rPr lang="zh-CN" altLang="en-US"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42449A-127B-42CD-ACB2-F8C9273AB05C}" type="datetime3">
              <a:rPr lang="zh-CN" altLang="en-US" smtClean="0"/>
              <a:pPr/>
              <a:t>2018年11月26日星期一</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A35B78-6B39-4661-BBD6-03487A0E2C1E}"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zh-CN"/>
              <a:t>面向对象程序设计Java</a:t>
            </a:r>
          </a:p>
        </p:txBody>
      </p:sp>
      <p:sp>
        <p:nvSpPr>
          <p:cNvPr id="10" name="副标题 9"/>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lnSpcReduction="10000"/>
          </a:bodyPr>
          <a:lstStyle/>
          <a:p>
            <a:r>
              <a:rPr lang="zh-CN">
                <a:sym typeface="Arial" charset="0"/>
              </a:rPr>
              <a:t>套接字(socket)：区分主机多个应用进程的目的。</a:t>
            </a:r>
          </a:p>
          <a:p>
            <a:r>
              <a:rPr lang="zh-CN">
                <a:sym typeface="Arial" charset="0"/>
              </a:rPr>
              <a:t>socket是在一个特定编程模型下，进程间通信链路的端点。</a:t>
            </a:r>
          </a:p>
          <a:p>
            <a:r>
              <a:rPr lang="zh-CN">
                <a:sym typeface="Arial" charset="0"/>
              </a:rPr>
              <a:t>套接字用两个字节表示，任何一台主机都具有64K个套接字可供使用。</a:t>
            </a:r>
          </a:p>
          <a:p>
            <a:r>
              <a:rPr lang="zh-CN">
                <a:sym typeface="Arial" charset="0"/>
              </a:rPr>
              <a:t>Internet上的服务器使用了大量的标准套接字提供不同的标准服务。</a:t>
            </a:r>
          </a:p>
          <a:p>
            <a:r>
              <a:rPr lang="zh-CN">
                <a:sym typeface="Arial" charset="0"/>
              </a:rPr>
              <a:t>客户机上的套接字在需要与服务器通讯时，临时生成，通讯结束后，套接字即被销毁。</a:t>
            </a:r>
          </a:p>
          <a:p>
            <a:r>
              <a:rPr lang="zh-CN">
                <a:sym typeface="Arial" charset="0"/>
              </a:rPr>
              <a:t>使用流模型。一个socket包括两个流：一个输入流和一个输出流。</a:t>
            </a:r>
          </a:p>
        </p:txBody>
      </p:sp>
      <p:sp>
        <p:nvSpPr>
          <p:cNvPr id="18434"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a:extLst>
              <a:ext uri="{FF2B5EF4-FFF2-40B4-BE49-F238E27FC236}">
                <a16:creationId xmlns:a16="http://schemas.microsoft.com/office/drawing/2014/main" id="{D6F71CD3-40E3-1840-8BDC-BD0293F52935}"/>
              </a:ext>
            </a:extLst>
          </p:cNvPr>
          <p:cNvSpPr>
            <a:spLocks noGrp="1"/>
          </p:cNvSpPr>
          <p:nvPr>
            <p:ph type="sldNum" sz="quarter" idx="10"/>
          </p:nvPr>
        </p:nvSpPr>
        <p:spPr/>
        <p:txBody>
          <a:bodyPr/>
          <a:lstStyle/>
          <a:p>
            <a:fld id="{33737641-CD53-DF4C-AE1B-F1A8A407ED21}" type="slidenum">
              <a:rPr lang="en-US" altLang="zh-CN"/>
              <a:pPr/>
              <a:t>11</a:t>
            </a:fld>
            <a:endParaRPr lang="en-US" altLang="zh-CN"/>
          </a:p>
        </p:txBody>
      </p:sp>
      <p:sp>
        <p:nvSpPr>
          <p:cNvPr id="51203" name="Rectangle 3">
            <a:extLst>
              <a:ext uri="{FF2B5EF4-FFF2-40B4-BE49-F238E27FC236}">
                <a16:creationId xmlns:a16="http://schemas.microsoft.com/office/drawing/2014/main" id="{45318D0E-DA98-7544-BC77-2A3D035C9743}"/>
              </a:ext>
            </a:extLst>
          </p:cNvPr>
          <p:cNvSpPr>
            <a:spLocks noGrp="1" noChangeArrowheads="1"/>
          </p:cNvSpPr>
          <p:nvPr>
            <p:ph type="body" idx="1"/>
          </p:nvPr>
        </p:nvSpPr>
        <p:spPr>
          <a:xfrm>
            <a:off x="914400" y="838200"/>
            <a:ext cx="7772400" cy="5334000"/>
          </a:xfrm>
          <a:ln/>
        </p:spPr>
        <p:txBody>
          <a:bodyPr/>
          <a:lstStyle/>
          <a:p>
            <a:pPr>
              <a:buFont typeface="Monotype Sorts" pitchFamily="2" charset="2"/>
              <a:buNone/>
            </a:pPr>
            <a:endParaRPr lang="zh-CN" altLang="en-US" dirty="0"/>
          </a:p>
        </p:txBody>
      </p:sp>
      <p:grpSp>
        <p:nvGrpSpPr>
          <p:cNvPr id="51242" name="Group 42">
            <a:extLst>
              <a:ext uri="{FF2B5EF4-FFF2-40B4-BE49-F238E27FC236}">
                <a16:creationId xmlns:a16="http://schemas.microsoft.com/office/drawing/2014/main" id="{F748EF93-C08B-D946-93F9-EA0B95DC4326}"/>
              </a:ext>
            </a:extLst>
          </p:cNvPr>
          <p:cNvGrpSpPr>
            <a:grpSpLocks/>
          </p:cNvGrpSpPr>
          <p:nvPr/>
        </p:nvGrpSpPr>
        <p:grpSpPr bwMode="auto">
          <a:xfrm>
            <a:off x="1600200" y="2057400"/>
            <a:ext cx="5943600" cy="3886200"/>
            <a:chOff x="1392" y="1296"/>
            <a:chExt cx="3744" cy="2448"/>
          </a:xfrm>
        </p:grpSpPr>
        <p:sp>
          <p:nvSpPr>
            <p:cNvPr id="51205" name="Rectangle 5">
              <a:extLst>
                <a:ext uri="{FF2B5EF4-FFF2-40B4-BE49-F238E27FC236}">
                  <a16:creationId xmlns:a16="http://schemas.microsoft.com/office/drawing/2014/main" id="{C47AE339-E5E6-AF40-903E-E5BB099141D1}"/>
                </a:ext>
              </a:extLst>
            </p:cNvPr>
            <p:cNvSpPr>
              <a:spLocks noChangeArrowheads="1"/>
            </p:cNvSpPr>
            <p:nvPr/>
          </p:nvSpPr>
          <p:spPr bwMode="auto">
            <a:xfrm>
              <a:off x="3792" y="1536"/>
              <a:ext cx="1344" cy="1440"/>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zh-CN" altLang="en-US"/>
            </a:p>
          </p:txBody>
        </p:sp>
        <p:sp>
          <p:nvSpPr>
            <p:cNvPr id="51204" name="Text Box 4">
              <a:extLst>
                <a:ext uri="{FF2B5EF4-FFF2-40B4-BE49-F238E27FC236}">
                  <a16:creationId xmlns:a16="http://schemas.microsoft.com/office/drawing/2014/main" id="{AAF0C19A-9F1E-9A46-8DFE-30F8497E395D}"/>
                </a:ext>
              </a:extLst>
            </p:cNvPr>
            <p:cNvSpPr txBox="1">
              <a:spLocks noChangeArrowheads="1"/>
            </p:cNvSpPr>
            <p:nvPr/>
          </p:nvSpPr>
          <p:spPr bwMode="auto">
            <a:xfrm>
              <a:off x="4032" y="1296"/>
              <a:ext cx="76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a:t>网络服务</a:t>
              </a:r>
            </a:p>
          </p:txBody>
        </p:sp>
        <p:sp>
          <p:nvSpPr>
            <p:cNvPr id="51206" name="Text Box 6">
              <a:extLst>
                <a:ext uri="{FF2B5EF4-FFF2-40B4-BE49-F238E27FC236}">
                  <a16:creationId xmlns:a16="http://schemas.microsoft.com/office/drawing/2014/main" id="{CB7ADE56-07F4-FF47-B226-45E28E493D17}"/>
                </a:ext>
              </a:extLst>
            </p:cNvPr>
            <p:cNvSpPr txBox="1">
              <a:spLocks noChangeArrowheads="1"/>
            </p:cNvSpPr>
            <p:nvPr/>
          </p:nvSpPr>
          <p:spPr bwMode="auto">
            <a:xfrm>
              <a:off x="4464" y="2256"/>
              <a:ext cx="484" cy="294"/>
            </a:xfrm>
            <a:prstGeom prst="rect">
              <a:avLst/>
            </a:prstGeom>
            <a:solidFill>
              <a:srgbClr val="FFFFCC"/>
            </a:solidFill>
            <a:ln w="9525">
              <a:solidFill>
                <a:schemeClr val="tx1"/>
              </a:solidFill>
              <a:miter lim="800000"/>
              <a:headEnd/>
              <a:tailEnd/>
            </a:ln>
          </p:spPr>
          <p:txBody>
            <a:bodyPr wrap="none">
              <a:spAutoFit/>
            </a:bodyPr>
            <a:lstStyle/>
            <a:p>
              <a:pPr eaLnBrk="1" hangingPunct="1"/>
              <a:r>
                <a:rPr lang="en-US" altLang="zh-CN" b="0"/>
                <a:t>Mail</a:t>
              </a:r>
            </a:p>
          </p:txBody>
        </p:sp>
        <p:sp>
          <p:nvSpPr>
            <p:cNvPr id="51207" name="Text Box 7">
              <a:extLst>
                <a:ext uri="{FF2B5EF4-FFF2-40B4-BE49-F238E27FC236}">
                  <a16:creationId xmlns:a16="http://schemas.microsoft.com/office/drawing/2014/main" id="{54373A8C-E4FE-7942-8C28-A6BA19EBAB7A}"/>
                </a:ext>
              </a:extLst>
            </p:cNvPr>
            <p:cNvSpPr txBox="1">
              <a:spLocks noChangeArrowheads="1"/>
            </p:cNvSpPr>
            <p:nvPr/>
          </p:nvSpPr>
          <p:spPr bwMode="auto">
            <a:xfrm>
              <a:off x="4560" y="1584"/>
              <a:ext cx="335" cy="294"/>
            </a:xfrm>
            <a:prstGeom prst="rect">
              <a:avLst/>
            </a:prstGeom>
            <a:solidFill>
              <a:srgbClr val="FFFFCC"/>
            </a:solidFill>
            <a:ln w="9525">
              <a:solidFill>
                <a:schemeClr val="tx1"/>
              </a:solidFill>
              <a:miter lim="800000"/>
              <a:headEnd/>
              <a:tailEnd/>
            </a:ln>
          </p:spPr>
          <p:txBody>
            <a:bodyPr wrap="none">
              <a:spAutoFit/>
            </a:bodyPr>
            <a:lstStyle/>
            <a:p>
              <a:pPr eaLnBrk="1" hangingPunct="1"/>
              <a:r>
                <a:rPr lang="en-US" altLang="zh-CN" b="0"/>
                <a:t>ftp</a:t>
              </a:r>
            </a:p>
          </p:txBody>
        </p:sp>
        <p:sp>
          <p:nvSpPr>
            <p:cNvPr id="51209" name="Text Box 9">
              <a:extLst>
                <a:ext uri="{FF2B5EF4-FFF2-40B4-BE49-F238E27FC236}">
                  <a16:creationId xmlns:a16="http://schemas.microsoft.com/office/drawing/2014/main" id="{2A8F3119-2D71-6F4A-9DC6-CD9BC95F0E3A}"/>
                </a:ext>
              </a:extLst>
            </p:cNvPr>
            <p:cNvSpPr txBox="1">
              <a:spLocks noChangeArrowheads="1"/>
            </p:cNvSpPr>
            <p:nvPr/>
          </p:nvSpPr>
          <p:spPr bwMode="auto">
            <a:xfrm>
              <a:off x="4368" y="2592"/>
              <a:ext cx="580" cy="294"/>
            </a:xfrm>
            <a:prstGeom prst="rect">
              <a:avLst/>
            </a:prstGeom>
            <a:solidFill>
              <a:srgbClr val="FFFFCC"/>
            </a:solidFill>
            <a:ln w="9525">
              <a:solidFill>
                <a:schemeClr val="tx1"/>
              </a:solidFill>
              <a:miter lim="800000"/>
              <a:headEnd/>
              <a:tailEnd/>
            </a:ln>
          </p:spPr>
          <p:txBody>
            <a:bodyPr wrap="none">
              <a:spAutoFit/>
            </a:bodyPr>
            <a:lstStyle/>
            <a:p>
              <a:pPr eaLnBrk="1" hangingPunct="1"/>
              <a:r>
                <a:rPr lang="en-US" altLang="zh-CN" b="0"/>
                <a:t>finger</a:t>
              </a:r>
            </a:p>
          </p:txBody>
        </p:sp>
        <p:sp>
          <p:nvSpPr>
            <p:cNvPr id="51210" name="Rectangle 10">
              <a:extLst>
                <a:ext uri="{FF2B5EF4-FFF2-40B4-BE49-F238E27FC236}">
                  <a16:creationId xmlns:a16="http://schemas.microsoft.com/office/drawing/2014/main" id="{A8F22458-6106-B343-9583-C3CC9741207F}"/>
                </a:ext>
              </a:extLst>
            </p:cNvPr>
            <p:cNvSpPr>
              <a:spLocks noChangeArrowheads="1"/>
            </p:cNvSpPr>
            <p:nvPr/>
          </p:nvSpPr>
          <p:spPr bwMode="auto">
            <a:xfrm>
              <a:off x="3792" y="1680"/>
              <a:ext cx="336" cy="192"/>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altLang="zh-CN" b="0"/>
                <a:t>20</a:t>
              </a:r>
            </a:p>
          </p:txBody>
        </p:sp>
        <p:sp>
          <p:nvSpPr>
            <p:cNvPr id="51214" name="Text Box 14">
              <a:extLst>
                <a:ext uri="{FF2B5EF4-FFF2-40B4-BE49-F238E27FC236}">
                  <a16:creationId xmlns:a16="http://schemas.microsoft.com/office/drawing/2014/main" id="{CD1F0223-9F53-FA4F-ADB2-2B062ED37AD5}"/>
                </a:ext>
              </a:extLst>
            </p:cNvPr>
            <p:cNvSpPr txBox="1">
              <a:spLocks noChangeArrowheads="1"/>
            </p:cNvSpPr>
            <p:nvPr/>
          </p:nvSpPr>
          <p:spPr bwMode="auto">
            <a:xfrm>
              <a:off x="4368" y="1920"/>
              <a:ext cx="547" cy="294"/>
            </a:xfrm>
            <a:prstGeom prst="rect">
              <a:avLst/>
            </a:prstGeom>
            <a:solidFill>
              <a:srgbClr val="FFFFCC"/>
            </a:solidFill>
            <a:ln w="9525">
              <a:solidFill>
                <a:schemeClr val="tx1"/>
              </a:solidFill>
              <a:miter lim="800000"/>
              <a:headEnd/>
              <a:tailEnd/>
            </a:ln>
          </p:spPr>
          <p:txBody>
            <a:bodyPr wrap="none">
              <a:spAutoFit/>
            </a:bodyPr>
            <a:lstStyle/>
            <a:p>
              <a:pPr eaLnBrk="1" hangingPunct="1"/>
              <a:r>
                <a:rPr lang="en-US" altLang="zh-CN" b="0"/>
                <a:t>telnet</a:t>
              </a:r>
            </a:p>
          </p:txBody>
        </p:sp>
        <p:grpSp>
          <p:nvGrpSpPr>
            <p:cNvPr id="51225" name="Group 25">
              <a:extLst>
                <a:ext uri="{FF2B5EF4-FFF2-40B4-BE49-F238E27FC236}">
                  <a16:creationId xmlns:a16="http://schemas.microsoft.com/office/drawing/2014/main" id="{F67C0DE2-4A38-0746-AD7F-4D612B75F729}"/>
                </a:ext>
              </a:extLst>
            </p:cNvPr>
            <p:cNvGrpSpPr>
              <a:grpSpLocks/>
            </p:cNvGrpSpPr>
            <p:nvPr/>
          </p:nvGrpSpPr>
          <p:grpSpPr bwMode="auto">
            <a:xfrm>
              <a:off x="4032" y="3216"/>
              <a:ext cx="801" cy="528"/>
              <a:chOff x="1008" y="2640"/>
              <a:chExt cx="768" cy="528"/>
            </a:xfrm>
          </p:grpSpPr>
          <p:sp>
            <p:nvSpPr>
              <p:cNvPr id="51215" name="Rectangle 15">
                <a:extLst>
                  <a:ext uri="{FF2B5EF4-FFF2-40B4-BE49-F238E27FC236}">
                    <a16:creationId xmlns:a16="http://schemas.microsoft.com/office/drawing/2014/main" id="{44B44D15-603C-D343-978B-21691107EFD7}"/>
                  </a:ext>
                </a:extLst>
              </p:cNvPr>
              <p:cNvSpPr>
                <a:spLocks noChangeArrowheads="1"/>
              </p:cNvSpPr>
              <p:nvPr/>
            </p:nvSpPr>
            <p:spPr bwMode="auto">
              <a:xfrm>
                <a:off x="1008" y="2640"/>
                <a:ext cx="768" cy="52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b="0">
                  <a:solidFill>
                    <a:schemeClr val="tx2"/>
                  </a:solidFill>
                </a:endParaRPr>
              </a:p>
            </p:txBody>
          </p:sp>
          <p:sp>
            <p:nvSpPr>
              <p:cNvPr id="51218" name="Text Box 18">
                <a:extLst>
                  <a:ext uri="{FF2B5EF4-FFF2-40B4-BE49-F238E27FC236}">
                    <a16:creationId xmlns:a16="http://schemas.microsoft.com/office/drawing/2014/main" id="{2A10F227-9BD0-FF41-B973-A3ACF0ECD2FA}"/>
                  </a:ext>
                </a:extLst>
              </p:cNvPr>
              <p:cNvSpPr txBox="1">
                <a:spLocks noChangeArrowheads="1"/>
              </p:cNvSpPr>
              <p:nvPr/>
            </p:nvSpPr>
            <p:spPr bwMode="auto">
              <a:xfrm>
                <a:off x="1008" y="2928"/>
                <a:ext cx="112" cy="23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endParaRPr lang="zh-CN" altLang="en-US" b="0" dirty="0">
                  <a:solidFill>
                    <a:schemeClr val="tx2"/>
                  </a:solidFill>
                </a:endParaRPr>
              </a:p>
            </p:txBody>
          </p:sp>
        </p:grpSp>
        <p:sp>
          <p:nvSpPr>
            <p:cNvPr id="51220" name="Text Box 20">
              <a:extLst>
                <a:ext uri="{FF2B5EF4-FFF2-40B4-BE49-F238E27FC236}">
                  <a16:creationId xmlns:a16="http://schemas.microsoft.com/office/drawing/2014/main" id="{0DB1D230-E9D8-694D-A8AA-EDB728A90903}"/>
                </a:ext>
              </a:extLst>
            </p:cNvPr>
            <p:cNvSpPr txBox="1">
              <a:spLocks noChangeArrowheads="1"/>
            </p:cNvSpPr>
            <p:nvPr/>
          </p:nvSpPr>
          <p:spPr bwMode="auto">
            <a:xfrm>
              <a:off x="4148" y="3247"/>
              <a:ext cx="43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dirty="0"/>
                <a:t>端口</a:t>
              </a:r>
              <a:endParaRPr lang="zh-CN" altLang="en-US" b="0" dirty="0"/>
            </a:p>
          </p:txBody>
        </p:sp>
        <p:sp>
          <p:nvSpPr>
            <p:cNvPr id="51222" name="Rectangle 22">
              <a:extLst>
                <a:ext uri="{FF2B5EF4-FFF2-40B4-BE49-F238E27FC236}">
                  <a16:creationId xmlns:a16="http://schemas.microsoft.com/office/drawing/2014/main" id="{86B780A6-F461-A649-9BC6-34E4E3BDAD75}"/>
                </a:ext>
              </a:extLst>
            </p:cNvPr>
            <p:cNvSpPr>
              <a:spLocks noChangeArrowheads="1"/>
            </p:cNvSpPr>
            <p:nvPr/>
          </p:nvSpPr>
          <p:spPr bwMode="auto">
            <a:xfrm>
              <a:off x="3792" y="1968"/>
              <a:ext cx="336" cy="192"/>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altLang="zh-CN" b="0"/>
                <a:t>21</a:t>
              </a:r>
            </a:p>
          </p:txBody>
        </p:sp>
        <p:sp>
          <p:nvSpPr>
            <p:cNvPr id="51223" name="Rectangle 23">
              <a:extLst>
                <a:ext uri="{FF2B5EF4-FFF2-40B4-BE49-F238E27FC236}">
                  <a16:creationId xmlns:a16="http://schemas.microsoft.com/office/drawing/2014/main" id="{698458ED-2134-5F48-BA8A-7786AD7E9D1E}"/>
                </a:ext>
              </a:extLst>
            </p:cNvPr>
            <p:cNvSpPr>
              <a:spLocks noChangeArrowheads="1"/>
            </p:cNvSpPr>
            <p:nvPr/>
          </p:nvSpPr>
          <p:spPr bwMode="auto">
            <a:xfrm>
              <a:off x="3792" y="2256"/>
              <a:ext cx="336" cy="192"/>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altLang="zh-CN" b="0"/>
                <a:t>23</a:t>
              </a:r>
            </a:p>
          </p:txBody>
        </p:sp>
        <p:sp>
          <p:nvSpPr>
            <p:cNvPr id="51224" name="Rectangle 24">
              <a:extLst>
                <a:ext uri="{FF2B5EF4-FFF2-40B4-BE49-F238E27FC236}">
                  <a16:creationId xmlns:a16="http://schemas.microsoft.com/office/drawing/2014/main" id="{E08F3FBA-AED7-254C-8E60-F12374A9F4D3}"/>
                </a:ext>
              </a:extLst>
            </p:cNvPr>
            <p:cNvSpPr>
              <a:spLocks noChangeArrowheads="1"/>
            </p:cNvSpPr>
            <p:nvPr/>
          </p:nvSpPr>
          <p:spPr bwMode="auto">
            <a:xfrm>
              <a:off x="3792" y="2592"/>
              <a:ext cx="336" cy="192"/>
            </a:xfrm>
            <a:prstGeom prst="rect">
              <a:avLst/>
            </a:prstGeom>
            <a:solidFill>
              <a:srgbClr val="FFFFCC"/>
            </a:solidFill>
            <a:ln w="9525">
              <a:solidFill>
                <a:schemeClr val="tx1"/>
              </a:solidFill>
              <a:miter lim="800000"/>
              <a:headEnd/>
              <a:tailEnd/>
            </a:ln>
          </p:spPr>
          <p:txBody>
            <a:bodyPr wrap="none" anchor="ctr"/>
            <a:lstStyle/>
            <a:p>
              <a:pPr algn="ctr" eaLnBrk="1" hangingPunct="1"/>
              <a:endParaRPr lang="zh-CN" altLang="zh-CN" b="0"/>
            </a:p>
          </p:txBody>
        </p:sp>
        <p:sp>
          <p:nvSpPr>
            <p:cNvPr id="51226" name="Line 26">
              <a:extLst>
                <a:ext uri="{FF2B5EF4-FFF2-40B4-BE49-F238E27FC236}">
                  <a16:creationId xmlns:a16="http://schemas.microsoft.com/office/drawing/2014/main" id="{BEE3EFDF-ADAB-5043-AC53-5CCE3587B542}"/>
                </a:ext>
              </a:extLst>
            </p:cNvPr>
            <p:cNvSpPr>
              <a:spLocks noChangeShapeType="1"/>
            </p:cNvSpPr>
            <p:nvPr/>
          </p:nvSpPr>
          <p:spPr bwMode="auto">
            <a:xfrm flipH="1" flipV="1">
              <a:off x="3984" y="2736"/>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a:extLst>
                <a:ext uri="{FF2B5EF4-FFF2-40B4-BE49-F238E27FC236}">
                  <a16:creationId xmlns:a16="http://schemas.microsoft.com/office/drawing/2014/main" id="{2B003A01-EF2E-B64A-987E-5DF08239A786}"/>
                </a:ext>
              </a:extLst>
            </p:cNvPr>
            <p:cNvSpPr>
              <a:spLocks noChangeShapeType="1"/>
            </p:cNvSpPr>
            <p:nvPr/>
          </p:nvSpPr>
          <p:spPr bwMode="auto">
            <a:xfrm flipH="1">
              <a:off x="4128" y="1680"/>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0">
              <a:extLst>
                <a:ext uri="{FF2B5EF4-FFF2-40B4-BE49-F238E27FC236}">
                  <a16:creationId xmlns:a16="http://schemas.microsoft.com/office/drawing/2014/main" id="{67838ABC-BD21-A34C-9F47-ADF87A11D37F}"/>
                </a:ext>
              </a:extLst>
            </p:cNvPr>
            <p:cNvSpPr>
              <a:spLocks noChangeShapeType="1"/>
            </p:cNvSpPr>
            <p:nvPr/>
          </p:nvSpPr>
          <p:spPr bwMode="auto">
            <a:xfrm flipH="1">
              <a:off x="4128" y="2064"/>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Rectangle 31">
              <a:extLst>
                <a:ext uri="{FF2B5EF4-FFF2-40B4-BE49-F238E27FC236}">
                  <a16:creationId xmlns:a16="http://schemas.microsoft.com/office/drawing/2014/main" id="{0169FF36-BAAE-8448-B1AC-83675BB2F4C4}"/>
                </a:ext>
              </a:extLst>
            </p:cNvPr>
            <p:cNvSpPr>
              <a:spLocks noChangeArrowheads="1"/>
            </p:cNvSpPr>
            <p:nvPr/>
          </p:nvSpPr>
          <p:spPr bwMode="auto">
            <a:xfrm>
              <a:off x="1392" y="2016"/>
              <a:ext cx="1008" cy="576"/>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zh-CN" altLang="en-US" sz="2000" b="1" dirty="0">
                  <a:solidFill>
                    <a:schemeClr val="tx2"/>
                  </a:solidFill>
                </a:rPr>
                <a:t>客户程序</a:t>
              </a:r>
              <a:endParaRPr lang="zh-CN" altLang="en-US" b="1" dirty="0"/>
            </a:p>
          </p:txBody>
        </p:sp>
        <p:sp>
          <p:nvSpPr>
            <p:cNvPr id="51233" name="Line 33">
              <a:extLst>
                <a:ext uri="{FF2B5EF4-FFF2-40B4-BE49-F238E27FC236}">
                  <a16:creationId xmlns:a16="http://schemas.microsoft.com/office/drawing/2014/main" id="{CAC1CD6E-3C3E-234C-AF93-45D39F9D0B59}"/>
                </a:ext>
              </a:extLst>
            </p:cNvPr>
            <p:cNvSpPr>
              <a:spLocks noChangeShapeType="1"/>
            </p:cNvSpPr>
            <p:nvPr/>
          </p:nvSpPr>
          <p:spPr bwMode="auto">
            <a:xfrm>
              <a:off x="2448" y="225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AutoShape 34">
              <a:extLst>
                <a:ext uri="{FF2B5EF4-FFF2-40B4-BE49-F238E27FC236}">
                  <a16:creationId xmlns:a16="http://schemas.microsoft.com/office/drawing/2014/main" id="{0B9CB196-320C-5C4C-AF99-66C9CDAFD094}"/>
                </a:ext>
              </a:extLst>
            </p:cNvPr>
            <p:cNvSpPr>
              <a:spLocks/>
            </p:cNvSpPr>
            <p:nvPr/>
          </p:nvSpPr>
          <p:spPr bwMode="auto">
            <a:xfrm>
              <a:off x="3648" y="1728"/>
              <a:ext cx="48" cy="1008"/>
            </a:xfrm>
            <a:prstGeom prst="leftBrace">
              <a:avLst>
                <a:gd name="adj1" fmla="val 175000"/>
                <a:gd name="adj2" fmla="val 50000"/>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51235" name="Text Box 35">
              <a:extLst>
                <a:ext uri="{FF2B5EF4-FFF2-40B4-BE49-F238E27FC236}">
                  <a16:creationId xmlns:a16="http://schemas.microsoft.com/office/drawing/2014/main" id="{5630A6A5-36DF-6547-BEC2-6CFE0FE0F482}"/>
                </a:ext>
              </a:extLst>
            </p:cNvPr>
            <p:cNvSpPr txBox="1">
              <a:spLocks noChangeArrowheads="1"/>
            </p:cNvSpPr>
            <p:nvPr/>
          </p:nvSpPr>
          <p:spPr bwMode="auto">
            <a:xfrm>
              <a:off x="2688" y="2016"/>
              <a:ext cx="63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0"/>
                <a:t>Socket</a:t>
              </a:r>
            </a:p>
          </p:txBody>
        </p:sp>
        <p:sp>
          <p:nvSpPr>
            <p:cNvPr id="51236" name="Rectangle 36">
              <a:extLst>
                <a:ext uri="{FF2B5EF4-FFF2-40B4-BE49-F238E27FC236}">
                  <a16:creationId xmlns:a16="http://schemas.microsoft.com/office/drawing/2014/main" id="{566E3CF3-0AFD-8942-8461-6351363BFE4C}"/>
                </a:ext>
              </a:extLst>
            </p:cNvPr>
            <p:cNvSpPr>
              <a:spLocks noChangeArrowheads="1"/>
            </p:cNvSpPr>
            <p:nvPr/>
          </p:nvSpPr>
          <p:spPr bwMode="auto">
            <a:xfrm>
              <a:off x="2688" y="1488"/>
              <a:ext cx="720" cy="336"/>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altLang="zh-CN"/>
                <a:t>IP,port</a:t>
              </a:r>
              <a:endParaRPr lang="en-US" altLang="zh-CN" b="0"/>
            </a:p>
          </p:txBody>
        </p:sp>
        <p:sp>
          <p:nvSpPr>
            <p:cNvPr id="51238" name="Line 38">
              <a:extLst>
                <a:ext uri="{FF2B5EF4-FFF2-40B4-BE49-F238E27FC236}">
                  <a16:creationId xmlns:a16="http://schemas.microsoft.com/office/drawing/2014/main" id="{D303A6A9-8563-7F4E-910A-DE78E0ADB5A7}"/>
                </a:ext>
              </a:extLst>
            </p:cNvPr>
            <p:cNvSpPr>
              <a:spLocks noChangeShapeType="1"/>
            </p:cNvSpPr>
            <p:nvPr/>
          </p:nvSpPr>
          <p:spPr bwMode="auto">
            <a:xfrm>
              <a:off x="3024" y="182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40" name="Text Box 40">
            <a:extLst>
              <a:ext uri="{FF2B5EF4-FFF2-40B4-BE49-F238E27FC236}">
                <a16:creationId xmlns:a16="http://schemas.microsoft.com/office/drawing/2014/main" id="{77A6B289-1BC0-F141-BCD7-5E1D0FFDADB4}"/>
              </a:ext>
            </a:extLst>
          </p:cNvPr>
          <p:cNvSpPr txBox="1">
            <a:spLocks noChangeArrowheads="1"/>
          </p:cNvSpPr>
          <p:nvPr/>
        </p:nvSpPr>
        <p:spPr bwMode="auto">
          <a:xfrm>
            <a:off x="1143000" y="4876800"/>
            <a:ext cx="4038600"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sz="2800"/>
              <a:t>IP</a:t>
            </a:r>
            <a:r>
              <a:rPr lang="zh-CN" altLang="en-US" sz="2800"/>
              <a:t>与端口的组合得出一个套接字</a:t>
            </a:r>
            <a:r>
              <a:rPr lang="en-US" altLang="zh-CN" sz="2800"/>
              <a:t>,</a:t>
            </a:r>
            <a:r>
              <a:rPr lang="zh-CN" altLang="en-US" sz="2800"/>
              <a:t>可以完全分辨</a:t>
            </a:r>
            <a:r>
              <a:rPr lang="en-US" altLang="zh-CN" sz="2800"/>
              <a:t>internet</a:t>
            </a:r>
            <a:r>
              <a:rPr lang="zh-CN" altLang="en-US" sz="2800"/>
              <a:t>上运行的程序</a:t>
            </a:r>
            <a:endParaRPr lang="zh-CN" altLang="en-US" b="0"/>
          </a:p>
        </p:txBody>
      </p:sp>
    </p:spTree>
    <p:extLst>
      <p:ext uri="{BB962C8B-B14F-4D97-AF65-F5344CB8AC3E}">
        <p14:creationId xmlns:p14="http://schemas.microsoft.com/office/powerpoint/2010/main" val="150047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93AEE6E1-8A94-4742-852B-C22CD2E2064C}"/>
              </a:ext>
            </a:extLst>
          </p:cNvPr>
          <p:cNvSpPr>
            <a:spLocks noGrp="1"/>
          </p:cNvSpPr>
          <p:nvPr>
            <p:ph type="sldNum" sz="quarter" idx="10"/>
          </p:nvPr>
        </p:nvSpPr>
        <p:spPr/>
        <p:txBody>
          <a:bodyPr/>
          <a:lstStyle/>
          <a:p>
            <a:fld id="{08DD30B2-BE78-CF4E-843B-5DD718C100A6}" type="slidenum">
              <a:rPr lang="en-US" altLang="zh-CN"/>
              <a:pPr/>
              <a:t>12</a:t>
            </a:fld>
            <a:endParaRPr lang="en-US" altLang="zh-CN"/>
          </a:p>
        </p:txBody>
      </p:sp>
      <p:sp>
        <p:nvSpPr>
          <p:cNvPr id="118808" name="Rectangle 1048">
            <a:extLst>
              <a:ext uri="{FF2B5EF4-FFF2-40B4-BE49-F238E27FC236}">
                <a16:creationId xmlns:a16="http://schemas.microsoft.com/office/drawing/2014/main" id="{469579B7-8357-C14D-9859-52C13FB912A1}"/>
              </a:ext>
            </a:extLst>
          </p:cNvPr>
          <p:cNvSpPr>
            <a:spLocks noGrp="1" noChangeArrowheads="1"/>
          </p:cNvSpPr>
          <p:nvPr>
            <p:ph type="title"/>
          </p:nvPr>
        </p:nvSpPr>
        <p:spPr/>
        <p:txBody>
          <a:bodyPr/>
          <a:lstStyle/>
          <a:p>
            <a:r>
              <a:rPr lang="en-US" altLang="zh-CN" dirty="0"/>
              <a:t>Socket</a:t>
            </a:r>
          </a:p>
        </p:txBody>
      </p:sp>
      <p:sp>
        <p:nvSpPr>
          <p:cNvPr id="118809" name="Rectangle 1049">
            <a:extLst>
              <a:ext uri="{FF2B5EF4-FFF2-40B4-BE49-F238E27FC236}">
                <a16:creationId xmlns:a16="http://schemas.microsoft.com/office/drawing/2014/main" id="{F88FFD79-EC33-EF42-8492-EF08D8D4F4FB}"/>
              </a:ext>
            </a:extLst>
          </p:cNvPr>
          <p:cNvSpPr>
            <a:spLocks noGrp="1" noChangeArrowheads="1"/>
          </p:cNvSpPr>
          <p:nvPr>
            <p:ph type="body" idx="1"/>
          </p:nvPr>
        </p:nvSpPr>
        <p:spPr>
          <a:ln/>
        </p:spPr>
        <p:txBody>
          <a:bodyPr/>
          <a:lstStyle/>
          <a:p>
            <a:r>
              <a:rPr lang="zh-CN" altLang="en-US" dirty="0"/>
              <a:t>端口号</a:t>
            </a:r>
            <a:r>
              <a:rPr lang="en-US" altLang="zh-CN" dirty="0"/>
              <a:t>:TCP/IP</a:t>
            </a:r>
            <a:r>
              <a:rPr lang="zh-CN" altLang="en-US" dirty="0"/>
              <a:t>协议为每种服务定义了一个端口</a:t>
            </a:r>
            <a:r>
              <a:rPr lang="en-US" altLang="zh-CN" dirty="0"/>
              <a:t>,</a:t>
            </a:r>
            <a:r>
              <a:rPr lang="zh-CN" altLang="en-US" dirty="0"/>
              <a:t>当一台计算机上运行不同服务器程序时</a:t>
            </a:r>
            <a:r>
              <a:rPr lang="en-US" altLang="zh-CN" dirty="0"/>
              <a:t>,,</a:t>
            </a:r>
            <a:r>
              <a:rPr lang="zh-CN" altLang="en-US" dirty="0"/>
              <a:t>根据端口号不同提供相应的服务</a:t>
            </a:r>
            <a:r>
              <a:rPr lang="en-US" altLang="zh-CN" dirty="0"/>
              <a:t>.</a:t>
            </a:r>
          </a:p>
          <a:p>
            <a:r>
              <a:rPr lang="zh-CN" altLang="en-US" dirty="0"/>
              <a:t>端口号不是计算机上的物理连接器</a:t>
            </a:r>
            <a:r>
              <a:rPr lang="en-US" altLang="zh-CN" dirty="0"/>
              <a:t>,</a:t>
            </a:r>
            <a:r>
              <a:rPr lang="zh-CN" altLang="en-US" dirty="0"/>
              <a:t>它只是具有软件意义的假想端口</a:t>
            </a:r>
          </a:p>
        </p:txBody>
      </p:sp>
    </p:spTree>
    <p:extLst>
      <p:ext uri="{BB962C8B-B14F-4D97-AF65-F5344CB8AC3E}">
        <p14:creationId xmlns:p14="http://schemas.microsoft.com/office/powerpoint/2010/main" val="287449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13</a:t>
            </a:fld>
            <a:endParaRPr lang="en-US" altLang="zh-CN"/>
          </a:p>
        </p:txBody>
      </p:sp>
      <p:sp>
        <p:nvSpPr>
          <p:cNvPr id="6" name="Rectangle 5"/>
          <p:cNvSpPr>
            <a:spLocks noGrp="1" noChangeArrowheads="1"/>
          </p:cNvSpPr>
          <p:nvPr/>
        </p:nvSpPr>
        <p:spPr bwMode="auto">
          <a:xfrm>
            <a:off x="762100" y="533476"/>
            <a:ext cx="6475412" cy="4572000"/>
          </a:xfrm>
          <a:prstGeom prst="rect">
            <a:avLst/>
          </a:prstGeom>
          <a:solidFill>
            <a:schemeClr val="accent2">
              <a:lumMod val="50000"/>
            </a:schemeClr>
          </a:solidFill>
          <a:ln w="9525">
            <a:noFill/>
            <a:miter lim="800000"/>
            <a:headEnd/>
            <a:tailEnd/>
          </a:ln>
          <a:effectLst/>
        </p:spPr>
        <p:txBody>
          <a:bodyPr/>
          <a:lstStyle/>
          <a:p>
            <a:pPr marL="342900" indent="-342900">
              <a:lnSpc>
                <a:spcPct val="7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a:t>
            </a:r>
          </a:p>
          <a:p>
            <a:pPr marL="342900" indent="-342900">
              <a:lnSpc>
                <a:spcPct val="7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名称      </a:t>
            </a:r>
            <a:r>
              <a:rPr lang="zh-CN" sz="2000" b="1" dirty="0">
                <a:solidFill>
                  <a:schemeClr val="bg1"/>
                </a:solidFill>
                <a:latin typeface="Courier New" pitchFamily="49" charset="0"/>
                <a:ea typeface="宋体" charset="-122"/>
                <a:sym typeface="Arial" charset="0"/>
              </a:rPr>
              <a:t>Socket </a:t>
            </a:r>
            <a:r>
              <a:rPr lang="zh-CN" sz="2000" dirty="0">
                <a:solidFill>
                  <a:schemeClr val="bg1"/>
                </a:solidFill>
                <a:latin typeface="Courier New" pitchFamily="49" charset="0"/>
                <a:ea typeface="宋体" charset="-122"/>
                <a:sym typeface="Arial" charset="0"/>
              </a:rPr>
              <a:t>      服务说明</a:t>
            </a:r>
          </a:p>
          <a:p>
            <a:pPr marL="342900" indent="-342900">
              <a:lnSpc>
                <a:spcPct val="5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 ehco</a:t>
            </a:r>
            <a:r>
              <a:rPr lang="zh-CN" sz="2000" dirty="0">
                <a:solidFill>
                  <a:schemeClr val="bg1"/>
                </a:solidFill>
                <a:latin typeface="Courier New" pitchFamily="49" charset="0"/>
                <a:ea typeface="宋体" charset="-122"/>
                <a:sym typeface="Arial" charset="0"/>
              </a:rPr>
              <a:t>      </a:t>
            </a:r>
            <a:r>
              <a:rPr lang="en-US" alt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7 </a:t>
            </a:r>
            <a:r>
              <a:rPr lang="zh-CN" sz="2000" dirty="0">
                <a:solidFill>
                  <a:schemeClr val="bg1"/>
                </a:solidFill>
                <a:latin typeface="Courier New" pitchFamily="49" charset="0"/>
                <a:ea typeface="宋体" charset="-122"/>
                <a:sym typeface="Arial" charset="0"/>
              </a:rPr>
              <a:t>      发送数据的回应</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discard </a:t>
            </a: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9 </a:t>
            </a:r>
            <a:r>
              <a:rPr lang="zh-CN" sz="2000" dirty="0">
                <a:solidFill>
                  <a:schemeClr val="bg1"/>
                </a:solidFill>
                <a:latin typeface="Courier New" pitchFamily="49" charset="0"/>
                <a:ea typeface="宋体" charset="-122"/>
                <a:sym typeface="Arial" charset="0"/>
              </a:rPr>
              <a:t>      放弃发送的数据</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daytime  </a:t>
            </a: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 13 </a:t>
            </a:r>
            <a:r>
              <a:rPr lang="zh-CN" sz="2000" dirty="0">
                <a:solidFill>
                  <a:schemeClr val="bg1"/>
                </a:solidFill>
                <a:latin typeface="Courier New" pitchFamily="49" charset="0"/>
                <a:ea typeface="宋体" charset="-122"/>
                <a:sym typeface="Arial" charset="0"/>
              </a:rPr>
              <a:t>     产生目标机上的当地时间</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chargen     19 </a:t>
            </a:r>
            <a:r>
              <a:rPr lang="zh-CN" sz="2000" dirty="0">
                <a:solidFill>
                  <a:schemeClr val="bg1"/>
                </a:solidFill>
                <a:latin typeface="Courier New" pitchFamily="49" charset="0"/>
                <a:ea typeface="宋体" charset="-122"/>
                <a:sym typeface="Arial" charset="0"/>
              </a:rPr>
              <a:t>     字符产生器</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 ftp      </a:t>
            </a:r>
            <a:r>
              <a:rPr lang="en-US" altLang="zh-CN" sz="2000" b="1"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 21 </a:t>
            </a:r>
            <a:r>
              <a:rPr lang="zh-CN" sz="2000" dirty="0">
                <a:solidFill>
                  <a:schemeClr val="bg1"/>
                </a:solidFill>
                <a:latin typeface="Courier New" pitchFamily="49" charset="0"/>
                <a:ea typeface="宋体" charset="-122"/>
                <a:sym typeface="Arial" charset="0"/>
              </a:rPr>
              <a:t>     文件传送</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telnet      23  </a:t>
            </a:r>
            <a:r>
              <a:rPr lang="zh-CN" sz="2000" dirty="0">
                <a:solidFill>
                  <a:schemeClr val="bg1"/>
                </a:solidFill>
                <a:latin typeface="Courier New" pitchFamily="49" charset="0"/>
                <a:ea typeface="宋体" charset="-122"/>
                <a:sym typeface="Arial" charset="0"/>
              </a:rPr>
              <a:t>    远程登录</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smtp        25</a:t>
            </a:r>
            <a:r>
              <a:rPr lang="zh-CN" sz="2000" dirty="0">
                <a:solidFill>
                  <a:schemeClr val="bg1"/>
                </a:solidFill>
                <a:latin typeface="Courier New" pitchFamily="49" charset="0"/>
                <a:ea typeface="宋体" charset="-122"/>
                <a:sym typeface="Arial" charset="0"/>
              </a:rPr>
              <a:t>      简单邮件传送</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gopher      70 </a:t>
            </a: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 goher</a:t>
            </a:r>
            <a:r>
              <a:rPr lang="zh-CN" sz="2000" dirty="0">
                <a:solidFill>
                  <a:schemeClr val="bg1"/>
                </a:solidFill>
                <a:latin typeface="Courier New" pitchFamily="49" charset="0"/>
                <a:ea typeface="宋体" charset="-122"/>
                <a:sym typeface="Arial" charset="0"/>
              </a:rPr>
              <a:t>服务</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finger      79</a:t>
            </a:r>
            <a:r>
              <a:rPr lang="zh-CN" sz="2000" dirty="0">
                <a:solidFill>
                  <a:schemeClr val="bg1"/>
                </a:solidFill>
                <a:latin typeface="Courier New" pitchFamily="49" charset="0"/>
                <a:ea typeface="宋体" charset="-122"/>
                <a:sym typeface="Arial" charset="0"/>
              </a:rPr>
              <a:t>      用户查询服务</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http        80 </a:t>
            </a:r>
            <a:r>
              <a:rPr lang="zh-CN" sz="2000" dirty="0">
                <a:solidFill>
                  <a:schemeClr val="bg1"/>
                </a:solidFill>
                <a:latin typeface="Courier New" pitchFamily="49" charset="0"/>
                <a:ea typeface="宋体" charset="-122"/>
                <a:sym typeface="Arial" charset="0"/>
              </a:rPr>
              <a:t>     WWW服务</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pops        110</a:t>
            </a:r>
            <a:r>
              <a:rPr lang="zh-CN" sz="2000" dirty="0">
                <a:solidFill>
                  <a:schemeClr val="bg1"/>
                </a:solidFill>
                <a:latin typeface="Courier New" pitchFamily="49" charset="0"/>
                <a:ea typeface="宋体" charset="-122"/>
                <a:sym typeface="Arial" charset="0"/>
              </a:rPr>
              <a:t>     邮政协议</a:t>
            </a:r>
          </a:p>
          <a:p>
            <a:pPr marL="342900" indent="-342900">
              <a:lnSpc>
                <a:spcPct val="8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  </a:t>
            </a:r>
            <a:r>
              <a:rPr lang="zh-CN" sz="2000" b="1" dirty="0">
                <a:solidFill>
                  <a:schemeClr val="bg1"/>
                </a:solidFill>
                <a:latin typeface="Courier New" pitchFamily="49" charset="0"/>
                <a:ea typeface="宋体" charset="-122"/>
                <a:sym typeface="Arial" charset="0"/>
              </a:rPr>
              <a:t>nntp        119 </a:t>
            </a:r>
            <a:r>
              <a:rPr lang="zh-CN" sz="2000" dirty="0">
                <a:solidFill>
                  <a:schemeClr val="bg1"/>
                </a:solidFill>
                <a:latin typeface="Courier New" pitchFamily="49" charset="0"/>
                <a:ea typeface="宋体" charset="-122"/>
                <a:sym typeface="Arial" charset="0"/>
              </a:rPr>
              <a:t>    网络新闻传送</a:t>
            </a:r>
          </a:p>
          <a:p>
            <a:pPr marL="342900" indent="-342900">
              <a:lnSpc>
                <a:spcPct val="50000"/>
              </a:lnSpc>
              <a:spcBef>
                <a:spcPct val="20000"/>
              </a:spcBef>
              <a:buClr>
                <a:schemeClr val="tx2"/>
              </a:buClr>
              <a:buFont typeface="Wingdings" pitchFamily="2" charset="2"/>
              <a:buNone/>
            </a:pPr>
            <a:r>
              <a:rPr lang="zh-CN" sz="2000" dirty="0">
                <a:solidFill>
                  <a:schemeClr val="bg1"/>
                </a:solidFill>
                <a:latin typeface="Courier New" pitchFamily="49" charset="0"/>
                <a:ea typeface="宋体" charset="-122"/>
                <a:sym typeface="Arial" charset="0"/>
              </a:rPr>
              <a:t>━━━━━━━━━━━━━━━━━━━━━━━━</a:t>
            </a:r>
            <a:endParaRPr lang="zh-CN" sz="2000" dirty="0">
              <a:solidFill>
                <a:schemeClr val="bg1"/>
              </a:solidFill>
              <a:latin typeface="Courier New" pitchFamily="49" charset="0"/>
              <a:ea typeface="宋体" charset="-122"/>
            </a:endParaRPr>
          </a:p>
        </p:txBody>
      </p:sp>
    </p:spTree>
    <p:extLst>
      <p:ext uri="{BB962C8B-B14F-4D97-AF65-F5344CB8AC3E}">
        <p14:creationId xmlns:p14="http://schemas.microsoft.com/office/powerpoint/2010/main" val="419977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sym typeface="Arial" charset="0"/>
              </a:rPr>
              <a:t>如果一个进程要通过网络向另一个进程发送数据，只需简单地写入与socket相关联的输出流。一个进程通过从与socket相关联的输入流读来读取另一个进程所写的数据。</a:t>
            </a:r>
          </a:p>
          <a:p>
            <a:r>
              <a:rPr lang="zh-CN">
                <a:sym typeface="Arial" charset="0"/>
              </a:rPr>
              <a:t>如果用户需要编写服务应用程序，应该避免使用目前众所周知的标准套接字。</a:t>
            </a:r>
          </a:p>
          <a:p>
            <a:r>
              <a:rPr lang="zh-CN">
                <a:sym typeface="Arial" charset="0"/>
              </a:rPr>
              <a:t>TCP协议中经常提到两个名词：套接字(socket)和端口(port)，它们实际上含义相同。</a:t>
            </a:r>
          </a:p>
        </p:txBody>
      </p:sp>
      <p:sp>
        <p:nvSpPr>
          <p:cNvPr id="19458" name="Rectangle 2"/>
          <p:cNvSpPr>
            <a:spLocks noGrp="1" noChangeArrowheads="1"/>
          </p:cNvSpPr>
          <p:nvPr>
            <p:ph type="title"/>
          </p:nvPr>
        </p:nvSpPr>
        <p:spPr/>
        <p:txBody>
          <a:bodyPr>
            <a:normAutofit/>
          </a:bodyPr>
          <a:lstStyle/>
          <a:p>
            <a:r>
              <a:rPr lang="zh-CN">
                <a:sym typeface="Arial" charset="0"/>
              </a:rPr>
              <a:t>网络基础</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zh-CN">
                <a:sym typeface="Arial" charset="0"/>
              </a:rPr>
              <a:t>统一资源定位器URL：是WWW中的一个常用概念。</a:t>
            </a:r>
          </a:p>
          <a:p>
            <a:r>
              <a:rPr lang="zh-CN">
                <a:sym typeface="Arial" charset="0"/>
              </a:rPr>
              <a:t>WWW是以HTML语言和HTTP协议为基础的信息浏览系统，该系统包括WWW服务器和WWW浏览器，其中WWW服务器利用超文本链路来连接各种信息片段。</a:t>
            </a:r>
          </a:p>
          <a:p>
            <a:r>
              <a:rPr lang="zh-CN">
                <a:sym typeface="Arial" charset="0"/>
              </a:rPr>
              <a:t>超文本链路由统一资源定位器(URL)维护。WWW浏览器负责显示浏览信息和向服务器发送请求。</a:t>
            </a:r>
          </a:p>
          <a:p>
            <a:r>
              <a:rPr lang="zh-CN">
                <a:sym typeface="Arial" charset="0"/>
              </a:rPr>
              <a:t>格式定义为： </a:t>
            </a:r>
          </a:p>
          <a:p>
            <a:r>
              <a:rPr lang="zh-CN">
                <a:sym typeface="Arial" charset="0"/>
              </a:rPr>
              <a:t>  &lt;传输协议&gt;:// &lt;主机地址&gt; [:套接字] &lt;资源说明&gt;</a:t>
            </a:r>
          </a:p>
        </p:txBody>
      </p:sp>
      <p:sp>
        <p:nvSpPr>
          <p:cNvPr id="20482"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4912" y="381080"/>
            <a:ext cx="8686572" cy="5016758"/>
          </a:xfrm>
          <a:prstGeom prst="rect">
            <a:avLst/>
          </a:prstGeom>
          <a:solidFill>
            <a:srgbClr val="3E5D78"/>
          </a:solidFill>
          <a:ln w="9525">
            <a:solidFill>
              <a:schemeClr val="bg1"/>
            </a:solidFill>
            <a:miter lim="800000"/>
            <a:headEnd/>
            <a:tailEnd/>
          </a:ln>
        </p:spPr>
        <p:txBody>
          <a:bodyPr wrap="square">
            <a:spAutoFit/>
          </a:bodyPr>
          <a:lstStyle/>
          <a:p>
            <a:pPr marL="266700" indent="-266700"/>
            <a:r>
              <a:rPr lang="zh-CN" sz="2000" b="1" dirty="0">
                <a:solidFill>
                  <a:schemeClr val="bg1"/>
                </a:solidFill>
                <a:latin typeface="Wingdings" pitchFamily="2" charset="2"/>
                <a:ea typeface="宋体" charset="-122"/>
                <a:sym typeface="Wingdings" pitchFamily="2" charset="2"/>
              </a:rPr>
              <a:t> </a:t>
            </a:r>
            <a:r>
              <a:rPr lang="zh-CN" sz="2000" b="1" dirty="0">
                <a:solidFill>
                  <a:schemeClr val="bg1"/>
                </a:solidFill>
                <a:latin typeface="Wingdings" pitchFamily="2" charset="2"/>
                <a:sym typeface="Wingdings" pitchFamily="2" charset="2"/>
              </a:rPr>
              <a:t>² </a:t>
            </a:r>
            <a:r>
              <a:rPr lang="zh-CN" sz="2000" dirty="0">
                <a:solidFill>
                  <a:schemeClr val="bg1"/>
                </a:solidFill>
                <a:latin typeface="Courier New" pitchFamily="49" charset="0"/>
                <a:cs typeface="Courier New" pitchFamily="49" charset="0"/>
                <a:sym typeface="宋体" charset="-122"/>
              </a:rPr>
              <a:t>传输协议：是客户机请求服务器提供资源时所使用的协议，使用以下字段来表示不同的协议：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file</a:t>
            </a:r>
            <a:r>
              <a:rPr lang="zh-CN" sz="2000" dirty="0">
                <a:solidFill>
                  <a:schemeClr val="bg1"/>
                </a:solidFill>
                <a:latin typeface="Courier New" pitchFamily="49" charset="0"/>
                <a:cs typeface="Courier New" pitchFamily="49" charset="0"/>
                <a:sym typeface="宋体" charset="-122"/>
              </a:rPr>
              <a:t>       本地文件协议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http </a:t>
            </a:r>
            <a:r>
              <a:rPr lang="zh-CN" sz="2000" dirty="0">
                <a:solidFill>
                  <a:schemeClr val="bg1"/>
                </a:solidFill>
                <a:latin typeface="Courier New" pitchFamily="49" charset="0"/>
                <a:cs typeface="Courier New" pitchFamily="49" charset="0"/>
                <a:sym typeface="宋体" charset="-122"/>
              </a:rPr>
              <a:t>      超文本传输协议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ftp</a:t>
            </a:r>
            <a:r>
              <a:rPr lang="zh-CN" sz="2000" dirty="0">
                <a:solidFill>
                  <a:schemeClr val="bg1"/>
                </a:solidFill>
                <a:latin typeface="Courier New" pitchFamily="49" charset="0"/>
                <a:cs typeface="Courier New" pitchFamily="49" charset="0"/>
                <a:sym typeface="宋体" charset="-122"/>
              </a:rPr>
              <a:t>        文件传输协议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 telnet </a:t>
            </a:r>
            <a:r>
              <a:rPr lang="zh-CN" sz="2000" dirty="0">
                <a:solidFill>
                  <a:schemeClr val="bg1"/>
                </a:solidFill>
                <a:latin typeface="Courier New" pitchFamily="49" charset="0"/>
                <a:cs typeface="Courier New" pitchFamily="49" charset="0"/>
                <a:sym typeface="宋体" charset="-122"/>
              </a:rPr>
              <a:t>    远程终端会话协议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news </a:t>
            </a:r>
            <a:r>
              <a:rPr lang="zh-CN" sz="2000" dirty="0">
                <a:solidFill>
                  <a:schemeClr val="bg1"/>
                </a:solidFill>
                <a:latin typeface="Courier New" pitchFamily="49" charset="0"/>
                <a:cs typeface="Courier New" pitchFamily="49" charset="0"/>
                <a:sym typeface="宋体" charset="-122"/>
              </a:rPr>
              <a:t>      网络新闻传输协议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gopher </a:t>
            </a:r>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Gopher</a:t>
            </a:r>
            <a:r>
              <a:rPr lang="zh-CN" sz="2000" dirty="0">
                <a:solidFill>
                  <a:schemeClr val="bg1"/>
                </a:solidFill>
                <a:latin typeface="Courier New" pitchFamily="49" charset="0"/>
                <a:cs typeface="Courier New" pitchFamily="49" charset="0"/>
                <a:sym typeface="宋体" charset="-122"/>
              </a:rPr>
              <a:t>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mailto</a:t>
            </a:r>
            <a:r>
              <a:rPr lang="zh-CN" sz="2000" dirty="0">
                <a:solidFill>
                  <a:schemeClr val="bg1"/>
                </a:solidFill>
                <a:latin typeface="Courier New" pitchFamily="49" charset="0"/>
                <a:cs typeface="Courier New" pitchFamily="49" charset="0"/>
                <a:sym typeface="宋体" charset="-122"/>
              </a:rPr>
              <a:t>     电子邮件</a:t>
            </a:r>
            <a:r>
              <a:rPr lang="zh-CN" sz="2000" b="1" dirty="0">
                <a:solidFill>
                  <a:schemeClr val="bg1"/>
                </a:solidFill>
                <a:latin typeface="Courier New" pitchFamily="49" charset="0"/>
                <a:cs typeface="Courier New" pitchFamily="49" charset="0"/>
                <a:sym typeface="宋体" charset="-122"/>
              </a:rPr>
              <a:t>SMTP</a:t>
            </a:r>
            <a:r>
              <a:rPr lang="zh-CN" sz="2000" dirty="0">
                <a:solidFill>
                  <a:schemeClr val="bg1"/>
                </a:solidFill>
                <a:latin typeface="Courier New" pitchFamily="49" charset="0"/>
                <a:cs typeface="Courier New" pitchFamily="49" charset="0"/>
                <a:sym typeface="宋体" charset="-122"/>
              </a:rPr>
              <a:t>协议</a:t>
            </a:r>
          </a:p>
          <a:p>
            <a:pPr marL="266700" indent="-266700"/>
            <a:r>
              <a:rPr lang="zh-CN" sz="2000" dirty="0">
                <a:solidFill>
                  <a:schemeClr val="bg1"/>
                </a:solidFill>
                <a:latin typeface="Courier New" pitchFamily="49" charset="0"/>
                <a:cs typeface="Courier New" pitchFamily="49" charset="0"/>
                <a:sym typeface="宋体" charset="-122"/>
              </a:rPr>
              <a:t>    </a:t>
            </a:r>
            <a:r>
              <a:rPr lang="zh-CN" sz="2000" b="1" dirty="0">
                <a:solidFill>
                  <a:schemeClr val="bg1"/>
                </a:solidFill>
                <a:latin typeface="Courier New" pitchFamily="49" charset="0"/>
                <a:cs typeface="Courier New" pitchFamily="49" charset="0"/>
                <a:sym typeface="宋体" charset="-122"/>
              </a:rPr>
              <a:t>wais </a:t>
            </a:r>
            <a:r>
              <a:rPr lang="zh-CN" sz="2000" dirty="0">
                <a:solidFill>
                  <a:schemeClr val="bg1"/>
                </a:solidFill>
                <a:latin typeface="Courier New" pitchFamily="49" charset="0"/>
                <a:cs typeface="Courier New" pitchFamily="49" charset="0"/>
                <a:sym typeface="宋体" charset="-122"/>
              </a:rPr>
              <a:t>      广域信息检索协议</a:t>
            </a:r>
            <a:r>
              <a:rPr lang="zh-CN" sz="2000" b="1" dirty="0">
                <a:solidFill>
                  <a:schemeClr val="bg1"/>
                </a:solidFill>
                <a:latin typeface="宋体" charset="-122"/>
                <a:ea typeface="宋体" charset="-122"/>
                <a:sym typeface="宋体" charset="-122"/>
              </a:rPr>
              <a:t>    </a:t>
            </a:r>
            <a:endParaRPr lang="zh-CN" sz="2000" b="1" dirty="0">
              <a:solidFill>
                <a:schemeClr val="bg1"/>
              </a:solidFill>
              <a:latin typeface="Wingdings" pitchFamily="2" charset="2"/>
              <a:sym typeface="Wingdings" pitchFamily="2" charset="2"/>
            </a:endParaRPr>
          </a:p>
          <a:p>
            <a:pPr marL="266700" indent="-266700"/>
            <a:r>
              <a:rPr lang="zh-CN" sz="2000" b="1" dirty="0">
                <a:solidFill>
                  <a:schemeClr val="bg1"/>
                </a:solidFill>
                <a:latin typeface="Wingdings" pitchFamily="2" charset="2"/>
                <a:sym typeface="Wingdings" pitchFamily="2" charset="2"/>
              </a:rPr>
              <a:t>² </a:t>
            </a:r>
            <a:r>
              <a:rPr lang="zh-CN" sz="2000" dirty="0">
                <a:solidFill>
                  <a:schemeClr val="bg1"/>
                </a:solidFill>
                <a:latin typeface="Courier New" pitchFamily="49" charset="0"/>
                <a:cs typeface="Courier New" pitchFamily="49" charset="0"/>
                <a:sym typeface="宋体" charset="-122"/>
              </a:rPr>
              <a:t>主机地址：可以是域名地址，也可以是IP地址</a:t>
            </a:r>
          </a:p>
          <a:p>
            <a:pPr marL="266700" indent="-266700"/>
            <a:r>
              <a:rPr lang="zh-CN" sz="2000" b="1" dirty="0">
                <a:solidFill>
                  <a:schemeClr val="bg1"/>
                </a:solidFill>
                <a:latin typeface="Wingdings" pitchFamily="2" charset="2"/>
                <a:sym typeface="Wingdings" pitchFamily="2" charset="2"/>
              </a:rPr>
              <a:t>² </a:t>
            </a:r>
            <a:r>
              <a:rPr lang="zh-CN" sz="2000" dirty="0">
                <a:solidFill>
                  <a:schemeClr val="bg1"/>
                </a:solidFill>
                <a:latin typeface="Courier New" pitchFamily="49" charset="0"/>
                <a:cs typeface="Courier New" pitchFamily="49" charset="0"/>
                <a:sym typeface="宋体" charset="-122"/>
              </a:rPr>
              <a:t>套接字：如果</a:t>
            </a:r>
            <a:r>
              <a:rPr lang="zh-CN" sz="2000" b="1" dirty="0">
                <a:solidFill>
                  <a:schemeClr val="bg1"/>
                </a:solidFill>
                <a:latin typeface="Courier New" pitchFamily="49" charset="0"/>
                <a:cs typeface="Courier New" pitchFamily="49" charset="0"/>
                <a:sym typeface="宋体" charset="-122"/>
              </a:rPr>
              <a:t>URL</a:t>
            </a:r>
            <a:r>
              <a:rPr lang="zh-CN" sz="2000" dirty="0">
                <a:solidFill>
                  <a:schemeClr val="bg1"/>
                </a:solidFill>
                <a:latin typeface="Courier New" pitchFamily="49" charset="0"/>
                <a:cs typeface="Courier New" pitchFamily="49" charset="0"/>
                <a:sym typeface="宋体" charset="-122"/>
              </a:rPr>
              <a:t>没有提供该字段，则根据传输协议使用缺省的套接字，如</a:t>
            </a:r>
            <a:r>
              <a:rPr lang="zh-CN" sz="2000" b="1" dirty="0">
                <a:solidFill>
                  <a:schemeClr val="bg1"/>
                </a:solidFill>
                <a:latin typeface="Courier New" pitchFamily="49" charset="0"/>
                <a:cs typeface="Courier New" pitchFamily="49" charset="0"/>
                <a:sym typeface="宋体" charset="-122"/>
              </a:rPr>
              <a:t>http</a:t>
            </a:r>
            <a:r>
              <a:rPr lang="zh-CN" sz="2000" dirty="0">
                <a:solidFill>
                  <a:schemeClr val="bg1"/>
                </a:solidFill>
                <a:latin typeface="Courier New" pitchFamily="49" charset="0"/>
                <a:cs typeface="Courier New" pitchFamily="49" charset="0"/>
                <a:sym typeface="宋体" charset="-122"/>
              </a:rPr>
              <a:t>协议为</a:t>
            </a:r>
            <a:r>
              <a:rPr lang="zh-CN" sz="2000" b="1" dirty="0">
                <a:solidFill>
                  <a:schemeClr val="bg1"/>
                </a:solidFill>
                <a:latin typeface="Courier New" pitchFamily="49" charset="0"/>
                <a:cs typeface="Courier New" pitchFamily="49" charset="0"/>
                <a:sym typeface="宋体" charset="-122"/>
              </a:rPr>
              <a:t>WWW</a:t>
            </a:r>
            <a:r>
              <a:rPr lang="zh-CN" sz="2000" dirty="0">
                <a:solidFill>
                  <a:schemeClr val="bg1"/>
                </a:solidFill>
                <a:latin typeface="Courier New" pitchFamily="49" charset="0"/>
                <a:cs typeface="Courier New" pitchFamily="49" charset="0"/>
                <a:sym typeface="宋体" charset="-122"/>
              </a:rPr>
              <a:t>服务，使用套接字</a:t>
            </a:r>
            <a:r>
              <a:rPr lang="zh-CN" sz="2000" b="1" dirty="0">
                <a:solidFill>
                  <a:schemeClr val="bg1"/>
                </a:solidFill>
                <a:latin typeface="Courier New" pitchFamily="49" charset="0"/>
                <a:cs typeface="Courier New" pitchFamily="49" charset="0"/>
                <a:sym typeface="宋体" charset="-122"/>
              </a:rPr>
              <a:t>80</a:t>
            </a:r>
            <a:r>
              <a:rPr lang="zh-CN" sz="2000" dirty="0">
                <a:solidFill>
                  <a:schemeClr val="bg1"/>
                </a:solidFill>
                <a:latin typeface="Courier New" pitchFamily="49" charset="0"/>
                <a:cs typeface="Courier New" pitchFamily="49" charset="0"/>
                <a:sym typeface="宋体" charset="-122"/>
              </a:rPr>
              <a:t>等。</a:t>
            </a:r>
          </a:p>
          <a:p>
            <a:pPr marL="266700" indent="-266700"/>
            <a:r>
              <a:rPr lang="zh-CN" sz="2000" b="1" dirty="0">
                <a:solidFill>
                  <a:schemeClr val="bg1"/>
                </a:solidFill>
                <a:latin typeface="宋体" charset="-122"/>
                <a:ea typeface="宋体" charset="-122"/>
                <a:sym typeface="Wingdings" pitchFamily="2" charset="2"/>
              </a:rPr>
              <a:t>  </a:t>
            </a:r>
            <a:r>
              <a:rPr lang="zh-CN" sz="2000" dirty="0">
                <a:solidFill>
                  <a:schemeClr val="bg1"/>
                </a:solidFill>
                <a:latin typeface="Courier New" pitchFamily="49" charset="0"/>
                <a:cs typeface="Courier New" pitchFamily="49" charset="0"/>
                <a:sym typeface="宋体" charset="-122"/>
              </a:rPr>
              <a:t>资源说明：是请求文档的路径名和文件名，文件名能够表示请求数据的类型，如文本文件、图像文件、音频文件等，在这个字段还可能使用符号</a:t>
            </a:r>
            <a:r>
              <a:rPr lang="zh-CN" sz="2000" b="1" dirty="0">
                <a:solidFill>
                  <a:schemeClr val="bg1"/>
                </a:solidFill>
                <a:latin typeface="Courier New" pitchFamily="49" charset="0"/>
                <a:cs typeface="Courier New" pitchFamily="49" charset="0"/>
                <a:sym typeface="宋体" charset="-122"/>
              </a:rPr>
              <a:t>"#"</a:t>
            </a:r>
            <a:r>
              <a:rPr lang="zh-CN" sz="2000" dirty="0">
                <a:solidFill>
                  <a:schemeClr val="bg1"/>
                </a:solidFill>
                <a:latin typeface="Courier New" pitchFamily="49" charset="0"/>
                <a:cs typeface="Courier New" pitchFamily="49" charset="0"/>
                <a:sym typeface="宋体" charset="-122"/>
              </a:rPr>
              <a:t>，指定文本文件中某一锚点的位置。</a:t>
            </a:r>
          </a:p>
        </p:txBody>
      </p:sp>
    </p:spTree>
    <p:extLst>
      <p:ext uri="{BB962C8B-B14F-4D97-AF65-F5344CB8AC3E}">
        <p14:creationId xmlns:p14="http://schemas.microsoft.com/office/powerpoint/2010/main" val="386829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sym typeface="Arial" charset="0"/>
              </a:rPr>
              <a:t>客户端/服务器连接模型：即Client/Server(客户机/服务器)结构，通过任务合理分配到Client端和Server端，降低了系统通讯开销，可充分利用两端硬件环境优势。</a:t>
            </a:r>
          </a:p>
          <a:p>
            <a:r>
              <a:rPr lang="zh-CN">
                <a:sym typeface="Arial" charset="0"/>
              </a:rPr>
              <a:t>C/S的优点是能充分发挥客户端ＰＣ的处理能力，很多工作可以在客户端处理后再提交给服务器。</a:t>
            </a:r>
          </a:p>
          <a:p>
            <a:r>
              <a:rPr lang="zh-CN">
                <a:sym typeface="Arial" charset="0"/>
              </a:rPr>
              <a:t>缺点主要有：</a:t>
            </a:r>
          </a:p>
          <a:p>
            <a:pPr lvl="1"/>
            <a:r>
              <a:rPr lang="zh-CN">
                <a:sym typeface="Arial" charset="0"/>
              </a:rPr>
              <a:t>适用于局域网环境可连接用户数有限；</a:t>
            </a:r>
          </a:p>
          <a:p>
            <a:pPr lvl="1"/>
            <a:r>
              <a:rPr lang="zh-CN">
                <a:sym typeface="Arial" charset="0"/>
              </a:rPr>
              <a:t>客户端需要安装专用的客户端软件；</a:t>
            </a:r>
          </a:p>
          <a:p>
            <a:pPr lvl="1"/>
            <a:r>
              <a:rPr lang="zh-CN">
                <a:sym typeface="Arial" charset="0"/>
              </a:rPr>
              <a:t>对客户端的操作系统一般会有限制。</a:t>
            </a:r>
          </a:p>
        </p:txBody>
      </p:sp>
      <p:sp>
        <p:nvSpPr>
          <p:cNvPr id="21506"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zh-CN">
                <a:sym typeface="Arial" charset="0"/>
              </a:rPr>
              <a:t>Browser/Server(浏览器/服务器)结构：是对C/S结构的一种变化或者改进的结构。用户完全通过WWW浏览器实现一部分事务逻辑，其主要事务逻辑在服务器端实现。</a:t>
            </a:r>
          </a:p>
          <a:p>
            <a:r>
              <a:rPr lang="zh-CN">
                <a:sym typeface="Arial" charset="0"/>
              </a:rPr>
              <a:t>B/S最大的优点就是可以在任何地方进行操作而不用安装任何专门的软件。</a:t>
            </a:r>
          </a:p>
          <a:p>
            <a:r>
              <a:rPr lang="zh-CN">
                <a:sym typeface="Arial" charset="0"/>
              </a:rPr>
              <a:t>Java 技术中应用更为广泛的是B/S结构。</a:t>
            </a:r>
          </a:p>
        </p:txBody>
      </p:sp>
      <p:sp>
        <p:nvSpPr>
          <p:cNvPr id="22530"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sym typeface="Arial" charset="0"/>
              </a:rPr>
              <a:t>java.net包可以根据下列功能进行分组：</a:t>
            </a:r>
          </a:p>
          <a:p>
            <a:pPr lvl="1"/>
            <a:r>
              <a:rPr lang="zh-CN">
                <a:sym typeface="Arial" charset="0"/>
              </a:rPr>
              <a:t>Internet寻址(InetAddress类和URL类)</a:t>
            </a:r>
          </a:p>
          <a:p>
            <a:pPr lvl="1"/>
            <a:r>
              <a:rPr lang="zh-CN">
                <a:sym typeface="Arial" charset="0"/>
              </a:rPr>
              <a:t>TCP/IP面向连接服务类(Socket类和ServerSocket类)</a:t>
            </a:r>
          </a:p>
          <a:p>
            <a:pPr lvl="1"/>
            <a:r>
              <a:rPr lang="zh-CN">
                <a:sym typeface="Arial" charset="0"/>
              </a:rPr>
              <a:t>UDP/IP无连接服务类(DatagramPacket类和DatagramSocket类)</a:t>
            </a:r>
          </a:p>
          <a:p>
            <a:pPr lvl="1"/>
            <a:r>
              <a:rPr lang="zh-CN">
                <a:sym typeface="Arial" charset="0"/>
              </a:rPr>
              <a:t>MIME内容类型处理器(ContentHandler类和URLStreamHandler类)</a:t>
            </a:r>
          </a:p>
          <a:p>
            <a:pPr lvl="1"/>
            <a:r>
              <a:rPr lang="zh-CN">
                <a:sym typeface="Arial" charset="0"/>
              </a:rPr>
              <a:t>WWW相关类(URLConnection类和URLStreamHandler类)</a:t>
            </a:r>
          </a:p>
        </p:txBody>
      </p:sp>
      <p:sp>
        <p:nvSpPr>
          <p:cNvPr id="23554" name="Rectangle 2"/>
          <p:cNvSpPr>
            <a:spLocks noGrp="1" noChangeArrowheads="1"/>
          </p:cNvSpPr>
          <p:nvPr>
            <p:ph type="title"/>
          </p:nvPr>
        </p:nvSpPr>
        <p:spPr/>
        <p:txBody>
          <a:bodyPr/>
          <a:lstStyle/>
          <a:p>
            <a:r>
              <a:rPr lang="zh-CN">
                <a:sym typeface="Arial" charset="0"/>
              </a:rPr>
              <a:t>java.net包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内容占位符 3"/>
          <p:cNvGraphicFramePr>
            <a:graphicFrameLocks noGrp="1"/>
          </p:cNvGraphicFramePr>
          <p:nvPr>
            <p:ph idx="1"/>
            <p:extLst>
              <p:ext uri="{D42A27DB-BD31-4B8C-83A1-F6EECF244321}">
                <p14:modId xmlns:p14="http://schemas.microsoft.com/office/powerpoint/2010/main" val="3333250182"/>
              </p:ext>
            </p:extLst>
          </p:nvPr>
        </p:nvGraphicFramePr>
        <p:xfrm>
          <a:off x="457200" y="2438400"/>
          <a:ext cx="8001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14496" y="76288"/>
            <a:ext cx="6666667" cy="6590476"/>
          </a:xfrm>
          <a:prstGeom prst="rect">
            <a:avLst/>
          </a:prstGeom>
        </p:spPr>
      </p:pic>
    </p:spTree>
    <p:extLst>
      <p:ext uri="{BB962C8B-B14F-4D97-AF65-F5344CB8AC3E}">
        <p14:creationId xmlns:p14="http://schemas.microsoft.com/office/powerpoint/2010/main" val="15674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lnSpcReduction="10000"/>
          </a:bodyPr>
          <a:lstStyle/>
          <a:p>
            <a:r>
              <a:rPr lang="zh-CN" dirty="0">
                <a:sym typeface="Arial" charset="0"/>
              </a:rPr>
              <a:t>InetAddress类和URL类：</a:t>
            </a:r>
          </a:p>
          <a:p>
            <a:pPr lvl="1"/>
            <a:r>
              <a:rPr lang="zh-CN" dirty="0">
                <a:sym typeface="Arial" charset="0"/>
              </a:rPr>
              <a:t>InetAddress类提供有关从域名地址查询IP地址的方法，类中没有构造器。TCP/IP面向连接服务类(Socket类和ServerSocket类)。</a:t>
            </a:r>
          </a:p>
          <a:p>
            <a:r>
              <a:rPr lang="zh-CN" dirty="0">
                <a:sym typeface="Arial" charset="0"/>
              </a:rPr>
              <a:t>getAddress() 返回4个字节的IP地址，是4个整数，有可能是负数，需要进行转换处理，才能正确显示。</a:t>
            </a:r>
          </a:p>
          <a:p>
            <a:r>
              <a:rPr lang="zh-CN" dirty="0">
                <a:sym typeface="Arial" charset="0"/>
              </a:rPr>
              <a:t>getHostName() 返回被查询主机域名地址，即生成InetAddress对象时使用的字符串参数。</a:t>
            </a:r>
          </a:p>
          <a:p>
            <a:r>
              <a:rPr lang="zh-CN" dirty="0">
                <a:sym typeface="Arial" charset="0"/>
              </a:rPr>
              <a:t>getHostAddress() 返回IP地址，与getAddress不同，它是用字符串表示的IP地址，IP地址用十进制数表示，即"%d.%d.%d.%d"。</a:t>
            </a:r>
          </a:p>
        </p:txBody>
      </p:sp>
      <p:sp>
        <p:nvSpPr>
          <p:cNvPr id="24578" name="Rectangle 2"/>
          <p:cNvSpPr>
            <a:spLocks noGrp="1" noChangeArrowheads="1"/>
          </p:cNvSpPr>
          <p:nvPr>
            <p:ph type="title"/>
          </p:nvPr>
        </p:nvSpPr>
        <p:spPr/>
        <p:txBody>
          <a:bodyPr/>
          <a:lstStyle/>
          <a:p>
            <a:r>
              <a:rPr lang="zh-CN" dirty="0">
                <a:sym typeface="Arial" charset="0"/>
              </a:rPr>
              <a:t>java.net包</a:t>
            </a:r>
          </a:p>
        </p:txBody>
      </p:sp>
      <p:sp>
        <p:nvSpPr>
          <p:cNvPr id="24580" name="Rectangle 4"/>
          <p:cNvSpPr>
            <a:spLocks noChangeArrowheads="1"/>
          </p:cNvSpPr>
          <p:nvPr/>
        </p:nvSpPr>
        <p:spPr bwMode="auto">
          <a:xfrm>
            <a:off x="7131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110" y="152486"/>
            <a:ext cx="5333860" cy="4616648"/>
          </a:xfrm>
          <a:prstGeom prst="rect">
            <a:avLst/>
          </a:prstGeom>
        </p:spPr>
        <p:txBody>
          <a:bodyPr wrap="square">
            <a:spAutoFit/>
          </a:bodyPr>
          <a:lstStyle/>
          <a:p>
            <a:r>
              <a:rPr lang="en-US" altLang="zh-CN" sz="1050" b="1" dirty="0">
                <a:solidFill>
                  <a:srgbClr val="7F0055"/>
                </a:solidFill>
                <a:latin typeface="Consolas" panose="020B0609020204030204" pitchFamily="49" charset="0"/>
              </a:rPr>
              <a:t>import</a:t>
            </a:r>
            <a:r>
              <a:rPr lang="en-US" altLang="zh-CN" sz="1050" b="1" dirty="0">
                <a:solidFill>
                  <a:srgbClr val="000000"/>
                </a:solidFill>
                <a:latin typeface="Consolas" panose="020B0609020204030204" pitchFamily="49" charset="0"/>
              </a:rPr>
              <a:t> java.net.*;</a:t>
            </a:r>
          </a:p>
          <a:p>
            <a:r>
              <a:rPr lang="en-US" altLang="zh-CN" sz="1050" b="1" dirty="0">
                <a:solidFill>
                  <a:srgbClr val="7F0055"/>
                </a:solidFill>
                <a:latin typeface="Consolas" panose="020B0609020204030204" pitchFamily="49" charset="0"/>
              </a:rPr>
              <a:t>class</a:t>
            </a:r>
            <a:r>
              <a:rPr lang="en-US" altLang="zh-CN" sz="1050" b="1" dirty="0">
                <a:solidFill>
                  <a:srgbClr val="000000"/>
                </a:solidFill>
                <a:latin typeface="Consolas" panose="020B0609020204030204" pitchFamily="49" charset="0"/>
              </a:rPr>
              <a:t> </a:t>
            </a:r>
            <a:r>
              <a:rPr lang="en-US" altLang="zh-CN" sz="1050" b="1" dirty="0" err="1">
                <a:solidFill>
                  <a:srgbClr val="000000"/>
                </a:solidFill>
                <a:latin typeface="Consolas" panose="020B0609020204030204" pitchFamily="49" charset="0"/>
              </a:rPr>
              <a:t>AddressTest</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public</a:t>
            </a:r>
            <a:r>
              <a:rPr lang="en-US" altLang="zh-CN" sz="1050" b="1"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static</a:t>
            </a:r>
            <a:r>
              <a:rPr lang="en-US" altLang="zh-CN" sz="1050" b="1"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void</a:t>
            </a:r>
            <a:r>
              <a:rPr lang="en-US" altLang="zh-CN" sz="1050" b="1" dirty="0">
                <a:solidFill>
                  <a:srgbClr val="000000"/>
                </a:solidFill>
                <a:latin typeface="Consolas" panose="020B0609020204030204" pitchFamily="49" charset="0"/>
              </a:rPr>
              <a:t> main(String[] </a:t>
            </a:r>
            <a:r>
              <a:rPr lang="en-US" altLang="zh-CN" sz="1050" b="1" dirty="0" err="1">
                <a:solidFill>
                  <a:srgbClr val="6A3E3E"/>
                </a:solidFill>
                <a:latin typeface="Consolas" panose="020B0609020204030204" pitchFamily="49" charset="0"/>
              </a:rPr>
              <a:t>args</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InetAddress</a:t>
            </a:r>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try</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if</a:t>
            </a:r>
            <a:r>
              <a:rPr lang="en-US" altLang="zh-CN" sz="1050" b="1" dirty="0">
                <a:solidFill>
                  <a:srgbClr val="000000"/>
                </a:solidFill>
                <a:latin typeface="Consolas" panose="020B0609020204030204" pitchFamily="49" charset="0"/>
              </a:rPr>
              <a:t>(</a:t>
            </a:r>
            <a:r>
              <a:rPr lang="en-US" altLang="zh-CN" sz="1050" b="1" dirty="0" err="1">
                <a:solidFill>
                  <a:srgbClr val="6A3E3E"/>
                </a:solidFill>
                <a:latin typeface="Consolas" panose="020B0609020204030204" pitchFamily="49" charset="0"/>
              </a:rPr>
              <a:t>args</a:t>
            </a:r>
            <a:r>
              <a:rPr lang="en-US" altLang="zh-CN" sz="1050" b="1" dirty="0" err="1">
                <a:solidFill>
                  <a:srgbClr val="000000"/>
                </a:solidFill>
                <a:latin typeface="Consolas" panose="020B0609020204030204" pitchFamily="49" charset="0"/>
              </a:rPr>
              <a:t>.</a:t>
            </a:r>
            <a:r>
              <a:rPr lang="en-US" altLang="zh-CN" sz="1050" b="1" dirty="0" err="1">
                <a:solidFill>
                  <a:srgbClr val="0000C0"/>
                </a:solidFill>
                <a:latin typeface="Consolas" panose="020B0609020204030204" pitchFamily="49" charset="0"/>
              </a:rPr>
              <a:t>length</a:t>
            </a:r>
            <a:r>
              <a:rPr lang="en-US" altLang="zh-CN" sz="1050" b="1" dirty="0">
                <a:solidFill>
                  <a:srgbClr val="000000"/>
                </a:solidFill>
                <a:latin typeface="Consolas" panose="020B0609020204030204" pitchFamily="49" charset="0"/>
              </a:rPr>
              <a:t> == 0)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 = </a:t>
            </a:r>
            <a:r>
              <a:rPr lang="en-US" altLang="zh-CN" sz="1050" dirty="0" err="1">
                <a:solidFill>
                  <a:srgbClr val="000000"/>
                </a:solidFill>
                <a:latin typeface="Consolas" panose="020B0609020204030204" pitchFamily="49" charset="0"/>
              </a:rPr>
              <a:t>InetAddress.</a:t>
            </a:r>
            <a:r>
              <a:rPr lang="en-US" altLang="zh-CN" sz="1050" i="1" dirty="0" err="1">
                <a:solidFill>
                  <a:srgbClr val="000000"/>
                </a:solidFill>
                <a:latin typeface="Consolas" panose="020B0609020204030204" pitchFamily="49" charset="0"/>
              </a:rPr>
              <a:t>getLocalHost</a:t>
            </a:r>
            <a:r>
              <a:rPr lang="en-US" altLang="zh-CN" sz="1050" i="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b="1" dirty="0">
                <a:solidFill>
                  <a:srgbClr val="7F0055"/>
                </a:solidFill>
                <a:latin typeface="Consolas" panose="020B0609020204030204" pitchFamily="49" charset="0"/>
              </a:rPr>
              <a:t>else</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 = </a:t>
            </a:r>
            <a:r>
              <a:rPr lang="en-US" altLang="zh-CN" sz="1050" dirty="0" err="1">
                <a:solidFill>
                  <a:srgbClr val="000000"/>
                </a:solidFill>
                <a:latin typeface="Consolas" panose="020B0609020204030204" pitchFamily="49" charset="0"/>
              </a:rPr>
              <a:t>InetAddress.</a:t>
            </a:r>
            <a:r>
              <a:rPr lang="en-US" altLang="zh-CN" sz="1050" i="1" dirty="0" err="1">
                <a:solidFill>
                  <a:srgbClr val="000000"/>
                </a:solidFill>
                <a:latin typeface="Consolas" panose="020B0609020204030204" pitchFamily="49" charset="0"/>
              </a:rPr>
              <a:t>getByName</a:t>
            </a:r>
            <a:r>
              <a:rPr lang="en-US" altLang="zh-CN" sz="1050" i="1" dirty="0">
                <a:solidFill>
                  <a:srgbClr val="000000"/>
                </a:solidFill>
                <a:latin typeface="Consolas" panose="020B0609020204030204" pitchFamily="49" charset="0"/>
              </a:rPr>
              <a:t>(</a:t>
            </a:r>
            <a:r>
              <a:rPr lang="en-US" altLang="zh-CN" sz="1050" i="1" dirty="0" err="1">
                <a:solidFill>
                  <a:srgbClr val="6A3E3E"/>
                </a:solidFill>
                <a:latin typeface="Consolas" panose="020B0609020204030204" pitchFamily="49" charset="0"/>
              </a:rPr>
              <a:t>args</a:t>
            </a:r>
            <a:r>
              <a:rPr lang="en-US" altLang="zh-CN" sz="1050" i="1" dirty="0">
                <a:solidFill>
                  <a:srgbClr val="000000"/>
                </a:solidFill>
                <a:latin typeface="Consolas" panose="020B0609020204030204" pitchFamily="49" charset="0"/>
              </a:rPr>
              <a:t>[0]); </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getHostName</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someHost</a:t>
            </a:r>
            <a:r>
              <a:rPr lang="en-US" altLang="zh-CN" sz="1050" dirty="0" err="1">
                <a:solidFill>
                  <a:srgbClr val="000000"/>
                </a:solidFill>
                <a:latin typeface="Consolas" panose="020B0609020204030204" pitchFamily="49" charset="0"/>
              </a:rPr>
              <a:t>.getHostName</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getHostAddress</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someHost</a:t>
            </a:r>
            <a:r>
              <a:rPr lang="en-US" altLang="zh-CN" sz="1050" dirty="0" err="1">
                <a:solidFill>
                  <a:srgbClr val="000000"/>
                </a:solidFill>
                <a:latin typeface="Consolas" panose="020B0609020204030204" pitchFamily="49" charset="0"/>
              </a:rPr>
              <a:t>.getHostAddress</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a:t>
            </a:r>
            <a:r>
              <a:rPr lang="en-US" altLang="zh-CN" sz="1050" b="1" i="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byte</a:t>
            </a:r>
            <a:r>
              <a:rPr lang="en-US" altLang="zh-CN" sz="1050" b="1" dirty="0">
                <a:solidFill>
                  <a:srgbClr val="000000"/>
                </a:solidFill>
                <a:latin typeface="Consolas" panose="020B0609020204030204" pitchFamily="49" charset="0"/>
              </a:rPr>
              <a:t> [] </a:t>
            </a:r>
            <a:r>
              <a:rPr lang="en-US" altLang="zh-CN" sz="1050" b="1" dirty="0" err="1">
                <a:solidFill>
                  <a:srgbClr val="6A3E3E"/>
                </a:solidFill>
                <a:latin typeface="Consolas" panose="020B0609020204030204" pitchFamily="49" charset="0"/>
              </a:rPr>
              <a:t>addr</a:t>
            </a:r>
            <a:r>
              <a:rPr lang="en-US" altLang="zh-CN" sz="1050" b="1" dirty="0">
                <a:solidFill>
                  <a:srgbClr val="000000"/>
                </a:solidFill>
                <a:latin typeface="Consolas" panose="020B0609020204030204" pitchFamily="49" charset="0"/>
              </a:rPr>
              <a:t> = </a:t>
            </a:r>
            <a:r>
              <a:rPr lang="en-US" altLang="zh-CN" sz="1050" b="1" dirty="0" err="1">
                <a:solidFill>
                  <a:srgbClr val="6A3E3E"/>
                </a:solidFill>
                <a:latin typeface="Consolas" panose="020B0609020204030204" pitchFamily="49" charset="0"/>
              </a:rPr>
              <a:t>someHost</a:t>
            </a:r>
            <a:r>
              <a:rPr lang="en-US" altLang="zh-CN" sz="1050" b="1" dirty="0" err="1">
                <a:solidFill>
                  <a:srgbClr val="000000"/>
                </a:solidFill>
                <a:latin typeface="Consolas" panose="020B0609020204030204" pitchFamily="49" charset="0"/>
              </a:rPr>
              <a:t>.getAddress</a:t>
            </a:r>
            <a:r>
              <a:rPr lang="en-US" altLang="zh-CN" sz="1050" b="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getAddress</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[0]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[1] + </a:t>
            </a:r>
            <a:r>
              <a:rPr lang="en-US" altLang="zh-CN" sz="1050" dirty="0">
                <a:solidFill>
                  <a:srgbClr val="2A00FF"/>
                </a:solidFill>
                <a:latin typeface="Consolas" panose="020B0609020204030204" pitchFamily="49" charset="0"/>
              </a:rPr>
              <a:t>"/ "</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[2]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[3]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"Converted address:\t"</a:t>
            </a:r>
            <a:r>
              <a:rPr lang="en-US" altLang="zh-CN" sz="1050" b="1" i="1" dirty="0">
                <a:solidFill>
                  <a:srgbClr val="000000"/>
                </a:solidFill>
                <a:latin typeface="Consolas" panose="020B0609020204030204" pitchFamily="49" charset="0"/>
              </a:rPr>
              <a:t>+ (</a:t>
            </a:r>
            <a:r>
              <a:rPr lang="en-US" altLang="zh-CN" sz="1050" b="1" i="1" dirty="0" err="1">
                <a:solidFill>
                  <a:srgbClr val="6A3E3E"/>
                </a:solidFill>
                <a:latin typeface="Consolas" panose="020B0609020204030204" pitchFamily="49" charset="0"/>
              </a:rPr>
              <a:t>addr</a:t>
            </a:r>
            <a:r>
              <a:rPr lang="en-US" altLang="zh-CN" sz="1050" b="1" i="1" dirty="0">
                <a:solidFill>
                  <a:srgbClr val="000000"/>
                </a:solidFill>
                <a:latin typeface="Consolas" panose="020B0609020204030204" pitchFamily="49" charset="0"/>
              </a:rPr>
              <a:t>[0]&amp;0xff)</a:t>
            </a:r>
          </a:p>
          <a:p>
            <a:r>
              <a:rPr lang="en-US" altLang="zh-CN" sz="1050" dirty="0">
                <a:solidFill>
                  <a:srgbClr val="000000"/>
                </a:solidFill>
                <a:latin typeface="Consolas" panose="020B0609020204030204" pitchFamily="49" charset="0"/>
              </a:rPr>
              <a:t>                              + </a:t>
            </a:r>
            <a:r>
              <a:rPr lang="en-US" altLang="zh-CN" sz="1050" dirty="0">
                <a:solidFill>
                  <a:srgbClr val="2A00FF"/>
                </a:solidFill>
                <a:latin typeface="Consolas" panose="020B0609020204030204" pitchFamily="49" charset="0"/>
              </a:rPr>
              <a:t>"."</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[1]&amp;0xff) + </a:t>
            </a:r>
            <a:r>
              <a:rPr lang="en-US" altLang="zh-CN" sz="1050" dirty="0">
                <a:solidFill>
                  <a:srgbClr val="2A00FF"/>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[2]&amp;0xff) + </a:t>
            </a:r>
            <a:r>
              <a:rPr lang="en-US" altLang="zh-CN" sz="1050" dirty="0">
                <a:solidFill>
                  <a:srgbClr val="2A00FF"/>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[3]&amp;0xff));</a:t>
            </a:r>
          </a:p>
          <a:p>
            <a:r>
              <a:rPr lang="en-US" altLang="zh-CN" sz="1050" dirty="0">
                <a:solidFill>
                  <a:srgbClr val="000000"/>
                </a:solidFill>
                <a:latin typeface="Consolas" panose="020B0609020204030204" pitchFamily="49" charset="0"/>
              </a:rPr>
              <a:t>      } </a:t>
            </a:r>
            <a:r>
              <a:rPr lang="en-US" altLang="zh-CN" sz="1050" b="1" dirty="0">
                <a:solidFill>
                  <a:srgbClr val="7F0055"/>
                </a:solidFill>
                <a:latin typeface="Consolas" panose="020B0609020204030204" pitchFamily="49" charset="0"/>
              </a:rPr>
              <a:t>catch</a:t>
            </a:r>
            <a:r>
              <a:rPr lang="en-US" altLang="zh-CN" sz="1050" b="1" dirty="0">
                <a:solidFill>
                  <a:srgbClr val="000000"/>
                </a:solidFill>
                <a:latin typeface="Consolas" panose="020B0609020204030204" pitchFamily="49" charset="0"/>
              </a:rPr>
              <a:t> (</a:t>
            </a:r>
            <a:r>
              <a:rPr lang="en-US" altLang="zh-CN" sz="1050" b="1" dirty="0" err="1">
                <a:solidFill>
                  <a:srgbClr val="000000"/>
                </a:solidFill>
                <a:latin typeface="Consolas" panose="020B0609020204030204" pitchFamily="49" charset="0"/>
              </a:rPr>
              <a:t>UnknownHostException</a:t>
            </a:r>
            <a:r>
              <a:rPr lang="en-US" altLang="zh-CN" sz="1050" b="1" dirty="0">
                <a:solidFill>
                  <a:srgbClr val="000000"/>
                </a:solidFill>
                <a:latin typeface="Consolas" panose="020B0609020204030204" pitchFamily="49" charset="0"/>
              </a:rPr>
              <a:t> </a:t>
            </a:r>
            <a:r>
              <a:rPr lang="en-US" altLang="zh-CN" sz="1050" b="1" dirty="0">
                <a:solidFill>
                  <a:srgbClr val="6A3E3E"/>
                </a:solidFill>
                <a:latin typeface="Consolas" panose="020B0609020204030204" pitchFamily="49" charset="0"/>
              </a:rPr>
              <a:t>e</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e</a:t>
            </a:r>
            <a:r>
              <a:rPr lang="en-US" altLang="zh-CN" sz="1050" dirty="0" err="1">
                <a:solidFill>
                  <a:srgbClr val="000000"/>
                </a:solidFill>
                <a:latin typeface="Consolas" panose="020B0609020204030204" pitchFamily="49" charset="0"/>
              </a:rPr>
              <a:t>.printStackTrace</a:t>
            </a:r>
            <a:r>
              <a:rPr lang="en-US" altLang="zh-CN" sz="1050" dirty="0">
                <a:solidFill>
                  <a:srgbClr val="000000"/>
                </a:solidFill>
                <a:latin typeface="Consolas" panose="020B0609020204030204" pitchFamily="49" charset="0"/>
              </a:rPr>
              <a:t>();</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a:t>
            </a:r>
          </a:p>
        </p:txBody>
      </p:sp>
      <p:pic>
        <p:nvPicPr>
          <p:cNvPr id="7" name="图片 6"/>
          <p:cNvPicPr>
            <a:picLocks noChangeAspect="1"/>
          </p:cNvPicPr>
          <p:nvPr/>
        </p:nvPicPr>
        <p:blipFill>
          <a:blip r:embed="rId2"/>
          <a:stretch>
            <a:fillRect/>
          </a:stretch>
        </p:blipFill>
        <p:spPr>
          <a:xfrm>
            <a:off x="1143090" y="4267178"/>
            <a:ext cx="5400000" cy="1114286"/>
          </a:xfrm>
          <a:prstGeom prst="rect">
            <a:avLst/>
          </a:prstGeom>
        </p:spPr>
      </p:pic>
      <p:pic>
        <p:nvPicPr>
          <p:cNvPr id="10" name="图片 9"/>
          <p:cNvPicPr>
            <a:picLocks noChangeAspect="1"/>
          </p:cNvPicPr>
          <p:nvPr/>
        </p:nvPicPr>
        <p:blipFill>
          <a:blip r:embed="rId3"/>
          <a:stretch>
            <a:fillRect/>
          </a:stretch>
        </p:blipFill>
        <p:spPr>
          <a:xfrm>
            <a:off x="1066892" y="5486346"/>
            <a:ext cx="6790476" cy="980952"/>
          </a:xfrm>
          <a:prstGeom prst="rect">
            <a:avLst/>
          </a:prstGeom>
        </p:spPr>
      </p:pic>
    </p:spTree>
    <p:extLst>
      <p:ext uri="{BB962C8B-B14F-4D97-AF65-F5344CB8AC3E}">
        <p14:creationId xmlns:p14="http://schemas.microsoft.com/office/powerpoint/2010/main" val="2048319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dirty="0">
                <a:sym typeface="Arial" charset="0"/>
              </a:rPr>
              <a:t>URL类支持对WWW服务器的访问：使用这个类可以方便地访问WWW服务器上的资源。</a:t>
            </a:r>
          </a:p>
          <a:p>
            <a:r>
              <a:rPr lang="zh-CN" dirty="0">
                <a:sym typeface="Arial" charset="0"/>
              </a:rPr>
              <a:t>  URL类构造器：</a:t>
            </a:r>
          </a:p>
          <a:p>
            <a:pPr marL="393192" lvl="1" indent="0">
              <a:buNone/>
            </a:pPr>
            <a:r>
              <a:rPr lang="zh-CN" dirty="0">
                <a:sym typeface="Arial" charset="0"/>
              </a:rPr>
              <a:t>public URL(String protocol,String host,int port, </a:t>
            </a:r>
          </a:p>
          <a:p>
            <a:pPr marL="393192" lvl="1" indent="0">
              <a:buNone/>
            </a:pPr>
            <a:r>
              <a:rPr lang="zh-CN" dirty="0">
                <a:sym typeface="Arial" charset="0"/>
              </a:rPr>
              <a:t>             String file);</a:t>
            </a:r>
          </a:p>
          <a:p>
            <a:pPr marL="393192" lvl="1" indent="0">
              <a:buNone/>
            </a:pPr>
            <a:r>
              <a:rPr lang="zh-CN" dirty="0">
                <a:sym typeface="Arial" charset="0"/>
              </a:rPr>
              <a:t>public URL(String protocol,String host,String file)</a:t>
            </a:r>
          </a:p>
          <a:p>
            <a:pPr marL="393192" lvl="1" indent="0">
              <a:buNone/>
            </a:pPr>
            <a:r>
              <a:rPr lang="zh-CN" dirty="0">
                <a:sym typeface="Arial" charset="0"/>
              </a:rPr>
              <a:t>             throws MalformedURLException;</a:t>
            </a:r>
          </a:p>
          <a:p>
            <a:pPr marL="393192" lvl="1" indent="0">
              <a:buNone/>
            </a:pPr>
            <a:r>
              <a:rPr lang="zh-CN" dirty="0">
                <a:sym typeface="Arial" charset="0"/>
              </a:rPr>
              <a:t>public URL(String spec)throws MalformedURLException;</a:t>
            </a:r>
          </a:p>
          <a:p>
            <a:pPr marL="393192" lvl="1" indent="0">
              <a:buNone/>
            </a:pPr>
            <a:r>
              <a:rPr lang="zh-CN" dirty="0">
                <a:sym typeface="Arial" charset="0"/>
              </a:rPr>
              <a:t>public URL(URL context, String spec)</a:t>
            </a:r>
          </a:p>
          <a:p>
            <a:pPr marL="393192" lvl="1" indent="0">
              <a:buNone/>
            </a:pPr>
            <a:r>
              <a:rPr lang="zh-CN" dirty="0">
                <a:sym typeface="Arial" charset="0"/>
              </a:rPr>
              <a:t>             throws MalformedURLException;</a:t>
            </a:r>
          </a:p>
        </p:txBody>
      </p:sp>
      <p:sp>
        <p:nvSpPr>
          <p:cNvPr id="25602" name="Rectangle 2"/>
          <p:cNvSpPr>
            <a:spLocks noGrp="1" noChangeArrowheads="1"/>
          </p:cNvSpPr>
          <p:nvPr>
            <p:ph type="title"/>
          </p:nvPr>
        </p:nvSpPr>
        <p:spPr/>
        <p:txBody>
          <a:bodyPr/>
          <a:lstStyle/>
          <a:p>
            <a:r>
              <a:rPr lang="zh-CN">
                <a:sym typeface="Arial" charset="0"/>
              </a:rPr>
              <a:t>java.net包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r>
              <a:rPr lang="zh-CN" dirty="0">
                <a:sym typeface="Arial" charset="0"/>
              </a:rPr>
              <a:t>URL的四个构造器能够很方便地生成URL对象。</a:t>
            </a:r>
          </a:p>
          <a:p>
            <a:r>
              <a:rPr lang="zh-CN" dirty="0">
                <a:sym typeface="Arial" charset="0"/>
              </a:rPr>
              <a:t>其中：</a:t>
            </a:r>
          </a:p>
          <a:p>
            <a:pPr lvl="1"/>
            <a:r>
              <a:rPr lang="zh-CN" dirty="0">
                <a:sym typeface="Arial" charset="0"/>
              </a:rPr>
              <a:t>protocol：协议</a:t>
            </a:r>
          </a:p>
          <a:p>
            <a:pPr lvl="1"/>
            <a:r>
              <a:rPr lang="zh-CN" dirty="0">
                <a:sym typeface="Arial" charset="0"/>
              </a:rPr>
              <a:t>host：主机域名</a:t>
            </a:r>
          </a:p>
          <a:p>
            <a:pPr lvl="1"/>
            <a:r>
              <a:rPr lang="zh-CN" dirty="0">
                <a:sym typeface="Arial" charset="0"/>
              </a:rPr>
              <a:t>port：端口号</a:t>
            </a:r>
          </a:p>
          <a:p>
            <a:pPr lvl="1"/>
            <a:r>
              <a:rPr lang="zh-CN" dirty="0">
                <a:sym typeface="Arial" charset="0"/>
              </a:rPr>
              <a:t>file：文件名</a:t>
            </a:r>
          </a:p>
          <a:p>
            <a:pPr lvl="1"/>
            <a:r>
              <a:rPr lang="zh-CN" dirty="0">
                <a:sym typeface="Arial" charset="0"/>
              </a:rPr>
              <a:t>spec：完整的URL地址字符串</a:t>
            </a:r>
          </a:p>
          <a:p>
            <a:pPr lvl="1"/>
            <a:r>
              <a:rPr lang="zh-CN" dirty="0">
                <a:sym typeface="Arial" charset="0"/>
              </a:rPr>
              <a:t>context是spec内容的补充。</a:t>
            </a:r>
          </a:p>
          <a:p>
            <a:pPr lvl="1"/>
            <a:r>
              <a:rPr lang="zh-CN" dirty="0">
                <a:sym typeface="Arial" charset="0"/>
              </a:rPr>
              <a:t>MalformedURLException是创建URL对象可能抛出异常。</a:t>
            </a:r>
          </a:p>
        </p:txBody>
      </p:sp>
      <p:sp>
        <p:nvSpPr>
          <p:cNvPr id="26626" name="Rectangle 2"/>
          <p:cNvSpPr>
            <a:spLocks noGrp="1" noChangeArrowheads="1"/>
          </p:cNvSpPr>
          <p:nvPr>
            <p:ph type="title"/>
          </p:nvPr>
        </p:nvSpPr>
        <p:spPr/>
        <p:txBody>
          <a:bodyPr/>
          <a:lstStyle/>
          <a:p>
            <a:r>
              <a:rPr lang="zh-CN">
                <a:sym typeface="Arial" charset="0"/>
              </a:rPr>
              <a:t>java.net包</a:t>
            </a:r>
          </a:p>
        </p:txBody>
      </p:sp>
      <p:sp>
        <p:nvSpPr>
          <p:cNvPr id="26628" name="Rectangle 4"/>
          <p:cNvSpPr>
            <a:spLocks noChangeArrowheads="1"/>
          </p:cNvSpPr>
          <p:nvPr/>
        </p:nvSpPr>
        <p:spPr bwMode="auto">
          <a:xfrm>
            <a:off x="5181600" y="6491288"/>
            <a:ext cx="1593850" cy="366712"/>
          </a:xfrm>
          <a:prstGeom prst="rect">
            <a:avLst/>
          </a:prstGeom>
          <a:noFill/>
          <a:ln w="9525">
            <a:noFill/>
            <a:miter lim="800000"/>
            <a:headEnd/>
            <a:tailEnd/>
          </a:ln>
          <a:effectLst/>
        </p:spPr>
        <p:txBody>
          <a:bodyPr wrap="none" anchor="ctr">
            <a:spAutoFit/>
          </a:bodyPr>
          <a:lstStyle/>
          <a:p>
            <a:r>
              <a:rPr lang="en-US" altLang="zh-CN">
                <a:ea typeface="宋体" charset="-122"/>
              </a:rPr>
              <a:t>UrlTest1.java </a:t>
            </a:r>
          </a:p>
        </p:txBody>
      </p:sp>
      <p:sp>
        <p:nvSpPr>
          <p:cNvPr id="26629" name="Rectangle 5"/>
          <p:cNvSpPr>
            <a:spLocks noChangeArrowheads="1"/>
          </p:cNvSpPr>
          <p:nvPr/>
        </p:nvSpPr>
        <p:spPr bwMode="auto">
          <a:xfrm>
            <a:off x="6629400" y="6491288"/>
            <a:ext cx="1593850" cy="366712"/>
          </a:xfrm>
          <a:prstGeom prst="rect">
            <a:avLst/>
          </a:prstGeom>
          <a:noFill/>
          <a:ln w="9525">
            <a:noFill/>
            <a:miter lim="800000"/>
            <a:headEnd/>
            <a:tailEnd/>
          </a:ln>
          <a:effectLst/>
        </p:spPr>
        <p:txBody>
          <a:bodyPr wrap="none" anchor="ctr">
            <a:spAutoFit/>
          </a:bodyPr>
          <a:lstStyle/>
          <a:p>
            <a:r>
              <a:rPr lang="en-US" altLang="zh-CN" dirty="0">
                <a:ea typeface="宋体" charset="-122"/>
              </a:rPr>
              <a:t>UrlTest2.java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110" y="76288"/>
            <a:ext cx="6324434" cy="6124754"/>
          </a:xfrm>
          <a:prstGeom prst="rect">
            <a:avLst/>
          </a:prstGeom>
        </p:spPr>
        <p:txBody>
          <a:bodyPr wrap="square">
            <a:spAutoFit/>
          </a:bodyPr>
          <a:lstStyle/>
          <a:p>
            <a:r>
              <a:rPr lang="zh-CN" altLang="en-US" sz="1400" dirty="0"/>
              <a:t>/**</a:t>
            </a:r>
          </a:p>
          <a:p>
            <a:r>
              <a:rPr lang="zh-CN" altLang="en-US" sz="1400" dirty="0"/>
              <a:t>   源程序：UrlTest1.java</a:t>
            </a:r>
          </a:p>
          <a:p>
            <a:r>
              <a:rPr lang="zh-CN" altLang="en-US" sz="1400" dirty="0"/>
              <a:t>*/</a:t>
            </a:r>
          </a:p>
          <a:p>
            <a:r>
              <a:rPr lang="zh-CN" altLang="en-US" sz="1400" dirty="0"/>
              <a:t>import java.net.*;</a:t>
            </a:r>
          </a:p>
          <a:p>
            <a:r>
              <a:rPr lang="zh-CN" altLang="en-US" sz="1400" dirty="0"/>
              <a:t>public class UrlTest1 {</a:t>
            </a:r>
          </a:p>
          <a:p>
            <a:r>
              <a:rPr lang="zh-CN" altLang="en-US" sz="1400" dirty="0"/>
              <a:t>    public static void main (String[] args) {</a:t>
            </a:r>
          </a:p>
          <a:p>
            <a:r>
              <a:rPr lang="zh-CN" altLang="en-US" sz="1400" dirty="0"/>
              <a:t>        URL url = null;</a:t>
            </a:r>
          </a:p>
          <a:p>
            <a:r>
              <a:rPr lang="zh-CN" altLang="en-US" sz="1400" dirty="0"/>
              <a:t>        try {</a:t>
            </a:r>
          </a:p>
          <a:p>
            <a:r>
              <a:rPr lang="zh-CN" altLang="en-US" sz="1400" dirty="0"/>
              <a:t>            if(args.length == 0) {</a:t>
            </a:r>
          </a:p>
          <a:p>
            <a:r>
              <a:rPr lang="zh-CN" altLang="en-US" sz="1400" dirty="0"/>
              <a:t>                System.out.println("Use: java UrlTest1 &lt;URL&gt;");</a:t>
            </a:r>
          </a:p>
          <a:p>
            <a:r>
              <a:rPr lang="zh-CN" altLang="en-US" sz="1400" dirty="0"/>
              <a:t>                System.exit(0); </a:t>
            </a:r>
          </a:p>
          <a:p>
            <a:r>
              <a:rPr lang="zh-CN" altLang="en-US" sz="1400" dirty="0"/>
              <a:t>            } else</a:t>
            </a:r>
          </a:p>
          <a:p>
            <a:r>
              <a:rPr lang="zh-CN" altLang="en-US" sz="1400" dirty="0"/>
              <a:t>               url = new URL(args[0]);</a:t>
            </a:r>
          </a:p>
          <a:p>
            <a:r>
              <a:rPr lang="zh-CN" altLang="en-US" sz="1400" dirty="0"/>
              <a:t>            System.out.println("Protocol:\t"</a:t>
            </a:r>
          </a:p>
          <a:p>
            <a:r>
              <a:rPr lang="zh-CN" altLang="en-US" sz="1400" dirty="0"/>
              <a:t>                                    + url.getProtocol());</a:t>
            </a:r>
          </a:p>
          <a:p>
            <a:r>
              <a:rPr lang="zh-CN" altLang="en-US" sz="1400" dirty="0"/>
              <a:t>            System.out.println("Host:\t" + url.getHost());</a:t>
            </a:r>
          </a:p>
          <a:p>
            <a:r>
              <a:rPr lang="zh-CN" altLang="en-US" sz="1400" dirty="0"/>
              <a:t>            System.out.println("File:\t" + url.getFile());</a:t>
            </a:r>
          </a:p>
          <a:p>
            <a:r>
              <a:rPr lang="zh-CN" altLang="en-US" sz="1400" dirty="0"/>
              <a:t>            if(url.getPort() == -1)</a:t>
            </a:r>
          </a:p>
          <a:p>
            <a:r>
              <a:rPr lang="zh-CN" altLang="en-US" sz="1400" dirty="0"/>
              <a:t>               System.out.println("Port:\t" </a:t>
            </a:r>
          </a:p>
          <a:p>
            <a:r>
              <a:rPr lang="zh-CN" altLang="en-US" sz="1400" dirty="0"/>
              <a:t>                      + "Use the default port for the protocol");</a:t>
            </a:r>
          </a:p>
          <a:p>
            <a:r>
              <a:rPr lang="zh-CN" altLang="en-US" sz="1400" dirty="0"/>
              <a:t>            else</a:t>
            </a:r>
          </a:p>
          <a:p>
            <a:r>
              <a:rPr lang="zh-CN" altLang="en-US" sz="1400" dirty="0"/>
              <a:t>              System.out.println("Port:\t" + url.getPort());</a:t>
            </a:r>
          </a:p>
          <a:p>
            <a:r>
              <a:rPr lang="zh-CN" altLang="en-US" sz="1400" dirty="0"/>
              <a:t>              System.out.println("Reference:\t" + url.getRef());</a:t>
            </a:r>
          </a:p>
          <a:p>
            <a:r>
              <a:rPr lang="zh-CN" altLang="en-US" sz="1400" dirty="0"/>
              <a:t>        } catch (MalformedURLException e) {</a:t>
            </a:r>
          </a:p>
          <a:p>
            <a:r>
              <a:rPr lang="zh-CN" altLang="en-US" sz="1400" dirty="0"/>
              <a:t>            e.printStackTrace();</a:t>
            </a:r>
          </a:p>
          <a:p>
            <a:r>
              <a:rPr lang="zh-CN" altLang="en-US" sz="1400" dirty="0"/>
              <a:t>        }</a:t>
            </a:r>
          </a:p>
          <a:p>
            <a:r>
              <a:rPr lang="zh-CN" altLang="en-US" sz="1400" dirty="0"/>
              <a:t>    }</a:t>
            </a:r>
          </a:p>
          <a:p>
            <a:r>
              <a:rPr lang="zh-CN" altLang="en-US" sz="1400" dirty="0"/>
              <a:t>}</a:t>
            </a:r>
          </a:p>
        </p:txBody>
      </p:sp>
      <p:pic>
        <p:nvPicPr>
          <p:cNvPr id="7" name="图片 6"/>
          <p:cNvPicPr>
            <a:picLocks noChangeAspect="1"/>
          </p:cNvPicPr>
          <p:nvPr/>
        </p:nvPicPr>
        <p:blipFill>
          <a:blip r:embed="rId2"/>
          <a:stretch>
            <a:fillRect/>
          </a:stretch>
        </p:blipFill>
        <p:spPr>
          <a:xfrm>
            <a:off x="76318" y="5787911"/>
            <a:ext cx="9067682" cy="1092265"/>
          </a:xfrm>
          <a:prstGeom prst="rect">
            <a:avLst/>
          </a:prstGeom>
        </p:spPr>
      </p:pic>
    </p:spTree>
    <p:extLst>
      <p:ext uri="{BB962C8B-B14F-4D97-AF65-F5344CB8AC3E}">
        <p14:creationId xmlns:p14="http://schemas.microsoft.com/office/powerpoint/2010/main" val="3625554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dirty="0"/>
              <a:t>Socket类和ServerSocket类：</a:t>
            </a:r>
            <a:endParaRPr lang="en-US" altLang="zh-CN" dirty="0"/>
          </a:p>
          <a:p>
            <a:pPr lvl="1"/>
            <a:r>
              <a:rPr lang="zh-CN" altLang="zh-CN" dirty="0"/>
              <a:t>它们一起提供完整的</a:t>
            </a:r>
            <a:r>
              <a:rPr lang="zh-CN" altLang="zh-CN" dirty="0">
                <a:sym typeface="Arial" charset="0"/>
              </a:rPr>
              <a:t>TCP/IP</a:t>
            </a:r>
            <a:r>
              <a:rPr lang="zh-CN" altLang="zh-CN" dirty="0"/>
              <a:t>连接服务功能。</a:t>
            </a:r>
          </a:p>
          <a:p>
            <a:pPr lvl="1"/>
            <a:r>
              <a:rPr lang="zh-CN" altLang="zh-CN" dirty="0"/>
              <a:t>Socket类用于支持客户机，</a:t>
            </a:r>
            <a:r>
              <a:rPr lang="zh-CN" altLang="zh-CN" dirty="0">
                <a:sym typeface="Arial" charset="0"/>
              </a:rPr>
              <a:t>ServerSocket</a:t>
            </a:r>
            <a:r>
              <a:rPr lang="zh-CN" altLang="zh-CN" dirty="0"/>
              <a:t>类用于支持服务器。</a:t>
            </a:r>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连接必须涉及二个端口：服务器的端口和客户机的端口。</a:t>
            </a:r>
          </a:p>
          <a:p>
            <a:r>
              <a:rPr lang="zh-CN" altLang="zh-CN" dirty="0"/>
              <a:t>客户机上使用的端口是临时端口，不必应用程序指定，由系统自动分配，在通讯结束后被销毁。</a:t>
            </a:r>
          </a:p>
          <a:p>
            <a:r>
              <a:rPr lang="zh-CN" altLang="zh-CN" dirty="0"/>
              <a:t>服务器的端口应由应用程序选择。</a:t>
            </a:r>
          </a:p>
          <a:p>
            <a:pPr lvl="1"/>
            <a:endParaRPr lang="zh-CN" dirty="0"/>
          </a:p>
        </p:txBody>
      </p:sp>
      <p:sp>
        <p:nvSpPr>
          <p:cNvPr id="27650" name="Rectangle 2"/>
          <p:cNvSpPr>
            <a:spLocks noGrp="1" noChangeArrowheads="1"/>
          </p:cNvSpPr>
          <p:nvPr>
            <p:ph type="title"/>
          </p:nvPr>
        </p:nvSpPr>
        <p:spPr/>
        <p:txBody>
          <a:bodyPr/>
          <a:lstStyle/>
          <a:p>
            <a:r>
              <a:rPr lang="zh-CN">
                <a:sym typeface="Arial" charset="0"/>
              </a:rPr>
              <a:t>java.net包</a:t>
            </a:r>
            <a:endParaRPr lang="zh-CN"/>
          </a:p>
        </p:txBody>
      </p:sp>
      <p:sp>
        <p:nvSpPr>
          <p:cNvPr id="27652" name="Rectangle 4"/>
          <p:cNvSpPr>
            <a:spLocks noGrp="1" noChangeArrowheads="1"/>
          </p:cNvSpPr>
          <p:nvPr/>
        </p:nvSpPr>
        <p:spPr bwMode="auto">
          <a:xfrm>
            <a:off x="533400" y="1752600"/>
            <a:ext cx="8382000" cy="4572000"/>
          </a:xfrm>
          <a:prstGeom prst="rect">
            <a:avLst/>
          </a:prstGeom>
          <a:noFill/>
          <a:ln w="9525">
            <a:noFill/>
            <a:miter lim="800000"/>
            <a:headEnd/>
            <a:tailEnd/>
          </a:ln>
          <a:effec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200" dirty="0">
              <a:latin typeface="Courier New" pitchFamily="49" charset="0"/>
              <a:ea typeface="宋体" charset="-122"/>
            </a:endParaRPr>
          </a:p>
        </p:txBody>
      </p:sp>
    </p:spTree>
    <p:extLst>
      <p:ext uri="{BB962C8B-B14F-4D97-AF65-F5344CB8AC3E}">
        <p14:creationId xmlns:p14="http://schemas.microsoft.com/office/powerpoint/2010/main" val="154355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fontScale="92500" lnSpcReduction="10000"/>
          </a:bodyPr>
          <a:lstStyle/>
          <a:p>
            <a:r>
              <a:rPr lang="zh-CN" dirty="0"/>
              <a:t>Socket类的构造器定义如下：</a:t>
            </a:r>
            <a:endParaRPr lang="en-US" altLang="zh-CN" dirty="0"/>
          </a:p>
          <a:p>
            <a:pPr marL="393192" lvl="1" indent="0">
              <a:buNone/>
            </a:pPr>
            <a:r>
              <a:rPr lang="zh-CN" altLang="zh-CN" dirty="0"/>
              <a:t>public Socket(String host, int port)</a:t>
            </a:r>
          </a:p>
          <a:p>
            <a:pPr marL="393192" lvl="1" indent="0">
              <a:buNone/>
            </a:pPr>
            <a:r>
              <a:rPr lang="zh-CN" altLang="zh-CN" dirty="0"/>
              <a:t>public Socket(InetAddress address,int port)</a:t>
            </a:r>
          </a:p>
          <a:p>
            <a:pPr marL="393192" lvl="1" indent="0">
              <a:buNone/>
            </a:pPr>
            <a:r>
              <a:rPr lang="zh-CN" altLang="zh-CN" dirty="0"/>
              <a:t>public Socket(String host,int port,</a:t>
            </a:r>
          </a:p>
          <a:p>
            <a:pPr marL="393192" lvl="1" indent="0">
              <a:buNone/>
            </a:pPr>
            <a:r>
              <a:rPr lang="zh-CN" altLang="zh-CN" dirty="0"/>
              <a:t>         InetAddress localAddr,int localPort)</a:t>
            </a:r>
          </a:p>
          <a:p>
            <a:pPr marL="393192" lvl="1" indent="0">
              <a:buNone/>
            </a:pPr>
            <a:r>
              <a:rPr lang="zh-CN" altLang="zh-CN" dirty="0"/>
              <a:t>public Socket(InetAddress address,int port,</a:t>
            </a:r>
          </a:p>
          <a:p>
            <a:pPr marL="393192" lvl="1" indent="0">
              <a:buNone/>
            </a:pPr>
            <a:r>
              <a:rPr lang="zh-CN" altLang="zh-CN" dirty="0"/>
              <a:t>         InetAddress localAddr,int localPort)</a:t>
            </a:r>
          </a:p>
          <a:p>
            <a:r>
              <a:rPr lang="zh-CN" altLang="zh-CN" dirty="0"/>
              <a:t>除第一外，其它三个构造器都有抛出IOException类。其中：</a:t>
            </a:r>
          </a:p>
          <a:p>
            <a:pPr marL="393192" lvl="1" indent="0">
              <a:buNone/>
            </a:pPr>
            <a:r>
              <a:rPr lang="zh-CN" altLang="zh-CN" dirty="0"/>
              <a:t>host:连接的服务器</a:t>
            </a:r>
            <a:endParaRPr lang="zh-CN" altLang="zh-CN" dirty="0">
              <a:sym typeface="Arial" charset="0"/>
            </a:endParaRPr>
          </a:p>
          <a:p>
            <a:pPr marL="393192" lvl="1" indent="0">
              <a:buNone/>
            </a:pPr>
            <a:r>
              <a:rPr lang="zh-CN" altLang="zh-CN" dirty="0">
                <a:sym typeface="Arial" charset="0"/>
              </a:rPr>
              <a:t>port:</a:t>
            </a:r>
            <a:r>
              <a:rPr lang="zh-CN" altLang="zh-CN" dirty="0"/>
              <a:t>服务器</a:t>
            </a:r>
            <a:r>
              <a:rPr lang="zh-CN" altLang="zh-CN" dirty="0">
                <a:sym typeface="Arial" charset="0"/>
              </a:rPr>
              <a:t>端口</a:t>
            </a:r>
          </a:p>
          <a:p>
            <a:pPr marL="393192" lvl="1" indent="0">
              <a:buNone/>
            </a:pPr>
            <a:r>
              <a:rPr lang="zh-CN" altLang="zh-CN" dirty="0">
                <a:sym typeface="Arial" charset="0"/>
              </a:rPr>
              <a:t>address：服务器的IP地址</a:t>
            </a:r>
          </a:p>
          <a:p>
            <a:pPr marL="393192" lvl="1" indent="0">
              <a:buNone/>
            </a:pPr>
            <a:r>
              <a:rPr lang="zh-CN" altLang="zh-CN" dirty="0">
                <a:sym typeface="Arial" charset="0"/>
              </a:rPr>
              <a:t>localPort:客户机端口</a:t>
            </a:r>
          </a:p>
          <a:p>
            <a:pPr lvl="1"/>
            <a:endParaRPr lang="zh-CN" dirty="0"/>
          </a:p>
        </p:txBody>
      </p:sp>
      <p:sp>
        <p:nvSpPr>
          <p:cNvPr id="28674" name="Rectangle 2"/>
          <p:cNvSpPr>
            <a:spLocks noGrp="1" noChangeArrowheads="1"/>
          </p:cNvSpPr>
          <p:nvPr>
            <p:ph type="title"/>
          </p:nvPr>
        </p:nvSpPr>
        <p:spPr/>
        <p:txBody>
          <a:bodyPr/>
          <a:lstStyle/>
          <a:p>
            <a:r>
              <a:rPr lang="zh-CN">
                <a:sym typeface="Arial" charset="0"/>
              </a:rPr>
              <a:t>java.net包</a:t>
            </a:r>
            <a:endParaRPr lang="zh-CN"/>
          </a:p>
        </p:txBody>
      </p:sp>
      <p:sp>
        <p:nvSpPr>
          <p:cNvPr id="28676" name="Rectangle 4"/>
          <p:cNvSpPr>
            <a:spLocks noGrp="1" noChangeArrowheads="1"/>
          </p:cNvSpPr>
          <p:nvPr/>
        </p:nvSpPr>
        <p:spPr bwMode="auto">
          <a:xfrm>
            <a:off x="382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buFont typeface="Wingdings" pitchFamily="2" charset="2"/>
              <a:buNone/>
            </a:pPr>
            <a:endParaRPr lang="zh-CN" sz="2200" dirty="0">
              <a:latin typeface="Courier New" pitchFamily="49" charset="0"/>
              <a:ea typeface="宋体" charset="-122"/>
              <a:sym typeface="Arial" charset="0"/>
            </a:endParaRPr>
          </a:p>
        </p:txBody>
      </p:sp>
      <p:sp>
        <p:nvSpPr>
          <p:cNvPr id="28677" name="AutoShape 5"/>
          <p:cNvSpPr>
            <a:spLocks noChangeArrowheads="1"/>
          </p:cNvSpPr>
          <p:nvPr/>
        </p:nvSpPr>
        <p:spPr bwMode="auto">
          <a:xfrm>
            <a:off x="228714" y="3733792"/>
            <a:ext cx="6248400" cy="1371600"/>
          </a:xfrm>
          <a:prstGeom prst="wedgeRectCallout">
            <a:avLst>
              <a:gd name="adj1" fmla="val 41421"/>
              <a:gd name="adj2" fmla="val -145319"/>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Socket client;</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client = new Socket(local,1234);</a:t>
            </a:r>
          </a:p>
        </p:txBody>
      </p:sp>
    </p:spTree>
    <p:extLst>
      <p:ext uri="{BB962C8B-B14F-4D97-AF65-F5344CB8AC3E}">
        <p14:creationId xmlns:p14="http://schemas.microsoft.com/office/powerpoint/2010/main" val="230881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lnSpcReduction="10000"/>
          </a:bodyPr>
          <a:lstStyle/>
          <a:p>
            <a:r>
              <a:rPr lang="zh-CN" dirty="0"/>
              <a:t>ServerSocket</a:t>
            </a:r>
            <a:r>
              <a:rPr lang="zh-CN" dirty="0">
                <a:sym typeface="Arial" charset="0"/>
              </a:rPr>
              <a:t>类用于支持服务器。</a:t>
            </a:r>
          </a:p>
          <a:p>
            <a:r>
              <a:rPr lang="zh-CN" dirty="0">
                <a:sym typeface="Arial" charset="0"/>
              </a:rPr>
              <a:t>其构造器定义如下:</a:t>
            </a:r>
            <a:endParaRPr lang="en-US" altLang="zh-CN" dirty="0">
              <a:sym typeface="Arial" charset="0"/>
            </a:endParaRPr>
          </a:p>
          <a:p>
            <a:pPr lvl="1"/>
            <a:r>
              <a:rPr lang="zh-CN" altLang="zh-CN" dirty="0">
                <a:sym typeface="Arial" charset="0"/>
              </a:rPr>
              <a:t>public ServerSocket(int port)</a:t>
            </a:r>
          </a:p>
          <a:p>
            <a:pPr lvl="1"/>
            <a:r>
              <a:rPr lang="zh-CN" altLang="zh-CN" dirty="0">
                <a:sym typeface="Arial" charset="0"/>
              </a:rPr>
              <a:t>public ServerSocket(int port,int backlog)</a:t>
            </a:r>
          </a:p>
          <a:p>
            <a:pPr lvl="1"/>
            <a:r>
              <a:rPr lang="zh-CN" altLang="zh-CN" dirty="0">
                <a:sym typeface="Arial" charset="0"/>
              </a:rPr>
              <a:t>public ServerSocket(int port,int backlog,</a:t>
            </a:r>
          </a:p>
          <a:p>
            <a:pPr lvl="1"/>
            <a:r>
              <a:rPr lang="zh-CN" altLang="zh-CN" dirty="0">
                <a:sym typeface="Arial" charset="0"/>
              </a:rPr>
              <a:t>                      InetAddress bindAdd)</a:t>
            </a:r>
          </a:p>
          <a:p>
            <a:r>
              <a:rPr lang="zh-CN" altLang="zh-CN" dirty="0">
                <a:sym typeface="Arial" charset="0"/>
              </a:rPr>
              <a:t>其中：</a:t>
            </a:r>
          </a:p>
          <a:p>
            <a:pPr lvl="1"/>
            <a:r>
              <a:rPr lang="zh-CN" altLang="zh-CN" dirty="0">
                <a:sym typeface="Arial" charset="0"/>
              </a:rPr>
              <a:t>port：表示服务器守候的端口号；</a:t>
            </a:r>
          </a:p>
          <a:p>
            <a:pPr lvl="1"/>
            <a:r>
              <a:rPr lang="zh-CN" altLang="zh-CN" dirty="0">
                <a:sym typeface="Arial" charset="0"/>
              </a:rPr>
              <a:t>backlog：连入服务器的队列长度，即允许同时连入服务器的客户机数目，缺省值为50。</a:t>
            </a:r>
            <a:endParaRPr lang="en-US" altLang="zh-CN" dirty="0">
              <a:sym typeface="Arial" charset="0"/>
            </a:endParaRPr>
          </a:p>
          <a:p>
            <a:pPr lvl="1"/>
            <a:r>
              <a:rPr lang="en" altLang="zh-CN"/>
              <a:t>bindAddr</a:t>
            </a:r>
            <a:r>
              <a:rPr lang="zh-CN" altLang="en-US" dirty="0"/>
              <a:t>：显式指定服务器要绑定的</a:t>
            </a:r>
            <a:r>
              <a:rPr lang="en" altLang="zh-CN" dirty="0"/>
              <a:t>IP</a:t>
            </a:r>
            <a:r>
              <a:rPr lang="zh-CN" altLang="en-US" dirty="0"/>
              <a:t>地址，该构造方法适用于具有多个</a:t>
            </a:r>
            <a:r>
              <a:rPr lang="en" altLang="zh-CN" dirty="0"/>
              <a:t>IP</a:t>
            </a:r>
            <a:r>
              <a:rPr lang="zh-CN" altLang="en-US" dirty="0"/>
              <a:t>地址的主机。</a:t>
            </a:r>
            <a:endParaRPr lang="zh-CN" altLang="zh-CN" dirty="0">
              <a:sym typeface="Arial" charset="0"/>
            </a:endParaRPr>
          </a:p>
          <a:p>
            <a:pPr lvl="2"/>
            <a:endParaRPr lang="zh-CN" dirty="0"/>
          </a:p>
        </p:txBody>
      </p:sp>
      <p:sp>
        <p:nvSpPr>
          <p:cNvPr id="29698" name="Rectangle 2"/>
          <p:cNvSpPr>
            <a:spLocks noGrp="1" noChangeArrowheads="1"/>
          </p:cNvSpPr>
          <p:nvPr>
            <p:ph type="title"/>
          </p:nvPr>
        </p:nvSpPr>
        <p:spPr/>
        <p:txBody>
          <a:bodyPr/>
          <a:lstStyle/>
          <a:p>
            <a:r>
              <a:rPr lang="zh-CN">
                <a:sym typeface="Arial" charset="0"/>
              </a:rPr>
              <a:t>java.net包</a:t>
            </a:r>
            <a:endParaRPr lang="zh-CN"/>
          </a:p>
        </p:txBody>
      </p:sp>
      <p:sp>
        <p:nvSpPr>
          <p:cNvPr id="29700" name="Rectangle 4"/>
          <p:cNvSpPr>
            <a:spLocks noGrp="1" noChangeArrowheads="1"/>
          </p:cNvSpPr>
          <p:nvPr/>
        </p:nvSpPr>
        <p:spPr bwMode="auto">
          <a:xfrm>
            <a:off x="533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sz="2400" dirty="0">
              <a:latin typeface="Courier New" pitchFamily="49" charset="0"/>
              <a:ea typeface="宋体" charset="-122"/>
              <a:sym typeface="Arial" charset="0"/>
            </a:endParaRPr>
          </a:p>
        </p:txBody>
      </p:sp>
      <p:sp>
        <p:nvSpPr>
          <p:cNvPr id="29701" name="AutoShape 5"/>
          <p:cNvSpPr>
            <a:spLocks noChangeArrowheads="1"/>
          </p:cNvSpPr>
          <p:nvPr/>
        </p:nvSpPr>
        <p:spPr bwMode="auto">
          <a:xfrm>
            <a:off x="2971842" y="4038584"/>
            <a:ext cx="6248400" cy="1371600"/>
          </a:xfrm>
          <a:prstGeom prst="wedgeRectCallout">
            <a:avLst>
              <a:gd name="adj1" fmla="val -40153"/>
              <a:gd name="adj2" fmla="val -149718"/>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Se</a:t>
            </a:r>
            <a:r>
              <a:rPr lang="zh-CN" sz="2400">
                <a:solidFill>
                  <a:schemeClr val="bg1"/>
                </a:solidFill>
                <a:latin typeface="Courier New" pitchFamily="49" charset="0"/>
                <a:ea typeface="宋体" charset="-122"/>
                <a:cs typeface="Courier New" pitchFamily="49" charset="0"/>
                <a:sym typeface="Arial" charset="0"/>
              </a:rPr>
              <a:t>rverSocket server;</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server = new ServerSocket(1234);</a:t>
            </a:r>
            <a:endParaRPr lang="zh-CN">
              <a:ea typeface="宋体" charset="-122"/>
              <a:cs typeface="Courier New" pitchFamily="49" charset="0"/>
            </a:endParaRPr>
          </a:p>
        </p:txBody>
      </p:sp>
    </p:spTree>
    <p:extLst>
      <p:ext uri="{BB962C8B-B14F-4D97-AF65-F5344CB8AC3E}">
        <p14:creationId xmlns:p14="http://schemas.microsoft.com/office/powerpoint/2010/main" val="272776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701"/>
                                        </p:tgtEl>
                                      </p:cBhvr>
                                    </p:animEffect>
                                    <p:set>
                                      <p:cBhvr>
                                        <p:cTn id="12" dur="1" fill="hold">
                                          <p:stCondLst>
                                            <p:cond delay="499"/>
                                          </p:stCondLst>
                                        </p:cTn>
                                        <p:tgtEl>
                                          <p:spTgt spid="29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P spid="29701" grpId="1"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dirty="0"/>
              <a:t>ServerSocket类初始化一个端口，然后用</a:t>
            </a:r>
            <a:r>
              <a:rPr lang="zh-CN" dirty="0">
                <a:sym typeface="Arial" charset="0"/>
              </a:rPr>
              <a:t>accept()</a:t>
            </a:r>
            <a:r>
              <a:rPr lang="zh-CN" dirty="0"/>
              <a:t>方法使服务器守候在这个端口上，这时程序停止执行，直到有客户机连入这个端口后，程序才继续执行。</a:t>
            </a:r>
            <a:endParaRPr lang="en-US" altLang="zh-CN" dirty="0"/>
          </a:p>
          <a:p>
            <a:pPr marL="109728" indent="0" algn="ctr">
              <a:buNone/>
            </a:pPr>
            <a:r>
              <a:rPr lang="zh-CN" altLang="zh-CN" dirty="0">
                <a:sym typeface="Arial" charset="0"/>
              </a:rPr>
              <a:t> server = new ServerSocket(8001);</a:t>
            </a:r>
          </a:p>
          <a:p>
            <a:pPr marL="109728" indent="0" algn="ctr">
              <a:buNone/>
            </a:pPr>
            <a:r>
              <a:rPr lang="zh-CN" altLang="zh-CN" dirty="0">
                <a:sym typeface="Arial" charset="0"/>
              </a:rPr>
              <a:t>Socket socket = server.accept();</a:t>
            </a:r>
          </a:p>
          <a:p>
            <a:r>
              <a:rPr lang="zh-CN" altLang="zh-CN" dirty="0">
                <a:sym typeface="Arial" charset="0"/>
              </a:rPr>
              <a:t>用getOutputStream()和getInputStream()</a:t>
            </a:r>
          </a:p>
          <a:p>
            <a:r>
              <a:rPr lang="zh-CN" altLang="zh-CN" dirty="0">
                <a:sym typeface="Arial" charset="0"/>
              </a:rPr>
              <a:t>初始化输出流和输入流:</a:t>
            </a:r>
          </a:p>
          <a:p>
            <a:pPr marL="109728" indent="0" algn="ctr">
              <a:buNone/>
            </a:pPr>
            <a:r>
              <a:rPr lang="zh-CN" altLang="zh-CN" dirty="0">
                <a:sym typeface="Arial" charset="0"/>
              </a:rPr>
              <a:t>  output = socket.getOutputStream();</a:t>
            </a:r>
          </a:p>
          <a:p>
            <a:pPr marL="109728" indent="0" algn="ctr">
              <a:buNone/>
            </a:pPr>
            <a:r>
              <a:rPr lang="zh-CN" altLang="zh-CN" dirty="0">
                <a:sym typeface="Arial" charset="0"/>
              </a:rPr>
              <a:t>  input = socket.getInputStream();</a:t>
            </a:r>
            <a:endParaRPr lang="zh-CN" dirty="0"/>
          </a:p>
        </p:txBody>
      </p:sp>
      <p:sp>
        <p:nvSpPr>
          <p:cNvPr id="31746" name="Rectangle 2"/>
          <p:cNvSpPr>
            <a:spLocks noGrp="1" noChangeArrowheads="1"/>
          </p:cNvSpPr>
          <p:nvPr>
            <p:ph type="title"/>
          </p:nvPr>
        </p:nvSpPr>
        <p:spPr/>
        <p:txBody>
          <a:bodyPr/>
          <a:lstStyle/>
          <a:p>
            <a:r>
              <a:rPr lang="zh-CN">
                <a:sym typeface="Arial" charset="0"/>
              </a:rPr>
              <a:t>java.net包</a:t>
            </a:r>
            <a:endParaRPr lang="zh-CN"/>
          </a:p>
        </p:txBody>
      </p:sp>
      <p:sp>
        <p:nvSpPr>
          <p:cNvPr id="31748" name="Rectangle 4"/>
          <p:cNvSpPr>
            <a:spLocks noGrp="1" noChangeArrowheads="1"/>
          </p:cNvSpPr>
          <p:nvPr/>
        </p:nvSpPr>
        <p:spPr bwMode="auto">
          <a:xfrm>
            <a:off x="307975"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sz="2800" b="1" dirty="0">
              <a:solidFill>
                <a:srgbClr val="FF0000"/>
              </a:solidFill>
              <a:latin typeface="Courier New" pitchFamily="49" charset="0"/>
              <a:ea typeface="宋体" charset="-122"/>
              <a:sym typeface="Arial" charset="0"/>
            </a:endParaRPr>
          </a:p>
        </p:txBody>
      </p:sp>
    </p:spTree>
    <p:extLst>
      <p:ext uri="{BB962C8B-B14F-4D97-AF65-F5344CB8AC3E}">
        <p14:creationId xmlns:p14="http://schemas.microsoft.com/office/powerpoint/2010/main" val="76100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zh-CN" dirty="0">
                <a:sym typeface="Arial" charset="0"/>
              </a:rPr>
              <a:t>Java具有支持Internet和WWW等的完整软件包。使用Java语言可以非常容易地完成网络程序设计，这一独特的优点是Java风行世界的原因之一。</a:t>
            </a:r>
          </a:p>
          <a:p>
            <a:r>
              <a:rPr lang="zh-CN" dirty="0">
                <a:sym typeface="Arial" charset="0"/>
              </a:rPr>
              <a:t>在java.net包中的类是针对Internet网设计的，即Internet网是使用这些类的硬件基础。</a:t>
            </a:r>
            <a:endParaRPr lang="en-US" altLang="zh-CN" dirty="0">
              <a:sym typeface="Arial" charset="0"/>
            </a:endParaRPr>
          </a:p>
          <a:p>
            <a:r>
              <a:rPr lang="zh-CN" altLang="zh-CN" dirty="0">
                <a:sym typeface="Arial" charset="0"/>
              </a:rPr>
              <a:t>Internet网提供的服务不断增加，如电子邮件、远程文件传输服务(ftp)、远程登录(Telnet)、网络新闻、网络浏览(WWW服务)、网络查询(WAIS、Gophor和Archie等)和电子公告牌BBS等成为最常用、最受欢迎的服务项目。</a:t>
            </a:r>
          </a:p>
          <a:p>
            <a:endParaRPr lang="zh-CN" dirty="0">
              <a:sym typeface="Arial" charset="0"/>
            </a:endParaRPr>
          </a:p>
        </p:txBody>
      </p:sp>
      <p:sp>
        <p:nvSpPr>
          <p:cNvPr id="12290" name="Rectangle 2"/>
          <p:cNvSpPr>
            <a:spLocks noGrp="1" noChangeArrowheads="1"/>
          </p:cNvSpPr>
          <p:nvPr>
            <p:ph type="title"/>
          </p:nvPr>
        </p:nvSpPr>
        <p:spPr/>
        <p:txBody>
          <a:bodyPr/>
          <a:lstStyle/>
          <a:p>
            <a:r>
              <a:rPr lang="zh-CN">
                <a:sym typeface="Arial" charset="0"/>
              </a:rPr>
              <a:t>网络基础</a:t>
            </a:r>
          </a:p>
        </p:txBody>
      </p:sp>
      <p:sp>
        <p:nvSpPr>
          <p:cNvPr id="12292" name="Rectangle 4"/>
          <p:cNvSpPr>
            <a:spLocks noGrp="1" noChangeArrowheads="1"/>
          </p:cNvSpPr>
          <p:nvPr/>
        </p:nvSpPr>
        <p:spPr bwMode="auto">
          <a:xfrm>
            <a:off x="304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zh-CN" dirty="0"/>
              <a:t>设计这种通讯程序时，协议是最重要的，有了它才能保证通讯顺利地进行。</a:t>
            </a:r>
          </a:p>
          <a:p>
            <a:r>
              <a:rPr lang="zh-CN" dirty="0"/>
              <a:t>这两个交互通讯程序中，规定了简单的信息交换规则：先运行服务程序，使它处于守候状态，再运行客户程序建立连接，如果连接成功，服务程序发送数据，然后进行交互通讯，即收到一条信息后则应该发送一条应答信息。</a:t>
            </a:r>
            <a:endParaRPr lang="en-US" altLang="zh-CN" dirty="0"/>
          </a:p>
          <a:p>
            <a:r>
              <a:rPr lang="zh-CN" altLang="zh-CN" dirty="0">
                <a:sym typeface="Arial" charset="0"/>
              </a:rPr>
              <a:t>结束通讯，在双方通讯中，发送中止信息后中止两方的通讯程序。</a:t>
            </a:r>
          </a:p>
          <a:p>
            <a:endParaRPr lang="zh-CN" dirty="0"/>
          </a:p>
        </p:txBody>
      </p:sp>
      <p:sp>
        <p:nvSpPr>
          <p:cNvPr id="32770" name="Rectangle 2"/>
          <p:cNvSpPr>
            <a:spLocks noGrp="1" noChangeArrowheads="1"/>
          </p:cNvSpPr>
          <p:nvPr>
            <p:ph type="title"/>
          </p:nvPr>
        </p:nvSpPr>
        <p:spPr/>
        <p:txBody>
          <a:bodyPr/>
          <a:lstStyle/>
          <a:p>
            <a:r>
              <a:rPr lang="zh-CN">
                <a:sym typeface="Arial" charset="0"/>
              </a:rPr>
              <a:t>java.net包</a:t>
            </a:r>
            <a:endParaRPr lang="zh-CN"/>
          </a:p>
        </p:txBody>
      </p:sp>
      <p:sp>
        <p:nvSpPr>
          <p:cNvPr id="32773" name="Rectangle 5"/>
          <p:cNvSpPr>
            <a:spLocks noChangeArrowheads="1"/>
          </p:cNvSpPr>
          <p:nvPr/>
        </p:nvSpPr>
        <p:spPr bwMode="auto">
          <a:xfrm>
            <a:off x="5334000" y="6489978"/>
            <a:ext cx="248786" cy="369332"/>
          </a:xfrm>
          <a:prstGeom prst="rect">
            <a:avLst/>
          </a:prstGeom>
          <a:noFill/>
          <a:ln w="9525">
            <a:noFill/>
            <a:miter lim="800000"/>
            <a:headEnd/>
            <a:tailEnd/>
          </a:ln>
          <a:effectLst/>
        </p:spPr>
        <p:txBody>
          <a:bodyPr wrap="none" anchor="ctr">
            <a:spAutoFit/>
          </a:bodyPr>
          <a:lstStyle/>
          <a:p>
            <a:r>
              <a:rPr lang="en-US" altLang="zh-CN" dirty="0">
                <a:ea typeface="宋体" charset="-122"/>
              </a:rPr>
              <a:t> </a:t>
            </a:r>
          </a:p>
        </p:txBody>
      </p:sp>
    </p:spTree>
    <p:extLst>
      <p:ext uri="{BB962C8B-B14F-4D97-AF65-F5344CB8AC3E}">
        <p14:creationId xmlns:p14="http://schemas.microsoft.com/office/powerpoint/2010/main" val="181801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a:extLst>
              <a:ext uri="{FF2B5EF4-FFF2-40B4-BE49-F238E27FC236}">
                <a16:creationId xmlns:a16="http://schemas.microsoft.com/office/drawing/2014/main" id="{41C5F1C5-5461-0440-948B-2268118154F6}"/>
              </a:ext>
            </a:extLst>
          </p:cNvPr>
          <p:cNvSpPr>
            <a:spLocks noGrp="1"/>
          </p:cNvSpPr>
          <p:nvPr>
            <p:ph type="sldNum" sz="quarter" idx="10"/>
          </p:nvPr>
        </p:nvSpPr>
        <p:spPr/>
        <p:txBody>
          <a:bodyPr/>
          <a:lstStyle/>
          <a:p>
            <a:fld id="{090CB5C3-2FB4-D44C-B816-171A7BFD3B76}" type="slidenum">
              <a:rPr lang="en-US" altLang="zh-CN"/>
              <a:pPr/>
              <a:t>31</a:t>
            </a:fld>
            <a:endParaRPr lang="en-US" altLang="zh-CN"/>
          </a:p>
        </p:txBody>
      </p:sp>
      <p:sp>
        <p:nvSpPr>
          <p:cNvPr id="143362" name="Rectangle 1026">
            <a:extLst>
              <a:ext uri="{FF2B5EF4-FFF2-40B4-BE49-F238E27FC236}">
                <a16:creationId xmlns:a16="http://schemas.microsoft.com/office/drawing/2014/main" id="{F219756B-B64E-444A-8E82-B0C1BA318F2F}"/>
              </a:ext>
            </a:extLst>
          </p:cNvPr>
          <p:cNvSpPr>
            <a:spLocks noGrp="1" noChangeArrowheads="1"/>
          </p:cNvSpPr>
          <p:nvPr>
            <p:ph type="title"/>
          </p:nvPr>
        </p:nvSpPr>
        <p:spPr/>
        <p:txBody>
          <a:bodyPr/>
          <a:lstStyle/>
          <a:p>
            <a:r>
              <a:rPr lang="zh-CN" altLang="en-US" dirty="0"/>
              <a:t>网络通信过程</a:t>
            </a:r>
            <a:endParaRPr lang="en-US" altLang="zh-CN" dirty="0"/>
          </a:p>
        </p:txBody>
      </p:sp>
      <p:grpSp>
        <p:nvGrpSpPr>
          <p:cNvPr id="143365" name="Group 1029">
            <a:extLst>
              <a:ext uri="{FF2B5EF4-FFF2-40B4-BE49-F238E27FC236}">
                <a16:creationId xmlns:a16="http://schemas.microsoft.com/office/drawing/2014/main" id="{10FFA3EA-6DF9-E748-B94A-64ACF1594E29}"/>
              </a:ext>
            </a:extLst>
          </p:cNvPr>
          <p:cNvGrpSpPr>
            <a:grpSpLocks/>
          </p:cNvGrpSpPr>
          <p:nvPr/>
        </p:nvGrpSpPr>
        <p:grpSpPr bwMode="auto">
          <a:xfrm>
            <a:off x="990600" y="1447800"/>
            <a:ext cx="3429000" cy="4267200"/>
            <a:chOff x="288" y="1008"/>
            <a:chExt cx="2160" cy="2688"/>
          </a:xfrm>
        </p:grpSpPr>
        <p:sp>
          <p:nvSpPr>
            <p:cNvPr id="143366" name="Rectangle 1030">
              <a:extLst>
                <a:ext uri="{FF2B5EF4-FFF2-40B4-BE49-F238E27FC236}">
                  <a16:creationId xmlns:a16="http://schemas.microsoft.com/office/drawing/2014/main" id="{68A0724B-6A93-7C4B-9134-8D041F0470CA}"/>
                </a:ext>
              </a:extLst>
            </p:cNvPr>
            <p:cNvSpPr>
              <a:spLocks noChangeArrowheads="1"/>
            </p:cNvSpPr>
            <p:nvPr/>
          </p:nvSpPr>
          <p:spPr bwMode="auto">
            <a:xfrm>
              <a:off x="288" y="1008"/>
              <a:ext cx="2112" cy="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8F8F8"/>
                  </a:solidFill>
                </a14:hiddenFill>
              </a:ext>
            </a:extLst>
          </p:spPr>
          <p:txBody>
            <a:bodyPr wrap="none" anchor="ctr"/>
            <a:lstStyle/>
            <a:p>
              <a:pPr algn="ctr" eaLnBrk="1" hangingPunct="1"/>
              <a:endParaRPr lang="zh-CN" altLang="zh-CN"/>
            </a:p>
          </p:txBody>
        </p:sp>
        <p:sp>
          <p:nvSpPr>
            <p:cNvPr id="143367" name="Text Box 1031">
              <a:extLst>
                <a:ext uri="{FF2B5EF4-FFF2-40B4-BE49-F238E27FC236}">
                  <a16:creationId xmlns:a16="http://schemas.microsoft.com/office/drawing/2014/main" id="{C7A88C5F-89EC-E442-97FC-8B33B46CB3C2}"/>
                </a:ext>
              </a:extLst>
            </p:cNvPr>
            <p:cNvSpPr txBox="1">
              <a:spLocks noChangeArrowheads="1"/>
            </p:cNvSpPr>
            <p:nvPr/>
          </p:nvSpPr>
          <p:spPr bwMode="auto">
            <a:xfrm>
              <a:off x="864" y="1008"/>
              <a:ext cx="659"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Server</a:t>
              </a:r>
            </a:p>
          </p:txBody>
        </p:sp>
        <p:sp>
          <p:nvSpPr>
            <p:cNvPr id="143368" name="Line 1032">
              <a:extLst>
                <a:ext uri="{FF2B5EF4-FFF2-40B4-BE49-F238E27FC236}">
                  <a16:creationId xmlns:a16="http://schemas.microsoft.com/office/drawing/2014/main" id="{5E8A19B4-D29C-F14F-AB5D-DFB940AF4871}"/>
                </a:ext>
              </a:extLst>
            </p:cNvPr>
            <p:cNvSpPr>
              <a:spLocks noChangeShapeType="1"/>
            </p:cNvSpPr>
            <p:nvPr/>
          </p:nvSpPr>
          <p:spPr bwMode="auto">
            <a:xfrm flipV="1">
              <a:off x="288" y="1392"/>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69" name="Text Box 1033">
              <a:extLst>
                <a:ext uri="{FF2B5EF4-FFF2-40B4-BE49-F238E27FC236}">
                  <a16:creationId xmlns:a16="http://schemas.microsoft.com/office/drawing/2014/main" id="{A24B3744-7AFE-9C43-89A7-57B6EFBF0B0A}"/>
                </a:ext>
              </a:extLst>
            </p:cNvPr>
            <p:cNvSpPr txBox="1">
              <a:spLocks noChangeArrowheads="1"/>
            </p:cNvSpPr>
            <p:nvPr/>
          </p:nvSpPr>
          <p:spPr bwMode="auto">
            <a:xfrm>
              <a:off x="333" y="1536"/>
              <a:ext cx="1827"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ServerSocket(port #)</a:t>
              </a:r>
            </a:p>
          </p:txBody>
        </p:sp>
        <p:sp>
          <p:nvSpPr>
            <p:cNvPr id="143370" name="Text Box 1034">
              <a:extLst>
                <a:ext uri="{FF2B5EF4-FFF2-40B4-BE49-F238E27FC236}">
                  <a16:creationId xmlns:a16="http://schemas.microsoft.com/office/drawing/2014/main" id="{B0DBA165-13F0-9A46-A7CE-F313F739DEA2}"/>
                </a:ext>
              </a:extLst>
            </p:cNvPr>
            <p:cNvSpPr txBox="1">
              <a:spLocks noChangeArrowheads="1"/>
            </p:cNvSpPr>
            <p:nvPr/>
          </p:nvSpPr>
          <p:spPr bwMode="auto">
            <a:xfrm>
              <a:off x="336" y="1898"/>
              <a:ext cx="1949"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Server Socket.accept()</a:t>
              </a:r>
            </a:p>
          </p:txBody>
        </p:sp>
        <p:sp>
          <p:nvSpPr>
            <p:cNvPr id="143371" name="Text Box 1035">
              <a:extLst>
                <a:ext uri="{FF2B5EF4-FFF2-40B4-BE49-F238E27FC236}">
                  <a16:creationId xmlns:a16="http://schemas.microsoft.com/office/drawing/2014/main" id="{3929EF25-2EFE-B840-B944-5A85A696D514}"/>
                </a:ext>
              </a:extLst>
            </p:cNvPr>
            <p:cNvSpPr txBox="1">
              <a:spLocks noChangeArrowheads="1"/>
            </p:cNvSpPr>
            <p:nvPr/>
          </p:nvSpPr>
          <p:spPr bwMode="auto">
            <a:xfrm>
              <a:off x="748" y="2186"/>
              <a:ext cx="788"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Socket()</a:t>
              </a:r>
            </a:p>
          </p:txBody>
        </p:sp>
        <p:sp>
          <p:nvSpPr>
            <p:cNvPr id="143372" name="Line 1036">
              <a:extLst>
                <a:ext uri="{FF2B5EF4-FFF2-40B4-BE49-F238E27FC236}">
                  <a16:creationId xmlns:a16="http://schemas.microsoft.com/office/drawing/2014/main" id="{AB0229DC-EB60-0144-92CA-51DFF7CD7880}"/>
                </a:ext>
              </a:extLst>
            </p:cNvPr>
            <p:cNvSpPr>
              <a:spLocks noChangeShapeType="1"/>
            </p:cNvSpPr>
            <p:nvPr/>
          </p:nvSpPr>
          <p:spPr bwMode="auto">
            <a:xfrm>
              <a:off x="288" y="2448"/>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3" name="Text Box 1037">
              <a:extLst>
                <a:ext uri="{FF2B5EF4-FFF2-40B4-BE49-F238E27FC236}">
                  <a16:creationId xmlns:a16="http://schemas.microsoft.com/office/drawing/2014/main" id="{2B96D6E9-50E9-D646-AAEB-3078ADEB99B1}"/>
                </a:ext>
              </a:extLst>
            </p:cNvPr>
            <p:cNvSpPr txBox="1">
              <a:spLocks noChangeArrowheads="1"/>
            </p:cNvSpPr>
            <p:nvPr/>
          </p:nvSpPr>
          <p:spPr bwMode="auto">
            <a:xfrm>
              <a:off x="566" y="2666"/>
              <a:ext cx="1311"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OutputStream</a:t>
              </a:r>
            </a:p>
          </p:txBody>
        </p:sp>
        <p:sp>
          <p:nvSpPr>
            <p:cNvPr id="143374" name="Text Box 1038">
              <a:extLst>
                <a:ext uri="{FF2B5EF4-FFF2-40B4-BE49-F238E27FC236}">
                  <a16:creationId xmlns:a16="http://schemas.microsoft.com/office/drawing/2014/main" id="{D3EAFA5D-D864-F74A-83FF-00B0DC1D5EBB}"/>
                </a:ext>
              </a:extLst>
            </p:cNvPr>
            <p:cNvSpPr txBox="1">
              <a:spLocks noChangeArrowheads="1"/>
            </p:cNvSpPr>
            <p:nvPr/>
          </p:nvSpPr>
          <p:spPr bwMode="auto">
            <a:xfrm>
              <a:off x="603" y="2954"/>
              <a:ext cx="1173"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InputStream</a:t>
              </a:r>
            </a:p>
          </p:txBody>
        </p:sp>
        <p:sp>
          <p:nvSpPr>
            <p:cNvPr id="143375" name="Line 1039">
              <a:extLst>
                <a:ext uri="{FF2B5EF4-FFF2-40B4-BE49-F238E27FC236}">
                  <a16:creationId xmlns:a16="http://schemas.microsoft.com/office/drawing/2014/main" id="{0BCFC0AE-77FF-3A4A-846C-6851E36FB1BD}"/>
                </a:ext>
              </a:extLst>
            </p:cNvPr>
            <p:cNvSpPr>
              <a:spLocks noChangeShapeType="1"/>
            </p:cNvSpPr>
            <p:nvPr/>
          </p:nvSpPr>
          <p:spPr bwMode="auto">
            <a:xfrm>
              <a:off x="288" y="3312"/>
              <a:ext cx="20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6" name="Text Box 1040">
              <a:extLst>
                <a:ext uri="{FF2B5EF4-FFF2-40B4-BE49-F238E27FC236}">
                  <a16:creationId xmlns:a16="http://schemas.microsoft.com/office/drawing/2014/main" id="{0C218245-7DFA-6D41-B747-B2031FB8E9BC}"/>
                </a:ext>
              </a:extLst>
            </p:cNvPr>
            <p:cNvSpPr txBox="1">
              <a:spLocks noChangeArrowheads="1"/>
            </p:cNvSpPr>
            <p:nvPr/>
          </p:nvSpPr>
          <p:spPr bwMode="auto">
            <a:xfrm>
              <a:off x="620" y="3408"/>
              <a:ext cx="1156" cy="288"/>
            </a:xfrm>
            <a:prstGeom prst="rect">
              <a:avLst/>
            </a:prstGeom>
            <a:noFill/>
            <a:ln>
              <a:noFill/>
            </a:ln>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Close Socket</a:t>
              </a:r>
            </a:p>
          </p:txBody>
        </p:sp>
      </p:grpSp>
      <p:sp>
        <p:nvSpPr>
          <p:cNvPr id="143387" name="Line 1051">
            <a:extLst>
              <a:ext uri="{FF2B5EF4-FFF2-40B4-BE49-F238E27FC236}">
                <a16:creationId xmlns:a16="http://schemas.microsoft.com/office/drawing/2014/main" id="{3E38FAC3-A3D2-0748-A9D8-9C870422D3DC}"/>
              </a:ext>
            </a:extLst>
          </p:cNvPr>
          <p:cNvSpPr>
            <a:spLocks noChangeShapeType="1"/>
          </p:cNvSpPr>
          <p:nvPr/>
        </p:nvSpPr>
        <p:spPr bwMode="auto">
          <a:xfrm>
            <a:off x="2971800" y="4495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393" name="Group 1057">
            <a:extLst>
              <a:ext uri="{FF2B5EF4-FFF2-40B4-BE49-F238E27FC236}">
                <a16:creationId xmlns:a16="http://schemas.microsoft.com/office/drawing/2014/main" id="{1256BF46-C74A-5B44-9C37-80953A95C3CA}"/>
              </a:ext>
            </a:extLst>
          </p:cNvPr>
          <p:cNvGrpSpPr>
            <a:grpSpLocks/>
          </p:cNvGrpSpPr>
          <p:nvPr/>
        </p:nvGrpSpPr>
        <p:grpSpPr bwMode="auto">
          <a:xfrm>
            <a:off x="3962400" y="1524000"/>
            <a:ext cx="4267200" cy="4267200"/>
            <a:chOff x="2448" y="960"/>
            <a:chExt cx="2688" cy="2688"/>
          </a:xfrm>
        </p:grpSpPr>
        <p:sp>
          <p:nvSpPr>
            <p:cNvPr id="143377" name="Rectangle 1041">
              <a:extLst>
                <a:ext uri="{FF2B5EF4-FFF2-40B4-BE49-F238E27FC236}">
                  <a16:creationId xmlns:a16="http://schemas.microsoft.com/office/drawing/2014/main" id="{29A451CA-9735-C940-99C9-2636C40336B3}"/>
                </a:ext>
              </a:extLst>
            </p:cNvPr>
            <p:cNvSpPr>
              <a:spLocks noChangeArrowheads="1"/>
            </p:cNvSpPr>
            <p:nvPr/>
          </p:nvSpPr>
          <p:spPr bwMode="auto">
            <a:xfrm>
              <a:off x="2976" y="960"/>
              <a:ext cx="2112" cy="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99FF"/>
                  </a:solidFill>
                </a14:hiddenFill>
              </a:ext>
            </a:extLst>
          </p:spPr>
          <p:txBody>
            <a:bodyPr wrap="none" anchor="ctr"/>
            <a:lstStyle/>
            <a:p>
              <a:pPr algn="ctr" eaLnBrk="1" hangingPunct="1"/>
              <a:endParaRPr lang="zh-CN" altLang="zh-CN"/>
            </a:p>
          </p:txBody>
        </p:sp>
        <p:sp>
          <p:nvSpPr>
            <p:cNvPr id="143378" name="Text Box 1042">
              <a:extLst>
                <a:ext uri="{FF2B5EF4-FFF2-40B4-BE49-F238E27FC236}">
                  <a16:creationId xmlns:a16="http://schemas.microsoft.com/office/drawing/2014/main" id="{89704DAF-507E-9045-9B03-C0740C18E266}"/>
                </a:ext>
              </a:extLst>
            </p:cNvPr>
            <p:cNvSpPr txBox="1">
              <a:spLocks noChangeArrowheads="1"/>
            </p:cNvSpPr>
            <p:nvPr/>
          </p:nvSpPr>
          <p:spPr bwMode="auto">
            <a:xfrm>
              <a:off x="3552" y="960"/>
              <a:ext cx="617"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Client</a:t>
              </a:r>
            </a:p>
          </p:txBody>
        </p:sp>
        <p:sp>
          <p:nvSpPr>
            <p:cNvPr id="143379" name="Line 1043">
              <a:extLst>
                <a:ext uri="{FF2B5EF4-FFF2-40B4-BE49-F238E27FC236}">
                  <a16:creationId xmlns:a16="http://schemas.microsoft.com/office/drawing/2014/main" id="{09C38618-1B0B-534C-95B6-3CFE88B6EF7D}"/>
                </a:ext>
              </a:extLst>
            </p:cNvPr>
            <p:cNvSpPr>
              <a:spLocks noChangeShapeType="1"/>
            </p:cNvSpPr>
            <p:nvPr/>
          </p:nvSpPr>
          <p:spPr bwMode="auto">
            <a:xfrm flipV="1">
              <a:off x="2976" y="1344"/>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0" name="Text Box 1044">
              <a:extLst>
                <a:ext uri="{FF2B5EF4-FFF2-40B4-BE49-F238E27FC236}">
                  <a16:creationId xmlns:a16="http://schemas.microsoft.com/office/drawing/2014/main" id="{DE6E5BD2-9D06-7048-881C-08417BBA6739}"/>
                </a:ext>
              </a:extLst>
            </p:cNvPr>
            <p:cNvSpPr txBox="1">
              <a:spLocks noChangeArrowheads="1"/>
            </p:cNvSpPr>
            <p:nvPr/>
          </p:nvSpPr>
          <p:spPr bwMode="auto">
            <a:xfrm>
              <a:off x="3216" y="1440"/>
              <a:ext cx="1722"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Socket(host, port #)</a:t>
              </a:r>
            </a:p>
          </p:txBody>
        </p:sp>
        <p:sp>
          <p:nvSpPr>
            <p:cNvPr id="143381" name="Text Box 1045">
              <a:extLst>
                <a:ext uri="{FF2B5EF4-FFF2-40B4-BE49-F238E27FC236}">
                  <a16:creationId xmlns:a16="http://schemas.microsoft.com/office/drawing/2014/main" id="{C3EB9A83-FB64-294A-BC92-250BEB5F4ED9}"/>
                </a:ext>
              </a:extLst>
            </p:cNvPr>
            <p:cNvSpPr txBox="1">
              <a:spLocks noChangeArrowheads="1"/>
            </p:cNvSpPr>
            <p:nvPr/>
          </p:nvSpPr>
          <p:spPr bwMode="auto">
            <a:xfrm>
              <a:off x="3024" y="1850"/>
              <a:ext cx="2036"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Attempt the connection</a:t>
              </a:r>
            </a:p>
          </p:txBody>
        </p:sp>
        <p:sp>
          <p:nvSpPr>
            <p:cNvPr id="143382" name="Line 1046">
              <a:extLst>
                <a:ext uri="{FF2B5EF4-FFF2-40B4-BE49-F238E27FC236}">
                  <a16:creationId xmlns:a16="http://schemas.microsoft.com/office/drawing/2014/main" id="{BE3BC794-A58D-8849-B6CB-936EEFFCB9F8}"/>
                </a:ext>
              </a:extLst>
            </p:cNvPr>
            <p:cNvSpPr>
              <a:spLocks noChangeShapeType="1"/>
            </p:cNvSpPr>
            <p:nvPr/>
          </p:nvSpPr>
          <p:spPr bwMode="auto">
            <a:xfrm>
              <a:off x="2976" y="2400"/>
              <a:ext cx="2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3" name="Text Box 1047">
              <a:extLst>
                <a:ext uri="{FF2B5EF4-FFF2-40B4-BE49-F238E27FC236}">
                  <a16:creationId xmlns:a16="http://schemas.microsoft.com/office/drawing/2014/main" id="{C33B32E4-D89D-3749-ADAA-99FE31C787D6}"/>
                </a:ext>
              </a:extLst>
            </p:cNvPr>
            <p:cNvSpPr txBox="1">
              <a:spLocks noChangeArrowheads="1"/>
            </p:cNvSpPr>
            <p:nvPr/>
          </p:nvSpPr>
          <p:spPr bwMode="auto">
            <a:xfrm>
              <a:off x="3254" y="2618"/>
              <a:ext cx="1311"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OutputStream</a:t>
              </a:r>
            </a:p>
          </p:txBody>
        </p:sp>
        <p:sp>
          <p:nvSpPr>
            <p:cNvPr id="143384" name="Text Box 1048">
              <a:extLst>
                <a:ext uri="{FF2B5EF4-FFF2-40B4-BE49-F238E27FC236}">
                  <a16:creationId xmlns:a16="http://schemas.microsoft.com/office/drawing/2014/main" id="{AA7C8B53-3021-F147-A0D9-B2E917F5CA42}"/>
                </a:ext>
              </a:extLst>
            </p:cNvPr>
            <p:cNvSpPr txBox="1">
              <a:spLocks noChangeArrowheads="1"/>
            </p:cNvSpPr>
            <p:nvPr/>
          </p:nvSpPr>
          <p:spPr bwMode="auto">
            <a:xfrm>
              <a:off x="3291" y="2906"/>
              <a:ext cx="1173"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InputStream</a:t>
              </a:r>
            </a:p>
          </p:txBody>
        </p:sp>
        <p:sp>
          <p:nvSpPr>
            <p:cNvPr id="143385" name="Line 1049">
              <a:extLst>
                <a:ext uri="{FF2B5EF4-FFF2-40B4-BE49-F238E27FC236}">
                  <a16:creationId xmlns:a16="http://schemas.microsoft.com/office/drawing/2014/main" id="{0C6D8C3A-BCBD-4946-89C2-4FCE645F114F}"/>
                </a:ext>
              </a:extLst>
            </p:cNvPr>
            <p:cNvSpPr>
              <a:spLocks noChangeShapeType="1"/>
            </p:cNvSpPr>
            <p:nvPr/>
          </p:nvSpPr>
          <p:spPr bwMode="auto">
            <a:xfrm>
              <a:off x="2976" y="3264"/>
              <a:ext cx="20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6" name="Text Box 1050">
              <a:extLst>
                <a:ext uri="{FF2B5EF4-FFF2-40B4-BE49-F238E27FC236}">
                  <a16:creationId xmlns:a16="http://schemas.microsoft.com/office/drawing/2014/main" id="{88D8A2E3-270C-0748-AD2E-40D83DEC930B}"/>
                </a:ext>
              </a:extLst>
            </p:cNvPr>
            <p:cNvSpPr txBox="1">
              <a:spLocks noChangeArrowheads="1"/>
            </p:cNvSpPr>
            <p:nvPr/>
          </p:nvSpPr>
          <p:spPr bwMode="auto">
            <a:xfrm>
              <a:off x="3308" y="3360"/>
              <a:ext cx="1156" cy="2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Close Socket</a:t>
              </a:r>
            </a:p>
          </p:txBody>
        </p:sp>
        <p:sp>
          <p:nvSpPr>
            <p:cNvPr id="143388" name="Line 1052">
              <a:extLst>
                <a:ext uri="{FF2B5EF4-FFF2-40B4-BE49-F238E27FC236}">
                  <a16:creationId xmlns:a16="http://schemas.microsoft.com/office/drawing/2014/main" id="{1D96D6BA-2502-7B48-A5B0-6E55E7C82BAC}"/>
                </a:ext>
              </a:extLst>
            </p:cNvPr>
            <p:cNvSpPr>
              <a:spLocks noChangeShapeType="1"/>
            </p:cNvSpPr>
            <p:nvPr/>
          </p:nvSpPr>
          <p:spPr bwMode="auto">
            <a:xfrm>
              <a:off x="2784" y="307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9" name="Line 1053">
              <a:extLst>
                <a:ext uri="{FF2B5EF4-FFF2-40B4-BE49-F238E27FC236}">
                  <a16:creationId xmlns:a16="http://schemas.microsoft.com/office/drawing/2014/main" id="{B1ECC472-A610-6741-A749-B2E574E32D6B}"/>
                </a:ext>
              </a:extLst>
            </p:cNvPr>
            <p:cNvSpPr>
              <a:spLocks noChangeShapeType="1"/>
            </p:cNvSpPr>
            <p:nvPr/>
          </p:nvSpPr>
          <p:spPr bwMode="auto">
            <a:xfrm flipH="1">
              <a:off x="2880" y="278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0" name="Line 1054">
              <a:extLst>
                <a:ext uri="{FF2B5EF4-FFF2-40B4-BE49-F238E27FC236}">
                  <a16:creationId xmlns:a16="http://schemas.microsoft.com/office/drawing/2014/main" id="{DE455304-C9EC-7B47-94C6-A9DA8C1617E0}"/>
                </a:ext>
              </a:extLst>
            </p:cNvPr>
            <p:cNvSpPr>
              <a:spLocks noChangeShapeType="1"/>
            </p:cNvSpPr>
            <p:nvPr/>
          </p:nvSpPr>
          <p:spPr bwMode="auto">
            <a:xfrm>
              <a:off x="2496" y="283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1" name="Line 1055">
              <a:extLst>
                <a:ext uri="{FF2B5EF4-FFF2-40B4-BE49-F238E27FC236}">
                  <a16:creationId xmlns:a16="http://schemas.microsoft.com/office/drawing/2014/main" id="{49ADF4EA-3BAE-3A4A-AC59-C58FCCBAD994}"/>
                </a:ext>
              </a:extLst>
            </p:cNvPr>
            <p:cNvSpPr>
              <a:spLocks noChangeShapeType="1"/>
            </p:cNvSpPr>
            <p:nvPr/>
          </p:nvSpPr>
          <p:spPr bwMode="auto">
            <a:xfrm flipH="1">
              <a:off x="2448" y="2784"/>
              <a:ext cx="43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392" name="Line 1056">
            <a:extLst>
              <a:ext uri="{FF2B5EF4-FFF2-40B4-BE49-F238E27FC236}">
                <a16:creationId xmlns:a16="http://schemas.microsoft.com/office/drawing/2014/main" id="{D3973C8C-EC35-1C40-B99D-D51D6DBE3FA1}"/>
              </a:ext>
            </a:extLst>
          </p:cNvPr>
          <p:cNvSpPr>
            <a:spLocks noChangeShapeType="1"/>
          </p:cNvSpPr>
          <p:nvPr/>
        </p:nvSpPr>
        <p:spPr bwMode="auto">
          <a:xfrm flipH="1">
            <a:off x="2895600" y="5029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38827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a:extLst>
              <a:ext uri="{FF2B5EF4-FFF2-40B4-BE49-F238E27FC236}">
                <a16:creationId xmlns:a16="http://schemas.microsoft.com/office/drawing/2014/main" id="{CC3A38AF-6A68-2D48-BBB3-CB4847819937}"/>
              </a:ext>
            </a:extLst>
          </p:cNvPr>
          <p:cNvSpPr>
            <a:spLocks noGrp="1"/>
          </p:cNvSpPr>
          <p:nvPr>
            <p:ph type="sldNum" sz="quarter" idx="10"/>
          </p:nvPr>
        </p:nvSpPr>
        <p:spPr/>
        <p:txBody>
          <a:bodyPr/>
          <a:lstStyle/>
          <a:p>
            <a:fld id="{AD17DA0F-5C66-CD42-B837-820F8C12DCBA}" type="slidenum">
              <a:rPr lang="en-US" altLang="zh-CN"/>
              <a:pPr/>
              <a:t>32</a:t>
            </a:fld>
            <a:endParaRPr lang="en-US" altLang="zh-CN"/>
          </a:p>
        </p:txBody>
      </p:sp>
      <p:sp>
        <p:nvSpPr>
          <p:cNvPr id="127025" name="Rectangle 49">
            <a:extLst>
              <a:ext uri="{FF2B5EF4-FFF2-40B4-BE49-F238E27FC236}">
                <a16:creationId xmlns:a16="http://schemas.microsoft.com/office/drawing/2014/main" id="{0528FD52-C51B-FE40-9320-4E6CA1114C73}"/>
              </a:ext>
            </a:extLst>
          </p:cNvPr>
          <p:cNvSpPr>
            <a:spLocks noGrp="1" noChangeArrowheads="1"/>
          </p:cNvSpPr>
          <p:nvPr>
            <p:ph type="title"/>
          </p:nvPr>
        </p:nvSpPr>
        <p:spPr/>
        <p:txBody>
          <a:bodyPr/>
          <a:lstStyle/>
          <a:p>
            <a:r>
              <a:rPr lang="en-US" altLang="zh-CN"/>
              <a:t>8.5 Socket</a:t>
            </a:r>
          </a:p>
        </p:txBody>
      </p:sp>
      <p:sp>
        <p:nvSpPr>
          <p:cNvPr id="126981" name="Rectangle 5">
            <a:extLst>
              <a:ext uri="{FF2B5EF4-FFF2-40B4-BE49-F238E27FC236}">
                <a16:creationId xmlns:a16="http://schemas.microsoft.com/office/drawing/2014/main" id="{2996DF18-07DC-9340-9E33-1D8F010356FF}"/>
              </a:ext>
            </a:extLst>
          </p:cNvPr>
          <p:cNvSpPr>
            <a:spLocks noChangeArrowheads="1"/>
          </p:cNvSpPr>
          <p:nvPr/>
        </p:nvSpPr>
        <p:spPr bwMode="auto">
          <a:xfrm>
            <a:off x="0" y="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b="0"/>
              <a:t>. 8.5 Socket</a:t>
            </a:r>
          </a:p>
        </p:txBody>
      </p:sp>
      <p:sp>
        <p:nvSpPr>
          <p:cNvPr id="126982" name="Rectangle 6">
            <a:extLst>
              <a:ext uri="{FF2B5EF4-FFF2-40B4-BE49-F238E27FC236}">
                <a16:creationId xmlns:a16="http://schemas.microsoft.com/office/drawing/2014/main" id="{2C76C7C4-E506-7645-AD9C-8BCF03D4E799}"/>
              </a:ext>
            </a:extLst>
          </p:cNvPr>
          <p:cNvSpPr>
            <a:spLocks noChangeArrowheads="1"/>
          </p:cNvSpPr>
          <p:nvPr/>
        </p:nvSpPr>
        <p:spPr bwMode="auto">
          <a:xfrm>
            <a:off x="0" y="0"/>
            <a:ext cx="9144000" cy="6858000"/>
          </a:xfrm>
          <a:prstGeom prst="rect">
            <a:avLst/>
          </a:prstGeom>
          <a:solidFill>
            <a:schemeClr val="bg1"/>
          </a:solidFill>
          <a:ln w="38100">
            <a:solidFill>
              <a:schemeClr val="tx1"/>
            </a:solidFill>
            <a:miter lim="800000"/>
            <a:headEnd/>
            <a:tailEnd/>
          </a:ln>
        </p:spPr>
        <p:txBody>
          <a:bodyPr wrap="none" anchor="ctr"/>
          <a:lstStyle/>
          <a:p>
            <a:pPr algn="ctr" eaLnBrk="1" hangingPunct="1"/>
            <a:endParaRPr lang="zh-CN" altLang="zh-CN"/>
          </a:p>
        </p:txBody>
      </p:sp>
      <p:sp>
        <p:nvSpPr>
          <p:cNvPr id="126983" name="Text Box 7">
            <a:extLst>
              <a:ext uri="{FF2B5EF4-FFF2-40B4-BE49-F238E27FC236}">
                <a16:creationId xmlns:a16="http://schemas.microsoft.com/office/drawing/2014/main" id="{0DC1B839-40F8-564B-B3C4-390EA7AD3A33}"/>
              </a:ext>
            </a:extLst>
          </p:cNvPr>
          <p:cNvSpPr txBox="1">
            <a:spLocks noChangeArrowheads="1"/>
          </p:cNvSpPr>
          <p:nvPr/>
        </p:nvSpPr>
        <p:spPr bwMode="auto">
          <a:xfrm>
            <a:off x="147638" y="990600"/>
            <a:ext cx="28257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创建服务器</a:t>
            </a:r>
            <a:r>
              <a:rPr lang="en-US" altLang="zh-CN"/>
              <a:t>(</a:t>
            </a:r>
            <a:r>
              <a:rPr lang="zh-CN" altLang="en-US"/>
              <a:t>端口号</a:t>
            </a:r>
            <a:r>
              <a:rPr lang="en-US" altLang="zh-CN"/>
              <a:t>)</a:t>
            </a:r>
          </a:p>
        </p:txBody>
      </p:sp>
      <p:sp>
        <p:nvSpPr>
          <p:cNvPr id="126984" name="Text Box 8">
            <a:extLst>
              <a:ext uri="{FF2B5EF4-FFF2-40B4-BE49-F238E27FC236}">
                <a16:creationId xmlns:a16="http://schemas.microsoft.com/office/drawing/2014/main" id="{9D7525A6-E0C1-E048-A0CD-EC90B3C06BFC}"/>
              </a:ext>
            </a:extLst>
          </p:cNvPr>
          <p:cNvSpPr txBox="1">
            <a:spLocks noChangeArrowheads="1"/>
          </p:cNvSpPr>
          <p:nvPr/>
        </p:nvSpPr>
        <p:spPr bwMode="auto">
          <a:xfrm>
            <a:off x="452438" y="152400"/>
            <a:ext cx="20129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126985" name="Text Box 9">
            <a:extLst>
              <a:ext uri="{FF2B5EF4-FFF2-40B4-BE49-F238E27FC236}">
                <a16:creationId xmlns:a16="http://schemas.microsoft.com/office/drawing/2014/main" id="{11D6B038-36C5-894D-9095-8AD24A62E26E}"/>
              </a:ext>
            </a:extLst>
          </p:cNvPr>
          <p:cNvSpPr txBox="1">
            <a:spLocks noChangeArrowheads="1"/>
          </p:cNvSpPr>
          <p:nvPr/>
        </p:nvSpPr>
        <p:spPr bwMode="auto">
          <a:xfrm>
            <a:off x="604838" y="1905000"/>
            <a:ext cx="1708150" cy="822325"/>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服务器等待</a:t>
            </a:r>
          </a:p>
          <a:p>
            <a:pPr algn="ctr" eaLnBrk="1" hangingPunct="1"/>
            <a:r>
              <a:rPr lang="zh-CN" altLang="en-US"/>
              <a:t>网络连接</a:t>
            </a:r>
          </a:p>
        </p:txBody>
      </p:sp>
      <p:sp>
        <p:nvSpPr>
          <p:cNvPr id="126986" name="Text Box 10">
            <a:extLst>
              <a:ext uri="{FF2B5EF4-FFF2-40B4-BE49-F238E27FC236}">
                <a16:creationId xmlns:a16="http://schemas.microsoft.com/office/drawing/2014/main" id="{684472BD-983A-C64E-9467-72B3275E5D99}"/>
              </a:ext>
            </a:extLst>
          </p:cNvPr>
          <p:cNvSpPr txBox="1">
            <a:spLocks noChangeArrowheads="1"/>
          </p:cNvSpPr>
          <p:nvPr/>
        </p:nvSpPr>
        <p:spPr bwMode="auto">
          <a:xfrm>
            <a:off x="452438" y="3124200"/>
            <a:ext cx="19113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126987" name="Text Box 11">
            <a:extLst>
              <a:ext uri="{FF2B5EF4-FFF2-40B4-BE49-F238E27FC236}">
                <a16:creationId xmlns:a16="http://schemas.microsoft.com/office/drawing/2014/main" id="{18D939E3-9792-A542-8130-D36B231E468F}"/>
              </a:ext>
            </a:extLst>
          </p:cNvPr>
          <p:cNvSpPr txBox="1">
            <a:spLocks noChangeArrowheads="1"/>
          </p:cNvSpPr>
          <p:nvPr/>
        </p:nvSpPr>
        <p:spPr bwMode="auto">
          <a:xfrm>
            <a:off x="381000" y="5029200"/>
            <a:ext cx="20891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读客户 端信息</a:t>
            </a:r>
          </a:p>
        </p:txBody>
      </p:sp>
      <p:sp>
        <p:nvSpPr>
          <p:cNvPr id="126988" name="Text Box 12">
            <a:extLst>
              <a:ext uri="{FF2B5EF4-FFF2-40B4-BE49-F238E27FC236}">
                <a16:creationId xmlns:a16="http://schemas.microsoft.com/office/drawing/2014/main" id="{2A2D5F2F-7604-EB4D-90D7-153156DCA112}"/>
              </a:ext>
            </a:extLst>
          </p:cNvPr>
          <p:cNvSpPr txBox="1">
            <a:spLocks noChangeArrowheads="1"/>
          </p:cNvSpPr>
          <p:nvPr/>
        </p:nvSpPr>
        <p:spPr bwMode="auto">
          <a:xfrm>
            <a:off x="223838" y="4191000"/>
            <a:ext cx="32321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向用户发出一个字符串</a:t>
            </a:r>
          </a:p>
        </p:txBody>
      </p:sp>
      <p:sp>
        <p:nvSpPr>
          <p:cNvPr id="126989" name="Text Box 13">
            <a:extLst>
              <a:ext uri="{FF2B5EF4-FFF2-40B4-BE49-F238E27FC236}">
                <a16:creationId xmlns:a16="http://schemas.microsoft.com/office/drawing/2014/main" id="{89E01C65-C8DE-C843-9E5C-0B7E5CDEF7EF}"/>
              </a:ext>
            </a:extLst>
          </p:cNvPr>
          <p:cNvSpPr txBox="1">
            <a:spLocks noChangeArrowheads="1"/>
          </p:cNvSpPr>
          <p:nvPr/>
        </p:nvSpPr>
        <p:spPr bwMode="auto">
          <a:xfrm>
            <a:off x="5405438" y="914400"/>
            <a:ext cx="22669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a:t>
            </a:r>
            <a:r>
              <a:rPr lang="en-US" altLang="zh-CN"/>
              <a:t>Socket</a:t>
            </a:r>
            <a:r>
              <a:rPr lang="zh-CN" altLang="en-US"/>
              <a:t>实例</a:t>
            </a:r>
          </a:p>
        </p:txBody>
      </p:sp>
      <p:sp>
        <p:nvSpPr>
          <p:cNvPr id="126990" name="Line 14">
            <a:extLst>
              <a:ext uri="{FF2B5EF4-FFF2-40B4-BE49-F238E27FC236}">
                <a16:creationId xmlns:a16="http://schemas.microsoft.com/office/drawing/2014/main" id="{112CA1A5-EBF0-4A40-9635-6614AE5E189C}"/>
              </a:ext>
            </a:extLst>
          </p:cNvPr>
          <p:cNvSpPr>
            <a:spLocks noChangeShapeType="1"/>
          </p:cNvSpPr>
          <p:nvPr/>
        </p:nvSpPr>
        <p:spPr bwMode="auto">
          <a:xfrm>
            <a:off x="6396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1" name="Text Box 15">
            <a:extLst>
              <a:ext uri="{FF2B5EF4-FFF2-40B4-BE49-F238E27FC236}">
                <a16:creationId xmlns:a16="http://schemas.microsoft.com/office/drawing/2014/main" id="{274D3CE2-C07B-DB47-8AA0-52C9D5237A24}"/>
              </a:ext>
            </a:extLst>
          </p:cNvPr>
          <p:cNvSpPr txBox="1">
            <a:spLocks noChangeArrowheads="1"/>
          </p:cNvSpPr>
          <p:nvPr/>
        </p:nvSpPr>
        <p:spPr bwMode="auto">
          <a:xfrm>
            <a:off x="5481638" y="76200"/>
            <a:ext cx="20129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126992" name="Line 16">
            <a:extLst>
              <a:ext uri="{FF2B5EF4-FFF2-40B4-BE49-F238E27FC236}">
                <a16:creationId xmlns:a16="http://schemas.microsoft.com/office/drawing/2014/main" id="{D48BF72A-3E5F-124D-B77B-5025345FCC73}"/>
              </a:ext>
            </a:extLst>
          </p:cNvPr>
          <p:cNvSpPr>
            <a:spLocks noChangeShapeType="1"/>
          </p:cNvSpPr>
          <p:nvPr/>
        </p:nvSpPr>
        <p:spPr bwMode="auto">
          <a:xfrm>
            <a:off x="6396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3" name="Text Box 17">
            <a:extLst>
              <a:ext uri="{FF2B5EF4-FFF2-40B4-BE49-F238E27FC236}">
                <a16:creationId xmlns:a16="http://schemas.microsoft.com/office/drawing/2014/main" id="{4281E8EB-00C1-5C42-A211-3465C126300D}"/>
              </a:ext>
            </a:extLst>
          </p:cNvPr>
          <p:cNvSpPr txBox="1">
            <a:spLocks noChangeArrowheads="1"/>
          </p:cNvSpPr>
          <p:nvPr/>
        </p:nvSpPr>
        <p:spPr bwMode="auto">
          <a:xfrm>
            <a:off x="5481638" y="1905000"/>
            <a:ext cx="19113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126994" name="Text Box 18">
            <a:extLst>
              <a:ext uri="{FF2B5EF4-FFF2-40B4-BE49-F238E27FC236}">
                <a16:creationId xmlns:a16="http://schemas.microsoft.com/office/drawing/2014/main" id="{BBAC5F32-8C12-4347-8BB2-33BBBEAB94D8}"/>
              </a:ext>
            </a:extLst>
          </p:cNvPr>
          <p:cNvSpPr txBox="1">
            <a:spLocks noChangeArrowheads="1"/>
          </p:cNvSpPr>
          <p:nvPr/>
        </p:nvSpPr>
        <p:spPr bwMode="auto">
          <a:xfrm>
            <a:off x="5562600" y="2895600"/>
            <a:ext cx="1911350" cy="8223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a:t>
            </a:r>
            <a:r>
              <a:rPr lang="en-US" altLang="zh-CN"/>
              <a:t>socket</a:t>
            </a:r>
            <a:r>
              <a:rPr lang="zh-CN" altLang="en-US"/>
              <a:t>流</a:t>
            </a:r>
          </a:p>
          <a:p>
            <a:pPr eaLnBrk="1" hangingPunct="1"/>
            <a:r>
              <a:rPr lang="en-US" altLang="zh-CN"/>
              <a:t>(</a:t>
            </a:r>
            <a:r>
              <a:rPr lang="zh-CN" altLang="en-US"/>
              <a:t>接收并显示</a:t>
            </a:r>
            <a:r>
              <a:rPr lang="en-US" altLang="zh-CN"/>
              <a:t>)</a:t>
            </a:r>
          </a:p>
        </p:txBody>
      </p:sp>
      <p:sp>
        <p:nvSpPr>
          <p:cNvPr id="126995" name="Line 19">
            <a:extLst>
              <a:ext uri="{FF2B5EF4-FFF2-40B4-BE49-F238E27FC236}">
                <a16:creationId xmlns:a16="http://schemas.microsoft.com/office/drawing/2014/main" id="{6D940DA5-0612-304D-80AB-52C2D58B9022}"/>
              </a:ext>
            </a:extLst>
          </p:cNvPr>
          <p:cNvSpPr>
            <a:spLocks noChangeShapeType="1"/>
          </p:cNvSpPr>
          <p:nvPr/>
        </p:nvSpPr>
        <p:spPr bwMode="auto">
          <a:xfrm>
            <a:off x="6396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6" name="Text Box 20">
            <a:extLst>
              <a:ext uri="{FF2B5EF4-FFF2-40B4-BE49-F238E27FC236}">
                <a16:creationId xmlns:a16="http://schemas.microsoft.com/office/drawing/2014/main" id="{EE375DB4-8716-334A-AD4F-835858808CD8}"/>
              </a:ext>
            </a:extLst>
          </p:cNvPr>
          <p:cNvSpPr txBox="1">
            <a:spLocks noChangeArrowheads="1"/>
          </p:cNvSpPr>
          <p:nvPr/>
        </p:nvSpPr>
        <p:spPr bwMode="auto">
          <a:xfrm>
            <a:off x="5557838" y="4267200"/>
            <a:ext cx="1708150" cy="8223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送用户名给</a:t>
            </a:r>
          </a:p>
          <a:p>
            <a:pPr algn="ctr" eaLnBrk="1" hangingPunct="1"/>
            <a:r>
              <a:rPr lang="zh-CN" altLang="en-US"/>
              <a:t>服务器</a:t>
            </a:r>
          </a:p>
        </p:txBody>
      </p:sp>
      <p:sp>
        <p:nvSpPr>
          <p:cNvPr id="126997" name="Line 21">
            <a:extLst>
              <a:ext uri="{FF2B5EF4-FFF2-40B4-BE49-F238E27FC236}">
                <a16:creationId xmlns:a16="http://schemas.microsoft.com/office/drawing/2014/main" id="{B3B68B75-8BF9-8447-9C35-5CFBF9B6DCC7}"/>
              </a:ext>
            </a:extLst>
          </p:cNvPr>
          <p:cNvSpPr>
            <a:spLocks noChangeShapeType="1"/>
          </p:cNvSpPr>
          <p:nvPr/>
        </p:nvSpPr>
        <p:spPr bwMode="auto">
          <a:xfrm>
            <a:off x="6396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8" name="Text Box 22">
            <a:extLst>
              <a:ext uri="{FF2B5EF4-FFF2-40B4-BE49-F238E27FC236}">
                <a16:creationId xmlns:a16="http://schemas.microsoft.com/office/drawing/2014/main" id="{365B876C-5532-154C-AFD7-E4110606A73B}"/>
              </a:ext>
            </a:extLst>
          </p:cNvPr>
          <p:cNvSpPr txBox="1">
            <a:spLocks noChangeArrowheads="1"/>
          </p:cNvSpPr>
          <p:nvPr/>
        </p:nvSpPr>
        <p:spPr bwMode="auto">
          <a:xfrm>
            <a:off x="5867400" y="6172200"/>
            <a:ext cx="137160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a:t>关闭流</a:t>
            </a:r>
          </a:p>
        </p:txBody>
      </p:sp>
      <p:sp>
        <p:nvSpPr>
          <p:cNvPr id="126999" name="Line 23">
            <a:extLst>
              <a:ext uri="{FF2B5EF4-FFF2-40B4-BE49-F238E27FC236}">
                <a16:creationId xmlns:a16="http://schemas.microsoft.com/office/drawing/2014/main" id="{832B15BE-2618-0F41-91BA-CE3C7F54176C}"/>
              </a:ext>
            </a:extLst>
          </p:cNvPr>
          <p:cNvSpPr>
            <a:spLocks noChangeShapeType="1"/>
          </p:cNvSpPr>
          <p:nvPr/>
        </p:nvSpPr>
        <p:spPr bwMode="auto">
          <a:xfrm>
            <a:off x="6396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0" name="Line 24">
            <a:extLst>
              <a:ext uri="{FF2B5EF4-FFF2-40B4-BE49-F238E27FC236}">
                <a16:creationId xmlns:a16="http://schemas.microsoft.com/office/drawing/2014/main" id="{E62C5E2D-72DD-4C45-BA3D-624027165551}"/>
              </a:ext>
            </a:extLst>
          </p:cNvPr>
          <p:cNvSpPr>
            <a:spLocks noChangeShapeType="1"/>
          </p:cNvSpPr>
          <p:nvPr/>
        </p:nvSpPr>
        <p:spPr bwMode="auto">
          <a:xfrm>
            <a:off x="1366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1" name="Line 25">
            <a:extLst>
              <a:ext uri="{FF2B5EF4-FFF2-40B4-BE49-F238E27FC236}">
                <a16:creationId xmlns:a16="http://schemas.microsoft.com/office/drawing/2014/main" id="{CD18006C-60FC-E04F-8F03-305D669EE6A7}"/>
              </a:ext>
            </a:extLst>
          </p:cNvPr>
          <p:cNvSpPr>
            <a:spLocks noChangeShapeType="1"/>
          </p:cNvSpPr>
          <p:nvPr/>
        </p:nvSpPr>
        <p:spPr bwMode="auto">
          <a:xfrm>
            <a:off x="1366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2" name="Text Box 26">
            <a:extLst>
              <a:ext uri="{FF2B5EF4-FFF2-40B4-BE49-F238E27FC236}">
                <a16:creationId xmlns:a16="http://schemas.microsoft.com/office/drawing/2014/main" id="{0286CCDC-B959-7C47-9325-07C24D85A507}"/>
              </a:ext>
            </a:extLst>
          </p:cNvPr>
          <p:cNvSpPr txBox="1">
            <a:spLocks noChangeArrowheads="1"/>
          </p:cNvSpPr>
          <p:nvPr/>
        </p:nvSpPr>
        <p:spPr bwMode="auto">
          <a:xfrm>
            <a:off x="1366838" y="1447800"/>
            <a:ext cx="2249487"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waiting for user</a:t>
            </a:r>
          </a:p>
        </p:txBody>
      </p:sp>
      <p:cxnSp>
        <p:nvCxnSpPr>
          <p:cNvPr id="127003" name="AutoShape 27">
            <a:extLst>
              <a:ext uri="{FF2B5EF4-FFF2-40B4-BE49-F238E27FC236}">
                <a16:creationId xmlns:a16="http://schemas.microsoft.com/office/drawing/2014/main" id="{586F08CF-8C92-AD42-9915-F3FAB95607FB}"/>
              </a:ext>
            </a:extLst>
          </p:cNvPr>
          <p:cNvCxnSpPr>
            <a:cxnSpLocks noChangeShapeType="1"/>
            <a:stCxn id="126989" idx="1"/>
            <a:endCxn id="126985" idx="3"/>
          </p:cNvCxnSpPr>
          <p:nvPr/>
        </p:nvCxnSpPr>
        <p:spPr bwMode="auto">
          <a:xfrm rot="10800000" flipV="1">
            <a:off x="2312988" y="1143000"/>
            <a:ext cx="3092450" cy="1173163"/>
          </a:xfrm>
          <a:prstGeom prst="curvedConnector3">
            <a:avLst>
              <a:gd name="adj1" fmla="val 56773"/>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7004" name="Line 28">
            <a:extLst>
              <a:ext uri="{FF2B5EF4-FFF2-40B4-BE49-F238E27FC236}">
                <a16:creationId xmlns:a16="http://schemas.microsoft.com/office/drawing/2014/main" id="{EBCD04C1-9B65-794C-9A3A-91CCDDDAE263}"/>
              </a:ext>
            </a:extLst>
          </p:cNvPr>
          <p:cNvSpPr>
            <a:spLocks noChangeShapeType="1"/>
          </p:cNvSpPr>
          <p:nvPr/>
        </p:nvSpPr>
        <p:spPr bwMode="auto">
          <a:xfrm>
            <a:off x="1366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5" name="Line 29">
            <a:extLst>
              <a:ext uri="{FF2B5EF4-FFF2-40B4-BE49-F238E27FC236}">
                <a16:creationId xmlns:a16="http://schemas.microsoft.com/office/drawing/2014/main" id="{9B6BA207-5EFE-4749-BA47-45398CD5E38B}"/>
              </a:ext>
            </a:extLst>
          </p:cNvPr>
          <p:cNvSpPr>
            <a:spLocks noChangeShapeType="1"/>
          </p:cNvSpPr>
          <p:nvPr/>
        </p:nvSpPr>
        <p:spPr bwMode="auto">
          <a:xfrm>
            <a:off x="1366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7006" name="AutoShape 30">
            <a:extLst>
              <a:ext uri="{FF2B5EF4-FFF2-40B4-BE49-F238E27FC236}">
                <a16:creationId xmlns:a16="http://schemas.microsoft.com/office/drawing/2014/main" id="{28CA8DE4-BB3F-9B46-B25D-9704ECF8ADB1}"/>
              </a:ext>
            </a:extLst>
          </p:cNvPr>
          <p:cNvCxnSpPr>
            <a:cxnSpLocks noChangeShapeType="1"/>
          </p:cNvCxnSpPr>
          <p:nvPr/>
        </p:nvCxnSpPr>
        <p:spPr bwMode="auto">
          <a:xfrm flipV="1">
            <a:off x="2895600"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7007" name="Text Box 31">
            <a:extLst>
              <a:ext uri="{FF2B5EF4-FFF2-40B4-BE49-F238E27FC236}">
                <a16:creationId xmlns:a16="http://schemas.microsoft.com/office/drawing/2014/main" id="{FE59E26B-1C3D-734F-AEC2-68F68DC0FBDC}"/>
              </a:ext>
            </a:extLst>
          </p:cNvPr>
          <p:cNvSpPr txBox="1">
            <a:spLocks noChangeArrowheads="1"/>
          </p:cNvSpPr>
          <p:nvPr/>
        </p:nvSpPr>
        <p:spPr bwMode="auto">
          <a:xfrm rot="-1554223">
            <a:off x="3500438" y="1447800"/>
            <a:ext cx="2089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127.0.0.1  1111</a:t>
            </a:r>
          </a:p>
        </p:txBody>
      </p:sp>
      <p:sp>
        <p:nvSpPr>
          <p:cNvPr id="127008" name="Text Box 32">
            <a:extLst>
              <a:ext uri="{FF2B5EF4-FFF2-40B4-BE49-F238E27FC236}">
                <a16:creationId xmlns:a16="http://schemas.microsoft.com/office/drawing/2014/main" id="{BB73F0DF-A6F0-5C4A-8ED5-A429EAD5A5DD}"/>
              </a:ext>
            </a:extLst>
          </p:cNvPr>
          <p:cNvSpPr txBox="1">
            <a:spLocks noChangeArrowheads="1"/>
          </p:cNvSpPr>
          <p:nvPr/>
        </p:nvSpPr>
        <p:spPr bwMode="auto">
          <a:xfrm>
            <a:off x="2967038" y="914400"/>
            <a:ext cx="79375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1111</a:t>
            </a:r>
          </a:p>
        </p:txBody>
      </p:sp>
      <p:sp>
        <p:nvSpPr>
          <p:cNvPr id="127009" name="Text Box 33">
            <a:extLst>
              <a:ext uri="{FF2B5EF4-FFF2-40B4-BE49-F238E27FC236}">
                <a16:creationId xmlns:a16="http://schemas.microsoft.com/office/drawing/2014/main" id="{43AB96FD-3CE3-DC49-9957-325E66F4C1CD}"/>
              </a:ext>
            </a:extLst>
          </p:cNvPr>
          <p:cNvSpPr txBox="1">
            <a:spLocks noChangeArrowheads="1"/>
          </p:cNvSpPr>
          <p:nvPr/>
        </p:nvSpPr>
        <p:spPr bwMode="auto">
          <a:xfrm rot="-1998490">
            <a:off x="3505200" y="3962400"/>
            <a:ext cx="928688" cy="457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login:</a:t>
            </a:r>
          </a:p>
        </p:txBody>
      </p:sp>
      <p:sp>
        <p:nvSpPr>
          <p:cNvPr id="127010" name="Text Box 34">
            <a:extLst>
              <a:ext uri="{FF2B5EF4-FFF2-40B4-BE49-F238E27FC236}">
                <a16:creationId xmlns:a16="http://schemas.microsoft.com/office/drawing/2014/main" id="{13537153-EFFA-2C4D-AE31-D34EEA6F9EDA}"/>
              </a:ext>
            </a:extLst>
          </p:cNvPr>
          <p:cNvSpPr txBox="1">
            <a:spLocks noChangeArrowheads="1"/>
          </p:cNvSpPr>
          <p:nvPr/>
        </p:nvSpPr>
        <p:spPr bwMode="auto">
          <a:xfrm>
            <a:off x="1290638" y="3581400"/>
            <a:ext cx="270510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connetcting client...</a:t>
            </a:r>
          </a:p>
        </p:txBody>
      </p:sp>
      <p:sp>
        <p:nvSpPr>
          <p:cNvPr id="127012" name="Line 36">
            <a:extLst>
              <a:ext uri="{FF2B5EF4-FFF2-40B4-BE49-F238E27FC236}">
                <a16:creationId xmlns:a16="http://schemas.microsoft.com/office/drawing/2014/main" id="{956B63A6-8BD8-A942-9543-35B7CD564E61}"/>
              </a:ext>
            </a:extLst>
          </p:cNvPr>
          <p:cNvSpPr>
            <a:spLocks noChangeShapeType="1"/>
          </p:cNvSpPr>
          <p:nvPr/>
        </p:nvSpPr>
        <p:spPr bwMode="auto">
          <a:xfrm>
            <a:off x="1366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7013" name="AutoShape 37">
            <a:extLst>
              <a:ext uri="{FF2B5EF4-FFF2-40B4-BE49-F238E27FC236}">
                <a16:creationId xmlns:a16="http://schemas.microsoft.com/office/drawing/2014/main" id="{F350309F-9039-E94B-8F04-4401492465BE}"/>
              </a:ext>
            </a:extLst>
          </p:cNvPr>
          <p:cNvCxnSpPr>
            <a:cxnSpLocks noChangeShapeType="1"/>
            <a:endCxn id="126987" idx="3"/>
          </p:cNvCxnSpPr>
          <p:nvPr/>
        </p:nvCxnSpPr>
        <p:spPr bwMode="auto">
          <a:xfrm rot="10800000" flipV="1">
            <a:off x="2470150" y="4419600"/>
            <a:ext cx="3305175" cy="838200"/>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7014" name="Text Box 38">
            <a:extLst>
              <a:ext uri="{FF2B5EF4-FFF2-40B4-BE49-F238E27FC236}">
                <a16:creationId xmlns:a16="http://schemas.microsoft.com/office/drawing/2014/main" id="{F68EB56F-31C1-9140-93DE-2DF3DBE1321F}"/>
              </a:ext>
            </a:extLst>
          </p:cNvPr>
          <p:cNvSpPr txBox="1">
            <a:spLocks noChangeArrowheads="1"/>
          </p:cNvSpPr>
          <p:nvPr/>
        </p:nvSpPr>
        <p:spPr bwMode="auto">
          <a:xfrm rot="-1736933">
            <a:off x="3925888" y="4819650"/>
            <a:ext cx="742950" cy="457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java</a:t>
            </a:r>
          </a:p>
        </p:txBody>
      </p:sp>
      <p:sp>
        <p:nvSpPr>
          <p:cNvPr id="127015" name="Line 39">
            <a:extLst>
              <a:ext uri="{FF2B5EF4-FFF2-40B4-BE49-F238E27FC236}">
                <a16:creationId xmlns:a16="http://schemas.microsoft.com/office/drawing/2014/main" id="{181F532C-9D0A-2E42-8B8D-EFFBED23F8A5}"/>
              </a:ext>
            </a:extLst>
          </p:cNvPr>
          <p:cNvSpPr>
            <a:spLocks noChangeShapeType="1"/>
          </p:cNvSpPr>
          <p:nvPr/>
        </p:nvSpPr>
        <p:spPr bwMode="auto">
          <a:xfrm>
            <a:off x="1371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6" name="Text Box 40">
            <a:extLst>
              <a:ext uri="{FF2B5EF4-FFF2-40B4-BE49-F238E27FC236}">
                <a16:creationId xmlns:a16="http://schemas.microsoft.com/office/drawing/2014/main" id="{3CDC55E2-F68E-0F4F-88C0-CCE7FC0FAF9B}"/>
              </a:ext>
            </a:extLst>
          </p:cNvPr>
          <p:cNvSpPr txBox="1">
            <a:spLocks noChangeArrowheads="1"/>
          </p:cNvSpPr>
          <p:nvPr/>
        </p:nvSpPr>
        <p:spPr bwMode="auto">
          <a:xfrm>
            <a:off x="304800" y="6096000"/>
            <a:ext cx="26225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提示用户登录成功</a:t>
            </a:r>
          </a:p>
        </p:txBody>
      </p:sp>
      <p:sp>
        <p:nvSpPr>
          <p:cNvPr id="127017" name="Text Box 41">
            <a:extLst>
              <a:ext uri="{FF2B5EF4-FFF2-40B4-BE49-F238E27FC236}">
                <a16:creationId xmlns:a16="http://schemas.microsoft.com/office/drawing/2014/main" id="{72187ECD-6F9F-D64C-B241-EA74A538B959}"/>
              </a:ext>
            </a:extLst>
          </p:cNvPr>
          <p:cNvSpPr txBox="1">
            <a:spLocks noChangeArrowheads="1"/>
          </p:cNvSpPr>
          <p:nvPr/>
        </p:nvSpPr>
        <p:spPr bwMode="auto">
          <a:xfrm>
            <a:off x="5638800" y="5486400"/>
            <a:ext cx="16065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a:t>
            </a:r>
            <a:r>
              <a:rPr lang="en-US" altLang="zh-CN"/>
              <a:t>socket</a:t>
            </a:r>
            <a:r>
              <a:rPr lang="zh-CN" altLang="en-US"/>
              <a:t>流</a:t>
            </a:r>
          </a:p>
        </p:txBody>
      </p:sp>
      <p:cxnSp>
        <p:nvCxnSpPr>
          <p:cNvPr id="127018" name="AutoShape 42">
            <a:extLst>
              <a:ext uri="{FF2B5EF4-FFF2-40B4-BE49-F238E27FC236}">
                <a16:creationId xmlns:a16="http://schemas.microsoft.com/office/drawing/2014/main" id="{1F1D5953-F16D-874B-8EBC-9B900661058D}"/>
              </a:ext>
            </a:extLst>
          </p:cNvPr>
          <p:cNvCxnSpPr>
            <a:cxnSpLocks noChangeShapeType="1"/>
          </p:cNvCxnSpPr>
          <p:nvPr/>
        </p:nvCxnSpPr>
        <p:spPr bwMode="auto">
          <a:xfrm flipV="1">
            <a:off x="2895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7019" name="Text Box 43">
            <a:extLst>
              <a:ext uri="{FF2B5EF4-FFF2-40B4-BE49-F238E27FC236}">
                <a16:creationId xmlns:a16="http://schemas.microsoft.com/office/drawing/2014/main" id="{BDA1FB7D-661D-9A43-AD30-9FB88FEAB788}"/>
              </a:ext>
            </a:extLst>
          </p:cNvPr>
          <p:cNvSpPr txBox="1">
            <a:spLocks noChangeArrowheads="1"/>
          </p:cNvSpPr>
          <p:nvPr/>
        </p:nvSpPr>
        <p:spPr bwMode="auto">
          <a:xfrm>
            <a:off x="1295400" y="5486400"/>
            <a:ext cx="153035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User :java</a:t>
            </a:r>
          </a:p>
        </p:txBody>
      </p:sp>
      <p:sp>
        <p:nvSpPr>
          <p:cNvPr id="127020" name="Text Box 44">
            <a:extLst>
              <a:ext uri="{FF2B5EF4-FFF2-40B4-BE49-F238E27FC236}">
                <a16:creationId xmlns:a16="http://schemas.microsoft.com/office/drawing/2014/main" id="{4A9C48B2-368B-974C-8299-9D74C8D69754}"/>
              </a:ext>
            </a:extLst>
          </p:cNvPr>
          <p:cNvSpPr txBox="1">
            <a:spLocks noChangeArrowheads="1"/>
          </p:cNvSpPr>
          <p:nvPr/>
        </p:nvSpPr>
        <p:spPr bwMode="auto">
          <a:xfrm rot="-932147">
            <a:off x="3121025" y="5545138"/>
            <a:ext cx="2309813" cy="457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Login successful</a:t>
            </a:r>
          </a:p>
        </p:txBody>
      </p:sp>
      <p:sp>
        <p:nvSpPr>
          <p:cNvPr id="127021" name="Line 45">
            <a:extLst>
              <a:ext uri="{FF2B5EF4-FFF2-40B4-BE49-F238E27FC236}">
                <a16:creationId xmlns:a16="http://schemas.microsoft.com/office/drawing/2014/main" id="{AD941FB7-6313-244B-8C97-375E2801325C}"/>
              </a:ext>
            </a:extLst>
          </p:cNvPr>
          <p:cNvSpPr>
            <a:spLocks noChangeShapeType="1"/>
          </p:cNvSpPr>
          <p:nvPr/>
        </p:nvSpPr>
        <p:spPr bwMode="auto">
          <a:xfrm>
            <a:off x="6400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2" name="Line 46">
            <a:extLst>
              <a:ext uri="{FF2B5EF4-FFF2-40B4-BE49-F238E27FC236}">
                <a16:creationId xmlns:a16="http://schemas.microsoft.com/office/drawing/2014/main" id="{9B8B2D6D-FC57-7947-A492-84BE58B1A3C1}"/>
              </a:ext>
            </a:extLst>
          </p:cNvPr>
          <p:cNvSpPr>
            <a:spLocks noChangeShapeType="1"/>
          </p:cNvSpPr>
          <p:nvPr/>
        </p:nvSpPr>
        <p:spPr bwMode="auto">
          <a:xfrm>
            <a:off x="1447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2599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70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70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70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70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9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69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69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69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70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700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269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699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2700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2698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2700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2701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698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2700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700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2699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2699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12699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2699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2701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2701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12701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2698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12701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2701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27016"/>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2701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2702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126999"/>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27017"/>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499"/>
                                          </p:stCondLst>
                                        </p:cTn>
                                        <p:tgtEl>
                                          <p:spTgt spid="127021"/>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2699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499"/>
                                          </p:stCondLst>
                                        </p:cTn>
                                        <p:tgtEl>
                                          <p:spTgt spid="127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3" grpId="0" animBg="1" autoUpdateAnimBg="0"/>
      <p:bldP spid="126984" grpId="0" animBg="1" autoUpdateAnimBg="0"/>
      <p:bldP spid="126985" grpId="0" animBg="1" autoUpdateAnimBg="0"/>
      <p:bldP spid="126986" grpId="0" animBg="1" autoUpdateAnimBg="0"/>
      <p:bldP spid="126987" grpId="0" animBg="1" autoUpdateAnimBg="0"/>
      <p:bldP spid="126988" grpId="0" animBg="1" autoUpdateAnimBg="0"/>
      <p:bldP spid="126989" grpId="0" animBg="1" autoUpdateAnimBg="0"/>
      <p:bldP spid="126991" grpId="0" animBg="1" autoUpdateAnimBg="0"/>
      <p:bldP spid="126993" grpId="0" animBg="1" autoUpdateAnimBg="0"/>
      <p:bldP spid="126994" grpId="0" animBg="1" autoUpdateAnimBg="0"/>
      <p:bldP spid="126996" grpId="0" animBg="1" autoUpdateAnimBg="0"/>
      <p:bldP spid="126998" grpId="0" animBg="1" autoUpdateAnimBg="0"/>
      <p:bldP spid="127002" grpId="0" autoUpdateAnimBg="0"/>
      <p:bldP spid="127007" grpId="0" autoUpdateAnimBg="0"/>
      <p:bldP spid="127008" grpId="0" autoUpdateAnimBg="0"/>
      <p:bldP spid="127009" grpId="0" animBg="1" autoUpdateAnimBg="0"/>
      <p:bldP spid="127010" grpId="0" autoUpdateAnimBg="0"/>
      <p:bldP spid="127014" grpId="0" animBg="1" autoUpdateAnimBg="0"/>
      <p:bldP spid="127016" grpId="0" animBg="1" autoUpdateAnimBg="0"/>
      <p:bldP spid="127017" grpId="0" animBg="1" autoUpdateAnimBg="0"/>
      <p:bldP spid="127019" grpId="0" autoUpdateAnimBg="0"/>
      <p:bldP spid="12702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747453A0-CCF2-D24E-9C95-A96EAC051019}"/>
              </a:ext>
            </a:extLst>
          </p:cNvPr>
          <p:cNvSpPr>
            <a:spLocks noGrp="1"/>
          </p:cNvSpPr>
          <p:nvPr>
            <p:ph type="sldNum" sz="quarter" idx="10"/>
          </p:nvPr>
        </p:nvSpPr>
        <p:spPr/>
        <p:txBody>
          <a:bodyPr/>
          <a:lstStyle/>
          <a:p>
            <a:fld id="{B2B33F66-DF54-194D-BB86-95B6E495CCF1}" type="slidenum">
              <a:rPr lang="en-US" altLang="zh-CN"/>
              <a:pPr/>
              <a:t>33</a:t>
            </a:fld>
            <a:endParaRPr lang="en-US" altLang="zh-CN"/>
          </a:p>
        </p:txBody>
      </p:sp>
      <p:sp>
        <p:nvSpPr>
          <p:cNvPr id="92162" name="Rectangle 1026">
            <a:extLst>
              <a:ext uri="{FF2B5EF4-FFF2-40B4-BE49-F238E27FC236}">
                <a16:creationId xmlns:a16="http://schemas.microsoft.com/office/drawing/2014/main" id="{46D50D95-30DA-1B46-AD90-5B227A334E5C}"/>
              </a:ext>
            </a:extLst>
          </p:cNvPr>
          <p:cNvSpPr>
            <a:spLocks noGrp="1" noChangeArrowheads="1"/>
          </p:cNvSpPr>
          <p:nvPr>
            <p:ph type="title"/>
          </p:nvPr>
        </p:nvSpPr>
        <p:spPr/>
        <p:txBody>
          <a:bodyPr/>
          <a:lstStyle/>
          <a:p>
            <a:r>
              <a:rPr lang="en-US" altLang="zh-CN"/>
              <a:t>8.5 Socket</a:t>
            </a:r>
          </a:p>
        </p:txBody>
      </p:sp>
      <p:sp>
        <p:nvSpPr>
          <p:cNvPr id="92163" name="Rectangle 1027">
            <a:extLst>
              <a:ext uri="{FF2B5EF4-FFF2-40B4-BE49-F238E27FC236}">
                <a16:creationId xmlns:a16="http://schemas.microsoft.com/office/drawing/2014/main" id="{1CB36C8E-696E-9A43-8452-5CA0EEA37F10}"/>
              </a:ext>
            </a:extLst>
          </p:cNvPr>
          <p:cNvSpPr>
            <a:spLocks noGrp="1" noChangeArrowheads="1"/>
          </p:cNvSpPr>
          <p:nvPr>
            <p:ph type="body" idx="1"/>
          </p:nvPr>
        </p:nvSpPr>
        <p:spPr>
          <a:xfrm>
            <a:off x="0" y="0"/>
            <a:ext cx="9144000" cy="6858000"/>
          </a:xfrm>
          <a:solidFill>
            <a:schemeClr val="bg1"/>
          </a:solidFill>
          <a:ln/>
        </p:spPr>
        <p:txBody>
          <a:bodyPr/>
          <a:lstStyle/>
          <a:p>
            <a:r>
              <a:rPr lang="zh-CN" altLang="en-US"/>
              <a:t>例</a:t>
            </a:r>
            <a:r>
              <a:rPr lang="en-US" altLang="zh-CN"/>
              <a:t>:</a:t>
            </a:r>
            <a:r>
              <a:rPr lang="zh-CN" altLang="en-US"/>
              <a:t>显示服务器与客户机间的通信</a:t>
            </a:r>
            <a:r>
              <a:rPr lang="en-US" altLang="zh-CN"/>
              <a:t>(</a:t>
            </a:r>
            <a:r>
              <a:rPr lang="zh-CN" altLang="en-US"/>
              <a:t>服务器端</a:t>
            </a:r>
            <a:r>
              <a:rPr lang="en-US" altLang="zh-CN"/>
              <a:t>)</a:t>
            </a:r>
          </a:p>
        </p:txBody>
      </p:sp>
      <p:sp>
        <p:nvSpPr>
          <p:cNvPr id="92167" name="Text Box 1031">
            <a:extLst>
              <a:ext uri="{FF2B5EF4-FFF2-40B4-BE49-F238E27FC236}">
                <a16:creationId xmlns:a16="http://schemas.microsoft.com/office/drawing/2014/main" id="{536871F3-74E3-A643-8A8B-F51F704434CC}"/>
              </a:ext>
            </a:extLst>
          </p:cNvPr>
          <p:cNvSpPr txBox="1">
            <a:spLocks noChangeArrowheads="1"/>
          </p:cNvSpPr>
          <p:nvPr/>
        </p:nvSpPr>
        <p:spPr bwMode="auto">
          <a:xfrm>
            <a:off x="3505200" y="609600"/>
            <a:ext cx="5164138" cy="2236788"/>
          </a:xfrm>
          <a:prstGeom prst="rect">
            <a:avLst/>
          </a:prstGeom>
          <a:solidFill>
            <a:srgbClr val="FFFFCC"/>
          </a:solidFill>
          <a:ln w="9525">
            <a:solidFill>
              <a:schemeClr val="tx1"/>
            </a:solidFill>
            <a:miter lim="800000"/>
            <a:headEnd/>
            <a:tailEnd/>
          </a:ln>
        </p:spPr>
        <p:txBody>
          <a:bodyPr wrap="none">
            <a:spAutoFit/>
          </a:bodyPr>
          <a:lstStyle/>
          <a:p>
            <a:r>
              <a:rPr lang="en-US" altLang="zh-CN" sz="2800"/>
              <a:t>PrintStream ps=null;</a:t>
            </a:r>
          </a:p>
          <a:p>
            <a:r>
              <a:rPr lang="en-US" altLang="zh-CN" sz="2800"/>
              <a:t>DataInputStream dis=null;</a:t>
            </a:r>
          </a:p>
          <a:p>
            <a:r>
              <a:rPr lang="en-US" altLang="zh-CN" sz="2800"/>
              <a:t>String username;</a:t>
            </a:r>
          </a:p>
          <a:p>
            <a:r>
              <a:rPr lang="en-US" altLang="zh-CN" sz="2800"/>
              <a:t>ServerSocket serverSocket=null;</a:t>
            </a:r>
          </a:p>
          <a:p>
            <a:r>
              <a:rPr lang="en-US" altLang="zh-CN" sz="2800"/>
              <a:t>Socket clientSocket=null;</a:t>
            </a:r>
          </a:p>
        </p:txBody>
      </p:sp>
      <p:sp>
        <p:nvSpPr>
          <p:cNvPr id="92169" name="Text Box 1033">
            <a:extLst>
              <a:ext uri="{FF2B5EF4-FFF2-40B4-BE49-F238E27FC236}">
                <a16:creationId xmlns:a16="http://schemas.microsoft.com/office/drawing/2014/main" id="{515E08EB-1F0C-9843-B551-C63F891AA317}"/>
              </a:ext>
            </a:extLst>
          </p:cNvPr>
          <p:cNvSpPr txBox="1">
            <a:spLocks noChangeArrowheads="1"/>
          </p:cNvSpPr>
          <p:nvPr/>
        </p:nvSpPr>
        <p:spPr bwMode="auto">
          <a:xfrm>
            <a:off x="3352800" y="2895600"/>
            <a:ext cx="5791200" cy="2227263"/>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try { </a:t>
            </a:r>
            <a:r>
              <a:rPr lang="en-US" altLang="zh-CN" sz="2800">
                <a:solidFill>
                  <a:srgbClr val="990033"/>
                </a:solidFill>
              </a:rPr>
              <a:t>serverSocket=new </a:t>
            </a:r>
          </a:p>
          <a:p>
            <a:r>
              <a:rPr lang="en-US" altLang="zh-CN" sz="2800">
                <a:solidFill>
                  <a:srgbClr val="990033"/>
                </a:solidFill>
              </a:rPr>
              <a:t>                      ServerSocket(1111);</a:t>
            </a:r>
          </a:p>
          <a:p>
            <a:r>
              <a:rPr lang="en-US" altLang="zh-CN" sz="2800"/>
              <a:t>}catch (IOException e)</a:t>
            </a:r>
          </a:p>
          <a:p>
            <a:r>
              <a:rPr lang="en-US" altLang="zh-CN" sz="2800"/>
              <a:t>{ System.out.println( “Error”+e);</a:t>
            </a:r>
          </a:p>
          <a:p>
            <a:r>
              <a:rPr lang="en-US" altLang="zh-CN" sz="2800"/>
              <a:t>System.exit(1);}</a:t>
            </a:r>
          </a:p>
        </p:txBody>
      </p:sp>
      <p:sp>
        <p:nvSpPr>
          <p:cNvPr id="92170" name="Text Box 1034">
            <a:extLst>
              <a:ext uri="{FF2B5EF4-FFF2-40B4-BE49-F238E27FC236}">
                <a16:creationId xmlns:a16="http://schemas.microsoft.com/office/drawing/2014/main" id="{84CA883A-DDDE-3E49-9B17-3A67908997A6}"/>
              </a:ext>
            </a:extLst>
          </p:cNvPr>
          <p:cNvSpPr txBox="1">
            <a:spLocks noChangeArrowheads="1"/>
          </p:cNvSpPr>
          <p:nvPr/>
        </p:nvSpPr>
        <p:spPr bwMode="auto">
          <a:xfrm>
            <a:off x="304800" y="5181600"/>
            <a:ext cx="8507413" cy="137318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a:t>try { clientSocket=serverSocket.accept();</a:t>
            </a:r>
          </a:p>
          <a:p>
            <a:r>
              <a:rPr lang="en-US" altLang="zh-CN" sz="2800"/>
              <a:t>}catch (IOException e){</a:t>
            </a:r>
          </a:p>
          <a:p>
            <a:r>
              <a:rPr lang="en-US" altLang="zh-CN" sz="2800"/>
              <a:t>   System.out.println("Accept failed.");System.exit(1);}</a:t>
            </a:r>
          </a:p>
        </p:txBody>
      </p:sp>
      <p:sp>
        <p:nvSpPr>
          <p:cNvPr id="92164" name="Text Box 1028">
            <a:extLst>
              <a:ext uri="{FF2B5EF4-FFF2-40B4-BE49-F238E27FC236}">
                <a16:creationId xmlns:a16="http://schemas.microsoft.com/office/drawing/2014/main" id="{FB2A256B-49A8-DF43-8C2F-88E346331FDE}"/>
              </a:ext>
            </a:extLst>
          </p:cNvPr>
          <p:cNvSpPr txBox="1">
            <a:spLocks noChangeArrowheads="1"/>
          </p:cNvSpPr>
          <p:nvPr/>
        </p:nvSpPr>
        <p:spPr bwMode="auto">
          <a:xfrm>
            <a:off x="381000" y="1925638"/>
            <a:ext cx="281305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创建服务器</a:t>
            </a:r>
            <a:r>
              <a:rPr lang="en-US" altLang="zh-CN"/>
              <a:t>(</a:t>
            </a:r>
            <a:r>
              <a:rPr lang="zh-CN" altLang="en-US"/>
              <a:t>端口号</a:t>
            </a:r>
            <a:r>
              <a:rPr lang="en-US" altLang="zh-CN"/>
              <a:t>)</a:t>
            </a:r>
          </a:p>
        </p:txBody>
      </p:sp>
      <p:sp>
        <p:nvSpPr>
          <p:cNvPr id="92166" name="Text Box 1030">
            <a:extLst>
              <a:ext uri="{FF2B5EF4-FFF2-40B4-BE49-F238E27FC236}">
                <a16:creationId xmlns:a16="http://schemas.microsoft.com/office/drawing/2014/main" id="{A04B95CE-E7EE-154F-B2E6-FC9E7D5995EB}"/>
              </a:ext>
            </a:extLst>
          </p:cNvPr>
          <p:cNvSpPr txBox="1">
            <a:spLocks noChangeArrowheads="1"/>
          </p:cNvSpPr>
          <p:nvPr/>
        </p:nvSpPr>
        <p:spPr bwMode="auto">
          <a:xfrm>
            <a:off x="685800" y="762000"/>
            <a:ext cx="202565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92168" name="Line 1032">
            <a:extLst>
              <a:ext uri="{FF2B5EF4-FFF2-40B4-BE49-F238E27FC236}">
                <a16:creationId xmlns:a16="http://schemas.microsoft.com/office/drawing/2014/main" id="{0D2638AF-EF2D-854B-A031-0BBCF1C6BFE3}"/>
              </a:ext>
            </a:extLst>
          </p:cNvPr>
          <p:cNvSpPr>
            <a:spLocks noChangeShapeType="1"/>
          </p:cNvSpPr>
          <p:nvPr/>
        </p:nvSpPr>
        <p:spPr bwMode="auto">
          <a:xfrm>
            <a:off x="1676400" y="1219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1035">
            <a:extLst>
              <a:ext uri="{FF2B5EF4-FFF2-40B4-BE49-F238E27FC236}">
                <a16:creationId xmlns:a16="http://schemas.microsoft.com/office/drawing/2014/main" id="{F46AE3F9-DFFA-2E49-94CB-30475A952FC9}"/>
              </a:ext>
            </a:extLst>
          </p:cNvPr>
          <p:cNvSpPr>
            <a:spLocks noChangeShapeType="1"/>
          </p:cNvSpPr>
          <p:nvPr/>
        </p:nvSpPr>
        <p:spPr bwMode="auto">
          <a:xfrm>
            <a:off x="1676400"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Text Box 1036">
            <a:extLst>
              <a:ext uri="{FF2B5EF4-FFF2-40B4-BE49-F238E27FC236}">
                <a16:creationId xmlns:a16="http://schemas.microsoft.com/office/drawing/2014/main" id="{49E1CFB3-622A-F54B-BE9D-8B48C047E2FD}"/>
              </a:ext>
            </a:extLst>
          </p:cNvPr>
          <p:cNvSpPr txBox="1">
            <a:spLocks noChangeArrowheads="1"/>
          </p:cNvSpPr>
          <p:nvPr/>
        </p:nvSpPr>
        <p:spPr bwMode="auto">
          <a:xfrm>
            <a:off x="830263" y="2895600"/>
            <a:ext cx="1704975" cy="822325"/>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服务器等待</a:t>
            </a:r>
          </a:p>
          <a:p>
            <a:pPr algn="ctr" eaLnBrk="1" hangingPunct="1"/>
            <a:r>
              <a:rPr lang="zh-CN" altLang="en-US"/>
              <a:t>网络连接</a:t>
            </a:r>
          </a:p>
        </p:txBody>
      </p:sp>
    </p:spTree>
    <p:extLst>
      <p:ext uri="{BB962C8B-B14F-4D97-AF65-F5344CB8AC3E}">
        <p14:creationId xmlns:p14="http://schemas.microsoft.com/office/powerpoint/2010/main" val="863908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21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1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21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7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nimBg="1" autoUpdateAnimBg="0"/>
      <p:bldP spid="92169" grpId="0" animBg="1" autoUpdateAnimBg="0"/>
      <p:bldP spid="92170" grpId="0" animBg="1" autoUpdateAnimBg="0"/>
      <p:bldP spid="92164" grpId="0" animBg="1" autoUpdateAnimBg="0"/>
      <p:bldP spid="92166" grpId="0" animBg="1" autoUpdateAnimBg="0"/>
      <p:bldP spid="9217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EE3856BF-C566-1749-B620-4707185D02C9}"/>
              </a:ext>
            </a:extLst>
          </p:cNvPr>
          <p:cNvSpPr>
            <a:spLocks noGrp="1"/>
          </p:cNvSpPr>
          <p:nvPr>
            <p:ph type="sldNum" sz="quarter" idx="10"/>
          </p:nvPr>
        </p:nvSpPr>
        <p:spPr/>
        <p:txBody>
          <a:bodyPr/>
          <a:lstStyle/>
          <a:p>
            <a:fld id="{5240B5E2-7730-2344-866D-450694C8D182}" type="slidenum">
              <a:rPr lang="en-US" altLang="zh-CN"/>
              <a:pPr/>
              <a:t>34</a:t>
            </a:fld>
            <a:endParaRPr lang="en-US" altLang="zh-CN"/>
          </a:p>
        </p:txBody>
      </p:sp>
      <p:sp>
        <p:nvSpPr>
          <p:cNvPr id="93187" name="Rectangle 3">
            <a:extLst>
              <a:ext uri="{FF2B5EF4-FFF2-40B4-BE49-F238E27FC236}">
                <a16:creationId xmlns:a16="http://schemas.microsoft.com/office/drawing/2014/main" id="{F9E920DD-FCAE-7D44-937F-5007A37526C6}"/>
              </a:ext>
            </a:extLst>
          </p:cNvPr>
          <p:cNvSpPr>
            <a:spLocks noGrp="1" noChangeArrowheads="1"/>
          </p:cNvSpPr>
          <p:nvPr>
            <p:ph type="body" idx="1"/>
          </p:nvPr>
        </p:nvSpPr>
        <p:spPr>
          <a:ln/>
        </p:spPr>
        <p:txBody>
          <a:bodyPr/>
          <a:lstStyle/>
          <a:p>
            <a:r>
              <a:rPr lang="en-US" altLang="zh-CN"/>
              <a:t>.</a:t>
            </a:r>
          </a:p>
        </p:txBody>
      </p:sp>
      <p:sp>
        <p:nvSpPr>
          <p:cNvPr id="93196" name="Text Box 12">
            <a:extLst>
              <a:ext uri="{FF2B5EF4-FFF2-40B4-BE49-F238E27FC236}">
                <a16:creationId xmlns:a16="http://schemas.microsoft.com/office/drawing/2014/main" id="{ADB5C8E9-356F-2A49-BF50-1D65ED64DFA3}"/>
              </a:ext>
            </a:extLst>
          </p:cNvPr>
          <p:cNvSpPr txBox="1">
            <a:spLocks noChangeArrowheads="1"/>
          </p:cNvSpPr>
          <p:nvPr/>
        </p:nvSpPr>
        <p:spPr bwMode="auto">
          <a:xfrm>
            <a:off x="304800" y="3733800"/>
            <a:ext cx="8610600" cy="1373188"/>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ps=new PrintStream(clientSocket.getOutputStream());</a:t>
            </a:r>
          </a:p>
          <a:p>
            <a:r>
              <a:rPr lang="en-US" altLang="zh-CN" sz="2800"/>
              <a:t>dis=new  </a:t>
            </a:r>
          </a:p>
          <a:p>
            <a:r>
              <a:rPr lang="en-US" altLang="zh-CN" sz="2800"/>
              <a:t>       DataInputStream(clientSocket.getInputStream()); </a:t>
            </a:r>
          </a:p>
        </p:txBody>
      </p:sp>
      <p:grpSp>
        <p:nvGrpSpPr>
          <p:cNvPr id="93205" name="Group 21">
            <a:extLst>
              <a:ext uri="{FF2B5EF4-FFF2-40B4-BE49-F238E27FC236}">
                <a16:creationId xmlns:a16="http://schemas.microsoft.com/office/drawing/2014/main" id="{C2AD9A8C-1815-8F4F-8789-CB06697146E5}"/>
              </a:ext>
            </a:extLst>
          </p:cNvPr>
          <p:cNvGrpSpPr>
            <a:grpSpLocks/>
          </p:cNvGrpSpPr>
          <p:nvPr/>
        </p:nvGrpSpPr>
        <p:grpSpPr bwMode="auto">
          <a:xfrm>
            <a:off x="381000" y="914400"/>
            <a:ext cx="2895600" cy="2651125"/>
            <a:chOff x="240" y="576"/>
            <a:chExt cx="1824" cy="1670"/>
          </a:xfrm>
        </p:grpSpPr>
        <p:sp>
          <p:nvSpPr>
            <p:cNvPr id="93190" name="Text Box 6">
              <a:extLst>
                <a:ext uri="{FF2B5EF4-FFF2-40B4-BE49-F238E27FC236}">
                  <a16:creationId xmlns:a16="http://schemas.microsoft.com/office/drawing/2014/main" id="{F4759F68-DFF2-2243-B7C5-31070BE2A84A}"/>
                </a:ext>
              </a:extLst>
            </p:cNvPr>
            <p:cNvSpPr txBox="1">
              <a:spLocks noChangeArrowheads="1"/>
            </p:cNvSpPr>
            <p:nvPr/>
          </p:nvSpPr>
          <p:spPr bwMode="auto">
            <a:xfrm>
              <a:off x="240" y="1104"/>
              <a:ext cx="1796"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创建服务器</a:t>
              </a:r>
              <a:r>
                <a:rPr lang="en-US" altLang="zh-CN"/>
                <a:t>(</a:t>
              </a:r>
              <a:r>
                <a:rPr lang="zh-CN" altLang="en-US"/>
                <a:t>端口号</a:t>
              </a:r>
              <a:r>
                <a:rPr lang="en-US" altLang="zh-CN"/>
                <a:t>)</a:t>
              </a:r>
            </a:p>
          </p:txBody>
        </p:sp>
        <p:grpSp>
          <p:nvGrpSpPr>
            <p:cNvPr id="93204" name="Group 20">
              <a:extLst>
                <a:ext uri="{FF2B5EF4-FFF2-40B4-BE49-F238E27FC236}">
                  <a16:creationId xmlns:a16="http://schemas.microsoft.com/office/drawing/2014/main" id="{9428DABE-310D-8D48-AA3E-D33E66958DF3}"/>
                </a:ext>
              </a:extLst>
            </p:cNvPr>
            <p:cNvGrpSpPr>
              <a:grpSpLocks/>
            </p:cNvGrpSpPr>
            <p:nvPr/>
          </p:nvGrpSpPr>
          <p:grpSpPr bwMode="auto">
            <a:xfrm>
              <a:off x="384" y="576"/>
              <a:ext cx="1280" cy="1670"/>
              <a:chOff x="384" y="576"/>
              <a:chExt cx="1280" cy="1670"/>
            </a:xfrm>
          </p:grpSpPr>
          <p:sp>
            <p:nvSpPr>
              <p:cNvPr id="93191" name="Text Box 7">
                <a:extLst>
                  <a:ext uri="{FF2B5EF4-FFF2-40B4-BE49-F238E27FC236}">
                    <a16:creationId xmlns:a16="http://schemas.microsoft.com/office/drawing/2014/main" id="{11C154D6-65A9-1744-BFD0-B142A27822E0}"/>
                  </a:ext>
                </a:extLst>
              </p:cNvPr>
              <p:cNvSpPr txBox="1">
                <a:spLocks noChangeArrowheads="1"/>
              </p:cNvSpPr>
              <p:nvPr/>
            </p:nvSpPr>
            <p:spPr bwMode="auto">
              <a:xfrm>
                <a:off x="384" y="576"/>
                <a:ext cx="1280"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93192" name="Line 8">
                <a:extLst>
                  <a:ext uri="{FF2B5EF4-FFF2-40B4-BE49-F238E27FC236}">
                    <a16:creationId xmlns:a16="http://schemas.microsoft.com/office/drawing/2014/main" id="{4F458A1B-4C0A-8F45-8658-149F4CD83BD6}"/>
                  </a:ext>
                </a:extLst>
              </p:cNvPr>
              <p:cNvSpPr>
                <a:spLocks noChangeShapeType="1"/>
              </p:cNvSpPr>
              <p:nvPr/>
            </p:nvSpPr>
            <p:spPr bwMode="auto">
              <a:xfrm>
                <a:off x="1008" y="86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Line 9">
                <a:extLst>
                  <a:ext uri="{FF2B5EF4-FFF2-40B4-BE49-F238E27FC236}">
                    <a16:creationId xmlns:a16="http://schemas.microsoft.com/office/drawing/2014/main" id="{D4C328CE-6655-BB45-9657-E52BE35E22C1}"/>
                  </a:ext>
                </a:extLst>
              </p:cNvPr>
              <p:cNvSpPr>
                <a:spLocks noChangeShapeType="1"/>
              </p:cNvSpPr>
              <p:nvPr/>
            </p:nvSpPr>
            <p:spPr bwMode="auto">
              <a:xfrm>
                <a:off x="1008" y="139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Text Box 10">
                <a:extLst>
                  <a:ext uri="{FF2B5EF4-FFF2-40B4-BE49-F238E27FC236}">
                    <a16:creationId xmlns:a16="http://schemas.microsoft.com/office/drawing/2014/main" id="{6F2377C6-6A83-0142-A6FC-1F95C72B32D1}"/>
                  </a:ext>
                </a:extLst>
              </p:cNvPr>
              <p:cNvSpPr txBox="1">
                <a:spLocks noChangeArrowheads="1"/>
              </p:cNvSpPr>
              <p:nvPr/>
            </p:nvSpPr>
            <p:spPr bwMode="auto">
              <a:xfrm>
                <a:off x="469" y="1728"/>
                <a:ext cx="1086" cy="51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服务器等待</a:t>
                </a:r>
              </a:p>
              <a:p>
                <a:pPr algn="ctr" eaLnBrk="1" hangingPunct="1"/>
                <a:r>
                  <a:rPr lang="zh-CN" altLang="en-US"/>
                  <a:t>网络连接</a:t>
                </a:r>
              </a:p>
            </p:txBody>
          </p:sp>
        </p:grpSp>
        <p:sp>
          <p:nvSpPr>
            <p:cNvPr id="93198" name="Line 14">
              <a:extLst>
                <a:ext uri="{FF2B5EF4-FFF2-40B4-BE49-F238E27FC236}">
                  <a16:creationId xmlns:a16="http://schemas.microsoft.com/office/drawing/2014/main" id="{AB888438-AE91-A349-B5AD-F3A0222E1956}"/>
                </a:ext>
              </a:extLst>
            </p:cNvPr>
            <p:cNvSpPr>
              <a:spLocks noChangeShapeType="1"/>
            </p:cNvSpPr>
            <p:nvPr/>
          </p:nvSpPr>
          <p:spPr bwMode="auto">
            <a:xfrm>
              <a:off x="1584" y="201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199" name="Text Box 15">
            <a:extLst>
              <a:ext uri="{FF2B5EF4-FFF2-40B4-BE49-F238E27FC236}">
                <a16:creationId xmlns:a16="http://schemas.microsoft.com/office/drawing/2014/main" id="{D6A751CD-A8AC-8E45-97AE-208B5DA16162}"/>
              </a:ext>
            </a:extLst>
          </p:cNvPr>
          <p:cNvSpPr txBox="1">
            <a:spLocks noChangeArrowheads="1"/>
          </p:cNvSpPr>
          <p:nvPr/>
        </p:nvSpPr>
        <p:spPr bwMode="auto">
          <a:xfrm>
            <a:off x="3124200" y="2971800"/>
            <a:ext cx="1920875"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93201" name="Text Box 17">
            <a:extLst>
              <a:ext uri="{FF2B5EF4-FFF2-40B4-BE49-F238E27FC236}">
                <a16:creationId xmlns:a16="http://schemas.microsoft.com/office/drawing/2014/main" id="{8E30ABCC-7BAA-114C-8804-C873B603C8E2}"/>
              </a:ext>
            </a:extLst>
          </p:cNvPr>
          <p:cNvSpPr txBox="1">
            <a:spLocks noChangeArrowheads="1"/>
          </p:cNvSpPr>
          <p:nvPr/>
        </p:nvSpPr>
        <p:spPr bwMode="auto">
          <a:xfrm>
            <a:off x="5562600" y="2971800"/>
            <a:ext cx="2955925"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向客户发出登录要求</a:t>
            </a:r>
          </a:p>
        </p:txBody>
      </p:sp>
      <p:sp>
        <p:nvSpPr>
          <p:cNvPr id="93202" name="Line 18">
            <a:extLst>
              <a:ext uri="{FF2B5EF4-FFF2-40B4-BE49-F238E27FC236}">
                <a16:creationId xmlns:a16="http://schemas.microsoft.com/office/drawing/2014/main" id="{F93B6979-50C6-BA4C-8953-4C93D9D873F4}"/>
              </a:ext>
            </a:extLst>
          </p:cNvPr>
          <p:cNvSpPr>
            <a:spLocks noChangeShapeType="1"/>
          </p:cNvSpPr>
          <p:nvPr/>
        </p:nvSpPr>
        <p:spPr bwMode="auto">
          <a:xfrm>
            <a:off x="4953000" y="3200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Text Box 19">
            <a:extLst>
              <a:ext uri="{FF2B5EF4-FFF2-40B4-BE49-F238E27FC236}">
                <a16:creationId xmlns:a16="http://schemas.microsoft.com/office/drawing/2014/main" id="{96868AB3-AA0F-234E-B2AD-ED24D25C302C}"/>
              </a:ext>
            </a:extLst>
          </p:cNvPr>
          <p:cNvSpPr txBox="1">
            <a:spLocks noChangeArrowheads="1"/>
          </p:cNvSpPr>
          <p:nvPr/>
        </p:nvSpPr>
        <p:spPr bwMode="auto">
          <a:xfrm>
            <a:off x="838200" y="5257800"/>
            <a:ext cx="6688138" cy="51911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 ps.println("login:"); ps.flush();</a:t>
            </a:r>
            <a:endParaRPr lang="en-US" altLang="zh-CN" b="0"/>
          </a:p>
        </p:txBody>
      </p:sp>
    </p:spTree>
    <p:extLst>
      <p:ext uri="{BB962C8B-B14F-4D97-AF65-F5344CB8AC3E}">
        <p14:creationId xmlns:p14="http://schemas.microsoft.com/office/powerpoint/2010/main" val="3615129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32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2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6" grpId="0" animBg="1" autoUpdateAnimBg="0"/>
      <p:bldP spid="93199" grpId="0" animBg="1" autoUpdateAnimBg="0"/>
      <p:bldP spid="93201" grpId="0" animBg="1" autoUpdateAnimBg="0"/>
      <p:bldP spid="9320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0E73B545-A624-E94A-8425-FB924A4EF4E9}"/>
              </a:ext>
            </a:extLst>
          </p:cNvPr>
          <p:cNvSpPr>
            <a:spLocks noGrp="1"/>
          </p:cNvSpPr>
          <p:nvPr>
            <p:ph type="sldNum" sz="quarter" idx="10"/>
          </p:nvPr>
        </p:nvSpPr>
        <p:spPr/>
        <p:txBody>
          <a:bodyPr/>
          <a:lstStyle/>
          <a:p>
            <a:fld id="{8F5A20AD-FBA1-0F45-816C-0839589EEA59}" type="slidenum">
              <a:rPr lang="en-US" altLang="zh-CN"/>
              <a:pPr/>
              <a:t>35</a:t>
            </a:fld>
            <a:endParaRPr lang="en-US" altLang="zh-CN"/>
          </a:p>
        </p:txBody>
      </p:sp>
      <p:sp>
        <p:nvSpPr>
          <p:cNvPr id="94212" name="Text Box 1028">
            <a:extLst>
              <a:ext uri="{FF2B5EF4-FFF2-40B4-BE49-F238E27FC236}">
                <a16:creationId xmlns:a16="http://schemas.microsoft.com/office/drawing/2014/main" id="{137CB799-2BEA-B443-BE09-352129161D2C}"/>
              </a:ext>
            </a:extLst>
          </p:cNvPr>
          <p:cNvSpPr txBox="1">
            <a:spLocks noGrp="1" noChangeArrowheads="1"/>
          </p:cNvSpPr>
          <p:nvPr>
            <p:ph type="body" idx="1"/>
          </p:nvPr>
        </p:nvSpPr>
        <p:spPr>
          <a:xfrm>
            <a:off x="304800" y="5486400"/>
            <a:ext cx="8382000" cy="1066800"/>
          </a:xfrm>
          <a:solidFill>
            <a:srgbClr val="FFCCCC"/>
          </a:solidFill>
          <a:ln>
            <a:noFill/>
          </a:ln>
          <a:extLst>
            <a:ext uri="{91240B29-F687-4F45-9708-019B960494DF}">
              <a14:hiddenLine xmlns:a14="http://schemas.microsoft.com/office/drawing/2010/main" w="38100">
                <a:solidFill>
                  <a:schemeClr val="tx1"/>
                </a:solidFill>
                <a:miter lim="800000"/>
                <a:headEnd/>
                <a:tailEnd/>
              </a14:hiddenLine>
            </a:ext>
          </a:extLst>
        </p:spPr>
        <p:txBody>
          <a:bodyPr/>
          <a:lstStyle/>
          <a:p>
            <a:pPr>
              <a:buFont typeface="Monotype Sorts" pitchFamily="2" charset="2"/>
              <a:buNone/>
            </a:pPr>
            <a:r>
              <a:rPr lang="en-US" altLang="zh-CN" sz="2400">
                <a:solidFill>
                  <a:schemeClr val="accent1"/>
                </a:solidFill>
              </a:rPr>
              <a:t>ps.println("login sucessful"); ps.flush();</a:t>
            </a:r>
          </a:p>
          <a:p>
            <a:pPr>
              <a:buFont typeface="Monotype Sorts" pitchFamily="2" charset="2"/>
              <a:buNone/>
            </a:pPr>
            <a:r>
              <a:rPr lang="en-US" altLang="zh-CN" sz="2400"/>
              <a:t>System.out.println(username+" has logged off");}</a:t>
            </a:r>
            <a:endParaRPr lang="en-US" altLang="zh-CN"/>
          </a:p>
        </p:txBody>
      </p:sp>
      <p:sp>
        <p:nvSpPr>
          <p:cNvPr id="94224" name="Text Box 1040">
            <a:extLst>
              <a:ext uri="{FF2B5EF4-FFF2-40B4-BE49-F238E27FC236}">
                <a16:creationId xmlns:a16="http://schemas.microsoft.com/office/drawing/2014/main" id="{9889CFB7-7B90-CD4C-9213-CB10F8E7CE56}"/>
              </a:ext>
            </a:extLst>
          </p:cNvPr>
          <p:cNvSpPr txBox="1">
            <a:spLocks noChangeArrowheads="1"/>
          </p:cNvSpPr>
          <p:nvPr/>
        </p:nvSpPr>
        <p:spPr bwMode="auto">
          <a:xfrm>
            <a:off x="381000" y="2057400"/>
            <a:ext cx="210820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读客户 端信息</a:t>
            </a:r>
          </a:p>
        </p:txBody>
      </p:sp>
      <p:grpSp>
        <p:nvGrpSpPr>
          <p:cNvPr id="94231" name="Group 1047">
            <a:extLst>
              <a:ext uri="{FF2B5EF4-FFF2-40B4-BE49-F238E27FC236}">
                <a16:creationId xmlns:a16="http://schemas.microsoft.com/office/drawing/2014/main" id="{8DC11152-41F0-C246-8D9B-A2FF25DA8476}"/>
              </a:ext>
            </a:extLst>
          </p:cNvPr>
          <p:cNvGrpSpPr>
            <a:grpSpLocks/>
          </p:cNvGrpSpPr>
          <p:nvPr/>
        </p:nvGrpSpPr>
        <p:grpSpPr bwMode="auto">
          <a:xfrm>
            <a:off x="381000" y="914400"/>
            <a:ext cx="8169275" cy="1600200"/>
            <a:chOff x="240" y="576"/>
            <a:chExt cx="5146" cy="1008"/>
          </a:xfrm>
        </p:grpSpPr>
        <p:grpSp>
          <p:nvGrpSpPr>
            <p:cNvPr id="94227" name="Group 1043">
              <a:extLst>
                <a:ext uri="{FF2B5EF4-FFF2-40B4-BE49-F238E27FC236}">
                  <a16:creationId xmlns:a16="http://schemas.microsoft.com/office/drawing/2014/main" id="{000CC4A4-EDE7-3D4A-A629-4BBA654FCB48}"/>
                </a:ext>
              </a:extLst>
            </p:cNvPr>
            <p:cNvGrpSpPr>
              <a:grpSpLocks/>
            </p:cNvGrpSpPr>
            <p:nvPr/>
          </p:nvGrpSpPr>
          <p:grpSpPr bwMode="auto">
            <a:xfrm>
              <a:off x="240" y="576"/>
              <a:ext cx="5146" cy="1008"/>
              <a:chOff x="240" y="576"/>
              <a:chExt cx="5146" cy="1008"/>
            </a:xfrm>
          </p:grpSpPr>
          <p:sp>
            <p:nvSpPr>
              <p:cNvPr id="94214" name="Text Box 1030">
                <a:extLst>
                  <a:ext uri="{FF2B5EF4-FFF2-40B4-BE49-F238E27FC236}">
                    <a16:creationId xmlns:a16="http://schemas.microsoft.com/office/drawing/2014/main" id="{7D61ACDB-D9C4-8D4C-842B-9E2A22AF1919}"/>
                  </a:ext>
                </a:extLst>
              </p:cNvPr>
              <p:cNvSpPr txBox="1">
                <a:spLocks noChangeArrowheads="1"/>
              </p:cNvSpPr>
              <p:nvPr/>
            </p:nvSpPr>
            <p:spPr bwMode="auto">
              <a:xfrm>
                <a:off x="1920" y="576"/>
                <a:ext cx="1796"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创建服务器</a:t>
                </a:r>
                <a:r>
                  <a:rPr lang="en-US" altLang="zh-CN"/>
                  <a:t>(</a:t>
                </a:r>
                <a:r>
                  <a:rPr lang="zh-CN" altLang="en-US"/>
                  <a:t>端口号</a:t>
                </a:r>
                <a:r>
                  <a:rPr lang="en-US" altLang="zh-CN"/>
                  <a:t>)</a:t>
                </a:r>
              </a:p>
            </p:txBody>
          </p:sp>
          <p:sp>
            <p:nvSpPr>
              <p:cNvPr id="94215" name="Text Box 1031">
                <a:extLst>
                  <a:ext uri="{FF2B5EF4-FFF2-40B4-BE49-F238E27FC236}">
                    <a16:creationId xmlns:a16="http://schemas.microsoft.com/office/drawing/2014/main" id="{8E626979-6854-EF40-B6BC-87ECD55FADD7}"/>
                  </a:ext>
                </a:extLst>
              </p:cNvPr>
              <p:cNvSpPr txBox="1">
                <a:spLocks noChangeArrowheads="1"/>
              </p:cNvSpPr>
              <p:nvPr/>
            </p:nvSpPr>
            <p:spPr bwMode="auto">
              <a:xfrm>
                <a:off x="240" y="576"/>
                <a:ext cx="1280"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94218" name="Text Box 1034">
                <a:extLst>
                  <a:ext uri="{FF2B5EF4-FFF2-40B4-BE49-F238E27FC236}">
                    <a16:creationId xmlns:a16="http://schemas.microsoft.com/office/drawing/2014/main" id="{96FB13A0-8061-5E4C-940E-EA8E84F2A934}"/>
                  </a:ext>
                </a:extLst>
              </p:cNvPr>
              <p:cNvSpPr txBox="1">
                <a:spLocks noChangeArrowheads="1"/>
              </p:cNvSpPr>
              <p:nvPr/>
            </p:nvSpPr>
            <p:spPr bwMode="auto">
              <a:xfrm>
                <a:off x="4213" y="576"/>
                <a:ext cx="1086" cy="51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服务器等待</a:t>
                </a:r>
              </a:p>
              <a:p>
                <a:pPr algn="ctr" eaLnBrk="1" hangingPunct="1"/>
                <a:r>
                  <a:rPr lang="zh-CN" altLang="en-US"/>
                  <a:t>网络连接</a:t>
                </a:r>
              </a:p>
            </p:txBody>
          </p:sp>
          <p:sp>
            <p:nvSpPr>
              <p:cNvPr id="94219" name="Line 1035">
                <a:extLst>
                  <a:ext uri="{FF2B5EF4-FFF2-40B4-BE49-F238E27FC236}">
                    <a16:creationId xmlns:a16="http://schemas.microsoft.com/office/drawing/2014/main" id="{F1AD2C29-AD30-F345-B2B3-FAEF32DAE130}"/>
                  </a:ext>
                </a:extLst>
              </p:cNvPr>
              <p:cNvSpPr>
                <a:spLocks noChangeShapeType="1"/>
              </p:cNvSpPr>
              <p:nvPr/>
            </p:nvSpPr>
            <p:spPr bwMode="auto">
              <a:xfrm>
                <a:off x="3696" y="72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0" name="Text Box 1036">
                <a:extLst>
                  <a:ext uri="{FF2B5EF4-FFF2-40B4-BE49-F238E27FC236}">
                    <a16:creationId xmlns:a16="http://schemas.microsoft.com/office/drawing/2014/main" id="{615DF9B0-1734-B041-82A2-A2AD68DF7FC7}"/>
                  </a:ext>
                </a:extLst>
              </p:cNvPr>
              <p:cNvSpPr txBox="1">
                <a:spLocks noChangeArrowheads="1"/>
              </p:cNvSpPr>
              <p:nvPr/>
            </p:nvSpPr>
            <p:spPr bwMode="auto">
              <a:xfrm>
                <a:off x="4176" y="1296"/>
                <a:ext cx="1210"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94221" name="Line 1037">
                <a:extLst>
                  <a:ext uri="{FF2B5EF4-FFF2-40B4-BE49-F238E27FC236}">
                    <a16:creationId xmlns:a16="http://schemas.microsoft.com/office/drawing/2014/main" id="{D24FCDA9-6967-3247-BF2C-6C8C106FA88B}"/>
                  </a:ext>
                </a:extLst>
              </p:cNvPr>
              <p:cNvSpPr>
                <a:spLocks noChangeShapeType="1"/>
              </p:cNvSpPr>
              <p:nvPr/>
            </p:nvSpPr>
            <p:spPr bwMode="auto">
              <a:xfrm>
                <a:off x="1440" y="72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Line 1038">
                <a:extLst>
                  <a:ext uri="{FF2B5EF4-FFF2-40B4-BE49-F238E27FC236}">
                    <a16:creationId xmlns:a16="http://schemas.microsoft.com/office/drawing/2014/main" id="{861FCE03-DD13-594E-BFA7-D59ADF27BBDA}"/>
                  </a:ext>
                </a:extLst>
              </p:cNvPr>
              <p:cNvSpPr>
                <a:spLocks noChangeShapeType="1"/>
              </p:cNvSpPr>
              <p:nvPr/>
            </p:nvSpPr>
            <p:spPr bwMode="auto">
              <a:xfrm>
                <a:off x="4800" y="10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223" name="Line 1039">
              <a:extLst>
                <a:ext uri="{FF2B5EF4-FFF2-40B4-BE49-F238E27FC236}">
                  <a16:creationId xmlns:a16="http://schemas.microsoft.com/office/drawing/2014/main" id="{FFAE2B88-BF84-3D4A-91AF-0FF08DD7F269}"/>
                </a:ext>
              </a:extLst>
            </p:cNvPr>
            <p:cNvSpPr>
              <a:spLocks noChangeShapeType="1"/>
            </p:cNvSpPr>
            <p:nvPr/>
          </p:nvSpPr>
          <p:spPr bwMode="auto">
            <a:xfrm flipH="1">
              <a:off x="3744" y="148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5" name="Text Box 1041">
              <a:extLst>
                <a:ext uri="{FF2B5EF4-FFF2-40B4-BE49-F238E27FC236}">
                  <a16:creationId xmlns:a16="http://schemas.microsoft.com/office/drawing/2014/main" id="{F7F8D9F5-1ACA-E44B-B437-D7352E666A77}"/>
                </a:ext>
              </a:extLst>
            </p:cNvPr>
            <p:cNvSpPr txBox="1">
              <a:spLocks noChangeArrowheads="1"/>
            </p:cNvSpPr>
            <p:nvPr/>
          </p:nvSpPr>
          <p:spPr bwMode="auto">
            <a:xfrm>
              <a:off x="1920" y="1296"/>
              <a:ext cx="1862"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向用户发出登录要求</a:t>
              </a:r>
            </a:p>
          </p:txBody>
        </p:sp>
      </p:grpSp>
      <p:sp>
        <p:nvSpPr>
          <p:cNvPr id="94226" name="Line 1042">
            <a:extLst>
              <a:ext uri="{FF2B5EF4-FFF2-40B4-BE49-F238E27FC236}">
                <a16:creationId xmlns:a16="http://schemas.microsoft.com/office/drawing/2014/main" id="{B7CDD385-C421-B340-8BEE-F9A485FC2D4A}"/>
              </a:ext>
            </a:extLst>
          </p:cNvPr>
          <p:cNvSpPr>
            <a:spLocks noChangeShapeType="1"/>
          </p:cNvSpPr>
          <p:nvPr/>
        </p:nvSpPr>
        <p:spPr bwMode="auto">
          <a:xfrm flipH="1">
            <a:off x="2514600" y="2286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8" name="Text Box 1044">
            <a:extLst>
              <a:ext uri="{FF2B5EF4-FFF2-40B4-BE49-F238E27FC236}">
                <a16:creationId xmlns:a16="http://schemas.microsoft.com/office/drawing/2014/main" id="{A0DBEEB2-34DB-E34C-BE87-C9A7A7AE6E60}"/>
              </a:ext>
            </a:extLst>
          </p:cNvPr>
          <p:cNvSpPr txBox="1">
            <a:spLocks noChangeArrowheads="1"/>
          </p:cNvSpPr>
          <p:nvPr/>
        </p:nvSpPr>
        <p:spPr bwMode="auto">
          <a:xfrm>
            <a:off x="381000" y="2971800"/>
            <a:ext cx="264795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通知客户连接完毕</a:t>
            </a:r>
          </a:p>
        </p:txBody>
      </p:sp>
      <p:sp>
        <p:nvSpPr>
          <p:cNvPr id="94229" name="Line 1045">
            <a:extLst>
              <a:ext uri="{FF2B5EF4-FFF2-40B4-BE49-F238E27FC236}">
                <a16:creationId xmlns:a16="http://schemas.microsoft.com/office/drawing/2014/main" id="{164D525B-9511-8947-B938-22387AE04292}"/>
              </a:ext>
            </a:extLst>
          </p:cNvPr>
          <p:cNvSpPr>
            <a:spLocks noChangeShapeType="1"/>
          </p:cNvSpPr>
          <p:nvPr/>
        </p:nvSpPr>
        <p:spPr bwMode="auto">
          <a:xfrm>
            <a:off x="1295400" y="2514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0" name="Text Box 1046">
            <a:extLst>
              <a:ext uri="{FF2B5EF4-FFF2-40B4-BE49-F238E27FC236}">
                <a16:creationId xmlns:a16="http://schemas.microsoft.com/office/drawing/2014/main" id="{231DED1A-82A5-AC45-BAE2-2697C4CE614F}"/>
              </a:ext>
            </a:extLst>
          </p:cNvPr>
          <p:cNvSpPr txBox="1">
            <a:spLocks noChangeArrowheads="1"/>
          </p:cNvSpPr>
          <p:nvPr/>
        </p:nvSpPr>
        <p:spPr bwMode="auto">
          <a:xfrm>
            <a:off x="381000" y="3581400"/>
            <a:ext cx="8174038" cy="18002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a:t>if ((</a:t>
            </a:r>
            <a:r>
              <a:rPr lang="en-US" altLang="zh-CN" sz="2800">
                <a:solidFill>
                  <a:srgbClr val="990033"/>
                </a:solidFill>
              </a:rPr>
              <a:t>username=dis.readLine())==null</a:t>
            </a:r>
            <a:r>
              <a:rPr lang="en-US" altLang="zh-CN" sz="2800"/>
              <a:t>)</a:t>
            </a:r>
          </a:p>
          <a:p>
            <a:r>
              <a:rPr lang="en-US" altLang="zh-CN" sz="2800"/>
              <a:t>{	System.out.println("readLine returned null");</a:t>
            </a:r>
          </a:p>
          <a:p>
            <a:r>
              <a:rPr lang="en-US" altLang="zh-CN" sz="2800"/>
              <a:t>	System.exit(1); }</a:t>
            </a:r>
          </a:p>
          <a:p>
            <a:r>
              <a:rPr lang="en-US" altLang="zh-CN" sz="2800"/>
              <a:t>System.out.println("Username:"+username);</a:t>
            </a:r>
          </a:p>
        </p:txBody>
      </p:sp>
    </p:spTree>
    <p:extLst>
      <p:ext uri="{BB962C8B-B14F-4D97-AF65-F5344CB8AC3E}">
        <p14:creationId xmlns:p14="http://schemas.microsoft.com/office/powerpoint/2010/main" val="3267608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42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4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2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2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42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2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4212">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P spid="94224" grpId="0" animBg="1" autoUpdateAnimBg="0"/>
      <p:bldP spid="94228" grpId="0" animBg="1" autoUpdateAnimBg="0"/>
      <p:bldP spid="9423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EF7FAAF2-32DD-8B4A-B8F7-5A08584E1445}"/>
              </a:ext>
            </a:extLst>
          </p:cNvPr>
          <p:cNvSpPr>
            <a:spLocks noGrp="1"/>
          </p:cNvSpPr>
          <p:nvPr>
            <p:ph type="sldNum" sz="quarter" idx="10"/>
          </p:nvPr>
        </p:nvSpPr>
        <p:spPr/>
        <p:txBody>
          <a:bodyPr/>
          <a:lstStyle/>
          <a:p>
            <a:fld id="{619F6375-FD4B-8A40-8C53-BE4329433D49}" type="slidenum">
              <a:rPr lang="en-US" altLang="zh-CN"/>
              <a:pPr/>
              <a:t>36</a:t>
            </a:fld>
            <a:endParaRPr lang="en-US" altLang="zh-CN"/>
          </a:p>
        </p:txBody>
      </p:sp>
      <p:sp>
        <p:nvSpPr>
          <p:cNvPr id="91139" name="Rectangle 1027">
            <a:extLst>
              <a:ext uri="{FF2B5EF4-FFF2-40B4-BE49-F238E27FC236}">
                <a16:creationId xmlns:a16="http://schemas.microsoft.com/office/drawing/2014/main" id="{CCB95413-380D-F141-B1AB-127CCD80F98D}"/>
              </a:ext>
            </a:extLst>
          </p:cNvPr>
          <p:cNvSpPr>
            <a:spLocks noGrp="1" noChangeArrowheads="1"/>
          </p:cNvSpPr>
          <p:nvPr>
            <p:ph type="body" idx="1"/>
          </p:nvPr>
        </p:nvSpPr>
        <p:spPr>
          <a:ln/>
        </p:spPr>
        <p:txBody>
          <a:bodyPr/>
          <a:lstStyle/>
          <a:p>
            <a:r>
              <a:rPr lang="zh-CN" altLang="en-US"/>
              <a:t>例</a:t>
            </a:r>
            <a:r>
              <a:rPr lang="en-US" altLang="zh-CN"/>
              <a:t>:</a:t>
            </a:r>
            <a:r>
              <a:rPr lang="zh-CN" altLang="en-US"/>
              <a:t>显示服务器与客户机间的通信</a:t>
            </a:r>
            <a:r>
              <a:rPr lang="en-US" altLang="zh-CN"/>
              <a:t>(</a:t>
            </a:r>
            <a:r>
              <a:rPr lang="zh-CN" altLang="en-US"/>
              <a:t>客户端</a:t>
            </a:r>
            <a:r>
              <a:rPr lang="en-US" altLang="zh-CN"/>
              <a:t>)</a:t>
            </a:r>
          </a:p>
        </p:txBody>
      </p:sp>
      <p:sp>
        <p:nvSpPr>
          <p:cNvPr id="91141" name="Text Box 1029">
            <a:extLst>
              <a:ext uri="{FF2B5EF4-FFF2-40B4-BE49-F238E27FC236}">
                <a16:creationId xmlns:a16="http://schemas.microsoft.com/office/drawing/2014/main" id="{F7A48171-BD03-FA44-BE46-1884501D8EFC}"/>
              </a:ext>
            </a:extLst>
          </p:cNvPr>
          <p:cNvSpPr txBox="1">
            <a:spLocks noChangeArrowheads="1"/>
          </p:cNvSpPr>
          <p:nvPr/>
        </p:nvSpPr>
        <p:spPr bwMode="auto">
          <a:xfrm>
            <a:off x="304800" y="2362200"/>
            <a:ext cx="2276475" cy="466725"/>
          </a:xfrm>
          <a:prstGeom prst="rect">
            <a:avLst/>
          </a:prstGeom>
          <a:solidFill>
            <a:srgbClr val="FF9900"/>
          </a:solidFill>
          <a:ln w="9525">
            <a:solidFill>
              <a:schemeClr val="tx1"/>
            </a:solidFill>
            <a:miter lim="800000"/>
            <a:headEnd/>
            <a:tailEnd/>
          </a:ln>
        </p:spPr>
        <p:txBody>
          <a:bodyPr wrap="none">
            <a:spAutoFit/>
          </a:bodyPr>
          <a:lstStyle/>
          <a:p>
            <a:pPr eaLnBrk="1" hangingPunct="1"/>
            <a:r>
              <a:rPr lang="zh-CN" altLang="en-US"/>
              <a:t>创建</a:t>
            </a:r>
            <a:r>
              <a:rPr lang="en-US" altLang="zh-CN"/>
              <a:t>Socket</a:t>
            </a:r>
            <a:r>
              <a:rPr lang="zh-CN" altLang="en-US"/>
              <a:t>实例</a:t>
            </a:r>
          </a:p>
        </p:txBody>
      </p:sp>
      <p:sp>
        <p:nvSpPr>
          <p:cNvPr id="91142" name="Line 1030">
            <a:extLst>
              <a:ext uri="{FF2B5EF4-FFF2-40B4-BE49-F238E27FC236}">
                <a16:creationId xmlns:a16="http://schemas.microsoft.com/office/drawing/2014/main" id="{04AFA8D5-C8EC-B44C-966F-3EF1D7ADA2DC}"/>
              </a:ext>
            </a:extLst>
          </p:cNvPr>
          <p:cNvSpPr>
            <a:spLocks noChangeShapeType="1"/>
          </p:cNvSpPr>
          <p:nvPr/>
        </p:nvSpPr>
        <p:spPr bwMode="auto">
          <a:xfrm>
            <a:off x="1371600" y="1981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3" name="Text Box 1031">
            <a:extLst>
              <a:ext uri="{FF2B5EF4-FFF2-40B4-BE49-F238E27FC236}">
                <a16:creationId xmlns:a16="http://schemas.microsoft.com/office/drawing/2014/main" id="{B1392E29-7C79-8D4B-A2BD-D306FB1FF894}"/>
              </a:ext>
            </a:extLst>
          </p:cNvPr>
          <p:cNvSpPr txBox="1">
            <a:spLocks noChangeArrowheads="1"/>
          </p:cNvSpPr>
          <p:nvPr/>
        </p:nvSpPr>
        <p:spPr bwMode="auto">
          <a:xfrm>
            <a:off x="4495800" y="1447800"/>
            <a:ext cx="4038600" cy="1809750"/>
          </a:xfrm>
          <a:prstGeom prst="rect">
            <a:avLst/>
          </a:prstGeom>
          <a:solidFill>
            <a:srgbClr val="FFFFCC"/>
          </a:solidFill>
          <a:ln w="9525">
            <a:solidFill>
              <a:schemeClr val="tx1"/>
            </a:solidFill>
            <a:miter lim="800000"/>
            <a:headEnd/>
            <a:tailEnd/>
          </a:ln>
        </p:spPr>
        <p:txBody>
          <a:bodyPr>
            <a:spAutoFit/>
          </a:bodyPr>
          <a:lstStyle/>
          <a:p>
            <a:r>
              <a:rPr lang="en-US" altLang="zh-CN" sz="2800"/>
              <a:t>PrintStream output;</a:t>
            </a:r>
          </a:p>
          <a:p>
            <a:r>
              <a:rPr lang="en-US" altLang="zh-CN" sz="2800"/>
              <a:t>DataInputStream input;</a:t>
            </a:r>
          </a:p>
          <a:p>
            <a:r>
              <a:rPr lang="en-US" altLang="zh-CN" sz="2800"/>
              <a:t>String string;		</a:t>
            </a:r>
          </a:p>
          <a:p>
            <a:r>
              <a:rPr lang="en-US" altLang="zh-CN" sz="2800"/>
              <a:t>Socket socket=null;</a:t>
            </a:r>
          </a:p>
        </p:txBody>
      </p:sp>
      <p:sp>
        <p:nvSpPr>
          <p:cNvPr id="91145" name="Text Box 1033">
            <a:extLst>
              <a:ext uri="{FF2B5EF4-FFF2-40B4-BE49-F238E27FC236}">
                <a16:creationId xmlns:a16="http://schemas.microsoft.com/office/drawing/2014/main" id="{17ACB89D-3FFE-874A-B13B-BFEF864F8B78}"/>
              </a:ext>
            </a:extLst>
          </p:cNvPr>
          <p:cNvSpPr txBox="1">
            <a:spLocks noChangeArrowheads="1"/>
          </p:cNvSpPr>
          <p:nvPr/>
        </p:nvSpPr>
        <p:spPr bwMode="auto">
          <a:xfrm>
            <a:off x="381000" y="1524000"/>
            <a:ext cx="2022475" cy="466725"/>
          </a:xfrm>
          <a:prstGeom prst="rect">
            <a:avLst/>
          </a:prstGeom>
          <a:solidFill>
            <a:srgbClr val="FF9900"/>
          </a:solidFill>
          <a:ln w="9525">
            <a:solidFill>
              <a:schemeClr val="tx1"/>
            </a:solidFill>
            <a:miter lim="800000"/>
            <a:headEnd/>
            <a:tailEnd/>
          </a:ln>
        </p:spPr>
        <p:txBody>
          <a:bodyPr wrap="none">
            <a:spAutoFit/>
          </a:bodyPr>
          <a:lstStyle/>
          <a:p>
            <a:pPr eaLnBrk="1" hangingPunct="1"/>
            <a:r>
              <a:rPr lang="zh-CN" altLang="en-US"/>
              <a:t>定义数据成员</a:t>
            </a:r>
          </a:p>
        </p:txBody>
      </p:sp>
      <p:sp>
        <p:nvSpPr>
          <p:cNvPr id="91146" name="Text Box 1034">
            <a:extLst>
              <a:ext uri="{FF2B5EF4-FFF2-40B4-BE49-F238E27FC236}">
                <a16:creationId xmlns:a16="http://schemas.microsoft.com/office/drawing/2014/main" id="{5477A0AD-2E74-E04F-939A-E2F86A69033C}"/>
              </a:ext>
            </a:extLst>
          </p:cNvPr>
          <p:cNvSpPr txBox="1">
            <a:spLocks noChangeArrowheads="1"/>
          </p:cNvSpPr>
          <p:nvPr/>
        </p:nvSpPr>
        <p:spPr bwMode="auto">
          <a:xfrm>
            <a:off x="2362200" y="3352800"/>
            <a:ext cx="6523038" cy="18002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a:t>try{socket=new Socket("127.0.0.1",1111);</a:t>
            </a:r>
          </a:p>
          <a:p>
            <a:r>
              <a:rPr lang="en-US" altLang="zh-CN" sz="2800"/>
              <a:t>}catch(IOException e){</a:t>
            </a:r>
          </a:p>
          <a:p>
            <a:r>
              <a:rPr lang="en-US" altLang="zh-CN" sz="2800"/>
              <a:t> System.out.println("Error ”+e); return;}</a:t>
            </a:r>
          </a:p>
          <a:p>
            <a:r>
              <a:rPr lang="en-US" altLang="zh-CN" sz="2800"/>
              <a:t>	</a:t>
            </a:r>
          </a:p>
        </p:txBody>
      </p:sp>
      <p:sp>
        <p:nvSpPr>
          <p:cNvPr id="91149" name="Text Box 1037">
            <a:extLst>
              <a:ext uri="{FF2B5EF4-FFF2-40B4-BE49-F238E27FC236}">
                <a16:creationId xmlns:a16="http://schemas.microsoft.com/office/drawing/2014/main" id="{61E160BB-8AD8-5946-8B78-063E55CA3197}"/>
              </a:ext>
            </a:extLst>
          </p:cNvPr>
          <p:cNvSpPr txBox="1">
            <a:spLocks noChangeArrowheads="1"/>
          </p:cNvSpPr>
          <p:nvPr/>
        </p:nvSpPr>
        <p:spPr bwMode="auto">
          <a:xfrm>
            <a:off x="228600" y="5410200"/>
            <a:ext cx="8637588" cy="94615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a:t>input=new DataInputStream(socket.getInputStream());</a:t>
            </a:r>
          </a:p>
          <a:p>
            <a:r>
              <a:rPr lang="en-US" altLang="zh-CN" sz="2800"/>
              <a:t>output=new PrintStream(socket.getOutputStream());</a:t>
            </a:r>
            <a:r>
              <a:rPr lang="en-US" altLang="zh-CN" b="0"/>
              <a:t>	</a:t>
            </a:r>
          </a:p>
        </p:txBody>
      </p:sp>
      <p:sp>
        <p:nvSpPr>
          <p:cNvPr id="91150" name="Line 1038">
            <a:extLst>
              <a:ext uri="{FF2B5EF4-FFF2-40B4-BE49-F238E27FC236}">
                <a16:creationId xmlns:a16="http://schemas.microsoft.com/office/drawing/2014/main" id="{9823E8DB-CDCF-064C-8B1D-D0F93432E791}"/>
              </a:ext>
            </a:extLst>
          </p:cNvPr>
          <p:cNvSpPr>
            <a:spLocks noChangeShapeType="1"/>
          </p:cNvSpPr>
          <p:nvPr/>
        </p:nvSpPr>
        <p:spPr bwMode="auto">
          <a:xfrm>
            <a:off x="13716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1" name="Text Box 1039">
            <a:extLst>
              <a:ext uri="{FF2B5EF4-FFF2-40B4-BE49-F238E27FC236}">
                <a16:creationId xmlns:a16="http://schemas.microsoft.com/office/drawing/2014/main" id="{DDAB98B1-25FD-9540-BB55-EBAAAB4EBEFA}"/>
              </a:ext>
            </a:extLst>
          </p:cNvPr>
          <p:cNvSpPr txBox="1">
            <a:spLocks noChangeArrowheads="1"/>
          </p:cNvSpPr>
          <p:nvPr/>
        </p:nvSpPr>
        <p:spPr bwMode="auto">
          <a:xfrm>
            <a:off x="381000" y="3352800"/>
            <a:ext cx="1920875" cy="466725"/>
          </a:xfrm>
          <a:prstGeom prst="rect">
            <a:avLst/>
          </a:prstGeom>
          <a:solidFill>
            <a:srgbClr val="FF9900"/>
          </a:solidFill>
          <a:ln w="9525">
            <a:solidFill>
              <a:schemeClr val="tx1"/>
            </a:solidFill>
            <a:miter lim="800000"/>
            <a:headEnd/>
            <a:tailEnd/>
          </a:ln>
        </p:spPr>
        <p:txBody>
          <a:bodyPr wrap="none">
            <a:spAutoFit/>
          </a:bodyPr>
          <a:lstStyle/>
          <a:p>
            <a:pPr eaLnBrk="1" hangingPunct="1"/>
            <a:r>
              <a:rPr lang="zh-CN" altLang="en-US"/>
              <a:t>建立</a:t>
            </a:r>
            <a:r>
              <a:rPr lang="en-US" altLang="zh-CN"/>
              <a:t>socket</a:t>
            </a:r>
            <a:r>
              <a:rPr lang="zh-CN" altLang="en-US"/>
              <a:t>流</a:t>
            </a:r>
          </a:p>
        </p:txBody>
      </p:sp>
    </p:spTree>
    <p:extLst>
      <p:ext uri="{BB962C8B-B14F-4D97-AF65-F5344CB8AC3E}">
        <p14:creationId xmlns:p14="http://schemas.microsoft.com/office/powerpoint/2010/main" val="1752735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11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1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11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1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autoUpdateAnimBg="0"/>
      <p:bldP spid="91143" grpId="0" animBg="1" autoUpdateAnimBg="0"/>
      <p:bldP spid="91145" grpId="0" animBg="1" autoUpdateAnimBg="0"/>
      <p:bldP spid="91146" grpId="0" animBg="1" autoUpdateAnimBg="0"/>
      <p:bldP spid="91149" grpId="0" animBg="1" autoUpdateAnimBg="0"/>
      <p:bldP spid="9115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a:extLst>
              <a:ext uri="{FF2B5EF4-FFF2-40B4-BE49-F238E27FC236}">
                <a16:creationId xmlns:a16="http://schemas.microsoft.com/office/drawing/2014/main" id="{C6B173E1-6BDC-3947-BC19-6C1F4FDC249F}"/>
              </a:ext>
            </a:extLst>
          </p:cNvPr>
          <p:cNvSpPr>
            <a:spLocks noGrp="1"/>
          </p:cNvSpPr>
          <p:nvPr>
            <p:ph type="sldNum" sz="quarter" idx="10"/>
          </p:nvPr>
        </p:nvSpPr>
        <p:spPr/>
        <p:txBody>
          <a:bodyPr/>
          <a:lstStyle/>
          <a:p>
            <a:fld id="{8E2681A2-D05A-B24F-8CB5-E2D48866970D}" type="slidenum">
              <a:rPr lang="en-US" altLang="zh-CN"/>
              <a:pPr/>
              <a:t>37</a:t>
            </a:fld>
            <a:endParaRPr lang="en-US" altLang="zh-CN"/>
          </a:p>
        </p:txBody>
      </p:sp>
      <p:sp>
        <p:nvSpPr>
          <p:cNvPr id="95235" name="Rectangle 3">
            <a:extLst>
              <a:ext uri="{FF2B5EF4-FFF2-40B4-BE49-F238E27FC236}">
                <a16:creationId xmlns:a16="http://schemas.microsoft.com/office/drawing/2014/main" id="{8DDDA29D-5180-8D4F-89A9-FB76D869526B}"/>
              </a:ext>
            </a:extLst>
          </p:cNvPr>
          <p:cNvSpPr>
            <a:spLocks noGrp="1" noChangeArrowheads="1"/>
          </p:cNvSpPr>
          <p:nvPr>
            <p:ph type="body" idx="1"/>
          </p:nvPr>
        </p:nvSpPr>
        <p:spPr>
          <a:ln/>
        </p:spPr>
        <p:txBody>
          <a:bodyPr/>
          <a:lstStyle/>
          <a:p>
            <a:r>
              <a:rPr lang="en-US" altLang="zh-CN"/>
              <a:t>.</a:t>
            </a:r>
          </a:p>
        </p:txBody>
      </p:sp>
      <p:sp>
        <p:nvSpPr>
          <p:cNvPr id="95236" name="Text Box 4">
            <a:extLst>
              <a:ext uri="{FF2B5EF4-FFF2-40B4-BE49-F238E27FC236}">
                <a16:creationId xmlns:a16="http://schemas.microsoft.com/office/drawing/2014/main" id="{569F21F4-E45C-944D-B017-9F6283523E14}"/>
              </a:ext>
            </a:extLst>
          </p:cNvPr>
          <p:cNvSpPr txBox="1">
            <a:spLocks noChangeArrowheads="1"/>
          </p:cNvSpPr>
          <p:nvPr/>
        </p:nvSpPr>
        <p:spPr bwMode="auto">
          <a:xfrm>
            <a:off x="2819400" y="609600"/>
            <a:ext cx="6248400" cy="51911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System.out.println(input.readLine());</a:t>
            </a:r>
          </a:p>
        </p:txBody>
      </p:sp>
      <p:grpSp>
        <p:nvGrpSpPr>
          <p:cNvPr id="95252" name="Group 20">
            <a:extLst>
              <a:ext uri="{FF2B5EF4-FFF2-40B4-BE49-F238E27FC236}">
                <a16:creationId xmlns:a16="http://schemas.microsoft.com/office/drawing/2014/main" id="{D391AEF7-841B-A946-ADC8-8B462ACC459F}"/>
              </a:ext>
            </a:extLst>
          </p:cNvPr>
          <p:cNvGrpSpPr>
            <a:grpSpLocks/>
          </p:cNvGrpSpPr>
          <p:nvPr/>
        </p:nvGrpSpPr>
        <p:grpSpPr bwMode="auto">
          <a:xfrm>
            <a:off x="381000" y="457200"/>
            <a:ext cx="2279650" cy="2286000"/>
            <a:chOff x="240" y="528"/>
            <a:chExt cx="1436" cy="1440"/>
          </a:xfrm>
        </p:grpSpPr>
        <p:sp>
          <p:nvSpPr>
            <p:cNvPr id="95237" name="Text Box 5">
              <a:extLst>
                <a:ext uri="{FF2B5EF4-FFF2-40B4-BE49-F238E27FC236}">
                  <a16:creationId xmlns:a16="http://schemas.microsoft.com/office/drawing/2014/main" id="{941D0168-7F86-3D44-BFC6-42B59E674ABB}"/>
                </a:ext>
              </a:extLst>
            </p:cNvPr>
            <p:cNvSpPr txBox="1">
              <a:spLocks noChangeArrowheads="1"/>
            </p:cNvSpPr>
            <p:nvPr/>
          </p:nvSpPr>
          <p:spPr bwMode="auto">
            <a:xfrm>
              <a:off x="240" y="1056"/>
              <a:ext cx="1436"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a:t>
              </a:r>
              <a:r>
                <a:rPr lang="en-US" altLang="zh-CN"/>
                <a:t>Socket</a:t>
              </a:r>
              <a:r>
                <a:rPr lang="zh-CN" altLang="en-US"/>
                <a:t>实例</a:t>
              </a:r>
            </a:p>
          </p:txBody>
        </p:sp>
        <p:sp>
          <p:nvSpPr>
            <p:cNvPr id="95238" name="Line 6">
              <a:extLst>
                <a:ext uri="{FF2B5EF4-FFF2-40B4-BE49-F238E27FC236}">
                  <a16:creationId xmlns:a16="http://schemas.microsoft.com/office/drawing/2014/main" id="{EC5CC5E2-07A2-9242-926E-AE9601964A05}"/>
                </a:ext>
              </a:extLst>
            </p:cNvPr>
            <p:cNvSpPr>
              <a:spLocks noChangeShapeType="1"/>
            </p:cNvSpPr>
            <p:nvPr/>
          </p:nvSpPr>
          <p:spPr bwMode="auto">
            <a:xfrm>
              <a:off x="864" y="81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Text Box 7">
              <a:extLst>
                <a:ext uri="{FF2B5EF4-FFF2-40B4-BE49-F238E27FC236}">
                  <a16:creationId xmlns:a16="http://schemas.microsoft.com/office/drawing/2014/main" id="{1C70820B-2ED9-2D4F-A859-B6ADF5220540}"/>
                </a:ext>
              </a:extLst>
            </p:cNvPr>
            <p:cNvSpPr txBox="1">
              <a:spLocks noChangeArrowheads="1"/>
            </p:cNvSpPr>
            <p:nvPr/>
          </p:nvSpPr>
          <p:spPr bwMode="auto">
            <a:xfrm>
              <a:off x="288" y="528"/>
              <a:ext cx="1280"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95240" name="Line 8">
              <a:extLst>
                <a:ext uri="{FF2B5EF4-FFF2-40B4-BE49-F238E27FC236}">
                  <a16:creationId xmlns:a16="http://schemas.microsoft.com/office/drawing/2014/main" id="{B43FDB4B-8205-CB48-812A-D36B1A57A299}"/>
                </a:ext>
              </a:extLst>
            </p:cNvPr>
            <p:cNvSpPr>
              <a:spLocks noChangeShapeType="1"/>
            </p:cNvSpPr>
            <p:nvPr/>
          </p:nvSpPr>
          <p:spPr bwMode="auto">
            <a:xfrm>
              <a:off x="864" y="134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1" name="Text Box 9">
              <a:extLst>
                <a:ext uri="{FF2B5EF4-FFF2-40B4-BE49-F238E27FC236}">
                  <a16:creationId xmlns:a16="http://schemas.microsoft.com/office/drawing/2014/main" id="{91739B56-74DB-3442-8E48-315C4EE2C4FD}"/>
                </a:ext>
              </a:extLst>
            </p:cNvPr>
            <p:cNvSpPr txBox="1">
              <a:spLocks noChangeArrowheads="1"/>
            </p:cNvSpPr>
            <p:nvPr/>
          </p:nvSpPr>
          <p:spPr bwMode="auto">
            <a:xfrm>
              <a:off x="288" y="1680"/>
              <a:ext cx="1210" cy="288"/>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grpSp>
      <p:sp>
        <p:nvSpPr>
          <p:cNvPr id="95243" name="Text Box 11">
            <a:extLst>
              <a:ext uri="{FF2B5EF4-FFF2-40B4-BE49-F238E27FC236}">
                <a16:creationId xmlns:a16="http://schemas.microsoft.com/office/drawing/2014/main" id="{CCDF0235-77BA-F14E-A67E-C09290CCC436}"/>
              </a:ext>
            </a:extLst>
          </p:cNvPr>
          <p:cNvSpPr txBox="1">
            <a:spLocks noChangeArrowheads="1"/>
          </p:cNvSpPr>
          <p:nvPr/>
        </p:nvSpPr>
        <p:spPr bwMode="auto">
          <a:xfrm>
            <a:off x="533400" y="3200400"/>
            <a:ext cx="1619250" cy="822325"/>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a:t>
            </a:r>
            <a:r>
              <a:rPr lang="en-US" altLang="zh-CN"/>
              <a:t>socket</a:t>
            </a:r>
            <a:r>
              <a:rPr lang="zh-CN" altLang="en-US"/>
              <a:t>流</a:t>
            </a:r>
          </a:p>
          <a:p>
            <a:pPr eaLnBrk="1" hangingPunct="1"/>
            <a:r>
              <a:rPr lang="en-US" altLang="zh-CN"/>
              <a:t>(</a:t>
            </a:r>
            <a:r>
              <a:rPr lang="zh-CN" altLang="en-US"/>
              <a:t>看到提示</a:t>
            </a:r>
            <a:r>
              <a:rPr lang="en-US" altLang="zh-CN"/>
              <a:t>)</a:t>
            </a:r>
          </a:p>
        </p:txBody>
      </p:sp>
      <p:sp>
        <p:nvSpPr>
          <p:cNvPr id="95244" name="Line 12">
            <a:extLst>
              <a:ext uri="{FF2B5EF4-FFF2-40B4-BE49-F238E27FC236}">
                <a16:creationId xmlns:a16="http://schemas.microsoft.com/office/drawing/2014/main" id="{92A38274-F103-4A4C-B867-563887D5D875}"/>
              </a:ext>
            </a:extLst>
          </p:cNvPr>
          <p:cNvSpPr>
            <a:spLocks noChangeShapeType="1"/>
          </p:cNvSpPr>
          <p:nvPr/>
        </p:nvSpPr>
        <p:spPr bwMode="auto">
          <a:xfrm>
            <a:off x="1371600" y="2743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Text Box 14">
            <a:extLst>
              <a:ext uri="{FF2B5EF4-FFF2-40B4-BE49-F238E27FC236}">
                <a16:creationId xmlns:a16="http://schemas.microsoft.com/office/drawing/2014/main" id="{3FDEEDF1-6384-5E4E-9E28-59A3B8E67C0F}"/>
              </a:ext>
            </a:extLst>
          </p:cNvPr>
          <p:cNvSpPr txBox="1">
            <a:spLocks noChangeArrowheads="1"/>
          </p:cNvSpPr>
          <p:nvPr/>
        </p:nvSpPr>
        <p:spPr bwMode="auto">
          <a:xfrm>
            <a:off x="2895600" y="1522413"/>
            <a:ext cx="6248400" cy="137318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System.in.read(bArray);</a:t>
            </a:r>
          </a:p>
          <a:p>
            <a:r>
              <a:rPr lang="en-US" altLang="zh-CN" sz="2800"/>
              <a:t>String s=new String(bArray,0);</a:t>
            </a:r>
          </a:p>
          <a:p>
            <a:r>
              <a:rPr lang="en-US" altLang="zh-CN" sz="2800"/>
              <a:t>output.println(s);</a:t>
            </a:r>
          </a:p>
        </p:txBody>
      </p:sp>
      <p:sp>
        <p:nvSpPr>
          <p:cNvPr id="95247" name="Text Box 15">
            <a:extLst>
              <a:ext uri="{FF2B5EF4-FFF2-40B4-BE49-F238E27FC236}">
                <a16:creationId xmlns:a16="http://schemas.microsoft.com/office/drawing/2014/main" id="{547E0319-5B00-B54C-9519-AFA443F2BD00}"/>
              </a:ext>
            </a:extLst>
          </p:cNvPr>
          <p:cNvSpPr txBox="1">
            <a:spLocks noChangeArrowheads="1"/>
          </p:cNvSpPr>
          <p:nvPr/>
        </p:nvSpPr>
        <p:spPr bwMode="auto">
          <a:xfrm>
            <a:off x="71438" y="4419600"/>
            <a:ext cx="2647950" cy="822325"/>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从键盘上读送用户</a:t>
            </a:r>
          </a:p>
          <a:p>
            <a:pPr algn="ctr" eaLnBrk="1" hangingPunct="1"/>
            <a:r>
              <a:rPr lang="zh-CN" altLang="en-US"/>
              <a:t>名送给服务器端</a:t>
            </a:r>
          </a:p>
        </p:txBody>
      </p:sp>
      <p:sp>
        <p:nvSpPr>
          <p:cNvPr id="95248" name="Line 16">
            <a:extLst>
              <a:ext uri="{FF2B5EF4-FFF2-40B4-BE49-F238E27FC236}">
                <a16:creationId xmlns:a16="http://schemas.microsoft.com/office/drawing/2014/main" id="{77CDE787-2E98-6F49-9EBF-634906A4908F}"/>
              </a:ext>
            </a:extLst>
          </p:cNvPr>
          <p:cNvSpPr>
            <a:spLocks noChangeShapeType="1"/>
          </p:cNvSpPr>
          <p:nvPr/>
        </p:nvSpPr>
        <p:spPr bwMode="auto">
          <a:xfrm>
            <a:off x="1371600" y="4038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Text Box 17">
            <a:extLst>
              <a:ext uri="{FF2B5EF4-FFF2-40B4-BE49-F238E27FC236}">
                <a16:creationId xmlns:a16="http://schemas.microsoft.com/office/drawing/2014/main" id="{3C3D5D85-CC13-6C47-A224-8D68EDC3D688}"/>
              </a:ext>
            </a:extLst>
          </p:cNvPr>
          <p:cNvSpPr txBox="1">
            <a:spLocks noChangeArrowheads="1"/>
          </p:cNvSpPr>
          <p:nvPr/>
        </p:nvSpPr>
        <p:spPr bwMode="auto">
          <a:xfrm>
            <a:off x="838200" y="6172200"/>
            <a:ext cx="137160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a:t>关闭流</a:t>
            </a:r>
          </a:p>
        </p:txBody>
      </p:sp>
      <p:sp>
        <p:nvSpPr>
          <p:cNvPr id="95250" name="Line 18">
            <a:extLst>
              <a:ext uri="{FF2B5EF4-FFF2-40B4-BE49-F238E27FC236}">
                <a16:creationId xmlns:a16="http://schemas.microsoft.com/office/drawing/2014/main" id="{BC74AF02-4F07-D643-91E1-2F0F7ABF680E}"/>
              </a:ext>
            </a:extLst>
          </p:cNvPr>
          <p:cNvSpPr>
            <a:spLocks noChangeShapeType="1"/>
          </p:cNvSpPr>
          <p:nvPr/>
        </p:nvSpPr>
        <p:spPr bwMode="auto">
          <a:xfrm>
            <a:off x="1371600" y="5867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1" name="Text Box 19">
            <a:extLst>
              <a:ext uri="{FF2B5EF4-FFF2-40B4-BE49-F238E27FC236}">
                <a16:creationId xmlns:a16="http://schemas.microsoft.com/office/drawing/2014/main" id="{72F01936-F792-CD41-A741-6A330CA3D566}"/>
              </a:ext>
            </a:extLst>
          </p:cNvPr>
          <p:cNvSpPr txBox="1">
            <a:spLocks noChangeArrowheads="1"/>
          </p:cNvSpPr>
          <p:nvPr/>
        </p:nvSpPr>
        <p:spPr bwMode="auto">
          <a:xfrm>
            <a:off x="2819400" y="4419600"/>
            <a:ext cx="4554538" cy="180022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a:t>socket.close();</a:t>
            </a:r>
          </a:p>
          <a:p>
            <a:r>
              <a:rPr lang="en-US" altLang="zh-CN" sz="2800"/>
              <a:t>input.close();</a:t>
            </a:r>
          </a:p>
          <a:p>
            <a:r>
              <a:rPr lang="en-US" altLang="zh-CN" sz="2800"/>
              <a:t>output.close();</a:t>
            </a:r>
          </a:p>
          <a:p>
            <a:r>
              <a:rPr lang="en-US" altLang="zh-CN" sz="2800"/>
              <a:t>System.out.println("Done");</a:t>
            </a:r>
            <a:endParaRPr lang="en-US" altLang="zh-CN" b="0"/>
          </a:p>
        </p:txBody>
      </p:sp>
      <p:sp>
        <p:nvSpPr>
          <p:cNvPr id="95253" name="Text Box 21">
            <a:extLst>
              <a:ext uri="{FF2B5EF4-FFF2-40B4-BE49-F238E27FC236}">
                <a16:creationId xmlns:a16="http://schemas.microsoft.com/office/drawing/2014/main" id="{58A6E9AC-45BB-CE4E-9C41-1DAD84E85E24}"/>
              </a:ext>
            </a:extLst>
          </p:cNvPr>
          <p:cNvSpPr txBox="1">
            <a:spLocks noChangeArrowheads="1"/>
          </p:cNvSpPr>
          <p:nvPr/>
        </p:nvSpPr>
        <p:spPr bwMode="auto">
          <a:xfrm>
            <a:off x="2819400" y="3124200"/>
            <a:ext cx="6324600" cy="94615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a:t>System.out.println(input.readLine());</a:t>
            </a:r>
          </a:p>
          <a:p>
            <a:r>
              <a:rPr lang="en-US" altLang="zh-CN" sz="2800"/>
              <a:t>System.out.print("Logging off...");</a:t>
            </a:r>
          </a:p>
        </p:txBody>
      </p:sp>
      <p:sp>
        <p:nvSpPr>
          <p:cNvPr id="95254" name="Line 22">
            <a:extLst>
              <a:ext uri="{FF2B5EF4-FFF2-40B4-BE49-F238E27FC236}">
                <a16:creationId xmlns:a16="http://schemas.microsoft.com/office/drawing/2014/main" id="{356AFD4A-C649-A648-905C-F411D23BBEC3}"/>
              </a:ext>
            </a:extLst>
          </p:cNvPr>
          <p:cNvSpPr>
            <a:spLocks noChangeShapeType="1"/>
          </p:cNvSpPr>
          <p:nvPr/>
        </p:nvSpPr>
        <p:spPr bwMode="auto">
          <a:xfrm>
            <a:off x="1371600" y="518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Text Box 23">
            <a:extLst>
              <a:ext uri="{FF2B5EF4-FFF2-40B4-BE49-F238E27FC236}">
                <a16:creationId xmlns:a16="http://schemas.microsoft.com/office/drawing/2014/main" id="{E684A761-8D42-9249-8AC6-CE9A1E0425BA}"/>
              </a:ext>
            </a:extLst>
          </p:cNvPr>
          <p:cNvSpPr txBox="1">
            <a:spLocks noChangeArrowheads="1"/>
          </p:cNvSpPr>
          <p:nvPr/>
        </p:nvSpPr>
        <p:spPr bwMode="auto">
          <a:xfrm>
            <a:off x="457200" y="5486400"/>
            <a:ext cx="2032000" cy="457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读服务器反馈</a:t>
            </a:r>
          </a:p>
        </p:txBody>
      </p:sp>
    </p:spTree>
    <p:extLst>
      <p:ext uri="{BB962C8B-B14F-4D97-AF65-F5344CB8AC3E}">
        <p14:creationId xmlns:p14="http://schemas.microsoft.com/office/powerpoint/2010/main" val="3942017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5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52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52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52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52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525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952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52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5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autoUpdateAnimBg="0"/>
      <p:bldP spid="95243" grpId="0" animBg="1" autoUpdateAnimBg="0"/>
      <p:bldP spid="95246" grpId="0" animBg="1" autoUpdateAnimBg="0"/>
      <p:bldP spid="95247" grpId="0" animBg="1" autoUpdateAnimBg="0"/>
      <p:bldP spid="95249" grpId="0" animBg="1" autoUpdateAnimBg="0"/>
      <p:bldP spid="95251" grpId="0" animBg="1" autoUpdateAnimBg="0"/>
      <p:bldP spid="95253" grpId="0" animBg="1" autoUpdateAnimBg="0"/>
      <p:bldP spid="9525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a:extLst>
              <a:ext uri="{FF2B5EF4-FFF2-40B4-BE49-F238E27FC236}">
                <a16:creationId xmlns:a16="http://schemas.microsoft.com/office/drawing/2014/main" id="{D292D1E6-26E8-D644-B95C-85216BD7F218}"/>
              </a:ext>
            </a:extLst>
          </p:cNvPr>
          <p:cNvSpPr>
            <a:spLocks noGrp="1"/>
          </p:cNvSpPr>
          <p:nvPr>
            <p:ph type="sldNum" sz="quarter" idx="10"/>
          </p:nvPr>
        </p:nvSpPr>
        <p:spPr/>
        <p:txBody>
          <a:bodyPr/>
          <a:lstStyle/>
          <a:p>
            <a:fld id="{9DF41438-7E37-A242-B90E-5D7C65EB41F9}" type="slidenum">
              <a:rPr lang="en-US" altLang="zh-CN"/>
              <a:pPr/>
              <a:t>38</a:t>
            </a:fld>
            <a:endParaRPr lang="en-US" altLang="zh-CN"/>
          </a:p>
        </p:txBody>
      </p:sp>
      <p:sp>
        <p:nvSpPr>
          <p:cNvPr id="125996" name="Rectangle 1068">
            <a:extLst>
              <a:ext uri="{FF2B5EF4-FFF2-40B4-BE49-F238E27FC236}">
                <a16:creationId xmlns:a16="http://schemas.microsoft.com/office/drawing/2014/main" id="{77598896-AB44-0141-8CA7-E30C0A409FAD}"/>
              </a:ext>
            </a:extLst>
          </p:cNvPr>
          <p:cNvSpPr>
            <a:spLocks noChangeArrowheads="1"/>
          </p:cNvSpPr>
          <p:nvPr/>
        </p:nvSpPr>
        <p:spPr bwMode="auto">
          <a:xfrm>
            <a:off x="0" y="0"/>
            <a:ext cx="9144000" cy="6858000"/>
          </a:xfrm>
          <a:prstGeom prst="rect">
            <a:avLst/>
          </a:prstGeom>
          <a:solidFill>
            <a:schemeClr val="bg1"/>
          </a:solidFill>
          <a:ln w="38100">
            <a:solidFill>
              <a:schemeClr val="tx1"/>
            </a:solidFill>
            <a:miter lim="800000"/>
            <a:headEnd/>
            <a:tailEnd/>
          </a:ln>
        </p:spPr>
        <p:txBody>
          <a:bodyPr wrap="none" anchor="ctr"/>
          <a:lstStyle/>
          <a:p>
            <a:pPr algn="ctr" eaLnBrk="1" hangingPunct="1"/>
            <a:endParaRPr lang="zh-CN" altLang="zh-CN"/>
          </a:p>
        </p:txBody>
      </p:sp>
      <p:sp>
        <p:nvSpPr>
          <p:cNvPr id="126007" name="Rectangle 1079">
            <a:extLst>
              <a:ext uri="{FF2B5EF4-FFF2-40B4-BE49-F238E27FC236}">
                <a16:creationId xmlns:a16="http://schemas.microsoft.com/office/drawing/2014/main" id="{4CB8BD6E-0E3A-5042-83E0-92949071CA37}"/>
              </a:ext>
            </a:extLst>
          </p:cNvPr>
          <p:cNvSpPr>
            <a:spLocks noGrp="1" noChangeArrowheads="1"/>
          </p:cNvSpPr>
          <p:nvPr>
            <p:ph type="title"/>
          </p:nvPr>
        </p:nvSpPr>
        <p:spPr/>
        <p:txBody>
          <a:bodyPr/>
          <a:lstStyle/>
          <a:p>
            <a:r>
              <a:rPr lang="en-US" altLang="zh-CN"/>
              <a:t>. 8.5 Socket</a:t>
            </a:r>
          </a:p>
        </p:txBody>
      </p:sp>
      <p:sp>
        <p:nvSpPr>
          <p:cNvPr id="126008" name="Rectangle 1080">
            <a:extLst>
              <a:ext uri="{FF2B5EF4-FFF2-40B4-BE49-F238E27FC236}">
                <a16:creationId xmlns:a16="http://schemas.microsoft.com/office/drawing/2014/main" id="{5F8AF3DD-5E65-7648-92D9-3EB4C208797F}"/>
              </a:ext>
            </a:extLst>
          </p:cNvPr>
          <p:cNvSpPr>
            <a:spLocks noChangeArrowheads="1"/>
          </p:cNvSpPr>
          <p:nvPr/>
        </p:nvSpPr>
        <p:spPr bwMode="auto">
          <a:xfrm>
            <a:off x="0" y="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b="0"/>
              <a:t>. 8.5 Socket</a:t>
            </a:r>
          </a:p>
        </p:txBody>
      </p:sp>
      <p:sp>
        <p:nvSpPr>
          <p:cNvPr id="126010" name="Rectangle 1082">
            <a:extLst>
              <a:ext uri="{FF2B5EF4-FFF2-40B4-BE49-F238E27FC236}">
                <a16:creationId xmlns:a16="http://schemas.microsoft.com/office/drawing/2014/main" id="{6ED26789-F602-D74D-9093-58B4022C0D56}"/>
              </a:ext>
            </a:extLst>
          </p:cNvPr>
          <p:cNvSpPr>
            <a:spLocks noChangeArrowheads="1"/>
          </p:cNvSpPr>
          <p:nvPr/>
        </p:nvSpPr>
        <p:spPr bwMode="auto">
          <a:xfrm>
            <a:off x="0" y="0"/>
            <a:ext cx="9144000" cy="6858000"/>
          </a:xfrm>
          <a:prstGeom prst="rect">
            <a:avLst/>
          </a:prstGeom>
          <a:solidFill>
            <a:schemeClr val="bg1"/>
          </a:solidFill>
          <a:ln w="38100">
            <a:solidFill>
              <a:schemeClr val="tx1"/>
            </a:solidFill>
            <a:miter lim="800000"/>
            <a:headEnd/>
            <a:tailEnd/>
          </a:ln>
        </p:spPr>
        <p:txBody>
          <a:bodyPr wrap="none" anchor="ctr"/>
          <a:lstStyle/>
          <a:p>
            <a:pPr algn="ctr" eaLnBrk="1" hangingPunct="1"/>
            <a:endParaRPr lang="zh-CN" altLang="zh-CN"/>
          </a:p>
        </p:txBody>
      </p:sp>
      <p:sp>
        <p:nvSpPr>
          <p:cNvPr id="126011" name="Text Box 1083">
            <a:extLst>
              <a:ext uri="{FF2B5EF4-FFF2-40B4-BE49-F238E27FC236}">
                <a16:creationId xmlns:a16="http://schemas.microsoft.com/office/drawing/2014/main" id="{BAE1AC1C-15ED-124E-8EB7-8BFD95D10B7F}"/>
              </a:ext>
            </a:extLst>
          </p:cNvPr>
          <p:cNvSpPr txBox="1">
            <a:spLocks noChangeArrowheads="1"/>
          </p:cNvSpPr>
          <p:nvPr/>
        </p:nvSpPr>
        <p:spPr bwMode="auto">
          <a:xfrm>
            <a:off x="147638" y="990600"/>
            <a:ext cx="283210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创建服务器</a:t>
            </a:r>
            <a:r>
              <a:rPr lang="en-US" altLang="zh-CN"/>
              <a:t>(</a:t>
            </a:r>
            <a:r>
              <a:rPr lang="zh-CN" altLang="en-US"/>
              <a:t>端口号</a:t>
            </a:r>
            <a:r>
              <a:rPr lang="en-US" altLang="zh-CN"/>
              <a:t>)</a:t>
            </a:r>
          </a:p>
        </p:txBody>
      </p:sp>
      <p:sp>
        <p:nvSpPr>
          <p:cNvPr id="126012" name="Text Box 1084">
            <a:extLst>
              <a:ext uri="{FF2B5EF4-FFF2-40B4-BE49-F238E27FC236}">
                <a16:creationId xmlns:a16="http://schemas.microsoft.com/office/drawing/2014/main" id="{E14C4246-7D2B-F24B-82E7-784BBF83983D}"/>
              </a:ext>
            </a:extLst>
          </p:cNvPr>
          <p:cNvSpPr txBox="1">
            <a:spLocks noChangeArrowheads="1"/>
          </p:cNvSpPr>
          <p:nvPr/>
        </p:nvSpPr>
        <p:spPr bwMode="auto">
          <a:xfrm>
            <a:off x="452438" y="152400"/>
            <a:ext cx="20256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126013" name="Text Box 1085">
            <a:extLst>
              <a:ext uri="{FF2B5EF4-FFF2-40B4-BE49-F238E27FC236}">
                <a16:creationId xmlns:a16="http://schemas.microsoft.com/office/drawing/2014/main" id="{5D30A9B2-DB74-C149-A8A9-C6E3DF24A3E0}"/>
              </a:ext>
            </a:extLst>
          </p:cNvPr>
          <p:cNvSpPr txBox="1">
            <a:spLocks noChangeArrowheads="1"/>
          </p:cNvSpPr>
          <p:nvPr/>
        </p:nvSpPr>
        <p:spPr bwMode="auto">
          <a:xfrm>
            <a:off x="606425" y="1905000"/>
            <a:ext cx="1704975" cy="822325"/>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服务器等待</a:t>
            </a:r>
          </a:p>
          <a:p>
            <a:pPr algn="ctr" eaLnBrk="1" hangingPunct="1"/>
            <a:r>
              <a:rPr lang="zh-CN" altLang="en-US"/>
              <a:t>网络连接</a:t>
            </a:r>
          </a:p>
        </p:txBody>
      </p:sp>
      <p:sp>
        <p:nvSpPr>
          <p:cNvPr id="126014" name="Text Box 1086">
            <a:extLst>
              <a:ext uri="{FF2B5EF4-FFF2-40B4-BE49-F238E27FC236}">
                <a16:creationId xmlns:a16="http://schemas.microsoft.com/office/drawing/2014/main" id="{27627CC4-C16C-7542-B0B1-38425DB554C8}"/>
              </a:ext>
            </a:extLst>
          </p:cNvPr>
          <p:cNvSpPr txBox="1">
            <a:spLocks noChangeArrowheads="1"/>
          </p:cNvSpPr>
          <p:nvPr/>
        </p:nvSpPr>
        <p:spPr bwMode="auto">
          <a:xfrm>
            <a:off x="452438" y="3124200"/>
            <a:ext cx="1920875"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126015" name="Text Box 1087">
            <a:extLst>
              <a:ext uri="{FF2B5EF4-FFF2-40B4-BE49-F238E27FC236}">
                <a16:creationId xmlns:a16="http://schemas.microsoft.com/office/drawing/2014/main" id="{0212B994-F137-C94F-AC74-691C9E50E784}"/>
              </a:ext>
            </a:extLst>
          </p:cNvPr>
          <p:cNvSpPr txBox="1">
            <a:spLocks noChangeArrowheads="1"/>
          </p:cNvSpPr>
          <p:nvPr/>
        </p:nvSpPr>
        <p:spPr bwMode="auto">
          <a:xfrm>
            <a:off x="381000" y="5029200"/>
            <a:ext cx="209550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读客户 端信息</a:t>
            </a:r>
          </a:p>
        </p:txBody>
      </p:sp>
      <p:sp>
        <p:nvSpPr>
          <p:cNvPr id="126016" name="Text Box 1088">
            <a:extLst>
              <a:ext uri="{FF2B5EF4-FFF2-40B4-BE49-F238E27FC236}">
                <a16:creationId xmlns:a16="http://schemas.microsoft.com/office/drawing/2014/main" id="{6A01CB0A-1F92-2B4A-9F14-D39855E74CCB}"/>
              </a:ext>
            </a:extLst>
          </p:cNvPr>
          <p:cNvSpPr txBox="1">
            <a:spLocks noChangeArrowheads="1"/>
          </p:cNvSpPr>
          <p:nvPr/>
        </p:nvSpPr>
        <p:spPr bwMode="auto">
          <a:xfrm>
            <a:off x="223838" y="4191000"/>
            <a:ext cx="26225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向用户发送字符串</a:t>
            </a:r>
          </a:p>
        </p:txBody>
      </p:sp>
      <p:sp>
        <p:nvSpPr>
          <p:cNvPr id="126017" name="Text Box 1089">
            <a:extLst>
              <a:ext uri="{FF2B5EF4-FFF2-40B4-BE49-F238E27FC236}">
                <a16:creationId xmlns:a16="http://schemas.microsoft.com/office/drawing/2014/main" id="{BA2AACD4-73FA-314E-B6A8-000CDDB11654}"/>
              </a:ext>
            </a:extLst>
          </p:cNvPr>
          <p:cNvSpPr txBox="1">
            <a:spLocks noChangeArrowheads="1"/>
          </p:cNvSpPr>
          <p:nvPr/>
        </p:nvSpPr>
        <p:spPr bwMode="auto">
          <a:xfrm>
            <a:off x="5405438" y="914400"/>
            <a:ext cx="22796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创建</a:t>
            </a:r>
            <a:r>
              <a:rPr lang="en-US" altLang="zh-CN"/>
              <a:t>Socket</a:t>
            </a:r>
            <a:r>
              <a:rPr lang="zh-CN" altLang="en-US"/>
              <a:t>实例</a:t>
            </a:r>
          </a:p>
        </p:txBody>
      </p:sp>
      <p:sp>
        <p:nvSpPr>
          <p:cNvPr id="126018" name="Line 1090">
            <a:extLst>
              <a:ext uri="{FF2B5EF4-FFF2-40B4-BE49-F238E27FC236}">
                <a16:creationId xmlns:a16="http://schemas.microsoft.com/office/drawing/2014/main" id="{22EB8CFE-300F-574D-9C7B-7239A6F5D037}"/>
              </a:ext>
            </a:extLst>
          </p:cNvPr>
          <p:cNvSpPr>
            <a:spLocks noChangeShapeType="1"/>
          </p:cNvSpPr>
          <p:nvPr/>
        </p:nvSpPr>
        <p:spPr bwMode="auto">
          <a:xfrm>
            <a:off x="6396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19" name="Text Box 1091">
            <a:extLst>
              <a:ext uri="{FF2B5EF4-FFF2-40B4-BE49-F238E27FC236}">
                <a16:creationId xmlns:a16="http://schemas.microsoft.com/office/drawing/2014/main" id="{CB48D24D-A106-9644-9C21-1F974571AEBC}"/>
              </a:ext>
            </a:extLst>
          </p:cNvPr>
          <p:cNvSpPr txBox="1">
            <a:spLocks noChangeArrowheads="1"/>
          </p:cNvSpPr>
          <p:nvPr/>
        </p:nvSpPr>
        <p:spPr bwMode="auto">
          <a:xfrm>
            <a:off x="5481638" y="76200"/>
            <a:ext cx="20256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定义数据成员</a:t>
            </a:r>
          </a:p>
        </p:txBody>
      </p:sp>
      <p:sp>
        <p:nvSpPr>
          <p:cNvPr id="126020" name="Line 1092">
            <a:extLst>
              <a:ext uri="{FF2B5EF4-FFF2-40B4-BE49-F238E27FC236}">
                <a16:creationId xmlns:a16="http://schemas.microsoft.com/office/drawing/2014/main" id="{E55A7C57-773B-6341-B81E-11B61C936490}"/>
              </a:ext>
            </a:extLst>
          </p:cNvPr>
          <p:cNvSpPr>
            <a:spLocks noChangeShapeType="1"/>
          </p:cNvSpPr>
          <p:nvPr/>
        </p:nvSpPr>
        <p:spPr bwMode="auto">
          <a:xfrm>
            <a:off x="6396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21" name="Text Box 1093">
            <a:extLst>
              <a:ext uri="{FF2B5EF4-FFF2-40B4-BE49-F238E27FC236}">
                <a16:creationId xmlns:a16="http://schemas.microsoft.com/office/drawing/2014/main" id="{6C6C1941-6894-524A-BE3A-6367053E38D1}"/>
              </a:ext>
            </a:extLst>
          </p:cNvPr>
          <p:cNvSpPr txBox="1">
            <a:spLocks noChangeArrowheads="1"/>
          </p:cNvSpPr>
          <p:nvPr/>
        </p:nvSpPr>
        <p:spPr bwMode="auto">
          <a:xfrm>
            <a:off x="5481638" y="1905000"/>
            <a:ext cx="1920875"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a:t>
            </a:r>
            <a:r>
              <a:rPr lang="en-US" altLang="zh-CN"/>
              <a:t>socket</a:t>
            </a:r>
            <a:r>
              <a:rPr lang="zh-CN" altLang="en-US"/>
              <a:t>流</a:t>
            </a:r>
          </a:p>
        </p:txBody>
      </p:sp>
      <p:sp>
        <p:nvSpPr>
          <p:cNvPr id="126022" name="Text Box 1094">
            <a:extLst>
              <a:ext uri="{FF2B5EF4-FFF2-40B4-BE49-F238E27FC236}">
                <a16:creationId xmlns:a16="http://schemas.microsoft.com/office/drawing/2014/main" id="{E3005785-590C-4E4C-A31E-3E91EDA4C305}"/>
              </a:ext>
            </a:extLst>
          </p:cNvPr>
          <p:cNvSpPr txBox="1">
            <a:spLocks noChangeArrowheads="1"/>
          </p:cNvSpPr>
          <p:nvPr/>
        </p:nvSpPr>
        <p:spPr bwMode="auto">
          <a:xfrm>
            <a:off x="5562600" y="2895600"/>
            <a:ext cx="1619250" cy="8223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a:t>
            </a:r>
            <a:r>
              <a:rPr lang="en-US" altLang="zh-CN"/>
              <a:t>socket</a:t>
            </a:r>
            <a:r>
              <a:rPr lang="zh-CN" altLang="en-US"/>
              <a:t>流</a:t>
            </a:r>
          </a:p>
          <a:p>
            <a:pPr eaLnBrk="1" hangingPunct="1"/>
            <a:r>
              <a:rPr lang="en-US" altLang="zh-CN"/>
              <a:t>(</a:t>
            </a:r>
            <a:r>
              <a:rPr lang="zh-CN" altLang="en-US"/>
              <a:t>看到提示</a:t>
            </a:r>
            <a:r>
              <a:rPr lang="en-US" altLang="zh-CN"/>
              <a:t>)</a:t>
            </a:r>
          </a:p>
        </p:txBody>
      </p:sp>
      <p:sp>
        <p:nvSpPr>
          <p:cNvPr id="126023" name="Line 1095">
            <a:extLst>
              <a:ext uri="{FF2B5EF4-FFF2-40B4-BE49-F238E27FC236}">
                <a16:creationId xmlns:a16="http://schemas.microsoft.com/office/drawing/2014/main" id="{992D13C4-52BE-4147-9F54-31A2CB195BE4}"/>
              </a:ext>
            </a:extLst>
          </p:cNvPr>
          <p:cNvSpPr>
            <a:spLocks noChangeShapeType="1"/>
          </p:cNvSpPr>
          <p:nvPr/>
        </p:nvSpPr>
        <p:spPr bwMode="auto">
          <a:xfrm>
            <a:off x="6396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24" name="Text Box 1096">
            <a:extLst>
              <a:ext uri="{FF2B5EF4-FFF2-40B4-BE49-F238E27FC236}">
                <a16:creationId xmlns:a16="http://schemas.microsoft.com/office/drawing/2014/main" id="{62BDE47A-96CF-634F-80BB-C11829DCF35C}"/>
              </a:ext>
            </a:extLst>
          </p:cNvPr>
          <p:cNvSpPr txBox="1">
            <a:spLocks noChangeArrowheads="1"/>
          </p:cNvSpPr>
          <p:nvPr/>
        </p:nvSpPr>
        <p:spPr bwMode="auto">
          <a:xfrm>
            <a:off x="5553075" y="4267200"/>
            <a:ext cx="1717675" cy="822325"/>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a:t>送用户名给</a:t>
            </a:r>
          </a:p>
          <a:p>
            <a:pPr algn="ctr" eaLnBrk="1" hangingPunct="1"/>
            <a:r>
              <a:rPr lang="zh-CN" altLang="en-US"/>
              <a:t>服务器</a:t>
            </a:r>
          </a:p>
        </p:txBody>
      </p:sp>
      <p:sp>
        <p:nvSpPr>
          <p:cNvPr id="126025" name="Line 1097">
            <a:extLst>
              <a:ext uri="{FF2B5EF4-FFF2-40B4-BE49-F238E27FC236}">
                <a16:creationId xmlns:a16="http://schemas.microsoft.com/office/drawing/2014/main" id="{2CC8869A-4232-A74B-A0BE-B8C573394B5C}"/>
              </a:ext>
            </a:extLst>
          </p:cNvPr>
          <p:cNvSpPr>
            <a:spLocks noChangeShapeType="1"/>
          </p:cNvSpPr>
          <p:nvPr/>
        </p:nvSpPr>
        <p:spPr bwMode="auto">
          <a:xfrm>
            <a:off x="6396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26" name="Text Box 1098">
            <a:extLst>
              <a:ext uri="{FF2B5EF4-FFF2-40B4-BE49-F238E27FC236}">
                <a16:creationId xmlns:a16="http://schemas.microsoft.com/office/drawing/2014/main" id="{49AC2815-45D8-3844-813A-F01C880B901B}"/>
              </a:ext>
            </a:extLst>
          </p:cNvPr>
          <p:cNvSpPr txBox="1">
            <a:spLocks noChangeArrowheads="1"/>
          </p:cNvSpPr>
          <p:nvPr/>
        </p:nvSpPr>
        <p:spPr bwMode="auto">
          <a:xfrm>
            <a:off x="5867400" y="6172200"/>
            <a:ext cx="137160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a:t>关闭流</a:t>
            </a:r>
          </a:p>
        </p:txBody>
      </p:sp>
      <p:sp>
        <p:nvSpPr>
          <p:cNvPr id="126027" name="Line 1099">
            <a:extLst>
              <a:ext uri="{FF2B5EF4-FFF2-40B4-BE49-F238E27FC236}">
                <a16:creationId xmlns:a16="http://schemas.microsoft.com/office/drawing/2014/main" id="{6EEBD0F3-F530-4F4C-BD24-A17C6EE6EE4E}"/>
              </a:ext>
            </a:extLst>
          </p:cNvPr>
          <p:cNvSpPr>
            <a:spLocks noChangeShapeType="1"/>
          </p:cNvSpPr>
          <p:nvPr/>
        </p:nvSpPr>
        <p:spPr bwMode="auto">
          <a:xfrm>
            <a:off x="6396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28" name="Line 1100">
            <a:extLst>
              <a:ext uri="{FF2B5EF4-FFF2-40B4-BE49-F238E27FC236}">
                <a16:creationId xmlns:a16="http://schemas.microsoft.com/office/drawing/2014/main" id="{A3451D26-24AB-C34A-A782-3EC44242DA1C}"/>
              </a:ext>
            </a:extLst>
          </p:cNvPr>
          <p:cNvSpPr>
            <a:spLocks noChangeShapeType="1"/>
          </p:cNvSpPr>
          <p:nvPr/>
        </p:nvSpPr>
        <p:spPr bwMode="auto">
          <a:xfrm>
            <a:off x="1366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29" name="Line 1101">
            <a:extLst>
              <a:ext uri="{FF2B5EF4-FFF2-40B4-BE49-F238E27FC236}">
                <a16:creationId xmlns:a16="http://schemas.microsoft.com/office/drawing/2014/main" id="{59D93DFA-E187-F54D-9028-C2D5A455B590}"/>
              </a:ext>
            </a:extLst>
          </p:cNvPr>
          <p:cNvSpPr>
            <a:spLocks noChangeShapeType="1"/>
          </p:cNvSpPr>
          <p:nvPr/>
        </p:nvSpPr>
        <p:spPr bwMode="auto">
          <a:xfrm>
            <a:off x="1366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30" name="Text Box 1102">
            <a:extLst>
              <a:ext uri="{FF2B5EF4-FFF2-40B4-BE49-F238E27FC236}">
                <a16:creationId xmlns:a16="http://schemas.microsoft.com/office/drawing/2014/main" id="{28BC2A6E-4E1E-A14D-BE98-83EED50B03EE}"/>
              </a:ext>
            </a:extLst>
          </p:cNvPr>
          <p:cNvSpPr txBox="1">
            <a:spLocks noChangeArrowheads="1"/>
          </p:cNvSpPr>
          <p:nvPr/>
        </p:nvSpPr>
        <p:spPr bwMode="auto">
          <a:xfrm>
            <a:off x="1366838" y="1447800"/>
            <a:ext cx="2249487"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waiting for user</a:t>
            </a:r>
          </a:p>
        </p:txBody>
      </p:sp>
      <p:cxnSp>
        <p:nvCxnSpPr>
          <p:cNvPr id="126031" name="AutoShape 1103">
            <a:extLst>
              <a:ext uri="{FF2B5EF4-FFF2-40B4-BE49-F238E27FC236}">
                <a16:creationId xmlns:a16="http://schemas.microsoft.com/office/drawing/2014/main" id="{98DC87B6-488A-D946-A27B-6BBC18D5CEAB}"/>
              </a:ext>
            </a:extLst>
          </p:cNvPr>
          <p:cNvCxnSpPr>
            <a:cxnSpLocks noChangeShapeType="1"/>
            <a:stCxn id="126017" idx="1"/>
            <a:endCxn id="126013" idx="3"/>
          </p:cNvCxnSpPr>
          <p:nvPr/>
        </p:nvCxnSpPr>
        <p:spPr bwMode="auto">
          <a:xfrm rot="10800000" flipV="1">
            <a:off x="2312988" y="1143000"/>
            <a:ext cx="3092450" cy="1173163"/>
          </a:xfrm>
          <a:prstGeom prst="curvedConnector3">
            <a:avLst>
              <a:gd name="adj1" fmla="val 56773"/>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6032" name="Line 1104">
            <a:extLst>
              <a:ext uri="{FF2B5EF4-FFF2-40B4-BE49-F238E27FC236}">
                <a16:creationId xmlns:a16="http://schemas.microsoft.com/office/drawing/2014/main" id="{6FE09844-C93B-7741-BE1F-1752080BF0EE}"/>
              </a:ext>
            </a:extLst>
          </p:cNvPr>
          <p:cNvSpPr>
            <a:spLocks noChangeShapeType="1"/>
          </p:cNvSpPr>
          <p:nvPr/>
        </p:nvSpPr>
        <p:spPr bwMode="auto">
          <a:xfrm>
            <a:off x="1366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33" name="Line 1105">
            <a:extLst>
              <a:ext uri="{FF2B5EF4-FFF2-40B4-BE49-F238E27FC236}">
                <a16:creationId xmlns:a16="http://schemas.microsoft.com/office/drawing/2014/main" id="{F98D5495-5447-464D-840E-D7738E4CB87F}"/>
              </a:ext>
            </a:extLst>
          </p:cNvPr>
          <p:cNvSpPr>
            <a:spLocks noChangeShapeType="1"/>
          </p:cNvSpPr>
          <p:nvPr/>
        </p:nvSpPr>
        <p:spPr bwMode="auto">
          <a:xfrm>
            <a:off x="1366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6034" name="AutoShape 1106">
            <a:extLst>
              <a:ext uri="{FF2B5EF4-FFF2-40B4-BE49-F238E27FC236}">
                <a16:creationId xmlns:a16="http://schemas.microsoft.com/office/drawing/2014/main" id="{F0C20548-3E5F-A24B-B9E7-1DE4DBE9FD09}"/>
              </a:ext>
            </a:extLst>
          </p:cNvPr>
          <p:cNvCxnSpPr>
            <a:cxnSpLocks noChangeShapeType="1"/>
          </p:cNvCxnSpPr>
          <p:nvPr/>
        </p:nvCxnSpPr>
        <p:spPr bwMode="auto">
          <a:xfrm flipV="1">
            <a:off x="2895600"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6035" name="Text Box 1107">
            <a:extLst>
              <a:ext uri="{FF2B5EF4-FFF2-40B4-BE49-F238E27FC236}">
                <a16:creationId xmlns:a16="http://schemas.microsoft.com/office/drawing/2014/main" id="{85DD7297-779A-8144-A0A2-5224A72CDEE2}"/>
              </a:ext>
            </a:extLst>
          </p:cNvPr>
          <p:cNvSpPr txBox="1">
            <a:spLocks noChangeArrowheads="1"/>
          </p:cNvSpPr>
          <p:nvPr/>
        </p:nvSpPr>
        <p:spPr bwMode="auto">
          <a:xfrm rot="-1554223">
            <a:off x="3500438" y="1447800"/>
            <a:ext cx="2089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127.0.0.1  1111</a:t>
            </a:r>
          </a:p>
        </p:txBody>
      </p:sp>
      <p:sp>
        <p:nvSpPr>
          <p:cNvPr id="126036" name="Text Box 1108">
            <a:extLst>
              <a:ext uri="{FF2B5EF4-FFF2-40B4-BE49-F238E27FC236}">
                <a16:creationId xmlns:a16="http://schemas.microsoft.com/office/drawing/2014/main" id="{8F6E0375-3FB7-1243-B4A9-1473C26A75BF}"/>
              </a:ext>
            </a:extLst>
          </p:cNvPr>
          <p:cNvSpPr txBox="1">
            <a:spLocks noChangeArrowheads="1"/>
          </p:cNvSpPr>
          <p:nvPr/>
        </p:nvSpPr>
        <p:spPr bwMode="auto">
          <a:xfrm>
            <a:off x="2967038" y="914400"/>
            <a:ext cx="79375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1111</a:t>
            </a:r>
          </a:p>
        </p:txBody>
      </p:sp>
      <p:sp>
        <p:nvSpPr>
          <p:cNvPr id="126037" name="Text Box 1109">
            <a:extLst>
              <a:ext uri="{FF2B5EF4-FFF2-40B4-BE49-F238E27FC236}">
                <a16:creationId xmlns:a16="http://schemas.microsoft.com/office/drawing/2014/main" id="{0B86894F-913D-574A-8843-35F802D43554}"/>
              </a:ext>
            </a:extLst>
          </p:cNvPr>
          <p:cNvSpPr txBox="1">
            <a:spLocks noChangeArrowheads="1"/>
          </p:cNvSpPr>
          <p:nvPr/>
        </p:nvSpPr>
        <p:spPr bwMode="auto">
          <a:xfrm rot="-1998490">
            <a:off x="3505200" y="3962400"/>
            <a:ext cx="928688" cy="457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login:</a:t>
            </a:r>
          </a:p>
        </p:txBody>
      </p:sp>
      <p:sp>
        <p:nvSpPr>
          <p:cNvPr id="126038" name="Text Box 1110">
            <a:extLst>
              <a:ext uri="{FF2B5EF4-FFF2-40B4-BE49-F238E27FC236}">
                <a16:creationId xmlns:a16="http://schemas.microsoft.com/office/drawing/2014/main" id="{1CCA995A-FBEB-404B-929A-5C59351DCC97}"/>
              </a:ext>
            </a:extLst>
          </p:cNvPr>
          <p:cNvSpPr txBox="1">
            <a:spLocks noChangeArrowheads="1"/>
          </p:cNvSpPr>
          <p:nvPr/>
        </p:nvSpPr>
        <p:spPr bwMode="auto">
          <a:xfrm>
            <a:off x="1290638" y="3581400"/>
            <a:ext cx="270510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connetcting client...</a:t>
            </a:r>
          </a:p>
        </p:txBody>
      </p:sp>
      <p:sp>
        <p:nvSpPr>
          <p:cNvPr id="126040" name="Line 1112">
            <a:extLst>
              <a:ext uri="{FF2B5EF4-FFF2-40B4-BE49-F238E27FC236}">
                <a16:creationId xmlns:a16="http://schemas.microsoft.com/office/drawing/2014/main" id="{01EE37A4-B208-634A-A285-A7958DDFD70F}"/>
              </a:ext>
            </a:extLst>
          </p:cNvPr>
          <p:cNvSpPr>
            <a:spLocks noChangeShapeType="1"/>
          </p:cNvSpPr>
          <p:nvPr/>
        </p:nvSpPr>
        <p:spPr bwMode="auto">
          <a:xfrm>
            <a:off x="1366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6041" name="AutoShape 1113">
            <a:extLst>
              <a:ext uri="{FF2B5EF4-FFF2-40B4-BE49-F238E27FC236}">
                <a16:creationId xmlns:a16="http://schemas.microsoft.com/office/drawing/2014/main" id="{6A833A1C-AFBA-DA48-91D2-C254F33DCF38}"/>
              </a:ext>
            </a:extLst>
          </p:cNvPr>
          <p:cNvCxnSpPr>
            <a:cxnSpLocks noChangeShapeType="1"/>
            <a:endCxn id="126015" idx="3"/>
          </p:cNvCxnSpPr>
          <p:nvPr/>
        </p:nvCxnSpPr>
        <p:spPr bwMode="auto">
          <a:xfrm rot="10800000" flipV="1">
            <a:off x="2476500" y="4419600"/>
            <a:ext cx="3305175" cy="838200"/>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6042" name="Text Box 1114">
            <a:extLst>
              <a:ext uri="{FF2B5EF4-FFF2-40B4-BE49-F238E27FC236}">
                <a16:creationId xmlns:a16="http://schemas.microsoft.com/office/drawing/2014/main" id="{767C9166-D3FE-404B-A3DC-9FE1968CC58F}"/>
              </a:ext>
            </a:extLst>
          </p:cNvPr>
          <p:cNvSpPr txBox="1">
            <a:spLocks noChangeArrowheads="1"/>
          </p:cNvSpPr>
          <p:nvPr/>
        </p:nvSpPr>
        <p:spPr bwMode="auto">
          <a:xfrm rot="-1736933">
            <a:off x="3925888" y="4819650"/>
            <a:ext cx="742950" cy="4572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java</a:t>
            </a:r>
          </a:p>
        </p:txBody>
      </p:sp>
      <p:sp>
        <p:nvSpPr>
          <p:cNvPr id="126043" name="Line 1115">
            <a:extLst>
              <a:ext uri="{FF2B5EF4-FFF2-40B4-BE49-F238E27FC236}">
                <a16:creationId xmlns:a16="http://schemas.microsoft.com/office/drawing/2014/main" id="{2ED51522-4A29-874A-94DC-FF66B2373431}"/>
              </a:ext>
            </a:extLst>
          </p:cNvPr>
          <p:cNvSpPr>
            <a:spLocks noChangeShapeType="1"/>
          </p:cNvSpPr>
          <p:nvPr/>
        </p:nvSpPr>
        <p:spPr bwMode="auto">
          <a:xfrm>
            <a:off x="1371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44" name="Text Box 1116">
            <a:extLst>
              <a:ext uri="{FF2B5EF4-FFF2-40B4-BE49-F238E27FC236}">
                <a16:creationId xmlns:a16="http://schemas.microsoft.com/office/drawing/2014/main" id="{9233FC8F-DE2C-AC45-8CCD-AEC1EA04D758}"/>
              </a:ext>
            </a:extLst>
          </p:cNvPr>
          <p:cNvSpPr txBox="1">
            <a:spLocks noChangeArrowheads="1"/>
          </p:cNvSpPr>
          <p:nvPr/>
        </p:nvSpPr>
        <p:spPr bwMode="auto">
          <a:xfrm>
            <a:off x="304800" y="6096000"/>
            <a:ext cx="2635250" cy="45720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提示用户登录成功</a:t>
            </a:r>
          </a:p>
        </p:txBody>
      </p:sp>
      <p:sp>
        <p:nvSpPr>
          <p:cNvPr id="126045" name="Text Box 1117">
            <a:extLst>
              <a:ext uri="{FF2B5EF4-FFF2-40B4-BE49-F238E27FC236}">
                <a16:creationId xmlns:a16="http://schemas.microsoft.com/office/drawing/2014/main" id="{EE1AE8A1-81E6-0E4D-9D48-EF543BBBCCAC}"/>
              </a:ext>
            </a:extLst>
          </p:cNvPr>
          <p:cNvSpPr txBox="1">
            <a:spLocks noChangeArrowheads="1"/>
          </p:cNvSpPr>
          <p:nvPr/>
        </p:nvSpPr>
        <p:spPr bwMode="auto">
          <a:xfrm>
            <a:off x="5638800" y="5486400"/>
            <a:ext cx="161290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读</a:t>
            </a:r>
            <a:r>
              <a:rPr lang="en-US" altLang="zh-CN"/>
              <a:t>socket</a:t>
            </a:r>
            <a:r>
              <a:rPr lang="zh-CN" altLang="en-US"/>
              <a:t>流</a:t>
            </a:r>
          </a:p>
        </p:txBody>
      </p:sp>
      <p:cxnSp>
        <p:nvCxnSpPr>
          <p:cNvPr id="126046" name="AutoShape 1118">
            <a:extLst>
              <a:ext uri="{FF2B5EF4-FFF2-40B4-BE49-F238E27FC236}">
                <a16:creationId xmlns:a16="http://schemas.microsoft.com/office/drawing/2014/main" id="{19505D9E-0D39-C343-A1DC-6C0C7C3F5B7B}"/>
              </a:ext>
            </a:extLst>
          </p:cNvPr>
          <p:cNvCxnSpPr>
            <a:cxnSpLocks noChangeShapeType="1"/>
            <a:stCxn id="126044" idx="3"/>
            <a:endCxn id="126045" idx="1"/>
          </p:cNvCxnSpPr>
          <p:nvPr/>
        </p:nvCxnSpPr>
        <p:spPr bwMode="auto">
          <a:xfrm flipV="1">
            <a:off x="2927350" y="5715000"/>
            <a:ext cx="2711450" cy="609600"/>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6047" name="Text Box 1119">
            <a:extLst>
              <a:ext uri="{FF2B5EF4-FFF2-40B4-BE49-F238E27FC236}">
                <a16:creationId xmlns:a16="http://schemas.microsoft.com/office/drawing/2014/main" id="{0DD14EB9-BC20-7E46-9AAD-BF47394AD175}"/>
              </a:ext>
            </a:extLst>
          </p:cNvPr>
          <p:cNvSpPr txBox="1">
            <a:spLocks noChangeArrowheads="1"/>
          </p:cNvSpPr>
          <p:nvPr/>
        </p:nvSpPr>
        <p:spPr bwMode="auto">
          <a:xfrm>
            <a:off x="1295400" y="5486400"/>
            <a:ext cx="1530350" cy="45720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User :java</a:t>
            </a:r>
          </a:p>
        </p:txBody>
      </p:sp>
      <p:sp>
        <p:nvSpPr>
          <p:cNvPr id="126048" name="Text Box 1120">
            <a:extLst>
              <a:ext uri="{FF2B5EF4-FFF2-40B4-BE49-F238E27FC236}">
                <a16:creationId xmlns:a16="http://schemas.microsoft.com/office/drawing/2014/main" id="{36A40C02-8CA5-5846-92B8-B94B4BA79E49}"/>
              </a:ext>
            </a:extLst>
          </p:cNvPr>
          <p:cNvSpPr txBox="1">
            <a:spLocks noChangeArrowheads="1"/>
          </p:cNvSpPr>
          <p:nvPr/>
        </p:nvSpPr>
        <p:spPr bwMode="auto">
          <a:xfrm rot="-932147">
            <a:off x="3121025" y="5545138"/>
            <a:ext cx="23098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Login successful</a:t>
            </a:r>
          </a:p>
        </p:txBody>
      </p:sp>
      <p:sp>
        <p:nvSpPr>
          <p:cNvPr id="126049" name="Line 1121">
            <a:extLst>
              <a:ext uri="{FF2B5EF4-FFF2-40B4-BE49-F238E27FC236}">
                <a16:creationId xmlns:a16="http://schemas.microsoft.com/office/drawing/2014/main" id="{B9E2AE1B-8C4D-814A-964E-6CF471B47778}"/>
              </a:ext>
            </a:extLst>
          </p:cNvPr>
          <p:cNvSpPr>
            <a:spLocks noChangeShapeType="1"/>
          </p:cNvSpPr>
          <p:nvPr/>
        </p:nvSpPr>
        <p:spPr bwMode="auto">
          <a:xfrm>
            <a:off x="6400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50" name="Line 1122">
            <a:extLst>
              <a:ext uri="{FF2B5EF4-FFF2-40B4-BE49-F238E27FC236}">
                <a16:creationId xmlns:a16="http://schemas.microsoft.com/office/drawing/2014/main" id="{A2AE9C81-A979-2B43-B366-35908D029073}"/>
              </a:ext>
            </a:extLst>
          </p:cNvPr>
          <p:cNvSpPr>
            <a:spLocks noChangeShapeType="1"/>
          </p:cNvSpPr>
          <p:nvPr/>
        </p:nvSpPr>
        <p:spPr bwMode="auto">
          <a:xfrm>
            <a:off x="1447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69951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60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0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0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60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60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0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60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60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60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60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603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2602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602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2603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2601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260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2603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60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2603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603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2602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2602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12602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2602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2604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2604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12604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2601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126043"/>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2604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2604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26046"/>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2604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126027"/>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26045"/>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499"/>
                                          </p:stCondLst>
                                        </p:cTn>
                                        <p:tgtEl>
                                          <p:spTgt spid="12604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26026"/>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499"/>
                                          </p:stCondLst>
                                        </p:cTn>
                                        <p:tgtEl>
                                          <p:spTgt spid="126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11" grpId="0" animBg="1" autoUpdateAnimBg="0"/>
      <p:bldP spid="126012" grpId="0" animBg="1" autoUpdateAnimBg="0"/>
      <p:bldP spid="126013" grpId="0" animBg="1" autoUpdateAnimBg="0"/>
      <p:bldP spid="126014" grpId="0" animBg="1" autoUpdateAnimBg="0"/>
      <p:bldP spid="126015" grpId="0" animBg="1" autoUpdateAnimBg="0"/>
      <p:bldP spid="126016" grpId="0" animBg="1" autoUpdateAnimBg="0"/>
      <p:bldP spid="126017" grpId="0" animBg="1" autoUpdateAnimBg="0"/>
      <p:bldP spid="126019" grpId="0" animBg="1" autoUpdateAnimBg="0"/>
      <p:bldP spid="126021" grpId="0" animBg="1" autoUpdateAnimBg="0"/>
      <p:bldP spid="126022" grpId="0" animBg="1" autoUpdateAnimBg="0"/>
      <p:bldP spid="126024" grpId="0" animBg="1" autoUpdateAnimBg="0"/>
      <p:bldP spid="126026" grpId="0" animBg="1" autoUpdateAnimBg="0"/>
      <p:bldP spid="126030" grpId="0" autoUpdateAnimBg="0"/>
      <p:bldP spid="126035" grpId="0" autoUpdateAnimBg="0"/>
      <p:bldP spid="126036" grpId="0" autoUpdateAnimBg="0"/>
      <p:bldP spid="126037" grpId="0" animBg="1" autoUpdateAnimBg="0"/>
      <p:bldP spid="126038" grpId="0" autoUpdateAnimBg="0"/>
      <p:bldP spid="126042" grpId="0" animBg="1" autoUpdateAnimBg="0"/>
      <p:bldP spid="126044" grpId="0" animBg="1" autoUpdateAnimBg="0"/>
      <p:bldP spid="126045" grpId="0" animBg="1" autoUpdateAnimBg="0"/>
      <p:bldP spid="126047" grpId="0" autoUpdateAnimBg="0"/>
      <p:bldP spid="12604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39</a:t>
            </a:fld>
            <a:endParaRPr lang="en-US" altLang="zh-CN"/>
          </a:p>
        </p:txBody>
      </p:sp>
      <p:sp>
        <p:nvSpPr>
          <p:cNvPr id="5" name="标题 4"/>
          <p:cNvSpPr>
            <a:spLocks noGrp="1"/>
          </p:cNvSpPr>
          <p:nvPr>
            <p:ph type="title"/>
          </p:nvPr>
        </p:nvSpPr>
        <p:spPr/>
        <p:txBody>
          <a:bodyPr/>
          <a:lstStyle/>
          <a:p>
            <a:r>
              <a:rPr lang="en-US" altLang="zh-CN" dirty="0">
                <a:ea typeface="宋体" charset="-122"/>
              </a:rPr>
              <a:t>ServerChat.java</a:t>
            </a:r>
            <a:endParaRPr lang="zh-CN" altLang="en-US" dirty="0"/>
          </a:p>
        </p:txBody>
      </p:sp>
      <p:sp>
        <p:nvSpPr>
          <p:cNvPr id="10" name="矩形 9"/>
          <p:cNvSpPr/>
          <p:nvPr/>
        </p:nvSpPr>
        <p:spPr>
          <a:xfrm>
            <a:off x="1371684" y="1052632"/>
            <a:ext cx="6553028" cy="5355312"/>
          </a:xfrm>
          <a:prstGeom prst="rect">
            <a:avLst/>
          </a:prstGeom>
        </p:spPr>
        <p:txBody>
          <a:bodyPr wrap="square">
            <a:spAutoFit/>
          </a:bodyPr>
          <a:lstStyle/>
          <a:p>
            <a:r>
              <a:rPr lang="zh-CN" altLang="en-US" dirty="0"/>
              <a:t>public class ServerChat {</a:t>
            </a:r>
          </a:p>
          <a:p>
            <a:r>
              <a:rPr lang="zh-CN" altLang="en-US" dirty="0"/>
              <a:t> final static int SERVER_PORT = 8001;</a:t>
            </a:r>
          </a:p>
          <a:p>
            <a:r>
              <a:rPr lang="zh-CN" altLang="en-US" dirty="0"/>
              <a:t> public static void main(String[] args) {</a:t>
            </a:r>
          </a:p>
          <a:p>
            <a:r>
              <a:rPr lang="zh-CN" altLang="en-US" dirty="0"/>
              <a:t>  Server server;</a:t>
            </a:r>
          </a:p>
          <a:p>
            <a:r>
              <a:rPr lang="zh-CN" altLang="en-US" dirty="0"/>
              <a:t>  byte[] serverReceive = new byte[256];</a:t>
            </a:r>
          </a:p>
          <a:p>
            <a:r>
              <a:rPr lang="zh-CN" altLang="en-US" dirty="0"/>
              <a:t>  byte[] serverSend = new byte[256];</a:t>
            </a:r>
          </a:p>
          <a:p>
            <a:r>
              <a:rPr lang="zh-CN" altLang="en-US" dirty="0"/>
              <a:t>  boolean quit = false;</a:t>
            </a:r>
          </a:p>
          <a:p>
            <a:r>
              <a:rPr lang="zh-CN" altLang="en-US" dirty="0"/>
              <a:t>  byte ch;</a:t>
            </a:r>
          </a:p>
          <a:p>
            <a:r>
              <a:rPr lang="zh-CN" altLang="en-US" dirty="0"/>
              <a:t>  int i=0;</a:t>
            </a:r>
          </a:p>
          <a:p>
            <a:r>
              <a:rPr lang="zh-CN" altLang="en-US" dirty="0"/>
              <a:t>  server = new Server(SERVER_PORT);</a:t>
            </a:r>
          </a:p>
          <a:p>
            <a:r>
              <a:rPr lang="zh-CN" altLang="en-US" dirty="0"/>
              <a:t>  while(!quit) {</a:t>
            </a:r>
          </a:p>
          <a:p>
            <a:r>
              <a:rPr lang="zh-CN" altLang="en-US" dirty="0"/>
              <a:t>    try {</a:t>
            </a:r>
          </a:p>
          <a:p>
            <a:r>
              <a:rPr lang="zh-CN" altLang="en-US" dirty="0"/>
              <a:t>      System.out.println("\t\tReceive:");</a:t>
            </a:r>
          </a:p>
          <a:p>
            <a:r>
              <a:rPr lang="zh-CN" altLang="en-US" dirty="0"/>
              <a:t>      i=0;</a:t>
            </a:r>
          </a:p>
          <a:p>
            <a:r>
              <a:rPr lang="zh-CN" altLang="en-US" dirty="0"/>
              <a:t>      while((ch = (byte)server.in.read()) != '\n') {</a:t>
            </a:r>
          </a:p>
          <a:p>
            <a:r>
              <a:rPr lang="zh-CN" altLang="en-US" dirty="0"/>
              <a:t>            serverReceive[i] = ch;</a:t>
            </a:r>
          </a:p>
          <a:p>
            <a:r>
              <a:rPr lang="zh-CN" altLang="en-US" dirty="0"/>
              <a:t>            i++;</a:t>
            </a:r>
          </a:p>
          <a:p>
            <a:r>
              <a:rPr lang="zh-CN" altLang="en-US" dirty="0"/>
              <a:t>      }</a:t>
            </a:r>
          </a:p>
          <a:p>
            <a:r>
              <a:rPr lang="zh-CN" altLang="en-US" dirty="0"/>
              <a:t>      System.out.println("\t\t"+new String(serverReceive,0,i));</a:t>
            </a:r>
          </a:p>
        </p:txBody>
      </p:sp>
    </p:spTree>
    <p:extLst>
      <p:ext uri="{BB962C8B-B14F-4D97-AF65-F5344CB8AC3E}">
        <p14:creationId xmlns:p14="http://schemas.microsoft.com/office/powerpoint/2010/main" val="329346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zh-CN" dirty="0">
                <a:sym typeface="Arial" charset="0"/>
              </a:rPr>
              <a:t>Internet网成功的关键是它具有把不同网络互连起来的能力，它的这种互连能力体现在它使用的一组网络协议TCP/IP上。</a:t>
            </a:r>
          </a:p>
          <a:p>
            <a:r>
              <a:rPr lang="zh-CN" dirty="0">
                <a:sym typeface="Arial" charset="0"/>
              </a:rPr>
              <a:t>TCP/IP逐渐成为一种工业标准。</a:t>
            </a:r>
            <a:endParaRPr lang="en-US" altLang="zh-CN" dirty="0">
              <a:sym typeface="Arial" charset="0"/>
            </a:endParaRPr>
          </a:p>
          <a:p>
            <a:r>
              <a:rPr lang="zh-CN" altLang="zh-CN" dirty="0">
                <a:sym typeface="Arial" charset="0"/>
              </a:rPr>
              <a:t>TCP/IP这个协议名称可分为两部分：TCP是指“传输控制协议”(即Transport Control Protocol)，IP指“互连网协议”(Internet Protocol)。</a:t>
            </a:r>
          </a:p>
          <a:p>
            <a:r>
              <a:rPr lang="zh-CN" altLang="zh-CN" dirty="0">
                <a:sym typeface="Arial" charset="0"/>
              </a:rPr>
              <a:t>经常提到的TCP/IP协议，实际上是指TCP/IP协议集，它包含用于Internet网的一组协议。</a:t>
            </a:r>
          </a:p>
          <a:p>
            <a:endParaRPr lang="zh-CN" dirty="0">
              <a:sym typeface="Arial" charset="0"/>
            </a:endParaRPr>
          </a:p>
        </p:txBody>
      </p:sp>
      <p:sp>
        <p:nvSpPr>
          <p:cNvPr id="13314" name="Rectangle 2"/>
          <p:cNvSpPr>
            <a:spLocks noGrp="1" noChangeArrowheads="1"/>
          </p:cNvSpPr>
          <p:nvPr>
            <p:ph type="title"/>
          </p:nvPr>
        </p:nvSpPr>
        <p:spPr/>
        <p:txBody>
          <a:bodyPr/>
          <a:lstStyle/>
          <a:p>
            <a:r>
              <a:rPr lang="zh-CN">
                <a:sym typeface="Arial" charset="0"/>
              </a:rPr>
              <a:t>网络基础</a:t>
            </a:r>
          </a:p>
        </p:txBody>
      </p:sp>
      <p:sp>
        <p:nvSpPr>
          <p:cNvPr id="13316" name="Rectangle 4"/>
          <p:cNvSpPr>
            <a:spLocks noGrp="1" noChangeArrowheads="1"/>
          </p:cNvSpPr>
          <p:nvPr/>
        </p:nvSpPr>
        <p:spPr bwMode="auto">
          <a:xfrm>
            <a:off x="457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318" y="457278"/>
            <a:ext cx="7619800" cy="5078313"/>
          </a:xfrm>
          <a:prstGeom prst="rect">
            <a:avLst/>
          </a:prstGeom>
        </p:spPr>
        <p:txBody>
          <a:bodyPr wrap="square">
            <a:spAutoFit/>
          </a:bodyPr>
          <a:lstStyle/>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a:solidFill>
                  <a:srgbClr val="6A3E3E"/>
                </a:solidFill>
                <a:latin typeface="Consolas" panose="020B0609020204030204" pitchFamily="49" charset="0"/>
              </a:rPr>
              <a:t>serverReceive</a:t>
            </a:r>
            <a:r>
              <a:rPr lang="en-US" altLang="zh-CN" b="1" dirty="0">
                <a:solidFill>
                  <a:srgbClr val="000000"/>
                </a:solidFill>
                <a:latin typeface="Consolas" panose="020B0609020204030204" pitchFamily="49" charset="0"/>
              </a:rPr>
              <a:t>,0,</a:t>
            </a:r>
            <a:r>
              <a:rPr lang="en-US" altLang="zh-CN" b="1" dirty="0">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indexOf</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"quit"</a:t>
            </a:r>
            <a:r>
              <a:rPr lang="en-US" altLang="zh-CN" b="1" dirty="0">
                <a:solidFill>
                  <a:srgbClr val="000000"/>
                </a:solidFill>
                <a:latin typeface="Consolas" panose="020B0609020204030204" pitchFamily="49" charset="0"/>
              </a:rPr>
              <a:t>) == -1){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"Send:"</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=0;</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ch</a:t>
            </a:r>
            <a:r>
              <a:rPr lang="en-US" altLang="zh-CN" b="1"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byte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in</a:t>
            </a:r>
            <a:r>
              <a:rPr lang="en-US" altLang="zh-CN" b="1" i="1" dirty="0" err="1">
                <a:solidFill>
                  <a:srgbClr val="000000"/>
                </a:solidFill>
                <a:latin typeface="Consolas" panose="020B0609020204030204" pitchFamily="49" charset="0"/>
              </a:rPr>
              <a:t>.read</a:t>
            </a:r>
            <a:r>
              <a:rPr lang="en-US" altLang="zh-CN" b="1" i="1" dirty="0">
                <a:solidFill>
                  <a:srgbClr val="000000"/>
                </a:solidFill>
                <a:latin typeface="Consolas" panose="020B0609020204030204" pitchFamily="49" charset="0"/>
              </a:rPr>
              <a:t>()) != </a:t>
            </a:r>
            <a:r>
              <a:rPr lang="en-US" altLang="zh-CN" b="1" i="1" dirty="0">
                <a:solidFill>
                  <a:srgbClr val="2A00FF"/>
                </a:solidFill>
                <a:latin typeface="Consolas" panose="020B0609020204030204" pitchFamily="49" charset="0"/>
              </a:rPr>
              <a:t>'\n'</a:t>
            </a:r>
            <a:r>
              <a:rPr lang="en-US" altLang="zh-CN" b="1" i="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serverSend</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err="1">
                <a:solidFill>
                  <a:srgbClr val="6A3E3E"/>
                </a:solidFill>
                <a:latin typeface="Consolas" panose="020B0609020204030204" pitchFamily="49" charset="0"/>
              </a:rPr>
              <a:t>ch</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serverSend</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a:t>
            </a:r>
            <a:r>
              <a:rPr lang="en-US" altLang="zh-CN" dirty="0" err="1">
                <a:solidFill>
                  <a:srgbClr val="000000"/>
                </a:solidFill>
                <a:latin typeface="Consolas" panose="020B0609020204030204" pitchFamily="49" charset="0"/>
              </a:rPr>
              <a:t>.</a:t>
            </a:r>
            <a:r>
              <a:rPr lang="en-US" altLang="zh-CN" dirty="0" err="1">
                <a:solidFill>
                  <a:srgbClr val="0000C0"/>
                </a:solidFill>
                <a:latin typeface="Consolas" panose="020B0609020204030204" pitchFamily="49" charset="0"/>
              </a:rPr>
              <a:t>out</a:t>
            </a:r>
            <a:r>
              <a:rPr lang="en-US" altLang="zh-CN" dirty="0" err="1">
                <a:solidFill>
                  <a:srgbClr val="000000"/>
                </a:solidFill>
                <a:latin typeface="Consolas" panose="020B0609020204030204" pitchFamily="49" charset="0"/>
              </a:rPr>
              <a:t>.println</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err="1">
                <a:solidFill>
                  <a:srgbClr val="6A3E3E"/>
                </a:solidFill>
                <a:latin typeface="Consolas" panose="020B0609020204030204" pitchFamily="49" charset="0"/>
              </a:rPr>
              <a:t>serverSend</a:t>
            </a:r>
            <a:r>
              <a:rPr lang="en-US" altLang="zh-CN" b="1" dirty="0">
                <a:solidFill>
                  <a:srgbClr val="000000"/>
                </a:solidFill>
                <a:latin typeface="Consolas" panose="020B0609020204030204" pitchFamily="49" charset="0"/>
              </a:rPr>
              <a:t>, 0,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else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quit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in </a:t>
            </a:r>
            <a:r>
              <a:rPr lang="en-US" altLang="zh-CN" b="1" i="1" dirty="0" err="1">
                <a:solidFill>
                  <a:srgbClr val="2A00FF"/>
                </a:solidFill>
                <a:latin typeface="Consolas" panose="020B0609020204030204" pitchFamily="49" charset="0"/>
              </a:rPr>
              <a:t>ver.in.readLine</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1143084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714" y="457278"/>
            <a:ext cx="8457978" cy="5078313"/>
          </a:xfrm>
          <a:prstGeom prst="rect">
            <a:avLst/>
          </a:prstGeom>
        </p:spPr>
        <p:txBody>
          <a:bodyPr wrap="square">
            <a:spAutoFit/>
          </a:bodyPr>
          <a:lstStyle/>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Server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ServerSocket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server</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Socket </a:t>
            </a:r>
            <a:r>
              <a:rPr lang="en-US" altLang="zh-CN" b="1" dirty="0" err="1">
                <a:solidFill>
                  <a:srgbClr val="0000C0"/>
                </a:solidFill>
                <a:latin typeface="Consolas" panose="020B0609020204030204" pitchFamily="49" charset="0"/>
              </a:rPr>
              <a:t>socket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in</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out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Server(</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server</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ServerSocket</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 Chat Server is </a:t>
            </a:r>
            <a:r>
              <a:rPr lang="en-US" altLang="zh-CN" b="1" i="1" dirty="0" err="1">
                <a:solidFill>
                  <a:srgbClr val="2A00FF"/>
                </a:solidFill>
                <a:latin typeface="Consolas" panose="020B0609020204030204" pitchFamily="49" charset="0"/>
              </a:rPr>
              <a:t>on_line</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socket</a:t>
            </a:r>
            <a:r>
              <a:rPr lang="en-US" altLang="zh-CN" dirty="0">
                <a:solidFill>
                  <a:srgbClr val="000000"/>
                </a:solidFill>
                <a:latin typeface="Consolas" panose="020B0609020204030204" pitchFamily="49" charset="0"/>
              </a:rPr>
              <a:t> = </a:t>
            </a:r>
            <a:r>
              <a:rPr lang="en-US" altLang="zh-CN" dirty="0" err="1">
                <a:solidFill>
                  <a:srgbClr val="0000C0"/>
                </a:solidFill>
                <a:latin typeface="Consolas" panose="020B0609020204030204" pitchFamily="49" charset="0"/>
              </a:rPr>
              <a:t>server</a:t>
            </a:r>
            <a:r>
              <a:rPr lang="en-US" altLang="zh-CN" dirty="0" err="1">
                <a:solidFill>
                  <a:srgbClr val="000000"/>
                </a:solidFill>
                <a:latin typeface="Consolas" panose="020B0609020204030204" pitchFamily="49" charset="0"/>
              </a:rPr>
              <a:t>.accept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in</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socket</a:t>
            </a:r>
            <a:r>
              <a:rPr lang="en-US" altLang="zh-CN" b="1" dirty="0" err="1">
                <a:solidFill>
                  <a:srgbClr val="000000"/>
                </a:solidFill>
                <a:latin typeface="Consolas" panose="020B0609020204030204" pitchFamily="49" charset="0"/>
              </a:rPr>
              <a:t>.getInputStream</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out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socket</a:t>
            </a:r>
            <a:r>
              <a:rPr lang="en-US" altLang="zh-CN" b="1" dirty="0" err="1">
                <a:solidFill>
                  <a:srgbClr val="000000"/>
                </a:solidFill>
                <a:latin typeface="Consolas" panose="020B0609020204030204" pitchFamily="49" charset="0"/>
              </a:rPr>
              <a:t>.getOutputStream</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C0"/>
                </a:solidFill>
                <a:latin typeface="Consolas" panose="020B0609020204030204" pitchFamily="49" charset="0"/>
              </a:rPr>
              <a:t>out</a:t>
            </a:r>
            <a:r>
              <a:rPr lang="en-US" altLang="zh-CN" dirty="0" err="1">
                <a:solidFill>
                  <a:srgbClr val="000000"/>
                </a:solidFill>
                <a:latin typeface="Consolas" panose="020B0609020204030204" pitchFamily="49" charset="0"/>
              </a:rPr>
              <a:t>.println</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"Chat Server: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Date());</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Serverconstructor</a:t>
            </a:r>
            <a:r>
              <a:rPr lang="en-US" altLang="zh-CN" b="1" i="1" dirty="0">
                <a:solidFill>
                  <a:srgbClr val="2A00FF"/>
                </a:solidFill>
                <a:latin typeface="Consolas" panose="020B0609020204030204" pitchFamily="49" charset="0"/>
              </a:rPr>
              <a:t> </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 + </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9850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42</a:t>
            </a:fld>
            <a:endParaRPr lang="en-US" altLang="zh-CN"/>
          </a:p>
        </p:txBody>
      </p:sp>
      <p:sp>
        <p:nvSpPr>
          <p:cNvPr id="5" name="标题 4"/>
          <p:cNvSpPr>
            <a:spLocks noGrp="1"/>
          </p:cNvSpPr>
          <p:nvPr>
            <p:ph type="title"/>
          </p:nvPr>
        </p:nvSpPr>
        <p:spPr/>
        <p:txBody>
          <a:bodyPr>
            <a:normAutofit/>
          </a:bodyPr>
          <a:lstStyle/>
          <a:p>
            <a:r>
              <a:rPr lang="en-US" altLang="zh-CN" dirty="0">
                <a:ea typeface="宋体" charset="-122"/>
              </a:rPr>
              <a:t>ClientChat.java </a:t>
            </a:r>
            <a:endParaRPr lang="zh-CN" altLang="en-US" dirty="0"/>
          </a:p>
        </p:txBody>
      </p:sp>
      <p:sp>
        <p:nvSpPr>
          <p:cNvPr id="7" name="矩形 6"/>
          <p:cNvSpPr/>
          <p:nvPr/>
        </p:nvSpPr>
        <p:spPr>
          <a:xfrm>
            <a:off x="2743248" y="1048809"/>
            <a:ext cx="6629286" cy="5693866"/>
          </a:xfrm>
          <a:prstGeom prst="rect">
            <a:avLst/>
          </a:prstGeom>
        </p:spPr>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ClientChat</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Client </a:t>
            </a:r>
            <a:r>
              <a:rPr lang="en-US" altLang="zh-CN" sz="1400" dirty="0" err="1">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clientReceive</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[256];</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clientSend</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[256];</a:t>
            </a:r>
          </a:p>
          <a:p>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quit</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i</a:t>
            </a:r>
            <a:r>
              <a:rPr lang="en-US" altLang="zh-CN" sz="1400" b="1"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Client(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8001);</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quit</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"\t\</a:t>
            </a:r>
            <a:r>
              <a:rPr lang="en-US" altLang="zh-CN" sz="1400" b="1" i="1" dirty="0" err="1">
                <a:solidFill>
                  <a:srgbClr val="2A00FF"/>
                </a:solidFill>
                <a:latin typeface="Consolas" panose="020B0609020204030204" pitchFamily="49" charset="0"/>
              </a:rPr>
              <a:t>tReceive</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client</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 != </a:t>
            </a:r>
            <a:r>
              <a:rPr lang="en-US" altLang="zh-CN" sz="1400" b="1" dirty="0">
                <a:solidFill>
                  <a:srgbClr val="2A00FF"/>
                </a:solidFill>
                <a:latin typeface="Consolas" panose="020B0609020204030204" pitchFamily="49" charset="0"/>
              </a:rPr>
              <a:t>'\n'</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clientReceive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ch</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"\t\</a:t>
            </a:r>
            <a:r>
              <a:rPr lang="en-US" altLang="zh-CN" sz="1400" b="1" i="1" dirty="0" err="1">
                <a:solidFill>
                  <a:srgbClr val="2A00FF"/>
                </a:solidFill>
                <a:latin typeface="Consolas" panose="020B0609020204030204" pitchFamily="49" charset="0"/>
              </a:rPr>
              <a:t>t"</a:t>
            </a:r>
            <a:r>
              <a:rPr lang="en-US" altLang="zh-CN" sz="1400" b="1" i="1" dirty="0" err="1">
                <a:solidFill>
                  <a:srgbClr val="000000"/>
                </a:solidFill>
                <a:latin typeface="Consolas" panose="020B0609020204030204" pitchFamily="49" charset="0"/>
              </a:rPr>
              <a:t>+</a:t>
            </a:r>
            <a:r>
              <a:rPr lang="en-US" altLang="zh-CN" sz="1400" b="1" i="1" dirty="0" err="1">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clientReceive</a:t>
            </a:r>
            <a:r>
              <a:rPr lang="en-US" altLang="zh-CN" sz="1400" b="1" i="1" dirty="0">
                <a:solidFill>
                  <a:srgbClr val="000000"/>
                </a:solidFill>
                <a:latin typeface="Consolas" panose="020B0609020204030204" pitchFamily="49" charset="0"/>
              </a:rPr>
              <a:t>,0,</a:t>
            </a:r>
            <a:r>
              <a:rPr lang="en-US" altLang="zh-CN" sz="1400" b="1" i="1" dirty="0">
                <a:solidFill>
                  <a:srgbClr val="6A3E3E"/>
                </a:solidFill>
                <a:latin typeface="Consolas" panose="020B0609020204030204" pitchFamily="49" charset="0"/>
              </a:rPr>
              <a:t>i</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"Send:"</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in</a:t>
            </a:r>
            <a:r>
              <a:rPr lang="en-US" altLang="zh-CN" sz="1400" b="1" i="1" dirty="0" err="1">
                <a:solidFill>
                  <a:srgbClr val="000000"/>
                </a:solidFill>
                <a:latin typeface="Consolas" panose="020B0609020204030204" pitchFamily="49" charset="0"/>
              </a:rPr>
              <a:t>.read</a:t>
            </a:r>
            <a:r>
              <a:rPr lang="en-US" altLang="zh-CN" sz="1400" b="1" i="1" dirty="0">
                <a:solidFill>
                  <a:srgbClr val="000000"/>
                </a:solidFill>
                <a:latin typeface="Consolas" panose="020B0609020204030204" pitchFamily="49" charset="0"/>
              </a:rPr>
              <a:t>()) != </a:t>
            </a:r>
            <a:r>
              <a:rPr lang="en-US" altLang="zh-CN" sz="1400" b="1" i="1" dirty="0">
                <a:solidFill>
                  <a:srgbClr val="2A00FF"/>
                </a:solidFill>
                <a:latin typeface="Consolas" panose="020B0609020204030204" pitchFamily="49" charset="0"/>
              </a:rPr>
              <a:t>'\n'</a:t>
            </a:r>
            <a:r>
              <a:rPr lang="en-US" altLang="zh-CN" sz="1400" b="1" i="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clientSend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ch</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clientSend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.println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clientSend</a:t>
            </a:r>
            <a:r>
              <a:rPr lang="en-US" altLang="zh-CN" sz="1400" b="1" dirty="0">
                <a:solidFill>
                  <a:srgbClr val="000000"/>
                </a:solidFill>
                <a:latin typeface="Consolas" panose="020B0609020204030204" pitchFamily="49" charset="0"/>
              </a:rPr>
              <a:t>, 0, </a:t>
            </a:r>
            <a:r>
              <a:rPr lang="en-US" altLang="zh-CN" sz="1400" b="1" dirty="0" err="1">
                <a:solidFill>
                  <a:srgbClr val="6A3E3E"/>
                </a:solidFill>
                <a:latin typeface="Consolas" panose="020B0609020204030204" pitchFamily="49" charset="0"/>
              </a:rPr>
              <a:t>i</a:t>
            </a:r>
            <a:r>
              <a:rPr lang="en-US" altLang="zh-CN" sz="1400" b="1" dirty="0">
                <a:solidFill>
                  <a:srgbClr val="000000"/>
                </a:solidFill>
                <a:latin typeface="Consolas" panose="020B0609020204030204" pitchFamily="49" charset="0"/>
              </a:rPr>
              <a:t>));</a:t>
            </a:r>
            <a:endParaRPr lang="zh-CN" altLang="en-US" sz="1400" dirty="0"/>
          </a:p>
        </p:txBody>
      </p:sp>
    </p:spTree>
    <p:extLst>
      <p:ext uri="{BB962C8B-B14F-4D97-AF65-F5344CB8AC3E}">
        <p14:creationId xmlns:p14="http://schemas.microsoft.com/office/powerpoint/2010/main" val="2456925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8298" y="685872"/>
            <a:ext cx="6019702" cy="3970318"/>
          </a:xfrm>
          <a:prstGeom prst="rect">
            <a:avLst/>
          </a:prstGeom>
        </p:spPr>
        <p:txBody>
          <a:bodyPr wrap="square">
            <a:spAutoFit/>
          </a:bodyPr>
          <a:lstStyle/>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err="1">
                <a:solidFill>
                  <a:srgbClr val="6A3E3E"/>
                </a:solidFill>
                <a:latin typeface="Consolas" panose="020B0609020204030204" pitchFamily="49" charset="0"/>
              </a:rPr>
              <a:t>clientSend</a:t>
            </a:r>
            <a:r>
              <a:rPr lang="en-US" altLang="zh-CN" b="1" dirty="0">
                <a:solidFill>
                  <a:srgbClr val="000000"/>
                </a:solidFill>
                <a:latin typeface="Consolas" panose="020B0609020204030204" pitchFamily="49" charset="0"/>
              </a:rPr>
              <a:t>, 0,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indexOf</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"quit"</a:t>
            </a:r>
            <a:r>
              <a:rPr lang="en-US" altLang="zh-CN" b="1" dirty="0">
                <a:solidFill>
                  <a:srgbClr val="000000"/>
                </a:solidFill>
                <a:latin typeface="Consolas" panose="020B0609020204030204" pitchFamily="49" charset="0"/>
              </a:rPr>
              <a:t>)) != -1)</a:t>
            </a:r>
          </a:p>
          <a:p>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quit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in </a:t>
            </a:r>
            <a:r>
              <a:rPr lang="en-US" altLang="zh-CN" b="1" i="1" dirty="0" err="1">
                <a:solidFill>
                  <a:srgbClr val="2A00FF"/>
                </a:solidFill>
                <a:latin typeface="Consolas" panose="020B0609020204030204" pitchFamily="49" charset="0"/>
              </a:rPr>
              <a:t>client.in.readLine</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Thread.</a:t>
            </a:r>
            <a:r>
              <a:rPr lang="en-US" altLang="zh-CN" i="1" dirty="0" err="1">
                <a:solidFill>
                  <a:srgbClr val="000000"/>
                </a:solidFill>
                <a:latin typeface="Consolas" panose="020B0609020204030204" pitchFamily="49" charset="0"/>
              </a:rPr>
              <a:t>sleep</a:t>
            </a:r>
            <a:r>
              <a:rPr lang="en-US" altLang="zh-CN" i="1" dirty="0">
                <a:solidFill>
                  <a:srgbClr val="000000"/>
                </a:solidFill>
                <a:latin typeface="Consolas" panose="020B0609020204030204" pitchFamily="49" charset="0"/>
              </a:rPr>
              <a:t>(2000);</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522350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2516" y="457278"/>
            <a:ext cx="8076988" cy="3970318"/>
          </a:xfrm>
          <a:prstGeom prst="rect">
            <a:avLst/>
          </a:prstGeom>
        </p:spPr>
        <p:txBody>
          <a:bodyPr wrap="square">
            <a:spAutoFit/>
          </a:bodyPr>
          <a:lstStyle/>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Client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in</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out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Socket </a:t>
            </a:r>
            <a:r>
              <a:rPr lang="en-US" altLang="zh-CN" b="1" dirty="0">
                <a:solidFill>
                  <a:srgbClr val="0000C0"/>
                </a:solidFill>
                <a:latin typeface="Consolas" panose="020B0609020204030204" pitchFamily="49" charset="0"/>
              </a:rPr>
              <a:t>client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Client(String </a:t>
            </a:r>
            <a:r>
              <a:rPr lang="en-US" altLang="zh-CN" b="1" dirty="0">
                <a:solidFill>
                  <a:srgbClr val="6A3E3E"/>
                </a:solidFill>
                <a:latin typeface="Consolas" panose="020B0609020204030204" pitchFamily="49" charset="0"/>
              </a:rPr>
              <a:t>host</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client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Socket(</a:t>
            </a:r>
            <a:r>
              <a:rPr lang="en-US" altLang="zh-CN" b="1" dirty="0">
                <a:solidFill>
                  <a:srgbClr val="6A3E3E"/>
                </a:solidFill>
                <a:latin typeface="Consolas" panose="020B0609020204030204" pitchFamily="49" charset="0"/>
              </a:rPr>
              <a:t>host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out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client</a:t>
            </a:r>
            <a:r>
              <a:rPr lang="en-US" altLang="zh-CN" b="1" dirty="0" err="1">
                <a:solidFill>
                  <a:srgbClr val="000000"/>
                </a:solidFill>
                <a:latin typeface="Consolas" panose="020B0609020204030204" pitchFamily="49" charset="0"/>
              </a:rPr>
              <a:t>.getOutputStream</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in</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client</a:t>
            </a:r>
            <a:r>
              <a:rPr lang="en-US" altLang="zh-CN" b="1" dirty="0" err="1">
                <a:solidFill>
                  <a:srgbClr val="000000"/>
                </a:solidFill>
                <a:latin typeface="Consolas" panose="020B0609020204030204" pitchFamily="49" charset="0"/>
              </a:rPr>
              <a:t>.getInputStream</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 + </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pic>
        <p:nvPicPr>
          <p:cNvPr id="2" name="图片 1"/>
          <p:cNvPicPr>
            <a:picLocks noChangeAspect="1"/>
          </p:cNvPicPr>
          <p:nvPr/>
        </p:nvPicPr>
        <p:blipFill>
          <a:blip r:embed="rId2"/>
          <a:stretch>
            <a:fillRect/>
          </a:stretch>
        </p:blipFill>
        <p:spPr>
          <a:xfrm>
            <a:off x="64443" y="4435855"/>
            <a:ext cx="9079557" cy="1873815"/>
          </a:xfrm>
          <a:prstGeom prst="rect">
            <a:avLst/>
          </a:prstGeom>
        </p:spPr>
      </p:pic>
    </p:spTree>
    <p:extLst>
      <p:ext uri="{BB962C8B-B14F-4D97-AF65-F5344CB8AC3E}">
        <p14:creationId xmlns:p14="http://schemas.microsoft.com/office/powerpoint/2010/main" val="3022968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8508D5AE-D5AA-264C-8A89-DA11A2972AC4}"/>
              </a:ext>
            </a:extLst>
          </p:cNvPr>
          <p:cNvSpPr>
            <a:spLocks noGrp="1"/>
          </p:cNvSpPr>
          <p:nvPr>
            <p:ph type="sldNum" sz="quarter" idx="10"/>
          </p:nvPr>
        </p:nvSpPr>
        <p:spPr/>
        <p:txBody>
          <a:bodyPr/>
          <a:lstStyle/>
          <a:p>
            <a:fld id="{7D78E3F5-DEE9-444E-933B-BC19C2DA197E}" type="slidenum">
              <a:rPr lang="en-US" altLang="zh-CN"/>
              <a:pPr/>
              <a:t>45</a:t>
            </a:fld>
            <a:endParaRPr lang="en-US" altLang="zh-CN"/>
          </a:p>
        </p:txBody>
      </p:sp>
      <p:sp>
        <p:nvSpPr>
          <p:cNvPr id="107522" name="Rectangle 2">
            <a:extLst>
              <a:ext uri="{FF2B5EF4-FFF2-40B4-BE49-F238E27FC236}">
                <a16:creationId xmlns:a16="http://schemas.microsoft.com/office/drawing/2014/main" id="{005D98B1-B0EE-7247-8AFF-73AA1A31F081}"/>
              </a:ext>
            </a:extLst>
          </p:cNvPr>
          <p:cNvSpPr>
            <a:spLocks noGrp="1" noChangeArrowheads="1"/>
          </p:cNvSpPr>
          <p:nvPr>
            <p:ph type="title"/>
          </p:nvPr>
        </p:nvSpPr>
        <p:spPr/>
        <p:txBody>
          <a:bodyPr/>
          <a:lstStyle/>
          <a:p>
            <a:r>
              <a:rPr lang="en-US" altLang="zh-CN"/>
              <a:t> Datagram</a:t>
            </a:r>
          </a:p>
        </p:txBody>
      </p:sp>
      <p:sp>
        <p:nvSpPr>
          <p:cNvPr id="107523" name="Rectangle 3">
            <a:extLst>
              <a:ext uri="{FF2B5EF4-FFF2-40B4-BE49-F238E27FC236}">
                <a16:creationId xmlns:a16="http://schemas.microsoft.com/office/drawing/2014/main" id="{BE656554-F23B-804F-8852-42C8AB43C4D2}"/>
              </a:ext>
            </a:extLst>
          </p:cNvPr>
          <p:cNvSpPr>
            <a:spLocks noGrp="1" noChangeArrowheads="1"/>
          </p:cNvSpPr>
          <p:nvPr>
            <p:ph type="body" idx="1"/>
          </p:nvPr>
        </p:nvSpPr>
        <p:spPr>
          <a:ln/>
        </p:spPr>
        <p:txBody>
          <a:bodyPr/>
          <a:lstStyle/>
          <a:p>
            <a:r>
              <a:rPr lang="en-US" altLang="zh-CN"/>
              <a:t>TCP/IP</a:t>
            </a:r>
            <a:r>
              <a:rPr lang="zh-CN" altLang="en-US"/>
              <a:t>传输层由两个并列的协议</a:t>
            </a:r>
            <a:r>
              <a:rPr lang="en-US" altLang="zh-CN"/>
              <a:t>:TCP,UDP.</a:t>
            </a:r>
          </a:p>
          <a:p>
            <a:r>
              <a:rPr lang="zh-CN" altLang="en-US"/>
              <a:t>一般套接字</a:t>
            </a:r>
            <a:r>
              <a:rPr lang="en-US" altLang="zh-CN"/>
              <a:t>(TCP)</a:t>
            </a:r>
            <a:r>
              <a:rPr lang="zh-CN" altLang="en-US"/>
              <a:t>提供一个可靠的传输模型作为两个网络端点的字节流</a:t>
            </a:r>
            <a:r>
              <a:rPr lang="en-US" altLang="zh-CN"/>
              <a:t>,</a:t>
            </a:r>
            <a:r>
              <a:rPr lang="zh-CN" altLang="en-US"/>
              <a:t>有纠错能力</a:t>
            </a:r>
            <a:r>
              <a:rPr lang="en-US" altLang="zh-CN"/>
              <a:t>.</a:t>
            </a:r>
          </a:p>
          <a:p>
            <a:r>
              <a:rPr lang="en-US" altLang="zh-CN"/>
              <a:t>UDP</a:t>
            </a:r>
            <a:r>
              <a:rPr lang="zh-CN" altLang="en-US"/>
              <a:t>没有保持的连接和数据流</a:t>
            </a:r>
            <a:r>
              <a:rPr lang="en-US" altLang="zh-CN"/>
              <a:t>,</a:t>
            </a:r>
            <a:r>
              <a:rPr lang="zh-CN" altLang="en-US"/>
              <a:t>数据报是一个网络上发送的独立信息</a:t>
            </a:r>
            <a:r>
              <a:rPr lang="en-US" altLang="zh-CN"/>
              <a:t>,</a:t>
            </a:r>
            <a:r>
              <a:rPr lang="zh-CN" altLang="en-US"/>
              <a:t>它的到达</a:t>
            </a:r>
            <a:r>
              <a:rPr lang="en-US" altLang="zh-CN"/>
              <a:t>,</a:t>
            </a:r>
            <a:r>
              <a:rPr lang="zh-CN" altLang="en-US"/>
              <a:t>到达时间</a:t>
            </a:r>
            <a:r>
              <a:rPr lang="en-US" altLang="zh-CN"/>
              <a:t>,</a:t>
            </a:r>
            <a:r>
              <a:rPr lang="zh-CN" altLang="en-US"/>
              <a:t>以及内容不能得到保证</a:t>
            </a:r>
            <a:r>
              <a:rPr lang="en-US" altLang="zh-CN"/>
              <a:t>.</a:t>
            </a:r>
          </a:p>
        </p:txBody>
      </p:sp>
      <p:sp>
        <p:nvSpPr>
          <p:cNvPr id="107533" name="Rectangle 13">
            <a:extLst>
              <a:ext uri="{FF2B5EF4-FFF2-40B4-BE49-F238E27FC236}">
                <a16:creationId xmlns:a16="http://schemas.microsoft.com/office/drawing/2014/main" id="{84E7E8BD-5226-104D-9C0B-BC4BE2734ADA}"/>
              </a:ext>
            </a:extLst>
          </p:cNvPr>
          <p:cNvSpPr>
            <a:spLocks noChangeArrowheads="1"/>
          </p:cNvSpPr>
          <p:nvPr/>
        </p:nvSpPr>
        <p:spPr bwMode="auto">
          <a:xfrm>
            <a:off x="1524000" y="4495800"/>
            <a:ext cx="5867400" cy="381000"/>
          </a:xfrm>
          <a:prstGeom prst="rect">
            <a:avLst/>
          </a:prstGeom>
          <a:solidFill>
            <a:srgbClr val="FFCCFF"/>
          </a:solidFill>
          <a:ln w="9525">
            <a:solidFill>
              <a:schemeClr val="tx1"/>
            </a:solidFill>
            <a:miter lim="800000"/>
            <a:headEnd/>
            <a:tailEnd/>
          </a:ln>
        </p:spPr>
        <p:txBody>
          <a:bodyPr wrap="none" anchor="ctr"/>
          <a:lstStyle/>
          <a:p>
            <a:pPr algn="ctr" eaLnBrk="1" hangingPunct="1"/>
            <a:endParaRPr lang="zh-CN" altLang="zh-CN" b="0"/>
          </a:p>
        </p:txBody>
      </p:sp>
      <p:sp>
        <p:nvSpPr>
          <p:cNvPr id="107535" name="Text Box 15">
            <a:extLst>
              <a:ext uri="{FF2B5EF4-FFF2-40B4-BE49-F238E27FC236}">
                <a16:creationId xmlns:a16="http://schemas.microsoft.com/office/drawing/2014/main" id="{C2DD4F60-FC65-DD4D-BDCC-3D637D43C120}"/>
              </a:ext>
            </a:extLst>
          </p:cNvPr>
          <p:cNvSpPr txBox="1">
            <a:spLocks noChangeArrowheads="1"/>
          </p:cNvSpPr>
          <p:nvPr/>
        </p:nvSpPr>
        <p:spPr bwMode="auto">
          <a:xfrm>
            <a:off x="3962400" y="4038600"/>
            <a:ext cx="996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socket</a:t>
            </a:r>
            <a:endParaRPr lang="en-US" altLang="zh-CN" b="0"/>
          </a:p>
        </p:txBody>
      </p:sp>
      <p:sp>
        <p:nvSpPr>
          <p:cNvPr id="107534" name="Rectangle 14">
            <a:extLst>
              <a:ext uri="{FF2B5EF4-FFF2-40B4-BE49-F238E27FC236}">
                <a16:creationId xmlns:a16="http://schemas.microsoft.com/office/drawing/2014/main" id="{778BC634-69C2-B84A-B9A3-E2A3600E1AA1}"/>
              </a:ext>
            </a:extLst>
          </p:cNvPr>
          <p:cNvSpPr>
            <a:spLocks noChangeArrowheads="1"/>
          </p:cNvSpPr>
          <p:nvPr/>
        </p:nvSpPr>
        <p:spPr bwMode="auto">
          <a:xfrm>
            <a:off x="1371600" y="5867400"/>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107536" name="Rectangle 16">
            <a:extLst>
              <a:ext uri="{FF2B5EF4-FFF2-40B4-BE49-F238E27FC236}">
                <a16:creationId xmlns:a16="http://schemas.microsoft.com/office/drawing/2014/main" id="{A0D0F35F-D7A1-DD45-B1E6-AFF88A627F62}"/>
              </a:ext>
            </a:extLst>
          </p:cNvPr>
          <p:cNvSpPr>
            <a:spLocks noChangeArrowheads="1"/>
          </p:cNvSpPr>
          <p:nvPr/>
        </p:nvSpPr>
        <p:spPr bwMode="auto">
          <a:xfrm>
            <a:off x="1689100" y="5943600"/>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37" name="Rectangle 17">
            <a:extLst>
              <a:ext uri="{FF2B5EF4-FFF2-40B4-BE49-F238E27FC236}">
                <a16:creationId xmlns:a16="http://schemas.microsoft.com/office/drawing/2014/main" id="{E410CF6A-C015-1241-89AA-E2A9ED82623E}"/>
              </a:ext>
            </a:extLst>
          </p:cNvPr>
          <p:cNvSpPr>
            <a:spLocks noChangeArrowheads="1"/>
          </p:cNvSpPr>
          <p:nvPr/>
        </p:nvSpPr>
        <p:spPr bwMode="auto">
          <a:xfrm>
            <a:off x="4298950" y="5943600"/>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38" name="Rectangle 18">
            <a:extLst>
              <a:ext uri="{FF2B5EF4-FFF2-40B4-BE49-F238E27FC236}">
                <a16:creationId xmlns:a16="http://schemas.microsoft.com/office/drawing/2014/main" id="{C2D5A37C-7AB3-9E43-9962-FB900EF8A153}"/>
              </a:ext>
            </a:extLst>
          </p:cNvPr>
          <p:cNvSpPr>
            <a:spLocks noChangeArrowheads="1"/>
          </p:cNvSpPr>
          <p:nvPr/>
        </p:nvSpPr>
        <p:spPr bwMode="auto">
          <a:xfrm>
            <a:off x="5380038" y="5943600"/>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39" name="Rectangle 19">
            <a:extLst>
              <a:ext uri="{FF2B5EF4-FFF2-40B4-BE49-F238E27FC236}">
                <a16:creationId xmlns:a16="http://schemas.microsoft.com/office/drawing/2014/main" id="{410B7332-E4EE-4146-A4FC-64DED1F3BEB4}"/>
              </a:ext>
            </a:extLst>
          </p:cNvPr>
          <p:cNvSpPr>
            <a:spLocks noChangeArrowheads="1"/>
          </p:cNvSpPr>
          <p:nvPr/>
        </p:nvSpPr>
        <p:spPr bwMode="auto">
          <a:xfrm>
            <a:off x="6526213" y="5943600"/>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40" name="Rectangle 20">
            <a:extLst>
              <a:ext uri="{FF2B5EF4-FFF2-40B4-BE49-F238E27FC236}">
                <a16:creationId xmlns:a16="http://schemas.microsoft.com/office/drawing/2014/main" id="{E225CCFE-4E22-7A43-8F2E-A60303ABCCD7}"/>
              </a:ext>
            </a:extLst>
          </p:cNvPr>
          <p:cNvSpPr>
            <a:spLocks noChangeArrowheads="1"/>
          </p:cNvSpPr>
          <p:nvPr/>
        </p:nvSpPr>
        <p:spPr bwMode="auto">
          <a:xfrm>
            <a:off x="3025775" y="5943600"/>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7542" name="AutoShape 22">
            <a:extLst>
              <a:ext uri="{FF2B5EF4-FFF2-40B4-BE49-F238E27FC236}">
                <a16:creationId xmlns:a16="http://schemas.microsoft.com/office/drawing/2014/main" id="{37EF851D-45BE-0844-AA89-9B7B0E011CD5}"/>
              </a:ext>
            </a:extLst>
          </p:cNvPr>
          <p:cNvSpPr>
            <a:spLocks noChangeArrowheads="1"/>
          </p:cNvSpPr>
          <p:nvPr/>
        </p:nvSpPr>
        <p:spPr bwMode="auto">
          <a:xfrm>
            <a:off x="1600200" y="4648200"/>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07543" name="Text Box 23">
            <a:extLst>
              <a:ext uri="{FF2B5EF4-FFF2-40B4-BE49-F238E27FC236}">
                <a16:creationId xmlns:a16="http://schemas.microsoft.com/office/drawing/2014/main" id="{C0B70DE4-3D7D-6241-8F86-6A1C8F0838EC}"/>
              </a:ext>
            </a:extLst>
          </p:cNvPr>
          <p:cNvSpPr txBox="1">
            <a:spLocks noChangeArrowheads="1"/>
          </p:cNvSpPr>
          <p:nvPr/>
        </p:nvSpPr>
        <p:spPr bwMode="auto">
          <a:xfrm>
            <a:off x="304800" y="4419600"/>
            <a:ext cx="1004888" cy="466725"/>
          </a:xfrm>
          <a:prstGeom prst="rect">
            <a:avLst/>
          </a:prstGeom>
          <a:solidFill>
            <a:schemeClr val="bg1"/>
          </a:solidFill>
          <a:ln w="9525">
            <a:solidFill>
              <a:schemeClr val="tx1"/>
            </a:solidFill>
            <a:miter lim="800000"/>
            <a:headEnd/>
            <a:tailEnd/>
          </a:ln>
        </p:spPr>
        <p:txBody>
          <a:bodyPr wrap="none">
            <a:spAutoFit/>
          </a:bodyPr>
          <a:lstStyle/>
          <a:p>
            <a:pPr eaLnBrk="1" hangingPunct="1"/>
            <a:r>
              <a:rPr lang="en-US" altLang="zh-CN"/>
              <a:t>server</a:t>
            </a:r>
            <a:endParaRPr lang="en-US" altLang="zh-CN" b="0"/>
          </a:p>
        </p:txBody>
      </p:sp>
      <p:sp>
        <p:nvSpPr>
          <p:cNvPr id="107544" name="Text Box 24">
            <a:extLst>
              <a:ext uri="{FF2B5EF4-FFF2-40B4-BE49-F238E27FC236}">
                <a16:creationId xmlns:a16="http://schemas.microsoft.com/office/drawing/2014/main" id="{EDBBCC62-2FD4-2545-BAEF-2A49D2510E8D}"/>
              </a:ext>
            </a:extLst>
          </p:cNvPr>
          <p:cNvSpPr txBox="1">
            <a:spLocks noChangeArrowheads="1"/>
          </p:cNvSpPr>
          <p:nvPr/>
        </p:nvSpPr>
        <p:spPr bwMode="auto">
          <a:xfrm>
            <a:off x="7527925" y="4384675"/>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en-US" altLang="zh-CN"/>
              <a:t>client</a:t>
            </a:r>
          </a:p>
        </p:txBody>
      </p:sp>
      <p:sp>
        <p:nvSpPr>
          <p:cNvPr id="107552" name="Line 32">
            <a:extLst>
              <a:ext uri="{FF2B5EF4-FFF2-40B4-BE49-F238E27FC236}">
                <a16:creationId xmlns:a16="http://schemas.microsoft.com/office/drawing/2014/main" id="{D4F17EEF-AA03-834F-BCA4-74BD3A53DCBE}"/>
              </a:ext>
            </a:extLst>
          </p:cNvPr>
          <p:cNvSpPr>
            <a:spLocks noChangeShapeType="1"/>
          </p:cNvSpPr>
          <p:nvPr/>
        </p:nvSpPr>
        <p:spPr bwMode="auto">
          <a:xfrm>
            <a:off x="228600" y="5029200"/>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8" name="Text Box 38">
            <a:extLst>
              <a:ext uri="{FF2B5EF4-FFF2-40B4-BE49-F238E27FC236}">
                <a16:creationId xmlns:a16="http://schemas.microsoft.com/office/drawing/2014/main" id="{4796B30F-E94C-B447-8B0B-A80A9EED930C}"/>
              </a:ext>
            </a:extLst>
          </p:cNvPr>
          <p:cNvSpPr txBox="1">
            <a:spLocks noChangeArrowheads="1"/>
          </p:cNvSpPr>
          <p:nvPr/>
        </p:nvSpPr>
        <p:spPr bwMode="auto">
          <a:xfrm>
            <a:off x="3581400" y="5334000"/>
            <a:ext cx="145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a:t>datagram</a:t>
            </a:r>
            <a:endParaRPr lang="en-US" altLang="zh-CN" b="0"/>
          </a:p>
        </p:txBody>
      </p:sp>
      <p:sp>
        <p:nvSpPr>
          <p:cNvPr id="107559" name="Text Box 39">
            <a:extLst>
              <a:ext uri="{FF2B5EF4-FFF2-40B4-BE49-F238E27FC236}">
                <a16:creationId xmlns:a16="http://schemas.microsoft.com/office/drawing/2014/main" id="{7803BC81-0790-2E46-8420-AF167118D0B5}"/>
              </a:ext>
            </a:extLst>
          </p:cNvPr>
          <p:cNvSpPr txBox="1">
            <a:spLocks noChangeArrowheads="1"/>
          </p:cNvSpPr>
          <p:nvPr/>
        </p:nvSpPr>
        <p:spPr bwMode="auto">
          <a:xfrm>
            <a:off x="304800" y="5867400"/>
            <a:ext cx="1004888" cy="466725"/>
          </a:xfrm>
          <a:prstGeom prst="rect">
            <a:avLst/>
          </a:prstGeom>
          <a:solidFill>
            <a:schemeClr val="bg1"/>
          </a:solidFill>
          <a:ln w="9525">
            <a:solidFill>
              <a:schemeClr val="tx1"/>
            </a:solidFill>
            <a:miter lim="800000"/>
            <a:headEnd/>
            <a:tailEnd/>
          </a:ln>
        </p:spPr>
        <p:txBody>
          <a:bodyPr wrap="none">
            <a:spAutoFit/>
          </a:bodyPr>
          <a:lstStyle/>
          <a:p>
            <a:pPr eaLnBrk="1" hangingPunct="1"/>
            <a:r>
              <a:rPr lang="en-US" altLang="zh-CN"/>
              <a:t>server</a:t>
            </a:r>
            <a:endParaRPr lang="en-US" altLang="zh-CN" b="0"/>
          </a:p>
        </p:txBody>
      </p:sp>
      <p:sp>
        <p:nvSpPr>
          <p:cNvPr id="107560" name="Text Box 40">
            <a:extLst>
              <a:ext uri="{FF2B5EF4-FFF2-40B4-BE49-F238E27FC236}">
                <a16:creationId xmlns:a16="http://schemas.microsoft.com/office/drawing/2014/main" id="{C34BE1D3-1094-B048-B27B-37B98A4490F9}"/>
              </a:ext>
            </a:extLst>
          </p:cNvPr>
          <p:cNvSpPr txBox="1">
            <a:spLocks noChangeArrowheads="1"/>
          </p:cNvSpPr>
          <p:nvPr/>
        </p:nvSpPr>
        <p:spPr bwMode="auto">
          <a:xfrm>
            <a:off x="7620000" y="5867400"/>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en-US" altLang="zh-CN"/>
              <a:t>client</a:t>
            </a:r>
          </a:p>
        </p:txBody>
      </p:sp>
    </p:spTree>
    <p:extLst>
      <p:ext uri="{BB962C8B-B14F-4D97-AF65-F5344CB8AC3E}">
        <p14:creationId xmlns:p14="http://schemas.microsoft.com/office/powerpoint/2010/main" val="4178986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2D2170A-82CC-554C-9E93-71C49238D45C}"/>
              </a:ext>
            </a:extLst>
          </p:cNvPr>
          <p:cNvSpPr>
            <a:spLocks noGrp="1"/>
          </p:cNvSpPr>
          <p:nvPr>
            <p:ph type="sldNum" sz="quarter" idx="10"/>
          </p:nvPr>
        </p:nvSpPr>
        <p:spPr/>
        <p:txBody>
          <a:bodyPr/>
          <a:lstStyle/>
          <a:p>
            <a:fld id="{F9DC7CD6-4A59-9342-BD1B-0D7976BB4DF9}" type="slidenum">
              <a:rPr lang="en-US" altLang="zh-CN"/>
              <a:pPr/>
              <a:t>46</a:t>
            </a:fld>
            <a:endParaRPr lang="en-US" altLang="zh-CN"/>
          </a:p>
        </p:txBody>
      </p:sp>
      <p:sp>
        <p:nvSpPr>
          <p:cNvPr id="108548" name="Rectangle 4">
            <a:extLst>
              <a:ext uri="{FF2B5EF4-FFF2-40B4-BE49-F238E27FC236}">
                <a16:creationId xmlns:a16="http://schemas.microsoft.com/office/drawing/2014/main" id="{5AE10349-79D4-514C-916F-483589448BA6}"/>
              </a:ext>
            </a:extLst>
          </p:cNvPr>
          <p:cNvSpPr>
            <a:spLocks noGrp="1" noChangeArrowheads="1"/>
          </p:cNvSpPr>
          <p:nvPr>
            <p:ph type="title"/>
          </p:nvPr>
        </p:nvSpPr>
        <p:spPr/>
        <p:txBody>
          <a:bodyPr/>
          <a:lstStyle/>
          <a:p>
            <a:r>
              <a:rPr lang="en-US" altLang="zh-CN" dirty="0"/>
              <a:t>Datagram</a:t>
            </a:r>
          </a:p>
        </p:txBody>
      </p:sp>
      <p:sp>
        <p:nvSpPr>
          <p:cNvPr id="108549" name="Rectangle 5">
            <a:extLst>
              <a:ext uri="{FF2B5EF4-FFF2-40B4-BE49-F238E27FC236}">
                <a16:creationId xmlns:a16="http://schemas.microsoft.com/office/drawing/2014/main" id="{BE420874-3997-8F4A-BC48-2E0607F63C1A}"/>
              </a:ext>
            </a:extLst>
          </p:cNvPr>
          <p:cNvSpPr>
            <a:spLocks noGrp="1" noChangeArrowheads="1"/>
          </p:cNvSpPr>
          <p:nvPr>
            <p:ph type="body" idx="1"/>
          </p:nvPr>
        </p:nvSpPr>
        <p:spPr>
          <a:ln/>
        </p:spPr>
        <p:txBody>
          <a:bodyPr/>
          <a:lstStyle/>
          <a:p>
            <a:r>
              <a:rPr lang="en-US" altLang="zh-CN"/>
              <a:t>TCP</a:t>
            </a:r>
            <a:r>
              <a:rPr lang="zh-CN" altLang="en-US"/>
              <a:t>提供高可靠性服务</a:t>
            </a:r>
            <a:r>
              <a:rPr lang="en-US" altLang="zh-CN"/>
              <a:t>,</a:t>
            </a:r>
            <a:r>
              <a:rPr lang="zh-CN" altLang="en-US"/>
              <a:t>适用于一次要传输交换大量报文的情况</a:t>
            </a:r>
            <a:r>
              <a:rPr lang="en-US" altLang="zh-CN"/>
              <a:t>,</a:t>
            </a:r>
            <a:r>
              <a:rPr lang="zh-CN" altLang="en-US"/>
              <a:t>信道上传递的包不需要源地址和目的地址</a:t>
            </a:r>
          </a:p>
          <a:p>
            <a:r>
              <a:rPr lang="en-US" altLang="zh-CN"/>
              <a:t>UDP</a:t>
            </a:r>
            <a:r>
              <a:rPr lang="zh-CN" altLang="en-US"/>
              <a:t>提供高效率服务</a:t>
            </a:r>
            <a:r>
              <a:rPr lang="en-US" altLang="zh-CN"/>
              <a:t>,</a:t>
            </a:r>
            <a:r>
              <a:rPr lang="zh-CN" altLang="en-US"/>
              <a:t>适用于依次传输交换少量报文的情形 </a:t>
            </a:r>
            <a:r>
              <a:rPr lang="en-US" altLang="zh-CN"/>
              <a:t>(</a:t>
            </a:r>
            <a:r>
              <a:rPr lang="zh-CN" altLang="en-US"/>
              <a:t>如数据库查询</a:t>
            </a:r>
            <a:r>
              <a:rPr lang="en-US" altLang="zh-CN"/>
              <a:t>),</a:t>
            </a:r>
            <a:r>
              <a:rPr lang="zh-CN" altLang="en-US"/>
              <a:t>每个数据包要包含目的地址和端口号</a:t>
            </a:r>
            <a:r>
              <a:rPr lang="en-US" altLang="zh-CN"/>
              <a:t>.</a:t>
            </a:r>
          </a:p>
          <a:p>
            <a:r>
              <a:rPr lang="zh-CN" altLang="en-US"/>
              <a:t>数据报文的使用以包为中心</a:t>
            </a:r>
            <a:r>
              <a:rPr lang="en-US" altLang="zh-CN"/>
              <a:t>:</a:t>
            </a:r>
            <a:r>
              <a:rPr lang="zh-CN" altLang="en-US"/>
              <a:t>打包</a:t>
            </a:r>
            <a:r>
              <a:rPr lang="en-US" altLang="zh-CN"/>
              <a:t>,</a:t>
            </a:r>
            <a:r>
              <a:rPr lang="zh-CN" altLang="en-US"/>
              <a:t>拆包</a:t>
            </a:r>
            <a:r>
              <a:rPr lang="en-US" altLang="zh-CN"/>
              <a:t>. </a:t>
            </a:r>
          </a:p>
          <a:p>
            <a:r>
              <a:rPr lang="en-US" altLang="zh-CN"/>
              <a:t>Java.net</a:t>
            </a:r>
            <a:r>
              <a:rPr lang="zh-CN" altLang="en-US"/>
              <a:t>包支持两种不同的在网络上送数据的方法</a:t>
            </a:r>
            <a:r>
              <a:rPr lang="en-US" altLang="zh-CN"/>
              <a:t>:</a:t>
            </a:r>
            <a:r>
              <a:rPr lang="zh-CN" altLang="en-US"/>
              <a:t>一般套接字和数据报文套接字</a:t>
            </a:r>
            <a:r>
              <a:rPr lang="en-US" altLang="zh-CN"/>
              <a:t>.</a:t>
            </a:r>
          </a:p>
          <a:p>
            <a:endParaRPr lang="en-US" altLang="zh-CN"/>
          </a:p>
        </p:txBody>
      </p:sp>
    </p:spTree>
    <p:extLst>
      <p:ext uri="{BB962C8B-B14F-4D97-AF65-F5344CB8AC3E}">
        <p14:creationId xmlns:p14="http://schemas.microsoft.com/office/powerpoint/2010/main" val="2735584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a:bodyPr>
          <a:lstStyle/>
          <a:p>
            <a:r>
              <a:rPr lang="en-US" altLang="zh-CN" dirty="0" err="1"/>
              <a:t>DatagramPacket</a:t>
            </a:r>
            <a:r>
              <a:rPr lang="zh-CN" altLang="en-US" dirty="0"/>
              <a:t>类和</a:t>
            </a:r>
            <a:r>
              <a:rPr lang="en-US" altLang="zh-CN" dirty="0" err="1"/>
              <a:t>DatagramSocket</a:t>
            </a:r>
            <a:r>
              <a:rPr lang="zh-CN" altLang="en-US" dirty="0"/>
              <a:t>类 </a:t>
            </a:r>
          </a:p>
          <a:p>
            <a:pPr lvl="1"/>
            <a:r>
              <a:rPr lang="en-US" altLang="zh-CN" dirty="0" err="1"/>
              <a:t>DatagramPacket</a:t>
            </a:r>
            <a:r>
              <a:rPr lang="zh-CN" altLang="en-US" dirty="0"/>
              <a:t>类用来实现一个无连接包的传送服务。 </a:t>
            </a:r>
            <a:endParaRPr lang="en-US" altLang="zh-CN" dirty="0"/>
          </a:p>
          <a:p>
            <a:pPr lvl="1"/>
            <a:r>
              <a:rPr lang="zh-CN" altLang="en-US" dirty="0"/>
              <a:t>每条消息从一台机器发送到到另一台机器的选径仅依赖于这个包所包含的信息。 多个包从一台机器发送到另一台机器可能经过不同的路径，并且以任意顺序到达。</a:t>
            </a:r>
          </a:p>
        </p:txBody>
      </p:sp>
      <p:sp>
        <p:nvSpPr>
          <p:cNvPr id="40962" name="Rectangle 2"/>
          <p:cNvSpPr>
            <a:spLocks noGrp="1" noChangeArrowheads="1"/>
          </p:cNvSpPr>
          <p:nvPr>
            <p:ph type="title"/>
          </p:nvPr>
        </p:nvSpPr>
        <p:spPr/>
        <p:txBody>
          <a:bodyPr>
            <a:normAutofit fontScale="90000"/>
          </a:bodyPr>
          <a:lstStyle/>
          <a:p>
            <a:r>
              <a:rPr lang="en-US" altLang="zh-CN" dirty="0" err="1"/>
              <a:t>DatagramPacket</a:t>
            </a:r>
            <a:r>
              <a:rPr lang="zh-CN" altLang="en-US" dirty="0"/>
              <a:t>类和</a:t>
            </a:r>
            <a:r>
              <a:rPr lang="en-US" altLang="zh-CN" dirty="0" err="1"/>
              <a:t>DatagramSocket</a:t>
            </a:r>
            <a:r>
              <a:rPr lang="zh-CN" altLang="en-US" dirty="0"/>
              <a:t>类</a:t>
            </a:r>
          </a:p>
        </p:txBody>
      </p:sp>
    </p:spTree>
    <p:extLst>
      <p:ext uri="{BB962C8B-B14F-4D97-AF65-F5344CB8AC3E}">
        <p14:creationId xmlns:p14="http://schemas.microsoft.com/office/powerpoint/2010/main" val="305740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481328"/>
            <a:ext cx="8686800" cy="4525963"/>
          </a:xfrm>
        </p:spPr>
        <p:txBody>
          <a:bodyPr>
            <a:normAutofit/>
          </a:bodyPr>
          <a:lstStyle/>
          <a:p>
            <a:pPr lvl="1"/>
            <a:r>
              <a:rPr lang="zh-CN" altLang="en-US" dirty="0"/>
              <a:t>将</a:t>
            </a:r>
            <a:r>
              <a:rPr lang="en-US" altLang="zh-CN" dirty="0"/>
              <a:t>Byte</a:t>
            </a:r>
            <a:r>
              <a:rPr lang="zh-CN" altLang="en-US" dirty="0"/>
              <a:t>数组、目标地址、目标端口等数据包装成报文或者将报文拆卸成</a:t>
            </a:r>
            <a:r>
              <a:rPr lang="en-US" altLang="zh-CN" dirty="0"/>
              <a:t>Byte</a:t>
            </a:r>
            <a:r>
              <a:rPr lang="zh-CN" altLang="en-US" dirty="0"/>
              <a:t>数组。</a:t>
            </a:r>
            <a:endParaRPr lang="en-US" altLang="zh-CN" dirty="0"/>
          </a:p>
          <a:p>
            <a:pPr lvl="1"/>
            <a:r>
              <a:rPr lang="en-US" altLang="zh-CN" dirty="0" err="1"/>
              <a:t>DatagramPacket</a:t>
            </a:r>
            <a:r>
              <a:rPr lang="zh-CN" altLang="en-US" dirty="0"/>
              <a:t>类的构建器共有</a:t>
            </a:r>
            <a:r>
              <a:rPr lang="en-US" altLang="zh-CN" dirty="0"/>
              <a:t>4</a:t>
            </a:r>
            <a:r>
              <a:rPr lang="zh-CN" altLang="en-US" dirty="0"/>
              <a:t>个：　　</a:t>
            </a:r>
            <a:r>
              <a:rPr lang="en-US" altLang="zh-CN" dirty="0" err="1"/>
              <a:t>DatagramPacket</a:t>
            </a:r>
            <a:r>
              <a:rPr lang="en-US" altLang="zh-CN" dirty="0"/>
              <a:t>(byte[] </a:t>
            </a:r>
            <a:r>
              <a:rPr lang="en-US" altLang="zh-CN" dirty="0" err="1"/>
              <a:t>buf</a:t>
            </a:r>
            <a:r>
              <a:rPr lang="en-US" altLang="zh-CN" dirty="0"/>
              <a:t>, </a:t>
            </a:r>
            <a:r>
              <a:rPr lang="en-US" altLang="zh-CN" dirty="0" err="1"/>
              <a:t>int</a:t>
            </a:r>
            <a:r>
              <a:rPr lang="en-US" altLang="zh-CN" dirty="0"/>
              <a:t> length, </a:t>
            </a:r>
            <a:r>
              <a:rPr lang="en-US" altLang="zh-CN" dirty="0" err="1"/>
              <a:t>InetAddress</a:t>
            </a:r>
            <a:r>
              <a:rPr lang="en-US" altLang="zh-CN" dirty="0"/>
              <a:t> </a:t>
            </a:r>
            <a:r>
              <a:rPr lang="en-US" altLang="zh-CN" dirty="0" err="1"/>
              <a:t>addr</a:t>
            </a:r>
            <a:r>
              <a:rPr lang="en-US" altLang="zh-CN" dirty="0"/>
              <a:t>, </a:t>
            </a:r>
            <a:r>
              <a:rPr lang="en-US" altLang="zh-CN" dirty="0" err="1"/>
              <a:t>int</a:t>
            </a:r>
            <a:r>
              <a:rPr lang="en-US" altLang="zh-CN" dirty="0"/>
              <a:t> port)</a:t>
            </a:r>
            <a:r>
              <a:rPr lang="zh-CN" altLang="en-US" dirty="0"/>
              <a:t>：</a:t>
            </a:r>
            <a:endParaRPr lang="en-US" altLang="zh-CN" dirty="0"/>
          </a:p>
          <a:p>
            <a:pPr lvl="2"/>
            <a:r>
              <a:rPr lang="zh-CN" altLang="en-US" dirty="0"/>
              <a:t>从</a:t>
            </a:r>
            <a:r>
              <a:rPr lang="en-US" altLang="zh-CN" dirty="0" err="1"/>
              <a:t>Buf</a:t>
            </a:r>
            <a:r>
              <a:rPr lang="zh-CN" altLang="en-US" dirty="0"/>
              <a:t>数组中，取出</a:t>
            </a:r>
            <a:r>
              <a:rPr lang="en-US" altLang="zh-CN" dirty="0"/>
              <a:t>Length</a:t>
            </a:r>
            <a:r>
              <a:rPr lang="zh-CN" altLang="en-US" dirty="0"/>
              <a:t>长的数据创建数据包对象，目标是</a:t>
            </a:r>
            <a:r>
              <a:rPr lang="en-US" altLang="zh-CN" dirty="0" err="1"/>
              <a:t>Addr</a:t>
            </a:r>
            <a:r>
              <a:rPr lang="zh-CN" altLang="en-US" dirty="0"/>
              <a:t>地址，</a:t>
            </a:r>
            <a:r>
              <a:rPr lang="en-US" altLang="zh-CN" dirty="0"/>
              <a:t>Port</a:t>
            </a:r>
            <a:r>
              <a:rPr lang="zh-CN" altLang="en-US" dirty="0"/>
              <a:t>端口。</a:t>
            </a:r>
            <a:endParaRPr lang="en-US" altLang="zh-CN" dirty="0"/>
          </a:p>
          <a:p>
            <a:pPr lvl="2"/>
            <a:r>
              <a:rPr lang="en-US" altLang="zh-CN" dirty="0" err="1"/>
              <a:t>DatagramPacket</a:t>
            </a:r>
            <a:r>
              <a:rPr lang="en-US" altLang="zh-CN" dirty="0"/>
              <a:t>(byte[] </a:t>
            </a:r>
            <a:r>
              <a:rPr lang="en-US" altLang="zh-CN" dirty="0" err="1"/>
              <a:t>buf</a:t>
            </a:r>
            <a:r>
              <a:rPr lang="en-US" altLang="zh-CN" dirty="0"/>
              <a:t>, </a:t>
            </a:r>
            <a:r>
              <a:rPr lang="en-US" altLang="zh-CN" dirty="0" err="1"/>
              <a:t>int</a:t>
            </a:r>
            <a:r>
              <a:rPr lang="en-US" altLang="zh-CN" dirty="0"/>
              <a:t> offset, </a:t>
            </a:r>
            <a:r>
              <a:rPr lang="en-US" altLang="zh-CN" dirty="0" err="1"/>
              <a:t>int</a:t>
            </a:r>
            <a:r>
              <a:rPr lang="en-US" altLang="zh-CN" dirty="0"/>
              <a:t> length, </a:t>
            </a:r>
            <a:r>
              <a:rPr lang="en-US" altLang="zh-CN" dirty="0" err="1"/>
              <a:t>InetAddress</a:t>
            </a:r>
            <a:r>
              <a:rPr lang="en-US" altLang="zh-CN" dirty="0"/>
              <a:t> address, </a:t>
            </a:r>
            <a:r>
              <a:rPr lang="en-US" altLang="zh-CN" dirty="0" err="1"/>
              <a:t>int</a:t>
            </a:r>
            <a:r>
              <a:rPr lang="en-US" altLang="zh-CN" dirty="0"/>
              <a:t> port)</a:t>
            </a:r>
            <a:r>
              <a:rPr lang="zh-CN" altLang="en-US" dirty="0"/>
              <a:t>：</a:t>
            </a:r>
            <a:endParaRPr lang="en-US" altLang="zh-CN" dirty="0"/>
          </a:p>
          <a:p>
            <a:pPr lvl="3"/>
            <a:r>
              <a:rPr lang="zh-CN" altLang="en-US" dirty="0"/>
              <a:t>从</a:t>
            </a:r>
            <a:r>
              <a:rPr lang="en-US" altLang="zh-CN" dirty="0" err="1"/>
              <a:t>Buf</a:t>
            </a:r>
            <a:r>
              <a:rPr lang="zh-CN" altLang="en-US" dirty="0"/>
              <a:t>数组中，取出</a:t>
            </a:r>
            <a:r>
              <a:rPr lang="en-US" altLang="zh-CN" dirty="0"/>
              <a:t>Offset</a:t>
            </a:r>
            <a:r>
              <a:rPr lang="zh-CN" altLang="en-US" dirty="0"/>
              <a:t>开始的、</a:t>
            </a:r>
            <a:r>
              <a:rPr lang="en-US" altLang="zh-CN" dirty="0"/>
              <a:t>Length</a:t>
            </a:r>
            <a:r>
              <a:rPr lang="zh-CN" altLang="en-US" dirty="0"/>
              <a:t>长的数据创建数据包对象，目标是</a:t>
            </a:r>
            <a:r>
              <a:rPr lang="en-US" altLang="zh-CN" dirty="0" err="1"/>
              <a:t>Addr</a:t>
            </a:r>
            <a:r>
              <a:rPr lang="zh-CN" altLang="en-US" dirty="0"/>
              <a:t>地址，</a:t>
            </a:r>
            <a:r>
              <a:rPr lang="en-US" altLang="zh-CN" dirty="0"/>
              <a:t>Port</a:t>
            </a:r>
            <a:r>
              <a:rPr lang="zh-CN" altLang="en-US" dirty="0"/>
              <a:t>端口。</a:t>
            </a:r>
          </a:p>
        </p:txBody>
      </p:sp>
      <p:sp>
        <p:nvSpPr>
          <p:cNvPr id="40962" name="Rectangle 2"/>
          <p:cNvSpPr>
            <a:spLocks noGrp="1" noChangeArrowheads="1"/>
          </p:cNvSpPr>
          <p:nvPr>
            <p:ph type="title"/>
          </p:nvPr>
        </p:nvSpPr>
        <p:spPr/>
        <p:txBody>
          <a:bodyPr>
            <a:normAutofit fontScale="90000"/>
          </a:bodyPr>
          <a:lstStyle/>
          <a:p>
            <a:r>
              <a:rPr lang="en-US" altLang="zh-CN" dirty="0" err="1"/>
              <a:t>DatagramPacket</a:t>
            </a:r>
            <a:r>
              <a:rPr lang="zh-CN" altLang="en-US" dirty="0"/>
              <a:t>类和</a:t>
            </a:r>
            <a:r>
              <a:rPr lang="en-US" altLang="zh-CN" dirty="0" err="1"/>
              <a:t>DatagramSocket</a:t>
            </a:r>
            <a:r>
              <a:rPr lang="zh-CN" altLang="en-US" dirty="0"/>
              <a:t>类</a:t>
            </a:r>
          </a:p>
        </p:txBody>
      </p:sp>
    </p:spTree>
    <p:extLst>
      <p:ext uri="{BB962C8B-B14F-4D97-AF65-F5344CB8AC3E}">
        <p14:creationId xmlns:p14="http://schemas.microsoft.com/office/powerpoint/2010/main" val="269969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lvl="1"/>
            <a:r>
              <a:rPr lang="en-US" altLang="zh-CN" dirty="0" err="1"/>
              <a:t>DatagramSocket</a:t>
            </a:r>
            <a:r>
              <a:rPr lang="zh-CN" altLang="en-US" dirty="0"/>
              <a:t>类表示用来发送和接收数据报包的套接字。 </a:t>
            </a:r>
          </a:p>
          <a:p>
            <a:pPr lvl="1"/>
            <a:r>
              <a:rPr lang="zh-CN" altLang="en-US" dirty="0"/>
              <a:t>数据报套接字是包投递服务的发送或接收点。每个在数据报套接字上发送或接收的包都是单独编址和路由的。从一台机器发送到另一台机器的多个包可能选择不同的路由，也可能按不同的顺序到达。 </a:t>
            </a:r>
          </a:p>
          <a:p>
            <a:pPr lvl="1"/>
            <a:r>
              <a:rPr lang="zh-CN" altLang="en-US" dirty="0"/>
              <a:t>在</a:t>
            </a:r>
            <a:r>
              <a:rPr lang="en-US" altLang="zh-CN" dirty="0" err="1"/>
              <a:t>DatagramSocket</a:t>
            </a:r>
            <a:r>
              <a:rPr lang="zh-CN" altLang="en-US" dirty="0"/>
              <a:t>上总是启用</a:t>
            </a:r>
            <a:r>
              <a:rPr lang="en-US" altLang="zh-CN" dirty="0"/>
              <a:t>UDP</a:t>
            </a:r>
            <a:r>
              <a:rPr lang="zh-CN" altLang="en-US" dirty="0"/>
              <a:t>广播发送。为了接收广播包，应该将 </a:t>
            </a:r>
            <a:r>
              <a:rPr lang="en-US" altLang="zh-CN" dirty="0" err="1"/>
              <a:t>DatagramSocket</a:t>
            </a:r>
            <a:r>
              <a:rPr lang="zh-CN" altLang="en-US" dirty="0"/>
              <a:t>绑定到通配符地址。在某些实现中，将 </a:t>
            </a:r>
            <a:r>
              <a:rPr lang="en-US" altLang="zh-CN" dirty="0" err="1"/>
              <a:t>DatagramSocket</a:t>
            </a:r>
            <a:r>
              <a:rPr lang="zh-CN" altLang="en-US" dirty="0"/>
              <a:t>绑定到一个更加具体的地址时广播包也可以被接收。</a:t>
            </a:r>
          </a:p>
        </p:txBody>
      </p:sp>
      <p:sp>
        <p:nvSpPr>
          <p:cNvPr id="41986" name="Rectangle 2"/>
          <p:cNvSpPr>
            <a:spLocks noGrp="1" noChangeArrowheads="1"/>
          </p:cNvSpPr>
          <p:nvPr>
            <p:ph type="title"/>
          </p:nvPr>
        </p:nvSpPr>
        <p:spPr/>
        <p:txBody>
          <a:bodyPr>
            <a:normAutofit fontScale="90000"/>
          </a:bodyPr>
          <a:lstStyle/>
          <a:p>
            <a:r>
              <a:rPr lang="en-US" altLang="zh-CN" dirty="0" err="1"/>
              <a:t>DatagramPacket</a:t>
            </a:r>
            <a:r>
              <a:rPr lang="zh-CN" altLang="en-US" dirty="0"/>
              <a:t>类和</a:t>
            </a:r>
            <a:r>
              <a:rPr lang="en-US" altLang="zh-CN" dirty="0" err="1"/>
              <a:t>DatagramSocket</a:t>
            </a:r>
            <a:r>
              <a:rPr lang="zh-CN" altLang="en-US" dirty="0"/>
              <a:t>类</a:t>
            </a:r>
          </a:p>
        </p:txBody>
      </p:sp>
      <p:sp>
        <p:nvSpPr>
          <p:cNvPr id="41988" name="Rectangle 4"/>
          <p:cNvSpPr>
            <a:spLocks noChangeArrowheads="1"/>
          </p:cNvSpPr>
          <p:nvPr/>
        </p:nvSpPr>
        <p:spPr bwMode="auto">
          <a:xfrm>
            <a:off x="3962400" y="6491288"/>
            <a:ext cx="2330450" cy="366712"/>
          </a:xfrm>
          <a:prstGeom prst="rect">
            <a:avLst/>
          </a:prstGeom>
          <a:noFill/>
          <a:ln w="9525">
            <a:noFill/>
            <a:miter lim="800000"/>
            <a:headEnd/>
            <a:tailEnd/>
          </a:ln>
          <a:effectLst/>
        </p:spPr>
        <p:txBody>
          <a:bodyPr wrap="none" anchor="ctr">
            <a:spAutoFit/>
          </a:bodyPr>
          <a:lstStyle/>
          <a:p>
            <a:r>
              <a:rPr lang="en-US" altLang="zh-CN" dirty="0">
                <a:ea typeface="宋体" charset="-122"/>
              </a:rPr>
              <a:t>UDPTestServer.java </a:t>
            </a:r>
          </a:p>
        </p:txBody>
      </p:sp>
      <p:sp>
        <p:nvSpPr>
          <p:cNvPr id="41989" name="Rectangle 5"/>
          <p:cNvSpPr>
            <a:spLocks noChangeArrowheads="1"/>
          </p:cNvSpPr>
          <p:nvPr/>
        </p:nvSpPr>
        <p:spPr bwMode="auto">
          <a:xfrm>
            <a:off x="6172200" y="6491288"/>
            <a:ext cx="2241550" cy="366712"/>
          </a:xfrm>
          <a:prstGeom prst="rect">
            <a:avLst/>
          </a:prstGeom>
          <a:noFill/>
          <a:ln w="9525">
            <a:noFill/>
            <a:miter lim="800000"/>
            <a:headEnd/>
            <a:tailEnd/>
          </a:ln>
          <a:effectLst/>
        </p:spPr>
        <p:txBody>
          <a:bodyPr wrap="none" anchor="ctr">
            <a:spAutoFit/>
          </a:bodyPr>
          <a:lstStyle/>
          <a:p>
            <a:r>
              <a:rPr lang="en-US" altLang="zh-CN">
                <a:ea typeface="宋体" charset="-122"/>
              </a:rPr>
              <a:t>UDPTestClient.java </a:t>
            </a:r>
          </a:p>
        </p:txBody>
      </p:sp>
    </p:spTree>
    <p:extLst>
      <p:ext uri="{BB962C8B-B14F-4D97-AF65-F5344CB8AC3E}">
        <p14:creationId xmlns:p14="http://schemas.microsoft.com/office/powerpoint/2010/main" val="38429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zh-CN" dirty="0">
                <a:sym typeface="Arial" charset="0"/>
              </a:rPr>
              <a:t>从网络体系结构上看Internet网分为四层：应用层、传送层、网际层和网络接口层。</a:t>
            </a:r>
            <a:endParaRPr lang="en-US" altLang="zh-CN" dirty="0">
              <a:sym typeface="Arial" charset="0"/>
            </a:endParaRPr>
          </a:p>
          <a:p>
            <a:r>
              <a:rPr lang="zh-CN" altLang="zh-CN" dirty="0">
                <a:sym typeface="Arial" charset="0"/>
              </a:rPr>
              <a:t>网络接口层：与物理网络打交道的物理网络部分，它相当于OSI的物理层和数据链路层，负责接收和发送数据帧。</a:t>
            </a:r>
          </a:p>
          <a:p>
            <a:r>
              <a:rPr lang="zh-CN" altLang="zh-CN" dirty="0">
                <a:sym typeface="Arial" charset="0"/>
              </a:rPr>
              <a:t>网际层：与OSI的网络层相对应，针对网际环境设计的，具有更强的网际通信和互连能力。主要处理Internet网络中大量的广域网和局域网互连时的数据交换。</a:t>
            </a:r>
          </a:p>
          <a:p>
            <a:endParaRPr lang="zh-CN" dirty="0">
              <a:sym typeface="Arial" charset="0"/>
            </a:endParaRPr>
          </a:p>
        </p:txBody>
      </p:sp>
      <p:sp>
        <p:nvSpPr>
          <p:cNvPr id="14338" name="Rectangle 2"/>
          <p:cNvSpPr>
            <a:spLocks noGrp="1" noChangeArrowheads="1"/>
          </p:cNvSpPr>
          <p:nvPr>
            <p:ph type="title"/>
          </p:nvPr>
        </p:nvSpPr>
        <p:spPr/>
        <p:txBody>
          <a:bodyPr/>
          <a:lstStyle/>
          <a:p>
            <a:r>
              <a:rPr lang="zh-CN">
                <a:sym typeface="Arial" charset="0"/>
              </a:rPr>
              <a:t>网络基础</a:t>
            </a:r>
            <a:endParaRPr lang="zh-CN"/>
          </a:p>
        </p:txBody>
      </p:sp>
      <p:sp>
        <p:nvSpPr>
          <p:cNvPr id="14340" name="Rectangle 4"/>
          <p:cNvSpPr>
            <a:spLocks noGrp="1" noChangeArrowheads="1"/>
          </p:cNvSpPr>
          <p:nvPr/>
        </p:nvSpPr>
        <p:spPr bwMode="auto">
          <a:xfrm>
            <a:off x="457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sz="2700" dirty="0">
              <a:latin typeface="Courier New" pitchFamily="49" charset="0"/>
              <a:ea typeface="宋体" charset="-122"/>
              <a:sym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20457" y="533476"/>
            <a:ext cx="8600000" cy="485714"/>
          </a:xfrm>
          <a:prstGeom prst="rect">
            <a:avLst/>
          </a:prstGeom>
        </p:spPr>
      </p:pic>
      <p:pic>
        <p:nvPicPr>
          <p:cNvPr id="7" name="图片 6"/>
          <p:cNvPicPr>
            <a:picLocks noChangeAspect="1"/>
          </p:cNvPicPr>
          <p:nvPr/>
        </p:nvPicPr>
        <p:blipFill>
          <a:blip r:embed="rId3"/>
          <a:stretch>
            <a:fillRect/>
          </a:stretch>
        </p:blipFill>
        <p:spPr>
          <a:xfrm>
            <a:off x="-103619" y="1371654"/>
            <a:ext cx="9247619" cy="2047619"/>
          </a:xfrm>
          <a:prstGeom prst="rect">
            <a:avLst/>
          </a:prstGeom>
        </p:spPr>
      </p:pic>
    </p:spTree>
    <p:extLst>
      <p:ext uri="{BB962C8B-B14F-4D97-AF65-F5344CB8AC3E}">
        <p14:creationId xmlns:p14="http://schemas.microsoft.com/office/powerpoint/2010/main" val="1503284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540334B-956D-C745-8F37-74BCA81DE91E}"/>
              </a:ext>
            </a:extLst>
          </p:cNvPr>
          <p:cNvSpPr>
            <a:spLocks noGrp="1"/>
          </p:cNvSpPr>
          <p:nvPr>
            <p:ph type="sldNum" sz="quarter" idx="10"/>
          </p:nvPr>
        </p:nvSpPr>
        <p:spPr/>
        <p:txBody>
          <a:bodyPr/>
          <a:lstStyle/>
          <a:p>
            <a:fld id="{0F46E227-883A-254D-8B88-1238DA336634}" type="slidenum">
              <a:rPr lang="en-US" altLang="zh-CN"/>
              <a:pPr/>
              <a:t>51</a:t>
            </a:fld>
            <a:endParaRPr lang="en-US" altLang="zh-CN"/>
          </a:p>
        </p:txBody>
      </p:sp>
      <p:sp>
        <p:nvSpPr>
          <p:cNvPr id="109572" name="Rectangle 4">
            <a:extLst>
              <a:ext uri="{FF2B5EF4-FFF2-40B4-BE49-F238E27FC236}">
                <a16:creationId xmlns:a16="http://schemas.microsoft.com/office/drawing/2014/main" id="{F7298DCB-A67B-2B44-9933-B1E90408E774}"/>
              </a:ext>
            </a:extLst>
          </p:cNvPr>
          <p:cNvSpPr>
            <a:spLocks noGrp="1" noChangeArrowheads="1"/>
          </p:cNvSpPr>
          <p:nvPr>
            <p:ph type="title"/>
          </p:nvPr>
        </p:nvSpPr>
        <p:spPr>
          <a:xfrm>
            <a:off x="533506" y="122396"/>
            <a:ext cx="8229600" cy="1143000"/>
          </a:xfrm>
        </p:spPr>
        <p:txBody>
          <a:bodyPr/>
          <a:lstStyle/>
          <a:p>
            <a:r>
              <a:rPr lang="en-US" altLang="zh-CN" dirty="0"/>
              <a:t>Datagram</a:t>
            </a:r>
          </a:p>
        </p:txBody>
      </p:sp>
      <p:sp>
        <p:nvSpPr>
          <p:cNvPr id="109573" name="Rectangle 5">
            <a:extLst>
              <a:ext uri="{FF2B5EF4-FFF2-40B4-BE49-F238E27FC236}">
                <a16:creationId xmlns:a16="http://schemas.microsoft.com/office/drawing/2014/main" id="{D8DF7933-471D-764C-88C9-0B6CB073909C}"/>
              </a:ext>
            </a:extLst>
          </p:cNvPr>
          <p:cNvSpPr>
            <a:spLocks noGrp="1" noChangeArrowheads="1"/>
          </p:cNvSpPr>
          <p:nvPr>
            <p:ph type="body" idx="1"/>
          </p:nvPr>
        </p:nvSpPr>
        <p:spPr>
          <a:xfrm>
            <a:off x="762000" y="914400"/>
            <a:ext cx="8382000" cy="5638800"/>
          </a:xfrm>
          <a:ln/>
        </p:spPr>
        <p:txBody>
          <a:bodyPr/>
          <a:lstStyle/>
          <a:p>
            <a:r>
              <a:rPr lang="zh-CN" altLang="en-US" dirty="0"/>
              <a:t>发出报文的标准步骤如下</a:t>
            </a:r>
            <a:r>
              <a:rPr lang="en-US" altLang="zh-CN" dirty="0"/>
              <a:t>:</a:t>
            </a:r>
          </a:p>
          <a:p>
            <a:r>
              <a:rPr lang="en-US" altLang="zh-CN" dirty="0">
                <a:solidFill>
                  <a:srgbClr val="FF3300"/>
                </a:solidFill>
              </a:rPr>
              <a:t>1. </a:t>
            </a:r>
            <a:r>
              <a:rPr lang="zh-CN" altLang="en-US" dirty="0">
                <a:solidFill>
                  <a:srgbClr val="FF3300"/>
                </a:solidFill>
              </a:rPr>
              <a:t>定义数据成员</a:t>
            </a:r>
            <a:endParaRPr lang="zh-CN" altLang="en-US" dirty="0"/>
          </a:p>
          <a:p>
            <a:r>
              <a:rPr lang="zh-CN" altLang="en-US" dirty="0"/>
              <a:t>    </a:t>
            </a:r>
            <a:r>
              <a:rPr lang="en-US" altLang="zh-CN" dirty="0" err="1"/>
              <a:t>DatagramSocket</a:t>
            </a:r>
            <a:r>
              <a:rPr lang="en-US" altLang="zh-CN" dirty="0"/>
              <a:t> socket;</a:t>
            </a:r>
          </a:p>
          <a:p>
            <a:r>
              <a:rPr lang="en-US" altLang="zh-CN" dirty="0"/>
              <a:t>    </a:t>
            </a:r>
            <a:r>
              <a:rPr lang="en-US" altLang="zh-CN" dirty="0" err="1"/>
              <a:t>DatagramPacket</a:t>
            </a:r>
            <a:r>
              <a:rPr lang="en-US" altLang="zh-CN" dirty="0"/>
              <a:t> packet;</a:t>
            </a:r>
          </a:p>
          <a:p>
            <a:r>
              <a:rPr lang="en-US" altLang="zh-CN" dirty="0"/>
              <a:t>    </a:t>
            </a:r>
            <a:r>
              <a:rPr lang="en-US" altLang="zh-CN" dirty="0" err="1"/>
              <a:t>InetAddress</a:t>
            </a:r>
            <a:r>
              <a:rPr lang="en-US" altLang="zh-CN" dirty="0"/>
              <a:t> address;(</a:t>
            </a:r>
            <a:r>
              <a:rPr lang="zh-CN" altLang="en-US" dirty="0"/>
              <a:t>用来存放接收方的地址</a:t>
            </a:r>
            <a:r>
              <a:rPr lang="en-US" altLang="zh-CN" dirty="0"/>
              <a:t>)</a:t>
            </a:r>
          </a:p>
          <a:p>
            <a:r>
              <a:rPr lang="en-US" altLang="zh-CN" dirty="0"/>
              <a:t>    </a:t>
            </a:r>
            <a:r>
              <a:rPr lang="en-US" altLang="zh-CN" dirty="0" err="1"/>
              <a:t>int</a:t>
            </a:r>
            <a:r>
              <a:rPr lang="en-US" altLang="zh-CN" dirty="0"/>
              <a:t> port; ;(</a:t>
            </a:r>
            <a:r>
              <a:rPr lang="zh-CN" altLang="en-US" dirty="0"/>
              <a:t>用来存放接收方的端口号</a:t>
            </a:r>
            <a:r>
              <a:rPr lang="en-US" altLang="zh-CN" dirty="0"/>
              <a:t>)</a:t>
            </a:r>
          </a:p>
          <a:p>
            <a:r>
              <a:rPr lang="en-US" altLang="zh-CN" dirty="0">
                <a:solidFill>
                  <a:srgbClr val="FF3300"/>
                </a:solidFill>
              </a:rPr>
              <a:t>2. </a:t>
            </a:r>
            <a:r>
              <a:rPr lang="zh-CN" altLang="en-US" dirty="0">
                <a:solidFill>
                  <a:srgbClr val="FF3300"/>
                </a:solidFill>
              </a:rPr>
              <a:t>创建数据报文</a:t>
            </a:r>
            <a:r>
              <a:rPr lang="en-US" altLang="zh-CN" dirty="0">
                <a:solidFill>
                  <a:srgbClr val="FF3300"/>
                </a:solidFill>
              </a:rPr>
              <a:t>Socket</a:t>
            </a:r>
            <a:r>
              <a:rPr lang="zh-CN" altLang="en-US" dirty="0">
                <a:solidFill>
                  <a:srgbClr val="FF3300"/>
                </a:solidFill>
              </a:rPr>
              <a:t>对象</a:t>
            </a:r>
            <a:endParaRPr lang="zh-CN" altLang="en-US" dirty="0"/>
          </a:p>
          <a:p>
            <a:r>
              <a:rPr lang="zh-CN" altLang="en-US" dirty="0"/>
              <a:t>    </a:t>
            </a:r>
            <a:r>
              <a:rPr lang="en-US" altLang="zh-CN" dirty="0"/>
              <a:t>try {socket=new </a:t>
            </a:r>
            <a:r>
              <a:rPr lang="en-US" altLang="zh-CN" dirty="0" err="1"/>
              <a:t>DatagramSocket</a:t>
            </a:r>
            <a:r>
              <a:rPr lang="en-US" altLang="zh-CN" dirty="0"/>
              <a:t>(1111);}</a:t>
            </a:r>
          </a:p>
          <a:p>
            <a:r>
              <a:rPr lang="en-US" altLang="zh-CN" dirty="0"/>
              <a:t>    catch(</a:t>
            </a:r>
            <a:r>
              <a:rPr lang="en-US" altLang="zh-CN" dirty="0" err="1"/>
              <a:t>java.net.SocketException</a:t>
            </a:r>
            <a:r>
              <a:rPr lang="en-US" altLang="zh-CN" dirty="0"/>
              <a:t> e) {}</a:t>
            </a:r>
          </a:p>
          <a:p>
            <a:r>
              <a:rPr lang="en-US" altLang="zh-CN" dirty="0"/>
              <a:t>    socket </a:t>
            </a:r>
            <a:r>
              <a:rPr lang="zh-CN" altLang="en-US" dirty="0"/>
              <a:t>绑定到一个本地的可用端口</a:t>
            </a:r>
            <a:r>
              <a:rPr lang="en-US" altLang="zh-CN" dirty="0"/>
              <a:t>,</a:t>
            </a:r>
            <a:r>
              <a:rPr lang="zh-CN" altLang="en-US" dirty="0"/>
              <a:t>等待接收客户的请求</a:t>
            </a:r>
            <a:r>
              <a:rPr lang="en-US" altLang="zh-CN" dirty="0"/>
              <a:t>.</a:t>
            </a:r>
          </a:p>
        </p:txBody>
      </p:sp>
    </p:spTree>
    <p:extLst>
      <p:ext uri="{BB962C8B-B14F-4D97-AF65-F5344CB8AC3E}">
        <p14:creationId xmlns:p14="http://schemas.microsoft.com/office/powerpoint/2010/main" val="1803571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7D4BCEF-4A1A-E245-BF54-87FCA8728F97}"/>
              </a:ext>
            </a:extLst>
          </p:cNvPr>
          <p:cNvSpPr>
            <a:spLocks noGrp="1"/>
          </p:cNvSpPr>
          <p:nvPr>
            <p:ph type="sldNum" sz="quarter" idx="10"/>
          </p:nvPr>
        </p:nvSpPr>
        <p:spPr/>
        <p:txBody>
          <a:bodyPr/>
          <a:lstStyle/>
          <a:p>
            <a:fld id="{98BC8FEE-2B78-1841-9731-52FB2714CD70}" type="slidenum">
              <a:rPr lang="en-US" altLang="zh-CN"/>
              <a:pPr/>
              <a:t>52</a:t>
            </a:fld>
            <a:endParaRPr lang="en-US" altLang="zh-CN"/>
          </a:p>
        </p:txBody>
      </p:sp>
      <p:sp>
        <p:nvSpPr>
          <p:cNvPr id="112644" name="Rectangle 4">
            <a:extLst>
              <a:ext uri="{FF2B5EF4-FFF2-40B4-BE49-F238E27FC236}">
                <a16:creationId xmlns:a16="http://schemas.microsoft.com/office/drawing/2014/main" id="{BA34FD21-2D5B-5E4E-B2FC-985190C83240}"/>
              </a:ext>
            </a:extLst>
          </p:cNvPr>
          <p:cNvSpPr>
            <a:spLocks noGrp="1" noChangeArrowheads="1"/>
          </p:cNvSpPr>
          <p:nvPr>
            <p:ph type="title"/>
          </p:nvPr>
        </p:nvSpPr>
        <p:spPr/>
        <p:txBody>
          <a:bodyPr/>
          <a:lstStyle/>
          <a:p>
            <a:r>
              <a:rPr lang="en-US" altLang="zh-CN" dirty="0"/>
              <a:t>Datagram</a:t>
            </a:r>
          </a:p>
        </p:txBody>
      </p:sp>
      <p:sp>
        <p:nvSpPr>
          <p:cNvPr id="112645" name="Rectangle 5">
            <a:extLst>
              <a:ext uri="{FF2B5EF4-FFF2-40B4-BE49-F238E27FC236}">
                <a16:creationId xmlns:a16="http://schemas.microsoft.com/office/drawing/2014/main" id="{FE12E5D8-2F4C-0F41-854E-3CF4999F8CD4}"/>
              </a:ext>
            </a:extLst>
          </p:cNvPr>
          <p:cNvSpPr>
            <a:spLocks noGrp="1" noChangeArrowheads="1"/>
          </p:cNvSpPr>
          <p:nvPr>
            <p:ph type="body" idx="1"/>
          </p:nvPr>
        </p:nvSpPr>
        <p:spPr>
          <a:xfrm>
            <a:off x="914400" y="1143000"/>
            <a:ext cx="7970838" cy="5334000"/>
          </a:xfrm>
          <a:ln/>
        </p:spPr>
        <p:txBody>
          <a:bodyPr/>
          <a:lstStyle/>
          <a:p>
            <a:r>
              <a:rPr lang="en-US" altLang="zh-CN" dirty="0">
                <a:solidFill>
                  <a:srgbClr val="FF3300"/>
                </a:solidFill>
              </a:rPr>
              <a:t>3.</a:t>
            </a:r>
            <a:r>
              <a:rPr lang="zh-CN" altLang="en-US" dirty="0">
                <a:solidFill>
                  <a:srgbClr val="FF3300"/>
                </a:solidFill>
              </a:rPr>
              <a:t>分配并填写数据缓冲区</a:t>
            </a:r>
            <a:r>
              <a:rPr lang="en-US" altLang="zh-CN" dirty="0">
                <a:solidFill>
                  <a:srgbClr val="FF3300"/>
                </a:solidFill>
              </a:rPr>
              <a:t>(</a:t>
            </a:r>
            <a:r>
              <a:rPr lang="zh-CN" altLang="en-US" dirty="0">
                <a:solidFill>
                  <a:srgbClr val="FF3300"/>
                </a:solidFill>
              </a:rPr>
              <a:t>一个字节类型的数组</a:t>
            </a:r>
            <a:r>
              <a:rPr lang="en-US" altLang="zh-CN" dirty="0">
                <a:solidFill>
                  <a:srgbClr val="FF3300"/>
                </a:solidFill>
              </a:rPr>
              <a:t>)</a:t>
            </a:r>
          </a:p>
          <a:p>
            <a:r>
              <a:rPr lang="en-US" altLang="zh-CN" dirty="0"/>
              <a:t>    byte[] </a:t>
            </a:r>
            <a:r>
              <a:rPr lang="en-US" altLang="zh-CN" dirty="0" err="1"/>
              <a:t>buf</a:t>
            </a:r>
            <a:r>
              <a:rPr lang="en-US" altLang="zh-CN" dirty="0"/>
              <a:t>=new byte[256]; </a:t>
            </a:r>
          </a:p>
          <a:p>
            <a:r>
              <a:rPr lang="en-US" altLang="zh-CN" dirty="0"/>
              <a:t>    </a:t>
            </a:r>
            <a:r>
              <a:rPr lang="zh-CN" altLang="en-US" dirty="0"/>
              <a:t>存放从客户端接收的请求信息</a:t>
            </a:r>
            <a:r>
              <a:rPr lang="en-US" altLang="zh-CN" dirty="0"/>
              <a:t>.</a:t>
            </a:r>
          </a:p>
          <a:p>
            <a:r>
              <a:rPr lang="en-US" altLang="zh-CN" dirty="0">
                <a:solidFill>
                  <a:srgbClr val="FF3300"/>
                </a:solidFill>
              </a:rPr>
              <a:t>4.</a:t>
            </a:r>
            <a:r>
              <a:rPr lang="zh-CN" altLang="en-US" dirty="0">
                <a:solidFill>
                  <a:srgbClr val="FF3300"/>
                </a:solidFill>
              </a:rPr>
              <a:t>创建一个</a:t>
            </a:r>
            <a:r>
              <a:rPr lang="en-US" altLang="zh-CN" dirty="0" err="1">
                <a:solidFill>
                  <a:srgbClr val="FF3300"/>
                </a:solidFill>
              </a:rPr>
              <a:t>DatagramPacket</a:t>
            </a:r>
            <a:endParaRPr lang="en-US" altLang="zh-CN" dirty="0">
              <a:solidFill>
                <a:srgbClr val="FF3300"/>
              </a:solidFill>
            </a:endParaRPr>
          </a:p>
          <a:p>
            <a:r>
              <a:rPr lang="en-US" altLang="zh-CN" dirty="0"/>
              <a:t>   packet=new </a:t>
            </a:r>
            <a:r>
              <a:rPr lang="en-US" altLang="zh-CN" dirty="0" err="1"/>
              <a:t>DatagramPacket</a:t>
            </a:r>
            <a:r>
              <a:rPr lang="en-US" altLang="zh-CN" dirty="0"/>
              <a:t>(</a:t>
            </a:r>
            <a:r>
              <a:rPr lang="en-US" altLang="zh-CN" dirty="0" err="1"/>
              <a:t>buf</a:t>
            </a:r>
            <a:r>
              <a:rPr lang="en-US" altLang="zh-CN" dirty="0"/>
              <a:t>, 256);</a:t>
            </a:r>
          </a:p>
          <a:p>
            <a:r>
              <a:rPr lang="en-US" altLang="zh-CN" dirty="0"/>
              <a:t>   </a:t>
            </a:r>
            <a:r>
              <a:rPr lang="zh-CN" altLang="en-US" dirty="0"/>
              <a:t>用来从</a:t>
            </a:r>
            <a:r>
              <a:rPr lang="en-US" altLang="zh-CN" dirty="0"/>
              <a:t>socket</a:t>
            </a:r>
            <a:r>
              <a:rPr lang="zh-CN" altLang="en-US" dirty="0"/>
              <a:t>接收数据</a:t>
            </a:r>
            <a:r>
              <a:rPr lang="en-US" altLang="zh-CN" dirty="0"/>
              <a:t>,</a:t>
            </a:r>
            <a:r>
              <a:rPr lang="zh-CN" altLang="en-US" dirty="0"/>
              <a:t>它只有两个参数</a:t>
            </a:r>
          </a:p>
          <a:p>
            <a:r>
              <a:rPr lang="zh-CN" altLang="en-US" dirty="0"/>
              <a:t> </a:t>
            </a:r>
            <a:r>
              <a:rPr lang="en-US" altLang="zh-CN" dirty="0">
                <a:solidFill>
                  <a:srgbClr val="FF3300"/>
                </a:solidFill>
              </a:rPr>
              <a:t>5. </a:t>
            </a:r>
            <a:r>
              <a:rPr lang="zh-CN" altLang="en-US" dirty="0">
                <a:solidFill>
                  <a:srgbClr val="FF3300"/>
                </a:solidFill>
              </a:rPr>
              <a:t>服务器阻塞</a:t>
            </a:r>
          </a:p>
          <a:p>
            <a:r>
              <a:rPr lang="zh-CN" altLang="en-US" dirty="0"/>
              <a:t>    </a:t>
            </a:r>
            <a:r>
              <a:rPr lang="en-US" altLang="zh-CN" dirty="0" err="1"/>
              <a:t>socket.receive</a:t>
            </a:r>
            <a:r>
              <a:rPr lang="en-US" altLang="zh-CN" dirty="0"/>
              <a:t>(packet);</a:t>
            </a:r>
          </a:p>
          <a:p>
            <a:r>
              <a:rPr lang="en-US" altLang="zh-CN" dirty="0"/>
              <a:t>   </a:t>
            </a:r>
            <a:r>
              <a:rPr lang="zh-CN" altLang="en-US" dirty="0"/>
              <a:t>在客户的请求报道来之前一直等待</a:t>
            </a:r>
          </a:p>
          <a:p>
            <a:endParaRPr lang="en-US" altLang="zh-CN" dirty="0"/>
          </a:p>
        </p:txBody>
      </p:sp>
    </p:spTree>
    <p:extLst>
      <p:ext uri="{BB962C8B-B14F-4D97-AF65-F5344CB8AC3E}">
        <p14:creationId xmlns:p14="http://schemas.microsoft.com/office/powerpoint/2010/main" val="1693715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1FD7434-0D1F-6D42-861D-3846FB4CBCBF}"/>
              </a:ext>
            </a:extLst>
          </p:cNvPr>
          <p:cNvSpPr>
            <a:spLocks noGrp="1"/>
          </p:cNvSpPr>
          <p:nvPr>
            <p:ph type="sldNum" sz="quarter" idx="10"/>
          </p:nvPr>
        </p:nvSpPr>
        <p:spPr/>
        <p:txBody>
          <a:bodyPr/>
          <a:lstStyle/>
          <a:p>
            <a:fld id="{525D5530-F7B8-A24A-A91B-ECAA6B9F15D4}" type="slidenum">
              <a:rPr lang="en-US" altLang="zh-CN"/>
              <a:pPr/>
              <a:t>53</a:t>
            </a:fld>
            <a:endParaRPr lang="en-US" altLang="zh-CN"/>
          </a:p>
        </p:txBody>
      </p:sp>
      <p:sp>
        <p:nvSpPr>
          <p:cNvPr id="113668" name="Rectangle 4">
            <a:extLst>
              <a:ext uri="{FF2B5EF4-FFF2-40B4-BE49-F238E27FC236}">
                <a16:creationId xmlns:a16="http://schemas.microsoft.com/office/drawing/2014/main" id="{79E55275-5E2D-8C4B-89E0-E4B3026E20E1}"/>
              </a:ext>
            </a:extLst>
          </p:cNvPr>
          <p:cNvSpPr>
            <a:spLocks noGrp="1" noChangeArrowheads="1"/>
          </p:cNvSpPr>
          <p:nvPr>
            <p:ph type="title"/>
          </p:nvPr>
        </p:nvSpPr>
        <p:spPr/>
        <p:txBody>
          <a:bodyPr/>
          <a:lstStyle/>
          <a:p>
            <a:r>
              <a:rPr lang="en-US" altLang="zh-CN" dirty="0"/>
              <a:t>Datagram</a:t>
            </a:r>
          </a:p>
        </p:txBody>
      </p:sp>
      <p:sp>
        <p:nvSpPr>
          <p:cNvPr id="113669" name="Rectangle 5">
            <a:extLst>
              <a:ext uri="{FF2B5EF4-FFF2-40B4-BE49-F238E27FC236}">
                <a16:creationId xmlns:a16="http://schemas.microsoft.com/office/drawing/2014/main" id="{3BE839A4-4B50-044C-8A0F-C1F7C0A58EA0}"/>
              </a:ext>
            </a:extLst>
          </p:cNvPr>
          <p:cNvSpPr>
            <a:spLocks noGrp="1" noChangeArrowheads="1"/>
          </p:cNvSpPr>
          <p:nvPr>
            <p:ph type="body" idx="1"/>
          </p:nvPr>
        </p:nvSpPr>
        <p:spPr>
          <a:ln/>
        </p:spPr>
        <p:txBody>
          <a:bodyPr>
            <a:normAutofit lnSpcReduction="10000"/>
          </a:bodyPr>
          <a:lstStyle/>
          <a:p>
            <a:r>
              <a:rPr lang="en-US" altLang="zh-CN">
                <a:solidFill>
                  <a:srgbClr val="FF3300"/>
                </a:solidFill>
              </a:rPr>
              <a:t>6. </a:t>
            </a:r>
            <a:r>
              <a:rPr lang="zh-CN" altLang="en-US">
                <a:solidFill>
                  <a:srgbClr val="FF3300"/>
                </a:solidFill>
              </a:rPr>
              <a:t>从到来的包中得到地址和端口号</a:t>
            </a:r>
            <a:endParaRPr lang="zh-CN" altLang="en-US"/>
          </a:p>
          <a:p>
            <a:r>
              <a:rPr lang="zh-CN" altLang="en-US"/>
              <a:t>    </a:t>
            </a:r>
            <a:r>
              <a:rPr lang="en-US" altLang="zh-CN"/>
              <a:t>InetAddress address=packet.getAddress();</a:t>
            </a:r>
          </a:p>
          <a:p>
            <a:r>
              <a:rPr lang="en-US" altLang="zh-CN"/>
              <a:t>    int port=packet.getPort();</a:t>
            </a:r>
          </a:p>
          <a:p>
            <a:r>
              <a:rPr lang="en-US" altLang="zh-CN">
                <a:solidFill>
                  <a:srgbClr val="FF3300"/>
                </a:solidFill>
              </a:rPr>
              <a:t>7. </a:t>
            </a:r>
            <a:r>
              <a:rPr lang="zh-CN" altLang="en-US">
                <a:solidFill>
                  <a:srgbClr val="FF3300"/>
                </a:solidFill>
              </a:rPr>
              <a:t>将数据送入缓冲区</a:t>
            </a:r>
            <a:endParaRPr lang="zh-CN" altLang="en-US"/>
          </a:p>
          <a:p>
            <a:r>
              <a:rPr lang="zh-CN" altLang="en-US"/>
              <a:t>    或来自文件</a:t>
            </a:r>
            <a:r>
              <a:rPr lang="en-US" altLang="zh-CN"/>
              <a:t>,</a:t>
            </a:r>
            <a:r>
              <a:rPr lang="zh-CN" altLang="en-US"/>
              <a:t>或键盘输入</a:t>
            </a:r>
          </a:p>
          <a:p>
            <a:r>
              <a:rPr lang="en-US" altLang="zh-CN">
                <a:solidFill>
                  <a:srgbClr val="FF3300"/>
                </a:solidFill>
              </a:rPr>
              <a:t>8. </a:t>
            </a:r>
            <a:r>
              <a:rPr lang="zh-CN" altLang="en-US">
                <a:solidFill>
                  <a:srgbClr val="FF3300"/>
                </a:solidFill>
              </a:rPr>
              <a:t>建立报文包</a:t>
            </a:r>
            <a:r>
              <a:rPr lang="en-US" altLang="zh-CN">
                <a:solidFill>
                  <a:srgbClr val="FF3300"/>
                </a:solidFill>
              </a:rPr>
              <a:t>,</a:t>
            </a:r>
            <a:r>
              <a:rPr lang="zh-CN" altLang="en-US">
                <a:solidFill>
                  <a:srgbClr val="FF3300"/>
                </a:solidFill>
              </a:rPr>
              <a:t>用来从</a:t>
            </a:r>
            <a:r>
              <a:rPr lang="en-US" altLang="zh-CN">
                <a:solidFill>
                  <a:srgbClr val="FF3300"/>
                </a:solidFill>
              </a:rPr>
              <a:t>socket</a:t>
            </a:r>
            <a:r>
              <a:rPr lang="zh-CN" altLang="en-US">
                <a:solidFill>
                  <a:srgbClr val="FF3300"/>
                </a:solidFill>
              </a:rPr>
              <a:t>上发送信息</a:t>
            </a:r>
            <a:endParaRPr lang="zh-CN" altLang="en-US"/>
          </a:p>
          <a:p>
            <a:r>
              <a:rPr lang="zh-CN" altLang="en-US"/>
              <a:t>     </a:t>
            </a:r>
            <a:r>
              <a:rPr lang="en-US" altLang="zh-CN"/>
              <a:t>packet=new DatagramPacket </a:t>
            </a:r>
          </a:p>
          <a:p>
            <a:r>
              <a:rPr lang="en-US" altLang="zh-CN"/>
              <a:t>                         (buf,buf.length, address,port);</a:t>
            </a:r>
          </a:p>
          <a:p>
            <a:r>
              <a:rPr lang="en-US" altLang="zh-CN">
                <a:solidFill>
                  <a:srgbClr val="FF3300"/>
                </a:solidFill>
              </a:rPr>
              <a:t>9.  </a:t>
            </a:r>
            <a:r>
              <a:rPr lang="zh-CN" altLang="en-US">
                <a:solidFill>
                  <a:srgbClr val="FF3300"/>
                </a:solidFill>
              </a:rPr>
              <a:t>发送数据包  </a:t>
            </a:r>
            <a:r>
              <a:rPr lang="en-US" altLang="zh-CN">
                <a:solidFill>
                  <a:srgbClr val="FF3300"/>
                </a:solidFill>
              </a:rPr>
              <a:t>10.</a:t>
            </a:r>
            <a:r>
              <a:rPr lang="zh-CN" altLang="en-US">
                <a:solidFill>
                  <a:srgbClr val="FF3300"/>
                </a:solidFill>
              </a:rPr>
              <a:t>关闭</a:t>
            </a:r>
            <a:r>
              <a:rPr lang="en-US" altLang="zh-CN">
                <a:solidFill>
                  <a:srgbClr val="FF3300"/>
                </a:solidFill>
              </a:rPr>
              <a:t>socket</a:t>
            </a:r>
            <a:endParaRPr lang="en-US" altLang="zh-CN"/>
          </a:p>
          <a:p>
            <a:r>
              <a:rPr lang="en-US" altLang="zh-CN"/>
              <a:t>     socket.send(packet);   socket.close();</a:t>
            </a:r>
          </a:p>
        </p:txBody>
      </p:sp>
    </p:spTree>
    <p:extLst>
      <p:ext uri="{BB962C8B-B14F-4D97-AF65-F5344CB8AC3E}">
        <p14:creationId xmlns:p14="http://schemas.microsoft.com/office/powerpoint/2010/main" val="3267819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0FE1991-B840-5242-9C65-95C32BD1B691}"/>
              </a:ext>
            </a:extLst>
          </p:cNvPr>
          <p:cNvSpPr>
            <a:spLocks noGrp="1"/>
          </p:cNvSpPr>
          <p:nvPr>
            <p:ph type="sldNum" sz="quarter" idx="10"/>
          </p:nvPr>
        </p:nvSpPr>
        <p:spPr/>
        <p:txBody>
          <a:bodyPr/>
          <a:lstStyle/>
          <a:p>
            <a:fld id="{B964AB20-EE96-7243-A358-0EFBFC56613E}" type="slidenum">
              <a:rPr lang="en-US" altLang="zh-CN"/>
              <a:pPr/>
              <a:t>54</a:t>
            </a:fld>
            <a:endParaRPr lang="en-US" altLang="zh-CN"/>
          </a:p>
        </p:txBody>
      </p:sp>
      <p:sp>
        <p:nvSpPr>
          <p:cNvPr id="114690" name="Rectangle 2">
            <a:extLst>
              <a:ext uri="{FF2B5EF4-FFF2-40B4-BE49-F238E27FC236}">
                <a16:creationId xmlns:a16="http://schemas.microsoft.com/office/drawing/2014/main" id="{3C8B84F3-EF5D-5847-90A7-B3B23B2F7E12}"/>
              </a:ext>
            </a:extLst>
          </p:cNvPr>
          <p:cNvSpPr>
            <a:spLocks noGrp="1" noChangeArrowheads="1"/>
          </p:cNvSpPr>
          <p:nvPr>
            <p:ph type="title"/>
          </p:nvPr>
        </p:nvSpPr>
        <p:spPr/>
        <p:txBody>
          <a:bodyPr/>
          <a:lstStyle/>
          <a:p>
            <a:r>
              <a:rPr lang="en-US" altLang="zh-CN" dirty="0"/>
              <a:t>Datagram</a:t>
            </a:r>
          </a:p>
        </p:txBody>
      </p:sp>
      <p:sp>
        <p:nvSpPr>
          <p:cNvPr id="114691" name="Rectangle 3">
            <a:extLst>
              <a:ext uri="{FF2B5EF4-FFF2-40B4-BE49-F238E27FC236}">
                <a16:creationId xmlns:a16="http://schemas.microsoft.com/office/drawing/2014/main" id="{9CB4A670-B9A6-5247-A7DD-B5C878871A32}"/>
              </a:ext>
            </a:extLst>
          </p:cNvPr>
          <p:cNvSpPr>
            <a:spLocks noGrp="1" noChangeArrowheads="1"/>
          </p:cNvSpPr>
          <p:nvPr>
            <p:ph type="body" idx="1"/>
          </p:nvPr>
        </p:nvSpPr>
        <p:spPr>
          <a:ln/>
        </p:spPr>
        <p:txBody>
          <a:bodyPr/>
          <a:lstStyle/>
          <a:p>
            <a:r>
              <a:rPr lang="zh-CN" altLang="en-US"/>
              <a:t>客户端接收包的步骤如下</a:t>
            </a:r>
            <a:r>
              <a:rPr lang="en-US" altLang="zh-CN"/>
              <a:t>:</a:t>
            </a:r>
          </a:p>
          <a:p>
            <a:pPr>
              <a:buFont typeface="Monotype Sorts" pitchFamily="2" charset="2"/>
              <a:buNone/>
            </a:pPr>
            <a:r>
              <a:rPr lang="en-US" altLang="zh-CN"/>
              <a:t>1. </a:t>
            </a:r>
            <a:r>
              <a:rPr lang="zh-CN" altLang="en-US">
                <a:solidFill>
                  <a:srgbClr val="CC0000"/>
                </a:solidFill>
              </a:rPr>
              <a:t>定义数据成员</a:t>
            </a:r>
            <a:endParaRPr lang="zh-CN" altLang="en-US"/>
          </a:p>
          <a:p>
            <a:pPr>
              <a:buFont typeface="Monotype Sorts" pitchFamily="2" charset="2"/>
              <a:buNone/>
            </a:pPr>
            <a:r>
              <a:rPr lang="zh-CN" altLang="en-US"/>
              <a:t>    </a:t>
            </a:r>
            <a:r>
              <a:rPr lang="en-US" altLang="zh-CN"/>
              <a:t>int port; InetAddress address;</a:t>
            </a:r>
          </a:p>
          <a:p>
            <a:pPr>
              <a:buFont typeface="Monotype Sorts" pitchFamily="2" charset="2"/>
              <a:buNone/>
            </a:pPr>
            <a:r>
              <a:rPr lang="en-US" altLang="zh-CN"/>
              <a:t>    DatagramSocket socket;</a:t>
            </a:r>
          </a:p>
          <a:p>
            <a:pPr>
              <a:buFont typeface="Monotype Sorts" pitchFamily="2" charset="2"/>
              <a:buNone/>
            </a:pPr>
            <a:r>
              <a:rPr lang="en-US" altLang="zh-CN"/>
              <a:t>    DatagramPacket packet;</a:t>
            </a:r>
          </a:p>
          <a:p>
            <a:pPr>
              <a:buFont typeface="Monotype Sorts" pitchFamily="2" charset="2"/>
              <a:buNone/>
            </a:pPr>
            <a:r>
              <a:rPr lang="en-US" altLang="zh-CN"/>
              <a:t>    byte[] sendBuf=new byte[256];</a:t>
            </a:r>
          </a:p>
          <a:p>
            <a:pPr>
              <a:buFont typeface="Monotype Sorts" pitchFamily="2" charset="2"/>
              <a:buNone/>
            </a:pPr>
            <a:r>
              <a:rPr lang="en-US" altLang="zh-CN"/>
              <a:t>2. </a:t>
            </a:r>
            <a:r>
              <a:rPr lang="zh-CN" altLang="en-US">
                <a:solidFill>
                  <a:srgbClr val="CC0000"/>
                </a:solidFill>
              </a:rPr>
              <a:t>建立</a:t>
            </a:r>
            <a:r>
              <a:rPr lang="en-US" altLang="zh-CN">
                <a:solidFill>
                  <a:srgbClr val="CC0000"/>
                </a:solidFill>
              </a:rPr>
              <a:t>socket</a:t>
            </a:r>
          </a:p>
          <a:p>
            <a:pPr>
              <a:buFont typeface="Monotype Sorts" pitchFamily="2" charset="2"/>
              <a:buNone/>
            </a:pPr>
            <a:r>
              <a:rPr lang="en-US" altLang="zh-CN"/>
              <a:t>    socket=new DatagramSocket();</a:t>
            </a:r>
          </a:p>
        </p:txBody>
      </p:sp>
    </p:spTree>
    <p:extLst>
      <p:ext uri="{BB962C8B-B14F-4D97-AF65-F5344CB8AC3E}">
        <p14:creationId xmlns:p14="http://schemas.microsoft.com/office/powerpoint/2010/main" val="71729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CF59980-8AF2-854B-A57C-E5F793506046}"/>
              </a:ext>
            </a:extLst>
          </p:cNvPr>
          <p:cNvSpPr>
            <a:spLocks noGrp="1"/>
          </p:cNvSpPr>
          <p:nvPr>
            <p:ph type="sldNum" sz="quarter" idx="10"/>
          </p:nvPr>
        </p:nvSpPr>
        <p:spPr/>
        <p:txBody>
          <a:bodyPr/>
          <a:lstStyle/>
          <a:p>
            <a:fld id="{36EB1A3A-43D7-6849-A868-B747FAD739B2}" type="slidenum">
              <a:rPr lang="en-US" altLang="zh-CN"/>
              <a:pPr/>
              <a:t>55</a:t>
            </a:fld>
            <a:endParaRPr lang="en-US" altLang="zh-CN"/>
          </a:p>
        </p:txBody>
      </p:sp>
      <p:sp>
        <p:nvSpPr>
          <p:cNvPr id="116740" name="Rectangle 4">
            <a:extLst>
              <a:ext uri="{FF2B5EF4-FFF2-40B4-BE49-F238E27FC236}">
                <a16:creationId xmlns:a16="http://schemas.microsoft.com/office/drawing/2014/main" id="{97745B0F-5B26-FE4F-8F63-6265130F49D2}"/>
              </a:ext>
            </a:extLst>
          </p:cNvPr>
          <p:cNvSpPr>
            <a:spLocks noGrp="1" noChangeArrowheads="1"/>
          </p:cNvSpPr>
          <p:nvPr>
            <p:ph type="title"/>
          </p:nvPr>
        </p:nvSpPr>
        <p:spPr>
          <a:xfrm>
            <a:off x="451923" y="76288"/>
            <a:ext cx="8229600" cy="1143000"/>
          </a:xfrm>
        </p:spPr>
        <p:txBody>
          <a:bodyPr/>
          <a:lstStyle/>
          <a:p>
            <a:r>
              <a:rPr lang="en-US" altLang="zh-CN" dirty="0"/>
              <a:t>Datagram</a:t>
            </a:r>
          </a:p>
        </p:txBody>
      </p:sp>
      <p:sp>
        <p:nvSpPr>
          <p:cNvPr id="116741" name="Rectangle 5">
            <a:extLst>
              <a:ext uri="{FF2B5EF4-FFF2-40B4-BE49-F238E27FC236}">
                <a16:creationId xmlns:a16="http://schemas.microsoft.com/office/drawing/2014/main" id="{D9F92754-089F-2E45-B84E-4B8A519437FA}"/>
              </a:ext>
            </a:extLst>
          </p:cNvPr>
          <p:cNvSpPr>
            <a:spLocks noGrp="1" noChangeArrowheads="1"/>
          </p:cNvSpPr>
          <p:nvPr>
            <p:ph type="body" idx="1"/>
          </p:nvPr>
        </p:nvSpPr>
        <p:spPr>
          <a:xfrm>
            <a:off x="228600" y="990600"/>
            <a:ext cx="8610600" cy="5410200"/>
          </a:xfrm>
          <a:solidFill>
            <a:schemeClr val="bg1"/>
          </a:solidFill>
          <a:ln/>
        </p:spPr>
        <p:txBody>
          <a:bodyPr/>
          <a:lstStyle/>
          <a:p>
            <a:r>
              <a:rPr lang="en-US" altLang="zh-CN">
                <a:solidFill>
                  <a:srgbClr val="FF3300"/>
                </a:solidFill>
              </a:rPr>
              <a:t>3.</a:t>
            </a:r>
            <a:r>
              <a:rPr lang="en-US" altLang="zh-CN"/>
              <a:t> </a:t>
            </a:r>
            <a:r>
              <a:rPr lang="zh-CN" altLang="en-US">
                <a:solidFill>
                  <a:srgbClr val="FF3300"/>
                </a:solidFill>
              </a:rPr>
              <a:t>向服务器发出请求报文</a:t>
            </a:r>
          </a:p>
          <a:p>
            <a:pPr>
              <a:lnSpc>
                <a:spcPct val="90000"/>
              </a:lnSpc>
            </a:pPr>
            <a:r>
              <a:rPr lang="zh-CN" altLang="en-US"/>
              <a:t>    </a:t>
            </a:r>
            <a:r>
              <a:rPr lang="en-US" altLang="zh-CN"/>
              <a:t>address=InetAddress.getByName(args[0]);</a:t>
            </a:r>
          </a:p>
          <a:p>
            <a:pPr>
              <a:lnSpc>
                <a:spcPct val="90000"/>
              </a:lnSpc>
            </a:pPr>
            <a:r>
              <a:rPr lang="en-US" altLang="zh-CN"/>
              <a:t>    port=parseInt(args[1]);</a:t>
            </a:r>
          </a:p>
          <a:p>
            <a:pPr>
              <a:lnSpc>
                <a:spcPct val="90000"/>
              </a:lnSpc>
            </a:pPr>
            <a:r>
              <a:rPr lang="en-US" altLang="zh-CN"/>
              <a:t>    packet=new       </a:t>
            </a:r>
          </a:p>
          <a:p>
            <a:pPr>
              <a:lnSpc>
                <a:spcPct val="90000"/>
              </a:lnSpc>
            </a:pPr>
            <a:r>
              <a:rPr lang="en-US" altLang="zh-CN"/>
              <a:t>             DatagramPacket(sendBuf,256,address,port);</a:t>
            </a:r>
          </a:p>
          <a:p>
            <a:pPr>
              <a:lnSpc>
                <a:spcPct val="90000"/>
              </a:lnSpc>
            </a:pPr>
            <a:r>
              <a:rPr lang="en-US" altLang="zh-CN"/>
              <a:t>    socket.send(packet);</a:t>
            </a:r>
          </a:p>
          <a:p>
            <a:r>
              <a:rPr lang="en-US" altLang="zh-CN"/>
              <a:t>    </a:t>
            </a:r>
            <a:r>
              <a:rPr lang="zh-CN" altLang="en-US"/>
              <a:t>这个包本身带有客户端的信息</a:t>
            </a:r>
          </a:p>
          <a:p>
            <a:r>
              <a:rPr lang="en-US" altLang="zh-CN">
                <a:solidFill>
                  <a:srgbClr val="FF3300"/>
                </a:solidFill>
              </a:rPr>
              <a:t>4.</a:t>
            </a:r>
            <a:r>
              <a:rPr lang="en-US" altLang="zh-CN"/>
              <a:t> </a:t>
            </a:r>
            <a:r>
              <a:rPr lang="zh-CN" altLang="en-US">
                <a:solidFill>
                  <a:srgbClr val="FF3300"/>
                </a:solidFill>
              </a:rPr>
              <a:t>客户机等待应答</a:t>
            </a:r>
          </a:p>
          <a:p>
            <a:r>
              <a:rPr lang="zh-CN" altLang="en-US"/>
              <a:t>    </a:t>
            </a:r>
            <a:r>
              <a:rPr lang="en-US" altLang="zh-CN"/>
              <a:t>packet=new DatagramPacket(sendBuf,256);</a:t>
            </a:r>
          </a:p>
          <a:p>
            <a:r>
              <a:rPr lang="en-US" altLang="zh-CN"/>
              <a:t>    socket.receive(packet);(</a:t>
            </a:r>
            <a:r>
              <a:rPr lang="zh-CN" altLang="en-US"/>
              <a:t>如果没有到就一直等待</a:t>
            </a:r>
            <a:r>
              <a:rPr lang="en-US" altLang="zh-CN"/>
              <a:t>,</a:t>
            </a:r>
            <a:r>
              <a:rPr lang="zh-CN" altLang="en-US"/>
              <a:t>因此实用程序要设置时间限度</a:t>
            </a:r>
            <a:r>
              <a:rPr lang="en-US" altLang="zh-CN"/>
              <a:t>) </a:t>
            </a:r>
          </a:p>
        </p:txBody>
      </p:sp>
    </p:spTree>
    <p:extLst>
      <p:ext uri="{BB962C8B-B14F-4D97-AF65-F5344CB8AC3E}">
        <p14:creationId xmlns:p14="http://schemas.microsoft.com/office/powerpoint/2010/main" val="2436729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FB3B37A9-E2DC-1D4F-93F9-672671CD9C57}"/>
              </a:ext>
            </a:extLst>
          </p:cNvPr>
          <p:cNvSpPr>
            <a:spLocks noGrp="1"/>
          </p:cNvSpPr>
          <p:nvPr>
            <p:ph type="sldNum" sz="quarter" idx="10"/>
          </p:nvPr>
        </p:nvSpPr>
        <p:spPr/>
        <p:txBody>
          <a:bodyPr/>
          <a:lstStyle/>
          <a:p>
            <a:fld id="{5C28A4F2-617C-6C41-BBD1-92C14012E1DF}" type="slidenum">
              <a:rPr lang="en-US" altLang="zh-CN"/>
              <a:pPr/>
              <a:t>56</a:t>
            </a:fld>
            <a:endParaRPr lang="en-US" altLang="zh-CN"/>
          </a:p>
        </p:txBody>
      </p:sp>
      <p:sp>
        <p:nvSpPr>
          <p:cNvPr id="137218" name="Rectangle 1026">
            <a:extLst>
              <a:ext uri="{FF2B5EF4-FFF2-40B4-BE49-F238E27FC236}">
                <a16:creationId xmlns:a16="http://schemas.microsoft.com/office/drawing/2014/main" id="{5740C533-C76C-FB46-A9D6-28D4009519B4}"/>
              </a:ext>
            </a:extLst>
          </p:cNvPr>
          <p:cNvSpPr>
            <a:spLocks noGrp="1" noChangeArrowheads="1"/>
          </p:cNvSpPr>
          <p:nvPr>
            <p:ph type="title"/>
          </p:nvPr>
        </p:nvSpPr>
        <p:spPr/>
        <p:txBody>
          <a:bodyPr/>
          <a:lstStyle/>
          <a:p>
            <a:r>
              <a:rPr lang="en-US" altLang="zh-CN" dirty="0"/>
              <a:t>Datagram</a:t>
            </a:r>
          </a:p>
        </p:txBody>
      </p:sp>
      <p:sp>
        <p:nvSpPr>
          <p:cNvPr id="137219" name="Rectangle 1027">
            <a:extLst>
              <a:ext uri="{FF2B5EF4-FFF2-40B4-BE49-F238E27FC236}">
                <a16:creationId xmlns:a16="http://schemas.microsoft.com/office/drawing/2014/main" id="{C8A64747-99E3-6B44-AA84-EFA102A921FA}"/>
              </a:ext>
            </a:extLst>
          </p:cNvPr>
          <p:cNvSpPr>
            <a:spLocks noGrp="1" noChangeArrowheads="1"/>
          </p:cNvSpPr>
          <p:nvPr>
            <p:ph type="body" idx="1"/>
          </p:nvPr>
        </p:nvSpPr>
        <p:spPr>
          <a:ln/>
        </p:spPr>
        <p:txBody>
          <a:bodyPr/>
          <a:lstStyle/>
          <a:p>
            <a:pPr>
              <a:buFont typeface="Monotype Sorts" pitchFamily="2" charset="2"/>
              <a:buNone/>
            </a:pPr>
            <a:r>
              <a:rPr lang="en-US" altLang="zh-CN" sz="2400">
                <a:solidFill>
                  <a:srgbClr val="FF3300"/>
                </a:solidFill>
              </a:rPr>
              <a:t>5</a:t>
            </a:r>
            <a:r>
              <a:rPr lang="en-US" altLang="zh-CN">
                <a:solidFill>
                  <a:srgbClr val="CC0000"/>
                </a:solidFill>
              </a:rPr>
              <a:t>. </a:t>
            </a:r>
            <a:r>
              <a:rPr lang="zh-CN" altLang="en-US">
                <a:solidFill>
                  <a:srgbClr val="CC0000"/>
                </a:solidFill>
              </a:rPr>
              <a:t>处理接收到的数据</a:t>
            </a:r>
            <a:endParaRPr lang="zh-CN" altLang="en-US" sz="2400"/>
          </a:p>
          <a:p>
            <a:pPr>
              <a:buFont typeface="Monotype Sorts" pitchFamily="2" charset="2"/>
              <a:buNone/>
            </a:pPr>
            <a:r>
              <a:rPr lang="zh-CN" altLang="en-US" sz="2400"/>
              <a:t>    </a:t>
            </a:r>
            <a:r>
              <a:rPr lang="en-US" altLang="zh-CN" sz="2400"/>
              <a:t>String received=new String(packet.getData(),0);</a:t>
            </a:r>
            <a:endParaRPr lang="en-US" altLang="zh-CN"/>
          </a:p>
          <a:p>
            <a:r>
              <a:rPr lang="en-US" altLang="zh-CN"/>
              <a:t>System.out.println(received);</a:t>
            </a:r>
          </a:p>
          <a:p>
            <a:endParaRPr lang="en-US" altLang="zh-CN"/>
          </a:p>
          <a:p>
            <a:r>
              <a:rPr lang="zh-CN" altLang="en-US"/>
              <a:t>数据报套接字首先是强调发送方和接收方的区别</a:t>
            </a:r>
            <a:r>
              <a:rPr lang="en-US" altLang="zh-CN"/>
              <a:t>,</a:t>
            </a:r>
            <a:r>
              <a:rPr lang="zh-CN" altLang="en-US"/>
              <a:t>同时也指出服务器和客户之间的不同</a:t>
            </a:r>
            <a:r>
              <a:rPr lang="en-US" altLang="zh-CN"/>
              <a:t>:</a:t>
            </a:r>
          </a:p>
          <a:p>
            <a:r>
              <a:rPr lang="zh-CN" altLang="en-US"/>
              <a:t>一个客户机必须事先知道服务器的地址和端口</a:t>
            </a:r>
            <a:r>
              <a:rPr lang="en-US" altLang="zh-CN"/>
              <a:t>,</a:t>
            </a:r>
            <a:r>
              <a:rPr lang="zh-CN" altLang="en-US"/>
              <a:t>以便进行出事连接</a:t>
            </a:r>
          </a:p>
          <a:p>
            <a:r>
              <a:rPr lang="zh-CN" altLang="en-US"/>
              <a:t>一个服务器从它接收到的数据报文中读取客户端的地址和端口</a:t>
            </a:r>
            <a:r>
              <a:rPr lang="en-US" altLang="zh-CN"/>
              <a:t>.</a:t>
            </a:r>
          </a:p>
        </p:txBody>
      </p:sp>
      <p:sp>
        <p:nvSpPr>
          <p:cNvPr id="137220" name="Line 1028">
            <a:extLst>
              <a:ext uri="{FF2B5EF4-FFF2-40B4-BE49-F238E27FC236}">
                <a16:creationId xmlns:a16="http://schemas.microsoft.com/office/drawing/2014/main" id="{4E3EA22F-30BC-A448-8981-ECACC7DBC3D4}"/>
              </a:ext>
            </a:extLst>
          </p:cNvPr>
          <p:cNvSpPr>
            <a:spLocks noChangeShapeType="1"/>
          </p:cNvSpPr>
          <p:nvPr/>
        </p:nvSpPr>
        <p:spPr bwMode="auto">
          <a:xfrm>
            <a:off x="381000" y="29718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29855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a:extLst>
              <a:ext uri="{FF2B5EF4-FFF2-40B4-BE49-F238E27FC236}">
                <a16:creationId xmlns:a16="http://schemas.microsoft.com/office/drawing/2014/main" id="{6C9314B4-5532-5A43-9EFE-3D10A39651EB}"/>
              </a:ext>
            </a:extLst>
          </p:cNvPr>
          <p:cNvSpPr>
            <a:spLocks noGrp="1"/>
          </p:cNvSpPr>
          <p:nvPr>
            <p:ph type="sldNum" sz="quarter" idx="10"/>
          </p:nvPr>
        </p:nvSpPr>
        <p:spPr/>
        <p:txBody>
          <a:bodyPr/>
          <a:lstStyle/>
          <a:p>
            <a:fld id="{20ABFCA6-854E-0545-91DA-64ACE4953C46}" type="slidenum">
              <a:rPr lang="en-US" altLang="zh-CN"/>
              <a:pPr/>
              <a:t>57</a:t>
            </a:fld>
            <a:endParaRPr lang="en-US" altLang="zh-CN"/>
          </a:p>
        </p:txBody>
      </p:sp>
      <p:sp>
        <p:nvSpPr>
          <p:cNvPr id="138267" name="Rectangle 27">
            <a:extLst>
              <a:ext uri="{FF2B5EF4-FFF2-40B4-BE49-F238E27FC236}">
                <a16:creationId xmlns:a16="http://schemas.microsoft.com/office/drawing/2014/main" id="{C1587D50-3987-3B4D-8B5B-E5812B7C0D3C}"/>
              </a:ext>
            </a:extLst>
          </p:cNvPr>
          <p:cNvSpPr>
            <a:spLocks noChangeArrowheads="1"/>
          </p:cNvSpPr>
          <p:nvPr/>
        </p:nvSpPr>
        <p:spPr bwMode="auto">
          <a:xfrm>
            <a:off x="609600" y="4572000"/>
            <a:ext cx="2438400" cy="1905000"/>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138242" name="Rectangle 2">
            <a:extLst>
              <a:ext uri="{FF2B5EF4-FFF2-40B4-BE49-F238E27FC236}">
                <a16:creationId xmlns:a16="http://schemas.microsoft.com/office/drawing/2014/main" id="{9A07B50E-DD72-AC4A-A7BA-F0E5364EE1D2}"/>
              </a:ext>
            </a:extLst>
          </p:cNvPr>
          <p:cNvSpPr>
            <a:spLocks noGrp="1" noChangeArrowheads="1"/>
          </p:cNvSpPr>
          <p:nvPr>
            <p:ph type="title"/>
          </p:nvPr>
        </p:nvSpPr>
        <p:spPr>
          <a:xfrm>
            <a:off x="457200" y="123825"/>
            <a:ext cx="8229600" cy="1143000"/>
          </a:xfrm>
        </p:spPr>
        <p:txBody>
          <a:bodyPr/>
          <a:lstStyle/>
          <a:p>
            <a:r>
              <a:rPr lang="en-US" altLang="zh-CN" dirty="0"/>
              <a:t>Datagram</a:t>
            </a:r>
          </a:p>
        </p:txBody>
      </p:sp>
      <p:sp>
        <p:nvSpPr>
          <p:cNvPr id="138243" name="Rectangle 3">
            <a:extLst>
              <a:ext uri="{FF2B5EF4-FFF2-40B4-BE49-F238E27FC236}">
                <a16:creationId xmlns:a16="http://schemas.microsoft.com/office/drawing/2014/main" id="{07DC0F6D-42A4-FF4A-86B7-5ED4574131A1}"/>
              </a:ext>
            </a:extLst>
          </p:cNvPr>
          <p:cNvSpPr>
            <a:spLocks noGrp="1" noChangeArrowheads="1"/>
          </p:cNvSpPr>
          <p:nvPr>
            <p:ph type="body" idx="1"/>
          </p:nvPr>
        </p:nvSpPr>
        <p:spPr>
          <a:ln/>
        </p:spPr>
        <p:txBody>
          <a:bodyPr/>
          <a:lstStyle/>
          <a:p>
            <a:r>
              <a:rPr lang="en-US" altLang="zh-CN"/>
              <a:t>.</a:t>
            </a:r>
          </a:p>
        </p:txBody>
      </p:sp>
      <p:sp>
        <p:nvSpPr>
          <p:cNvPr id="138245" name="Text Box 5">
            <a:extLst>
              <a:ext uri="{FF2B5EF4-FFF2-40B4-BE49-F238E27FC236}">
                <a16:creationId xmlns:a16="http://schemas.microsoft.com/office/drawing/2014/main" id="{5701A2C4-4FF7-AD49-8BFF-70E2700DE98D}"/>
              </a:ext>
            </a:extLst>
          </p:cNvPr>
          <p:cNvSpPr txBox="1">
            <a:spLocks noChangeArrowheads="1"/>
          </p:cNvSpPr>
          <p:nvPr/>
        </p:nvSpPr>
        <p:spPr bwMode="auto">
          <a:xfrm>
            <a:off x="533400" y="1066800"/>
            <a:ext cx="283527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建立数据报</a:t>
            </a:r>
            <a:r>
              <a:rPr lang="en-US" altLang="zh-CN"/>
              <a:t>socket();</a:t>
            </a:r>
          </a:p>
        </p:txBody>
      </p:sp>
      <p:sp>
        <p:nvSpPr>
          <p:cNvPr id="138246" name="Text Box 6">
            <a:extLst>
              <a:ext uri="{FF2B5EF4-FFF2-40B4-BE49-F238E27FC236}">
                <a16:creationId xmlns:a16="http://schemas.microsoft.com/office/drawing/2014/main" id="{FBEA286A-E423-2D4D-A8AF-86CDE1E01D50}"/>
              </a:ext>
            </a:extLst>
          </p:cNvPr>
          <p:cNvSpPr txBox="1">
            <a:spLocks noChangeArrowheads="1"/>
          </p:cNvSpPr>
          <p:nvPr/>
        </p:nvSpPr>
        <p:spPr bwMode="auto">
          <a:xfrm>
            <a:off x="381000" y="1981200"/>
            <a:ext cx="319087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建立一个报文包</a:t>
            </a:r>
            <a:r>
              <a:rPr lang="en-US" altLang="zh-CN"/>
              <a:t>packet</a:t>
            </a:r>
          </a:p>
        </p:txBody>
      </p:sp>
      <p:sp>
        <p:nvSpPr>
          <p:cNvPr id="138247" name="Line 7">
            <a:extLst>
              <a:ext uri="{FF2B5EF4-FFF2-40B4-BE49-F238E27FC236}">
                <a16:creationId xmlns:a16="http://schemas.microsoft.com/office/drawing/2014/main" id="{DE3E4E80-074B-1C49-AB3F-D9E7C6D65E52}"/>
              </a:ext>
            </a:extLst>
          </p:cNvPr>
          <p:cNvSpPr>
            <a:spLocks noChangeShapeType="1"/>
          </p:cNvSpPr>
          <p:nvPr/>
        </p:nvSpPr>
        <p:spPr bwMode="auto">
          <a:xfrm>
            <a:off x="1828800" y="1524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48" name="Text Box 8">
            <a:extLst>
              <a:ext uri="{FF2B5EF4-FFF2-40B4-BE49-F238E27FC236}">
                <a16:creationId xmlns:a16="http://schemas.microsoft.com/office/drawing/2014/main" id="{8A6AF827-B52A-8649-B84A-1014DAA1B545}"/>
              </a:ext>
            </a:extLst>
          </p:cNvPr>
          <p:cNvSpPr txBox="1">
            <a:spLocks noChangeArrowheads="1"/>
          </p:cNvSpPr>
          <p:nvPr/>
        </p:nvSpPr>
        <p:spPr bwMode="auto">
          <a:xfrm>
            <a:off x="838200" y="2971800"/>
            <a:ext cx="202247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等待请求报文</a:t>
            </a:r>
          </a:p>
        </p:txBody>
      </p:sp>
      <p:sp>
        <p:nvSpPr>
          <p:cNvPr id="138249" name="Line 9">
            <a:extLst>
              <a:ext uri="{FF2B5EF4-FFF2-40B4-BE49-F238E27FC236}">
                <a16:creationId xmlns:a16="http://schemas.microsoft.com/office/drawing/2014/main" id="{32683B34-3ACB-0D46-B4B8-4AB5C47B6723}"/>
              </a:ext>
            </a:extLst>
          </p:cNvPr>
          <p:cNvSpPr>
            <a:spLocks noChangeShapeType="1"/>
          </p:cNvSpPr>
          <p:nvPr/>
        </p:nvSpPr>
        <p:spPr bwMode="auto">
          <a:xfrm>
            <a:off x="1752600" y="2438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0" name="Text Box 10">
            <a:extLst>
              <a:ext uri="{FF2B5EF4-FFF2-40B4-BE49-F238E27FC236}">
                <a16:creationId xmlns:a16="http://schemas.microsoft.com/office/drawing/2014/main" id="{62F2710E-807A-2441-879D-C0708B0F8827}"/>
              </a:ext>
            </a:extLst>
          </p:cNvPr>
          <p:cNvSpPr txBox="1">
            <a:spLocks noChangeArrowheads="1"/>
          </p:cNvSpPr>
          <p:nvPr/>
        </p:nvSpPr>
        <p:spPr bwMode="auto">
          <a:xfrm>
            <a:off x="5775325" y="1031875"/>
            <a:ext cx="2520950" cy="457200"/>
          </a:xfrm>
          <a:prstGeom prst="rect">
            <a:avLst/>
          </a:prstGeom>
          <a:solidFill>
            <a:srgbClr val="33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a:t>建立数据报</a:t>
            </a:r>
            <a:r>
              <a:rPr lang="en-US" altLang="zh-CN"/>
              <a:t>socket</a:t>
            </a:r>
          </a:p>
        </p:txBody>
      </p:sp>
      <p:sp>
        <p:nvSpPr>
          <p:cNvPr id="138251" name="Line 11">
            <a:extLst>
              <a:ext uri="{FF2B5EF4-FFF2-40B4-BE49-F238E27FC236}">
                <a16:creationId xmlns:a16="http://schemas.microsoft.com/office/drawing/2014/main" id="{54E63919-E771-304C-A6B9-122E4DF350B0}"/>
              </a:ext>
            </a:extLst>
          </p:cNvPr>
          <p:cNvSpPr>
            <a:spLocks noChangeShapeType="1"/>
          </p:cNvSpPr>
          <p:nvPr/>
        </p:nvSpPr>
        <p:spPr bwMode="auto">
          <a:xfrm>
            <a:off x="6934200"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2" name="Text Box 12">
            <a:extLst>
              <a:ext uri="{FF2B5EF4-FFF2-40B4-BE49-F238E27FC236}">
                <a16:creationId xmlns:a16="http://schemas.microsoft.com/office/drawing/2014/main" id="{8F22889B-510F-9F4C-92D7-388B85BF704E}"/>
              </a:ext>
            </a:extLst>
          </p:cNvPr>
          <p:cNvSpPr txBox="1">
            <a:spLocks noChangeArrowheads="1"/>
          </p:cNvSpPr>
          <p:nvPr/>
        </p:nvSpPr>
        <p:spPr bwMode="auto">
          <a:xfrm>
            <a:off x="5638800" y="1981200"/>
            <a:ext cx="2327275" cy="466725"/>
          </a:xfrm>
          <a:prstGeom prst="rect">
            <a:avLst/>
          </a:prstGeom>
          <a:solidFill>
            <a:srgbClr val="33CCFF"/>
          </a:solidFill>
          <a:ln w="9525">
            <a:solidFill>
              <a:schemeClr val="tx1"/>
            </a:solidFill>
            <a:miter lim="800000"/>
            <a:headEnd/>
            <a:tailEnd/>
          </a:ln>
        </p:spPr>
        <p:txBody>
          <a:bodyPr wrap="none">
            <a:spAutoFit/>
          </a:bodyPr>
          <a:lstStyle/>
          <a:p>
            <a:pPr eaLnBrk="1" hangingPunct="1"/>
            <a:r>
              <a:rPr lang="zh-CN" altLang="en-US"/>
              <a:t>建立一个请求包</a:t>
            </a:r>
          </a:p>
        </p:txBody>
      </p:sp>
      <p:sp>
        <p:nvSpPr>
          <p:cNvPr id="138253" name="Line 13">
            <a:extLst>
              <a:ext uri="{FF2B5EF4-FFF2-40B4-BE49-F238E27FC236}">
                <a16:creationId xmlns:a16="http://schemas.microsoft.com/office/drawing/2014/main" id="{A90F9FCF-BB17-2345-94F8-F18EDC039BE7}"/>
              </a:ext>
            </a:extLst>
          </p:cNvPr>
          <p:cNvSpPr>
            <a:spLocks noChangeShapeType="1"/>
          </p:cNvSpPr>
          <p:nvPr/>
        </p:nvSpPr>
        <p:spPr bwMode="auto">
          <a:xfrm>
            <a:off x="6934200" y="2438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4" name="Text Box 14">
            <a:extLst>
              <a:ext uri="{FF2B5EF4-FFF2-40B4-BE49-F238E27FC236}">
                <a16:creationId xmlns:a16="http://schemas.microsoft.com/office/drawing/2014/main" id="{5FCDC2F8-9D9E-934B-B713-AFF821966614}"/>
              </a:ext>
            </a:extLst>
          </p:cNvPr>
          <p:cNvSpPr txBox="1">
            <a:spLocks noChangeArrowheads="1"/>
          </p:cNvSpPr>
          <p:nvPr/>
        </p:nvSpPr>
        <p:spPr bwMode="auto">
          <a:xfrm>
            <a:off x="6248400" y="2895600"/>
            <a:ext cx="1412875" cy="466725"/>
          </a:xfrm>
          <a:prstGeom prst="rect">
            <a:avLst/>
          </a:prstGeom>
          <a:solidFill>
            <a:srgbClr val="33CCFF"/>
          </a:solidFill>
          <a:ln w="9525">
            <a:solidFill>
              <a:schemeClr val="tx1"/>
            </a:solidFill>
            <a:miter lim="800000"/>
            <a:headEnd/>
            <a:tailEnd/>
          </a:ln>
        </p:spPr>
        <p:txBody>
          <a:bodyPr wrap="none">
            <a:spAutoFit/>
          </a:bodyPr>
          <a:lstStyle/>
          <a:p>
            <a:pPr eaLnBrk="1" hangingPunct="1"/>
            <a:r>
              <a:rPr lang="zh-CN" altLang="en-US"/>
              <a:t>发出请求</a:t>
            </a:r>
          </a:p>
        </p:txBody>
      </p:sp>
      <p:sp>
        <p:nvSpPr>
          <p:cNvPr id="138255" name="Line 15">
            <a:extLst>
              <a:ext uri="{FF2B5EF4-FFF2-40B4-BE49-F238E27FC236}">
                <a16:creationId xmlns:a16="http://schemas.microsoft.com/office/drawing/2014/main" id="{21565248-6ACD-3F42-8C1E-5F790DCD946F}"/>
              </a:ext>
            </a:extLst>
          </p:cNvPr>
          <p:cNvSpPr>
            <a:spLocks noChangeShapeType="1"/>
          </p:cNvSpPr>
          <p:nvPr/>
        </p:nvSpPr>
        <p:spPr bwMode="auto">
          <a:xfrm flipH="1">
            <a:off x="2895600" y="3124200"/>
            <a:ext cx="33528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6" name="Line 16">
            <a:extLst>
              <a:ext uri="{FF2B5EF4-FFF2-40B4-BE49-F238E27FC236}">
                <a16:creationId xmlns:a16="http://schemas.microsoft.com/office/drawing/2014/main" id="{A2761441-47A1-3249-AE99-F34859E6968E}"/>
              </a:ext>
            </a:extLst>
          </p:cNvPr>
          <p:cNvSpPr>
            <a:spLocks noChangeShapeType="1"/>
          </p:cNvSpPr>
          <p:nvPr/>
        </p:nvSpPr>
        <p:spPr bwMode="auto">
          <a:xfrm>
            <a:off x="1828800"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7" name="Text Box 17">
            <a:extLst>
              <a:ext uri="{FF2B5EF4-FFF2-40B4-BE49-F238E27FC236}">
                <a16:creationId xmlns:a16="http://schemas.microsoft.com/office/drawing/2014/main" id="{50FF72E0-5114-454A-9EDE-B2560887295B}"/>
              </a:ext>
            </a:extLst>
          </p:cNvPr>
          <p:cNvSpPr txBox="1">
            <a:spLocks noChangeArrowheads="1"/>
          </p:cNvSpPr>
          <p:nvPr/>
        </p:nvSpPr>
        <p:spPr bwMode="auto">
          <a:xfrm>
            <a:off x="685800" y="3886200"/>
            <a:ext cx="204152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获得对方地址</a:t>
            </a:r>
          </a:p>
        </p:txBody>
      </p:sp>
      <p:sp>
        <p:nvSpPr>
          <p:cNvPr id="138258" name="Line 18">
            <a:extLst>
              <a:ext uri="{FF2B5EF4-FFF2-40B4-BE49-F238E27FC236}">
                <a16:creationId xmlns:a16="http://schemas.microsoft.com/office/drawing/2014/main" id="{D6161165-FD8E-F64B-A7F3-E383BEC64931}"/>
              </a:ext>
            </a:extLst>
          </p:cNvPr>
          <p:cNvSpPr>
            <a:spLocks noChangeShapeType="1"/>
          </p:cNvSpPr>
          <p:nvPr/>
        </p:nvSpPr>
        <p:spPr bwMode="auto">
          <a:xfrm>
            <a:off x="182880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9" name="Text Box 19">
            <a:extLst>
              <a:ext uri="{FF2B5EF4-FFF2-40B4-BE49-F238E27FC236}">
                <a16:creationId xmlns:a16="http://schemas.microsoft.com/office/drawing/2014/main" id="{3C5543E9-5FFD-9841-BD11-A39AFA8465F9}"/>
              </a:ext>
            </a:extLst>
          </p:cNvPr>
          <p:cNvSpPr txBox="1">
            <a:spLocks noChangeArrowheads="1"/>
          </p:cNvSpPr>
          <p:nvPr/>
        </p:nvSpPr>
        <p:spPr bwMode="auto">
          <a:xfrm>
            <a:off x="914400" y="4800600"/>
            <a:ext cx="171767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构成信息包</a:t>
            </a:r>
          </a:p>
        </p:txBody>
      </p:sp>
      <p:sp>
        <p:nvSpPr>
          <p:cNvPr id="138260" name="Line 20">
            <a:extLst>
              <a:ext uri="{FF2B5EF4-FFF2-40B4-BE49-F238E27FC236}">
                <a16:creationId xmlns:a16="http://schemas.microsoft.com/office/drawing/2014/main" id="{3CC0E825-3013-9540-8E0B-0175C1E97250}"/>
              </a:ext>
            </a:extLst>
          </p:cNvPr>
          <p:cNvSpPr>
            <a:spLocks noChangeShapeType="1"/>
          </p:cNvSpPr>
          <p:nvPr/>
        </p:nvSpPr>
        <p:spPr bwMode="auto">
          <a:xfrm>
            <a:off x="1752600" y="525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61" name="Text Box 21">
            <a:extLst>
              <a:ext uri="{FF2B5EF4-FFF2-40B4-BE49-F238E27FC236}">
                <a16:creationId xmlns:a16="http://schemas.microsoft.com/office/drawing/2014/main" id="{3BA0B984-3E2D-2F49-A3A5-B66F930C33E5}"/>
              </a:ext>
            </a:extLst>
          </p:cNvPr>
          <p:cNvSpPr txBox="1">
            <a:spLocks noChangeArrowheads="1"/>
          </p:cNvSpPr>
          <p:nvPr/>
        </p:nvSpPr>
        <p:spPr bwMode="auto">
          <a:xfrm>
            <a:off x="1066800" y="5715000"/>
            <a:ext cx="1412875" cy="466725"/>
          </a:xfrm>
          <a:prstGeom prst="rect">
            <a:avLst/>
          </a:prstGeom>
          <a:solidFill>
            <a:srgbClr val="FFFFCC"/>
          </a:solidFill>
          <a:ln w="9525">
            <a:solidFill>
              <a:schemeClr val="tx1"/>
            </a:solidFill>
            <a:miter lim="800000"/>
            <a:headEnd/>
            <a:tailEnd/>
          </a:ln>
        </p:spPr>
        <p:txBody>
          <a:bodyPr wrap="none">
            <a:spAutoFit/>
          </a:bodyPr>
          <a:lstStyle/>
          <a:p>
            <a:pPr eaLnBrk="1" hangingPunct="1"/>
            <a:r>
              <a:rPr lang="zh-CN" altLang="en-US"/>
              <a:t>发送出去</a:t>
            </a:r>
          </a:p>
        </p:txBody>
      </p:sp>
      <p:sp>
        <p:nvSpPr>
          <p:cNvPr id="138262" name="Line 22">
            <a:extLst>
              <a:ext uri="{FF2B5EF4-FFF2-40B4-BE49-F238E27FC236}">
                <a16:creationId xmlns:a16="http://schemas.microsoft.com/office/drawing/2014/main" id="{BDFE1A03-DDD4-E044-BFB0-62BB1DBDB78B}"/>
              </a:ext>
            </a:extLst>
          </p:cNvPr>
          <p:cNvSpPr>
            <a:spLocks noChangeShapeType="1"/>
          </p:cNvSpPr>
          <p:nvPr/>
        </p:nvSpPr>
        <p:spPr bwMode="auto">
          <a:xfrm>
            <a:off x="6934200" y="3352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63" name="Text Box 23">
            <a:extLst>
              <a:ext uri="{FF2B5EF4-FFF2-40B4-BE49-F238E27FC236}">
                <a16:creationId xmlns:a16="http://schemas.microsoft.com/office/drawing/2014/main" id="{447DF60E-38BF-BE48-B7A4-0B88BE365EEB}"/>
              </a:ext>
            </a:extLst>
          </p:cNvPr>
          <p:cNvSpPr txBox="1">
            <a:spLocks noChangeArrowheads="1"/>
          </p:cNvSpPr>
          <p:nvPr/>
        </p:nvSpPr>
        <p:spPr bwMode="auto">
          <a:xfrm>
            <a:off x="6096000" y="3733800"/>
            <a:ext cx="1717675" cy="466725"/>
          </a:xfrm>
          <a:prstGeom prst="rect">
            <a:avLst/>
          </a:prstGeom>
          <a:solidFill>
            <a:srgbClr val="33CCFF"/>
          </a:solidFill>
          <a:ln w="9525">
            <a:solidFill>
              <a:schemeClr val="tx1"/>
            </a:solidFill>
            <a:miter lim="800000"/>
            <a:headEnd/>
            <a:tailEnd/>
          </a:ln>
        </p:spPr>
        <p:txBody>
          <a:bodyPr wrap="none">
            <a:spAutoFit/>
          </a:bodyPr>
          <a:lstStyle/>
          <a:p>
            <a:pPr eaLnBrk="1" hangingPunct="1"/>
            <a:r>
              <a:rPr lang="zh-CN" altLang="en-US"/>
              <a:t>创建接收包</a:t>
            </a:r>
          </a:p>
        </p:txBody>
      </p:sp>
      <p:sp>
        <p:nvSpPr>
          <p:cNvPr id="138264" name="Text Box 24">
            <a:extLst>
              <a:ext uri="{FF2B5EF4-FFF2-40B4-BE49-F238E27FC236}">
                <a16:creationId xmlns:a16="http://schemas.microsoft.com/office/drawing/2014/main" id="{F9ECABD8-C938-E946-8FAB-3BFB7D302EED}"/>
              </a:ext>
            </a:extLst>
          </p:cNvPr>
          <p:cNvSpPr txBox="1">
            <a:spLocks noChangeArrowheads="1"/>
          </p:cNvSpPr>
          <p:nvPr/>
        </p:nvSpPr>
        <p:spPr bwMode="auto">
          <a:xfrm>
            <a:off x="6324600" y="4648200"/>
            <a:ext cx="1412875" cy="466725"/>
          </a:xfrm>
          <a:prstGeom prst="rect">
            <a:avLst/>
          </a:prstGeom>
          <a:solidFill>
            <a:srgbClr val="33CCFF"/>
          </a:solidFill>
          <a:ln w="9525">
            <a:solidFill>
              <a:schemeClr val="tx1"/>
            </a:solidFill>
            <a:miter lim="800000"/>
            <a:headEnd/>
            <a:tailEnd/>
          </a:ln>
        </p:spPr>
        <p:txBody>
          <a:bodyPr wrap="none">
            <a:spAutoFit/>
          </a:bodyPr>
          <a:lstStyle/>
          <a:p>
            <a:pPr eaLnBrk="1" hangingPunct="1"/>
            <a:r>
              <a:rPr lang="zh-CN" altLang="en-US"/>
              <a:t>等待接收</a:t>
            </a:r>
          </a:p>
        </p:txBody>
      </p:sp>
      <p:sp>
        <p:nvSpPr>
          <p:cNvPr id="138265" name="Line 25">
            <a:extLst>
              <a:ext uri="{FF2B5EF4-FFF2-40B4-BE49-F238E27FC236}">
                <a16:creationId xmlns:a16="http://schemas.microsoft.com/office/drawing/2014/main" id="{B79D3805-7822-1046-9A22-0C3FA9F3219C}"/>
              </a:ext>
            </a:extLst>
          </p:cNvPr>
          <p:cNvSpPr>
            <a:spLocks noChangeShapeType="1"/>
          </p:cNvSpPr>
          <p:nvPr/>
        </p:nvSpPr>
        <p:spPr bwMode="auto">
          <a:xfrm>
            <a:off x="6934200" y="4191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38266" name="AutoShape 26">
            <a:extLst>
              <a:ext uri="{FF2B5EF4-FFF2-40B4-BE49-F238E27FC236}">
                <a16:creationId xmlns:a16="http://schemas.microsoft.com/office/drawing/2014/main" id="{39553D58-AB27-A640-BA99-718630A1CDAF}"/>
              </a:ext>
            </a:extLst>
          </p:cNvPr>
          <p:cNvCxnSpPr>
            <a:cxnSpLocks noChangeShapeType="1"/>
            <a:stCxn id="138261" idx="3"/>
            <a:endCxn id="138264" idx="1"/>
          </p:cNvCxnSpPr>
          <p:nvPr/>
        </p:nvCxnSpPr>
        <p:spPr bwMode="auto">
          <a:xfrm flipV="1">
            <a:off x="2479675" y="4881563"/>
            <a:ext cx="3844925" cy="1066800"/>
          </a:xfrm>
          <a:prstGeom prst="curvedConnector3">
            <a:avLst>
              <a:gd name="adj1" fmla="val 50000"/>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44880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82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82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2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82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82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82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825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825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382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382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82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382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826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3825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3825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3825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3825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3826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826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3826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38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nimBg="1" autoUpdateAnimBg="0"/>
      <p:bldP spid="138246" grpId="0" animBg="1" autoUpdateAnimBg="0"/>
      <p:bldP spid="138248" grpId="0" animBg="1" autoUpdateAnimBg="0"/>
      <p:bldP spid="138250" grpId="0" animBg="1" autoUpdateAnimBg="0"/>
      <p:bldP spid="138252" grpId="0" animBg="1" autoUpdateAnimBg="0"/>
      <p:bldP spid="138254" grpId="0" animBg="1" autoUpdateAnimBg="0"/>
      <p:bldP spid="138257" grpId="0" animBg="1" autoUpdateAnimBg="0"/>
      <p:bldP spid="138259" grpId="0" animBg="1" autoUpdateAnimBg="0"/>
      <p:bldP spid="138261" grpId="0" animBg="1" autoUpdateAnimBg="0"/>
      <p:bldP spid="138263" grpId="0" animBg="1" autoUpdateAnimBg="0"/>
      <p:bldP spid="13826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2100" y="381080"/>
            <a:ext cx="7848394" cy="4524315"/>
          </a:xfrm>
          <a:prstGeom prst="rect">
            <a:avLst/>
          </a:prstGeom>
        </p:spPr>
        <p:txBody>
          <a:bodyPr wrap="square">
            <a:spAutoFit/>
          </a:bodyPr>
          <a:lstStyle/>
          <a:p>
            <a:r>
              <a:rPr lang="zh-CN" altLang="en-US" dirty="0"/>
              <a:t>/**</a:t>
            </a:r>
          </a:p>
          <a:p>
            <a:r>
              <a:rPr lang="zh-CN" altLang="en-US" dirty="0"/>
              <a:t>   源程序：UDPTestServer.java</a:t>
            </a:r>
          </a:p>
          <a:p>
            <a:r>
              <a:rPr lang="zh-CN" altLang="en-US" dirty="0"/>
              <a:t>*/</a:t>
            </a:r>
          </a:p>
          <a:p>
            <a:r>
              <a:rPr lang="zh-CN" altLang="en-US" dirty="0"/>
              <a:t>//接收数据</a:t>
            </a:r>
          </a:p>
          <a:p>
            <a:r>
              <a:rPr lang="zh-CN" altLang="en-US" dirty="0"/>
              <a:t>import java.net.*;</a:t>
            </a:r>
          </a:p>
          <a:p>
            <a:r>
              <a:rPr lang="zh-CN" altLang="en-US" dirty="0"/>
              <a:t>public class UDPTestServer {</a:t>
            </a:r>
          </a:p>
          <a:p>
            <a:r>
              <a:rPr lang="zh-CN" altLang="en-US" dirty="0"/>
              <a:t>	 public static void main(String[] args) throws Exception{</a:t>
            </a:r>
          </a:p>
          <a:p>
            <a:r>
              <a:rPr lang="zh-CN" altLang="en-US" dirty="0"/>
              <a:t>	   byte[] buffer = new byte[8192];</a:t>
            </a:r>
          </a:p>
          <a:p>
            <a:r>
              <a:rPr lang="zh-CN" altLang="en-US" dirty="0"/>
              <a:t>	   DatagramPacket dp=new DatagramPacket(buffer,buffer.length);</a:t>
            </a:r>
          </a:p>
          <a:p>
            <a:r>
              <a:rPr lang="zh-CN" altLang="en-US" dirty="0"/>
              <a:t>	   DatagramSocket server = new DatagramSocket(5678);</a:t>
            </a:r>
          </a:p>
          <a:p>
            <a:r>
              <a:rPr lang="zh-CN" altLang="en-US" dirty="0"/>
              <a:t>  </a:t>
            </a:r>
            <a:r>
              <a:rPr lang="en-US" altLang="zh-CN" dirty="0"/>
              <a:t>	</a:t>
            </a:r>
            <a:r>
              <a:rPr lang="zh-CN" altLang="en-US" dirty="0"/>
              <a:t> server.receive(dp);</a:t>
            </a:r>
          </a:p>
          <a:p>
            <a:r>
              <a:rPr lang="zh-CN" altLang="en-US" dirty="0"/>
              <a:t>  </a:t>
            </a:r>
            <a:r>
              <a:rPr lang="en-US" altLang="zh-CN" dirty="0"/>
              <a:t>	</a:t>
            </a:r>
            <a:r>
              <a:rPr lang="zh-CN" altLang="en-US" dirty="0"/>
              <a:t> String s=new String(dp.getData(),dp.getOffset(),</a:t>
            </a:r>
          </a:p>
          <a:p>
            <a:r>
              <a:rPr lang="zh-CN" altLang="en-US" dirty="0"/>
              <a:t>                           dp.getLength());</a:t>
            </a:r>
          </a:p>
          <a:p>
            <a:r>
              <a:rPr lang="zh-CN" altLang="en-US" dirty="0"/>
              <a:t>	   System.out.println(s);</a:t>
            </a:r>
          </a:p>
          <a:p>
            <a:r>
              <a:rPr lang="zh-CN" altLang="en-US" dirty="0"/>
              <a:t> }</a:t>
            </a:r>
          </a:p>
          <a:p>
            <a:r>
              <a:rPr lang="zh-CN" altLang="en-US" dirty="0"/>
              <a:t>}</a:t>
            </a:r>
          </a:p>
        </p:txBody>
      </p:sp>
    </p:spTree>
    <p:extLst>
      <p:ext uri="{BB962C8B-B14F-4D97-AF65-F5344CB8AC3E}">
        <p14:creationId xmlns:p14="http://schemas.microsoft.com/office/powerpoint/2010/main" val="3243020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66892" y="609674"/>
            <a:ext cx="8000790" cy="4801314"/>
          </a:xfrm>
          <a:prstGeom prst="rect">
            <a:avLst/>
          </a:prstGeom>
        </p:spPr>
        <p:txBody>
          <a:bodyPr wrap="square">
            <a:spAutoFit/>
          </a:bodyPr>
          <a:lstStyle/>
          <a:p>
            <a:r>
              <a:rPr lang="zh-CN" altLang="en-US" dirty="0"/>
              <a:t>/**</a:t>
            </a:r>
          </a:p>
          <a:p>
            <a:r>
              <a:rPr lang="zh-CN" altLang="en-US" dirty="0"/>
              <a:t>   源程序：UDPTestClient.java</a:t>
            </a:r>
          </a:p>
          <a:p>
            <a:r>
              <a:rPr lang="zh-CN" altLang="en-US" dirty="0"/>
              <a:t>*/</a:t>
            </a:r>
          </a:p>
          <a:p>
            <a:r>
              <a:rPr lang="zh-CN" altLang="en-US" dirty="0"/>
              <a:t>//发送数据</a:t>
            </a:r>
          </a:p>
          <a:p>
            <a:r>
              <a:rPr lang="zh-CN" altLang="en-US" dirty="0"/>
              <a:t>import java.io.IOException;</a:t>
            </a:r>
          </a:p>
          <a:p>
            <a:r>
              <a:rPr lang="zh-CN" altLang="en-US" dirty="0"/>
              <a:t>import java.net.*;</a:t>
            </a:r>
          </a:p>
          <a:p>
            <a:r>
              <a:rPr lang="zh-CN" altLang="en-US" dirty="0"/>
              <a:t>public class UDPTestClient {</a:t>
            </a:r>
          </a:p>
          <a:p>
            <a:r>
              <a:rPr lang="zh-CN" altLang="en-US" dirty="0"/>
              <a:t>  public static void main(String[] args)throws IOException {</a:t>
            </a:r>
          </a:p>
          <a:p>
            <a:r>
              <a:rPr lang="zh-CN" altLang="en-US" dirty="0"/>
              <a:t>		String s="This is just a test";</a:t>
            </a:r>
          </a:p>
          <a:p>
            <a:r>
              <a:rPr lang="zh-CN" altLang="en-US" dirty="0"/>
              <a:t>		byte[] buf = s.getBytes();</a:t>
            </a:r>
          </a:p>
          <a:p>
            <a:r>
              <a:rPr lang="zh-CN" altLang="en-US" dirty="0"/>
              <a:t>		InetAddress add = InetAddress.getByName("127.0.0.1");</a:t>
            </a:r>
          </a:p>
          <a:p>
            <a:r>
              <a:rPr lang="zh-CN" altLang="en-US" dirty="0"/>
              <a:t>		DatagramPacket dp =</a:t>
            </a:r>
          </a:p>
          <a:p>
            <a:r>
              <a:rPr lang="zh-CN" altLang="en-US" dirty="0"/>
              <a:t>                                        new DatagramPacket(buf,buf.length,add,5678);</a:t>
            </a:r>
          </a:p>
          <a:p>
            <a:r>
              <a:rPr lang="zh-CN" altLang="en-US" dirty="0"/>
              <a:t>		DatagramSocket theSocket = new DatagramSocket();</a:t>
            </a:r>
          </a:p>
          <a:p>
            <a:r>
              <a:rPr lang="zh-CN" altLang="en-US" dirty="0"/>
              <a:t>		theSocket.send(dp);</a:t>
            </a:r>
          </a:p>
          <a:p>
            <a:r>
              <a:rPr lang="zh-CN" altLang="en-US" dirty="0"/>
              <a:t>	  }</a:t>
            </a:r>
          </a:p>
          <a:p>
            <a:r>
              <a:rPr lang="zh-CN" altLang="en-US" dirty="0"/>
              <a:t>}</a:t>
            </a:r>
          </a:p>
        </p:txBody>
      </p:sp>
    </p:spTree>
    <p:extLst>
      <p:ext uri="{BB962C8B-B14F-4D97-AF65-F5344CB8AC3E}">
        <p14:creationId xmlns:p14="http://schemas.microsoft.com/office/powerpoint/2010/main" val="358213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sp>
        <p:nvSpPr>
          <p:cNvPr id="15363" name="Rectangle 3"/>
          <p:cNvSpPr>
            <a:spLocks noGrp="1" noChangeArrowheads="1"/>
          </p:cNvSpPr>
          <p:nvPr/>
        </p:nvSpPr>
        <p:spPr bwMode="auto">
          <a:xfrm>
            <a:off x="457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传送层</a:t>
            </a:r>
            <a:r>
              <a:rPr lang="zh-CN" sz="2700" dirty="0">
                <a:latin typeface="Courier New" pitchFamily="49" charset="0"/>
                <a:ea typeface="宋体" charset="-122"/>
                <a:sym typeface="Arial" charset="0"/>
              </a:rPr>
              <a:t>：实现主机到主机的数据传送，主要包括TCP和UDP两个协议。</a:t>
            </a:r>
          </a:p>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应用层</a:t>
            </a:r>
            <a:r>
              <a:rPr lang="zh-CN" sz="2700" dirty="0">
                <a:latin typeface="Courier New" pitchFamily="49" charset="0"/>
                <a:ea typeface="宋体" charset="-122"/>
                <a:sym typeface="Arial" charset="0"/>
              </a:rPr>
              <a:t>：向用户提供不同的资源共享和远程访问服务等，主要定义了远程登录、远程文件传送、电子邮件、WWW浏览等应用服务协议。</a:t>
            </a:r>
          </a:p>
        </p:txBody>
      </p:sp>
      <p:sp>
        <p:nvSpPr>
          <p:cNvPr id="15365" name="Text Box 5"/>
          <p:cNvSpPr txBox="1">
            <a:spLocks noChangeArrowheads="1"/>
          </p:cNvSpPr>
          <p:nvPr/>
        </p:nvSpPr>
        <p:spPr bwMode="auto">
          <a:xfrm>
            <a:off x="5410178" y="6095930"/>
            <a:ext cx="2870200" cy="395288"/>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pic>
        <p:nvPicPr>
          <p:cNvPr id="3" name="图片 2"/>
          <p:cNvPicPr>
            <a:picLocks noChangeAspect="1"/>
          </p:cNvPicPr>
          <p:nvPr/>
        </p:nvPicPr>
        <p:blipFill>
          <a:blip r:embed="rId2"/>
          <a:stretch>
            <a:fillRect/>
          </a:stretch>
        </p:blipFill>
        <p:spPr>
          <a:xfrm>
            <a:off x="4419604" y="938213"/>
            <a:ext cx="4919120" cy="363375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a:bodyPr>
          <a:lstStyle/>
          <a:p>
            <a:r>
              <a:rPr lang="en-US" altLang="zh-CN" dirty="0"/>
              <a:t>IP </a:t>
            </a:r>
            <a:r>
              <a:rPr lang="zh-CN" altLang="en-US" dirty="0"/>
              <a:t>组播是指在</a:t>
            </a:r>
            <a:r>
              <a:rPr lang="en-US" altLang="zh-CN" dirty="0"/>
              <a:t>IP </a:t>
            </a:r>
            <a:r>
              <a:rPr lang="zh-CN" altLang="en-US" dirty="0"/>
              <a:t>网络中将数据包以尽力传送</a:t>
            </a:r>
            <a:r>
              <a:rPr lang="en-US" altLang="zh-CN" dirty="0"/>
              <a:t>best-effort </a:t>
            </a:r>
            <a:r>
              <a:rPr lang="zh-CN" altLang="en-US" dirty="0"/>
              <a:t>的形式发送到网络中的某个确定节点子集，这个子集称为组播组</a:t>
            </a:r>
            <a:r>
              <a:rPr lang="en-US" altLang="zh-CN" dirty="0"/>
              <a:t>multicast group</a:t>
            </a:r>
            <a:r>
              <a:rPr lang="zh-CN" altLang="en-US" dirty="0"/>
              <a:t>。</a:t>
            </a:r>
            <a:endParaRPr lang="en-US" altLang="zh-CN" dirty="0"/>
          </a:p>
          <a:p>
            <a:r>
              <a:rPr lang="en-US" altLang="zh-CN" dirty="0"/>
              <a:t>IP</a:t>
            </a:r>
            <a:r>
              <a:rPr lang="zh-CN" altLang="en-US" dirty="0"/>
              <a:t>组播的基本思想是源主机只发送一份数据，这份数据中的目的地址为组播组地址。</a:t>
            </a:r>
            <a:endParaRPr lang="en-US" altLang="zh-CN" dirty="0"/>
          </a:p>
          <a:p>
            <a:r>
              <a:rPr lang="zh-CN" altLang="en-US" dirty="0"/>
              <a:t>组播组中的所有接收者都可接收到同样的数据拷贝，并且只有组播组内的主机目标主机可以接收该数据。</a:t>
            </a:r>
            <a:r>
              <a:rPr lang="en-US" altLang="zh-CN" dirty="0"/>
              <a:t>IP </a:t>
            </a:r>
            <a:r>
              <a:rPr lang="zh-CN" altLang="en-US" dirty="0"/>
              <a:t>组播技术有效地解决了单点发送多点接收的问题，实现了</a:t>
            </a:r>
            <a:r>
              <a:rPr lang="en-US" altLang="zh-CN" dirty="0"/>
              <a:t>IP </a:t>
            </a:r>
            <a:r>
              <a:rPr lang="zh-CN" altLang="en-US" dirty="0"/>
              <a:t>网络中点到多点的高效数据传送，能够大量节约网络带宽、降低网络负载。 </a:t>
            </a:r>
          </a:p>
        </p:txBody>
      </p:sp>
      <p:sp>
        <p:nvSpPr>
          <p:cNvPr id="43010" name="Rectangle 2"/>
          <p:cNvSpPr>
            <a:spLocks noGrp="1" noChangeArrowheads="1"/>
          </p:cNvSpPr>
          <p:nvPr>
            <p:ph type="title"/>
          </p:nvPr>
        </p:nvSpPr>
        <p:spPr/>
        <p:txBody>
          <a:bodyPr/>
          <a:lstStyle/>
          <a:p>
            <a:r>
              <a:rPr lang="en-US" altLang="zh-CN"/>
              <a:t>IP</a:t>
            </a:r>
            <a:r>
              <a:rPr lang="zh-CN" altLang="en-US"/>
              <a:t>组播 </a:t>
            </a:r>
          </a:p>
        </p:txBody>
      </p:sp>
      <p:sp>
        <p:nvSpPr>
          <p:cNvPr id="43012" name="Rectangle 4"/>
          <p:cNvSpPr>
            <a:spLocks noChangeArrowheads="1"/>
          </p:cNvSpPr>
          <p:nvPr/>
        </p:nvSpPr>
        <p:spPr bwMode="auto">
          <a:xfrm>
            <a:off x="5029200" y="6491288"/>
            <a:ext cx="3155950" cy="366712"/>
          </a:xfrm>
          <a:prstGeom prst="rect">
            <a:avLst/>
          </a:prstGeom>
          <a:noFill/>
          <a:ln w="9525">
            <a:noFill/>
            <a:miter lim="800000"/>
            <a:headEnd/>
            <a:tailEnd/>
          </a:ln>
          <a:effectLst/>
        </p:spPr>
        <p:txBody>
          <a:bodyPr wrap="none" anchor="ctr">
            <a:spAutoFit/>
          </a:bodyPr>
          <a:lstStyle/>
          <a:p>
            <a:r>
              <a:rPr lang="en-US" altLang="zh-CN">
                <a:ea typeface="宋体" charset="-122"/>
              </a:rPr>
              <a:t>ReceiveMulticastSocket.java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在</a:t>
            </a:r>
            <a:r>
              <a:rPr lang="en-US" altLang="zh-CN" dirty="0"/>
              <a:t>IPv4</a:t>
            </a:r>
            <a:r>
              <a:rPr lang="zh-CN" altLang="en-US" dirty="0"/>
              <a:t>中它是一个</a:t>
            </a:r>
            <a:r>
              <a:rPr lang="en-US" altLang="zh-CN" dirty="0"/>
              <a:t>D</a:t>
            </a:r>
            <a:r>
              <a:rPr lang="zh-CN" altLang="en-US" dirty="0"/>
              <a:t>类</a:t>
            </a:r>
            <a:r>
              <a:rPr lang="en-US" altLang="zh-CN" dirty="0"/>
              <a:t>IP</a:t>
            </a:r>
            <a:r>
              <a:rPr lang="zh-CN" altLang="en-US" dirty="0"/>
              <a:t>地址，范围从</a:t>
            </a:r>
            <a:r>
              <a:rPr lang="en-US" altLang="zh-CN" dirty="0"/>
              <a:t>224.0.0.0</a:t>
            </a:r>
            <a:r>
              <a:rPr lang="zh-CN" altLang="en-US" dirty="0"/>
              <a:t>到</a:t>
            </a:r>
            <a:r>
              <a:rPr lang="en-US" altLang="zh-CN" dirty="0"/>
              <a:t>239.255.255.255</a:t>
            </a:r>
            <a:r>
              <a:rPr lang="zh-CN" altLang="en-US" dirty="0"/>
              <a:t>，并被划分为局部链接组播地址、预留组播地址和管理权限组播地址三类。</a:t>
            </a:r>
            <a:endParaRPr lang="en-US" altLang="zh-CN" dirty="0"/>
          </a:p>
          <a:p>
            <a:r>
              <a:rPr lang="zh-CN" altLang="en-US" dirty="0"/>
              <a:t>局部链接组播地址范围在</a:t>
            </a:r>
            <a:r>
              <a:rPr lang="en-US" altLang="zh-CN" dirty="0"/>
              <a:t>224.0.0.0~224.0.0.255</a:t>
            </a:r>
            <a:r>
              <a:rPr lang="zh-CN" altLang="en-US" dirty="0"/>
              <a:t>，这是为路由协议和其它用途保留的地址，路由器并不转发属于此范围的</a:t>
            </a:r>
            <a:r>
              <a:rPr lang="en-US" altLang="zh-CN" dirty="0"/>
              <a:t>IP</a:t>
            </a:r>
            <a:r>
              <a:rPr lang="zh-CN" altLang="en-US" dirty="0"/>
              <a:t>包；</a:t>
            </a:r>
            <a:endParaRPr lang="en-US" altLang="zh-CN" dirty="0"/>
          </a:p>
          <a:p>
            <a:r>
              <a:rPr lang="zh-CN" altLang="en-US" dirty="0"/>
              <a:t>预留组播地址为</a:t>
            </a:r>
            <a:r>
              <a:rPr lang="en-US" altLang="zh-CN" dirty="0"/>
              <a:t>224.0.1.0~238.255.255.255</a:t>
            </a:r>
            <a:r>
              <a:rPr lang="zh-CN" altLang="en-US" dirty="0"/>
              <a:t>，可用于全球范围（如</a:t>
            </a:r>
            <a:r>
              <a:rPr lang="en-US" altLang="zh-CN" dirty="0"/>
              <a:t>Internet</a:t>
            </a:r>
            <a:r>
              <a:rPr lang="zh-CN" altLang="en-US" dirty="0"/>
              <a:t>）或网络协议；</a:t>
            </a:r>
            <a:endParaRPr lang="en-US" altLang="zh-CN" dirty="0"/>
          </a:p>
          <a:p>
            <a:r>
              <a:rPr lang="zh-CN" altLang="en-US" dirty="0"/>
              <a:t>管理权限组播地址为</a:t>
            </a:r>
            <a:r>
              <a:rPr lang="en-US" altLang="zh-CN" dirty="0"/>
              <a:t>239.0.0.0~239.255.255.255</a:t>
            </a:r>
            <a:r>
              <a:rPr lang="zh-CN" altLang="en-US" dirty="0"/>
              <a:t>，可供组织内部使用，类似于私有</a:t>
            </a:r>
            <a:r>
              <a:rPr lang="en-US" altLang="zh-CN" dirty="0"/>
              <a:t>IP</a:t>
            </a:r>
            <a:r>
              <a:rPr lang="zh-CN" altLang="en-US" dirty="0"/>
              <a:t>地址，不能用于</a:t>
            </a:r>
            <a:r>
              <a:rPr lang="en-US" altLang="zh-CN" dirty="0"/>
              <a:t>Internet</a:t>
            </a:r>
            <a:r>
              <a:rPr lang="zh-CN" altLang="en-US" dirty="0"/>
              <a:t>，可限制组播范围。</a:t>
            </a:r>
          </a:p>
        </p:txBody>
      </p:sp>
      <p:sp>
        <p:nvSpPr>
          <p:cNvPr id="3" name="日期占位符 2"/>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61</a:t>
            </a:fld>
            <a:endParaRPr lang="en-US" altLang="zh-CN"/>
          </a:p>
        </p:txBody>
      </p:sp>
      <p:sp>
        <p:nvSpPr>
          <p:cNvPr id="5" name="标题 4"/>
          <p:cNvSpPr>
            <a:spLocks noGrp="1"/>
          </p:cNvSpPr>
          <p:nvPr>
            <p:ph type="title"/>
          </p:nvPr>
        </p:nvSpPr>
        <p:spPr/>
        <p:txBody>
          <a:bodyPr/>
          <a:lstStyle/>
          <a:p>
            <a:r>
              <a:rPr lang="en-US" altLang="zh-CN" b="0" dirty="0">
                <a:effectLst/>
              </a:rPr>
              <a:t>IP</a:t>
            </a:r>
            <a:r>
              <a:rPr lang="zh-CN" altLang="en-US" b="0" dirty="0">
                <a:effectLst/>
              </a:rPr>
              <a:t>组播地址</a:t>
            </a:r>
            <a:endParaRPr lang="zh-CN" altLang="en-US" dirty="0"/>
          </a:p>
        </p:txBody>
      </p:sp>
    </p:spTree>
    <p:extLst>
      <p:ext uri="{BB962C8B-B14F-4D97-AF65-F5344CB8AC3E}">
        <p14:creationId xmlns:p14="http://schemas.microsoft.com/office/powerpoint/2010/main" val="4090795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sz="4000">
                <a:ea typeface="宋体" charset="-122"/>
              </a:rPr>
              <a:t>思考问题</a:t>
            </a:r>
          </a:p>
        </p:txBody>
      </p:sp>
      <p:grpSp>
        <p:nvGrpSpPr>
          <p:cNvPr id="33795" name="Group 3"/>
          <p:cNvGrpSpPr>
            <a:grpSpLocks/>
          </p:cNvGrpSpPr>
          <p:nvPr/>
        </p:nvGrpSpPr>
        <p:grpSpPr bwMode="auto">
          <a:xfrm>
            <a:off x="1066800" y="1679575"/>
            <a:ext cx="2170113" cy="4035426"/>
            <a:chOff x="0" y="0"/>
            <a:chExt cx="1367" cy="2542"/>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0"/>
              <a:ext cx="405" cy="405"/>
              <a:chOff x="0" y="0"/>
              <a:chExt cx="668" cy="668"/>
            </a:xfrm>
          </p:grpSpPr>
          <p:sp>
            <p:nvSpPr>
              <p:cNvPr id="33803" name="Oval 11"/>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rPr>
                <a:t> 在Java中网络编程类有哪些?</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3429000" y="1679575"/>
            <a:ext cx="2166938" cy="4035426"/>
            <a:chOff x="0" y="0"/>
            <a:chExt cx="1365" cy="2542"/>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0"/>
              <a:ext cx="405" cy="405"/>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Java中如何实现网络编程的？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5784850" y="1679575"/>
            <a:ext cx="2170113" cy="4035426"/>
            <a:chOff x="0" y="0"/>
            <a:chExt cx="1367" cy="2542"/>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0"/>
              <a:ext cx="405" cy="405"/>
              <a:chOff x="0" y="0"/>
              <a:chExt cx="668" cy="668"/>
            </a:xfrm>
          </p:grpSpPr>
          <p:sp>
            <p:nvSpPr>
              <p:cNvPr id="33830" name="Oval 38"/>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在C/S模式中如何实现TCP/IP通信的?</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idx="1"/>
          </p:nvPr>
        </p:nvSpPr>
        <p:spPr/>
        <p:txBody>
          <a:bodyPr/>
          <a:lstStyle/>
          <a:p>
            <a:r>
              <a:rPr lang="en-US" altLang="zh-CN" dirty="0"/>
              <a:t>1</a:t>
            </a:r>
            <a:r>
              <a:rPr lang="zh-CN" altLang="en-US" dirty="0"/>
              <a:t>、使用</a:t>
            </a:r>
            <a:r>
              <a:rPr lang="en-US" altLang="zh-CN" dirty="0"/>
              <a:t>TCP</a:t>
            </a:r>
            <a:r>
              <a:rPr lang="zh-CN" altLang="en-US" dirty="0"/>
              <a:t>把一个文件从客户端上传到服务器端。</a:t>
            </a:r>
            <a:endParaRPr lang="en-US" altLang="zh-CN" dirty="0"/>
          </a:p>
          <a:p>
            <a:endParaRPr lang="en-US" altLang="zh-CN" dirty="0"/>
          </a:p>
          <a:p>
            <a:r>
              <a:rPr lang="en-US" altLang="zh-CN" dirty="0"/>
              <a:t>2</a:t>
            </a:r>
            <a:r>
              <a:rPr lang="zh-CN" altLang="en-US" dirty="0"/>
              <a:t>、用</a:t>
            </a:r>
            <a:r>
              <a:rPr lang="en-US" altLang="zh-CN" dirty="0"/>
              <a:t>java</a:t>
            </a:r>
            <a:r>
              <a:rPr lang="zh-CN" altLang="en-US"/>
              <a:t>编程来实现一个链表，并对其遍历访问</a:t>
            </a:r>
            <a:endParaRPr lang="zh-CN" dirty="0"/>
          </a:p>
        </p:txBody>
      </p:sp>
      <p:sp>
        <p:nvSpPr>
          <p:cNvPr id="7" name="标题 6"/>
          <p:cNvSpPr>
            <a:spLocks noGrp="1"/>
          </p:cNvSpPr>
          <p:nvPr>
            <p:ph type="title"/>
          </p:nvPr>
        </p:nvSpPr>
        <p:spPr/>
        <p:txBody>
          <a:bodyPr/>
          <a:lstStyle/>
          <a:p>
            <a:r>
              <a:rPr lang="zh-CN" altLang="en-US" dirty="0"/>
              <a:t>作业</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中的</a:t>
            </a:r>
            <a:r>
              <a:rPr lang="en-US" altLang="zh-CN" dirty="0" err="1"/>
              <a:t>instanceof</a:t>
            </a:r>
            <a:r>
              <a:rPr lang="en-US" altLang="zh-CN" dirty="0"/>
              <a:t> </a:t>
            </a:r>
            <a:r>
              <a:rPr lang="zh-CN" altLang="en-US" dirty="0"/>
              <a:t>运算符是用来在运行时指出对象是否是特定类的一个实例。</a:t>
            </a:r>
            <a:r>
              <a:rPr lang="en-US" altLang="zh-CN" dirty="0" err="1"/>
              <a:t>instanceof</a:t>
            </a:r>
            <a:r>
              <a:rPr lang="zh-CN" altLang="en-US" dirty="0"/>
              <a:t>通过返回一个布尔值来指出，这个对象是否是这个特定类或者是它的子类的一个实例。</a:t>
            </a:r>
            <a:br>
              <a:rPr lang="zh-CN" altLang="en-US" dirty="0"/>
            </a:br>
            <a:r>
              <a:rPr lang="zh-CN" altLang="en-US" dirty="0"/>
              <a:t> 用法：</a:t>
            </a:r>
            <a:br>
              <a:rPr lang="zh-CN" altLang="en-US" dirty="0"/>
            </a:br>
            <a:r>
              <a:rPr lang="en-US" altLang="zh-CN" dirty="0"/>
              <a:t>result = object </a:t>
            </a:r>
            <a:r>
              <a:rPr lang="en-US" altLang="zh-CN" dirty="0" err="1"/>
              <a:t>instanceof</a:t>
            </a:r>
            <a:r>
              <a:rPr lang="en-US" altLang="zh-CN" dirty="0"/>
              <a:t> class</a:t>
            </a:r>
            <a:br>
              <a:rPr lang="zh-CN" altLang="en-US" dirty="0"/>
            </a:br>
            <a:r>
              <a:rPr lang="zh-CN" altLang="en-US" dirty="0"/>
              <a:t>参数：</a:t>
            </a:r>
            <a:br>
              <a:rPr lang="zh-CN" altLang="en-US" dirty="0"/>
            </a:br>
            <a:r>
              <a:rPr lang="en-US" altLang="zh-CN" dirty="0"/>
              <a:t>Result</a:t>
            </a:r>
            <a:r>
              <a:rPr lang="zh-CN" altLang="en-US" dirty="0"/>
              <a:t>：布尔类型。</a:t>
            </a:r>
            <a:br>
              <a:rPr lang="zh-CN" altLang="en-US" dirty="0"/>
            </a:br>
            <a:r>
              <a:rPr lang="en-US" altLang="zh-CN" dirty="0"/>
              <a:t>Object</a:t>
            </a:r>
            <a:r>
              <a:rPr lang="zh-CN" altLang="en-US" dirty="0"/>
              <a:t>：必选项。任意对象表达式。</a:t>
            </a:r>
            <a:br>
              <a:rPr lang="zh-CN" altLang="en-US" dirty="0"/>
            </a:br>
            <a:r>
              <a:rPr lang="en-US" altLang="zh-CN" dirty="0"/>
              <a:t>Class</a:t>
            </a:r>
            <a:r>
              <a:rPr lang="zh-CN" altLang="en-US" dirty="0"/>
              <a:t>：必选项。任意已定义的类。</a:t>
            </a:r>
          </a:p>
        </p:txBody>
      </p:sp>
      <p:sp>
        <p:nvSpPr>
          <p:cNvPr id="3" name="日期占位符 2"/>
          <p:cNvSpPr>
            <a:spLocks noGrp="1"/>
          </p:cNvSpPr>
          <p:nvPr>
            <p:ph type="dt" sz="half" idx="10"/>
          </p:nvPr>
        </p:nvSpPr>
        <p:spPr/>
        <p:txBody>
          <a:bodyPr/>
          <a:lstStyle/>
          <a:p>
            <a:fld id="{603DBADD-D89D-4C3C-983B-EA73FDBE11B2}" type="datetime3">
              <a:rPr lang="zh-CN" altLang="en-US" smtClean="0"/>
              <a:pPr/>
              <a:t>2018年11月26日星期一</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64</a:t>
            </a:fld>
            <a:endParaRPr lang="en-US" altLang="zh-CN"/>
          </a:p>
        </p:txBody>
      </p:sp>
      <p:sp>
        <p:nvSpPr>
          <p:cNvPr id="5" name="标题 4"/>
          <p:cNvSpPr>
            <a:spLocks noGrp="1"/>
          </p:cNvSpPr>
          <p:nvPr>
            <p:ph type="title"/>
          </p:nvPr>
        </p:nvSpPr>
        <p:spPr/>
        <p:txBody>
          <a:bodyPr/>
          <a:lstStyle/>
          <a:p>
            <a:r>
              <a:rPr lang="zh-CN" altLang="en-US" dirty="0"/>
              <a:t>补充：</a:t>
            </a:r>
            <a:r>
              <a:rPr lang="en-US" altLang="zh-CN" dirty="0" err="1"/>
              <a:t>Instanseof</a:t>
            </a:r>
            <a:r>
              <a:rPr lang="en-US" altLang="zh-CN" dirty="0"/>
              <a:t> </a:t>
            </a:r>
            <a:r>
              <a:rPr lang="zh-CN" altLang="en-US" dirty="0"/>
              <a:t>运算符</a:t>
            </a:r>
          </a:p>
        </p:txBody>
      </p:sp>
    </p:spTree>
    <p:extLst>
      <p:ext uri="{BB962C8B-B14F-4D97-AF65-F5344CB8AC3E}">
        <p14:creationId xmlns:p14="http://schemas.microsoft.com/office/powerpoint/2010/main" val="3745295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3506" y="228684"/>
            <a:ext cx="5486256" cy="5632311"/>
          </a:xfrm>
          <a:prstGeom prst="rect">
            <a:avLst/>
          </a:prstGeom>
        </p:spPr>
        <p:txBody>
          <a:bodyPr wrap="square">
            <a:spAutoFit/>
          </a:bodyPr>
          <a:lstStyle/>
          <a:p>
            <a:r>
              <a:rPr lang="en-US" altLang="zh-CN" sz="1200" b="1" dirty="0">
                <a:solidFill>
                  <a:srgbClr val="7F0055"/>
                </a:solidFill>
                <a:latin typeface="Consolas" panose="020B0609020204030204" pitchFamily="49" charset="0"/>
              </a:rPr>
              <a:t>package</a:t>
            </a:r>
            <a:r>
              <a:rPr lang="en-US" altLang="zh-CN" sz="1200" b="1" dirty="0">
                <a:solidFill>
                  <a:srgbClr val="000000"/>
                </a:solidFill>
                <a:latin typeface="Consolas" panose="020B0609020204030204" pitchFamily="49" charset="0"/>
              </a:rPr>
              <a:t> other;</a:t>
            </a:r>
          </a:p>
          <a:p>
            <a:endParaRPr lang="zh-CN" altLang="en-US" sz="1200" dirty="0">
              <a:latin typeface="Consolas" panose="020B0609020204030204" pitchFamily="49" charset="0"/>
            </a:endParaRPr>
          </a:p>
          <a:p>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A{</a:t>
            </a:r>
          </a:p>
          <a:p>
            <a:r>
              <a:rPr lang="en-US" altLang="zh-CN" sz="1200" b="1" dirty="0">
                <a:solidFill>
                  <a:srgbClr val="7F0055"/>
                </a:solidFill>
                <a:latin typeface="Consolas" panose="020B0609020204030204" pitchFamily="49" charset="0"/>
              </a:rPr>
              <a:t>void</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printA</a:t>
            </a:r>
            <a:r>
              <a:rPr lang="en-US" altLang="zh-CN" sz="1200" b="1"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"This is a"</a:t>
            </a:r>
            <a:r>
              <a:rPr lang="en-US" altLang="zh-CN" sz="1200" b="1" i="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endParaRPr lang="zh-CN" altLang="en-US" sz="1200" dirty="0">
              <a:latin typeface="Consolas" panose="020B0609020204030204" pitchFamily="49" charset="0"/>
            </a:endParaRPr>
          </a:p>
          <a:p>
            <a:r>
              <a:rPr lang="en-US" altLang="zh-CN" sz="1200" dirty="0">
                <a:solidFill>
                  <a:srgbClr val="000000"/>
                </a:solidFill>
                <a:latin typeface="Consolas" panose="020B0609020204030204" pitchFamily="49" charset="0"/>
              </a:rPr>
              <a:t>}</a:t>
            </a:r>
          </a:p>
          <a:p>
            <a:endParaRPr lang="zh-CN" altLang="en-US" sz="1200" dirty="0">
              <a:latin typeface="Consolas" panose="020B0609020204030204" pitchFamily="49" charset="0"/>
            </a:endParaRPr>
          </a:p>
          <a:p>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B </a:t>
            </a:r>
            <a:r>
              <a:rPr lang="en-US" altLang="zh-CN" sz="1200" b="1" dirty="0">
                <a:solidFill>
                  <a:srgbClr val="7F0055"/>
                </a:solidFill>
                <a:latin typeface="Consolas" panose="020B0609020204030204" pitchFamily="49" charset="0"/>
              </a:rPr>
              <a:t>extends</a:t>
            </a:r>
            <a:r>
              <a:rPr lang="en-US" altLang="zh-CN" sz="1200" b="1" dirty="0">
                <a:solidFill>
                  <a:srgbClr val="000000"/>
                </a:solidFill>
                <a:latin typeface="Consolas" panose="020B0609020204030204" pitchFamily="49" charset="0"/>
              </a:rPr>
              <a:t> A{</a:t>
            </a:r>
          </a:p>
          <a:p>
            <a:r>
              <a:rPr lang="en-US" altLang="zh-CN" sz="1200" b="1" dirty="0">
                <a:solidFill>
                  <a:srgbClr val="7F0055"/>
                </a:solidFill>
                <a:latin typeface="Consolas" panose="020B0609020204030204" pitchFamily="49" charset="0"/>
              </a:rPr>
              <a:t>void</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printB</a:t>
            </a:r>
            <a:r>
              <a:rPr lang="en-US" altLang="zh-CN" sz="1200" b="1"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"This is b"</a:t>
            </a:r>
            <a:r>
              <a:rPr lang="en-US" altLang="zh-CN" sz="1200" b="1" i="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endParaRPr lang="zh-CN" altLang="en-US" sz="1200" dirty="0">
              <a:latin typeface="Consolas" panose="020B0609020204030204" pitchFamily="49" charset="0"/>
            </a:endParaRPr>
          </a:p>
          <a:p>
            <a:endParaRPr lang="zh-CN" altLang="en-US" sz="1200" dirty="0">
              <a:latin typeface="Consolas" panose="020B0609020204030204" pitchFamily="49" charset="0"/>
            </a:endParaRPr>
          </a:p>
          <a:p>
            <a:endParaRPr lang="zh-CN" altLang="en-US" sz="1200" dirty="0">
              <a:latin typeface="Consolas" panose="020B0609020204030204" pitchFamily="49" charset="0"/>
            </a:endParaRPr>
          </a:p>
          <a:p>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Test {</a:t>
            </a:r>
          </a:p>
          <a:p>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static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void</a:t>
            </a:r>
            <a:r>
              <a:rPr lang="en-US" altLang="zh-CN" sz="1200" b="1" dirty="0">
                <a:solidFill>
                  <a:srgbClr val="000000"/>
                </a:solidFill>
                <a:latin typeface="Consolas" panose="020B0609020204030204" pitchFamily="49" charset="0"/>
              </a:rPr>
              <a:t> main(String[] </a:t>
            </a:r>
            <a:r>
              <a:rPr lang="en-US" altLang="zh-CN" sz="1200" b="1" dirty="0" err="1">
                <a:solidFill>
                  <a:srgbClr val="6A3E3E"/>
                </a:solidFill>
                <a:latin typeface="Consolas" panose="020B0609020204030204" pitchFamily="49" charset="0"/>
              </a:rPr>
              <a:t>args</a:t>
            </a:r>
            <a:r>
              <a:rPr lang="en-US" altLang="zh-CN" sz="1200" b="1" dirty="0">
                <a:solidFill>
                  <a:srgbClr val="000000"/>
                </a:solidFill>
                <a:latin typeface="Consolas" panose="020B0609020204030204" pitchFamily="49" charset="0"/>
              </a:rPr>
              <a:t>) {</a:t>
            </a:r>
          </a:p>
          <a:p>
            <a:r>
              <a:rPr lang="en-US" altLang="zh-CN" sz="1200" dirty="0">
                <a:solidFill>
                  <a:srgbClr val="000000"/>
                </a:solidFill>
                <a:latin typeface="Consolas" panose="020B0609020204030204" pitchFamily="49" charset="0"/>
              </a:rPr>
              <a:t>A </a:t>
            </a:r>
            <a:r>
              <a:rPr lang="en-US" altLang="zh-CN" sz="1200" dirty="0" err="1">
                <a:solidFill>
                  <a:srgbClr val="6A3E3E"/>
                </a:solidFill>
                <a:latin typeface="Consolas" panose="020B0609020204030204" pitchFamily="49" charset="0"/>
              </a:rPr>
              <a:t>a</a:t>
            </a:r>
            <a:r>
              <a:rPr lang="en-US" altLang="zh-CN" sz="1200" dirty="0">
                <a:solidFill>
                  <a:srgbClr val="000000"/>
                </a:solidFill>
                <a:latin typeface="Consolas" panose="020B0609020204030204" pitchFamily="49" charset="0"/>
              </a:rPr>
              <a:t>;</a:t>
            </a:r>
          </a:p>
          <a:p>
            <a:r>
              <a:rPr lang="en-US" altLang="zh-CN" sz="1200" b="1" dirty="0">
                <a:solidFill>
                  <a:srgbClr val="7F0055"/>
                </a:solidFill>
                <a:latin typeface="Consolas" panose="020B0609020204030204" pitchFamily="49" charset="0"/>
              </a:rPr>
              <a:t>if</a:t>
            </a:r>
            <a:r>
              <a:rPr lang="en-US" altLang="zh-CN" sz="1200" b="1" dirty="0">
                <a:solidFill>
                  <a:srgbClr val="000000"/>
                </a:solidFill>
                <a:latin typeface="Consolas" panose="020B0609020204030204" pitchFamily="49" charset="0"/>
              </a:rPr>
              <a:t>(</a:t>
            </a:r>
            <a:r>
              <a:rPr lang="en-US" altLang="zh-CN" sz="1200" b="1" dirty="0" err="1">
                <a:solidFill>
                  <a:srgbClr val="6A3E3E"/>
                </a:solidFill>
                <a:latin typeface="Consolas" panose="020B0609020204030204" pitchFamily="49" charset="0"/>
              </a:rPr>
              <a:t>args</a:t>
            </a:r>
            <a:r>
              <a:rPr lang="en-US" altLang="zh-CN" sz="1200" b="1" dirty="0">
                <a:solidFill>
                  <a:srgbClr val="000000"/>
                </a:solidFill>
                <a:latin typeface="Consolas" panose="020B0609020204030204" pitchFamily="49" charset="0"/>
              </a:rPr>
              <a:t>[0].equals(</a:t>
            </a:r>
            <a:r>
              <a:rPr lang="en-US" altLang="zh-CN" sz="1200" b="1" dirty="0">
                <a:solidFill>
                  <a:srgbClr val="2A00FF"/>
                </a:solidFill>
                <a:latin typeface="Consolas" panose="020B0609020204030204" pitchFamily="49" charset="0"/>
              </a:rPr>
              <a:t>"a"</a:t>
            </a:r>
            <a:r>
              <a:rPr lang="en-US" altLang="zh-CN" sz="1200" b="1" dirty="0">
                <a:solidFill>
                  <a:srgbClr val="000000"/>
                </a:solidFill>
                <a:latin typeface="Consolas" panose="020B0609020204030204" pitchFamily="49" charset="0"/>
              </a:rPr>
              <a:t>))</a:t>
            </a:r>
          </a:p>
          <a:p>
            <a:r>
              <a:rPr lang="en-US" altLang="zh-CN" sz="1200" dirty="0">
                <a:solidFill>
                  <a:srgbClr val="6A3E3E"/>
                </a:solidFill>
                <a:latin typeface="Consolas" panose="020B0609020204030204" pitchFamily="49" charset="0"/>
              </a:rPr>
              <a:t>a</a:t>
            </a:r>
            <a:r>
              <a:rPr lang="en-US" altLang="zh-CN" sz="1200" dirty="0">
                <a:solidFill>
                  <a:srgbClr val="000000"/>
                </a:solidFill>
                <a:latin typeface="Consolas" panose="020B0609020204030204" pitchFamily="49" charset="0"/>
              </a:rPr>
              <a:t>=</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A();</a:t>
            </a:r>
          </a:p>
          <a:p>
            <a:r>
              <a:rPr lang="en-US" altLang="zh-CN" sz="1200" b="1" dirty="0">
                <a:solidFill>
                  <a:srgbClr val="7F0055"/>
                </a:solidFill>
                <a:latin typeface="Consolas" panose="020B0609020204030204" pitchFamily="49" charset="0"/>
              </a:rPr>
              <a:t>else</a:t>
            </a:r>
            <a:r>
              <a:rPr lang="en-US" altLang="zh-CN" sz="1200" b="1" dirty="0">
                <a:solidFill>
                  <a:srgbClr val="000000"/>
                </a:solidFill>
                <a:latin typeface="Consolas" panose="020B0609020204030204" pitchFamily="49" charset="0"/>
              </a:rPr>
              <a:t> </a:t>
            </a:r>
          </a:p>
          <a:p>
            <a:r>
              <a:rPr lang="en-US" altLang="zh-CN" sz="1200" dirty="0">
                <a:solidFill>
                  <a:srgbClr val="6A3E3E"/>
                </a:solidFill>
                <a:latin typeface="Consolas" panose="020B0609020204030204" pitchFamily="49" charset="0"/>
              </a:rPr>
              <a:t>a</a:t>
            </a:r>
            <a:r>
              <a:rPr lang="en-US" altLang="zh-CN" sz="1200" dirty="0">
                <a:solidFill>
                  <a:srgbClr val="000000"/>
                </a:solidFill>
                <a:latin typeface="Consolas" panose="020B0609020204030204" pitchFamily="49" charset="0"/>
              </a:rPr>
              <a:t>=</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B();</a:t>
            </a:r>
          </a:p>
          <a:p>
            <a:r>
              <a:rPr lang="en-US" altLang="zh-CN" sz="1200" b="1" dirty="0">
                <a:solidFill>
                  <a:srgbClr val="7F0055"/>
                </a:solidFill>
                <a:latin typeface="Consolas" panose="020B0609020204030204" pitchFamily="49" charset="0"/>
              </a:rPr>
              <a:t>if</a:t>
            </a:r>
            <a:r>
              <a:rPr lang="en-US" altLang="zh-CN" sz="1200" b="1" dirty="0">
                <a:solidFill>
                  <a:srgbClr val="000000"/>
                </a:solidFill>
                <a:latin typeface="Consolas" panose="020B0609020204030204" pitchFamily="49" charset="0"/>
              </a:rPr>
              <a:t> (</a:t>
            </a:r>
            <a:r>
              <a:rPr lang="en-US" altLang="zh-CN" sz="1200" b="1" dirty="0">
                <a:solidFill>
                  <a:srgbClr val="6A3E3E"/>
                </a:solidFill>
                <a:latin typeface="Consolas" panose="020B0609020204030204" pitchFamily="49" charset="0"/>
              </a:rPr>
              <a:t>a</a:t>
            </a:r>
            <a:r>
              <a:rPr lang="en-US" altLang="zh-CN" sz="1200" b="1" dirty="0">
                <a:solidFill>
                  <a:srgbClr val="000000"/>
                </a:solidFill>
                <a:latin typeface="Consolas" panose="020B0609020204030204" pitchFamily="49" charset="0"/>
              </a:rPr>
              <a:t> </a:t>
            </a:r>
            <a:r>
              <a:rPr lang="en-US" altLang="zh-CN" sz="1200" b="1" dirty="0" err="1">
                <a:solidFill>
                  <a:srgbClr val="7F0055"/>
                </a:solidFill>
                <a:latin typeface="Consolas" panose="020B0609020204030204" pitchFamily="49" charset="0"/>
              </a:rPr>
              <a:t>instanceof</a:t>
            </a:r>
            <a:r>
              <a:rPr lang="en-US" altLang="zh-CN" sz="1200" b="1" dirty="0">
                <a:solidFill>
                  <a:srgbClr val="000000"/>
                </a:solidFill>
                <a:latin typeface="Consolas" panose="020B0609020204030204" pitchFamily="49" charset="0"/>
              </a:rPr>
              <a:t> A)</a:t>
            </a:r>
          </a:p>
          <a:p>
            <a:r>
              <a:rPr lang="en-US" altLang="zh-CN" sz="1200" dirty="0">
                <a:solidFill>
                  <a:srgbClr val="000000"/>
                </a:solidFill>
                <a:latin typeface="Consolas" panose="020B0609020204030204" pitchFamily="49" charset="0"/>
              </a:rPr>
              <a:t> </a:t>
            </a:r>
            <a:r>
              <a:rPr lang="en-US" altLang="zh-CN" sz="1200" dirty="0" err="1">
                <a:solidFill>
                  <a:srgbClr val="6A3E3E"/>
                </a:solidFill>
                <a:latin typeface="Consolas" panose="020B0609020204030204" pitchFamily="49" charset="0"/>
              </a:rPr>
              <a:t>a</a:t>
            </a:r>
            <a:r>
              <a:rPr lang="en-US" altLang="zh-CN" sz="1200" dirty="0" err="1">
                <a:solidFill>
                  <a:srgbClr val="000000"/>
                </a:solidFill>
                <a:latin typeface="Consolas" panose="020B0609020204030204" pitchFamily="49" charset="0"/>
              </a:rPr>
              <a:t>.printA</a:t>
            </a:r>
            <a:r>
              <a:rPr lang="en-US" altLang="zh-CN" sz="1200" dirty="0">
                <a:solidFill>
                  <a:srgbClr val="000000"/>
                </a:solidFill>
                <a:latin typeface="Consolas" panose="020B0609020204030204" pitchFamily="49" charset="0"/>
              </a:rPr>
              <a:t>();</a:t>
            </a:r>
          </a:p>
          <a:p>
            <a:r>
              <a:rPr lang="en-US" altLang="zh-CN" sz="1200" b="1" dirty="0">
                <a:solidFill>
                  <a:srgbClr val="7F0055"/>
                </a:solidFill>
                <a:latin typeface="Consolas" panose="020B0609020204030204" pitchFamily="49" charset="0"/>
              </a:rPr>
              <a:t>if</a:t>
            </a:r>
            <a:r>
              <a:rPr lang="en-US" altLang="zh-CN" sz="1200" b="1" dirty="0">
                <a:solidFill>
                  <a:srgbClr val="000000"/>
                </a:solidFill>
                <a:latin typeface="Consolas" panose="020B0609020204030204" pitchFamily="49" charset="0"/>
              </a:rPr>
              <a:t> (</a:t>
            </a:r>
            <a:r>
              <a:rPr lang="en-US" altLang="zh-CN" sz="1200" b="1" dirty="0">
                <a:solidFill>
                  <a:srgbClr val="6A3E3E"/>
                </a:solidFill>
                <a:latin typeface="Consolas" panose="020B0609020204030204" pitchFamily="49" charset="0"/>
              </a:rPr>
              <a:t>a</a:t>
            </a:r>
            <a:r>
              <a:rPr lang="en-US" altLang="zh-CN" sz="1200" b="1" dirty="0">
                <a:solidFill>
                  <a:srgbClr val="000000"/>
                </a:solidFill>
                <a:latin typeface="Consolas" panose="020B0609020204030204" pitchFamily="49" charset="0"/>
              </a:rPr>
              <a:t> </a:t>
            </a:r>
            <a:r>
              <a:rPr lang="en-US" altLang="zh-CN" sz="1200" b="1" dirty="0" err="1">
                <a:solidFill>
                  <a:srgbClr val="7F0055"/>
                </a:solidFill>
                <a:latin typeface="Consolas" panose="020B0609020204030204" pitchFamily="49" charset="0"/>
              </a:rPr>
              <a:t>instanceof</a:t>
            </a:r>
            <a:r>
              <a:rPr lang="en-US" altLang="zh-CN" sz="1200" b="1" dirty="0">
                <a:solidFill>
                  <a:srgbClr val="000000"/>
                </a:solidFill>
                <a:latin typeface="Consolas" panose="020B0609020204030204" pitchFamily="49" charset="0"/>
              </a:rPr>
              <a:t> B)</a:t>
            </a:r>
          </a:p>
          <a:p>
            <a:r>
              <a:rPr lang="en-US" altLang="zh-CN" sz="1200" dirty="0">
                <a:solidFill>
                  <a:srgbClr val="000000"/>
                </a:solidFill>
                <a:latin typeface="Consolas" panose="020B0609020204030204" pitchFamily="49" charset="0"/>
              </a:rPr>
              <a:t> ((B)</a:t>
            </a:r>
            <a:r>
              <a:rPr lang="en-US" altLang="zh-CN" sz="1200" dirty="0">
                <a:solidFill>
                  <a:srgbClr val="6A3E3E"/>
                </a:solidFill>
                <a:latin typeface="Consolas" panose="020B0609020204030204" pitchFamily="49" charset="0"/>
              </a:rPr>
              <a:t>a</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printB</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5827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文本占位符 2"/>
          <p:cNvSpPr>
            <a:spLocks noGrp="1"/>
          </p:cNvSpPr>
          <p:nvPr>
            <p:ph type="body" sz="half" idx="1"/>
          </p:nvPr>
        </p:nvSpPr>
        <p:spPr>
          <a:xfrm>
            <a:off x="457200" y="1219258"/>
            <a:ext cx="6934126" cy="5105342"/>
          </a:xfrm>
        </p:spPr>
        <p:txBody>
          <a:bodyPr>
            <a:normAutofit lnSpcReduction="10000"/>
          </a:bodyPr>
          <a:lstStyle/>
          <a:p>
            <a:r>
              <a:rPr lang="en-US" altLang="zh-CN" dirty="0"/>
              <a:t>IP                     </a:t>
            </a:r>
            <a:r>
              <a:rPr lang="zh-CN" altLang="en-US" dirty="0"/>
              <a:t>网际协议</a:t>
            </a:r>
          </a:p>
          <a:p>
            <a:r>
              <a:rPr lang="en-US" altLang="zh-CN" dirty="0"/>
              <a:t>ICMP              </a:t>
            </a:r>
            <a:r>
              <a:rPr lang="zh-CN" altLang="en-US" dirty="0"/>
              <a:t>差错和控制协议</a:t>
            </a:r>
          </a:p>
          <a:p>
            <a:r>
              <a:rPr lang="en-US" altLang="zh-CN" dirty="0"/>
              <a:t>ARP                </a:t>
            </a:r>
            <a:r>
              <a:rPr lang="zh-CN" altLang="en-US" dirty="0"/>
              <a:t>网际地址与物理地址转换协议</a:t>
            </a:r>
          </a:p>
          <a:p>
            <a:r>
              <a:rPr lang="en-US" altLang="zh-CN" dirty="0"/>
              <a:t>RARP             </a:t>
            </a:r>
            <a:r>
              <a:rPr lang="zh-CN" altLang="en-US" dirty="0"/>
              <a:t>物理地址与网际地址转换协议</a:t>
            </a:r>
          </a:p>
          <a:p>
            <a:r>
              <a:rPr lang="en-US" altLang="zh-CN" dirty="0"/>
              <a:t>TCP               </a:t>
            </a:r>
            <a:r>
              <a:rPr lang="zh-CN" altLang="en-US" dirty="0"/>
              <a:t>传输控制协议</a:t>
            </a:r>
          </a:p>
          <a:p>
            <a:r>
              <a:rPr lang="en-US" altLang="zh-CN" dirty="0"/>
              <a:t>FTP    	   </a:t>
            </a:r>
            <a:r>
              <a:rPr lang="zh-CN" altLang="en-US" dirty="0"/>
              <a:t>文件传输协议</a:t>
            </a:r>
          </a:p>
          <a:p>
            <a:r>
              <a:rPr lang="en-US" altLang="zh-CN" dirty="0"/>
              <a:t>Telnet 	   </a:t>
            </a:r>
            <a:r>
              <a:rPr lang="zh-CN" altLang="en-US" dirty="0"/>
              <a:t>仿真终端协议</a:t>
            </a:r>
          </a:p>
          <a:p>
            <a:r>
              <a:rPr lang="en-US" altLang="zh-CN" dirty="0"/>
              <a:t>DNS    	   </a:t>
            </a:r>
            <a:r>
              <a:rPr lang="zh-CN" altLang="en-US" dirty="0"/>
              <a:t>域名系统</a:t>
            </a:r>
          </a:p>
          <a:p>
            <a:r>
              <a:rPr lang="en-US" altLang="zh-CN" dirty="0"/>
              <a:t>HTTP            </a:t>
            </a:r>
            <a:r>
              <a:rPr lang="zh-CN" altLang="en-US" dirty="0"/>
              <a:t>超文本传输协议</a:t>
            </a:r>
          </a:p>
          <a:p>
            <a:r>
              <a:rPr lang="en-US" altLang="zh-CN" dirty="0"/>
              <a:t>NNTP           </a:t>
            </a:r>
            <a:r>
              <a:rPr lang="zh-CN" altLang="en-US" dirty="0"/>
              <a:t>新闻传输协议</a:t>
            </a:r>
          </a:p>
          <a:p>
            <a:r>
              <a:rPr lang="en-US" altLang="zh-CN" dirty="0"/>
              <a:t>GOPHER       </a:t>
            </a:r>
            <a:r>
              <a:rPr lang="en-US" altLang="zh-CN" dirty="0" err="1"/>
              <a:t>gopher</a:t>
            </a:r>
            <a:r>
              <a:rPr lang="zh-CN" altLang="en-US" dirty="0"/>
              <a:t>服务</a:t>
            </a:r>
          </a:p>
          <a:p>
            <a:endParaRPr lang="zh-CN" altLang="en-US" dirty="0"/>
          </a:p>
        </p:txBody>
      </p:sp>
      <p:sp>
        <p:nvSpPr>
          <p:cNvPr id="5" name="日期占位符 4"/>
          <p:cNvSpPr>
            <a:spLocks noGrp="1"/>
          </p:cNvSpPr>
          <p:nvPr>
            <p:ph type="dt" sz="half" idx="10"/>
          </p:nvPr>
        </p:nvSpPr>
        <p:spPr/>
        <p:txBody>
          <a:bodyPr/>
          <a:lstStyle/>
          <a:p>
            <a:fld id="{F027410D-08F5-4C5B-A2AB-527D4CCA6F16}" type="datetime3">
              <a:rPr lang="zh-CN" altLang="en-US" smtClean="0"/>
              <a:pPr/>
              <a:t>2018年11月26日星期一</a:t>
            </a:fld>
            <a:endParaRPr lang="en-US" altLang="zh-CN"/>
          </a:p>
        </p:txBody>
      </p:sp>
      <p:sp>
        <p:nvSpPr>
          <p:cNvPr id="6" name="灯片编号占位符 5"/>
          <p:cNvSpPr>
            <a:spLocks noGrp="1"/>
          </p:cNvSpPr>
          <p:nvPr>
            <p:ph type="sldNum" sz="quarter" idx="11"/>
          </p:nvPr>
        </p:nvSpPr>
        <p:spPr/>
        <p:txBody>
          <a:bodyPr/>
          <a:lstStyle/>
          <a:p>
            <a:fld id="{FFE735FD-8F28-4EEC-A044-2ECA668D3B29}" type="slidenum">
              <a:rPr lang="zh-CN" altLang="en-US" smtClean="0"/>
              <a:pPr/>
              <a:t>7</a:t>
            </a:fld>
            <a:endParaRPr lang="en-US" altLang="zh-CN"/>
          </a:p>
        </p:txBody>
      </p:sp>
    </p:spTree>
    <p:extLst>
      <p:ext uri="{BB962C8B-B14F-4D97-AF65-F5344CB8AC3E}">
        <p14:creationId xmlns:p14="http://schemas.microsoft.com/office/powerpoint/2010/main" val="410792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sp>
        <p:nvSpPr>
          <p:cNvPr id="16387" name="Rectangle 3"/>
          <p:cNvSpPr>
            <a:spLocks noGrp="1" noChangeArrowheads="1"/>
          </p:cNvSpPr>
          <p:nvPr>
            <p:ph type="body" sz="half" idx="1"/>
          </p:nvPr>
        </p:nvSpPr>
        <p:spPr>
          <a:xfrm>
            <a:off x="457200" y="1220069"/>
            <a:ext cx="8229492" cy="1371622"/>
          </a:xfrm>
        </p:spPr>
        <p:txBody>
          <a:bodyPr>
            <a:normAutofit fontScale="92500" lnSpcReduction="20000"/>
          </a:bodyPr>
          <a:lstStyle/>
          <a:p>
            <a:r>
              <a:rPr lang="zh-CN" dirty="0">
                <a:sym typeface="Arial" charset="0"/>
              </a:rPr>
              <a:t>IP地址：TCP/IP协议为每台主机分配一个唯一的32位网际地址，或称为IP地址。</a:t>
            </a:r>
          </a:p>
          <a:p>
            <a:r>
              <a:rPr lang="zh-CN" dirty="0">
                <a:sym typeface="Arial" charset="0"/>
              </a:rPr>
              <a:t>32位的IP地址在书写时分成四个部分，每一个部分用"."分隔，其取值范围为0至255。例：202.112.14.181</a:t>
            </a:r>
          </a:p>
        </p:txBody>
      </p:sp>
      <p:sp>
        <p:nvSpPr>
          <p:cNvPr id="10" name="内容占位符 9"/>
          <p:cNvSpPr>
            <a:spLocks noGrp="1"/>
          </p:cNvSpPr>
          <p:nvPr>
            <p:ph sz="quarter" idx="3"/>
          </p:nvPr>
        </p:nvSpPr>
        <p:spPr/>
        <p:txBody>
          <a:bodyPr/>
          <a:lstStyle/>
          <a:p>
            <a:endParaRPr kumimoji="1" lang="zh-CN" altLang="en-US"/>
          </a:p>
        </p:txBody>
      </p:sp>
      <p:sp>
        <p:nvSpPr>
          <p:cNvPr id="16388" name="Rectangle 4"/>
          <p:cNvSpPr>
            <a:spLocks noGrp="1" noChangeArrowheads="1"/>
          </p:cNvSpPr>
          <p:nvPr/>
        </p:nvSpPr>
        <p:spPr bwMode="auto">
          <a:xfrm>
            <a:off x="457994" y="2676336"/>
            <a:ext cx="4343400" cy="34290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IP地址分为：</a:t>
            </a:r>
            <a:r>
              <a:rPr lang="zh-CN" sz="2400" dirty="0">
                <a:solidFill>
                  <a:srgbClr val="FF0000"/>
                </a:solidFill>
                <a:latin typeface="Courier New" pitchFamily="49" charset="0"/>
                <a:ea typeface="宋体" charset="-122"/>
                <a:sym typeface="Arial" charset="0"/>
              </a:rPr>
              <a:t>网络号</a:t>
            </a:r>
            <a:r>
              <a:rPr lang="zh-CN" sz="2400" dirty="0">
                <a:latin typeface="Courier New" pitchFamily="49" charset="0"/>
                <a:ea typeface="宋体" charset="-122"/>
                <a:sym typeface="Arial" charset="0"/>
              </a:rPr>
              <a:t>和</a:t>
            </a:r>
            <a:r>
              <a:rPr lang="zh-CN" sz="2400" dirty="0">
                <a:solidFill>
                  <a:srgbClr val="FF0000"/>
                </a:solidFill>
                <a:latin typeface="Courier New" pitchFamily="49" charset="0"/>
                <a:ea typeface="宋体" charset="-122"/>
                <a:sym typeface="Arial" charset="0"/>
              </a:rPr>
              <a:t>主机号</a:t>
            </a:r>
            <a:r>
              <a:rPr lang="zh-CN" sz="2400" dirty="0">
                <a:latin typeface="Courier New" pitchFamily="49" charset="0"/>
                <a:ea typeface="宋体" charset="-122"/>
                <a:sym typeface="Arial" charset="0"/>
              </a:rPr>
              <a:t>(netid, hostid)，网络号定义为主机号为全0的网际地址。</a:t>
            </a:r>
          </a:p>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根据网际上网络的规模，把IP地址分为三类：A类，B类，C类。</a:t>
            </a:r>
          </a:p>
        </p:txBody>
      </p:sp>
      <p:pic>
        <p:nvPicPr>
          <p:cNvPr id="16389" name="Picture 5" descr="15-2"/>
          <p:cNvPicPr>
            <a:picLocks noChangeAspect="1" noChangeArrowheads="1"/>
          </p:cNvPicPr>
          <p:nvPr/>
        </p:nvPicPr>
        <p:blipFill>
          <a:blip r:embed="rId2"/>
          <a:srcRect l="17575" t="9564" r="5977" b="6543"/>
          <a:stretch>
            <a:fillRect/>
          </a:stretch>
        </p:blipFill>
        <p:spPr bwMode="auto">
          <a:xfrm>
            <a:off x="4954588" y="2743200"/>
            <a:ext cx="3733800" cy="3124200"/>
          </a:xfrm>
          <a:prstGeom prst="rect">
            <a:avLst/>
          </a:prstGeom>
          <a:noFill/>
          <a:ln w="9525">
            <a:noFill/>
            <a:miter lim="800000"/>
            <a:headEnd/>
            <a:tailEnd/>
          </a:ln>
        </p:spPr>
      </p:pic>
      <p:sp>
        <p:nvSpPr>
          <p:cNvPr id="16390" name="Text Box 6"/>
          <p:cNvSpPr txBox="1">
            <a:spLocks noChangeArrowheads="1"/>
          </p:cNvSpPr>
          <p:nvPr/>
        </p:nvSpPr>
        <p:spPr bwMode="auto">
          <a:xfrm>
            <a:off x="5638800" y="5943600"/>
            <a:ext cx="2590800" cy="395288"/>
          </a:xfrm>
          <a:prstGeom prst="rect">
            <a:avLst/>
          </a:prstGeom>
          <a:noFill/>
          <a:ln w="9525">
            <a:noFill/>
            <a:miter lim="800000"/>
            <a:headEnd/>
            <a:tailEnd/>
          </a:ln>
        </p:spPr>
        <p:txBody>
          <a:bodyPr>
            <a:spAutoFit/>
          </a:bodyPr>
          <a:lstStyle/>
          <a:p>
            <a:pPr algn="ctr"/>
            <a:r>
              <a:rPr lang="en-US" altLang="zh-CN" sz="2000" b="1">
                <a:latin typeface="黑体" pitchFamily="2" charset="-122"/>
                <a:ea typeface="黑体" pitchFamily="2" charset="-122"/>
                <a:sym typeface="黑体" pitchFamily="2" charset="-122"/>
              </a:rPr>
              <a:t>IP</a:t>
            </a:r>
            <a:r>
              <a:rPr lang="zh-CN" altLang="en-US" sz="2000" b="1">
                <a:latin typeface="黑体" pitchFamily="2" charset="-122"/>
                <a:ea typeface="黑体" pitchFamily="2" charset="-122"/>
                <a:sym typeface="黑体" pitchFamily="2" charset="-122"/>
              </a:rPr>
              <a:t>地址分类示意图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lnSpcReduction="10000"/>
          </a:bodyPr>
          <a:lstStyle/>
          <a:p>
            <a:r>
              <a:rPr lang="zh-CN" dirty="0">
                <a:sym typeface="Arial" charset="0"/>
              </a:rPr>
              <a:t>域名系统DNS：</a:t>
            </a:r>
          </a:p>
          <a:p>
            <a:pPr lvl="1"/>
            <a:r>
              <a:rPr lang="zh-CN" dirty="0">
                <a:sym typeface="Arial" charset="0"/>
              </a:rPr>
              <a:t>DNS在结构上实行分层管理，规定一个本地域名应小于64个字符，一个主机名应小于96个字符。</a:t>
            </a:r>
          </a:p>
          <a:p>
            <a:pPr lvl="1"/>
            <a:r>
              <a:rPr lang="zh-CN" dirty="0">
                <a:sym typeface="Arial" charset="0"/>
              </a:rPr>
              <a:t>主机名在先，其后为本地子域名至根域名，中间使用"."分隔，即：host.subdomain1.[subdomain2...].rootdomain</a:t>
            </a:r>
            <a:endParaRPr lang="en-US" altLang="zh-CN" dirty="0">
              <a:sym typeface="Arial" charset="0"/>
            </a:endParaRPr>
          </a:p>
          <a:p>
            <a:r>
              <a:rPr lang="zh-CN" altLang="zh-CN" dirty="0">
                <a:sym typeface="Arial" charset="0"/>
              </a:rPr>
              <a:t>域名总长度应小于256个字符。对于同一域名下的主机名必须是唯一的。</a:t>
            </a:r>
            <a:endParaRPr lang="en-US" altLang="zh-CN" dirty="0">
              <a:sym typeface="Arial" charset="0"/>
            </a:endParaRPr>
          </a:p>
          <a:p>
            <a:pPr lvl="1"/>
            <a:r>
              <a:rPr lang="en-US" altLang="zh-CN" dirty="0">
                <a:sym typeface="Arial" charset="0"/>
              </a:rPr>
              <a:t>www.uestc.edu.cn</a:t>
            </a:r>
            <a:endParaRPr lang="zh-CN" altLang="zh-CN" dirty="0">
              <a:sym typeface="Arial" charset="0"/>
            </a:endParaRPr>
          </a:p>
          <a:p>
            <a:r>
              <a:rPr lang="zh-CN" altLang="zh-CN" dirty="0">
                <a:sym typeface="Arial" charset="0"/>
              </a:rPr>
              <a:t>在命名时，为便于记忆，总是采用有意义的名字。</a:t>
            </a:r>
          </a:p>
          <a:p>
            <a:r>
              <a:rPr lang="zh-CN" altLang="zh-CN" dirty="0">
                <a:sym typeface="Arial" charset="0"/>
              </a:rPr>
              <a:t>使用域名就能访问Internet上的任何一台主机。在实际访问中，进行了一次从域名到IP地址的转换，由Internet上的DNS服务器来完成。</a:t>
            </a:r>
          </a:p>
          <a:p>
            <a:endParaRPr lang="zh-CN" dirty="0">
              <a:sym typeface="Arial" charset="0"/>
            </a:endParaRPr>
          </a:p>
        </p:txBody>
      </p:sp>
      <p:sp>
        <p:nvSpPr>
          <p:cNvPr id="17410" name="Rectangle 2"/>
          <p:cNvSpPr>
            <a:spLocks noGrp="1" noChangeArrowheads="1"/>
          </p:cNvSpPr>
          <p:nvPr>
            <p:ph type="title"/>
          </p:nvPr>
        </p:nvSpPr>
        <p:spPr/>
        <p:txBody>
          <a:bodyPr/>
          <a:lstStyle/>
          <a:p>
            <a:r>
              <a:rPr lang="zh-CN">
                <a:sym typeface="Arial" charset="0"/>
              </a:rPr>
              <a:t>网络基础</a:t>
            </a:r>
            <a:endParaRPr lang="zh-CN"/>
          </a:p>
        </p:txBody>
      </p:sp>
      <p:sp>
        <p:nvSpPr>
          <p:cNvPr id="17412" name="Rectangle 4"/>
          <p:cNvSpPr>
            <a:spLocks noGrp="1" noChangeArrowheads="1"/>
          </p:cNvSpPr>
          <p:nvPr/>
        </p:nvSpPr>
        <p:spPr bwMode="auto">
          <a:xfrm>
            <a:off x="457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爆光">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842</TotalTime>
  <Pages>0</Pages>
  <Words>6098</Words>
  <Characters>0</Characters>
  <Application>Microsoft Macintosh PowerPoint</Application>
  <DocSecurity>0</DocSecurity>
  <PresentationFormat>全屏显示(4:3)</PresentationFormat>
  <Lines>0</Lines>
  <Paragraphs>742</Paragraphs>
  <Slides>65</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65</vt:i4>
      </vt:variant>
    </vt:vector>
  </HeadingPairs>
  <TitlesOfParts>
    <vt:vector size="78" baseType="lpstr">
      <vt:lpstr>等线</vt:lpstr>
      <vt:lpstr>黑体</vt:lpstr>
      <vt:lpstr>宋体</vt:lpstr>
      <vt:lpstr>Arial</vt:lpstr>
      <vt:lpstr>Calibri</vt:lpstr>
      <vt:lpstr>Consolas</vt:lpstr>
      <vt:lpstr>Courier New</vt:lpstr>
      <vt:lpstr>Monotype Sorts</vt:lpstr>
      <vt:lpstr>Verdana</vt:lpstr>
      <vt:lpstr>Wingdings</vt:lpstr>
      <vt:lpstr>Wingdings 2</vt:lpstr>
      <vt:lpstr>Wingdings 3</vt:lpstr>
      <vt:lpstr>聚合</vt:lpstr>
      <vt:lpstr>面向对象程序设计Java</vt:lpstr>
      <vt:lpstr>第10章 网络编程</vt:lpstr>
      <vt:lpstr>网络基础</vt:lpstr>
      <vt:lpstr>网络基础</vt:lpstr>
      <vt:lpstr>网络基础</vt:lpstr>
      <vt:lpstr>网络基础</vt:lpstr>
      <vt:lpstr>PowerPoint 演示文稿</vt:lpstr>
      <vt:lpstr>网络基础</vt:lpstr>
      <vt:lpstr>网络基础</vt:lpstr>
      <vt:lpstr>网络基础</vt:lpstr>
      <vt:lpstr>PowerPoint 演示文稿</vt:lpstr>
      <vt:lpstr>Socket</vt:lpstr>
      <vt:lpstr>PowerPoint 演示文稿</vt:lpstr>
      <vt:lpstr>网络基础</vt:lpstr>
      <vt:lpstr>网络基础</vt:lpstr>
      <vt:lpstr>PowerPoint 演示文稿</vt:lpstr>
      <vt:lpstr>网络基础</vt:lpstr>
      <vt:lpstr>网络基础</vt:lpstr>
      <vt:lpstr>java.net包</vt:lpstr>
      <vt:lpstr>PowerPoint 演示文稿</vt:lpstr>
      <vt:lpstr>java.net包</vt:lpstr>
      <vt:lpstr>PowerPoint 演示文稿</vt:lpstr>
      <vt:lpstr>java.net包</vt:lpstr>
      <vt:lpstr>java.net包</vt:lpstr>
      <vt:lpstr>PowerPoint 演示文稿</vt:lpstr>
      <vt:lpstr>java.net包</vt:lpstr>
      <vt:lpstr>java.net包</vt:lpstr>
      <vt:lpstr>java.net包</vt:lpstr>
      <vt:lpstr>java.net包</vt:lpstr>
      <vt:lpstr>java.net包</vt:lpstr>
      <vt:lpstr>网络通信过程</vt:lpstr>
      <vt:lpstr>8.5 Socket</vt:lpstr>
      <vt:lpstr>8.5 Socket</vt:lpstr>
      <vt:lpstr>PowerPoint 演示文稿</vt:lpstr>
      <vt:lpstr>PowerPoint 演示文稿</vt:lpstr>
      <vt:lpstr>PowerPoint 演示文稿</vt:lpstr>
      <vt:lpstr>PowerPoint 演示文稿</vt:lpstr>
      <vt:lpstr>. 8.5 Socket</vt:lpstr>
      <vt:lpstr>ServerChat.java</vt:lpstr>
      <vt:lpstr>PowerPoint 演示文稿</vt:lpstr>
      <vt:lpstr>PowerPoint 演示文稿</vt:lpstr>
      <vt:lpstr>ClientChat.java </vt:lpstr>
      <vt:lpstr>PowerPoint 演示文稿</vt:lpstr>
      <vt:lpstr>PowerPoint 演示文稿</vt:lpstr>
      <vt:lpstr> Datagram</vt:lpstr>
      <vt:lpstr>Datagram</vt:lpstr>
      <vt:lpstr>DatagramPacket类和DatagramSocket类</vt:lpstr>
      <vt:lpstr>DatagramPacket类和DatagramSocket类</vt:lpstr>
      <vt:lpstr>DatagramPacket类和DatagramSocket类</vt:lpstr>
      <vt:lpstr>PowerPoint 演示文稿</vt:lpstr>
      <vt:lpstr>Datagram</vt:lpstr>
      <vt:lpstr>Datagram</vt:lpstr>
      <vt:lpstr>Datagram</vt:lpstr>
      <vt:lpstr>Datagram</vt:lpstr>
      <vt:lpstr>Datagram</vt:lpstr>
      <vt:lpstr>Datagram</vt:lpstr>
      <vt:lpstr>Datagram</vt:lpstr>
      <vt:lpstr>PowerPoint 演示文稿</vt:lpstr>
      <vt:lpstr>PowerPoint 演示文稿</vt:lpstr>
      <vt:lpstr>IP组播 </vt:lpstr>
      <vt:lpstr>IP组播地址</vt:lpstr>
      <vt:lpstr>思考问题</vt:lpstr>
      <vt:lpstr>作业</vt:lpstr>
      <vt:lpstr>补充：Instanseof 运算符</vt:lpstr>
      <vt:lpstr>PowerPoint 演示文稿</vt:lpstr>
    </vt:vector>
  </TitlesOfParts>
  <Company>Guilddesign</Company>
  <LinksUpToDate>false</LinksUpToDate>
  <CharactersWithSpaces>0</CharactersWithSpaces>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Felix Xu</cp:lastModifiedBy>
  <cp:revision>86</cp:revision>
  <cp:lastPrinted>1899-12-30T00:00:00Z</cp:lastPrinted>
  <dcterms:created xsi:type="dcterms:W3CDTF">2004-07-21T02:43:03Z</dcterms:created>
  <dcterms:modified xsi:type="dcterms:W3CDTF">2018-11-26T04:46:51Z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