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7"/>
  </p:handoutMasterIdLst>
  <p:sldIdLst>
    <p:sldId id="256" r:id="rId3"/>
    <p:sldId id="596" r:id="rId4"/>
    <p:sldId id="373" r:id="rId5"/>
    <p:sldId id="597" r:id="rId7"/>
    <p:sldId id="573" r:id="rId8"/>
    <p:sldId id="598" r:id="rId9"/>
    <p:sldId id="599" r:id="rId10"/>
    <p:sldId id="600" r:id="rId11"/>
    <p:sldId id="601" r:id="rId12"/>
    <p:sldId id="603" r:id="rId13"/>
    <p:sldId id="606" r:id="rId14"/>
    <p:sldId id="613" r:id="rId15"/>
    <p:sldId id="614" r:id="rId16"/>
    <p:sldId id="631" r:id="rId17"/>
    <p:sldId id="607" r:id="rId18"/>
    <p:sldId id="632" r:id="rId19"/>
    <p:sldId id="633" r:id="rId20"/>
    <p:sldId id="634" r:id="rId21"/>
    <p:sldId id="611" r:id="rId22"/>
    <p:sldId id="635" r:id="rId23"/>
    <p:sldId id="636" r:id="rId24"/>
    <p:sldId id="640" r:id="rId25"/>
    <p:sldId id="639" r:id="rId26"/>
    <p:sldId id="641" r:id="rId27"/>
    <p:sldId id="642" r:id="rId28"/>
    <p:sldId id="650" r:id="rId29"/>
    <p:sldId id="652" r:id="rId30"/>
    <p:sldId id="651" r:id="rId31"/>
    <p:sldId id="653" r:id="rId32"/>
    <p:sldId id="656" r:id="rId33"/>
    <p:sldId id="655" r:id="rId34"/>
    <p:sldId id="657" r:id="rId35"/>
    <p:sldId id="654" r:id="rId36"/>
    <p:sldId id="658" r:id="rId37"/>
    <p:sldId id="661" r:id="rId38"/>
    <p:sldId id="660" r:id="rId39"/>
    <p:sldId id="659" r:id="rId40"/>
    <p:sldId id="504" r:id="rId41"/>
    <p:sldId id="609" r:id="rId42"/>
    <p:sldId id="612" r:id="rId43"/>
    <p:sldId id="637" r:id="rId44"/>
    <p:sldId id="638" r:id="rId45"/>
    <p:sldId id="260" r:id="rId46"/>
  </p:sldIdLst>
  <p:sldSz cx="1219200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FFFF"/>
    <a:srgbClr val="88E4E9"/>
    <a:srgbClr val="96F9F0"/>
    <a:srgbClr val="55D6F9"/>
    <a:srgbClr val="42EEDE"/>
    <a:srgbClr val="54C7E5"/>
    <a:srgbClr val="C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9" autoAdjust="0"/>
    <p:restoredTop sz="93591"/>
  </p:normalViewPr>
  <p:slideViewPr>
    <p:cSldViewPr snapToGrid="0" showGuides="1">
      <p:cViewPr varScale="1">
        <p:scale>
          <a:sx n="106" d="100"/>
          <a:sy n="106" d="100"/>
        </p:scale>
        <p:origin x="296" y="68"/>
      </p:cViewPr>
      <p:guideLst>
        <p:guide orient="horz" pos="2132"/>
        <p:guide pos="3840"/>
      </p:guideLst>
    </p:cSldViewPr>
  </p:slideViewPr>
  <p:notesTextViewPr>
    <p:cViewPr>
      <p:scale>
        <a:sx n="50" d="100"/>
        <a:sy n="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4" Type="http://schemas.openxmlformats.org/officeDocument/2006/relationships/tags" Target="tags/tag4.xml"/><Relationship Id="rId53" Type="http://schemas.openxmlformats.org/officeDocument/2006/relationships/customXml" Target="../customXml/item3.xml"/><Relationship Id="rId52" Type="http://schemas.openxmlformats.org/officeDocument/2006/relationships/customXml" Target="../customXml/item2.xml"/><Relationship Id="rId51" Type="http://schemas.openxmlformats.org/officeDocument/2006/relationships/customXml" Target="../customXml/item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9E9D1-9BF0-4590-93E9-CEBE68D7E940}"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01D88-D640-45B3-A274-37CE828BF5A4}"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8F16-BF7A-4F46-8638-D8BDBA5C460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9347-A9CA-0B41-9C3C-7ADBB4FD3F7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472516"/>
          </a:xfrm>
          <a:prstGeom prst="rect">
            <a:avLst/>
          </a:prstGeom>
        </p:spPr>
      </p:pic>
      <p:sp>
        <p:nvSpPr>
          <p:cNvPr id="2" name="Title 1"/>
          <p:cNvSpPr>
            <a:spLocks noGrp="1"/>
          </p:cNvSpPr>
          <p:nvPr>
            <p:ph type="ctrTitle"/>
          </p:nvPr>
        </p:nvSpPr>
        <p:spPr>
          <a:xfrm>
            <a:off x="4258492" y="4376057"/>
            <a:ext cx="7733212" cy="897385"/>
          </a:xfrm>
        </p:spPr>
        <p:txBody>
          <a:bodyPr anchor="b">
            <a:normAutofit/>
          </a:bodyPr>
          <a:lstStyle>
            <a:lvl1pPr algn="ctr">
              <a:defRPr sz="4500" b="0">
                <a:solidFill>
                  <a:schemeClr val="tx1">
                    <a:lumMod val="75000"/>
                    <a:lumOff val="25000"/>
                  </a:schemeClr>
                </a:solidFill>
                <a:latin typeface="+mn-lt"/>
              </a:defRPr>
            </a:lvl1pPr>
          </a:lstStyle>
          <a:p>
            <a:r>
              <a:rPr lang="en-US"/>
              <a:t>Click to edit Master title style</a:t>
            </a:r>
            <a:endParaRPr lang="en-GB"/>
          </a:p>
        </p:txBody>
      </p:sp>
      <p:sp>
        <p:nvSpPr>
          <p:cNvPr id="3" name="Subtitle 2"/>
          <p:cNvSpPr>
            <a:spLocks noGrp="1"/>
          </p:cNvSpPr>
          <p:nvPr>
            <p:ph type="subTitle" idx="1"/>
          </p:nvPr>
        </p:nvSpPr>
        <p:spPr>
          <a:xfrm>
            <a:off x="4258492" y="5372049"/>
            <a:ext cx="7733212" cy="79362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04" y="3051005"/>
            <a:ext cx="2723605" cy="72778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733" y="3910598"/>
            <a:ext cx="3614400" cy="93091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solidFill>
                  <a:schemeClr val="tx1">
                    <a:lumMod val="65000"/>
                    <a:lumOff val="35000"/>
                  </a:schemeClr>
                </a:solidFill>
              </a:defRPr>
            </a:lvl1pPr>
            <a:lvl2pPr marL="685800" indent="-228600">
              <a:buFont typeface="Calibri" panose="020F0502020204030204" pitchFamily="34" charset="0"/>
              <a:buChar char="-"/>
              <a:defRPr sz="2200">
                <a:solidFill>
                  <a:schemeClr val="tx1">
                    <a:lumMod val="65000"/>
                    <a:lumOff val="35000"/>
                  </a:schemeClr>
                </a:solidFill>
              </a:defRPr>
            </a:lvl2pPr>
            <a:lvl3pPr marL="1143000" indent="-228600">
              <a:buFont typeface="Calibri" panose="020F0502020204030204" pitchFamily="34" charset="0"/>
              <a:buChar char="-"/>
              <a:defRPr sz="1800">
                <a:solidFill>
                  <a:schemeClr val="tx1">
                    <a:lumMod val="65000"/>
                    <a:lumOff val="35000"/>
                  </a:schemeClr>
                </a:solidFill>
              </a:defRPr>
            </a:lvl3pPr>
            <a:lvl4pPr marL="1600200" indent="-228600">
              <a:buFont typeface="Calibri" panose="020F0502020204030204" pitchFamily="34" charset="0"/>
              <a:buChar char="-"/>
              <a:defRPr>
                <a:solidFill>
                  <a:schemeClr val="tx1">
                    <a:lumMod val="65000"/>
                    <a:lumOff val="35000"/>
                  </a:schemeClr>
                </a:solidFill>
              </a:defRPr>
            </a:lvl4pPr>
            <a:lvl5pPr marL="2057400" indent="-228600">
              <a:buFont typeface="Calibri" panose="020F0502020204030204" pitchFamily="34" charset="0"/>
              <a:buChar char="-"/>
              <a:defRPr>
                <a:solidFill>
                  <a:schemeClr val="tx1">
                    <a:lumMod val="65000"/>
                    <a:lumOff val="35000"/>
                  </a:schemeClr>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7961"/>
          <a:stretch>
            <a:fillRect/>
          </a:stretch>
        </p:blipFill>
        <p:spPr>
          <a:xfrm>
            <a:off x="0" y="6374674"/>
            <a:ext cx="12187646" cy="48332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26403" cy="6858000"/>
          </a:xfrm>
          <a:prstGeom prst="rect">
            <a:avLst/>
          </a:prstGeom>
        </p:spPr>
      </p:pic>
      <p:sp>
        <p:nvSpPr>
          <p:cNvPr id="12" name="Title Placeholder 1"/>
          <p:cNvSpPr>
            <a:spLocks noGrp="1"/>
          </p:cNvSpPr>
          <p:nvPr>
            <p:ph type="title"/>
          </p:nvPr>
        </p:nvSpPr>
        <p:spPr>
          <a:xfrm>
            <a:off x="636601" y="2148840"/>
            <a:ext cx="3276600" cy="2841171"/>
          </a:xfrm>
          <a:prstGeom prst="rect">
            <a:avLst/>
          </a:prstGeom>
        </p:spPr>
        <p:txBody>
          <a:bodyPr vert="horz" lIns="91440" tIns="45720" rIns="91440" bIns="45720" rtlCol="0" anchor="ctr">
            <a:normAutofit/>
          </a:bodyPr>
          <a:lstStyle>
            <a:lvl1pPr>
              <a:defRPr b="1">
                <a:solidFill>
                  <a:schemeClr val="bg1"/>
                </a:solidFill>
              </a:defRPr>
            </a:lvl1pPr>
          </a:lstStyle>
          <a:p>
            <a:r>
              <a:rPr lang="en-US"/>
              <a:t>Click to edit Master 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2274" y="6370057"/>
            <a:ext cx="1691640" cy="4356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31"/>
          <a:stretch>
            <a:fillRect/>
          </a:stretch>
        </p:blipFill>
        <p:spPr>
          <a:xfrm>
            <a:off x="0" y="0"/>
            <a:ext cx="12259491" cy="685800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8B2F657E-F44B-44F8-A6B2-6B7032FF1FB0}"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F657E-F44B-44F8-A6B2-6B7032FF1FB0}"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657E-F44B-44F8-A6B2-6B7032FF1FB0}"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4152-224B-4EDE-8428-7082BF23D4A0}"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Special Course in Software Engineering ‘24</a:t>
            </a:r>
            <a:endParaRPr lang="en-GB" dirty="0"/>
          </a:p>
        </p:txBody>
      </p:sp>
      <p:sp>
        <p:nvSpPr>
          <p:cNvPr id="3" name="Subtitle 2"/>
          <p:cNvSpPr>
            <a:spLocks noGrp="1"/>
          </p:cNvSpPr>
          <p:nvPr>
            <p:ph type="subTitle" idx="1"/>
          </p:nvPr>
        </p:nvSpPr>
        <p:spPr/>
        <p:txBody>
          <a:bodyPr>
            <a:normAutofit fontScale="92500" lnSpcReduction="20000"/>
          </a:bodyPr>
          <a:lstStyle/>
          <a:p>
            <a:r>
              <a:rPr lang="fi-FI" b="1" spc="300" dirty="0"/>
              <a:t>MINI-PROJECT PRESENTATION</a:t>
            </a:r>
            <a:endParaRPr lang="fi-FI" b="1" spc="300" dirty="0"/>
          </a:p>
          <a:p>
            <a:r>
              <a:rPr lang="fi-FI" dirty="0"/>
              <a:t>GROUP NO. </a:t>
            </a:r>
            <a:r>
              <a:rPr lang="en-US" altLang="fi-FI" dirty="0"/>
              <a:t>16 </a:t>
            </a:r>
            <a:r>
              <a:rPr lang="fi-FI" dirty="0"/>
              <a:t> </a:t>
            </a:r>
            <a:r>
              <a:rPr lang="en-US" altLang="fi-FI" dirty="0"/>
              <a:t>Data Mining</a:t>
            </a:r>
            <a:endParaRPr lang="en-US" altLang="fi-FI"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Hypothesis #1</a:t>
            </a:r>
            <a:endParaRPr lang="en-GB" dirty="0"/>
          </a:p>
        </p:txBody>
      </p:sp>
      <p:sp>
        <p:nvSpPr>
          <p:cNvPr id="4" name="Rectangle 2"/>
          <p:cNvSpPr>
            <a:spLocks noGrp="1" noChangeArrowheads="1"/>
          </p:cNvSpPr>
          <p:nvPr>
            <p:ph idx="1"/>
          </p:nvPr>
        </p:nvSpPr>
        <p:spPr bwMode="auto">
          <a:xfrm>
            <a:off x="714238" y="2512202"/>
            <a:ext cx="1076352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1" i="0" u="none" strike="noStrike" cap="none" normalizeH="0" baseline="0" dirty="0">
                <a:ln>
                  <a:noFill/>
                </a:ln>
                <a:solidFill>
                  <a:schemeClr val="tx1"/>
                </a:solidFill>
                <a:effectLst/>
                <a:latin typeface="Arial" panose="020B0604020202020204" pitchFamily="34" charset="0"/>
              </a:rPr>
              <a:t>H0 (Null Hypothesis)</a:t>
            </a:r>
            <a:r>
              <a:rPr kumimoji="0" lang="zh-CN" altLang="zh-CN" sz="1800" b="0" i="0" u="none" strike="noStrike" cap="none" normalizeH="0" baseline="0" dirty="0">
                <a:ln>
                  <a:noFill/>
                </a:ln>
                <a:solidFill>
                  <a:schemeClr val="tx1"/>
                </a:solidFill>
                <a:effectLst/>
                <a:latin typeface="Arial" panose="020B0604020202020204" pitchFamily="34" charset="0"/>
              </a:rPr>
              <a:t>: There is no relationship between gender and the habit of skipping meals.</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zh-CN"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1" i="0" u="none" strike="noStrike" cap="none" normalizeH="0" baseline="0" dirty="0">
                <a:ln>
                  <a:noFill/>
                </a:ln>
                <a:solidFill>
                  <a:schemeClr val="tx1"/>
                </a:solidFill>
                <a:effectLst/>
                <a:latin typeface="Arial" panose="020B0604020202020204" pitchFamily="34" charset="0"/>
              </a:rPr>
              <a:t>Ha (Alternative Hypothesis)</a:t>
            </a:r>
            <a:r>
              <a:rPr kumimoji="0" lang="zh-CN" altLang="zh-CN" sz="1800" b="0" i="0" u="none" strike="noStrike" cap="none" normalizeH="0" baseline="0" dirty="0">
                <a:ln>
                  <a:noFill/>
                </a:ln>
                <a:solidFill>
                  <a:schemeClr val="tx1"/>
                </a:solidFill>
                <a:effectLst/>
                <a:latin typeface="Arial" panose="020B0604020202020204" pitchFamily="34" charset="0"/>
              </a:rPr>
              <a:t>: There is a relationship between gender and the habit of skipping meals.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47871"/>
            <a:ext cx="10515600" cy="1325563"/>
          </a:xfrm>
        </p:spPr>
        <p:txBody>
          <a:bodyPr/>
          <a:lstStyle/>
          <a:p>
            <a:pPr algn="ctr"/>
            <a:r>
              <a:rPr lang="en-GB" dirty="0"/>
              <a:t>Testing Hypothesis #</a:t>
            </a:r>
            <a:r>
              <a:rPr lang="en-GB" b="0" dirty="0"/>
              <a:t>1.1 visualize the test</a:t>
            </a:r>
            <a:endParaRPr lang="en-GB" b="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2851" y="1591175"/>
            <a:ext cx="6260439" cy="46953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GB" dirty="0"/>
              <a:t>Testing Hypothesis #</a:t>
            </a:r>
            <a:r>
              <a:rPr lang="en-GB" b="0" dirty="0"/>
              <a:t>1.2 </a:t>
            </a:r>
            <a:r>
              <a:rPr lang="en-US" b="0" dirty="0"/>
              <a:t>describe the results from the test</a:t>
            </a:r>
            <a:endParaRPr lang="en-GB" b="0" dirty="0"/>
          </a:p>
        </p:txBody>
      </p:sp>
      <p:sp>
        <p:nvSpPr>
          <p:cNvPr id="9" name="Content Placeholder 9"/>
          <p:cNvSpPr>
            <a:spLocks noGrp="1"/>
          </p:cNvSpPr>
          <p:nvPr>
            <p:ph idx="1"/>
          </p:nvPr>
        </p:nvSpPr>
        <p:spPr>
          <a:xfrm>
            <a:off x="4686301" y="2003510"/>
            <a:ext cx="7188868" cy="4030327"/>
          </a:xfrm>
        </p:spPr>
        <p:txBody>
          <a:bodyPr>
            <a:noAutofit/>
          </a:bodyPr>
          <a:lstStyle/>
          <a:p>
            <a:pPr marL="0" indent="0">
              <a:lnSpc>
                <a:spcPct val="100000"/>
              </a:lnSpc>
              <a:buNone/>
            </a:pPr>
            <a:r>
              <a:rPr lang="en-US" altLang="zh-CN" sz="2000" i="0" dirty="0">
                <a:solidFill>
                  <a:srgbClr val="00B0F0"/>
                </a:solidFill>
                <a:effectLst/>
                <a:latin typeface="Roboto" panose="02000000000000000000" pitchFamily="2" charset="0"/>
              </a:rPr>
              <a:t>test results</a:t>
            </a:r>
            <a:endParaRPr lang="en-US" altLang="zh-CN" sz="2000" i="0" dirty="0">
              <a:solidFill>
                <a:srgbClr val="00B0F0"/>
              </a:solidFill>
              <a:effectLst/>
              <a:latin typeface="Roboto" panose="02000000000000000000" pitchFamily="2" charset="0"/>
            </a:endParaRPr>
          </a:p>
          <a:p>
            <a:pPr>
              <a:lnSpc>
                <a:spcPct val="100000"/>
              </a:lnSpc>
              <a:buFont typeface="Wingdings" panose="05000000000000000000" pitchFamily="2" charset="2"/>
              <a:buChar char="l"/>
            </a:pPr>
            <a:r>
              <a:rPr lang="en-US" sz="1600" dirty="0">
                <a:solidFill>
                  <a:srgbClr val="00B0F0"/>
                </a:solidFill>
                <a:latin typeface="Roboto" panose="02000000000000000000" pitchFamily="2" charset="0"/>
                <a:cs typeface="Calibri" panose="020F0502020204030204" pitchFamily="34" charset="0"/>
              </a:rPr>
              <a:t>Chi-squared: 10.118</a:t>
            </a:r>
            <a:endParaRPr lang="en-US" sz="1600" dirty="0">
              <a:solidFill>
                <a:srgbClr val="00B0F0"/>
              </a:solidFill>
              <a:latin typeface="Roboto" panose="02000000000000000000" pitchFamily="2" charset="0"/>
              <a:cs typeface="Calibri" panose="020F0502020204030204" pitchFamily="34" charset="0"/>
            </a:endParaRPr>
          </a:p>
          <a:p>
            <a:pPr>
              <a:lnSpc>
                <a:spcPct val="100000"/>
              </a:lnSpc>
              <a:buFont typeface="Wingdings" panose="05000000000000000000" pitchFamily="2" charset="2"/>
              <a:buChar char="l"/>
            </a:pPr>
            <a:r>
              <a:rPr lang="en-US" sz="1600" dirty="0">
                <a:solidFill>
                  <a:srgbClr val="00B0F0"/>
                </a:solidFill>
                <a:latin typeface="Roboto" panose="02000000000000000000" pitchFamily="2" charset="0"/>
                <a:cs typeface="Calibri" panose="020F0502020204030204" pitchFamily="34" charset="0"/>
              </a:rPr>
              <a:t>p-value: 0.038</a:t>
            </a:r>
            <a:endParaRPr lang="en-US" sz="1600" dirty="0">
              <a:solidFill>
                <a:srgbClr val="00B0F0"/>
              </a:solidFill>
              <a:latin typeface="Roboto" panose="02000000000000000000" pitchFamily="2" charset="0"/>
              <a:cs typeface="Calibri" panose="020F0502020204030204" pitchFamily="34" charset="0"/>
            </a:endParaRPr>
          </a:p>
          <a:p>
            <a:pPr marL="0" indent="0">
              <a:lnSpc>
                <a:spcPct val="200000"/>
              </a:lnSpc>
              <a:buNone/>
            </a:pPr>
            <a:r>
              <a:rPr lang="en-US" sz="1600" dirty="0">
                <a:solidFill>
                  <a:srgbClr val="3C4043"/>
                </a:solidFill>
                <a:latin typeface="Roboto" panose="02000000000000000000" pitchFamily="2" charset="0"/>
                <a:cs typeface="Calibri" panose="020F0502020204030204" pitchFamily="34" charset="0"/>
              </a:rPr>
              <a:t>The Chi-Square test produced a Chi-squared statistic of 10.118 and a p-value of 0.038. The p-value is a measure of how likely it is to observe the given data if the null hypothesis is true. In this case, the p-value is below the common significance level of 0.05, suggesting that the observed differences in meal-skipping habits across genders are unlikely to have occurred by chance.</a:t>
            </a:r>
            <a:endParaRPr lang="en-US" sz="1600" dirty="0">
              <a:solidFill>
                <a:srgbClr val="3C4043"/>
              </a:solidFill>
              <a:latin typeface="Roboto" panose="02000000000000000000" pitchFamily="2" charset="0"/>
              <a:cs typeface="Calibri" panose="020F0502020204030204" pitchFamily="34"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691" y="2346157"/>
            <a:ext cx="4291264" cy="32184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Hypothesis #1.3 </a:t>
            </a:r>
            <a:r>
              <a:rPr lang="en-US" b="0" dirty="0"/>
              <a:t>reject or fail to reject </a:t>
            </a:r>
            <a:endParaRPr lang="en-GB" b="0" dirty="0"/>
          </a:p>
        </p:txBody>
      </p:sp>
      <p:sp>
        <p:nvSpPr>
          <p:cNvPr id="9" name="Content Placeholder 9"/>
          <p:cNvSpPr>
            <a:spLocks noGrp="1"/>
          </p:cNvSpPr>
          <p:nvPr>
            <p:ph idx="1"/>
          </p:nvPr>
        </p:nvSpPr>
        <p:spPr>
          <a:xfrm>
            <a:off x="6039853" y="2158012"/>
            <a:ext cx="5313947" cy="3403934"/>
          </a:xfrm>
        </p:spPr>
        <p:txBody>
          <a:bodyPr>
            <a:noAutofit/>
          </a:bodyPr>
          <a:lstStyle/>
          <a:p>
            <a:pPr marL="0" indent="0">
              <a:lnSpc>
                <a:spcPct val="150000"/>
              </a:lnSpc>
              <a:buNone/>
            </a:pPr>
            <a:r>
              <a:rPr lang="en-US" sz="2000" dirty="0">
                <a:latin typeface="Calibri" panose="020F0502020204030204" pitchFamily="34" charset="0"/>
                <a:cs typeface="Calibri" panose="020F0502020204030204" pitchFamily="34" charset="0"/>
              </a:rPr>
              <a:t>Since the p-value (0.038) is less than the threshold of 0.05, we </a:t>
            </a:r>
            <a:r>
              <a:rPr lang="en-US" sz="2000" b="1" dirty="0">
                <a:latin typeface="Calibri" panose="020F0502020204030204" pitchFamily="34" charset="0"/>
                <a:cs typeface="Calibri" panose="020F0502020204030204" pitchFamily="34" charset="0"/>
              </a:rPr>
              <a:t>reject the null hypothesis H0​ </a:t>
            </a:r>
            <a:r>
              <a:rPr lang="en-US" sz="2000" dirty="0">
                <a:latin typeface="Calibri" panose="020F0502020204030204" pitchFamily="34" charset="0"/>
                <a:cs typeface="Calibri" panose="020F0502020204030204" pitchFamily="34" charset="0"/>
              </a:rPr>
              <a:t>. This means that there is sufficient evidence to conclude that there is a statistically significant relationship between gender and the habit of skipping meals in this dataset.</a:t>
            </a:r>
            <a:endParaRPr lang="en-US" sz="2000" dirty="0">
              <a:latin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9434" y="1967163"/>
            <a:ext cx="5181607" cy="38862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Hypothesis #2</a:t>
            </a:r>
            <a:endParaRPr lang="en-GB" dirty="0"/>
          </a:p>
        </p:txBody>
      </p:sp>
      <p:sp>
        <p:nvSpPr>
          <p:cNvPr id="4" name="Rectangle 2"/>
          <p:cNvSpPr>
            <a:spLocks noGrp="1" noChangeArrowheads="1"/>
          </p:cNvSpPr>
          <p:nvPr>
            <p:ph idx="1"/>
          </p:nvPr>
        </p:nvSpPr>
        <p:spPr bwMode="auto">
          <a:xfrm>
            <a:off x="714238" y="2476108"/>
            <a:ext cx="1076352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1" i="0" u="none" strike="noStrike" cap="none" normalizeH="0" baseline="0" dirty="0">
                <a:ln>
                  <a:noFill/>
                </a:ln>
                <a:solidFill>
                  <a:schemeClr val="tx1"/>
                </a:solidFill>
                <a:effectLst/>
                <a:latin typeface="Arial" panose="020B0604020202020204" pitchFamily="34" charset="0"/>
              </a:rPr>
              <a:t>H0 (Null Hypothesis)</a:t>
            </a: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en-US" altLang="zh-CN" sz="1800" b="0" i="0" u="none" strike="noStrike" cap="none" normalizeH="0" baseline="0" dirty="0">
                <a:ln>
                  <a:noFill/>
                </a:ln>
                <a:solidFill>
                  <a:schemeClr val="tx1"/>
                </a:solidFill>
                <a:effectLst/>
                <a:latin typeface="Arial" panose="020B0604020202020204" pitchFamily="34" charset="0"/>
              </a:rPr>
              <a:t>There is no relationship between age and the number of meals per day.</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zh-CN"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1" i="0" u="none" strike="noStrike" cap="none" normalizeH="0" baseline="0" dirty="0">
                <a:ln>
                  <a:noFill/>
                </a:ln>
                <a:solidFill>
                  <a:schemeClr val="tx1"/>
                </a:solidFill>
                <a:effectLst/>
                <a:latin typeface="Arial" panose="020B0604020202020204" pitchFamily="34" charset="0"/>
              </a:rPr>
              <a:t>Ha (Alternative Hypothesis)</a:t>
            </a: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en-US" altLang="zh-CN" sz="1800" b="0" i="0" u="none" strike="noStrike" cap="none" normalizeH="0" baseline="0" dirty="0">
                <a:ln>
                  <a:noFill/>
                </a:ln>
                <a:solidFill>
                  <a:schemeClr val="tx1"/>
                </a:solidFill>
                <a:effectLst/>
                <a:latin typeface="Arial" panose="020B0604020202020204" pitchFamily="34" charset="0"/>
              </a:rPr>
              <a:t>There is a relationship between age and the number of meals per day.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2"/>
            <a:ext cx="10515600" cy="1325563"/>
          </a:xfrm>
        </p:spPr>
        <p:txBody>
          <a:bodyPr/>
          <a:lstStyle/>
          <a:p>
            <a:pPr algn="ctr"/>
            <a:r>
              <a:rPr lang="en-GB" dirty="0"/>
              <a:t>Testing Hypothesis #2.1 </a:t>
            </a:r>
            <a:r>
              <a:rPr lang="en-GB" b="0" dirty="0"/>
              <a:t>visualize the test</a:t>
            </a:r>
            <a:endParaRPr lang="en-GB" b="0" dirty="0"/>
          </a:p>
        </p:txBody>
      </p:sp>
      <p:pic>
        <p:nvPicPr>
          <p:cNvPr id="11" name="内容占位符 10"/>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69885" y="1530852"/>
            <a:ext cx="7252229" cy="435133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GB" dirty="0"/>
              <a:t>Testing Hypothesis #</a:t>
            </a:r>
            <a:r>
              <a:rPr lang="en-GB" b="0" dirty="0"/>
              <a:t>2.2 </a:t>
            </a:r>
            <a:r>
              <a:rPr lang="en-US" b="0" dirty="0"/>
              <a:t>describe the results from the test</a:t>
            </a:r>
            <a:endParaRPr lang="en-GB" b="0" dirty="0"/>
          </a:p>
        </p:txBody>
      </p:sp>
      <p:sp>
        <p:nvSpPr>
          <p:cNvPr id="9" name="Content Placeholder 9"/>
          <p:cNvSpPr>
            <a:spLocks noGrp="1"/>
          </p:cNvSpPr>
          <p:nvPr>
            <p:ph idx="1"/>
          </p:nvPr>
        </p:nvSpPr>
        <p:spPr>
          <a:xfrm>
            <a:off x="5390147" y="2268206"/>
            <a:ext cx="6491036" cy="3404685"/>
          </a:xfrm>
        </p:spPr>
        <p:txBody>
          <a:bodyPr>
            <a:noAutofit/>
          </a:bodyPr>
          <a:lstStyle/>
          <a:p>
            <a:pPr marL="0" indent="0">
              <a:lnSpc>
                <a:spcPct val="100000"/>
              </a:lnSpc>
              <a:buNone/>
            </a:pPr>
            <a:r>
              <a:rPr lang="en-US" altLang="zh-CN" sz="2000" i="0" dirty="0">
                <a:solidFill>
                  <a:srgbClr val="00B0F0"/>
                </a:solidFill>
                <a:effectLst/>
                <a:latin typeface="Roboto" panose="02000000000000000000" pitchFamily="2" charset="0"/>
              </a:rPr>
              <a:t>test results</a:t>
            </a:r>
            <a:endParaRPr lang="en-US" altLang="zh-CN" sz="2000" i="0" dirty="0">
              <a:solidFill>
                <a:srgbClr val="00B0F0"/>
              </a:solidFill>
              <a:effectLst/>
              <a:latin typeface="Roboto" panose="02000000000000000000" pitchFamily="2" charset="0"/>
            </a:endParaRPr>
          </a:p>
          <a:p>
            <a:pPr>
              <a:lnSpc>
                <a:spcPct val="100000"/>
              </a:lnSpc>
              <a:buFont typeface="Wingdings" panose="05000000000000000000" pitchFamily="2" charset="2"/>
              <a:buChar char="l"/>
            </a:pPr>
            <a:r>
              <a:rPr lang="en-US" sz="1600" dirty="0">
                <a:solidFill>
                  <a:srgbClr val="00B0F0"/>
                </a:solidFill>
                <a:latin typeface="Roboto" panose="02000000000000000000" pitchFamily="2" charset="0"/>
                <a:cs typeface="Calibri" panose="020F0502020204030204" pitchFamily="34" charset="0"/>
              </a:rPr>
              <a:t>Kruskal-Wallis: 4.02</a:t>
            </a:r>
            <a:endParaRPr lang="en-US" sz="1600" dirty="0">
              <a:solidFill>
                <a:srgbClr val="00B0F0"/>
              </a:solidFill>
              <a:latin typeface="Roboto" panose="02000000000000000000" pitchFamily="2" charset="0"/>
              <a:cs typeface="Calibri" panose="020F0502020204030204" pitchFamily="34" charset="0"/>
            </a:endParaRPr>
          </a:p>
          <a:p>
            <a:pPr>
              <a:lnSpc>
                <a:spcPct val="100000"/>
              </a:lnSpc>
              <a:buFont typeface="Wingdings" panose="05000000000000000000" pitchFamily="2" charset="2"/>
              <a:buChar char="l"/>
            </a:pPr>
            <a:r>
              <a:rPr lang="en-US" sz="1600" dirty="0">
                <a:solidFill>
                  <a:srgbClr val="00B0F0"/>
                </a:solidFill>
                <a:latin typeface="Roboto" panose="02000000000000000000" pitchFamily="2" charset="0"/>
                <a:cs typeface="Calibri" panose="020F0502020204030204" pitchFamily="34" charset="0"/>
              </a:rPr>
              <a:t>p-value: 0.403</a:t>
            </a:r>
            <a:endParaRPr lang="en-US" sz="1600" dirty="0">
              <a:solidFill>
                <a:srgbClr val="00B0F0"/>
              </a:solidFill>
              <a:latin typeface="Roboto" panose="02000000000000000000" pitchFamily="2" charset="0"/>
              <a:cs typeface="Calibri" panose="020F0502020204030204" pitchFamily="34" charset="0"/>
            </a:endParaRPr>
          </a:p>
          <a:p>
            <a:pPr marL="0" indent="0">
              <a:lnSpc>
                <a:spcPct val="200000"/>
              </a:lnSpc>
              <a:buNone/>
            </a:pPr>
            <a:r>
              <a:rPr lang="en-US" sz="1600" dirty="0">
                <a:solidFill>
                  <a:srgbClr val="3C4043"/>
                </a:solidFill>
                <a:latin typeface="Roboto" panose="02000000000000000000" pitchFamily="2" charset="0"/>
                <a:cs typeface="Calibri" panose="020F0502020204030204" pitchFamily="34" charset="0"/>
              </a:rPr>
              <a:t>The Kruskal-Wallis test resulted in a statistic of 4.02 and a p-value of 0.403. Since the p-value is greater than 0.05, there is not enough evidence to support significant differences in meal frequency across different age groups.</a:t>
            </a:r>
            <a:endParaRPr lang="en-US" sz="1600" dirty="0">
              <a:solidFill>
                <a:srgbClr val="3C4043"/>
              </a:solidFill>
              <a:latin typeface="Roboto" panose="02000000000000000000" pitchFamily="2" charset="0"/>
              <a:cs typeface="Calibri" panose="020F0502020204030204" pitchFamily="34"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473" y="2362620"/>
            <a:ext cx="5025404" cy="30152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Hypothesis #2.3 </a:t>
            </a:r>
            <a:r>
              <a:rPr lang="en-US" b="0" dirty="0"/>
              <a:t>reject or fail to reject </a:t>
            </a:r>
            <a:endParaRPr lang="en-GB" b="0" dirty="0"/>
          </a:p>
        </p:txBody>
      </p:sp>
      <p:sp>
        <p:nvSpPr>
          <p:cNvPr id="9" name="Content Placeholder 9"/>
          <p:cNvSpPr>
            <a:spLocks noGrp="1"/>
          </p:cNvSpPr>
          <p:nvPr>
            <p:ph idx="1"/>
          </p:nvPr>
        </p:nvSpPr>
        <p:spPr>
          <a:xfrm>
            <a:off x="6172200" y="2482865"/>
            <a:ext cx="5313947" cy="2811030"/>
          </a:xfrm>
        </p:spPr>
        <p:txBody>
          <a:bodyPr>
            <a:noAutofit/>
          </a:bodyPr>
          <a:lstStyle/>
          <a:p>
            <a:pPr marL="0" indent="0">
              <a:lnSpc>
                <a:spcPct val="150000"/>
              </a:lnSpc>
              <a:buNone/>
            </a:pPr>
            <a:r>
              <a:rPr lang="en-US" sz="2000" dirty="0">
                <a:latin typeface="Calibri" panose="020F0502020204030204" pitchFamily="34" charset="0"/>
                <a:cs typeface="Calibri" panose="020F0502020204030204" pitchFamily="34" charset="0"/>
              </a:rPr>
              <a:t>As the p-value exceeds 0.05, we </a:t>
            </a:r>
            <a:r>
              <a:rPr lang="en-US" sz="2000" b="1" dirty="0">
                <a:latin typeface="Calibri" panose="020F0502020204030204" pitchFamily="34" charset="0"/>
                <a:cs typeface="Calibri" panose="020F0502020204030204" pitchFamily="34" charset="0"/>
              </a:rPr>
              <a:t>fail to reject the null hypothesis</a:t>
            </a:r>
            <a:r>
              <a:rPr lang="en-US" sz="2000" dirty="0">
                <a:latin typeface="Calibri" panose="020F0502020204030204" pitchFamily="34" charset="0"/>
                <a:cs typeface="Calibri" panose="020F0502020204030204" pitchFamily="34" charset="0"/>
              </a:rPr>
              <a:t>. In other words, the data does not show a significant relationship between age and the number of meals per day.</a:t>
            </a:r>
            <a:endParaRPr lang="en-US" sz="2000" dirty="0">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1385" y="2139662"/>
            <a:ext cx="5257054" cy="31542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Hypothesis #3</a:t>
            </a:r>
            <a:endParaRPr lang="en-GB" dirty="0"/>
          </a:p>
        </p:txBody>
      </p:sp>
      <p:sp>
        <p:nvSpPr>
          <p:cNvPr id="4" name="Rectangle 2"/>
          <p:cNvSpPr>
            <a:spLocks noGrp="1" noChangeArrowheads="1"/>
          </p:cNvSpPr>
          <p:nvPr>
            <p:ph idx="1"/>
          </p:nvPr>
        </p:nvSpPr>
        <p:spPr bwMode="auto">
          <a:xfrm>
            <a:off x="79077" y="2518218"/>
            <a:ext cx="1203384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1" i="0" u="none" strike="noStrike" cap="none" normalizeH="0" baseline="0" dirty="0">
                <a:ln>
                  <a:noFill/>
                </a:ln>
                <a:solidFill>
                  <a:schemeClr val="tx1"/>
                </a:solidFill>
                <a:effectLst/>
                <a:latin typeface="Arial" panose="020B0604020202020204" pitchFamily="34" charset="0"/>
              </a:rPr>
              <a:t>H0 (Null Hypothesis)</a:t>
            </a: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en-US" altLang="zh-CN" sz="1800" b="0" i="0" u="none" strike="noStrike" cap="none" normalizeH="0" baseline="0" dirty="0">
                <a:ln>
                  <a:noFill/>
                </a:ln>
                <a:solidFill>
                  <a:schemeClr val="tx1"/>
                </a:solidFill>
                <a:effectLst/>
                <a:latin typeface="Arial" panose="020B0604020202020204" pitchFamily="34" charset="0"/>
              </a:rPr>
              <a:t>There is no relationship between age group and the frequency of alcohol consumption.</a:t>
            </a:r>
            <a:endParaRPr lang="en-US" altLang="zh-CN"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1" i="0" u="none" strike="noStrike" cap="none" normalizeH="0" baseline="0" dirty="0">
                <a:ln>
                  <a:noFill/>
                </a:ln>
                <a:solidFill>
                  <a:schemeClr val="tx1"/>
                </a:solidFill>
                <a:effectLst/>
                <a:latin typeface="Arial" panose="020B0604020202020204" pitchFamily="34" charset="0"/>
              </a:rPr>
              <a:t>Ha (Alternative Hypothesis)</a:t>
            </a: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en-US" altLang="zh-CN" sz="1800" b="0" i="0" u="none" strike="noStrike" cap="none" normalizeH="0" baseline="0" dirty="0">
                <a:ln>
                  <a:noFill/>
                </a:ln>
                <a:solidFill>
                  <a:schemeClr val="tx1"/>
                </a:solidFill>
                <a:effectLst/>
                <a:latin typeface="Arial" panose="020B0604020202020204" pitchFamily="34" charset="0"/>
              </a:rPr>
              <a:t>There is a relationship between age group and the frequency of alcohol consumption.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74" y="221560"/>
            <a:ext cx="10515600" cy="1325563"/>
          </a:xfrm>
        </p:spPr>
        <p:txBody>
          <a:bodyPr/>
          <a:lstStyle/>
          <a:p>
            <a:pPr algn="ctr"/>
            <a:r>
              <a:rPr lang="en-GB" dirty="0"/>
              <a:t>Testing Hypothesis #3.1 </a:t>
            </a:r>
            <a:r>
              <a:rPr lang="en-GB" b="0" dirty="0"/>
              <a:t>visualize the test</a:t>
            </a:r>
            <a:endParaRPr lang="en-GB" b="0"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4915" y="1547123"/>
            <a:ext cx="9376622" cy="46883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Group Introduction</a:t>
            </a:r>
            <a:endParaRPr lang="en-US" sz="4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GB" dirty="0"/>
              <a:t>Testing Hypothesis #</a:t>
            </a:r>
            <a:r>
              <a:rPr lang="en-GB" b="0" dirty="0"/>
              <a:t>3.2 </a:t>
            </a:r>
            <a:r>
              <a:rPr lang="en-US" b="0" dirty="0"/>
              <a:t>describe the results from the test</a:t>
            </a:r>
            <a:endParaRPr lang="en-GB" b="0" dirty="0"/>
          </a:p>
        </p:txBody>
      </p:sp>
      <p:sp>
        <p:nvSpPr>
          <p:cNvPr id="9" name="Content Placeholder 9"/>
          <p:cNvSpPr>
            <a:spLocks noGrp="1"/>
          </p:cNvSpPr>
          <p:nvPr>
            <p:ph idx="1"/>
          </p:nvPr>
        </p:nvSpPr>
        <p:spPr>
          <a:xfrm>
            <a:off x="5451243" y="1955930"/>
            <a:ext cx="6491036" cy="4198221"/>
          </a:xfrm>
        </p:spPr>
        <p:txBody>
          <a:bodyPr>
            <a:noAutofit/>
          </a:bodyPr>
          <a:lstStyle/>
          <a:p>
            <a:pPr marL="0" indent="0">
              <a:lnSpc>
                <a:spcPct val="100000"/>
              </a:lnSpc>
              <a:buNone/>
            </a:pPr>
            <a:r>
              <a:rPr lang="en-US" altLang="zh-CN" sz="2000" i="0" dirty="0">
                <a:solidFill>
                  <a:srgbClr val="00B0F0"/>
                </a:solidFill>
                <a:effectLst/>
                <a:latin typeface="Roboto" panose="02000000000000000000" pitchFamily="2" charset="0"/>
              </a:rPr>
              <a:t>test results</a:t>
            </a:r>
            <a:endParaRPr lang="en-US" altLang="zh-CN" sz="2000" i="0" dirty="0">
              <a:solidFill>
                <a:srgbClr val="00B0F0"/>
              </a:solidFill>
              <a:effectLst/>
              <a:latin typeface="Roboto" panose="02000000000000000000" pitchFamily="2" charset="0"/>
            </a:endParaRPr>
          </a:p>
          <a:p>
            <a:pPr>
              <a:lnSpc>
                <a:spcPct val="100000"/>
              </a:lnSpc>
              <a:buFont typeface="Wingdings" panose="05000000000000000000" pitchFamily="2" charset="2"/>
              <a:buChar char="l"/>
            </a:pPr>
            <a:r>
              <a:rPr lang="en-US" sz="1600" dirty="0">
                <a:solidFill>
                  <a:srgbClr val="00B0F0"/>
                </a:solidFill>
                <a:latin typeface="Roboto" panose="02000000000000000000" pitchFamily="2" charset="0"/>
                <a:cs typeface="Calibri" panose="020F0502020204030204" pitchFamily="34" charset="0"/>
              </a:rPr>
              <a:t>Chi-square statistic (χ²): 9.14</a:t>
            </a:r>
            <a:endParaRPr lang="en-US" sz="1600" dirty="0">
              <a:solidFill>
                <a:srgbClr val="00B0F0"/>
              </a:solidFill>
              <a:latin typeface="Roboto" panose="02000000000000000000" pitchFamily="2" charset="0"/>
              <a:cs typeface="Calibri" panose="020F0502020204030204" pitchFamily="34" charset="0"/>
            </a:endParaRPr>
          </a:p>
          <a:p>
            <a:pPr>
              <a:lnSpc>
                <a:spcPct val="100000"/>
              </a:lnSpc>
              <a:buFont typeface="Wingdings" panose="05000000000000000000" pitchFamily="2" charset="2"/>
              <a:buChar char="l"/>
            </a:pPr>
            <a:r>
              <a:rPr lang="en-US" sz="1600" dirty="0">
                <a:solidFill>
                  <a:srgbClr val="00B0F0"/>
                </a:solidFill>
                <a:latin typeface="Roboto" panose="02000000000000000000" pitchFamily="2" charset="0"/>
                <a:cs typeface="Calibri" panose="020F0502020204030204" pitchFamily="34" charset="0"/>
              </a:rPr>
              <a:t>P-value: 0.330</a:t>
            </a:r>
            <a:endParaRPr lang="en-US" sz="1600" dirty="0">
              <a:solidFill>
                <a:srgbClr val="00B0F0"/>
              </a:solidFill>
              <a:latin typeface="Roboto" panose="02000000000000000000" pitchFamily="2" charset="0"/>
              <a:cs typeface="Calibri" panose="020F0502020204030204" pitchFamily="34" charset="0"/>
            </a:endParaRPr>
          </a:p>
          <a:p>
            <a:pPr marL="0" indent="0">
              <a:lnSpc>
                <a:spcPct val="200000"/>
              </a:lnSpc>
              <a:buNone/>
            </a:pPr>
            <a:r>
              <a:rPr lang="en-US" sz="1600" dirty="0">
                <a:solidFill>
                  <a:srgbClr val="3C4043"/>
                </a:solidFill>
                <a:latin typeface="Roboto" panose="02000000000000000000" pitchFamily="2" charset="0"/>
                <a:cs typeface="Calibri" panose="020F0502020204030204" pitchFamily="34" charset="0"/>
              </a:rPr>
              <a:t>The chi-square test yielded a statistic of 9.14, with 8 degrees of freedom, and a p-value of 0.330. A higher value of χ² would indicate a stronger deviation from the null hypothesis. A p-value lower than 0.05 would indicate strong evidence against the null hypothesis, while a p-value greater than 0.05 suggests insufficient evidence to reject it.</a:t>
            </a:r>
            <a:endParaRPr lang="en-US" sz="1600" dirty="0">
              <a:solidFill>
                <a:srgbClr val="3C4043"/>
              </a:solidFill>
              <a:latin typeface="Roboto" panose="02000000000000000000" pitchFamily="2" charset="0"/>
              <a:cs typeface="Calibri" panose="020F0502020204030204" pitchFamily="34"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1067" y="2701090"/>
            <a:ext cx="4620136" cy="231006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Hypothesis #3.3 </a:t>
            </a:r>
            <a:r>
              <a:rPr lang="en-US" b="0" dirty="0"/>
              <a:t>reject or fail to reject </a:t>
            </a:r>
            <a:endParaRPr lang="en-GB" b="0" dirty="0"/>
          </a:p>
        </p:txBody>
      </p:sp>
      <p:sp>
        <p:nvSpPr>
          <p:cNvPr id="9" name="Content Placeholder 9"/>
          <p:cNvSpPr>
            <a:spLocks noGrp="1"/>
          </p:cNvSpPr>
          <p:nvPr>
            <p:ph idx="1"/>
          </p:nvPr>
        </p:nvSpPr>
        <p:spPr>
          <a:xfrm>
            <a:off x="6172200" y="2470833"/>
            <a:ext cx="5504447" cy="2985488"/>
          </a:xfrm>
        </p:spPr>
        <p:txBody>
          <a:bodyPr>
            <a:noAutofit/>
          </a:bodyPr>
          <a:lstStyle/>
          <a:p>
            <a:pPr marL="0" indent="0">
              <a:lnSpc>
                <a:spcPct val="150000"/>
              </a:lnSpc>
              <a:buNone/>
            </a:pPr>
            <a:r>
              <a:rPr lang="en-US" sz="2000" dirty="0">
                <a:latin typeface="Calibri" panose="020F0502020204030204" pitchFamily="34" charset="0"/>
                <a:cs typeface="Calibri" panose="020F0502020204030204" pitchFamily="34" charset="0"/>
              </a:rPr>
              <a:t>Since the p-value (0.330) is greater than the commonly used significance level of 0.05, we </a:t>
            </a:r>
            <a:r>
              <a:rPr lang="en-US" sz="2000" b="1" dirty="0">
                <a:latin typeface="Calibri" panose="020F0502020204030204" pitchFamily="34" charset="0"/>
                <a:cs typeface="Calibri" panose="020F0502020204030204" pitchFamily="34" charset="0"/>
              </a:rPr>
              <a:t>fail to reject the null hypothesis</a:t>
            </a:r>
            <a:r>
              <a:rPr lang="en-US" sz="2000" dirty="0">
                <a:latin typeface="Calibri" panose="020F0502020204030204" pitchFamily="34" charset="0"/>
                <a:cs typeface="Calibri" panose="020F0502020204030204" pitchFamily="34" charset="0"/>
              </a:rPr>
              <a:t>. This means that there is insufficient evidence to conclude that there is a significant relationship between age group and alcohol consumption frequency in this dataset.</a:t>
            </a:r>
            <a:endParaRPr lang="en-US" sz="2000" dirty="0">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3099" y="2755227"/>
            <a:ext cx="5402188" cy="270109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Hypothesis #4</a:t>
            </a:r>
            <a:endParaRPr lang="en-GB" dirty="0"/>
          </a:p>
        </p:txBody>
      </p:sp>
      <p:sp>
        <p:nvSpPr>
          <p:cNvPr id="4" name="Rectangle 2"/>
          <p:cNvSpPr>
            <a:spLocks noGrp="1" noChangeArrowheads="1"/>
          </p:cNvSpPr>
          <p:nvPr>
            <p:ph idx="1"/>
          </p:nvPr>
        </p:nvSpPr>
        <p:spPr bwMode="auto">
          <a:xfrm>
            <a:off x="412889" y="2648090"/>
            <a:ext cx="113662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1" i="0" u="none" strike="noStrike" cap="none" normalizeH="0" baseline="0" dirty="0">
                <a:ln>
                  <a:noFill/>
                </a:ln>
                <a:solidFill>
                  <a:schemeClr val="tx1"/>
                </a:solidFill>
                <a:effectLst/>
                <a:latin typeface="Arial" panose="020B0604020202020204" pitchFamily="34" charset="0"/>
              </a:rPr>
              <a:t>H0 (Null Hypothesis)</a:t>
            </a: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en-US" altLang="zh-CN" sz="1800" b="0" i="0" u="none" strike="noStrike" cap="none" normalizeH="0" baseline="0" dirty="0">
                <a:ln>
                  <a:noFill/>
                </a:ln>
                <a:solidFill>
                  <a:schemeClr val="tx1"/>
                </a:solidFill>
                <a:effectLst/>
                <a:latin typeface="Arial" panose="020B0604020202020204" pitchFamily="34" charset="0"/>
              </a:rPr>
              <a:t>There is no association between age groups and the frequency of sweet food consumption.</a:t>
            </a:r>
            <a:endParaRPr lang="en-US" altLang="zh-CN"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1" i="0" u="none" strike="noStrike" cap="none" normalizeH="0" baseline="0" dirty="0">
                <a:ln>
                  <a:noFill/>
                </a:ln>
                <a:solidFill>
                  <a:schemeClr val="tx1"/>
                </a:solidFill>
                <a:effectLst/>
                <a:latin typeface="Arial" panose="020B0604020202020204" pitchFamily="34" charset="0"/>
              </a:rPr>
              <a:t>Ha (Alternative Hypothesis)</a:t>
            </a: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en-US" altLang="zh-CN" sz="1800" b="0" i="0" u="none" strike="noStrike" cap="none" normalizeH="0" baseline="0" dirty="0">
                <a:ln>
                  <a:noFill/>
                </a:ln>
                <a:solidFill>
                  <a:schemeClr val="tx1"/>
                </a:solidFill>
                <a:effectLst/>
                <a:latin typeface="Arial" panose="020B0604020202020204" pitchFamily="34" charset="0"/>
              </a:rPr>
              <a:t>There is an association between age groups and the frequency of sweet food consumption.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162"/>
            <a:ext cx="10515600" cy="1325563"/>
          </a:xfrm>
        </p:spPr>
        <p:txBody>
          <a:bodyPr/>
          <a:lstStyle/>
          <a:p>
            <a:pPr algn="ctr"/>
            <a:r>
              <a:rPr lang="en-GB" dirty="0"/>
              <a:t>Testing Hypothesis #</a:t>
            </a:r>
            <a:r>
              <a:rPr lang="en-GB" b="0" dirty="0"/>
              <a:t>4.1 visualize the test</a:t>
            </a:r>
            <a:endParaRPr lang="en-GB" b="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54290" y="1022685"/>
            <a:ext cx="7547880" cy="532572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GB" dirty="0"/>
              <a:t>Testing Hypothesis #</a:t>
            </a:r>
            <a:r>
              <a:rPr lang="en-GB" b="0" dirty="0"/>
              <a:t>4.2 </a:t>
            </a:r>
            <a:r>
              <a:rPr lang="en-US" b="0" dirty="0"/>
              <a:t>describe the results from the test</a:t>
            </a:r>
            <a:endParaRPr lang="en-GB" b="0" dirty="0"/>
          </a:p>
        </p:txBody>
      </p:sp>
      <p:sp>
        <p:nvSpPr>
          <p:cNvPr id="9" name="Content Placeholder 9"/>
          <p:cNvSpPr>
            <a:spLocks noGrp="1"/>
          </p:cNvSpPr>
          <p:nvPr>
            <p:ph idx="1"/>
          </p:nvPr>
        </p:nvSpPr>
        <p:spPr>
          <a:xfrm>
            <a:off x="5342021" y="1781674"/>
            <a:ext cx="6436895" cy="4631158"/>
          </a:xfrm>
        </p:spPr>
        <p:txBody>
          <a:bodyPr>
            <a:noAutofit/>
          </a:bodyPr>
          <a:lstStyle/>
          <a:p>
            <a:pPr marL="0" indent="0">
              <a:lnSpc>
                <a:spcPct val="100000"/>
              </a:lnSpc>
              <a:buNone/>
            </a:pPr>
            <a:r>
              <a:rPr lang="en-US" altLang="zh-CN" sz="2000" i="0" dirty="0">
                <a:solidFill>
                  <a:srgbClr val="00B0F0"/>
                </a:solidFill>
                <a:effectLst/>
                <a:latin typeface="Roboto" panose="02000000000000000000" pitchFamily="2" charset="0"/>
              </a:rPr>
              <a:t>test results</a:t>
            </a:r>
            <a:endParaRPr lang="en-US" altLang="zh-CN" sz="2000" i="0" dirty="0">
              <a:solidFill>
                <a:srgbClr val="00B0F0"/>
              </a:solidFill>
              <a:effectLst/>
              <a:latin typeface="Roboto" panose="02000000000000000000" pitchFamily="2" charset="0"/>
            </a:endParaRPr>
          </a:p>
          <a:p>
            <a:pPr>
              <a:lnSpc>
                <a:spcPct val="100000"/>
              </a:lnSpc>
              <a:buFont typeface="Wingdings" panose="05000000000000000000" pitchFamily="2" charset="2"/>
              <a:buChar char="l"/>
            </a:pPr>
            <a:r>
              <a:rPr lang="en-US" sz="1600" dirty="0">
                <a:solidFill>
                  <a:srgbClr val="00B0F0"/>
                </a:solidFill>
                <a:latin typeface="Roboto" panose="02000000000000000000" pitchFamily="2" charset="0"/>
                <a:cs typeface="Calibri" panose="020F0502020204030204" pitchFamily="34" charset="0"/>
              </a:rPr>
              <a:t>Chi-square: 20.68</a:t>
            </a:r>
            <a:endParaRPr lang="en-US" sz="1600" dirty="0">
              <a:solidFill>
                <a:srgbClr val="00B0F0"/>
              </a:solidFill>
              <a:latin typeface="Roboto" panose="02000000000000000000" pitchFamily="2" charset="0"/>
              <a:cs typeface="Calibri" panose="020F0502020204030204" pitchFamily="34" charset="0"/>
            </a:endParaRPr>
          </a:p>
          <a:p>
            <a:pPr>
              <a:lnSpc>
                <a:spcPct val="100000"/>
              </a:lnSpc>
              <a:buFont typeface="Wingdings" panose="05000000000000000000" pitchFamily="2" charset="2"/>
              <a:buChar char="l"/>
            </a:pPr>
            <a:r>
              <a:rPr lang="en-US" sz="1600" dirty="0">
                <a:solidFill>
                  <a:srgbClr val="00B0F0"/>
                </a:solidFill>
                <a:latin typeface="Roboto" panose="02000000000000000000" pitchFamily="2" charset="0"/>
                <a:cs typeface="Calibri" panose="020F0502020204030204" pitchFamily="34" charset="0"/>
              </a:rPr>
              <a:t>p-value: 0.838</a:t>
            </a:r>
            <a:endParaRPr lang="en-US" sz="1600" dirty="0">
              <a:solidFill>
                <a:srgbClr val="00B0F0"/>
              </a:solidFill>
              <a:latin typeface="Roboto" panose="02000000000000000000" pitchFamily="2" charset="0"/>
              <a:cs typeface="Calibri" panose="020F0502020204030204" pitchFamily="34" charset="0"/>
            </a:endParaRPr>
          </a:p>
          <a:p>
            <a:pPr marL="0" indent="0">
              <a:lnSpc>
                <a:spcPct val="200000"/>
              </a:lnSpc>
              <a:buNone/>
            </a:pPr>
            <a:r>
              <a:rPr lang="en-US" sz="1600" dirty="0">
                <a:solidFill>
                  <a:srgbClr val="3C4043"/>
                </a:solidFill>
                <a:latin typeface="Roboto" panose="02000000000000000000" pitchFamily="2" charset="0"/>
                <a:cs typeface="Calibri" panose="020F0502020204030204" pitchFamily="34" charset="0"/>
              </a:rPr>
              <a:t>The Chi-Square test produced a Chi-squared statistic of 20.68 and a p-value of 0.838. The p-value is a measure of how likely it is to observe the given data if the null hypothesis is true. In this case, the p-value is below the common significance level of 0.05, suggesting that the differences observed in the cross-tabulation between different age groups' sweet food consumption frequencies could very likely be due to chance rather than a true underlying association.</a:t>
            </a:r>
            <a:endParaRPr lang="en-US" sz="1600" dirty="0">
              <a:solidFill>
                <a:srgbClr val="3C4043"/>
              </a:solidFill>
              <a:latin typeface="Roboto" panose="02000000000000000000" pitchFamily="2" charset="0"/>
              <a:cs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3084" y="2346156"/>
            <a:ext cx="4828127" cy="340668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Hypothesis #4.3 </a:t>
            </a:r>
            <a:r>
              <a:rPr lang="en-US" b="0" dirty="0"/>
              <a:t>reject or fail to reject </a:t>
            </a:r>
            <a:endParaRPr lang="en-GB" b="0" dirty="0"/>
          </a:p>
        </p:txBody>
      </p:sp>
      <p:sp>
        <p:nvSpPr>
          <p:cNvPr id="9" name="Content Placeholder 9"/>
          <p:cNvSpPr>
            <a:spLocks noGrp="1"/>
          </p:cNvSpPr>
          <p:nvPr>
            <p:ph idx="1"/>
          </p:nvPr>
        </p:nvSpPr>
        <p:spPr>
          <a:xfrm>
            <a:off x="6039853" y="2158012"/>
            <a:ext cx="5313947" cy="3403934"/>
          </a:xfrm>
        </p:spPr>
        <p:txBody>
          <a:bodyPr>
            <a:noAutofit/>
          </a:bodyPr>
          <a:lstStyle/>
          <a:p>
            <a:pPr marL="0" indent="0">
              <a:lnSpc>
                <a:spcPct val="150000"/>
              </a:lnSpc>
              <a:buNone/>
            </a:pPr>
            <a:r>
              <a:rPr lang="en-US" sz="2000" dirty="0">
                <a:latin typeface="Calibri" panose="020F0502020204030204" pitchFamily="34" charset="0"/>
                <a:cs typeface="Calibri" panose="020F0502020204030204" pitchFamily="34" charset="0"/>
              </a:rPr>
              <a:t>Given the p-value of 0.838, which is much greater than the typical alpha level of 0.05, we </a:t>
            </a:r>
            <a:r>
              <a:rPr lang="en-US" sz="2000" b="1" dirty="0">
                <a:latin typeface="Calibri" panose="020F0502020204030204" pitchFamily="34" charset="0"/>
                <a:cs typeface="Calibri" panose="020F0502020204030204" pitchFamily="34" charset="0"/>
              </a:rPr>
              <a:t>fail to reject the null hypothesis</a:t>
            </a:r>
            <a:r>
              <a:rPr lang="en-US" sz="2000" dirty="0">
                <a:latin typeface="Calibri" panose="020F0502020204030204" pitchFamily="34" charset="0"/>
                <a:cs typeface="Calibri" panose="020F0502020204030204" pitchFamily="34" charset="0"/>
              </a:rPr>
              <a:t>. This indicates that there is no statistically significant association between age groups and the frequency of sweet food consumption based on the data provided.</a:t>
            </a:r>
            <a:endParaRPr lang="en-US" sz="2000"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578" y="1612231"/>
            <a:ext cx="5857275" cy="413284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dirty="0">
                <a:sym typeface="+mn-ea"/>
              </a:rPr>
              <a:t>Hypothesis</a:t>
            </a:r>
            <a:r>
              <a:rPr lang="en-GB" dirty="0">
                <a:sym typeface="+mn-ea"/>
              </a:rPr>
              <a:t> #</a:t>
            </a:r>
            <a:r>
              <a:rPr lang="en-US" altLang="en-GB" dirty="0">
                <a:sym typeface="+mn-ea"/>
              </a:rPr>
              <a:t>5</a:t>
            </a:r>
            <a:endParaRPr lang="en-US" altLang="en-GB" dirty="0">
              <a:sym typeface="+mn-ea"/>
            </a:endParaRPr>
          </a:p>
        </p:txBody>
      </p:sp>
      <p:sp>
        <p:nvSpPr>
          <p:cNvPr id="3" name="内容占位符 2"/>
          <p:cNvSpPr>
            <a:spLocks noGrp="1"/>
          </p:cNvSpPr>
          <p:nvPr>
            <p:ph idx="1"/>
          </p:nvPr>
        </p:nvSpPr>
        <p:spPr/>
        <p:txBody>
          <a:bodyPr/>
          <a:p>
            <a:pPr marL="0" indent="0">
              <a:buNone/>
            </a:pPr>
            <a:r>
              <a:rPr lang="en-US" i="1" dirty="0">
                <a:latin typeface="Calibri" panose="020F0502020204030204" pitchFamily="34" charset="0"/>
                <a:cs typeface="Calibri" panose="020F0502020204030204" pitchFamily="34" charset="0"/>
                <a:sym typeface="+mn-ea"/>
              </a:rPr>
              <a:t>Null Hypothesis (H₀):</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sym typeface="+mn-ea"/>
              </a:rPr>
              <a:t>H₀: There is no significant linear relationship between the number of meals per day and the number of times out to eat per week.</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sym typeface="+mn-ea"/>
              </a:rPr>
              <a:t>Alternative Hypothesis (Hₐ):</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sym typeface="+mn-ea"/>
              </a:rPr>
              <a:t>Hₐ: There is a significant linear relationship between the number of meals per day and the number of times out to eat per week.</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Running result</a:t>
            </a:r>
            <a:endParaRPr lang="zh-CN" altLang="en-US"/>
          </a:p>
        </p:txBody>
      </p:sp>
      <p:sp>
        <p:nvSpPr>
          <p:cNvPr id="3" name="内容占位符 2"/>
          <p:cNvSpPr>
            <a:spLocks noGrp="1"/>
          </p:cNvSpPr>
          <p:nvPr>
            <p:ph idx="1"/>
          </p:nvPr>
        </p:nvSpPr>
        <p:spPr/>
        <p:txBody>
          <a:bodyPr/>
          <a:p>
            <a:endParaRPr lang="zh-CN" altLang="en-US"/>
          </a:p>
        </p:txBody>
      </p:sp>
      <p:pic>
        <p:nvPicPr>
          <p:cNvPr id="4" name="内容占位符 3" descr="Figure_1"/>
          <p:cNvPicPr>
            <a:picLocks noChangeAspect="1"/>
          </p:cNvPicPr>
          <p:nvPr/>
        </p:nvPicPr>
        <p:blipFill>
          <a:blip r:embed="rId1"/>
          <a:stretch>
            <a:fillRect/>
          </a:stretch>
        </p:blipFill>
        <p:spPr>
          <a:xfrm>
            <a:off x="1095375" y="1253490"/>
            <a:ext cx="7633970" cy="43516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sym typeface="+mn-ea"/>
              </a:rPr>
              <a:t>According to the picture, there is no significant linear relationship between the number of meals eaten per day and the number of meals eaten out per week. Therefore, the H0 hypothesis should be rejected</a:t>
            </a:r>
            <a:endParaRPr lang="zh-CN" altLang="en-US"/>
          </a:p>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dirty="0">
                <a:sym typeface="+mn-ea"/>
              </a:rPr>
              <a:t>Hypothesis #</a:t>
            </a:r>
            <a:r>
              <a:rPr lang="en-US" altLang="en-GB" dirty="0">
                <a:sym typeface="+mn-ea"/>
              </a:rPr>
              <a:t>6</a:t>
            </a:r>
            <a:endParaRPr lang="en-US" altLang="en-GB" dirty="0">
              <a:sym typeface="+mn-ea"/>
            </a:endParaRPr>
          </a:p>
        </p:txBody>
      </p:sp>
      <p:sp>
        <p:nvSpPr>
          <p:cNvPr id="3" name="内容占位符 2"/>
          <p:cNvSpPr>
            <a:spLocks noGrp="1"/>
          </p:cNvSpPr>
          <p:nvPr>
            <p:ph idx="1"/>
          </p:nvPr>
        </p:nvSpPr>
        <p:spPr/>
        <p:txBody>
          <a:bodyPr/>
          <a:p>
            <a:pPr marL="0" indent="0">
              <a:buNone/>
            </a:pPr>
            <a:r>
              <a:rPr lang="en-US" i="1" dirty="0">
                <a:latin typeface="Calibri" panose="020F0502020204030204" pitchFamily="34" charset="0"/>
                <a:cs typeface="Calibri" panose="020F0502020204030204" pitchFamily="34" charset="0"/>
                <a:sym typeface="+mn-ea"/>
              </a:rPr>
              <a:t>Null Hypothesis (H₀): </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sym typeface="+mn-ea"/>
              </a:rPr>
              <a:t>There is no significant difference in the number of meals per day between different genders (i.e., the mean number of meals per day is the same across genders).</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sym typeface="+mn-ea"/>
              </a:rPr>
              <a:t>Alternative Hypothesis (Hₐ):</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sym typeface="+mn-ea"/>
              </a:rPr>
              <a:t>There is a significant difference in the number of meals per day between different genders (i.e., the mean number of meals per day is different for males and females).</a:t>
            </a:r>
            <a:endParaRPr lang="en-US" i="1" dirty="0">
              <a:latin typeface="Calibri" panose="020F0502020204030204" pitchFamily="34" charset="0"/>
              <a:cs typeface="Calibri" panose="020F0502020204030204" pitchFamily="34" charset="0"/>
            </a:endParaRP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857284" y="1856488"/>
          <a:ext cx="10473690" cy="2489200"/>
        </p:xfrm>
        <a:graphic>
          <a:graphicData uri="http://schemas.openxmlformats.org/drawingml/2006/table">
            <a:tbl>
              <a:tblPr firstRow="1" bandRow="1">
                <a:tableStyleId>{5C22544A-7EE6-4342-B048-85BDC9FD1C3A}</a:tableStyleId>
              </a:tblPr>
              <a:tblGrid>
                <a:gridCol w="3566160"/>
                <a:gridCol w="6907427"/>
              </a:tblGrid>
              <a:tr h="370840">
                <a:tc>
                  <a:txBody>
                    <a:bodyPr/>
                    <a:lstStyle/>
                    <a:p>
                      <a:pPr algn="ctr"/>
                      <a:r>
                        <a:rPr lang="en-US" dirty="0">
                          <a:solidFill>
                            <a:schemeClr val="bg1"/>
                          </a:solidFill>
                        </a:rPr>
                        <a:t>Member Name</a:t>
                      </a:r>
                      <a:endParaRPr lang="en-US" dirty="0">
                        <a:solidFill>
                          <a:schemeClr val="bg1"/>
                        </a:solidFill>
                      </a:endParaRPr>
                    </a:p>
                  </a:txBody>
                  <a:tcPr anchor="ctr">
                    <a:solidFill>
                      <a:schemeClr val="accent5">
                        <a:lumMod val="50000"/>
                      </a:schemeClr>
                    </a:solidFill>
                  </a:tcPr>
                </a:tc>
                <a:tc>
                  <a:txBody>
                    <a:bodyPr/>
                    <a:lstStyle/>
                    <a:p>
                      <a:pPr algn="ctr"/>
                      <a:r>
                        <a:rPr lang="en-US" dirty="0">
                          <a:solidFill>
                            <a:schemeClr val="bg1"/>
                          </a:solidFill>
                        </a:rPr>
                        <a:t>Contribution to the  Mini-project</a:t>
                      </a:r>
                      <a:endParaRPr lang="en-US" dirty="0">
                        <a:solidFill>
                          <a:schemeClr val="bg1"/>
                        </a:solidFill>
                      </a:endParaRPr>
                    </a:p>
                  </a:txBody>
                  <a:tcPr anchor="ctr">
                    <a:solidFill>
                      <a:schemeClr val="accent5">
                        <a:lumMod val="50000"/>
                      </a:schemeClr>
                    </a:solidFill>
                  </a:tcPr>
                </a:tc>
              </a:tr>
              <a:tr h="370840">
                <a:tc>
                  <a:txBody>
                    <a:bodyPr/>
                    <a:lstStyle/>
                    <a:p>
                      <a:pPr algn="ctr"/>
                      <a:r>
                        <a:rPr lang="en-US" dirty="0"/>
                        <a:t>JiangZhou</a:t>
                      </a:r>
                      <a:endParaRPr lang="en-US"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Variable distribution,ANOVA/Kruskal Wallis,</a:t>
                      </a:r>
                      <a:r>
                        <a:rPr lang="en-US" sz="1800" dirty="0">
                          <a:sym typeface="+mn-ea"/>
                        </a:rPr>
                        <a:t>t-Test/Mann-Whitney U test,</a:t>
                      </a:r>
                      <a:r>
                        <a:rPr lang="en-US" dirty="0"/>
                        <a:t>Regression,Sentiment Analysis,PPT</a:t>
                      </a:r>
                      <a:endParaRPr lang="en-US" dirty="0"/>
                    </a:p>
                  </a:txBody>
                  <a:tcPr anchor="ctr">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a:t>HeTao</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ym typeface="+mn-ea"/>
                        </a:rPr>
                        <a:t>Variable distribution,ANOVA/Kruskal Wallis,</a:t>
                      </a:r>
                      <a:r>
                        <a:rPr lang="en-US" dirty="0"/>
                        <a:t>Chi-square Test,PPT</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a:t>YanMingyu</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PPT</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a:t>ZhaKeyu</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PPT</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itle 1"/>
          <p:cNvSpPr>
            <a:spLocks noGrp="1"/>
          </p:cNvSpPr>
          <p:nvPr>
            <p:ph type="title"/>
          </p:nvPr>
        </p:nvSpPr>
        <p:spPr>
          <a:xfrm>
            <a:off x="838200" y="365125"/>
            <a:ext cx="10515600" cy="1325563"/>
          </a:xfrm>
        </p:spPr>
        <p:txBody>
          <a:bodyPr/>
          <a:lstStyle/>
          <a:p>
            <a:r>
              <a:rPr lang="en-GB" dirty="0"/>
              <a:t>Group members and their contribution</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sz="half" idx="1"/>
          </p:nvPr>
        </p:nvSpPr>
        <p:spPr>
          <a:xfrm>
            <a:off x="838200" y="593725"/>
            <a:ext cx="4827905" cy="5583555"/>
          </a:xfrm>
        </p:spPr>
        <p:txBody>
          <a:bodyPr>
            <a:normAutofit fontScale="40000"/>
          </a:bodyPr>
          <a:p>
            <a:r>
              <a:rPr lang="zh-CN" altLang="en-US">
                <a:sym typeface="+mn-ea"/>
              </a:rPr>
              <a:t>Shapiro-Wilk Test:</a:t>
            </a:r>
            <a:endParaRPr lang="zh-CN" altLang="en-US"/>
          </a:p>
          <a:p>
            <a:r>
              <a:rPr lang="zh-CN" altLang="en-US">
                <a:sym typeface="+mn-ea"/>
              </a:rPr>
              <a:t>Statistic: 0.7860300447744776, p-value: 2.712346901387589e-09</a:t>
            </a:r>
            <a:endParaRPr lang="zh-CN" altLang="en-US"/>
          </a:p>
          <a:p>
            <a:endParaRPr lang="zh-CN" altLang="en-US"/>
          </a:p>
          <a:p>
            <a:r>
              <a:rPr lang="zh-CN" altLang="en-US">
                <a:sym typeface="+mn-ea"/>
              </a:rPr>
              <a:t>Anderson-Darling Test:</a:t>
            </a:r>
            <a:endParaRPr lang="zh-CN" altLang="en-US"/>
          </a:p>
          <a:p>
            <a:r>
              <a:rPr lang="zh-CN" altLang="en-US">
                <a:sym typeface="+mn-ea"/>
              </a:rPr>
              <a:t>Statistic: 8.630569522058124</a:t>
            </a:r>
            <a:endParaRPr lang="zh-CN" altLang="en-US"/>
          </a:p>
          <a:p>
            <a:r>
              <a:rPr lang="zh-CN" altLang="en-US">
                <a:sym typeface="+mn-ea"/>
              </a:rPr>
              <a:t>Critical value: 0.55 for significance level 15.0</a:t>
            </a:r>
            <a:endParaRPr lang="zh-CN" altLang="en-US"/>
          </a:p>
          <a:p>
            <a:r>
              <a:rPr lang="zh-CN" altLang="en-US">
                <a:sym typeface="+mn-ea"/>
              </a:rPr>
              <a:t>Critical value: 0.626 for significance level 10.0</a:t>
            </a:r>
            <a:endParaRPr lang="zh-CN" altLang="en-US"/>
          </a:p>
          <a:p>
            <a:r>
              <a:rPr lang="zh-CN" altLang="en-US">
                <a:sym typeface="+mn-ea"/>
              </a:rPr>
              <a:t>Critical value: 0.752 for significance level 5.0</a:t>
            </a:r>
            <a:endParaRPr lang="zh-CN" altLang="en-US"/>
          </a:p>
          <a:p>
            <a:r>
              <a:rPr lang="zh-CN" altLang="en-US">
                <a:sym typeface="+mn-ea"/>
              </a:rPr>
              <a:t>Critical value: 0.877 for significance level 2.5</a:t>
            </a:r>
            <a:endParaRPr lang="zh-CN" altLang="en-US"/>
          </a:p>
          <a:p>
            <a:r>
              <a:rPr lang="zh-CN" altLang="en-US">
                <a:sym typeface="+mn-ea"/>
              </a:rPr>
              <a:t>Critical value: 1.043 for significance level 1.0</a:t>
            </a:r>
            <a:endParaRPr lang="zh-CN" altLang="en-US"/>
          </a:p>
          <a:p>
            <a:r>
              <a:rPr lang="zh-CN" altLang="en-US">
                <a:sym typeface="+mn-ea"/>
              </a:rPr>
              <a:t>How many meals do you have a day? (number of regular occasions in a day when a significant and reasonably filling amount of food is eaten) is not normally distributed. Performing Kruskal-Wallis Test...</a:t>
            </a:r>
            <a:endParaRPr lang="zh-CN" altLang="en-US"/>
          </a:p>
          <a:p>
            <a:endParaRPr lang="zh-CN" altLang="en-US"/>
          </a:p>
          <a:p>
            <a:r>
              <a:rPr lang="zh-CN" altLang="en-US">
                <a:sym typeface="+mn-ea"/>
              </a:rPr>
              <a:t>Test Statistic: 7.666962242562949, p-value: 0.005624106314683147</a:t>
            </a:r>
            <a:endParaRPr lang="zh-CN" altLang="en-US"/>
          </a:p>
          <a:p>
            <a:r>
              <a:rPr lang="zh-CN" altLang="en-US">
                <a:sym typeface="+mn-ea"/>
              </a:rPr>
              <a:t>Null Hypothesis is rejected.</a:t>
            </a:r>
            <a:endParaRPr lang="zh-CN" altLang="en-US"/>
          </a:p>
          <a:p>
            <a:r>
              <a:rPr lang="zh-CN" altLang="en-US">
                <a:sym typeface="+mn-ea"/>
              </a:rPr>
              <a:t>Test Statistic: 7.666962242562949, p-value: 0.005624106314683147</a:t>
            </a:r>
            <a:endParaRPr lang="zh-CN" altLang="en-US"/>
          </a:p>
          <a:p>
            <a:endParaRPr lang="zh-CN" altLang="en-US"/>
          </a:p>
        </p:txBody>
      </p:sp>
      <p:sp>
        <p:nvSpPr>
          <p:cNvPr id="6" name="内容占位符 5"/>
          <p:cNvSpPr>
            <a:spLocks noGrp="1"/>
          </p:cNvSpPr>
          <p:nvPr>
            <p:ph sz="half" idx="2"/>
          </p:nvPr>
        </p:nvSpPr>
        <p:spPr/>
        <p:txBody>
          <a:bodyPr/>
          <a:p>
            <a:endParaRPr lang="zh-CN" altLang="en-US"/>
          </a:p>
        </p:txBody>
      </p:sp>
      <p:pic>
        <p:nvPicPr>
          <p:cNvPr id="8" name="内容占位符 6" descr="Figure_2"/>
          <p:cNvPicPr>
            <a:picLocks noChangeAspect="1"/>
          </p:cNvPicPr>
          <p:nvPr/>
        </p:nvPicPr>
        <p:blipFill>
          <a:blip r:embed="rId1"/>
          <a:stretch>
            <a:fillRect/>
          </a:stretch>
        </p:blipFill>
        <p:spPr>
          <a:xfrm>
            <a:off x="6498590" y="521970"/>
            <a:ext cx="4472305" cy="2480310"/>
          </a:xfrm>
          <a:prstGeom prst="rect">
            <a:avLst/>
          </a:prstGeom>
        </p:spPr>
      </p:pic>
      <p:pic>
        <p:nvPicPr>
          <p:cNvPr id="9" name="图片 8" descr="Figure_3"/>
          <p:cNvPicPr>
            <a:picLocks noChangeAspect="1"/>
          </p:cNvPicPr>
          <p:nvPr/>
        </p:nvPicPr>
        <p:blipFill>
          <a:blip r:embed="rId2"/>
          <a:stretch>
            <a:fillRect/>
          </a:stretch>
        </p:blipFill>
        <p:spPr>
          <a:xfrm>
            <a:off x="6709410" y="3429000"/>
            <a:ext cx="4320540" cy="2031365"/>
          </a:xfrm>
          <a:prstGeom prst="rect">
            <a:avLst/>
          </a:prstGeom>
        </p:spPr>
      </p:pic>
      <p:pic>
        <p:nvPicPr>
          <p:cNvPr id="10" name="图片 9" descr="Figure_4"/>
          <p:cNvPicPr>
            <a:picLocks noChangeAspect="1"/>
          </p:cNvPicPr>
          <p:nvPr/>
        </p:nvPicPr>
        <p:blipFill>
          <a:blip r:embed="rId3"/>
          <a:stretch>
            <a:fillRect/>
          </a:stretch>
        </p:blipFill>
        <p:spPr>
          <a:xfrm>
            <a:off x="3948430" y="1235075"/>
            <a:ext cx="2760980" cy="19481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8035" y="695325"/>
            <a:ext cx="10565765" cy="5481955"/>
          </a:xfrm>
        </p:spPr>
        <p:txBody>
          <a:bodyPr/>
          <a:p>
            <a:pPr marL="0" indent="0">
              <a:buNone/>
            </a:pPr>
            <a:r>
              <a:rPr lang="zh-CN" altLang="en-US">
                <a:sym typeface="+mn-ea"/>
              </a:rPr>
              <a:t>Statistic: 0.786</a:t>
            </a:r>
            <a:endParaRPr lang="zh-CN" altLang="en-US"/>
          </a:p>
          <a:p>
            <a:pPr marL="0" indent="0">
              <a:buNone/>
            </a:pPr>
            <a:r>
              <a:rPr lang="zh-CN" altLang="en-US">
                <a:sym typeface="+mn-ea"/>
              </a:rPr>
              <a:t>p-value: 2.71 × 10⁻⁹</a:t>
            </a:r>
            <a:endParaRPr lang="zh-CN" altLang="en-US"/>
          </a:p>
          <a:p>
            <a:pPr marL="0" indent="0">
              <a:buNone/>
            </a:pPr>
            <a:r>
              <a:rPr lang="zh-CN" altLang="en-US">
                <a:sym typeface="+mn-ea"/>
              </a:rPr>
              <a:t>The Shapiro-Wilk Test tests the null hypothesis that the data follows a normal distribution. The alternative hypothesis is that the data does not follow a normal distribution.</a:t>
            </a:r>
            <a:endParaRPr lang="zh-CN" altLang="en-US"/>
          </a:p>
          <a:p>
            <a:pPr marL="0" indent="0">
              <a:buNone/>
            </a:pPr>
            <a:r>
              <a:rPr lang="zh-CN" altLang="en-US">
                <a:sym typeface="+mn-ea"/>
              </a:rPr>
              <a:t>Since the p-value is extremely small (much less than 0.05), we reject the null hypothesis. This means that the data does not follow a normal distribution, and we can conclude that the distribution of the data significantly deviates from normal.</a:t>
            </a:r>
            <a:endParaRPr lang="zh-CN" altLang="en-US"/>
          </a:p>
          <a:p>
            <a:pPr marL="0" indent="0">
              <a:buNone/>
            </a:pPr>
            <a:r>
              <a:rPr lang="zh-CN" altLang="en-US">
                <a:sym typeface="+mn-ea"/>
              </a:rPr>
              <a:t>Both tests suggest that the data significantly deviates from a normal distribution. Therefore, the assumption of normality does not hold. </a:t>
            </a:r>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dirty="0">
                <a:sym typeface="+mn-ea"/>
              </a:rPr>
              <a:t>Hypothesis #</a:t>
            </a:r>
            <a:r>
              <a:rPr lang="en-US" altLang="en-GB" dirty="0">
                <a:sym typeface="+mn-ea"/>
              </a:rPr>
              <a:t>7</a:t>
            </a:r>
            <a:endParaRPr lang="zh-CN" altLang="en-US"/>
          </a:p>
        </p:txBody>
      </p:sp>
      <p:sp>
        <p:nvSpPr>
          <p:cNvPr id="3" name="内容占位符 2"/>
          <p:cNvSpPr>
            <a:spLocks noGrp="1"/>
          </p:cNvSpPr>
          <p:nvPr>
            <p:ph idx="1"/>
          </p:nvPr>
        </p:nvSpPr>
        <p:spPr/>
        <p:txBody>
          <a:bodyPr/>
          <a:p>
            <a:pPr marL="0" indent="0">
              <a:buNone/>
            </a:pPr>
            <a:r>
              <a:rPr lang="en-US" sz="2000" i="1" dirty="0">
                <a:latin typeface="Calibri" panose="020F0502020204030204" pitchFamily="34" charset="0"/>
                <a:cs typeface="Calibri" panose="020F0502020204030204" pitchFamily="34" charset="0"/>
                <a:sym typeface="+mn-ea"/>
              </a:rPr>
              <a:t>Null Hypothesis (H₀)</a:t>
            </a:r>
            <a:r>
              <a:rPr lang="en-US" sz="2000" i="1" dirty="0">
                <a:latin typeface="Calibri" panose="020F0502020204030204" pitchFamily="34" charset="0"/>
                <a:cs typeface="Calibri" panose="020F0502020204030204" pitchFamily="34" charset="0"/>
                <a:sym typeface="+mn-ea"/>
              </a:rPr>
              <a:t>: </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There is no significant difference in sentiment scores between the water consumption texts.</a:t>
            </a:r>
            <a:endParaRPr lang="en-US" sz="2000" i="1" dirty="0">
              <a:latin typeface="Calibri" panose="020F0502020204030204" pitchFamily="34" charset="0"/>
              <a:cs typeface="Calibri" panose="020F0502020204030204" pitchFamily="34" charset="0"/>
            </a:endParaRPr>
          </a:p>
          <a:p>
            <a:pPr marL="0" indent="0">
              <a:lnSpc>
                <a:spcPct val="150000"/>
              </a:lnSpc>
              <a:buNone/>
            </a:pPr>
            <a:r>
              <a:rPr lang="en-US" sz="2000" i="1" dirty="0">
                <a:latin typeface="Calibri" panose="020F0502020204030204" pitchFamily="34" charset="0"/>
                <a:cs typeface="Calibri" panose="020F0502020204030204" pitchFamily="34" charset="0"/>
                <a:sym typeface="+mn-ea"/>
              </a:rPr>
              <a:t>Alternative Hypothesis (Hₐ)</a:t>
            </a:r>
            <a:r>
              <a:rPr lang="en-US" sz="2000" i="1" dirty="0">
                <a:latin typeface="Calibri" panose="020F0502020204030204" pitchFamily="34" charset="0"/>
                <a:cs typeface="Calibri" panose="020F0502020204030204" pitchFamily="34" charset="0"/>
                <a:sym typeface="+mn-ea"/>
              </a:rPr>
              <a:t>:</a:t>
            </a:r>
            <a:endParaRPr lang="en-US" sz="2000" i="1" dirty="0">
              <a:latin typeface="Calibri" panose="020F0502020204030204" pitchFamily="34" charset="0"/>
              <a:cs typeface="Calibri" panose="020F0502020204030204" pitchFamily="34" charset="0"/>
            </a:endParaRPr>
          </a:p>
          <a:p>
            <a:pPr marL="0" indent="0">
              <a:lnSpc>
                <a:spcPct val="150000"/>
              </a:lnSpc>
              <a:buNone/>
            </a:pPr>
            <a:r>
              <a:rPr lang="en-US" sz="2000" i="1" dirty="0">
                <a:latin typeface="Calibri" panose="020F0502020204030204" pitchFamily="34" charset="0"/>
                <a:cs typeface="Calibri" panose="020F0502020204030204" pitchFamily="34" charset="0"/>
                <a:sym typeface="+mn-ea"/>
              </a:rPr>
              <a:t> There is a significant difference in sentiment scores between the water consumption texts.)</a:t>
            </a:r>
            <a:endParaRPr lang="en-US" sz="2000" i="1" dirty="0">
              <a:latin typeface="Calibri" panose="020F0502020204030204" pitchFamily="34" charset="0"/>
              <a:cs typeface="Calibri" panose="020F0502020204030204" pitchFamily="34" charset="0"/>
            </a:endParaRPr>
          </a:p>
          <a:p>
            <a:endParaRPr lang="en-US" alt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Figure_1"/>
          <p:cNvPicPr>
            <a:picLocks noChangeAspect="1"/>
          </p:cNvPicPr>
          <p:nvPr/>
        </p:nvPicPr>
        <p:blipFill>
          <a:blip r:embed="rId1"/>
          <a:stretch>
            <a:fillRect/>
          </a:stretch>
        </p:blipFill>
        <p:spPr>
          <a:xfrm>
            <a:off x="2133600" y="313690"/>
            <a:ext cx="7268210" cy="3115310"/>
          </a:xfrm>
          <a:prstGeom prst="rect">
            <a:avLst/>
          </a:prstGeom>
        </p:spPr>
      </p:pic>
      <p:pic>
        <p:nvPicPr>
          <p:cNvPr id="5" name="图片 4" descr="Figure_2"/>
          <p:cNvPicPr>
            <a:picLocks noChangeAspect="1"/>
          </p:cNvPicPr>
          <p:nvPr/>
        </p:nvPicPr>
        <p:blipFill>
          <a:blip r:embed="rId2"/>
          <a:stretch>
            <a:fillRect/>
          </a:stretch>
        </p:blipFill>
        <p:spPr>
          <a:xfrm>
            <a:off x="2192020" y="3270885"/>
            <a:ext cx="3564890" cy="30556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a:sym typeface="+mn-ea"/>
              </a:rPr>
              <a:t>M</a:t>
            </a:r>
            <a:r>
              <a:rPr lang="zh-CN" altLang="en-US">
                <a:sym typeface="+mn-ea"/>
              </a:rPr>
              <a:t>ost of the texts have sentiment scores (TextBlob Sentiment) close to 0, indicating that these texts have a neutral or non-significant emotional tone. Only a few texts show positive (0.5) or negative (-0.16666666666666666) deviations.</a:t>
            </a:r>
            <a:endParaRPr lang="zh-CN" altLang="en-US"/>
          </a:p>
          <a:p>
            <a:pPr marL="0" indent="0">
              <a:buNone/>
            </a:pPr>
            <a:r>
              <a:rPr lang="zh-CN" altLang="en-US">
                <a:sym typeface="+mn-ea"/>
              </a:rPr>
              <a:t>indicating no significant emotional tendency.</a:t>
            </a:r>
            <a:r>
              <a:rPr lang="en-US" altLang="zh-CN">
                <a:sym typeface="+mn-ea"/>
              </a:rPr>
              <a:t>T</a:t>
            </a:r>
            <a:r>
              <a:rPr lang="zh-CN" altLang="en-US">
                <a:sym typeface="+mn-ea"/>
              </a:rPr>
              <a:t>he result seems to support the null hypothesis (H0), which states that there is no significant difference in the sentiment scores across the texts.</a:t>
            </a:r>
            <a:endParaRPr lang="zh-CN" altLang="en-US"/>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dirty="0">
                <a:sym typeface="+mn-ea"/>
              </a:rPr>
              <a:t>Hypothesis #</a:t>
            </a:r>
            <a:r>
              <a:rPr lang="en-US" altLang="en-GB" dirty="0">
                <a:sym typeface="+mn-ea"/>
              </a:rPr>
              <a:t>8</a:t>
            </a:r>
            <a:endParaRPr lang="zh-CN" altLang="en-US"/>
          </a:p>
        </p:txBody>
      </p:sp>
      <p:sp>
        <p:nvSpPr>
          <p:cNvPr id="3" name="内容占位符 2"/>
          <p:cNvSpPr>
            <a:spLocks noGrp="1"/>
          </p:cNvSpPr>
          <p:nvPr>
            <p:ph idx="1"/>
          </p:nvPr>
        </p:nvSpPr>
        <p:spPr/>
        <p:txBody>
          <a:bodyPr/>
          <a:p>
            <a:pPr marL="0" indent="0">
              <a:buNone/>
            </a:pPr>
            <a:r>
              <a:rPr lang="en-US" i="1" dirty="0">
                <a:latin typeface="Calibri" panose="020F0502020204030204" pitchFamily="34" charset="0"/>
                <a:cs typeface="Calibri" panose="020F0502020204030204" pitchFamily="34" charset="0"/>
                <a:sym typeface="+mn-ea"/>
              </a:rPr>
              <a:t>Null Hypothesis (H₀):</a:t>
            </a:r>
            <a:endParaRPr lang="en-US" i="1" dirty="0">
              <a:latin typeface="Calibri" panose="020F0502020204030204" pitchFamily="34" charset="0"/>
              <a:cs typeface="Calibri" panose="020F0502020204030204" pitchFamily="34" charset="0"/>
              <a:sym typeface="+mn-ea"/>
            </a:endParaRPr>
          </a:p>
          <a:p>
            <a:pPr marL="0" indent="0">
              <a:buNone/>
            </a:pPr>
            <a:r>
              <a:rPr lang="en-US" i="1" dirty="0">
                <a:latin typeface="Calibri" panose="020F0502020204030204" pitchFamily="34" charset="0"/>
                <a:cs typeface="Calibri" panose="020F0502020204030204" pitchFamily="34" charset="0"/>
                <a:sym typeface="+mn-ea"/>
              </a:rPr>
              <a:t>The frequency of consumption of dairy beverages (such as milk, milkshakes, smoothies, buttermilk, etc.) was not significantly different from the results of sentiment analysis, that is, there was no significant positive or negative emotion.</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sym typeface="+mn-ea"/>
              </a:rPr>
              <a:t>Alternative Hypothesis (Hₐ):</a:t>
            </a:r>
            <a:endParaRPr lang="en-US" i="1" dirty="0">
              <a:latin typeface="Calibri" panose="020F0502020204030204" pitchFamily="34" charset="0"/>
              <a:cs typeface="Calibri" panose="020F0502020204030204" pitchFamily="34" charset="0"/>
              <a:sym typeface="+mn-ea"/>
            </a:endParaRPr>
          </a:p>
          <a:p>
            <a:pPr marL="0" indent="0">
              <a:buNone/>
            </a:pPr>
            <a:r>
              <a:rPr lang="zh-CN" altLang="en-US" i="1" dirty="0">
                <a:latin typeface="Calibri" panose="020F0502020204030204" pitchFamily="34" charset="0"/>
                <a:cs typeface="Calibri" panose="020F0502020204030204" pitchFamily="34" charset="0"/>
                <a:sym typeface="+mn-ea"/>
              </a:rPr>
              <a:t>The consumption frequency of dairy drinks (such as milk, milkshakes, smoothies, buttermilk, etc.) was significantly different from the results of sentiment analysis, that is, there were significant positive or negative emotions.</a:t>
            </a:r>
            <a:endParaRPr lang="zh-CN" altLang="en-US" i="1" dirty="0">
              <a:latin typeface="Calibri" panose="020F0502020204030204" pitchFamily="34" charset="0"/>
              <a:cs typeface="Calibri" panose="020F0502020204030204" pitchFamily="34" charset="0"/>
              <a:sym typeface="+mn-ea"/>
            </a:endParaRPr>
          </a:p>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内容占位符 7" descr="Figure_1"/>
          <p:cNvPicPr>
            <a:picLocks noChangeAspect="1"/>
          </p:cNvPicPr>
          <p:nvPr/>
        </p:nvPicPr>
        <p:blipFill>
          <a:blip r:embed="rId1"/>
          <a:stretch>
            <a:fillRect/>
          </a:stretch>
        </p:blipFill>
        <p:spPr>
          <a:xfrm>
            <a:off x="1552575" y="178435"/>
            <a:ext cx="7823835" cy="3082290"/>
          </a:xfrm>
          <a:prstGeom prst="rect">
            <a:avLst/>
          </a:prstGeom>
        </p:spPr>
      </p:pic>
      <p:pic>
        <p:nvPicPr>
          <p:cNvPr id="9" name="图片 8" descr="Figure_2"/>
          <p:cNvPicPr>
            <a:picLocks noChangeAspect="1"/>
          </p:cNvPicPr>
          <p:nvPr/>
        </p:nvPicPr>
        <p:blipFill>
          <a:blip r:embed="rId2"/>
          <a:stretch>
            <a:fillRect/>
          </a:stretch>
        </p:blipFill>
        <p:spPr>
          <a:xfrm>
            <a:off x="1552575" y="3260725"/>
            <a:ext cx="3890010" cy="307403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sym typeface="+mn-ea"/>
              </a:rPr>
              <a:t>Almost all TextBlob Sentiment is negative (-0.2 or -0.16666666666666666), and a few are 0. This means that most texts express negative emotions rather than positive ones.Negative sentiment scores dominate, so the results do not support H0 because sentiment scores show a significant negative bias.</a:t>
            </a:r>
            <a:endParaRPr lang="zh-CN" altLang="en-US"/>
          </a:p>
          <a:p>
            <a:pPr marL="0" indent="0">
              <a:buNone/>
            </a:pPr>
            <a:r>
              <a:rPr lang="zh-CN" altLang="en-US">
                <a:sym typeface="+mn-ea"/>
              </a:rPr>
              <a:t>The running results did not support H0, but Ha, that is, sentiment analysis showed a significant relationship between dairy drinks and negative emotions.</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Box 2"/>
          <p:cNvSpPr txBox="1"/>
          <p:nvPr/>
        </p:nvSpPr>
        <p:spPr>
          <a:xfrm>
            <a:off x="5605946" y="2401725"/>
            <a:ext cx="5149140" cy="2123658"/>
          </a:xfrm>
          <a:prstGeom prst="rect">
            <a:avLst/>
          </a:prstGeom>
          <a:noFill/>
        </p:spPr>
        <p:txBody>
          <a:bodyPr wrap="square" rtlCol="0">
            <a:spAutoFit/>
          </a:bodyPr>
          <a:lstStyle/>
          <a:p>
            <a:r>
              <a:rPr lang="en-US" sz="4400" dirty="0"/>
              <a:t>(NOT MANDATORY)</a:t>
            </a:r>
            <a:endParaRPr lang="en-US" sz="4400" dirty="0"/>
          </a:p>
          <a:p>
            <a:r>
              <a:rPr lang="en-US" sz="4400" dirty="0"/>
              <a:t>Interesting results</a:t>
            </a:r>
            <a:endParaRPr lang="en-US" sz="4400" dirty="0"/>
          </a:p>
          <a:p>
            <a:r>
              <a:rPr lang="en-US" sz="4400" dirty="0"/>
              <a:t>BONUS – 5 points</a:t>
            </a:r>
            <a:endParaRPr lang="en-US" sz="4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Hypothesis (NOT MANDATORY)</a:t>
            </a:r>
            <a:endParaRPr lang="en-GB" dirty="0"/>
          </a:p>
        </p:txBody>
      </p:sp>
      <p:sp>
        <p:nvSpPr>
          <p:cNvPr id="9" name="Content Placeholder 9"/>
          <p:cNvSpPr>
            <a:spLocks noGrp="1"/>
          </p:cNvSpPr>
          <p:nvPr>
            <p:ph idx="1"/>
          </p:nvPr>
        </p:nvSpPr>
        <p:spPr>
          <a:xfrm>
            <a:off x="1042737" y="1903830"/>
            <a:ext cx="9569116" cy="3191543"/>
          </a:xfrm>
        </p:spPr>
        <p:txBody>
          <a:bodyPr>
            <a:noAutofit/>
          </a:bodyPr>
          <a:lstStyle/>
          <a:p>
            <a:pPr marL="0" indent="0">
              <a:lnSpc>
                <a:spcPct val="150000"/>
              </a:lnSpc>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There is no relationship between the number of meals a person eats in a day and their experience of feelings of hunger during the day.</a:t>
            </a:r>
            <a:endParaRPr lang="en-US" sz="2000" dirty="0">
              <a:latin typeface="Calibri" panose="020F0502020204030204" pitchFamily="34" charset="0"/>
              <a:cs typeface="Calibri" panose="020F0502020204030204" pitchFamily="34" charset="0"/>
            </a:endParaRPr>
          </a:p>
          <a:p>
            <a:pPr marL="0" indent="0">
              <a:lnSpc>
                <a:spcPct val="150000"/>
              </a:lnSpc>
              <a:buNone/>
            </a:pPr>
            <a:endParaRPr lang="en-US" sz="2000" i="1" dirty="0">
              <a:latin typeface="Calibri" panose="020F0502020204030204" pitchFamily="34" charset="0"/>
              <a:cs typeface="Calibri" panose="020F0502020204030204" pitchFamily="34" charset="0"/>
            </a:endParaRPr>
          </a:p>
          <a:p>
            <a:pPr marL="0" indent="0">
              <a:lnSpc>
                <a:spcPct val="150000"/>
              </a:lnSpc>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There is no relationship between the number of meals a person eats in a day and their experience of feelings of hunger during the day.</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Dataset</a:t>
            </a:r>
            <a:endParaRPr lang="en-US" sz="4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Hypothesis (NOT MANDATORY)</a:t>
            </a:r>
            <a:endParaRPr lang="en-GB" dirty="0"/>
          </a:p>
        </p:txBody>
      </p:sp>
      <p:sp>
        <p:nvSpPr>
          <p:cNvPr id="8" name="文本框 7"/>
          <p:cNvSpPr txBox="1"/>
          <p:nvPr/>
        </p:nvSpPr>
        <p:spPr>
          <a:xfrm>
            <a:off x="8157410" y="3056034"/>
            <a:ext cx="3521745" cy="1295868"/>
          </a:xfrm>
          <a:prstGeom prst="rect">
            <a:avLst/>
          </a:prstGeom>
          <a:noFill/>
        </p:spPr>
        <p:txBody>
          <a:bodyPr wrap="square">
            <a:spAutoFit/>
          </a:bodyPr>
          <a:lstStyle/>
          <a:p>
            <a:pPr>
              <a:lnSpc>
                <a:spcPct val="150000"/>
              </a:lnSpc>
            </a:pPr>
            <a:r>
              <a:rPr lang="en-US" altLang="zh-CN" dirty="0"/>
              <a:t>Picture shows how feelings of hunger are distributed across different numbers of meals per day</a:t>
            </a:r>
            <a:endParaRPr lang="zh-CN" altLang="en-US" dirty="0"/>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2845" y="1433082"/>
            <a:ext cx="7361824" cy="454177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989" y="402195"/>
            <a:ext cx="10515600" cy="1325563"/>
          </a:xfrm>
        </p:spPr>
        <p:txBody>
          <a:bodyPr/>
          <a:lstStyle/>
          <a:p>
            <a:pPr marL="0" indent="0" algn="ctr">
              <a:buNone/>
            </a:pPr>
            <a:r>
              <a:rPr lang="en-US" altLang="zh-CN" b="1" dirty="0"/>
              <a:t>Test Results and Conclusion</a:t>
            </a:r>
            <a:endParaRPr lang="en-US" altLang="zh-CN" b="1" dirty="0"/>
          </a:p>
        </p:txBody>
      </p:sp>
      <p:sp>
        <p:nvSpPr>
          <p:cNvPr id="4" name="内容占位符 3"/>
          <p:cNvSpPr>
            <a:spLocks noGrp="1"/>
          </p:cNvSpPr>
          <p:nvPr>
            <p:ph idx="1"/>
          </p:nvPr>
        </p:nvSpPr>
        <p:spPr>
          <a:xfrm>
            <a:off x="1802028" y="2204522"/>
            <a:ext cx="6928021" cy="1652802"/>
          </a:xfrm>
        </p:spPr>
        <p:txBody>
          <a:bodyPr/>
          <a:lstStyle/>
          <a:p>
            <a:pPr marL="0" indent="0">
              <a:buNone/>
            </a:pPr>
            <a:r>
              <a:rPr lang="en-US" altLang="zh-CN" dirty="0"/>
              <a:t>The chi-square test gives the following results:</a:t>
            </a:r>
            <a:endParaRPr lang="en-US" altLang="zh-CN" dirty="0"/>
          </a:p>
          <a:p>
            <a:pPr>
              <a:buFont typeface="Arial" panose="020B0604020202020204" pitchFamily="34" charset="0"/>
              <a:buChar char="•"/>
            </a:pPr>
            <a:r>
              <a:rPr lang="en-US" altLang="zh-CN" b="1" dirty="0"/>
              <a:t>Chi-square statistic:</a:t>
            </a:r>
            <a:r>
              <a:rPr lang="en-US" altLang="zh-CN" dirty="0"/>
              <a:t> 5.002</a:t>
            </a:r>
            <a:endParaRPr lang="en-US" altLang="zh-CN" dirty="0"/>
          </a:p>
          <a:p>
            <a:pPr>
              <a:buFont typeface="Arial" panose="020B0604020202020204" pitchFamily="34" charset="0"/>
              <a:buChar char="•"/>
            </a:pPr>
            <a:r>
              <a:rPr lang="en-US" altLang="zh-CN" b="1" dirty="0"/>
              <a:t>p-value:</a:t>
            </a:r>
            <a:r>
              <a:rPr lang="en-US" altLang="zh-CN" dirty="0"/>
              <a:t> 0.958</a:t>
            </a:r>
            <a:endParaRPr lang="en-US" altLang="zh-CN" dirty="0"/>
          </a:p>
        </p:txBody>
      </p:sp>
      <p:sp>
        <p:nvSpPr>
          <p:cNvPr id="6" name="文本框 5"/>
          <p:cNvSpPr txBox="1"/>
          <p:nvPr/>
        </p:nvSpPr>
        <p:spPr>
          <a:xfrm>
            <a:off x="1388182" y="3872856"/>
            <a:ext cx="9065634" cy="1711366"/>
          </a:xfrm>
          <a:prstGeom prst="rect">
            <a:avLst/>
          </a:prstGeom>
          <a:noFill/>
        </p:spPr>
        <p:txBody>
          <a:bodyPr wrap="square" rtlCol="0">
            <a:spAutoFit/>
          </a:bodyPr>
          <a:lstStyle/>
          <a:p>
            <a:pPr>
              <a:lnSpc>
                <a:spcPct val="150000"/>
              </a:lnSpc>
            </a:pPr>
            <a:r>
              <a:rPr lang="en-US" altLang="zh-CN" dirty="0"/>
              <a:t>Since the p-value is much higher than 0.05, we </a:t>
            </a:r>
            <a:r>
              <a:rPr lang="en-US" altLang="zh-CN" b="1" dirty="0"/>
              <a:t>fail to reject the null hypothesis</a:t>
            </a:r>
            <a:r>
              <a:rPr lang="en-US" altLang="zh-CN" dirty="0"/>
              <a:t>. This suggests that there is no statistically significant relationship between the number of meals a person eats per day and their experience of feelings of hunger during the day, at least based on the data provided.</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63" y="365125"/>
            <a:ext cx="10515600" cy="1325563"/>
          </a:xfrm>
        </p:spPr>
        <p:txBody>
          <a:bodyPr/>
          <a:lstStyle/>
          <a:p>
            <a:pPr algn="ctr"/>
            <a:r>
              <a:rPr lang="en-GB" dirty="0"/>
              <a:t>Why the result is it interesting?</a:t>
            </a:r>
            <a:endParaRPr lang="en-GB" dirty="0"/>
          </a:p>
        </p:txBody>
      </p:sp>
      <p:sp>
        <p:nvSpPr>
          <p:cNvPr id="9" name="Content Placeholder 9"/>
          <p:cNvSpPr>
            <a:spLocks noGrp="1"/>
          </p:cNvSpPr>
          <p:nvPr>
            <p:ph idx="1"/>
          </p:nvPr>
        </p:nvSpPr>
        <p:spPr>
          <a:xfrm>
            <a:off x="747963" y="1690688"/>
            <a:ext cx="10515600" cy="4667250"/>
          </a:xfrm>
        </p:spPr>
        <p:txBody>
          <a:bodyPr>
            <a:noAutofit/>
          </a:bodyPr>
          <a:lstStyle/>
          <a:p>
            <a:pPr>
              <a:lnSpc>
                <a:spcPct val="100000"/>
              </a:lnSpc>
            </a:pPr>
            <a:r>
              <a:rPr lang="en-US" altLang="zh-CN" sz="1800" dirty="0"/>
              <a:t>This result is particularly intriguing because it challenges our intuitive expectations about eating habits and the sensation of hunger. Commonly, one might assume that individuals who eat fewer meals per day would experience hunger more frequently. However, according to this analysis, there is no statistically significant relationship between the number of meals a person eats per day and their frequency of experiencing hunger. This suggests that hunger may be influenced by several other factors, such as:</a:t>
            </a:r>
            <a:endParaRPr lang="en-US" altLang="zh-CN" sz="1800" dirty="0"/>
          </a:p>
          <a:p>
            <a:pPr>
              <a:lnSpc>
                <a:spcPct val="100000"/>
              </a:lnSpc>
              <a:buFont typeface="+mj-lt"/>
              <a:buAutoNum type="arabicPeriod"/>
            </a:pPr>
            <a:r>
              <a:rPr lang="en-US" altLang="zh-CN" sz="1800" b="1" dirty="0"/>
              <a:t>Total caloric intake</a:t>
            </a:r>
            <a:r>
              <a:rPr lang="en-US" altLang="zh-CN" sz="1800" dirty="0"/>
              <a:t>: Even if someone eats only a few meals a day, they might not feel hungry often if those meals are calorically sufficient.</a:t>
            </a:r>
            <a:endParaRPr lang="en-US" altLang="zh-CN" sz="1800" dirty="0"/>
          </a:p>
          <a:p>
            <a:pPr>
              <a:lnSpc>
                <a:spcPct val="100000"/>
              </a:lnSpc>
              <a:buFont typeface="+mj-lt"/>
              <a:buAutoNum type="arabicPeriod"/>
            </a:pPr>
            <a:r>
              <a:rPr lang="en-US" altLang="zh-CN" sz="1800" b="1" dirty="0"/>
              <a:t>Individual metabolic differences</a:t>
            </a:r>
            <a:r>
              <a:rPr lang="en-US" altLang="zh-CN" sz="1800" dirty="0"/>
              <a:t>: People have different metabolic rates, which could affect the frequency and intensity of hunger.</a:t>
            </a:r>
            <a:endParaRPr lang="en-US" altLang="zh-CN" sz="1800" dirty="0"/>
          </a:p>
          <a:p>
            <a:pPr>
              <a:lnSpc>
                <a:spcPct val="100000"/>
              </a:lnSpc>
              <a:buFont typeface="+mj-lt"/>
              <a:buAutoNum type="arabicPeriod"/>
            </a:pPr>
            <a:r>
              <a:rPr lang="en-US" altLang="zh-CN" sz="1800" b="1" dirty="0"/>
              <a:t>Lifestyle and activity level</a:t>
            </a:r>
            <a:r>
              <a:rPr lang="en-US" altLang="zh-CN" sz="1800" dirty="0"/>
              <a:t>: A higher level of activity might increase feelings of hunger, whereas a sedentary lifestyle could reduce the frequency of hunger.</a:t>
            </a:r>
            <a:endParaRPr lang="en-US" altLang="zh-CN" sz="1800" dirty="0"/>
          </a:p>
          <a:p>
            <a:pPr>
              <a:lnSpc>
                <a:spcPct val="100000"/>
              </a:lnSpc>
            </a:pPr>
            <a:r>
              <a:rPr lang="en-US" altLang="zh-CN" sz="1800" dirty="0"/>
              <a:t>Thus, this result might inspire us to consider more variables and complex interactions when studying the relationship between diet habits and hunger.</a:t>
            </a:r>
            <a:endParaRPr lang="en-US" altLang="zh-CN"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introduction</a:t>
            </a:r>
            <a:endParaRPr lang="en-GB" dirty="0"/>
          </a:p>
        </p:txBody>
      </p:sp>
      <p:graphicFrame>
        <p:nvGraphicFramePr>
          <p:cNvPr id="7" name="Table 6"/>
          <p:cNvGraphicFramePr>
            <a:graphicFrameLocks noGrp="1"/>
          </p:cNvGraphicFramePr>
          <p:nvPr/>
        </p:nvGraphicFramePr>
        <p:xfrm>
          <a:off x="308920" y="2819385"/>
          <a:ext cx="11454710" cy="2849880"/>
        </p:xfrm>
        <a:graphic>
          <a:graphicData uri="http://schemas.openxmlformats.org/drawingml/2006/table">
            <a:tbl>
              <a:tblPr firstRow="1" bandRow="1">
                <a:tableStyleId>{5C22544A-7EE6-4342-B048-85BDC9FD1C3A}</a:tableStyleId>
              </a:tblPr>
              <a:tblGrid>
                <a:gridCol w="2873433"/>
                <a:gridCol w="1900989"/>
                <a:gridCol w="2322095"/>
                <a:gridCol w="1413710"/>
                <a:gridCol w="1491916"/>
                <a:gridCol w="1452567"/>
              </a:tblGrid>
              <a:tr h="370840">
                <a:tc>
                  <a:txBody>
                    <a:bodyPr/>
                    <a:lstStyle/>
                    <a:p>
                      <a:pPr algn="ctr"/>
                      <a:r>
                        <a:rPr lang="en-US" sz="1600" dirty="0">
                          <a:solidFill>
                            <a:schemeClr val="bg1"/>
                          </a:solidFill>
                        </a:rPr>
                        <a:t>Variable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Type of data</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Mean / Median / Mode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Kurtosis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Skewness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Normality</a:t>
                      </a:r>
                      <a:endParaRPr lang="en-US" sz="1600" dirty="0">
                        <a:solidFill>
                          <a:schemeClr val="bg1"/>
                        </a:solidFill>
                      </a:endParaRPr>
                    </a:p>
                  </a:txBody>
                  <a:tcPr anchor="ctr">
                    <a:solidFill>
                      <a:schemeClr val="accent5">
                        <a:lumMod val="50000"/>
                      </a:schemeClr>
                    </a:solidFill>
                  </a:tcPr>
                </a:tc>
              </a:tr>
              <a:tr h="370840">
                <a:tc>
                  <a:txBody>
                    <a:bodyPr/>
                    <a:lstStyle/>
                    <a:p>
                      <a:pPr algn="ctr"/>
                      <a:r>
                        <a:rPr lang="en-US" sz="1600" dirty="0"/>
                        <a:t>Age</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Ordinal</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NA</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NA</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NA</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i="0" kern="1200" dirty="0">
                          <a:solidFill>
                            <a:schemeClr val="dk1"/>
                          </a:solidFill>
                          <a:effectLst/>
                          <a:latin typeface="+mn-lt"/>
                          <a:ea typeface="+mn-ea"/>
                          <a:cs typeface="+mn-cs"/>
                        </a:rPr>
                        <a:t>Non-normal</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dirty="0"/>
                        <a:t>Gender</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Nominal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NA</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NA</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NA</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i="0" kern="1200" dirty="0">
                          <a:solidFill>
                            <a:schemeClr val="dk1"/>
                          </a:solidFill>
                          <a:effectLst/>
                          <a:latin typeface="+mn-lt"/>
                          <a:ea typeface="+mn-ea"/>
                          <a:cs typeface="+mn-cs"/>
                        </a:rPr>
                        <a:t>Non-normal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dirty="0"/>
                        <a:t>How many meals do you have a day? </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Ratio</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a:t>3.128205/3.0/3.0</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0.643847</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0.436611</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i="0" kern="1200" dirty="0">
                          <a:solidFill>
                            <a:schemeClr val="dk1"/>
                          </a:solidFill>
                          <a:effectLst/>
                          <a:latin typeface="+mn-lt"/>
                          <a:ea typeface="+mn-ea"/>
                          <a:cs typeface="+mn-cs"/>
                        </a:rPr>
                        <a:t>Non-normal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1600" dirty="0"/>
                        <a:t>How many times a week do you order-in or go out to eat?</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t>Ratio</a:t>
                      </a:r>
                      <a:endParaRPr lang="en-US" altLang="zh-CN"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1.897436/ 1.5/1</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3.306579</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1.739908 </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i="0" kern="1200" dirty="0">
                          <a:solidFill>
                            <a:schemeClr val="dk1"/>
                          </a:solidFill>
                          <a:effectLst/>
                          <a:latin typeface="+mn-lt"/>
                          <a:ea typeface="+mn-ea"/>
                          <a:cs typeface="+mn-cs"/>
                        </a:rPr>
                        <a:t>Non-normal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600" dirty="0"/>
                        <a:t>What would best describe your diet:</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Ordinal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NA</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NA</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NA</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i="0" kern="1200" dirty="0">
                          <a:solidFill>
                            <a:schemeClr val="dk1"/>
                          </a:solidFill>
                          <a:effectLst/>
                          <a:latin typeface="+mn-lt"/>
                          <a:ea typeface="+mn-ea"/>
                          <a:cs typeface="+mn-cs"/>
                        </a:rPr>
                        <a:t>Non-normal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Content Placeholder 9"/>
          <p:cNvSpPr>
            <a:spLocks noGrp="1"/>
          </p:cNvSpPr>
          <p:nvPr>
            <p:ph idx="1"/>
          </p:nvPr>
        </p:nvSpPr>
        <p:spPr>
          <a:xfrm>
            <a:off x="639679" y="1380457"/>
            <a:ext cx="10515600" cy="4667250"/>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Dataset name</a:t>
            </a:r>
            <a:r>
              <a:rPr lang="en-US" sz="1800" dirty="0">
                <a:latin typeface="Calibri" panose="020F0502020204030204" pitchFamily="34" charset="0"/>
                <a:cs typeface="Calibri" panose="020F0502020204030204" pitchFamily="34" charset="0"/>
              </a:rPr>
              <a:t>: </a:t>
            </a:r>
            <a:r>
              <a:rPr lang="en-US" sz="1800" i="1" dirty="0">
                <a:latin typeface="Calibri" panose="020F0502020204030204" pitchFamily="34" charset="0"/>
                <a:cs typeface="Calibri" panose="020F0502020204030204" pitchFamily="34" charset="0"/>
              </a:rPr>
              <a:t>Dietary Habits Survey Data</a:t>
            </a:r>
            <a:endParaRPr lang="en-US" sz="1800" i="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Brief description:  </a:t>
            </a:r>
            <a:r>
              <a:rPr lang="en-US" altLang="zh-CN" sz="1700" dirty="0"/>
              <a:t>The dataset is a survey on dietary habits and lifestyle, containing various variables related to eating and drinking patterns. Each row represents a respondent, recording their basic information (such as age, gender), daily eating habits, dietary preferences, and beverage consumption.</a:t>
            </a:r>
            <a:endParaRPr lang="en-US" sz="17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446"/>
            <a:ext cx="10515600" cy="1325563"/>
          </a:xfrm>
        </p:spPr>
        <p:txBody>
          <a:bodyPr/>
          <a:lstStyle/>
          <a:p>
            <a:pPr algn="ctr"/>
            <a:r>
              <a:rPr lang="en-GB" dirty="0"/>
              <a:t>Age distribution</a:t>
            </a:r>
            <a:endParaRPr lang="en-GB" dirty="0"/>
          </a:p>
        </p:txBody>
      </p:sp>
      <p:sp>
        <p:nvSpPr>
          <p:cNvPr id="9" name="Content Placeholder 9"/>
          <p:cNvSpPr>
            <a:spLocks noGrp="1"/>
          </p:cNvSpPr>
          <p:nvPr>
            <p:ph idx="1"/>
          </p:nvPr>
        </p:nvSpPr>
        <p:spPr>
          <a:xfrm>
            <a:off x="7564173" y="1518162"/>
            <a:ext cx="3689555" cy="4667250"/>
          </a:xfrm>
        </p:spPr>
        <p:txBody>
          <a:bodyPr>
            <a:noAutofit/>
          </a:bodyPr>
          <a:lstStyle/>
          <a:p>
            <a:pPr marL="0" indent="0">
              <a:lnSpc>
                <a:spcPct val="150000"/>
              </a:lnSpc>
              <a:buNone/>
            </a:pPr>
            <a:r>
              <a:rPr lang="en-US" altLang="zh-CN" dirty="0"/>
              <a:t>In the dataset, there are 78 valid age records, divided into 5 different groups. The most common age group is </a:t>
            </a:r>
            <a:r>
              <a:rPr lang="en-US" altLang="zh-CN" b="1" dirty="0"/>
              <a:t>18-24</a:t>
            </a:r>
            <a:r>
              <a:rPr lang="en-US" altLang="zh-CN" dirty="0"/>
              <a:t> years, which accounts for approximately 63% of the total data points.</a:t>
            </a:r>
            <a:endParaRPr lang="en-US" i="1"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6963" y="1128316"/>
            <a:ext cx="7097139" cy="48694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meals per day </a:t>
            </a:r>
            <a:r>
              <a:rPr lang="en-GB" dirty="0"/>
              <a:t>distribution</a:t>
            </a:r>
            <a:endParaRPr lang="en-GB" dirty="0"/>
          </a:p>
        </p:txBody>
      </p:sp>
      <p:sp>
        <p:nvSpPr>
          <p:cNvPr id="4" name="内容占位符 3"/>
          <p:cNvSpPr>
            <a:spLocks noGrp="1"/>
          </p:cNvSpPr>
          <p:nvPr>
            <p:ph idx="1"/>
          </p:nvPr>
        </p:nvSpPr>
        <p:spPr>
          <a:xfrm>
            <a:off x="7387389" y="1690688"/>
            <a:ext cx="4217069" cy="4351338"/>
          </a:xfrm>
        </p:spPr>
        <p:txBody>
          <a:bodyPr>
            <a:normAutofit/>
          </a:bodyPr>
          <a:lstStyle/>
          <a:p>
            <a:pPr>
              <a:lnSpc>
                <a:spcPct val="120000"/>
              </a:lnSpc>
              <a:buFont typeface="Wingdings" panose="05000000000000000000" pitchFamily="2" charset="2"/>
              <a:buChar char="l"/>
            </a:pPr>
            <a:r>
              <a:rPr lang="en-US" altLang="zh-CN" dirty="0"/>
              <a:t>The mean number of meals per day is approximately 3.13.</a:t>
            </a:r>
            <a:endParaRPr lang="en-US" altLang="zh-CN" dirty="0"/>
          </a:p>
          <a:p>
            <a:pPr>
              <a:lnSpc>
                <a:spcPct val="120000"/>
              </a:lnSpc>
              <a:buFont typeface="Wingdings" panose="05000000000000000000" pitchFamily="2" charset="2"/>
              <a:buChar char="l"/>
            </a:pPr>
            <a:r>
              <a:rPr lang="en-US" altLang="zh-CN" dirty="0"/>
              <a:t>The minimum number of meals reported is 2, and the maximum is 5.</a:t>
            </a:r>
            <a:endParaRPr lang="en-US" altLang="zh-CN" dirty="0"/>
          </a:p>
          <a:p>
            <a:pPr marL="0" indent="0">
              <a:lnSpc>
                <a:spcPct val="120000"/>
              </a:lnSpc>
              <a:buNone/>
            </a:pPr>
            <a:r>
              <a:rPr lang="en-US" altLang="zh-CN" dirty="0"/>
              <a:t>This suggests that 3 meals a day is the most common eating pattern among the respondents. ​​</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663" y="1896764"/>
            <a:ext cx="6749716" cy="37083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84" y="136525"/>
            <a:ext cx="10515600" cy="1325563"/>
          </a:xfrm>
        </p:spPr>
        <p:txBody>
          <a:bodyPr/>
          <a:lstStyle/>
          <a:p>
            <a:r>
              <a:rPr lang="en-US" dirty="0"/>
              <a:t>main meal of YOUR day </a:t>
            </a:r>
            <a:r>
              <a:rPr lang="en-GB" dirty="0"/>
              <a:t>distribution</a:t>
            </a:r>
            <a:endParaRPr lang="en-GB" dirty="0"/>
          </a:p>
        </p:txBody>
      </p:sp>
      <p:sp>
        <p:nvSpPr>
          <p:cNvPr id="9" name="Content Placeholder 9"/>
          <p:cNvSpPr>
            <a:spLocks noGrp="1"/>
          </p:cNvSpPr>
          <p:nvPr>
            <p:ph idx="1"/>
          </p:nvPr>
        </p:nvSpPr>
        <p:spPr>
          <a:xfrm>
            <a:off x="6796246" y="1660024"/>
            <a:ext cx="4788158" cy="4667250"/>
          </a:xfrm>
        </p:spPr>
        <p:txBody>
          <a:bodyPr>
            <a:noAutofit/>
          </a:bodyPr>
          <a:lstStyle/>
          <a:p>
            <a:pPr>
              <a:buFont typeface="Arial" panose="020B0604020202020204" pitchFamily="34" charset="0"/>
              <a:buChar char="•"/>
            </a:pPr>
            <a:r>
              <a:rPr lang="en-US" altLang="zh-CN" dirty="0"/>
              <a:t>44 respondents consider Lunch as their main meal.</a:t>
            </a:r>
            <a:endParaRPr lang="en-US" altLang="zh-CN" dirty="0"/>
          </a:p>
          <a:p>
            <a:pPr>
              <a:buFont typeface="Arial" panose="020B0604020202020204" pitchFamily="34" charset="0"/>
              <a:buChar char="•"/>
            </a:pPr>
            <a:r>
              <a:rPr lang="en-US" altLang="zh-CN" dirty="0"/>
              <a:t>23 respondents consider Breakfast as their main meal.</a:t>
            </a:r>
            <a:endParaRPr lang="en-US" altLang="zh-CN" dirty="0"/>
          </a:p>
          <a:p>
            <a:pPr>
              <a:buFont typeface="Arial" panose="020B0604020202020204" pitchFamily="34" charset="0"/>
              <a:buChar char="•"/>
            </a:pPr>
            <a:r>
              <a:rPr lang="en-US" altLang="zh-CN" dirty="0"/>
              <a:t>10 respondents consider Dinner as their main meal.</a:t>
            </a:r>
            <a:endParaRPr lang="en-US" altLang="zh-CN" dirty="0"/>
          </a:p>
          <a:p>
            <a:pPr>
              <a:buFont typeface="Arial" panose="020B0604020202020204" pitchFamily="34" charset="0"/>
              <a:buChar char="•"/>
            </a:pPr>
            <a:r>
              <a:rPr lang="en-US" altLang="zh-CN" dirty="0"/>
              <a:t>1 respondent considers all meals equally important.</a:t>
            </a:r>
            <a:endParaRPr lang="en-US" altLang="zh-CN" dirty="0"/>
          </a:p>
          <a:p>
            <a:pPr marL="0" indent="0">
              <a:buNone/>
            </a:pPr>
            <a:r>
              <a:rPr lang="en-US" altLang="zh-CN" dirty="0"/>
              <a:t>Lunch is the most commonly considered main meal of the day among the respondents. ​​</a:t>
            </a:r>
            <a:endParaRPr lang="en-US"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5169" y="1693278"/>
            <a:ext cx="6054298" cy="37839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Analysis</a:t>
            </a:r>
            <a:endParaRPr lang="en-US" sz="4400" dirty="0"/>
          </a:p>
        </p:txBody>
      </p:sp>
    </p:spTree>
  </p:cSld>
  <p:clrMapOvr>
    <a:masterClrMapping/>
  </p:clrMapOvr>
</p:sld>
</file>

<file path=ppt/tags/tag4.xml><?xml version="1.0" encoding="utf-8"?>
<p:tagLst xmlns:p="http://schemas.openxmlformats.org/presentationml/2006/main">
  <p:tag name="commondata" val="eyJoZGlkIjoiOTgxYjRhNjUzOTFhNjU5NzVkYTU1NDA5OGQzZGJhYWY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27FF688B3C1943B4ECEC99E3BB43CC" ma:contentTypeVersion="6" ma:contentTypeDescription="Create a new document." ma:contentTypeScope="" ma:versionID="8f35fd4295288fc87acb777e64988d17">
  <xsd:schema xmlns:xsd="http://www.w3.org/2001/XMLSchema" xmlns:xs="http://www.w3.org/2001/XMLSchema" xmlns:p="http://schemas.microsoft.com/office/2006/metadata/properties" xmlns:ns2="a0e3e070-c456-4c4d-9806-ba71933c9b94" targetNamespace="http://schemas.microsoft.com/office/2006/metadata/properties" ma:root="true" ma:fieldsID="009c998687d10f23a23420e8a72ccd30" ns2:_="">
    <xsd:import namespace="a0e3e070-c456-4c4d-9806-ba71933c9b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e070-c456-4c4d-9806-ba71933c9b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E236E2-653B-4DD0-93F6-EEFE4C29E14C}">
  <ds:schemaRefs/>
</ds:datastoreItem>
</file>

<file path=customXml/itemProps2.xml><?xml version="1.0" encoding="utf-8"?>
<ds:datastoreItem xmlns:ds="http://schemas.openxmlformats.org/officeDocument/2006/customXml" ds:itemID="{B641F331-CFBC-4741-A8A8-27A1AC52B870}">
  <ds:schemaRefs/>
</ds:datastoreItem>
</file>

<file path=customXml/itemProps3.xml><?xml version="1.0" encoding="utf-8"?>
<ds:datastoreItem xmlns:ds="http://schemas.openxmlformats.org/officeDocument/2006/customXml" ds:itemID="{7A55237F-7B08-4322-82A5-9544F45BA73F}">
  <ds:schemaRefs/>
</ds:datastoreItem>
</file>

<file path=docProps/app.xml><?xml version="1.0" encoding="utf-8"?>
<Properties xmlns="http://schemas.openxmlformats.org/officeDocument/2006/extended-properties" xmlns:vt="http://schemas.openxmlformats.org/officeDocument/2006/docPropsVTypes">
  <TotalTime>0</TotalTime>
  <Words>11964</Words>
  <Application>WPS 演示</Application>
  <PresentationFormat>宽屏</PresentationFormat>
  <Paragraphs>310</Paragraphs>
  <Slides>43</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Arial</vt:lpstr>
      <vt:lpstr>宋体</vt:lpstr>
      <vt:lpstr>Wingdings</vt:lpstr>
      <vt:lpstr>Calibri</vt:lpstr>
      <vt:lpstr>微软雅黑</vt:lpstr>
      <vt:lpstr>Arial Unicode MS</vt:lpstr>
      <vt:lpstr>Calibri Light</vt:lpstr>
      <vt:lpstr>等线</vt:lpstr>
      <vt:lpstr>Roboto</vt:lpstr>
      <vt:lpstr>Times New Roman</vt:lpstr>
      <vt:lpstr>等线 Light</vt:lpstr>
      <vt:lpstr>Consolas</vt:lpstr>
      <vt:lpstr>Office Theme</vt:lpstr>
      <vt:lpstr>Special Course in Software Engineering ‘24</vt:lpstr>
      <vt:lpstr>PowerPoint 演示文稿</vt:lpstr>
      <vt:lpstr>Group members and their contribution</vt:lpstr>
      <vt:lpstr>PowerPoint 演示文稿</vt:lpstr>
      <vt:lpstr>Dataset introduction</vt:lpstr>
      <vt:lpstr>Age distribution</vt:lpstr>
      <vt:lpstr>number of meals per day distribution</vt:lpstr>
      <vt:lpstr>main meal of YOUR day distribution</vt:lpstr>
      <vt:lpstr>PowerPoint 演示文稿</vt:lpstr>
      <vt:lpstr>Hypothesis #1</vt:lpstr>
      <vt:lpstr>Testing Hypothesis #1.1 visualize the test</vt:lpstr>
      <vt:lpstr>Testing Hypothesis #1.2 describe the results from the test</vt:lpstr>
      <vt:lpstr>Testing Hypothesis #1.3 reject or fail to reject </vt:lpstr>
      <vt:lpstr>Hypothesis #2</vt:lpstr>
      <vt:lpstr>Testing Hypothesis #2.1 visualize the test</vt:lpstr>
      <vt:lpstr>Testing Hypothesis #2.2 describe the results from the test</vt:lpstr>
      <vt:lpstr>Testing Hypothesis #2.3 reject or fail to reject </vt:lpstr>
      <vt:lpstr>Hypothesis #3</vt:lpstr>
      <vt:lpstr>Testing Hypothesis #3.1 visualize the test</vt:lpstr>
      <vt:lpstr>Testing Hypothesis #3.2 describe the results from the test</vt:lpstr>
      <vt:lpstr>Testing Hypothesis #3.3 reject or fail to reject </vt:lpstr>
      <vt:lpstr>Hypothesis #4</vt:lpstr>
      <vt:lpstr>Testing Hypothesis #4.1 visualize the test</vt:lpstr>
      <vt:lpstr>Testing Hypothesis #4.2 describe the results from the test</vt:lpstr>
      <vt:lpstr>Testing Hypothesis #4.3 reject or fail to reject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Interesting Hypothesis (NOT MANDATORY)</vt:lpstr>
      <vt:lpstr>Interesting Hypothesis (NOT MANDATORY)</vt:lpstr>
      <vt:lpstr>Test Results and Conclusion</vt:lpstr>
      <vt:lpstr>Why the result is it interesting?</vt:lpstr>
      <vt:lpstr>End</vt:lpstr>
    </vt:vector>
  </TitlesOfParts>
  <Company>University of Oulu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Sauvola</dc:creator>
  <cp:lastModifiedBy>WPS_1724988573</cp:lastModifiedBy>
  <cp:revision>1901</cp:revision>
  <cp:lastPrinted>2024-07-13T10:20:00Z</cp:lastPrinted>
  <dcterms:created xsi:type="dcterms:W3CDTF">2018-09-18T06:33:00Z</dcterms:created>
  <dcterms:modified xsi:type="dcterms:W3CDTF">2024-10-20T12:40:04Z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0x010100B027FF688B3C1943B4ECEC99E3BB43CC</vt:lpwstr>
  </property>
  <property fmtid="{D5CDD505-2E9C-101B-9397-08002B2CF9AE}" pid="3" name="ICV">
    <vt:lpwstr>C14DFFCE68DB4A4CA31E0DA2A460BD48_13</vt:lpwstr>
  </property>
  <property fmtid="{D5CDD505-2E9C-101B-9397-08002B2CF9AE}" pid="4" name="KSOProductBuildVer">
    <vt:lpwstr>2052-12.1.0.18608</vt:lpwstr>
  </property>
</Properties>
</file>