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9FC"/>
    <a:srgbClr val="FED4F0"/>
    <a:srgbClr val="FDE3FB"/>
    <a:srgbClr val="FDF159"/>
    <a:srgbClr val="FCEB0C"/>
    <a:srgbClr val="E6E6E6"/>
    <a:srgbClr val="FC74B8"/>
    <a:srgbClr val="FF81C9"/>
    <a:srgbClr val="FBFECE"/>
    <a:srgbClr val="E5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18" d="100"/>
          <a:sy n="18" d="100"/>
        </p:scale>
        <p:origin x="143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1757FC-605A-41B4-8AC5-36A70780CC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E64CF-A380-4B38-8EC6-6E900A1DF42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56FAE-E297-4BA3-99BC-EA0822FD16F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AEC7F84-E6F7-4CD7-B4B3-F37A565C3B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2091BAE-B0F3-4880-A592-E7D1EC290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AC53A-D3DF-4ACD-90A0-3E7B03AA81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BA7BD-BEC2-413B-9F83-0CECF996FC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DEC2D-E68D-420D-89CC-38597BB763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Improving searches for new physics with the LHC</a:t>
            </a:r>
          </a:p>
          <a:p>
            <a:r>
              <a:rPr lang="en-US" dirty="0"/>
              <a:t>Detailed: to understand the particle composition/kinematics of our background and signal</a:t>
            </a:r>
          </a:p>
          <a:p>
            <a:r>
              <a:rPr lang="en-US" dirty="0"/>
              <a:t>Big picture: does this signal exist, how can we improve our search for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E0F52-A6EE-4FCE-8BD2-2EFC6D9316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8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1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7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5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5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6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3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0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hyperlink" Target="https://github.com/swegsman/phys250_finalproject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09C43B8-310D-43B0-AA24-BA33621AA301}"/>
              </a:ext>
            </a:extLst>
          </p:cNvPr>
          <p:cNvSpPr/>
          <p:nvPr/>
        </p:nvSpPr>
        <p:spPr>
          <a:xfrm>
            <a:off x="29717662" y="4854330"/>
            <a:ext cx="13615402" cy="27410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E7E184-C3D1-4F73-9B49-5E7A1B8B2914}"/>
              </a:ext>
            </a:extLst>
          </p:cNvPr>
          <p:cNvSpPr/>
          <p:nvPr/>
        </p:nvSpPr>
        <p:spPr>
          <a:xfrm>
            <a:off x="14640231" y="4898257"/>
            <a:ext cx="14610737" cy="27410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31BCB2-EEC9-462E-9E69-13861D188FB9}"/>
              </a:ext>
            </a:extLst>
          </p:cNvPr>
          <p:cNvSpPr/>
          <p:nvPr/>
        </p:nvSpPr>
        <p:spPr>
          <a:xfrm>
            <a:off x="558136" y="4862758"/>
            <a:ext cx="13615402" cy="274460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DBF01-CFB0-4528-BC1E-FF8E91F49FC3}"/>
              </a:ext>
            </a:extLst>
          </p:cNvPr>
          <p:cNvSpPr txBox="1"/>
          <p:nvPr/>
        </p:nvSpPr>
        <p:spPr>
          <a:xfrm>
            <a:off x="979714" y="965240"/>
            <a:ext cx="419975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Applying Genetic Algorithms to Find the Quickest Tour of Chicago</a:t>
            </a:r>
          </a:p>
          <a:p>
            <a:endParaRPr lang="en-US" sz="8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DD11C-F2B2-446C-BBF0-2C82DB9B31B8}"/>
              </a:ext>
            </a:extLst>
          </p:cNvPr>
          <p:cNvSpPr txBox="1"/>
          <p:nvPr/>
        </p:nvSpPr>
        <p:spPr>
          <a:xfrm>
            <a:off x="15327717" y="3043724"/>
            <a:ext cx="19006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Shalma Wegsman Gueron</a:t>
            </a:r>
            <a:r>
              <a:rPr lang="en-US" sz="5200" baseline="30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David Miller</a:t>
            </a:r>
            <a:r>
              <a:rPr lang="en-US" sz="5200" baseline="30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5200" baseline="30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78C30-B261-4907-A907-89242CF81B7D}"/>
              </a:ext>
            </a:extLst>
          </p:cNvPr>
          <p:cNvSpPr/>
          <p:nvPr/>
        </p:nvSpPr>
        <p:spPr>
          <a:xfrm>
            <a:off x="1377249" y="3584017"/>
            <a:ext cx="21945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Chicago Department of Physics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2962AB-908F-41D5-B088-0A70EBB21DBD}"/>
              </a:ext>
            </a:extLst>
          </p:cNvPr>
          <p:cNvSpPr/>
          <p:nvPr/>
        </p:nvSpPr>
        <p:spPr>
          <a:xfrm>
            <a:off x="231565" y="4416429"/>
            <a:ext cx="43309309" cy="61676"/>
          </a:xfrm>
          <a:prstGeom prst="rect">
            <a:avLst/>
          </a:prstGeom>
          <a:solidFill>
            <a:schemeClr val="accent3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99403-A67F-4AB5-933D-F6F8901EF17B}"/>
              </a:ext>
            </a:extLst>
          </p:cNvPr>
          <p:cNvSpPr txBox="1"/>
          <p:nvPr/>
        </p:nvSpPr>
        <p:spPr>
          <a:xfrm>
            <a:off x="805664" y="5016505"/>
            <a:ext cx="1299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EB910A0-D53E-43E1-BC8B-42915B7D40DC}"/>
              </a:ext>
            </a:extLst>
          </p:cNvPr>
          <p:cNvSpPr txBox="1">
            <a:spLocks/>
          </p:cNvSpPr>
          <p:nvPr/>
        </p:nvSpPr>
        <p:spPr>
          <a:xfrm>
            <a:off x="2091740" y="20851460"/>
            <a:ext cx="12698034" cy="7709781"/>
          </a:xfrm>
          <a:prstGeom prst="rect">
            <a:avLst/>
          </a:prstGeom>
        </p:spPr>
        <p:txBody>
          <a:bodyPr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3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822FA3-30EF-465D-A9BF-10C5E8BAF17E}"/>
              </a:ext>
            </a:extLst>
          </p:cNvPr>
          <p:cNvSpPr txBox="1"/>
          <p:nvPr/>
        </p:nvSpPr>
        <p:spPr>
          <a:xfrm>
            <a:off x="14933116" y="5147332"/>
            <a:ext cx="1299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8" name="Text Placeholder 9">
            <a:extLst>
              <a:ext uri="{FF2B5EF4-FFF2-40B4-BE49-F238E27FC236}">
                <a16:creationId xmlns:a16="http://schemas.microsoft.com/office/drawing/2014/main" id="{2036D5F5-1985-47A2-A56F-E50D7D5F1BDB}"/>
              </a:ext>
            </a:extLst>
          </p:cNvPr>
          <p:cNvSpPr txBox="1">
            <a:spLocks/>
          </p:cNvSpPr>
          <p:nvPr/>
        </p:nvSpPr>
        <p:spPr>
          <a:xfrm>
            <a:off x="15552756" y="20235918"/>
            <a:ext cx="12597412" cy="1231084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AF4D47-AA45-4A9E-890A-BFBA1182FC7D}"/>
              </a:ext>
            </a:extLst>
          </p:cNvPr>
          <p:cNvSpPr/>
          <p:nvPr/>
        </p:nvSpPr>
        <p:spPr>
          <a:xfrm>
            <a:off x="29713220" y="28102170"/>
            <a:ext cx="13615402" cy="4154983"/>
          </a:xfrm>
          <a:prstGeom prst="rect">
            <a:avLst/>
          </a:prstGeom>
          <a:solidFill>
            <a:srgbClr val="FBF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306C14-A374-4E6F-8745-B5C13D6E9BCB}"/>
              </a:ext>
            </a:extLst>
          </p:cNvPr>
          <p:cNvSpPr txBox="1"/>
          <p:nvPr/>
        </p:nvSpPr>
        <p:spPr>
          <a:xfrm>
            <a:off x="29793530" y="28178805"/>
            <a:ext cx="135395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 Repository: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All code written for this project can be found at </a:t>
            </a:r>
            <a:r>
              <a:rPr lang="en-US" sz="3200" dirty="0">
                <a:hlinkClick r:id="rId3"/>
              </a:rPr>
              <a:t>https://github.com/swegsman/phys250_finalproject</a:t>
            </a:r>
            <a:endParaRPr lang="en-US" sz="32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CC80408-A9B5-46B6-A65B-4EBDAD254CAB}"/>
              </a:ext>
            </a:extLst>
          </p:cNvPr>
          <p:cNvSpPr txBox="1"/>
          <p:nvPr/>
        </p:nvSpPr>
        <p:spPr>
          <a:xfrm>
            <a:off x="29771546" y="31031311"/>
            <a:ext cx="136822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Thank you to Prof. David Miller for teaching this class, and to Jan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Offermann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and Jack Dale for your help throughout.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EBCCB-2BDF-4BEE-BD17-17F660986021}"/>
              </a:ext>
            </a:extLst>
          </p:cNvPr>
          <p:cNvSpPr txBox="1"/>
          <p:nvPr/>
        </p:nvSpPr>
        <p:spPr>
          <a:xfrm>
            <a:off x="850407" y="13261547"/>
            <a:ext cx="13087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Genetic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30685D-0E30-4C41-90F6-141D61EDC75F}"/>
              </a:ext>
            </a:extLst>
          </p:cNvPr>
          <p:cNvSpPr txBox="1"/>
          <p:nvPr/>
        </p:nvSpPr>
        <p:spPr>
          <a:xfrm>
            <a:off x="710068" y="8808976"/>
            <a:ext cx="134755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To solve this problem, I create a genetic algorithm which starts with a random set of possible paths, and “evolves” the best ones to develop increasingly ideal routes.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I then apply it to a map of Chicago to find the quickest tour around town!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2C537E-D4DB-4B4E-907B-CE5D129924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302" b="90947" l="26541" r="759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64" t="15971" r="17862" b="723"/>
          <a:stretch/>
        </p:blipFill>
        <p:spPr>
          <a:xfrm>
            <a:off x="10429487" y="4898257"/>
            <a:ext cx="3937994" cy="3983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D318F-590A-4AFF-9DBF-276F891FAF1B}"/>
              </a:ext>
            </a:extLst>
          </p:cNvPr>
          <p:cNvSpPr txBox="1"/>
          <p:nvPr/>
        </p:nvSpPr>
        <p:spPr>
          <a:xfrm>
            <a:off x="855841" y="20388526"/>
            <a:ext cx="13081595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Inspired by evolution, a genetic algorithm solves this problem in the following way:</a:t>
            </a:r>
          </a:p>
          <a:p>
            <a:pPr marL="742950" indent="-742950" fontAlgn="base">
              <a:buAutoNum type="arabicPeriod"/>
            </a:pPr>
            <a:r>
              <a:rPr lang="en-US" sz="4400" dirty="0"/>
              <a:t>We generate an initial population of travelers, each with a randomized path</a:t>
            </a:r>
          </a:p>
          <a:p>
            <a:pPr marL="742950" indent="-742950" fontAlgn="base">
              <a:buAutoNum type="arabicPeriod"/>
            </a:pPr>
            <a:r>
              <a:rPr lang="en-US" sz="4400" dirty="0"/>
              <a:t>We calculate the “fitness” of each traveler by the inverse of the total distance traveled.</a:t>
            </a:r>
          </a:p>
          <a:p>
            <a:pPr marL="742950" indent="-742950" fontAlgn="base">
              <a:buAutoNum type="arabicPeriod"/>
            </a:pPr>
            <a:r>
              <a:rPr lang="en-US" sz="4400" dirty="0"/>
              <a:t>Then we apply “evolution”:</a:t>
            </a:r>
          </a:p>
          <a:p>
            <a:pPr marL="1200150" lvl="1" indent="-742950" fontAlgn="base">
              <a:buFont typeface="+mj-lt"/>
              <a:buAutoNum type="alphaLcParenR"/>
            </a:pPr>
            <a:r>
              <a:rPr lang="en-US" sz="4400" dirty="0"/>
              <a:t>The “parents” are the two travelers with the highest fitness</a:t>
            </a:r>
          </a:p>
          <a:p>
            <a:pPr marL="1200150" lvl="1" indent="-742950" fontAlgn="base">
              <a:buFont typeface="+mj-lt"/>
              <a:buAutoNum type="alphaLcParenR"/>
            </a:pPr>
            <a:r>
              <a:rPr lang="en-US" sz="4400" dirty="0"/>
              <a:t>Randomly combine the parents’ routes to create four “children” routes</a:t>
            </a:r>
          </a:p>
          <a:p>
            <a:pPr marL="1200150" lvl="1" indent="-742950" fontAlgn="base">
              <a:buFont typeface="+mj-lt"/>
              <a:buAutoNum type="alphaLcParenR"/>
            </a:pPr>
            <a:r>
              <a:rPr lang="en-US" sz="4400" dirty="0"/>
              <a:t>With some small probability, “mutate” each child’s route by switching the order of two random stops</a:t>
            </a:r>
          </a:p>
          <a:p>
            <a:pPr marL="1200150" lvl="1" indent="-742950" fontAlgn="base">
              <a:buFont typeface="+mj-lt"/>
              <a:buAutoNum type="alphaLcParenR"/>
            </a:pPr>
            <a:r>
              <a:rPr lang="en-US" sz="4400" dirty="0"/>
              <a:t>Repeat by choosing the next best fit parents until the child population is the same size as the original population</a:t>
            </a:r>
          </a:p>
          <a:p>
            <a:pPr marL="742950" indent="-742950" fontAlgn="base">
              <a:buFont typeface="+mj-lt"/>
              <a:buAutoNum type="arabicPeriod"/>
            </a:pPr>
            <a:r>
              <a:rPr lang="en-US" sz="4400" dirty="0"/>
              <a:t>Return to step (2) and repeat</a:t>
            </a:r>
          </a:p>
          <a:p>
            <a:pPr marL="742950" indent="-742950">
              <a:buFont typeface="+mj-lt"/>
              <a:buAutoNum type="arabicPeriod"/>
            </a:pPr>
            <a:endParaRPr lang="en-US" sz="4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B7E5FC-F69F-4FCD-A850-5A2279322D6C}"/>
              </a:ext>
            </a:extLst>
          </p:cNvPr>
          <p:cNvSpPr/>
          <p:nvPr/>
        </p:nvSpPr>
        <p:spPr>
          <a:xfrm>
            <a:off x="2712720" y="14764890"/>
            <a:ext cx="9540240" cy="53188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675B38-D115-46A6-BF33-B905E7B10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98" y="15259402"/>
            <a:ext cx="8519261" cy="4515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D4712E-76FB-4050-B5A8-085CBDE61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76948" y="7243801"/>
            <a:ext cx="6559351" cy="47664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A8A628-F4F8-42D2-BF6B-10F6D51641C7}"/>
              </a:ext>
            </a:extLst>
          </p:cNvPr>
          <p:cNvSpPr txBox="1"/>
          <p:nvPr/>
        </p:nvSpPr>
        <p:spPr>
          <a:xfrm>
            <a:off x="29912926" y="6098620"/>
            <a:ext cx="13561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</a:t>
            </a:r>
            <a:r>
              <a:rPr lang="en-US" sz="4400" u="sng" dirty="0"/>
              <a:t>mutation rate</a:t>
            </a:r>
            <a:r>
              <a:rPr lang="en-US" sz="4400" dirty="0"/>
              <a:t> and the </a:t>
            </a:r>
            <a:r>
              <a:rPr lang="en-US" sz="4400" u="sng" dirty="0"/>
              <a:t>size of the traveler population </a:t>
            </a:r>
            <a:r>
              <a:rPr lang="en-US" sz="4400" dirty="0"/>
              <a:t>may impact the algorithm’s effectiveness.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We test these dependencies by taking the average maximum fitness over 10 trials for different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This is tested on the case with 10 random cities (held constant for each trial)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7FB43E-2F93-46B9-82AB-1BFAFEA0C9E3}"/>
              </a:ext>
            </a:extLst>
          </p:cNvPr>
          <p:cNvSpPr txBox="1"/>
          <p:nvPr/>
        </p:nvSpPr>
        <p:spPr>
          <a:xfrm>
            <a:off x="14789774" y="6195756"/>
            <a:ext cx="14610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First we apply the algorithm to some randomly placed cities: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4C611A-E180-4C2B-A34D-B3E8AD8E2AAC}"/>
              </a:ext>
            </a:extLst>
          </p:cNvPr>
          <p:cNvSpPr txBox="1"/>
          <p:nvPr/>
        </p:nvSpPr>
        <p:spPr>
          <a:xfrm>
            <a:off x="14929516" y="12151299"/>
            <a:ext cx="143214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Plotting the fitness of the best traveler over each iteration shows how the fitness of the paths increases and stabilizes over time: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7929FD-82FE-4803-B64E-2D1CEEE19E70}"/>
              </a:ext>
            </a:extLst>
          </p:cNvPr>
          <p:cNvSpPr/>
          <p:nvPr/>
        </p:nvSpPr>
        <p:spPr>
          <a:xfrm>
            <a:off x="7379108" y="16867402"/>
            <a:ext cx="2095543" cy="1060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0C066-B74D-403B-B067-84F11ADE6260}"/>
              </a:ext>
            </a:extLst>
          </p:cNvPr>
          <p:cNvSpPr/>
          <p:nvPr/>
        </p:nvSpPr>
        <p:spPr>
          <a:xfrm>
            <a:off x="14929515" y="19467871"/>
            <a:ext cx="144709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Applying the algorithm to  a map of Chicago, and choosing some essential neighborhoods to visit, we get this final route: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70AEC8-2626-4501-8740-6CC5DEFCC63F}"/>
              </a:ext>
            </a:extLst>
          </p:cNvPr>
          <p:cNvSpPr txBox="1"/>
          <p:nvPr/>
        </p:nvSpPr>
        <p:spPr>
          <a:xfrm>
            <a:off x="783355" y="6032168"/>
            <a:ext cx="1012848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The traveling salesman problem asks, given a set of cities, what is the shortest path which stops at each city exactly once and returns to the origin?</a:t>
            </a:r>
          </a:p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D513EE-34E1-4EBC-8ECE-8C14B2236105}"/>
              </a:ext>
            </a:extLst>
          </p:cNvPr>
          <p:cNvSpPr txBox="1"/>
          <p:nvPr/>
        </p:nvSpPr>
        <p:spPr>
          <a:xfrm>
            <a:off x="30134424" y="5016505"/>
            <a:ext cx="1299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A1FBF78-5CB1-46E7-9ACB-B163234C0F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618" y="11097063"/>
            <a:ext cx="6877283" cy="496627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41837F2-7256-4573-8391-1F4A56714E5A}"/>
              </a:ext>
            </a:extLst>
          </p:cNvPr>
          <p:cNvSpPr txBox="1"/>
          <p:nvPr/>
        </p:nvSpPr>
        <p:spPr>
          <a:xfrm>
            <a:off x="29912926" y="16195774"/>
            <a:ext cx="14466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Having too high of a mutation rate may reduce the algorithm’s stability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E0B8A-CD5F-47C6-BE13-7CE301859FDD}"/>
              </a:ext>
            </a:extLst>
          </p:cNvPr>
          <p:cNvSpPr txBox="1"/>
          <p:nvPr/>
        </p:nvSpPr>
        <p:spPr>
          <a:xfrm>
            <a:off x="29992704" y="10292743"/>
            <a:ext cx="10739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1) Mutation Rate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5E3389-D12E-456F-999D-F7DE0DF3F291}"/>
              </a:ext>
            </a:extLst>
          </p:cNvPr>
          <p:cNvSpPr txBox="1"/>
          <p:nvPr/>
        </p:nvSpPr>
        <p:spPr>
          <a:xfrm>
            <a:off x="30134424" y="17808070"/>
            <a:ext cx="10739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2) Population Size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BC8250A-64AB-442F-B159-654BE15B1C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618" y="18714293"/>
            <a:ext cx="6783984" cy="474283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CB1CC80-28FB-417A-9221-23CE2BAD413B}"/>
              </a:ext>
            </a:extLst>
          </p:cNvPr>
          <p:cNvSpPr txBox="1"/>
          <p:nvPr/>
        </p:nvSpPr>
        <p:spPr>
          <a:xfrm>
            <a:off x="29858632" y="23612949"/>
            <a:ext cx="132733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A population of 50 and 100 both achieve similar fitness in the long run, but the population of 50 takes longer to get there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A population of 10 does not achieve the same fitness</a:t>
            </a:r>
          </a:p>
          <a:p>
            <a:r>
              <a:rPr lang="en-US" sz="4400" u="sng" dirty="0"/>
              <a:t>Overall, an high population size and small mutation rate appear ideal for this algorithm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2C6894-D58E-433A-805B-AD10BFFC3D03}"/>
              </a:ext>
            </a:extLst>
          </p:cNvPr>
          <p:cNvSpPr txBox="1"/>
          <p:nvPr/>
        </p:nvSpPr>
        <p:spPr>
          <a:xfrm>
            <a:off x="29792837" y="29857659"/>
            <a:ext cx="133391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References: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Mitchell, Melanie. </a:t>
            </a:r>
            <a:r>
              <a:rPr lang="en-US" sz="3200" i="1" dirty="0">
                <a:solidFill>
                  <a:schemeClr val="accent1">
                    <a:lumMod val="50000"/>
                  </a:schemeClr>
                </a:solidFill>
              </a:rPr>
              <a:t>Complexity: A guided tour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. Oxford University Press, 2009.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8445DEE-6688-4851-9F79-5EA55054A5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280" y="7251525"/>
            <a:ext cx="6587418" cy="475894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6B8FE32-0FC5-4A30-9C8F-37C244E247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414" y="13782831"/>
            <a:ext cx="7743770" cy="555032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3856574-C51C-48FD-997D-EA837CECA7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524" y="21136788"/>
            <a:ext cx="9084648" cy="1076576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C63267AC-3997-480B-A62A-9181B8B353DA}"/>
              </a:ext>
            </a:extLst>
          </p:cNvPr>
          <p:cNvSpPr/>
          <p:nvPr/>
        </p:nvSpPr>
        <p:spPr>
          <a:xfrm>
            <a:off x="16259024" y="22790999"/>
            <a:ext cx="2048719" cy="312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40BCDEB-BFED-4534-A23B-12A7A4FA8B6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6" t="20117" r="12994" b="14057"/>
          <a:stretch/>
        </p:blipFill>
        <p:spPr>
          <a:xfrm>
            <a:off x="15877665" y="21630867"/>
            <a:ext cx="7730965" cy="792573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FEB350C-40FE-43F9-BEF5-D68D2D776943}"/>
              </a:ext>
            </a:extLst>
          </p:cNvPr>
          <p:cNvSpPr txBox="1"/>
          <p:nvPr/>
        </p:nvSpPr>
        <p:spPr>
          <a:xfrm>
            <a:off x="24505920" y="21456695"/>
            <a:ext cx="449697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This route is found using: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A population of 50 travelers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Mutation rate of 0.05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200 total iterations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endParaRPr lang="en-US" sz="36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FB8E41A-F73A-46A4-921D-F7A836F01430}"/>
              </a:ext>
            </a:extLst>
          </p:cNvPr>
          <p:cNvSpPr/>
          <p:nvPr/>
        </p:nvSpPr>
        <p:spPr>
          <a:xfrm>
            <a:off x="24288143" y="27406587"/>
            <a:ext cx="5417458" cy="4524315"/>
          </a:xfrm>
          <a:prstGeom prst="rect">
            <a:avLst/>
          </a:prstGeom>
          <a:ln>
            <a:noFill/>
          </a:ln>
        </p:spPr>
        <p:txBody>
          <a:bodyPr wrap="square" numCol="2">
            <a:spAutoFit/>
          </a:bodyPr>
          <a:lstStyle/>
          <a:p>
            <a:r>
              <a:rPr lang="en-US" sz="2800" dirty="0"/>
              <a:t>1. Logan Square</a:t>
            </a:r>
          </a:p>
          <a:p>
            <a:r>
              <a:rPr lang="en-US" sz="2800" dirty="0"/>
              <a:t>2. Lincoln Square</a:t>
            </a:r>
          </a:p>
          <a:p>
            <a:r>
              <a:rPr lang="en-US" sz="2800" dirty="0"/>
              <a:t>3. Rogers Park</a:t>
            </a:r>
          </a:p>
          <a:p>
            <a:r>
              <a:rPr lang="en-US" sz="2800" dirty="0"/>
              <a:t>4. Uptown</a:t>
            </a:r>
          </a:p>
          <a:p>
            <a:r>
              <a:rPr lang="en-US" sz="2800" dirty="0"/>
              <a:t>5. Lincoln Park</a:t>
            </a:r>
          </a:p>
          <a:p>
            <a:r>
              <a:rPr lang="en-US" sz="2800" dirty="0"/>
              <a:t>6. The Loop</a:t>
            </a:r>
          </a:p>
          <a:p>
            <a:r>
              <a:rPr lang="en-US" sz="2800" dirty="0"/>
              <a:t>7. South Loop</a:t>
            </a:r>
          </a:p>
          <a:p>
            <a:r>
              <a:rPr lang="en-US" sz="2800" dirty="0"/>
              <a:t>8. Englewood</a:t>
            </a:r>
          </a:p>
          <a:p>
            <a:r>
              <a:rPr lang="en-US" sz="2800" dirty="0"/>
              <a:t>9. South Shore</a:t>
            </a:r>
          </a:p>
          <a:p>
            <a:r>
              <a:rPr lang="en-US" sz="2800" dirty="0"/>
              <a:t>10. South Chicago</a:t>
            </a:r>
          </a:p>
          <a:p>
            <a:r>
              <a:rPr lang="en-US" sz="2800" dirty="0"/>
              <a:t>11. Hyde Park</a:t>
            </a:r>
          </a:p>
          <a:p>
            <a:r>
              <a:rPr lang="en-US" sz="2800" dirty="0"/>
              <a:t>12. Bridgeport</a:t>
            </a:r>
          </a:p>
          <a:p>
            <a:r>
              <a:rPr lang="en-US" sz="2800" dirty="0"/>
              <a:t>13. Humboldt Park</a:t>
            </a:r>
          </a:p>
          <a:p>
            <a:r>
              <a:rPr lang="en-US" sz="2800" dirty="0"/>
              <a:t>14. O’Hare</a:t>
            </a:r>
          </a:p>
        </p:txBody>
      </p:sp>
    </p:spTree>
    <p:extLst>
      <p:ext uri="{BB962C8B-B14F-4D97-AF65-F5344CB8AC3E}">
        <p14:creationId xmlns:p14="http://schemas.microsoft.com/office/powerpoint/2010/main" val="412110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11060</TotalTime>
  <Words>572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smiley705@gmail.com</dc:creator>
  <cp:lastModifiedBy>Shalma Wegsman</cp:lastModifiedBy>
  <cp:revision>183</cp:revision>
  <dcterms:created xsi:type="dcterms:W3CDTF">2019-01-16T05:01:27Z</dcterms:created>
  <dcterms:modified xsi:type="dcterms:W3CDTF">2019-12-03T19:16:35Z</dcterms:modified>
</cp:coreProperties>
</file>