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50"/>
  </p:notesMasterIdLst>
  <p:sldIdLst>
    <p:sldId id="256" r:id="rId2"/>
    <p:sldId id="362" r:id="rId3"/>
    <p:sldId id="460" r:id="rId4"/>
    <p:sldId id="370" r:id="rId5"/>
    <p:sldId id="461" r:id="rId6"/>
    <p:sldId id="462" r:id="rId7"/>
    <p:sldId id="463" r:id="rId8"/>
    <p:sldId id="380" r:id="rId9"/>
    <p:sldId id="426" r:id="rId10"/>
    <p:sldId id="368" r:id="rId11"/>
    <p:sldId id="428" r:id="rId12"/>
    <p:sldId id="429" r:id="rId13"/>
    <p:sldId id="430" r:id="rId14"/>
    <p:sldId id="431" r:id="rId15"/>
    <p:sldId id="455" r:id="rId16"/>
    <p:sldId id="369" r:id="rId17"/>
    <p:sldId id="436" r:id="rId18"/>
    <p:sldId id="432" r:id="rId19"/>
    <p:sldId id="441" r:id="rId20"/>
    <p:sldId id="442" r:id="rId21"/>
    <p:sldId id="468" r:id="rId22"/>
    <p:sldId id="459" r:id="rId23"/>
    <p:sldId id="434" r:id="rId24"/>
    <p:sldId id="445" r:id="rId25"/>
    <p:sldId id="446" r:id="rId26"/>
    <p:sldId id="464" r:id="rId27"/>
    <p:sldId id="469" r:id="rId28"/>
    <p:sldId id="457" r:id="rId29"/>
    <p:sldId id="453" r:id="rId30"/>
    <p:sldId id="465" r:id="rId31"/>
    <p:sldId id="470" r:id="rId32"/>
    <p:sldId id="433" r:id="rId33"/>
    <p:sldId id="466" r:id="rId34"/>
    <p:sldId id="467" r:id="rId35"/>
    <p:sldId id="443" r:id="rId36"/>
    <p:sldId id="427" r:id="rId37"/>
    <p:sldId id="447" r:id="rId38"/>
    <p:sldId id="448" r:id="rId39"/>
    <p:sldId id="450" r:id="rId40"/>
    <p:sldId id="451" r:id="rId41"/>
    <p:sldId id="363" r:id="rId42"/>
    <p:sldId id="449" r:id="rId43"/>
    <p:sldId id="458" r:id="rId44"/>
    <p:sldId id="364" r:id="rId45"/>
    <p:sldId id="440" r:id="rId46"/>
    <p:sldId id="439" r:id="rId47"/>
    <p:sldId id="454" r:id="rId48"/>
    <p:sldId id="452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0"/>
    <p:restoredTop sz="73176"/>
  </p:normalViewPr>
  <p:slideViewPr>
    <p:cSldViewPr snapToGrid="0" snapToObjects="1" showGuides="1">
      <p:cViewPr varScale="1">
        <p:scale>
          <a:sx n="152" d="100"/>
          <a:sy n="152" d="100"/>
        </p:scale>
        <p:origin x="440" y="184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Benchmark times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hackage!$A$2:$A$5</c:f>
              <c:strCache>
                <c:ptCount val="4"/>
                <c:pt idx="0">
                  <c:v>nom</c:v>
                </c:pt>
                <c:pt idx="1">
                  <c:v>nominal</c:v>
                </c:pt>
                <c:pt idx="2">
                  <c:v>unbound-generics</c:v>
                </c:pt>
                <c:pt idx="3">
                  <c:v>bound</c:v>
                </c:pt>
              </c:strCache>
            </c:strRef>
          </c:cat>
          <c:val>
            <c:numRef>
              <c:f>hackage!$B$2:$B$5</c:f>
              <c:numCache>
                <c:formatCode>General</c:formatCode>
                <c:ptCount val="4"/>
                <c:pt idx="0">
                  <c:v>48.7</c:v>
                </c:pt>
                <c:pt idx="1">
                  <c:v>18.3</c:v>
                </c:pt>
                <c:pt idx="2">
                  <c:v>2.46</c:v>
                </c:pt>
                <c:pt idx="3">
                  <c:v>1.0200000000000001E-2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1-2748-835D-A28094E2B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5790207"/>
        <c:axId val="1245791855"/>
      </c:barChart>
      <c:catAx>
        <c:axId val="124579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1855"/>
        <c:crosses val="autoZero"/>
        <c:auto val="1"/>
        <c:lblAlgn val="ctr"/>
        <c:lblOffset val="100"/>
        <c:noMultiLvlLbl val="0"/>
      </c:catAx>
      <c:valAx>
        <c:axId val="124579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79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</a:t>
            </a:r>
            <a:r>
              <a:rPr lang="en-US" baseline="0"/>
              <a:t> time (seconds)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5-194C-8356-7D9B37347103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5-194C-8356-7D9B37347103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charts!$D$2:$D$4</c:f>
              <c:numCache>
                <c:formatCode>0.000</c:formatCode>
                <c:ptCount val="3"/>
                <c:pt idx="0">
                  <c:v>6.8947509387163305E-2</c:v>
                </c:pt>
                <c:pt idx="1">
                  <c:v>6.2456156565579403E-3</c:v>
                </c:pt>
                <c:pt idx="2">
                  <c:v>2.7904579448768401E-3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5-194C-8356-7D9B37347103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charts!$E$2:$E$4</c:f>
              <c:numCache>
                <c:formatCode>0.000</c:formatCode>
                <c:ptCount val="3"/>
                <c:pt idx="0">
                  <c:v>0.13406362075837899</c:v>
                </c:pt>
                <c:pt idx="1">
                  <c:v>8.6473917659104296E-3</c:v>
                </c:pt>
                <c:pt idx="2">
                  <c:v>4.8125368840127797E-3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5-194C-8356-7D9B37347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861071"/>
        <c:axId val="1332326671"/>
      </c:barChart>
      <c:catAx>
        <c:axId val="13318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326671"/>
        <c:crosses val="autoZero"/>
        <c:auto val="1"/>
        <c:lblAlgn val="ctr"/>
        <c:lblOffset val="100"/>
        <c:noMultiLvlLbl val="0"/>
      </c:catAx>
      <c:valAx>
        <c:axId val="13323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86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64716665568815"/>
          <c:y val="0.89409667541557303"/>
          <c:w val="0.37574783870236994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(seconds)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9-4F43-BB6C-26C403408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561903"/>
        <c:axId val="1920133023"/>
      </c:barChart>
      <c:catAx>
        <c:axId val="192056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133023"/>
        <c:crosses val="autoZero"/>
        <c:auto val="1"/>
        <c:lblAlgn val="ctr"/>
        <c:lblOffset val="100"/>
        <c:noMultiLvlLbl val="0"/>
      </c:catAx>
      <c:valAx>
        <c:axId val="192013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56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'charts-strict-lazy'!$B$7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'charts-strict-lazy'!$A$8:$A$10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'charts-strict-lazy'!$B$8:$B$10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C-7843-AF34-F899FBB7AFC0}"/>
            </c:ext>
          </c:extLst>
        </c:ser>
        <c:ser>
          <c:idx val="1"/>
          <c:order val="1"/>
          <c:tx>
            <c:strRef>
              <c:f>'charts-strict-lazy'!$C$7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'charts-strict-lazy'!$A$8:$A$10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'charts-strict-lazy'!$C$8:$C$10</c:f>
              <c:numCache>
                <c:formatCode>0.000</c:formatCode>
                <c:ptCount val="3"/>
                <c:pt idx="0">
                  <c:v>0.12955316170456899</c:v>
                </c:pt>
                <c:pt idx="1">
                  <c:v>1.27719376758388E-2</c:v>
                </c:pt>
                <c:pt idx="2">
                  <c:v>2.5507845296247702E-3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C-7843-AF34-F899FBB7A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666911"/>
        <c:axId val="1222668559"/>
      </c:barChart>
      <c:catAx>
        <c:axId val="1222666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8559"/>
        <c:crosses val="autoZero"/>
        <c:auto val="1"/>
        <c:lblAlgn val="ctr"/>
        <c:lblOffset val="100"/>
        <c:noMultiLvlLbl val="0"/>
      </c:catAx>
      <c:valAx>
        <c:axId val="122266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666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</a:t>
            </a:r>
            <a:r>
              <a:rPr lang="en-US" baseline="0" dirty="0"/>
              <a:t> time 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'charts-strict-lazy'!$B$12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'charts-strict-lazy'!$A$13:$A$15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'charts-strict-lazy'!$B$13:$B$15</c:f>
              <c:numCache>
                <c:formatCode>0.0</c:formatCode>
                <c:ptCount val="3"/>
                <c:pt idx="0">
                  <c:v>129.55316170456899</c:v>
                </c:pt>
                <c:pt idx="1">
                  <c:v>12.771937675838801</c:v>
                </c:pt>
                <c:pt idx="2">
                  <c:v>2.5507845296247704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1-4943-BFD0-83ECB453067B}"/>
            </c:ext>
          </c:extLst>
        </c:ser>
        <c:ser>
          <c:idx val="1"/>
          <c:order val="1"/>
          <c:tx>
            <c:strRef>
              <c:f>'charts-strict-lazy'!$C$12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'charts-strict-lazy'!$A$13:$A$15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'charts-strict-lazy'!$C$13:$C$15</c:f>
              <c:numCache>
                <c:formatCode>0.0</c:formatCode>
                <c:ptCount val="3"/>
                <c:pt idx="0">
                  <c:v>132.880245277608</c:v>
                </c:pt>
                <c:pt idx="1">
                  <c:v>12.484333673414501</c:v>
                </c:pt>
                <c:pt idx="2">
                  <c:v>6.8540113251092096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1-4943-BFD0-83ECB4530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1183247"/>
        <c:axId val="2032040015"/>
      </c:barChart>
      <c:catAx>
        <c:axId val="203118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040015"/>
        <c:crosses val="autoZero"/>
        <c:auto val="1"/>
        <c:lblAlgn val="ctr"/>
        <c:lblOffset val="100"/>
        <c:noMultiLvlLbl val="0"/>
      </c:catAx>
      <c:valAx>
        <c:axId val="203204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18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6-D145-99F5-38723F7900CD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6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6-D145-99F5-38723F790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276464"/>
        <c:axId val="1859278112"/>
      </c:barChart>
      <c:catAx>
        <c:axId val="18592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8112"/>
        <c:crosses val="autoZero"/>
        <c:auto val="1"/>
        <c:lblAlgn val="ctr"/>
        <c:lblOffset val="100"/>
        <c:noMultiLvlLbl val="0"/>
      </c:catAx>
      <c:valAx>
        <c:axId val="18592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(milliseconds)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'charts-strict-lazy'!$N$1</c:f>
              <c:strCache>
                <c:ptCount val="1"/>
                <c:pt idx="0">
                  <c:v>Optimized-Lazy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'charts-strict-lazy'!$N$2:$N$4</c:f>
              <c:numCache>
                <c:formatCode>0.0</c:formatCode>
                <c:ptCount val="3"/>
                <c:pt idx="0">
                  <c:v>129.55316170456899</c:v>
                </c:pt>
                <c:pt idx="1">
                  <c:v>12.771937675838801</c:v>
                </c:pt>
                <c:pt idx="2">
                  <c:v>2.5507845296247704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9-6D47-8C23-ED73408072AF}"/>
            </c:ext>
          </c:extLst>
        </c:ser>
        <c:ser>
          <c:idx val="1"/>
          <c:order val="1"/>
          <c:tx>
            <c:strRef>
              <c:f>'charts-strict-lazy'!$O$1</c:f>
              <c:strCache>
                <c:ptCount val="1"/>
                <c:pt idx="0">
                  <c:v>Generic-Lazy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'charts-strict-lazy'!$O$2:$O$4</c:f>
              <c:numCache>
                <c:formatCode>0.0</c:formatCode>
                <c:ptCount val="3"/>
                <c:pt idx="0">
                  <c:v>132.880245277608</c:v>
                </c:pt>
                <c:pt idx="1">
                  <c:v>12.484333673414501</c:v>
                </c:pt>
                <c:pt idx="2">
                  <c:v>6.8540113251092096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29-6D47-8C23-ED73408072AF}"/>
            </c:ext>
          </c:extLst>
        </c:ser>
        <c:ser>
          <c:idx val="2"/>
          <c:order val="2"/>
          <c:tx>
            <c:strRef>
              <c:f>'charts-strict-lazy'!$P$1</c:f>
              <c:strCache>
                <c:ptCount val="1"/>
                <c:pt idx="0">
                  <c:v>Optimized-strict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'charts-strict-lazy'!$P$2:$P$4</c:f>
              <c:numCache>
                <c:formatCode>0.0</c:formatCode>
                <c:ptCount val="3"/>
                <c:pt idx="0">
                  <c:v>82.536365332495095</c:v>
                </c:pt>
                <c:pt idx="1">
                  <c:v>6.6936528365580301</c:v>
                </c:pt>
                <c:pt idx="2">
                  <c:v>2.9080432246143499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29-6D47-8C23-ED73408072AF}"/>
            </c:ext>
          </c:extLst>
        </c:ser>
        <c:ser>
          <c:idx val="3"/>
          <c:order val="3"/>
          <c:tx>
            <c:strRef>
              <c:f>'charts-strict-lazy'!$Q$1</c:f>
              <c:strCache>
                <c:ptCount val="1"/>
                <c:pt idx="0">
                  <c:v>Generic-strict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'charts-strict-lazy'!$M$2:$M$4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'charts-strict-lazy'!$Q$2:$Q$4</c:f>
              <c:numCache>
                <c:formatCode>0.0</c:formatCode>
                <c:ptCount val="3"/>
                <c:pt idx="0">
                  <c:v>158.61808009147498</c:v>
                </c:pt>
                <c:pt idx="1">
                  <c:v>9.4136926314435794</c:v>
                </c:pt>
                <c:pt idx="2">
                  <c:v>5.4224857266349602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29-6D47-8C23-ED7340807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0211055"/>
        <c:axId val="1291440367"/>
      </c:barChart>
      <c:catAx>
        <c:axId val="129021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440367"/>
        <c:crosses val="autoZero"/>
        <c:auto val="1"/>
        <c:lblAlgn val="ctr"/>
        <c:lblOffset val="100"/>
        <c:noMultiLvlLbl val="0"/>
      </c:catAx>
      <c:valAx>
        <c:axId val="129144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21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'charts-strict-lazy'!$B$1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'charts-strict-lazy'!$B$2:$B$4</c:f>
              <c:numCache>
                <c:formatCode>0.000</c:formatCode>
                <c:ptCount val="3"/>
                <c:pt idx="0">
                  <c:v>1.46230970102078</c:v>
                </c:pt>
                <c:pt idx="1">
                  <c:v>2.4317565721454799</c:v>
                </c:pt>
                <c:pt idx="2">
                  <c:v>1.0941074912874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A-3A40-84DB-6881C467E7FA}"/>
            </c:ext>
          </c:extLst>
        </c:ser>
        <c:ser>
          <c:idx val="1"/>
          <c:order val="1"/>
          <c:tx>
            <c:strRef>
              <c:f>'charts-strict-lazy'!$C$1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'charts-strict-lazy'!$C$2:$C$4</c:f>
              <c:numCache>
                <c:formatCode>0.000</c:formatCode>
                <c:ptCount val="3"/>
                <c:pt idx="0">
                  <c:v>1.18932922085878</c:v>
                </c:pt>
                <c:pt idx="1">
                  <c:v>0.333860416117507</c:v>
                </c:pt>
                <c:pt idx="2">
                  <c:v>0.135578191308004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A-3A40-84DB-6881C467E7FA}"/>
            </c:ext>
          </c:extLst>
        </c:ser>
        <c:ser>
          <c:idx val="2"/>
          <c:order val="2"/>
          <c:tx>
            <c:strRef>
              <c:f>'charts-strict-lazy'!$D$1</c:f>
              <c:strCache>
                <c:ptCount val="1"/>
                <c:pt idx="0">
                  <c:v>Optimized-Lazy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'charts-strict-lazy'!$D$2:$D$4</c:f>
              <c:numCache>
                <c:formatCode>0.000</c:formatCode>
                <c:ptCount val="3"/>
                <c:pt idx="0">
                  <c:v>0.12955316170456899</c:v>
                </c:pt>
                <c:pt idx="1">
                  <c:v>1.27719376758388E-2</c:v>
                </c:pt>
                <c:pt idx="2">
                  <c:v>2.5507845296247702E-3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DA-3A40-84DB-6881C467E7FA}"/>
            </c:ext>
          </c:extLst>
        </c:ser>
        <c:ser>
          <c:idx val="3"/>
          <c:order val="3"/>
          <c:tx>
            <c:strRef>
              <c:f>'charts-strict-lazy'!$E$1</c:f>
              <c:strCache>
                <c:ptCount val="1"/>
                <c:pt idx="0">
                  <c:v>Optimized-Strict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'charts-strict-lazy'!$E$2:$E$4</c:f>
              <c:numCache>
                <c:formatCode>0.000</c:formatCode>
                <c:ptCount val="3"/>
                <c:pt idx="0">
                  <c:v>8.2536365332495101E-2</c:v>
                </c:pt>
                <c:pt idx="1">
                  <c:v>6.6936528365580299E-3</c:v>
                </c:pt>
                <c:pt idx="2">
                  <c:v>2.90804322461435E-3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DA-3A40-84DB-6881C467E7FA}"/>
            </c:ext>
          </c:extLst>
        </c:ser>
        <c:ser>
          <c:idx val="4"/>
          <c:order val="4"/>
          <c:tx>
            <c:strRef>
              <c:f>'charts-strict-lazy'!$F$1</c:f>
              <c:strCache>
                <c:ptCount val="1"/>
                <c:pt idx="0">
                  <c:v>Generic-Lazy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'charts-strict-lazy'!$F$2:$F$4</c:f>
              <c:numCache>
                <c:formatCode>0.000</c:formatCode>
                <c:ptCount val="3"/>
                <c:pt idx="0">
                  <c:v>0.132880245277608</c:v>
                </c:pt>
                <c:pt idx="1">
                  <c:v>1.24843336734145E-2</c:v>
                </c:pt>
                <c:pt idx="2">
                  <c:v>6.8540113251092096E-3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DA-3A40-84DB-6881C467E7FA}"/>
            </c:ext>
          </c:extLst>
        </c:ser>
        <c:ser>
          <c:idx val="5"/>
          <c:order val="5"/>
          <c:tx>
            <c:strRef>
              <c:f>'charts-strict-lazy'!$G$1</c:f>
              <c:strCache>
                <c:ptCount val="1"/>
                <c:pt idx="0">
                  <c:v>Generic-Strict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'charts-strict-lazy'!$A$2:$A$4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'charts-strict-lazy'!$G$2:$G$4</c:f>
              <c:numCache>
                <c:formatCode>0.000</c:formatCode>
                <c:ptCount val="3"/>
                <c:pt idx="0">
                  <c:v>0.15861808009147499</c:v>
                </c:pt>
                <c:pt idx="1">
                  <c:v>9.4136926314435793E-3</c:v>
                </c:pt>
                <c:pt idx="2">
                  <c:v>5.42248572663496E-3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DA-3A40-84DB-6881C467E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897087"/>
        <c:axId val="1244898735"/>
      </c:barChart>
      <c:catAx>
        <c:axId val="124489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898735"/>
        <c:crosses val="autoZero"/>
        <c:auto val="1"/>
        <c:lblAlgn val="ctr"/>
        <c:lblOffset val="100"/>
        <c:noMultiLvlLbl val="0"/>
      </c:catAx>
      <c:valAx>
        <c:axId val="124489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89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</a:t>
            </a:r>
            <a:r>
              <a:rPr lang="en-US" baseline="0"/>
              <a:t> </a:t>
            </a:r>
            <a:r>
              <a:rPr lang="en-US" baseline="0" dirty="0"/>
              <a:t>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charts!$L$1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charts!$L$2:$L$4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A643-A1F8-1AE2EAFF04C2}"/>
            </c:ext>
          </c:extLst>
        </c:ser>
        <c:ser>
          <c:idx val="1"/>
          <c:order val="1"/>
          <c:tx>
            <c:strRef>
              <c:f>charts!$M$1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charts!$M$2:$M$4</c:f>
              <c:numCache>
                <c:formatCode>0.0</c:formatCode>
                <c:ptCount val="3"/>
                <c:pt idx="0">
                  <c:v>134.06362075837899</c:v>
                </c:pt>
                <c:pt idx="1">
                  <c:v>8.6473917659104291</c:v>
                </c:pt>
                <c:pt idx="2">
                  <c:v>4.81253688401278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FF-A643-A1F8-1AE2EAFF0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270559"/>
        <c:axId val="1486272207"/>
      </c:barChart>
      <c:catAx>
        <c:axId val="148627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2207"/>
        <c:crosses val="autoZero"/>
        <c:auto val="1"/>
        <c:lblAlgn val="ctr"/>
        <c:lblOffset val="100"/>
        <c:noMultiLvlLbl val="0"/>
      </c:catAx>
      <c:valAx>
        <c:axId val="148627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Normalization time  (milliseconds)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charts!$H$1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charts!$H$2:$H$4</c:f>
              <c:numCache>
                <c:formatCode>0</c:formatCode>
                <c:ptCount val="3"/>
                <c:pt idx="0">
                  <c:v>1189.32922085878</c:v>
                </c:pt>
                <c:pt idx="1">
                  <c:v>333.86041611750699</c:v>
                </c:pt>
                <c:pt idx="2">
                  <c:v>135.57819130800399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E-134A-B473-497BF80105C9}"/>
            </c:ext>
          </c:extLst>
        </c:ser>
        <c:ser>
          <c:idx val="1"/>
          <c:order val="1"/>
          <c:tx>
            <c:strRef>
              <c:f>charts!$I$1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charts!$I$2:$I$4</c:f>
              <c:numCache>
                <c:formatCode>0.0</c:formatCode>
                <c:ptCount val="3"/>
                <c:pt idx="0">
                  <c:v>82.536365332495095</c:v>
                </c:pt>
                <c:pt idx="1">
                  <c:v>6.6936528365580301</c:v>
                </c:pt>
                <c:pt idx="2">
                  <c:v>2.9080432246143499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E-134A-B473-497BF8010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823568"/>
        <c:axId val="964825216"/>
      </c:barChart>
      <c:catAx>
        <c:axId val="9648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5216"/>
        <c:crosses val="autoZero"/>
        <c:auto val="1"/>
        <c:lblAlgn val="ctr"/>
        <c:lblOffset val="100"/>
        <c:noMultiLvlLbl val="0"/>
      </c:catAx>
      <c:valAx>
        <c:axId val="9648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0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5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https://</a:t>
            </a:r>
            <a:r>
              <a:rPr lang="en-US" sz="900" dirty="0" err="1"/>
              <a:t>github.com</a:t>
            </a:r>
            <a:r>
              <a:rPr lang="en-US" sz="900" dirty="0"/>
              <a:t>/</a:t>
            </a:r>
            <a:r>
              <a:rPr lang="en-US" sz="900" dirty="0" err="1"/>
              <a:t>sweirich</a:t>
            </a:r>
            <a:r>
              <a:rPr lang="en-US" sz="900" dirty="0"/>
              <a:t>/lambda-n-ways/</a:t>
            </a:r>
          </a:p>
          <a:p>
            <a:r>
              <a:rPr lang="en-US" sz="900" dirty="0" err="1"/>
              <a:t>Lennart.Simple</a:t>
            </a:r>
            <a:r>
              <a:rPr lang="en-US" sz="900" dirty="0"/>
              <a:t>: named implementation from "Lambda Calculus Cooked Four Ways"</a:t>
            </a:r>
          </a:p>
          <a:p>
            <a:r>
              <a:rPr lang="en-US" sz="900" dirty="0" err="1"/>
              <a:t>Lennart.DeBruijn</a:t>
            </a:r>
            <a:r>
              <a:rPr lang="en-US" sz="900" dirty="0"/>
              <a:t>: index implementation from "Lambda Calculus Cooked Four Ways"</a:t>
            </a:r>
          </a:p>
          <a:p>
            <a:r>
              <a:rPr lang="en-US" sz="900" dirty="0" err="1"/>
              <a:t>LocallyNameless.Ott</a:t>
            </a:r>
            <a:r>
              <a:rPr lang="en-US" sz="900" dirty="0"/>
              <a:t>: Implementation generated by Ott tool, translated to Haskell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Goal, understand benchmark and also understand LN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3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1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9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3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7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0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1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2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4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2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1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0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5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There, we have implemented substitution quickly. But you probably thought I meant something else!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11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6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4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7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"little paper" </a:t>
            </a:r>
          </a:p>
          <a:p>
            <a:r>
              <a:rPr lang="en-US" dirty="0"/>
              <a:t>really a literate Haskell implementation</a:t>
            </a:r>
          </a:p>
          <a:p>
            <a:r>
              <a:rPr lang="en-US" dirty="0"/>
              <a:t>Stand on the shoulders of giants</a:t>
            </a:r>
          </a:p>
          <a:p>
            <a:endParaRPr lang="en-US" dirty="0"/>
          </a:p>
          <a:p>
            <a:r>
              <a:rPr lang="en-US" dirty="0"/>
              <a:t>focusses on capture-avoiding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2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NOTE: We aren't trying to make </a:t>
            </a:r>
            <a:r>
              <a:rPr lang="en-US" sz="900" i="1" dirty="0"/>
              <a:t>normalization</a:t>
            </a:r>
            <a:r>
              <a:rPr lang="en-US" sz="900" dirty="0"/>
              <a:t> fast, just create a lot of repeated calls to substitution.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Haskell Love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10,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3928605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315842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Normal-order reduction of the Church encoding of   </a:t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6! == sum [1 .. 37] + 17</a:t>
            </a:r>
          </a:p>
          <a:p>
            <a:pPr marL="342900" lvl="1" indent="0">
              <a:buNone/>
            </a:pPr>
            <a:r>
              <a:rPr lang="en-US" sz="2800" dirty="0"/>
              <a:t>i.e.  720 == 719</a:t>
            </a:r>
          </a:p>
          <a:p>
            <a:pPr marL="0" indent="0">
              <a:buNone/>
            </a:pPr>
            <a:r>
              <a:rPr lang="en-US" sz="2800" dirty="0"/>
              <a:t>Benchmark statistics</a:t>
            </a:r>
          </a:p>
          <a:p>
            <a:pPr lvl="1"/>
            <a:r>
              <a:rPr lang="en-US" sz="2000" dirty="0"/>
              <a:t>Number of substitutions required for normalization: </a:t>
            </a:r>
            <a:r>
              <a:rPr lang="en-US" sz="2000" b="1" dirty="0"/>
              <a:t>119,697</a:t>
            </a:r>
          </a:p>
          <a:p>
            <a:pPr lvl="1"/>
            <a:r>
              <a:rPr lang="en-US" sz="2000" dirty="0"/>
              <a:t>AST depth: 53, binding depth: 25</a:t>
            </a:r>
          </a:p>
          <a:p>
            <a:pPr lvl="1"/>
            <a:r>
              <a:rPr lang="en-US" sz="2000" dirty="0"/>
              <a:t>Average # of variable occurrences during each beta-reduction: 1.15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Computing normal form with </a:t>
            </a:r>
            <a:r>
              <a:rPr lang="en-US" b="1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/>
              <a:t>λ</a:t>
            </a:r>
            <a:r>
              <a:rPr lang="en-US" sz="3600" dirty="0"/>
              <a:t>z.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11CBA-C637-DC43-97C6-8C6A79412A15}"/>
              </a:ext>
            </a:extLst>
          </p:cNvPr>
          <p:cNvCxnSpPr>
            <a:cxnSpLocks/>
          </p:cNvCxnSpPr>
          <p:nvPr/>
        </p:nvCxnSpPr>
        <p:spPr>
          <a:xfrm>
            <a:off x="2444012" y="2254219"/>
            <a:ext cx="5817841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AED850-3B0C-2744-A7B3-9311AC8A9638}"/>
              </a:ext>
            </a:extLst>
          </p:cNvPr>
          <p:cNvSpPr txBox="1"/>
          <p:nvPr/>
        </p:nvSpPr>
        <p:spPr>
          <a:xfrm>
            <a:off x="2514600" y="2269273"/>
            <a:ext cx="328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y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B3D57-8BE8-8E43-A92C-CB879C9C847F}"/>
              </a:ext>
            </a:extLst>
          </p:cNvPr>
          <p:cNvCxnSpPr>
            <a:cxnSpLocks/>
          </p:cNvCxnSpPr>
          <p:nvPr/>
        </p:nvCxnSpPr>
        <p:spPr>
          <a:xfrm>
            <a:off x="4223343" y="3778923"/>
            <a:ext cx="558837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96CC5F-E643-0542-B6A1-53D9C3129E0F}"/>
              </a:ext>
            </a:extLst>
          </p:cNvPr>
          <p:cNvSpPr txBox="1"/>
          <p:nvPr/>
        </p:nvSpPr>
        <p:spPr>
          <a:xfrm>
            <a:off x="853209" y="3894171"/>
            <a:ext cx="399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rename </a:t>
            </a:r>
            <a:r>
              <a:rPr lang="en-US" sz="2800" dirty="0"/>
              <a:t>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to avoid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F4E5B-8962-C744-A0A3-0AA5D496CB2F}"/>
              </a:ext>
            </a:extLst>
          </p:cNvPr>
          <p:cNvSpPr txBox="1"/>
          <p:nvPr/>
        </p:nvSpPr>
        <p:spPr>
          <a:xfrm>
            <a:off x="5614202" y="3892685"/>
            <a:ext cx="315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stop when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not free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C7176-00E0-A849-8824-C59B2A49B5FD}"/>
              </a:ext>
            </a:extLst>
          </p:cNvPr>
          <p:cNvCxnSpPr>
            <a:cxnSpLocks/>
          </p:cNvCxnSpPr>
          <p:nvPr/>
        </p:nvCxnSpPr>
        <p:spPr>
          <a:xfrm flipV="1">
            <a:off x="6631880" y="3778923"/>
            <a:ext cx="1281698" cy="4255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de 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0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1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l-GR" sz="3600" dirty="0"/>
              <a:t>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600" dirty="0"/>
              <a:t>) (λ.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600" dirty="0"/>
              <a:t>.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600" dirty="0"/>
              <a:t>))</a:t>
            </a:r>
            <a:endParaRPr lang="en-US" sz="3600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9D8F9-B8A3-DA4B-B7C8-85F113C2FD46}"/>
              </a:ext>
            </a:extLst>
          </p:cNvPr>
          <p:cNvCxnSpPr>
            <a:cxnSpLocks/>
          </p:cNvCxnSpPr>
          <p:nvPr/>
        </p:nvCxnSpPr>
        <p:spPr>
          <a:xfrm>
            <a:off x="2514600" y="2357306"/>
            <a:ext cx="516971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444A-654D-7549-9E4C-87EE1F59EE05}"/>
              </a:ext>
            </a:extLst>
          </p:cNvPr>
          <p:cNvSpPr/>
          <p:nvPr/>
        </p:nvSpPr>
        <p:spPr>
          <a:xfrm>
            <a:off x="2514600" y="2387084"/>
            <a:ext cx="611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37AE8-9343-5147-82C8-9ABEC2142242}"/>
              </a:ext>
            </a:extLst>
          </p:cNvPr>
          <p:cNvCxnSpPr>
            <a:cxnSpLocks/>
          </p:cNvCxnSpPr>
          <p:nvPr/>
        </p:nvCxnSpPr>
        <p:spPr>
          <a:xfrm>
            <a:off x="2442324" y="3467451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EAA31-964A-AB41-B802-059E5A0BB089}"/>
              </a:ext>
            </a:extLst>
          </p:cNvPr>
          <p:cNvCxnSpPr>
            <a:cxnSpLocks/>
          </p:cNvCxnSpPr>
          <p:nvPr/>
        </p:nvCxnSpPr>
        <p:spPr>
          <a:xfrm flipV="1">
            <a:off x="5099458" y="3519341"/>
            <a:ext cx="1046097" cy="1399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DC605-784D-4644-93C9-D840D1B89FC7}"/>
              </a:ext>
            </a:extLst>
          </p:cNvPr>
          <p:cNvSpPr/>
          <p:nvPr/>
        </p:nvSpPr>
        <p:spPr>
          <a:xfrm>
            <a:off x="4365167" y="3554834"/>
            <a:ext cx="4269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increment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under binders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01C6E-9C54-0643-AB17-9477ECBCAFB2}"/>
              </a:ext>
            </a:extLst>
          </p:cNvPr>
          <p:cNvSpPr/>
          <p:nvPr/>
        </p:nvSpPr>
        <p:spPr>
          <a:xfrm>
            <a:off x="767195" y="3559077"/>
            <a:ext cx="349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decrement other variables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after reduction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4F71C-CF33-E843-987E-7D720BA02A24}"/>
              </a:ext>
            </a:extLst>
          </p:cNvPr>
          <p:cNvCxnSpPr>
            <a:cxnSpLocks/>
          </p:cNvCxnSpPr>
          <p:nvPr/>
        </p:nvCxnSpPr>
        <p:spPr>
          <a:xfrm>
            <a:off x="4617677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12A11-ECF7-BC4F-AB23-A77ED52E3AB8}"/>
              </a:ext>
            </a:extLst>
          </p:cNvPr>
          <p:cNvCxnSpPr>
            <a:cxnSpLocks/>
          </p:cNvCxnSpPr>
          <p:nvPr/>
        </p:nvCxnSpPr>
        <p:spPr>
          <a:xfrm>
            <a:off x="6809732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Locally nameless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961" y="1210869"/>
            <a:ext cx="7049105" cy="3463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x.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n-US" sz="3200" dirty="0"/>
              <a:t>      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l-GR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(λ.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200" dirty="0"/>
              <a:t>) (λ.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))</a:t>
            </a:r>
            <a:r>
              <a:rPr lang="en-US" sz="3200" dirty="0"/>
              <a:t>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155A-3C70-9A4D-A653-E3FD0DED8630}"/>
              </a:ext>
            </a:extLst>
          </p:cNvPr>
          <p:cNvSpPr txBox="1"/>
          <p:nvPr/>
        </p:nvSpPr>
        <p:spPr>
          <a:xfrm>
            <a:off x="3725746" y="2865235"/>
            <a:ext cx="330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E53E8-6F4A-9644-B386-76E65D6A64F2}"/>
              </a:ext>
            </a:extLst>
          </p:cNvPr>
          <p:cNvSpPr txBox="1"/>
          <p:nvPr/>
        </p:nvSpPr>
        <p:spPr>
          <a:xfrm>
            <a:off x="245591" y="1736539"/>
            <a:ext cx="2567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name outermost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variables to expose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beta-reduction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A8756-E296-744D-BFB3-8C2EECBF0AA0}"/>
              </a:ext>
            </a:extLst>
          </p:cNvPr>
          <p:cNvSpPr txBox="1"/>
          <p:nvPr/>
        </p:nvSpPr>
        <p:spPr>
          <a:xfrm>
            <a:off x="262419" y="3332466"/>
            <a:ext cx="267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replace names with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indices when finished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D19D0-97EC-804E-9F02-5A8E91931162}"/>
              </a:ext>
            </a:extLst>
          </p:cNvPr>
          <p:cNvCxnSpPr>
            <a:cxnSpLocks/>
          </p:cNvCxnSpPr>
          <p:nvPr/>
        </p:nvCxnSpPr>
        <p:spPr>
          <a:xfrm>
            <a:off x="2813473" y="2206632"/>
            <a:ext cx="61239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55C80A-84B4-4F40-8F74-96BE84AD5A8D}"/>
              </a:ext>
            </a:extLst>
          </p:cNvPr>
          <p:cNvCxnSpPr>
            <a:cxnSpLocks/>
          </p:cNvCxnSpPr>
          <p:nvPr/>
        </p:nvCxnSpPr>
        <p:spPr>
          <a:xfrm>
            <a:off x="3320776" y="2848859"/>
            <a:ext cx="4994753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EBB3-78CB-3B48-B6EE-8071C9E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Bookkeeping </a:t>
            </a:r>
            <a:r>
              <a:rPr lang="en-US" dirty="0"/>
              <a:t>during  b {a/x}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3D7C-8515-F34E-9ABF-7C6B607A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Names:  </a:t>
            </a:r>
            <a:r>
              <a:rPr lang="en-US" sz="2400" b="1" dirty="0"/>
              <a:t>rename bound variables to avoid capture</a:t>
            </a:r>
          </a:p>
          <a:p>
            <a:pPr lvl="1"/>
            <a:r>
              <a:rPr lang="en-US" dirty="0"/>
              <a:t>calculate free variables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1"/>
            <a:r>
              <a:rPr lang="en-US" dirty="0"/>
              <a:t>rename bound variables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with a "fresh" name</a:t>
            </a:r>
          </a:p>
          <a:p>
            <a:r>
              <a:rPr lang="en-US" sz="2400" dirty="0"/>
              <a:t>de Bruijn: </a:t>
            </a:r>
            <a:r>
              <a:rPr lang="en-US" sz="2400" b="1" dirty="0"/>
              <a:t>adjust indices</a:t>
            </a:r>
          </a:p>
          <a:p>
            <a:pPr lvl="1"/>
            <a:r>
              <a:rPr lang="en-US" dirty="0"/>
              <a:t>shift free indices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depending on binding depth</a:t>
            </a:r>
          </a:p>
          <a:p>
            <a:pPr lvl="1"/>
            <a:r>
              <a:rPr lang="en-US" dirty="0"/>
              <a:t>decrement indices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because we lost a binder</a:t>
            </a:r>
          </a:p>
          <a:p>
            <a:r>
              <a:rPr lang="en-US" sz="2400" dirty="0"/>
              <a:t>Locally nameless: </a:t>
            </a:r>
            <a:r>
              <a:rPr lang="en-US" sz="2400" b="1" dirty="0"/>
              <a:t>exchange names/indices</a:t>
            </a:r>
          </a:p>
          <a:p>
            <a:pPr lvl="1"/>
            <a:r>
              <a:rPr lang="en-US" dirty="0"/>
              <a:t>invariant: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has no "free" indices, only free names</a:t>
            </a:r>
          </a:p>
          <a:p>
            <a:pPr lvl="1"/>
            <a:r>
              <a:rPr lang="en-US" dirty="0"/>
              <a:t>exchange happens during traversal, not substitution</a:t>
            </a:r>
          </a:p>
          <a:p>
            <a:pPr lvl="1"/>
            <a:r>
              <a:rPr lang="en-US" dirty="0"/>
              <a:t>need to choose "fresh" names</a:t>
            </a:r>
          </a:p>
        </p:txBody>
      </p:sp>
    </p:spTree>
    <p:extLst>
      <p:ext uri="{BB962C8B-B14F-4D97-AF65-F5344CB8AC3E}">
        <p14:creationId xmlns:p14="http://schemas.microsoft.com/office/powerpoint/2010/main" val="3362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640747"/>
            <a:ext cx="7886700" cy="2139553"/>
          </a:xfrm>
        </p:spPr>
        <p:txBody>
          <a:bodyPr/>
          <a:lstStyle/>
          <a:p>
            <a:r>
              <a:rPr lang="en-US" dirty="0"/>
              <a:t>What does it look like to use these three approaches?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9EDB-246A-5E4C-AAFD-8B4EACB1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780300"/>
            <a:ext cx="8138068" cy="1125140"/>
          </a:xfrm>
        </p:spPr>
        <p:txBody>
          <a:bodyPr>
            <a:normAutofit/>
          </a:bodyPr>
          <a:lstStyle/>
          <a:p>
            <a:r>
              <a:rPr lang="en-US" sz="2800" dirty="0"/>
              <a:t>Let's implement normal-order reduction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A63C9A-2855-4B41-81E4-015988797013}"/>
              </a:ext>
            </a:extLst>
          </p:cNvPr>
          <p:cNvSpPr txBox="1">
            <a:spLocks/>
          </p:cNvSpPr>
          <p:nvPr/>
        </p:nvSpPr>
        <p:spPr>
          <a:xfrm>
            <a:off x="2684477" y="388763"/>
            <a:ext cx="4131432" cy="230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3" y="240508"/>
            <a:ext cx="7886700" cy="767932"/>
          </a:xfrm>
        </p:spPr>
        <p:txBody>
          <a:bodyPr/>
          <a:lstStyle/>
          <a:p>
            <a:r>
              <a:rPr lang="en-US" dirty="0"/>
              <a:t>Normal-order full reduction w/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0245" y="10096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don't recurse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b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head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 reduction w/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x is an Int (index)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no Var stored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-- shift indices during </a:t>
            </a:r>
            <a:r>
              <a:rPr lang="en-US" sz="1800" dirty="0" err="1">
                <a:solidFill>
                  <a:srgbClr val="777777"/>
                </a:solidFill>
                <a:latin typeface="Menlo" panose="020B0609030804020204" pitchFamily="49" charset="0"/>
              </a:rPr>
              <a:t>subst</a:t>
            </a:r>
            <a:endParaRPr lang="en-US" sz="18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206785" cy="815295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694483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     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invariant, no free indices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Var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let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=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fresh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find var not free in b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b' =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latin typeface="Menlo" panose="020B0609030804020204" pitchFamily="49" charset="0"/>
              </a:rPr>
              <a:t>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index to name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close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 to index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shifting (from invariant)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1528008"/>
          </a:xfrm>
        </p:spPr>
        <p:txBody>
          <a:bodyPr/>
          <a:lstStyle/>
          <a:p>
            <a:r>
              <a:rPr lang="en-US" dirty="0"/>
              <a:t>But which is faster?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B7335-91A0-2340-85BC-686D767C5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Lennart.Simple</a:t>
            </a:r>
            <a:r>
              <a:rPr lang="en-US" dirty="0"/>
              <a:t> – adapted from "Lambda-calculus cooked four ways", with bugfix</a:t>
            </a:r>
          </a:p>
          <a:p>
            <a:r>
              <a:rPr lang="en-US" dirty="0" err="1"/>
              <a:t>Lennart.DeBruijn</a:t>
            </a:r>
            <a:r>
              <a:rPr lang="en-US" dirty="0"/>
              <a:t> – adapted from "Lambda-calculus cooked four ways"</a:t>
            </a:r>
          </a:p>
          <a:p>
            <a:r>
              <a:rPr lang="en-US" dirty="0" err="1"/>
              <a:t>LocallyNameless.Ott</a:t>
            </a:r>
            <a:r>
              <a:rPr lang="en-US" dirty="0"/>
              <a:t> – generated by Ott 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2501C1-F8B1-FF4E-A63F-AAE39F7D9D9A}"/>
              </a:ext>
            </a:extLst>
          </p:cNvPr>
          <p:cNvSpPr/>
          <p:nvPr/>
        </p:nvSpPr>
        <p:spPr>
          <a:xfrm>
            <a:off x="623888" y="3072766"/>
            <a:ext cx="434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https://github.com/sweirich/lambda-n-ways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6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 lambda-calculus operation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9937" y="1368907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(z (</a:t>
            </a:r>
            <a:r>
              <a:rPr lang="en-US" sz="3200" dirty="0" err="1"/>
              <a:t>λy.z</a:t>
            </a:r>
            <a:r>
              <a:rPr lang="en-US" sz="3200" dirty="0"/>
              <a:t>)) { y / z }  </a:t>
            </a:r>
          </a:p>
          <a:p>
            <a:pPr marL="0" indent="0" algn="ctr">
              <a:buNone/>
            </a:pPr>
            <a:r>
              <a:rPr lang="en-US" sz="3200" dirty="0"/>
              <a:t>⟾ </a:t>
            </a:r>
          </a:p>
          <a:p>
            <a:pPr marL="0" indent="0" algn="ctr">
              <a:buNone/>
            </a:pPr>
            <a:r>
              <a:rPr lang="en-US" sz="3200" dirty="0"/>
              <a:t>y (</a:t>
            </a:r>
            <a:r>
              <a:rPr lang="en-US" sz="3200" dirty="0" err="1"/>
              <a:t>λw</a:t>
            </a:r>
            <a:r>
              <a:rPr lang="en-US" sz="32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 results: basic versions </a:t>
            </a:r>
            <a:br>
              <a:rPr lang="en-US" dirty="0"/>
            </a:br>
            <a:r>
              <a:rPr lang="en-US" dirty="0"/>
              <a:t>head-to-head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58A189-D45A-F448-B384-7DC63A4AE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321291"/>
              </p:ext>
            </p:extLst>
          </p:nvPr>
        </p:nvGraphicFramePr>
        <p:xfrm>
          <a:off x="570451" y="1200149"/>
          <a:ext cx="7552678" cy="341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49C8B-60E1-3540-81F7-23DDB92A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35265-1B16-3F44-A6A6-8EF90841B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Named.Lazy.SimpleH</a:t>
            </a:r>
            <a:endParaRPr lang="en-US" dirty="0"/>
          </a:p>
          <a:p>
            <a:r>
              <a:rPr lang="en-US" dirty="0" err="1"/>
              <a:t>DeBruijn.Lazy.Par.B</a:t>
            </a:r>
            <a:endParaRPr lang="en-US" dirty="0"/>
          </a:p>
          <a:p>
            <a:r>
              <a:rPr lang="en-US" dirty="0" err="1"/>
              <a:t>LocallyNameless.Lazy.Opt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47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709F1-AEF4-B340-A554-AE8EB77D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80" y="0"/>
            <a:ext cx="46962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Names</a:t>
            </a:r>
            <a:endParaRPr lang="en-US" sz="2400" dirty="0"/>
          </a:p>
          <a:p>
            <a:pPr lvl="1"/>
            <a:r>
              <a:rPr lang="en-US" sz="2000" dirty="0"/>
              <a:t>Multi-substitution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Var a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free vars    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VarSet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Find fresh variables quickly</a:t>
            </a:r>
          </a:p>
          <a:p>
            <a:pPr lvl="1"/>
            <a:r>
              <a:rPr lang="en-US" sz="2000" dirty="0"/>
              <a:t>Can cut off substitution early if domain doesn't affect free variables</a:t>
            </a:r>
          </a:p>
          <a:p>
            <a:pPr lvl="1"/>
            <a:r>
              <a:rPr lang="en-US" sz="2000" dirty="0"/>
              <a:t>Fewer traversals: fuse renaming and normal substitutions</a:t>
            </a:r>
          </a:p>
        </p:txBody>
      </p:sp>
    </p:spTree>
    <p:extLst>
      <p:ext uri="{BB962C8B-B14F-4D97-AF65-F5344CB8AC3E}">
        <p14:creationId xmlns:p14="http://schemas.microsoft.com/office/powerpoint/2010/main" val="1617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de Bruijn indices</a:t>
            </a:r>
            <a:endParaRPr lang="en-US" sz="2400" dirty="0"/>
          </a:p>
          <a:p>
            <a:pPr lvl="1"/>
            <a:r>
              <a:rPr lang="en-US" sz="2000" dirty="0"/>
              <a:t>Multi-substitution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 Int | Cons a (Sub a)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	  | Compose (Sub a) 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Delay 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Compose substitutions using smart constructors</a:t>
            </a:r>
          </a:p>
          <a:p>
            <a:pPr lvl="1"/>
            <a:r>
              <a:rPr lang="en-US" sz="2100" dirty="0"/>
              <a:t>Fewer traversals: multiple indices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9484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b="1" dirty="0"/>
              <a:t>For Locally Nameless</a:t>
            </a:r>
            <a:endParaRPr lang="en-US" sz="2400" dirty="0"/>
          </a:p>
          <a:p>
            <a:pPr lvl="1"/>
            <a:r>
              <a:rPr lang="en-US" sz="2000" dirty="0"/>
              <a:t>Multi-</a:t>
            </a:r>
            <a:r>
              <a:rPr lang="en-US" sz="2000" dirty="0" err="1"/>
              <a:t>subst</a:t>
            </a:r>
            <a:r>
              <a:rPr lang="en-US" sz="2000" dirty="0"/>
              <a:t>/close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[Exp])</a:t>
            </a:r>
          </a:p>
          <a:p>
            <a:pPr lvl="1"/>
            <a:r>
              <a:rPr lang="en-US" sz="2000" dirty="0"/>
              <a:t>Delay last traversal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data Info a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NoInfo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[a]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   | Close Int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indices/names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6898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7D47-9F8A-434B-9E59-F830F02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Original vs. optimized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65C5A9-366F-B648-8DCD-61E6A8532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618787"/>
              </p:ext>
            </p:extLst>
          </p:nvPr>
        </p:nvGraphicFramePr>
        <p:xfrm>
          <a:off x="374650" y="1168400"/>
          <a:ext cx="8561388" cy="3463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946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49C8B-60E1-3540-81F7-23DDB92A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generic!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35265-1B16-3F44-A6A6-8EF90841B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Named.Lazy.SimpleGH</a:t>
            </a:r>
            <a:endParaRPr lang="en-US" dirty="0"/>
          </a:p>
          <a:p>
            <a:r>
              <a:rPr lang="en-US" dirty="0" err="1"/>
              <a:t>DeBruijn.Lazy.Par.GB</a:t>
            </a:r>
            <a:endParaRPr lang="en-US" dirty="0"/>
          </a:p>
          <a:p>
            <a:r>
              <a:rPr lang="en-US" dirty="0" err="1"/>
              <a:t>LocallyNameless.Lazy.GenericInstOpt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C95C1C-E84D-4B4C-AC40-B077C7CE66C7}"/>
              </a:ext>
            </a:extLst>
          </p:cNvPr>
          <p:cNvSpPr txBox="1">
            <a:spLocks/>
          </p:cNvSpPr>
          <p:nvPr/>
        </p:nvSpPr>
        <p:spPr>
          <a:xfrm>
            <a:off x="2684477" y="388763"/>
            <a:ext cx="4131432" cy="230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4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Client: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Client: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E1A3-61FE-C245-8ECE-CF94C7C4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FB60C-147B-DD4B-ABF9-6AD15365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0" y="872138"/>
            <a:ext cx="7665626" cy="32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7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BF77-A840-644A-A023-13174175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Optimized vs. Generic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DB2EC5-197A-4749-A6FC-0B4A8A86D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0806"/>
              </p:ext>
            </p:extLst>
          </p:nvPr>
        </p:nvGraphicFramePr>
        <p:xfrm>
          <a:off x="375153" y="1009650"/>
          <a:ext cx="8498186" cy="3432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34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49C8B-60E1-3540-81F7-23DDB92A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Coda: strictness?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8A78A-6201-9949-A2C1-369E47B63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783F71-92DA-D74F-96CE-BDF239340F9D}"/>
              </a:ext>
            </a:extLst>
          </p:cNvPr>
          <p:cNvSpPr txBox="1">
            <a:spLocks/>
          </p:cNvSpPr>
          <p:nvPr/>
        </p:nvSpPr>
        <p:spPr>
          <a:xfrm>
            <a:off x="4643158" y="659654"/>
            <a:ext cx="4232338" cy="1912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UNPACK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#-}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A67048-A397-5C4E-9982-9BC2D04614A5}"/>
              </a:ext>
            </a:extLst>
          </p:cNvPr>
          <p:cNvSpPr txBox="1">
            <a:spLocks/>
          </p:cNvSpPr>
          <p:nvPr/>
        </p:nvSpPr>
        <p:spPr>
          <a:xfrm>
            <a:off x="1558000" y="676432"/>
            <a:ext cx="3923893" cy="34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21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2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1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sz="2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100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21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21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0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strictness annotations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C4DEFD-F4D2-FF4B-ADCE-DC2B18EBE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911032"/>
              </p:ext>
            </p:extLst>
          </p:nvPr>
        </p:nvGraphicFramePr>
        <p:xfrm>
          <a:off x="995818" y="1133605"/>
          <a:ext cx="6889315" cy="349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4103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60DB-1586-624C-B228-F305C7E0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annotations and optimization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C528F9-D508-0543-A8EF-14E1795562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713481"/>
              </p:ext>
            </p:extLst>
          </p:nvPr>
        </p:nvGraphicFramePr>
        <p:xfrm>
          <a:off x="599846" y="1200150"/>
          <a:ext cx="7607808" cy="331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5002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74DB-8C0A-774C-9161-D3E980D2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DD9D74-CB33-784E-A035-8616CB3C0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12427"/>
              </p:ext>
            </p:extLst>
          </p:nvPr>
        </p:nvGraphicFramePr>
        <p:xfrm>
          <a:off x="793750" y="1055802"/>
          <a:ext cx="7556500" cy="3507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6427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This is </a:t>
            </a:r>
            <a:r>
              <a:rPr lang="en-US" sz="2400" b="1" dirty="0"/>
              <a:t>one</a:t>
            </a:r>
            <a:r>
              <a:rPr lang="en-US" sz="2400" dirty="0"/>
              <a:t> benchmark, so don't read </a:t>
            </a:r>
            <a:r>
              <a:rPr lang="en-US" sz="2400" i="1" dirty="0"/>
              <a:t>too</a:t>
            </a:r>
            <a:r>
              <a:rPr lang="en-US" sz="2400" dirty="0"/>
              <a:t> much into it, but</a:t>
            </a:r>
          </a:p>
          <a:p>
            <a:pPr lvl="1"/>
            <a:r>
              <a:rPr lang="en-US" sz="2400" dirty="0"/>
              <a:t>Optimization more significant than representation</a:t>
            </a:r>
          </a:p>
          <a:p>
            <a:pPr lvl="1"/>
            <a:r>
              <a:rPr lang="en-US" sz="2400" dirty="0"/>
              <a:t>Generic programming is relatively low runtime cost</a:t>
            </a:r>
          </a:p>
          <a:p>
            <a:r>
              <a:rPr lang="en-US" sz="2400" dirty="0"/>
              <a:t>More to do even, in this context</a:t>
            </a:r>
          </a:p>
          <a:p>
            <a:pPr lvl="1"/>
            <a:r>
              <a:rPr lang="en-US" sz="2400" dirty="0"/>
              <a:t>de Bruijn optimizations not the same as "bound"</a:t>
            </a:r>
          </a:p>
          <a:p>
            <a:pPr lvl="1"/>
            <a:r>
              <a:rPr lang="en-US" sz="2400" dirty="0"/>
              <a:t>locally nameless optimizations not the same as "unbound"</a:t>
            </a:r>
          </a:p>
          <a:p>
            <a:pPr lvl="1"/>
            <a:r>
              <a:rPr lang="en-US" sz="2400" dirty="0"/>
              <a:t>Many other alternatives</a:t>
            </a:r>
          </a:p>
          <a:p>
            <a:r>
              <a:rPr lang="en-US" sz="2400" dirty="0"/>
              <a:t>Contributions welcome!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https://github.com/sweirich/lambda-n-ways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20E9-816A-064E-9882-48AF4C07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28BC-E4AB-044B-9EDD-E7AE46A2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2039755"/>
            <a:ext cx="7886700" cy="2139553"/>
          </a:xfrm>
        </p:spPr>
        <p:txBody>
          <a:bodyPr>
            <a:normAutofit/>
          </a:bodyPr>
          <a:lstStyle/>
          <a:p>
            <a:r>
              <a:rPr lang="en-US" dirty="0"/>
              <a:t>Binding library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B79B55-6AED-F542-B7C9-2768A6538562}"/>
              </a:ext>
            </a:extLst>
          </p:cNvPr>
          <p:cNvSpPr txBox="1">
            <a:spLocks/>
          </p:cNvSpPr>
          <p:nvPr/>
        </p:nvSpPr>
        <p:spPr>
          <a:xfrm>
            <a:off x="2514600" y="733211"/>
            <a:ext cx="3675146" cy="20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(Generic)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50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4C029-5EDC-E646-B4D3-B57D760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libraries isolate tricky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913BF-4A42-6F48-B07F-616B1A3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Interface of the library depends on the approach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Example: </a:t>
            </a:r>
            <a:r>
              <a:rPr lang="en-US" sz="2800" b="1" dirty="0"/>
              <a:t>Name-based binding library</a:t>
            </a:r>
            <a:br>
              <a:rPr lang="en-US" b="1" dirty="0"/>
            </a:br>
            <a:endParaRPr lang="en-US" b="1" dirty="0"/>
          </a:p>
          <a:p>
            <a:pPr marL="342900" lvl="1" indent="0">
              <a:buNone/>
            </a:pPr>
            <a:r>
              <a:rPr lang="en-US" sz="2000" dirty="0" err="1">
                <a:solidFill>
                  <a:srgbClr val="4B69C6"/>
                </a:solidFill>
                <a:latin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IdInt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concrete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abstract, hides cached var set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a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plus functions to create &amp; destruct Bind/Sub types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0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Name-based library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needed for renaming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needed to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        -- avoid capture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FFC5-2E71-F647-B976-FA4DBB27135A}"/>
              </a:ext>
            </a:extLst>
          </p:cNvPr>
          <p:cNvSpPr txBox="1"/>
          <p:nvPr/>
        </p:nvSpPr>
        <p:spPr>
          <a:xfrm>
            <a:off x="5212630" y="2297251"/>
            <a:ext cx="350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Instances for Var and Bind </a:t>
            </a:r>
            <a:br>
              <a:rPr lang="en-US" sz="24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types provided by library</a:t>
            </a:r>
          </a:p>
        </p:txBody>
      </p:sp>
    </p:spTree>
    <p:extLst>
      <p:ext uri="{BB962C8B-B14F-4D97-AF65-F5344CB8AC3E}">
        <p14:creationId xmlns:p14="http://schemas.microsoft.com/office/powerpoint/2010/main" val="134157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br>
              <a:rPr lang="en-US" sz="20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solidFill>
                <a:srgbClr val="4B69C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Exp)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deriving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Substitution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definition of substitution "for free"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{ b / x }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instances without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  </a:t>
            </a: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Var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`union`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v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library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80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Too many approaches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co-de-Bruijn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the representation of variables and binders</a:t>
            </a:r>
          </a:p>
          <a:p>
            <a:r>
              <a:rPr lang="en-US" dirty="0"/>
              <a:t>the 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D35-34C7-E544-9E11-83949D8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binding libraries,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CFFF-AD3E-0846-938F-8BAC33F6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Libraries for optimized named, locally nameless and de Bruijn representations available on </a:t>
            </a:r>
            <a:r>
              <a:rPr lang="en-US" sz="2400" dirty="0" err="1"/>
              <a:t>github</a:t>
            </a:r>
            <a:br>
              <a:rPr lang="en-US" sz="2400" dirty="0"/>
            </a:br>
            <a:endParaRPr lang="en-US" sz="2100" dirty="0"/>
          </a:p>
          <a:p>
            <a:r>
              <a:rPr lang="en-US" sz="2400" dirty="0"/>
              <a:t>Other binding libraries available on </a:t>
            </a:r>
            <a:r>
              <a:rPr lang="en-US" sz="2400" dirty="0" err="1"/>
              <a:t>Hackage</a:t>
            </a:r>
            <a:r>
              <a:rPr lang="en-US" sz="2400" dirty="0"/>
              <a:t> &amp; provide more</a:t>
            </a:r>
          </a:p>
          <a:p>
            <a:pPr lvl="1"/>
            <a:r>
              <a:rPr lang="en-US" sz="2000" dirty="0"/>
              <a:t>Unbound (Weirich &amp; </a:t>
            </a:r>
            <a:r>
              <a:rPr lang="en-US" sz="2000" dirty="0" err="1"/>
              <a:t>Yorgey</a:t>
            </a:r>
            <a:r>
              <a:rPr lang="en-US" sz="2000" dirty="0"/>
              <a:t>), </a:t>
            </a:r>
            <a:r>
              <a:rPr lang="en-US" dirty="0"/>
              <a:t>GHC version &lt;= 8.8.3</a:t>
            </a:r>
            <a:endParaRPr lang="en-US" sz="2000" dirty="0"/>
          </a:p>
          <a:p>
            <a:pPr lvl="1"/>
            <a:r>
              <a:rPr lang="en-US" sz="2000" b="1" dirty="0"/>
              <a:t>unbound-generics (</a:t>
            </a:r>
            <a:r>
              <a:rPr lang="en-US" sz="2000" b="1" dirty="0" err="1"/>
              <a:t>Kliger</a:t>
            </a:r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bound (</a:t>
            </a:r>
            <a:r>
              <a:rPr lang="en-US" sz="2000" b="1" dirty="0" err="1"/>
              <a:t>Kmett</a:t>
            </a:r>
            <a:r>
              <a:rPr lang="en-US" sz="2000" b="1" dirty="0"/>
              <a:t>)</a:t>
            </a:r>
          </a:p>
          <a:p>
            <a:pPr lvl="1"/>
            <a:r>
              <a:rPr lang="en-US" sz="2000" dirty="0"/>
              <a:t>nominal (Selinger)</a:t>
            </a:r>
          </a:p>
          <a:p>
            <a:pPr lvl="1"/>
            <a:r>
              <a:rPr lang="en-US" sz="2000" dirty="0"/>
              <a:t>nom (</a:t>
            </a:r>
            <a:r>
              <a:rPr lang="en-US" sz="2000" dirty="0" err="1"/>
              <a:t>Gabbay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7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23" y="224954"/>
            <a:ext cx="8369001" cy="198395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variables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binding/scope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t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substitutions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substVar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Sub a -&gt; Var -&gt; a</a:t>
            </a:r>
          </a:p>
          <a:p>
            <a:pPr marL="0" indent="0">
              <a:buNone/>
            </a:pP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substBind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Sub a -&gt; Bind a -&gt; Bind a 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7A345-D1F7-294D-A6E4-974B79DE10E6}"/>
              </a:ext>
            </a:extLst>
          </p:cNvPr>
          <p:cNvSpPr txBox="1"/>
          <p:nvPr/>
        </p:nvSpPr>
        <p:spPr>
          <a:xfrm>
            <a:off x="378076" y="2358216"/>
            <a:ext cx="8387848" cy="26699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Var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(Bind Exp)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>
              <a:spcBef>
                <a:spcPts val="300"/>
              </a:spcBef>
            </a:pPr>
            <a:endParaRPr lang="en-US" sz="20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Sub Exp -&gt; Exp -&gt; Exp  </a:t>
            </a:r>
            <a:endParaRPr lang="en-US" sz="20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(Var v) =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substVar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v</a:t>
            </a: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(Lam b) = Lam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substBind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b)</a:t>
            </a:r>
          </a:p>
          <a:p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(App a b) = App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a) (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 b) </a:t>
            </a:r>
          </a:p>
        </p:txBody>
      </p:sp>
    </p:spTree>
    <p:extLst>
      <p:ext uri="{BB962C8B-B14F-4D97-AF65-F5344CB8AC3E}">
        <p14:creationId xmlns:p14="http://schemas.microsoft.com/office/powerpoint/2010/main" val="3751181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009650"/>
            <a:ext cx="8048857" cy="34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Different goals: compiler vs. type checker vs. didactic explanation vs. proofs</a:t>
            </a:r>
          </a:p>
          <a:p>
            <a:pPr lvl="1"/>
            <a:r>
              <a:rPr lang="en-US" sz="2200" dirty="0"/>
              <a:t>Proofs are important, some designed to be "easier to reason about" </a:t>
            </a:r>
          </a:p>
          <a:p>
            <a:pPr lvl="1"/>
            <a:r>
              <a:rPr lang="en-US" sz="2200" dirty="0"/>
              <a:t>Subtle bugs are common, some designed to be "easier to implement"</a:t>
            </a:r>
          </a:p>
          <a:p>
            <a:pPr lvl="1"/>
            <a:r>
              <a:rPr lang="en-US" sz="2200" dirty="0"/>
              <a:t>Subtle bugs are common, some designed to be "easier to use"</a:t>
            </a:r>
          </a:p>
          <a:p>
            <a:pPr lvl="1"/>
            <a:r>
              <a:rPr lang="en-US" sz="2200" dirty="0"/>
              <a:t>Performance is important, some designed to be "faster"</a:t>
            </a:r>
          </a:p>
          <a:p>
            <a:pPr marL="0" indent="0">
              <a:buNone/>
            </a:pPr>
            <a:r>
              <a:rPr lang="en-US" sz="2800" dirty="0"/>
              <a:t>But … </a:t>
            </a:r>
            <a:r>
              <a:rPr lang="en-US" sz="2800" b="1" dirty="0"/>
              <a:t>which should you use if you care about all of these things?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65DCD-9271-BC41-ADA6-50B4411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Comparison: Optimized-strict vs. Generic-strict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F9455-5569-3543-93B9-6B08B2933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382638"/>
              </p:ext>
            </p:extLst>
          </p:nvPr>
        </p:nvGraphicFramePr>
        <p:xfrm>
          <a:off x="613775" y="1200149"/>
          <a:ext cx="7496828" cy="370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1151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632-2B69-FD4E-ADC0-7BB5F4D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462"/>
            <a:ext cx="7886700" cy="815295"/>
          </a:xfrm>
        </p:spPr>
        <p:txBody>
          <a:bodyPr/>
          <a:lstStyle/>
          <a:p>
            <a:r>
              <a:rPr lang="en-US" dirty="0"/>
              <a:t>Comparison: Strict vs. Optimized-strict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EF1DBF-40F1-1B45-B50F-B4166BD80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73893"/>
              </p:ext>
            </p:extLst>
          </p:nvPr>
        </p:nvGraphicFramePr>
        <p:xfrm>
          <a:off x="526093" y="1216025"/>
          <a:ext cx="8104340" cy="375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0235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BAB-4161-8C44-9F3C-A0FF73A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807D49-6B9B-134B-8E47-4B946EBAD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204155"/>
              </p:ext>
            </p:extLst>
          </p:nvPr>
        </p:nvGraphicFramePr>
        <p:xfrm>
          <a:off x="263047" y="1200149"/>
          <a:ext cx="8517698" cy="378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210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</a:t>
            </a:r>
            <a:r>
              <a:rPr lang="en-US" dirty="0">
                <a:solidFill>
                  <a:schemeClr val="accent2"/>
                </a:solidFill>
              </a:rPr>
              <a:t>and Generic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676560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a little more info about vars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b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sz="18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 …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default definition using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GHC.Generics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-- and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isvar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Library  (unbound-generics)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LocallyNameless.UnboundGenerics</a:t>
            </a:r>
            <a:r>
              <a:rPr lang="en-US" sz="2000" b="1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2000" dirty="0">
              <a:solidFill>
                <a:srgbClr val="77777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4B69C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Var (Name Exp)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Lam (Bind (Name Exp) Exp)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λx.a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| App Exp Exp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(a b)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deriving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(Show, Generic)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instance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SubstName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Nothing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quick definition of substitution 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7AEEA-47E7-C248-9A2E-748638192ABE}"/>
              </a:ext>
            </a:extLst>
          </p:cNvPr>
          <p:cNvSpPr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EB61-46F4-0740-96E6-CC8F0609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471949"/>
            <a:ext cx="2629122" cy="1216741"/>
          </a:xfrm>
        </p:spPr>
        <p:txBody>
          <a:bodyPr>
            <a:normAutofit/>
          </a:bodyPr>
          <a:lstStyle/>
          <a:p>
            <a:r>
              <a:rPr lang="en-US" sz="2500" dirty="0"/>
              <a:t>Multiple libraries available on </a:t>
            </a:r>
            <a:r>
              <a:rPr lang="en-US" sz="2500" dirty="0" err="1"/>
              <a:t>hackage</a:t>
            </a:r>
            <a:r>
              <a:rPr lang="en-US" sz="2500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1A95-32FC-8344-8F6C-316E92279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1828800"/>
            <a:ext cx="2629120" cy="2839064"/>
          </a:xfrm>
        </p:spPr>
        <p:txBody>
          <a:bodyPr>
            <a:normAutofit/>
          </a:bodyPr>
          <a:lstStyle/>
          <a:p>
            <a:r>
              <a:rPr lang="en-US" sz="1800" dirty="0"/>
              <a:t>Unbound</a:t>
            </a:r>
            <a:br>
              <a:rPr lang="en-US" sz="1800" dirty="0"/>
            </a:br>
            <a:r>
              <a:rPr lang="en-US" sz="1800" dirty="0"/>
              <a:t>(GHC version &lt;= 8.8.3)</a:t>
            </a:r>
          </a:p>
          <a:p>
            <a:r>
              <a:rPr lang="en-US" sz="1800" dirty="0"/>
              <a:t>unbound-generics </a:t>
            </a:r>
          </a:p>
          <a:p>
            <a:r>
              <a:rPr lang="en-US" sz="1800" dirty="0"/>
              <a:t>bound </a:t>
            </a:r>
          </a:p>
          <a:p>
            <a:r>
              <a:rPr lang="en-US" sz="1800" dirty="0"/>
              <a:t>nominal </a:t>
            </a:r>
          </a:p>
          <a:p>
            <a:r>
              <a:rPr lang="en-US" sz="1800" dirty="0"/>
              <a:t>nom </a:t>
            </a:r>
          </a:p>
          <a:p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18338"/>
            <a:ext cx="4938073" cy="43043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FAB883-109E-F64E-A0F6-CB111A36B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371385"/>
              </p:ext>
            </p:extLst>
          </p:nvPr>
        </p:nvGraphicFramePr>
        <p:xfrm>
          <a:off x="4085302" y="629564"/>
          <a:ext cx="4572000" cy="390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395250-6349-814E-A171-6738FD5BFEB6}"/>
              </a:ext>
            </a:extLst>
          </p:cNvPr>
          <p:cNvSpPr txBox="1"/>
          <p:nvPr/>
        </p:nvSpPr>
        <p:spPr>
          <a:xfrm>
            <a:off x="3479292" y="4864067"/>
            <a:ext cx="8068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GHC 8.8.3, MacBook pro, 2.4 GHz 8-Core Intel Core i9, 64 GB, measured using criterion</a:t>
            </a:r>
          </a:p>
        </p:txBody>
      </p:sp>
    </p:spTree>
    <p:extLst>
      <p:ext uri="{BB962C8B-B14F-4D97-AF65-F5344CB8AC3E}">
        <p14:creationId xmlns:p14="http://schemas.microsoft.com/office/powerpoint/2010/main" val="11028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0F92-519D-A84E-90F2-7A0A1E17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difference?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2E48CB-0A8A-AE4C-99DD-1086D5D8DA6B}"/>
              </a:ext>
            </a:extLst>
          </p:cNvPr>
          <p:cNvSpPr/>
          <p:nvPr/>
        </p:nvSpPr>
        <p:spPr>
          <a:xfrm>
            <a:off x="259307" y="4473450"/>
            <a:ext cx="6093726" cy="5148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9A4C-EC53-CD4E-A743-682B9E6F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>
            <a:noAutofit/>
          </a:bodyPr>
          <a:lstStyle/>
          <a:p>
            <a:r>
              <a:rPr lang="en-US" sz="2000" dirty="0"/>
              <a:t>Different developers?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Reimplement uniformly</a:t>
            </a:r>
          </a:p>
          <a:p>
            <a:r>
              <a:rPr lang="en-US" sz="2000" dirty="0"/>
              <a:t>Extra features? (pattern binding, annotations, etc.)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Only reimplement "core" mechanism</a:t>
            </a:r>
          </a:p>
          <a:p>
            <a:r>
              <a:rPr lang="en-US" sz="2000" dirty="0"/>
              <a:t>Magic GHC pragma?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SUMMON SPJ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Study GHC manual</a:t>
            </a:r>
          </a:p>
          <a:p>
            <a:r>
              <a:rPr lang="en-US" sz="2000" dirty="0"/>
              <a:t>Different generic programming?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Compare with and without</a:t>
            </a:r>
          </a:p>
          <a:p>
            <a:r>
              <a:rPr lang="en-US" sz="2000" dirty="0"/>
              <a:t>Different optimizations?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Cross-fertilize ideas</a:t>
            </a:r>
          </a:p>
          <a:p>
            <a:r>
              <a:rPr lang="en-US" sz="2400" dirty="0"/>
              <a:t>Different binding representations?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E23DD-0EE1-0C40-A646-1B97ADFF9542}"/>
              </a:ext>
            </a:extLst>
          </p:cNvPr>
          <p:cNvSpPr txBox="1"/>
          <p:nvPr/>
        </p:nvSpPr>
        <p:spPr>
          <a:xfrm>
            <a:off x="5791518" y="2571750"/>
            <a:ext cx="318459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nom/nominal</a:t>
            </a:r>
            <a:br>
              <a:rPr lang="en-US" dirty="0"/>
            </a:br>
            <a:r>
              <a:rPr lang="en-US" dirty="0"/>
              <a:t>Name-based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bound</a:t>
            </a:r>
            <a:br>
              <a:rPr lang="en-US" dirty="0"/>
            </a:br>
            <a:r>
              <a:rPr lang="en-US" dirty="0"/>
              <a:t>de Bruijn indices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Unbound/unbound-generics</a:t>
            </a:r>
            <a:br>
              <a:rPr lang="en-US" dirty="0"/>
            </a:br>
            <a:r>
              <a:rPr lang="en-US" dirty="0"/>
              <a:t>Locally nameless (mixed)</a:t>
            </a:r>
          </a:p>
        </p:txBody>
      </p:sp>
    </p:spTree>
    <p:extLst>
      <p:ext uri="{BB962C8B-B14F-4D97-AF65-F5344CB8AC3E}">
        <p14:creationId xmlns:p14="http://schemas.microsoft.com/office/powerpoint/2010/main" val="64107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Start with three basic implementations</a:t>
            </a:r>
          </a:p>
          <a:p>
            <a:pPr lvl="1"/>
            <a:r>
              <a:rPr lang="en-US" sz="2400" dirty="0"/>
              <a:t>Names and simple renaming</a:t>
            </a:r>
          </a:p>
          <a:p>
            <a:pPr lvl="1"/>
            <a:r>
              <a:rPr lang="en-US" sz="2400" dirty="0"/>
              <a:t>de Bruijn indices</a:t>
            </a:r>
          </a:p>
          <a:p>
            <a:pPr lvl="1"/>
            <a:r>
              <a:rPr lang="en-US" sz="2400" dirty="0"/>
              <a:t>Locally nameless representation</a:t>
            </a:r>
          </a:p>
          <a:p>
            <a:r>
              <a:rPr lang="en-US" sz="2400" dirty="0"/>
              <a:t>Create optimized versions</a:t>
            </a:r>
          </a:p>
          <a:p>
            <a:r>
              <a:rPr lang="en-US" sz="2400" dirty="0"/>
              <a:t>Use type classes and generics to define a library interface</a:t>
            </a:r>
          </a:p>
          <a:p>
            <a:r>
              <a:rPr lang="en-US" sz="2400" dirty="0"/>
              <a:t>Benchmark 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A7496-102F-2C46-902A-D75013A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3" y="240507"/>
            <a:ext cx="7886700" cy="3791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77574-32D5-7B4D-B335-027AF30A8684}"/>
              </a:ext>
            </a:extLst>
          </p:cNvPr>
          <p:cNvSpPr txBox="1"/>
          <p:nvPr/>
        </p:nvSpPr>
        <p:spPr>
          <a:xfrm>
            <a:off x="3535481" y="4718327"/>
            <a:ext cx="54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2005-2006, 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steshaw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lennart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F80B9-FC08-8F47-8F39-C1052BF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202032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S COd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7B389E"/>
      </a:accent2>
      <a:accent3>
        <a:srgbClr val="A5A5A5"/>
      </a:accent3>
      <a:accent4>
        <a:srgbClr val="9C5E22"/>
      </a:accent4>
      <a:accent5>
        <a:srgbClr val="AB372E"/>
      </a:accent5>
      <a:accent6>
        <a:srgbClr val="DEE1E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41732</TotalTime>
  <Words>2789</Words>
  <Application>Microsoft Macintosh PowerPoint</Application>
  <PresentationFormat>On-screen Show (16:9)</PresentationFormat>
  <Paragraphs>432</Paragraphs>
  <Slides>48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Key lambda-calculus operation </vt:lpstr>
      <vt:lpstr>PowerPoint Presentation</vt:lpstr>
      <vt:lpstr>Magic implementation?</vt:lpstr>
      <vt:lpstr>Binding Library  (unbound-generics)</vt:lpstr>
      <vt:lpstr>Multiple libraries available on hackage!</vt:lpstr>
      <vt:lpstr>Why the difference?</vt:lpstr>
      <vt:lpstr>This work</vt:lpstr>
      <vt:lpstr>Inspiration</vt:lpstr>
      <vt:lpstr>Lennart's benchmark</vt:lpstr>
      <vt:lpstr>Example: Computing normal form with names</vt:lpstr>
      <vt:lpstr>Example: with de Bruijn indices</vt:lpstr>
      <vt:lpstr>Example: with Locally nameless</vt:lpstr>
      <vt:lpstr>Bookkeeping during  b {a/x}</vt:lpstr>
      <vt:lpstr>What does it look like to use these three approaches?</vt:lpstr>
      <vt:lpstr>Normal-order full reduction w/ names</vt:lpstr>
      <vt:lpstr>Normal-order full reduction w/ indices</vt:lpstr>
      <vt:lpstr>Reduction w/ locally nameless terms</vt:lpstr>
      <vt:lpstr>But which is faster?</vt:lpstr>
      <vt:lpstr>Benchmark results: basic versions  head-to-head</vt:lpstr>
      <vt:lpstr>Optimize!</vt:lpstr>
      <vt:lpstr>PowerPoint Presentation</vt:lpstr>
      <vt:lpstr>Can we do better? Yes!  </vt:lpstr>
      <vt:lpstr>Can we do better? Yes!  </vt:lpstr>
      <vt:lpstr>Can we do better? Yes!  </vt:lpstr>
      <vt:lpstr>Comparison: Original vs. optimized</vt:lpstr>
      <vt:lpstr>Make it generic!</vt:lpstr>
      <vt:lpstr>Named Client: virtually no code</vt:lpstr>
      <vt:lpstr>Named Client: virtually no code</vt:lpstr>
      <vt:lpstr>Benchmark: Optimized vs. Generic</vt:lpstr>
      <vt:lpstr>Coda: strictness?</vt:lpstr>
      <vt:lpstr>Benchmark results: strictness annotations</vt:lpstr>
      <vt:lpstr>Strictness annotations and optimization</vt:lpstr>
      <vt:lpstr>Benchmark summary</vt:lpstr>
      <vt:lpstr>Conclusions</vt:lpstr>
      <vt:lpstr>PowerPoint Presentation</vt:lpstr>
      <vt:lpstr>Binding library example</vt:lpstr>
      <vt:lpstr>Binding libraries isolate tricky code</vt:lpstr>
      <vt:lpstr>Name-based library operations</vt:lpstr>
      <vt:lpstr>Straightforward instances without Generics</vt:lpstr>
      <vt:lpstr>Too many approaches</vt:lpstr>
      <vt:lpstr>Use binding libraries, people</vt:lpstr>
      <vt:lpstr>PowerPoint Presentation</vt:lpstr>
      <vt:lpstr>Why so many? </vt:lpstr>
      <vt:lpstr>Comparison: Optimized-strict vs. Generic-strict</vt:lpstr>
      <vt:lpstr>Comparison: Strict vs. Optimized-strict </vt:lpstr>
      <vt:lpstr>Benchmark summary</vt:lpstr>
      <vt:lpstr>Overloaded and Generic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243</cp:revision>
  <dcterms:created xsi:type="dcterms:W3CDTF">2020-06-20T20:48:48Z</dcterms:created>
  <dcterms:modified xsi:type="dcterms:W3CDTF">2021-09-10T14:45:03Z</dcterms:modified>
</cp:coreProperties>
</file>