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64" r:id="rId3"/>
    <p:sldId id="466" r:id="rId4"/>
    <p:sldId id="461" r:id="rId5"/>
    <p:sldId id="465" r:id="rId6"/>
    <p:sldId id="467" r:id="rId7"/>
    <p:sldId id="468" r:id="rId8"/>
    <p:sldId id="477" r:id="rId9"/>
    <p:sldId id="476" r:id="rId10"/>
    <p:sldId id="469" r:id="rId11"/>
    <p:sldId id="462" r:id="rId12"/>
    <p:sldId id="470" r:id="rId13"/>
    <p:sldId id="471" r:id="rId14"/>
    <p:sldId id="473" r:id="rId15"/>
    <p:sldId id="472" r:id="rId16"/>
    <p:sldId id="474" r:id="rId17"/>
    <p:sldId id="475" r:id="rId18"/>
    <p:sldId id="260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7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Benchmark times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hackage!$A$2:$A$5</c:f>
              <c:strCache>
                <c:ptCount val="4"/>
                <c:pt idx="0">
                  <c:v>nom</c:v>
                </c:pt>
                <c:pt idx="1">
                  <c:v>nominal</c:v>
                </c:pt>
                <c:pt idx="2">
                  <c:v>unbound-generics</c:v>
                </c:pt>
                <c:pt idx="3">
                  <c:v>bound</c:v>
                </c:pt>
              </c:strCache>
            </c:strRef>
          </c:cat>
          <c:val>
            <c:numRef>
              <c:f>hackage!$B$2:$B$5</c:f>
              <c:numCache>
                <c:formatCode>General</c:formatCode>
                <c:ptCount val="4"/>
                <c:pt idx="0">
                  <c:v>48.7</c:v>
                </c:pt>
                <c:pt idx="1">
                  <c:v>18.3</c:v>
                </c:pt>
                <c:pt idx="2">
                  <c:v>2.46</c:v>
                </c:pt>
                <c:pt idx="3">
                  <c:v>1.0200000000000001E-2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1-2748-835D-A28094E2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790207"/>
        <c:axId val="1245791855"/>
      </c:barChart>
      <c:catAx>
        <c:axId val="124579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1855"/>
        <c:crosses val="autoZero"/>
        <c:auto val="1"/>
        <c:lblAlgn val="ctr"/>
        <c:lblOffset val="100"/>
        <c:noMultiLvlLbl val="0"/>
      </c:catAx>
      <c:valAx>
        <c:axId val="124579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nf_bench</a:t>
            </a:r>
            <a:r>
              <a:rPr lang="en-US" dirty="0"/>
              <a:t>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'charts-strict-lazy'!$B$7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'charts-strict-lazy'!$B$8:$B$10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C-7843-AF34-F899FBB7AFC0}"/>
            </c:ext>
          </c:extLst>
        </c:ser>
        <c:ser>
          <c:idx val="1"/>
          <c:order val="1"/>
          <c:tx>
            <c:strRef>
              <c:f>'charts-strict-lazy'!$C$7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'charts-strict-lazy'!$C$8:$C$10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C-7843-AF34-F899FBB7A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666911"/>
        <c:axId val="1222668559"/>
      </c:barChart>
      <c:catAx>
        <c:axId val="122266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8559"/>
        <c:crosses val="autoZero"/>
        <c:auto val="1"/>
        <c:lblAlgn val="ctr"/>
        <c:lblOffset val="100"/>
        <c:noMultiLvlLbl val="0"/>
      </c:catAx>
      <c:valAx>
        <c:axId val="122266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nf_bench</a:t>
            </a:r>
            <a:r>
              <a:rPr lang="en-US" dirty="0"/>
              <a:t> time (milliseconds)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'charts-strict-lazy'!$N$1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'charts-strict-lazy'!$N$2:$N$4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9-6D47-8C23-ED73408072AF}"/>
            </c:ext>
          </c:extLst>
        </c:ser>
        <c:ser>
          <c:idx val="1"/>
          <c:order val="1"/>
          <c:tx>
            <c:strRef>
              <c:f>'charts-strict-lazy'!$O$1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'charts-strict-lazy'!$O$2:$O$4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9-6D47-8C23-ED73408072AF}"/>
            </c:ext>
          </c:extLst>
        </c:ser>
        <c:ser>
          <c:idx val="2"/>
          <c:order val="2"/>
          <c:tx>
            <c:strRef>
              <c:f>'charts-strict-lazy'!$P$1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'charts-strict-lazy'!$P$2:$P$4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29-6D47-8C23-ED73408072AF}"/>
            </c:ext>
          </c:extLst>
        </c:ser>
        <c:ser>
          <c:idx val="3"/>
          <c:order val="3"/>
          <c:tx>
            <c:strRef>
              <c:f>'charts-strict-lazy'!$Q$1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'charts-strict-lazy'!$Q$2:$Q$4</c:f>
              <c:numCache>
                <c:formatCode>0.0</c:formatCode>
                <c:ptCount val="3"/>
                <c:pt idx="0">
                  <c:v>158.61808009147498</c:v>
                </c:pt>
                <c:pt idx="1">
                  <c:v>9.4136926314435794</c:v>
                </c:pt>
                <c:pt idx="2">
                  <c:v>5.4224857266349602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29-6D47-8C23-ED7340807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211055"/>
        <c:axId val="1291440367"/>
      </c:barChart>
      <c:catAx>
        <c:axId val="12902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40367"/>
        <c:crosses val="autoZero"/>
        <c:auto val="1"/>
        <c:lblAlgn val="ctr"/>
        <c:lblOffset val="100"/>
        <c:noMultiLvlLbl val="0"/>
      </c:catAx>
      <c:valAx>
        <c:axId val="129144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1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nf_bench</a:t>
            </a:r>
            <a:r>
              <a:rPr lang="en-US" baseline="0"/>
              <a:t> </a:t>
            </a:r>
            <a:r>
              <a:rPr lang="en-US"/>
              <a:t>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nf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NBE.Kovacs (DB)</c:v>
                </c:pt>
                <c:pt idx="1">
                  <c:v>NBE.Kovacs (Named)</c:v>
                </c:pt>
                <c:pt idx="2">
                  <c:v>LocallyNameless.Opt</c:v>
                </c:pt>
                <c:pt idx="3">
                  <c:v>DeBruijn.Par.Scoped</c:v>
                </c:pt>
                <c:pt idx="4">
                  <c:v>DeBruijn.Par.B</c:v>
                </c:pt>
                <c:pt idx="5">
                  <c:v>DeBruijn.Bound</c:v>
                </c:pt>
                <c:pt idx="6">
                  <c:v>Lennart.HOAS</c:v>
                </c:pt>
                <c:pt idx="7">
                  <c:v>DeBruiijn.Krivine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0.53600000000000003</c:v>
                </c:pt>
                <c:pt idx="1">
                  <c:v>1.48</c:v>
                </c:pt>
                <c:pt idx="2">
                  <c:v>2.52</c:v>
                </c:pt>
                <c:pt idx="3">
                  <c:v>3.2</c:v>
                </c:pt>
                <c:pt idx="4">
                  <c:v>5.6</c:v>
                </c:pt>
                <c:pt idx="5">
                  <c:v>7.67</c:v>
                </c:pt>
                <c:pt idx="6">
                  <c:v>9.33</c:v>
                </c:pt>
                <c:pt idx="7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0-E041-A406-8DDD8E208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0738031"/>
        <c:axId val="1960739679"/>
      </c:barChart>
      <c:catAx>
        <c:axId val="196073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39679"/>
        <c:crosses val="autoZero"/>
        <c:auto val="1"/>
        <c:lblAlgn val="ctr"/>
        <c:lblOffset val="100"/>
        <c:noMultiLvlLbl val="0"/>
      </c:catAx>
      <c:valAx>
        <c:axId val="196073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3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Sheet2!$C$1</c:f>
              <c:strCache>
                <c:ptCount val="1"/>
                <c:pt idx="0">
                  <c:v>random15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NBE.Kovacs (DB)</c:v>
                </c:pt>
                <c:pt idx="1">
                  <c:v>NBE.Kovacs (Named)</c:v>
                </c:pt>
                <c:pt idx="2">
                  <c:v>LocallyNameless.Opt</c:v>
                </c:pt>
                <c:pt idx="3">
                  <c:v>DeBruijn.Par.Scoped</c:v>
                </c:pt>
                <c:pt idx="4">
                  <c:v>DeBruijn.Par.B</c:v>
                </c:pt>
                <c:pt idx="5">
                  <c:v>DeBruijn.Bound</c:v>
                </c:pt>
                <c:pt idx="6">
                  <c:v>Lennart.HOAS</c:v>
                </c:pt>
                <c:pt idx="7">
                  <c:v>DeBruiijn.Krivine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0.109</c:v>
                </c:pt>
                <c:pt idx="1">
                  <c:v>0.38900000000000001</c:v>
                </c:pt>
                <c:pt idx="2">
                  <c:v>0.35099999999999998</c:v>
                </c:pt>
                <c:pt idx="3">
                  <c:v>1.1399999999999999</c:v>
                </c:pt>
                <c:pt idx="4">
                  <c:v>1</c:v>
                </c:pt>
                <c:pt idx="5">
                  <c:v>2.2799999999999998</c:v>
                </c:pt>
                <c:pt idx="6">
                  <c:v>1.04</c:v>
                </c:pt>
                <c:pt idx="7">
                  <c:v>0.13500000000000001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9-CD4F-96C4-DA073EEC5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6247007"/>
        <c:axId val="1936248655"/>
      </c:barChart>
      <c:catAx>
        <c:axId val="193624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48655"/>
        <c:crosses val="autoZero"/>
        <c:auto val="1"/>
        <c:lblAlgn val="ctr"/>
        <c:lblOffset val="100"/>
        <c:noMultiLvlLbl val="0"/>
      </c:catAx>
      <c:valAx>
        <c:axId val="193624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24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A29-36FF-4D4A-9BA0-556628868BD3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6E0B-A843-CE4B-A5B7-CE3B0808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There, we have implemented substitution quickly. But you probably thought I meant something else!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4FA-9F58-3E46-8D47-D447A96F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760A-AB5C-B446-A8C0-4B627F72C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0AFB-7612-0C47-AFE7-BD1AECA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79B9-88D7-FA4A-B272-357853E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2EFB-6F8E-F443-B82C-DD42F91E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9816-ECAE-D544-B2CF-A83B1DAC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3550-C861-084A-A6AA-19E7D3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020F-16B3-7D46-823C-16D4EBB0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6D42-D1DB-ED4A-960B-E81B3069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F21C-7BBB-C04F-B41F-75211B9F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3E929-BCD6-E340-B67A-7140117AC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D3B3-2B60-DB43-A14F-C9F1ADA8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051C-8C04-1349-BCEF-58EC204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0EAD-E89B-2847-A700-C5CC0DF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971-8C78-974C-AA93-663AC22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FBEE-7F68-7E49-8068-B7DD1C0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383E-5347-6943-906D-BD918262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F600-0469-3640-A9A1-1AA90506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08C5-FD99-5640-8C80-D4D004A2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A944-3817-A746-A9D5-15C1452B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CE6B-C818-0845-ABAE-CC8FA5D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740C-3C02-D249-99A3-9F96FD0C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5A05-652B-D14D-9119-F8992C9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F96C-E5A9-3C4B-BC6E-5EFF58DF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EAEA-7967-6646-A23D-78A95EC5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9877-9624-D441-81A4-F8AC0779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3C09-1210-FC42-A8E6-E65AD85B2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2786-6ABA-914E-AE58-8BD27666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F901-F826-4D43-81BD-D037DF0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5EA6C-01B0-524B-9E80-40C9258D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29FF-5886-564F-BB17-7B4D84B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8970-C8AE-0D42-9BFF-2B141DD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860E-77E8-B940-8616-7D1F5B9C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9EDC-9461-664E-9EDB-2B4B0999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A2075-96FE-1F4C-85C7-A1DC1437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68972-5799-784C-B8D0-E709400A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857AA-0C46-4745-A178-4ED4FF40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112C5-EEF0-B541-BC31-F125901A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F2EF5-5F88-A54B-A1F8-5E30157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FCDF-2E74-484A-81DE-DB8F09F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E051C-EED7-F94E-A06B-E0796AB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2BDCB-E8A6-504E-B617-5746BB5A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1252-64FF-3641-B7E4-81F90982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B4170-DD19-CF46-A59F-DD242A2B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12CC1-5806-C043-9AF8-7D6828D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D7C2-F991-9E4B-8C45-A4F507B1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FDC-C9EA-4D43-8887-DD9050B1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265C-10D7-934A-97D9-9D990D3B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7867-9A41-0642-9BEB-0B1FA500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A4D3-5AFB-F843-954F-86D6FCD7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9E18-4A27-8344-AA43-6192E5A5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A6E7-F418-7D41-A27A-8E5F1764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32A3-BE38-D345-988A-5D318C89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8ED23-7412-FD47-BE61-F2AC30F09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4555-B279-EE42-86B2-5F3F63E6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AA6F-9A63-2E43-A1BC-5F5EDB0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69AC-39AF-C948-8DC3-7BA90A1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9A04-F7C6-FE4A-A97B-45F8EEAB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35B3-98B7-944D-8FAD-050CCBB8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C80D-3069-1C4B-AC22-08A2A6BB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1943-1918-D047-B9B8-B09ABB79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01D32-9AA8-8944-819A-796D9F7B4EBC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F738-9790-234E-9796-CAF4510D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DB73-3B29-AF49-8319-6804CBCD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82B-9B86-8243-9DF5-BDD95875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027D-A2FE-1C4B-BB70-9230DC4EE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6CC5F-8D88-004C-964D-426D3EF8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Weirich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7226E-0244-8244-B286-62BCA6E6981D}"/>
              </a:ext>
            </a:extLst>
          </p:cNvPr>
          <p:cNvSpPr txBox="1"/>
          <p:nvPr/>
        </p:nvSpPr>
        <p:spPr>
          <a:xfrm>
            <a:off x="1984201" y="4673025"/>
            <a:ext cx="822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www.seas.upenn.edu</a:t>
            </a:r>
            <a:r>
              <a:rPr lang="en-US" sz="3200" dirty="0"/>
              <a:t>/~</a:t>
            </a:r>
            <a:r>
              <a:rPr lang="en-US" sz="3200" dirty="0" err="1"/>
              <a:t>sweirich</a:t>
            </a:r>
            <a:r>
              <a:rPr lang="en-US" sz="3200" dirty="0"/>
              <a:t>/wits22/</a:t>
            </a:r>
          </a:p>
        </p:txBody>
      </p:sp>
    </p:spTree>
    <p:extLst>
      <p:ext uri="{BB962C8B-B14F-4D97-AF65-F5344CB8AC3E}">
        <p14:creationId xmlns:p14="http://schemas.microsoft.com/office/powerpoint/2010/main" val="114355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CCE3-3377-E240-BF81-E0F1F60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9CFD-3C6D-294C-8BD6-0ED21261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563920"/>
          </a:xfrm>
        </p:spPr>
        <p:txBody>
          <a:bodyPr/>
          <a:lstStyle/>
          <a:p>
            <a:r>
              <a:rPr lang="en-US" dirty="0"/>
              <a:t>Lennart.* – 4 original (</a:t>
            </a:r>
            <a:r>
              <a:rPr lang="en-US" dirty="0" err="1"/>
              <a:t>DeBruijn</a:t>
            </a:r>
            <a:r>
              <a:rPr lang="en-US" dirty="0"/>
              <a:t>, Simple, Unique, HOAS)</a:t>
            </a:r>
          </a:p>
          <a:p>
            <a:r>
              <a:rPr lang="en-US" dirty="0" err="1"/>
              <a:t>DeBruijn</a:t>
            </a:r>
            <a:r>
              <a:rPr lang="en-US" dirty="0"/>
              <a:t>.* – 28 versions </a:t>
            </a:r>
          </a:p>
          <a:p>
            <a:pPr lvl="1"/>
            <a:r>
              <a:rPr lang="en-US" dirty="0"/>
              <a:t>single vs. multiple substitution (plus various optimizations)</a:t>
            </a:r>
          </a:p>
          <a:p>
            <a:pPr lvl="1"/>
            <a:r>
              <a:rPr lang="en-US" dirty="0"/>
              <a:t>strict vs. lazy datatypes</a:t>
            </a:r>
          </a:p>
          <a:p>
            <a:pPr lvl="1"/>
            <a:r>
              <a:rPr lang="en-US" dirty="0"/>
              <a:t>plain vs. nested vs. scoped vs. well-typed</a:t>
            </a:r>
          </a:p>
          <a:p>
            <a:pPr lvl="1"/>
            <a:r>
              <a:rPr lang="en-US" dirty="0" err="1"/>
              <a:t>typeclass</a:t>
            </a:r>
            <a:r>
              <a:rPr lang="en-US" dirty="0"/>
              <a:t> based interface? generic programming?</a:t>
            </a:r>
          </a:p>
          <a:p>
            <a:r>
              <a:rPr lang="en-US" dirty="0" err="1"/>
              <a:t>LocallyNameless</a:t>
            </a:r>
            <a:r>
              <a:rPr lang="en-US" dirty="0"/>
              <a:t>.*, Unbound.* – 20 versions</a:t>
            </a:r>
          </a:p>
          <a:p>
            <a:r>
              <a:rPr lang="en-US" dirty="0"/>
              <a:t>Named.* – 10 versions</a:t>
            </a:r>
          </a:p>
          <a:p>
            <a:r>
              <a:rPr lang="en-US" dirty="0"/>
              <a:t>NBE.*, </a:t>
            </a:r>
            <a:r>
              <a:rPr lang="en-US" dirty="0" err="1"/>
              <a:t>DeBruijn.Krivine</a:t>
            </a:r>
            <a:r>
              <a:rPr lang="en-US" dirty="0"/>
              <a:t> – 9 versions </a:t>
            </a:r>
          </a:p>
          <a:p>
            <a:pPr lvl="1"/>
            <a:r>
              <a:rPr lang="en-US" dirty="0"/>
              <a:t>Direct </a:t>
            </a:r>
            <a:r>
              <a:rPr lang="en-US" dirty="0" err="1"/>
              <a:t>impl</a:t>
            </a:r>
            <a:r>
              <a:rPr lang="en-US" dirty="0"/>
              <a:t> of normalization, w/o substitution (env, NBE, abstract machine)</a:t>
            </a:r>
          </a:p>
        </p:txBody>
      </p:sp>
    </p:spTree>
    <p:extLst>
      <p:ext uri="{BB962C8B-B14F-4D97-AF65-F5344CB8AC3E}">
        <p14:creationId xmlns:p14="http://schemas.microsoft.com/office/powerpoint/2010/main" val="269061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FA07-ECDF-1C4C-AE1B-E06E6DA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C8706-317E-DA40-BB56-1FD4915DD1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68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https://github.com/sweirich/lambda-n-ways/</a:t>
            </a:r>
            <a:endParaRPr lang="en-US" dirty="0"/>
          </a:p>
          <a:p>
            <a:r>
              <a:rPr lang="en-US" dirty="0"/>
              <a:t>Forked from Lennart </a:t>
            </a:r>
            <a:r>
              <a:rPr lang="en-US" dirty="0" err="1"/>
              <a:t>Augustsson's</a:t>
            </a:r>
            <a:r>
              <a:rPr lang="en-US" dirty="0"/>
              <a:t> Lambda-Calculus Four Ways</a:t>
            </a:r>
          </a:p>
          <a:p>
            <a:pPr lvl="1"/>
            <a:r>
              <a:rPr lang="en-US" dirty="0" err="1"/>
              <a:t>DeBruijn</a:t>
            </a:r>
            <a:r>
              <a:rPr lang="en-US" dirty="0"/>
              <a:t> indices</a:t>
            </a:r>
          </a:p>
          <a:p>
            <a:pPr lvl="1"/>
            <a:r>
              <a:rPr lang="en-US" dirty="0"/>
              <a:t>Named (rename to avoid capture)</a:t>
            </a:r>
          </a:p>
          <a:p>
            <a:pPr lvl="1"/>
            <a:r>
              <a:rPr lang="en-US" dirty="0"/>
              <a:t>Named (globally unique) </a:t>
            </a:r>
          </a:p>
          <a:p>
            <a:pPr lvl="1"/>
            <a:r>
              <a:rPr lang="en-US" dirty="0"/>
              <a:t>HOAS</a:t>
            </a:r>
          </a:p>
          <a:p>
            <a:r>
              <a:rPr lang="en-US" dirty="0"/>
              <a:t>Common interface</a:t>
            </a:r>
          </a:p>
          <a:p>
            <a:pPr lvl="1"/>
            <a:r>
              <a:rPr lang="en-US" dirty="0"/>
              <a:t>Representation of untyped lambda-calculus</a:t>
            </a:r>
          </a:p>
          <a:p>
            <a:pPr lvl="1"/>
            <a:r>
              <a:rPr lang="en-US" dirty="0"/>
              <a:t>Conversion to/from string representation</a:t>
            </a:r>
          </a:p>
          <a:p>
            <a:pPr lvl="1"/>
            <a:r>
              <a:rPr lang="en-US" dirty="0"/>
              <a:t>Alpha-equivalence</a:t>
            </a:r>
          </a:p>
          <a:p>
            <a:pPr lvl="1"/>
            <a:r>
              <a:rPr lang="en-US" dirty="0"/>
              <a:t>Full normalization (based on substitution)</a:t>
            </a:r>
          </a:p>
        </p:txBody>
      </p:sp>
    </p:spTree>
    <p:extLst>
      <p:ext uri="{BB962C8B-B14F-4D97-AF65-F5344CB8AC3E}">
        <p14:creationId xmlns:p14="http://schemas.microsoft.com/office/powerpoint/2010/main" val="217120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8C77-1DDB-8A4F-B90C-DB53948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A182-34FB-0D45-8450-E8D18FC0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/>
          <a:lstStyle/>
          <a:p>
            <a:r>
              <a:rPr lang="en-US" dirty="0"/>
              <a:t>Full results available:   http://</a:t>
            </a:r>
            <a:r>
              <a:rPr lang="en-US" dirty="0" err="1"/>
              <a:t>www.cis.upenn.edu</a:t>
            </a:r>
            <a:r>
              <a:rPr lang="en-US" dirty="0"/>
              <a:t>/~</a:t>
            </a:r>
            <a:r>
              <a:rPr lang="en-US" dirty="0" err="1"/>
              <a:t>sweirich</a:t>
            </a:r>
            <a:r>
              <a:rPr lang="en-US" dirty="0"/>
              <a:t>/wits22/ </a:t>
            </a:r>
          </a:p>
          <a:p>
            <a:r>
              <a:rPr lang="en-US" dirty="0"/>
              <a:t>full normalization of large term  (</a:t>
            </a:r>
            <a:r>
              <a:rPr lang="en-US" dirty="0" err="1"/>
              <a:t>nf_bench.html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Church encoding of "6! == sum [1 .. 37] + 17"</a:t>
            </a:r>
          </a:p>
          <a:p>
            <a:pPr lvl="1"/>
            <a:r>
              <a:rPr lang="en-US" sz="2200" dirty="0"/>
              <a:t>needs </a:t>
            </a:r>
            <a:r>
              <a:rPr lang="en-US" sz="2200" b="1" dirty="0"/>
              <a:t>119,697 beta-reductions, </a:t>
            </a:r>
            <a:r>
              <a:rPr lang="en-US" sz="2200" dirty="0"/>
              <a:t>Binding depth 25</a:t>
            </a:r>
          </a:p>
          <a:p>
            <a:r>
              <a:rPr lang="en-US" dirty="0"/>
              <a:t>full normalization of random terms </a:t>
            </a:r>
          </a:p>
          <a:p>
            <a:pPr lvl="1"/>
            <a:r>
              <a:rPr lang="en-US" dirty="0"/>
              <a:t>random15_bench.html</a:t>
            </a:r>
          </a:p>
          <a:p>
            <a:pPr lvl="1"/>
            <a:r>
              <a:rPr lang="en-US" dirty="0"/>
              <a:t>random20_bench.html</a:t>
            </a:r>
          </a:p>
          <a:p>
            <a:r>
              <a:rPr lang="en-US" dirty="0"/>
              <a:t>alpha-equality  </a:t>
            </a:r>
          </a:p>
          <a:p>
            <a:pPr lvl="1"/>
            <a:r>
              <a:rPr lang="en-US" dirty="0"/>
              <a:t>freshen large term, then compare (</a:t>
            </a:r>
            <a:r>
              <a:rPr lang="en-US" dirty="0" err="1"/>
              <a:t>aeq_bench.html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compare large term with itself (</a:t>
            </a:r>
            <a:r>
              <a:rPr lang="en-US" dirty="0" err="1"/>
              <a:t>aeqs_bench.html</a:t>
            </a:r>
            <a:r>
              <a:rPr lang="en-US" dirty="0"/>
              <a:t>)</a:t>
            </a:r>
          </a:p>
          <a:p>
            <a:r>
              <a:rPr lang="en-US" dirty="0"/>
              <a:t>conversion to/from named representation (</a:t>
            </a:r>
            <a:r>
              <a:rPr lang="en-US" dirty="0" err="1"/>
              <a:t>conv_bench.html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9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E46-36F4-5D4B-97B4-B3EFBB0C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CCFD-A46E-0940-8530-6645CB22D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7D47-9F8A-434B-9E59-F830F02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Original vs. optimized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5C5A9-366F-B648-8DCD-61E6A853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11911"/>
              </p:ext>
            </p:extLst>
          </p:nvPr>
        </p:nvGraphicFramePr>
        <p:xfrm>
          <a:off x="499533" y="1557867"/>
          <a:ext cx="11415184" cy="461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46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60DB-1586-624C-B228-F305C7E0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annotations and optimization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528F9-D508-0543-A8EF-14E17955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068519"/>
              </p:ext>
            </p:extLst>
          </p:nvPr>
        </p:nvGraphicFramePr>
        <p:xfrm>
          <a:off x="799795" y="1600200"/>
          <a:ext cx="10143744" cy="441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0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D84C-6E8C-FD4F-8567-62C5F72E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for large term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8B4347-620B-804C-8F5C-82DBE9531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925102"/>
              </p:ext>
            </p:extLst>
          </p:nvPr>
        </p:nvGraphicFramePr>
        <p:xfrm>
          <a:off x="838200" y="1690688"/>
          <a:ext cx="10553700" cy="489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7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B5A-245C-E74D-8D78-B3D7AEC8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en-US" dirty="0"/>
              <a:t>Normalization of random terms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227E8-3D1A-E342-A496-AB9C1F24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681740"/>
              </p:ext>
            </p:extLst>
          </p:nvPr>
        </p:nvGraphicFramePr>
        <p:xfrm>
          <a:off x="838200" y="1387475"/>
          <a:ext cx="10515600" cy="478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90EF-0752-D946-B7EF-5699CB9E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 in practice?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CFABE-41CB-4C4E-AFFF-90BD8D7A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represent binding? What do you do with it? </a:t>
            </a:r>
          </a:p>
        </p:txBody>
      </p:sp>
    </p:spTree>
    <p:extLst>
      <p:ext uri="{BB962C8B-B14F-4D97-AF65-F5344CB8AC3E}">
        <p14:creationId xmlns:p14="http://schemas.microsoft.com/office/powerpoint/2010/main" val="318088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1A99-9C4E-1E4A-9DE6-C6A88E6B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the right operations to benchmark?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632D-363B-9D44-ABA8-778DD166C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substitution, </a:t>
            </a:r>
            <a:r>
              <a:rPr lang="en-US" dirty="0" err="1"/>
              <a:t>aeq</a:t>
            </a:r>
            <a:r>
              <a:rPr lang="en-US" dirty="0"/>
              <a:t>, normalization,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15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420" cy="4351338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667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667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667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pPr marL="0" indent="0">
              <a:buNone/>
            </a:pPr>
            <a:endParaRPr lang="en-US" sz="2667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BD38F-A22E-1A4F-9224-19BE09BB875F}"/>
              </a:ext>
            </a:extLst>
          </p:cNvPr>
          <p:cNvSpPr txBox="1"/>
          <p:nvPr/>
        </p:nvSpPr>
        <p:spPr>
          <a:xfrm>
            <a:off x="1181528" y="3829108"/>
            <a:ext cx="92672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:: Exp -&gt; Exp -&gt; Bool</a:t>
            </a:r>
          </a:p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</a:p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320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 -&gt; Exp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5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87F7-835C-A949-92F8-DE7B9CAE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optimizations help?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DA29-C412-A948-9DD1-8284B15C1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Delaying substitutions, laziness,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D41-C625-CF41-8D13-ED9A698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important/expensive is library support?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6F21-DF7F-5745-8C04-221924723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make our implementations look like our papers? Should we?</a:t>
            </a:r>
          </a:p>
        </p:txBody>
      </p:sp>
    </p:spTree>
    <p:extLst>
      <p:ext uri="{BB962C8B-B14F-4D97-AF65-F5344CB8AC3E}">
        <p14:creationId xmlns:p14="http://schemas.microsoft.com/office/powerpoint/2010/main" val="34259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7F26-D5E4-A145-901C-DE19A4D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Binding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36D-3873-2849-831A-E9FF8F818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 Bruijn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Int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a = Bind a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Locally Nameless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Bound Int | Free Name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a = Bind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D49A-FE98-6D4C-BD98-5D549F0565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Named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String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Var a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HOAS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= Exp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Exp = Exp -&gt; Exp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3DB4D-D652-B84B-AB5A-9ADBB2A4D022}"/>
              </a:ext>
            </a:extLst>
          </p:cNvPr>
          <p:cNvSpPr txBox="1"/>
          <p:nvPr/>
        </p:nvSpPr>
        <p:spPr>
          <a:xfrm>
            <a:off x="838200" y="5506948"/>
            <a:ext cx="8666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Other Variants: Nested </a:t>
            </a:r>
            <a:r>
              <a:rPr lang="en-US" sz="2800" i="1" dirty="0" err="1"/>
              <a:t>DeBruijn</a:t>
            </a:r>
            <a:r>
              <a:rPr lang="en-US" sz="2800" i="1" dirty="0"/>
              <a:t>, Well-scoped, Well-typed, </a:t>
            </a:r>
            <a:br>
              <a:rPr lang="en-US" sz="2800" i="1" dirty="0"/>
            </a:br>
            <a:r>
              <a:rPr lang="en-US" sz="2800" i="1" dirty="0"/>
              <a:t>Weak HOAS, PHOAS</a:t>
            </a:r>
          </a:p>
        </p:txBody>
      </p:sp>
    </p:spTree>
    <p:extLst>
      <p:ext uri="{BB962C8B-B14F-4D97-AF65-F5344CB8AC3E}">
        <p14:creationId xmlns:p14="http://schemas.microsoft.com/office/powerpoint/2010/main" val="71364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419"/>
          </a:xfrm>
        </p:spPr>
        <p:txBody>
          <a:bodyPr/>
          <a:lstStyle/>
          <a:p>
            <a:r>
              <a:rPr lang="en-US" dirty="0"/>
              <a:t>Binding Library  (unbound-generics)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b="1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LocallyNameless.UnboundGenerics</a:t>
            </a:r>
            <a:r>
              <a:rPr lang="en-US" sz="22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2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(Name Exp)     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(Name Exp) Exp)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  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(Show, Generic)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Alpha Exp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bind :: Name Exp -&gt; Exp -&gt; Bind (Name Exp)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unbind :: Bind (Name Exp) -&gt;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FreshM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(Name Exp, Exp)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2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200" dirty="0" err="1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SubstName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</a:p>
          <a:p>
            <a:pPr marL="0" indent="0">
              <a:buNone/>
            </a:pPr>
            <a:r>
              <a:rPr lang="en-US" sz="26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br>
              <a:rPr lang="en-US" sz="2667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66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3048000" y="26287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3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3" y="320677"/>
            <a:ext cx="10942380" cy="1087060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6" y="1407737"/>
            <a:ext cx="9744839" cy="4618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(Var x) = return (Var x)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(Lam e)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(x, e') &lt;- unbind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e1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return $ Lam (bind x e1)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(App f a)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f'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whnf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Lam b -&gt;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(x, b') &lt;- unbind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x a b')       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</a:rPr>
              <a:t>== free variable substitution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_ -&gt; App &lt;$&gt;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&lt;*&gt;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C299E-AD14-1645-BD36-AA8FAF7A7F38}"/>
              </a:ext>
            </a:extLst>
          </p:cNvPr>
          <p:cNvSpPr txBox="1"/>
          <p:nvPr/>
        </p:nvSpPr>
        <p:spPr>
          <a:xfrm>
            <a:off x="6576091" y="1407737"/>
            <a:ext cx="3262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runFreshM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.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280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4D2-3AED-0F4F-A937-F9054398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way to do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A768-80DE-B240-AC19-75923A3AF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EB61-46F4-0740-96E6-CC8F0609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3505496" cy="1622321"/>
          </a:xfrm>
        </p:spPr>
        <p:txBody>
          <a:bodyPr>
            <a:normAutofit/>
          </a:bodyPr>
          <a:lstStyle/>
          <a:p>
            <a:r>
              <a:rPr lang="en-US" sz="3333" dirty="0"/>
              <a:t>Multiple libraries available on </a:t>
            </a:r>
            <a:r>
              <a:rPr lang="en-US" sz="3333" dirty="0" err="1"/>
              <a:t>hackage</a:t>
            </a:r>
            <a:endParaRPr lang="en-US" sz="3333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1A95-32FC-8344-8F6C-316E9227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3" cy="3785419"/>
          </a:xfrm>
        </p:spPr>
        <p:txBody>
          <a:bodyPr>
            <a:normAutofit/>
          </a:bodyPr>
          <a:lstStyle/>
          <a:p>
            <a:r>
              <a:rPr lang="en-US" sz="2400" dirty="0"/>
              <a:t>unbound-generics </a:t>
            </a:r>
          </a:p>
          <a:p>
            <a:pPr marL="0" indent="0">
              <a:buNone/>
            </a:pPr>
            <a:r>
              <a:rPr lang="en-US" sz="2400" dirty="0"/>
              <a:t>    Locally nameless</a:t>
            </a:r>
          </a:p>
          <a:p>
            <a:r>
              <a:rPr lang="en-US" sz="2400" dirty="0"/>
              <a:t>bound </a:t>
            </a:r>
          </a:p>
          <a:p>
            <a:pPr marL="0" indent="0">
              <a:buNone/>
            </a:pPr>
            <a:r>
              <a:rPr lang="en-US" sz="2400" dirty="0"/>
              <a:t>    Nested de Bruijn</a:t>
            </a:r>
          </a:p>
          <a:p>
            <a:r>
              <a:rPr lang="en-US" sz="2400" dirty="0"/>
              <a:t>nominal </a:t>
            </a:r>
          </a:p>
          <a:p>
            <a:pPr marL="0" indent="0">
              <a:buNone/>
            </a:pPr>
            <a:r>
              <a:rPr lang="en-US" sz="2400" dirty="0"/>
              <a:t>    Named</a:t>
            </a:r>
          </a:p>
          <a:p>
            <a:r>
              <a:rPr lang="en-US" sz="2400" dirty="0"/>
              <a:t>nom </a:t>
            </a:r>
          </a:p>
          <a:p>
            <a:pPr marL="0" indent="0">
              <a:buNone/>
            </a:pPr>
            <a:r>
              <a:rPr lang="en-US" sz="2400" dirty="0"/>
              <a:t>    Named</a:t>
            </a:r>
          </a:p>
          <a:p>
            <a:endParaRPr lang="en-US" sz="2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FAB883-109E-F64E-A0F6-CB111A36B551}"/>
              </a:ext>
            </a:extLst>
          </p:cNvPr>
          <p:cNvGraphicFramePr>
            <a:graphicFrameLocks/>
          </p:cNvGraphicFramePr>
          <p:nvPr/>
        </p:nvGraphicFramePr>
        <p:xfrm>
          <a:off x="5447069" y="839419"/>
          <a:ext cx="6096000" cy="5207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395250-6349-814E-A171-6738FD5BFEB6}"/>
              </a:ext>
            </a:extLst>
          </p:cNvPr>
          <p:cNvSpPr txBox="1"/>
          <p:nvPr/>
        </p:nvSpPr>
        <p:spPr>
          <a:xfrm>
            <a:off x="4639056" y="6485423"/>
            <a:ext cx="10758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GHC 8.8.3, MacBook pro, 2.4 GHz 8-Core Intel Core i9, 64 GB, measured using criterion</a:t>
            </a:r>
          </a:p>
        </p:txBody>
      </p:sp>
    </p:spTree>
    <p:extLst>
      <p:ext uri="{BB962C8B-B14F-4D97-AF65-F5344CB8AC3E}">
        <p14:creationId xmlns:p14="http://schemas.microsoft.com/office/powerpoint/2010/main" val="1102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03" y="320677"/>
            <a:ext cx="10942380" cy="1087060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2" y="1407737"/>
            <a:ext cx="9932729" cy="4618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(Var x) = return (Var x)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(Lam e)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(x, e') &lt;- unbind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e1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return $ Lam (bind x e1)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(App f a) =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f' &lt;-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whnf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Lam b -&gt; </a:t>
            </a:r>
            <a:r>
              <a:rPr 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>
                <a:solidFill>
                  <a:srgbClr val="000000"/>
                </a:solidFill>
                <a:latin typeface="Menlo" panose="020B0609030804020204" pitchFamily="49" charset="0"/>
              </a:rPr>
              <a:t>instantiate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 b)      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</a:rPr>
              <a:t>-- bound variable substitution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</a:rPr>
              <a:t>                               -- (can be defined generically)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_ -&gt; App &lt;$&gt;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f' &lt;*&gt;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C299E-AD14-1645-BD36-AA8FAF7A7F38}"/>
              </a:ext>
            </a:extLst>
          </p:cNvPr>
          <p:cNvSpPr txBox="1"/>
          <p:nvPr/>
        </p:nvSpPr>
        <p:spPr>
          <a:xfrm>
            <a:off x="6576091" y="1407737"/>
            <a:ext cx="3262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runFreshM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.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nfd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42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D05-76FC-F341-B142-E6B3E87B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C0EA-2726-214E-8F88-1C3D1060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LambdaImpl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NFData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LambdaImpl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{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impl_fromLC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IdInt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impl_toLC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panose="020B0609030804020204" pitchFamily="49" charset="0"/>
              </a:rPr>
              <a:t>IdInt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impl_nf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impl_aeq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::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1010</Words>
  <Application>Microsoft Macintosh PowerPoint</Application>
  <PresentationFormat>Widescreen</PresentationFormat>
  <Paragraphs>165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Office Theme</vt:lpstr>
      <vt:lpstr>Benchmarking Binding</vt:lpstr>
      <vt:lpstr>Lambda Calculus implementation</vt:lpstr>
      <vt:lpstr>Multiple Binding Representations</vt:lpstr>
      <vt:lpstr>Binding Library  (unbound-generics)</vt:lpstr>
      <vt:lpstr>Reduction w/ locally nameless terms</vt:lpstr>
      <vt:lpstr>What is the best way to do this?</vt:lpstr>
      <vt:lpstr>Multiple libraries available on hackage</vt:lpstr>
      <vt:lpstr>Reduction w/ locally nameless terms</vt:lpstr>
      <vt:lpstr>Implementation interface</vt:lpstr>
      <vt:lpstr>Benchmark Implementations</vt:lpstr>
      <vt:lpstr>Benchmark Platform</vt:lpstr>
      <vt:lpstr>Benchmarks</vt:lpstr>
      <vt:lpstr>Benchmark Observations</vt:lpstr>
      <vt:lpstr>Comparison: Original vs. optimized</vt:lpstr>
      <vt:lpstr>Strictness annotations and optimization</vt:lpstr>
      <vt:lpstr>Normalization for large term</vt:lpstr>
      <vt:lpstr>Normalization of random terms</vt:lpstr>
      <vt:lpstr>What is used in practice?</vt:lpstr>
      <vt:lpstr>Are these the right operations to benchmark?</vt:lpstr>
      <vt:lpstr>What optimizations help?</vt:lpstr>
      <vt:lpstr>How important/expensive is library support?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Binding</dc:title>
  <dc:creator>Weirich, Stephanie C</dc:creator>
  <cp:lastModifiedBy>Weirich, Stephanie C</cp:lastModifiedBy>
  <cp:revision>19</cp:revision>
  <dcterms:created xsi:type="dcterms:W3CDTF">2022-01-18T18:26:52Z</dcterms:created>
  <dcterms:modified xsi:type="dcterms:W3CDTF">2022-01-22T21:20:14Z</dcterms:modified>
</cp:coreProperties>
</file>