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0"/>
  </p:notesMasterIdLst>
  <p:sldIdLst>
    <p:sldId id="381" r:id="rId2"/>
    <p:sldId id="256" r:id="rId3"/>
    <p:sldId id="423" r:id="rId4"/>
    <p:sldId id="362" r:id="rId5"/>
    <p:sldId id="363" r:id="rId6"/>
    <p:sldId id="364" r:id="rId7"/>
    <p:sldId id="370" r:id="rId8"/>
    <p:sldId id="380" r:id="rId9"/>
    <p:sldId id="365" r:id="rId10"/>
    <p:sldId id="420" r:id="rId11"/>
    <p:sldId id="400" r:id="rId12"/>
    <p:sldId id="291" r:id="rId13"/>
    <p:sldId id="360" r:id="rId14"/>
    <p:sldId id="294" r:id="rId15"/>
    <p:sldId id="367" r:id="rId16"/>
    <p:sldId id="372" r:id="rId17"/>
    <p:sldId id="404" r:id="rId18"/>
    <p:sldId id="375" r:id="rId19"/>
    <p:sldId id="376" r:id="rId20"/>
    <p:sldId id="408" r:id="rId21"/>
    <p:sldId id="405" r:id="rId22"/>
    <p:sldId id="379" r:id="rId23"/>
    <p:sldId id="374" r:id="rId24"/>
    <p:sldId id="377" r:id="rId25"/>
    <p:sldId id="421" r:id="rId26"/>
    <p:sldId id="406" r:id="rId27"/>
    <p:sldId id="366" r:id="rId28"/>
    <p:sldId id="371" r:id="rId29"/>
    <p:sldId id="369" r:id="rId30"/>
    <p:sldId id="383" r:id="rId31"/>
    <p:sldId id="391" r:id="rId32"/>
    <p:sldId id="392" r:id="rId33"/>
    <p:sldId id="401" r:id="rId34"/>
    <p:sldId id="368" r:id="rId35"/>
    <p:sldId id="394" r:id="rId36"/>
    <p:sldId id="390" r:id="rId37"/>
    <p:sldId id="402" r:id="rId38"/>
    <p:sldId id="422" r:id="rId39"/>
    <p:sldId id="409" r:id="rId40"/>
    <p:sldId id="415" r:id="rId41"/>
    <p:sldId id="413" r:id="rId42"/>
    <p:sldId id="411" r:id="rId43"/>
    <p:sldId id="419" r:id="rId44"/>
    <p:sldId id="417" r:id="rId45"/>
    <p:sldId id="424" r:id="rId46"/>
    <p:sldId id="418" r:id="rId47"/>
    <p:sldId id="399" r:id="rId48"/>
    <p:sldId id="385" r:id="rId49"/>
    <p:sldId id="386" r:id="rId50"/>
    <p:sldId id="384" r:id="rId51"/>
    <p:sldId id="387" r:id="rId52"/>
    <p:sldId id="388" r:id="rId53"/>
    <p:sldId id="397" r:id="rId54"/>
    <p:sldId id="396" r:id="rId55"/>
    <p:sldId id="398" r:id="rId56"/>
    <p:sldId id="395" r:id="rId57"/>
    <p:sldId id="407" r:id="rId58"/>
    <p:sldId id="361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0"/>
    <p:restoredTop sz="73163"/>
  </p:normalViewPr>
  <p:slideViewPr>
    <p:cSldViewPr snapToGrid="0" snapToObjects="1" showGuides="1">
      <p:cViewPr varScale="1">
        <p:scale>
          <a:sx n="160" d="100"/>
          <a:sy n="160" d="100"/>
        </p:scale>
        <p:origin x="176" y="864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is commonality. And the general idea of "walk over the term and do something special at variables and binders"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Lennart: "Lambda Calculus Cooked Four Ways"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0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0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only the fastest versions, both strict and lazy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ideas,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88118" y="4695824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36182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variable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[b, Var 0, Var 1, ..] </a:t>
            </a:r>
            <a:r>
              <a:rPr lang="en-US" sz="2000" dirty="0"/>
              <a:t>replaces 0 by b,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input, so no post shifting.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4045845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=&gt;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 (for B variant)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6510024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2901158" y="4887011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dirty="0"/>
              <a:t>All variations can be automated</a:t>
            </a:r>
          </a:p>
          <a:p>
            <a:pPr lvl="1"/>
            <a:r>
              <a:rPr lang="en-US" dirty="0"/>
              <a:t>Alpha-equivalence already for free (derive Eq)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lib/Support/</a:t>
            </a:r>
            <a:r>
              <a:rPr lang="en-US" dirty="0" err="1"/>
              <a:t>Subst.hs</a:t>
            </a:r>
            <a:r>
              <a:rPr lang="en-US" dirty="0"/>
              <a:t> in repo</a:t>
            </a:r>
          </a:p>
          <a:p>
            <a:r>
              <a:rPr lang="en-US" dirty="0"/>
              <a:t>Another example: Haskell's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(limitation: only a single variable sort)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well-scoped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well-scoped expressions can be difficult to work with, but they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–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for de Bruijn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920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</a:t>
            </a:r>
            <a:r>
              <a:rPr lang="en-US" i="1" dirty="0"/>
              <a:t>normal-order full reduction</a:t>
            </a:r>
            <a:r>
              <a:rPr lang="en-US" dirty="0"/>
              <a:t> to generate successive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263898" cy="3463799"/>
          </a:xfrm>
        </p:spPr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 Bind Exp -&gt; Bind Exp</a:t>
            </a: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bind .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 unbind 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0" y="-66924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2" y="270152"/>
            <a:ext cx="5690039" cy="173124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implement the lambda calculus, 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quickly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56587" y="4173843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Stephanie Weirich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Penn PLCLUB, August 6, 2021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AST tree 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affects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AST definition is "lazy" in Haskell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we make it "strict" ?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</a:t>
            </a:r>
            <a:r>
              <a:rPr lang="en-US" b="1" dirty="0"/>
              <a:t>119,697</a:t>
            </a:r>
          </a:p>
          <a:p>
            <a:pPr lvl="1"/>
            <a:r>
              <a:rPr lang="en-US" dirty="0"/>
              <a:t>AST 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de Bruijn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pPr marL="342900" lvl="1" indent="0">
              <a:buNone/>
            </a:pPr>
            <a:r>
              <a:rPr lang="en-US" dirty="0"/>
              <a:t>\x0.(\x1.x1) x0</a:t>
            </a:r>
          </a:p>
          <a:p>
            <a:pPr marL="342900" lvl="1" indent="0">
              <a:buNone/>
            </a:pPr>
            <a:r>
              <a:rPr lang="en-US" dirty="0"/>
              <a:t>\x0.(\x1.x1 (\x2.x1)) (x0 x0)</a:t>
            </a:r>
          </a:p>
          <a:p>
            <a:pPr marL="342900" lvl="1" indent="0">
              <a:buNone/>
            </a:pPr>
            <a:r>
              <a:rPr lang="en-US" dirty="0"/>
              <a:t>\x0.(\x1.x1 (\x2.x1 (\x3.x1))) (x0 x0 x0)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2772-E795-8940-A74B-2458729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09" y="3127829"/>
            <a:ext cx="2521380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9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implement two key operations?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z 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/>
              <a:t>y (</a:t>
            </a:r>
            <a:r>
              <a:rPr lang="en-US" sz="2400" dirty="0" err="1"/>
              <a:t>λw</a:t>
            </a:r>
            <a:r>
              <a:rPr lang="en-US" sz="24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</a:t>
            </a:r>
            <a:r>
              <a:rPr lang="en-US" dirty="0" err="1"/>
              <a:t>LocallyNameless</a:t>
            </a:r>
            <a:r>
              <a:rPr lang="en-US" dirty="0"/>
              <a:t> &amp; Named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generic code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77601" y="134027"/>
            <a:ext cx="268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Random15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268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-1123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C0BA3-7C90-2D47-A5E5-4E7355B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607"/>
            <a:ext cx="5266135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61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lot more to learn here and I can't explore it all on my own</a:t>
            </a:r>
          </a:p>
          <a:p>
            <a:pPr lvl="1"/>
            <a:r>
              <a:rPr lang="en-US" sz="2900" dirty="0">
                <a:hlinkClick r:id="rId2"/>
              </a:rPr>
              <a:t>https://github.com/sweirich/lambda-n-ways</a:t>
            </a:r>
            <a:endParaRPr lang="en-US" sz="2900" dirty="0"/>
          </a:p>
          <a:p>
            <a:pPr lvl="1"/>
            <a:r>
              <a:rPr lang="en-US" sz="2900" dirty="0"/>
              <a:t>More implementations…</a:t>
            </a:r>
          </a:p>
          <a:p>
            <a:pPr lvl="1"/>
            <a:r>
              <a:rPr lang="en-US" sz="2900" dirty="0"/>
              <a:t>More benchmarks…</a:t>
            </a:r>
          </a:p>
          <a:p>
            <a:pPr marL="0" indent="0">
              <a:buNone/>
            </a:pPr>
            <a:r>
              <a:rPr lang="en-US" sz="3200" dirty="0"/>
              <a:t>Opportunities for new Haskell libraries, too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312-E922-A54F-9A61-8854F8A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360-BC2C-0349-9F70-33CD50AC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 on lambda terms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pPr marL="0" indent="0">
              <a:buNone/>
            </a:pPr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common approaches (</a:t>
            </a:r>
            <a:r>
              <a:rPr lang="en-US" sz="2400" b="1" dirty="0"/>
              <a:t>de Bruijn</a:t>
            </a:r>
            <a:r>
              <a:rPr lang="en-US" sz="2400" dirty="0"/>
              <a:t>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 alert </a:t>
            </a:r>
          </a:p>
          <a:p>
            <a:pPr lvl="1"/>
            <a:r>
              <a:rPr lang="en-US" sz="2000" dirty="0"/>
              <a:t>Can make them all easy to define (via generic programming)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faster by suspending work at binders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239076" cy="34637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pPr lvl="1"/>
            <a:r>
              <a:rPr lang="en-US" dirty="0"/>
              <a:t>Inspired by Lennart </a:t>
            </a:r>
            <a:r>
              <a:rPr lang="en-US" dirty="0" err="1"/>
              <a:t>Augustsson's</a:t>
            </a:r>
            <a:r>
              <a:rPr lang="en-US" dirty="0"/>
              <a:t> "Lambda Calculus Cooked Four Ways"</a:t>
            </a:r>
          </a:p>
          <a:p>
            <a:r>
              <a:rPr lang="en-US" dirty="0"/>
              <a:t>Collection of implementations &amp; variations for comparison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DeBruijn</a:t>
            </a:r>
            <a:r>
              <a:rPr lang="en-US" dirty="0"/>
              <a:t> (14 variations)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LocallyNameless</a:t>
            </a:r>
            <a:r>
              <a:rPr lang="en-US" dirty="0"/>
              <a:t> (12)</a:t>
            </a:r>
          </a:p>
          <a:p>
            <a:pPr lvl="1"/>
            <a:r>
              <a:rPr lang="en-US" dirty="0"/>
              <a:t>lib/Named (7)</a:t>
            </a:r>
          </a:p>
          <a:p>
            <a:pPr lvl="1"/>
            <a:r>
              <a:rPr lang="en-US" dirty="0"/>
              <a:t>others…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Used for differing purposes, so no "typical" workload</a:t>
            </a:r>
          </a:p>
          <a:p>
            <a:pPr lvl="1"/>
            <a:r>
              <a:rPr lang="en-US" dirty="0"/>
              <a:t>Language is impoverished, but don't want to over-emphasize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15181</TotalTime>
  <Words>4039</Words>
  <Application>Microsoft Macintosh PowerPoint</Application>
  <PresentationFormat>On-screen Show (16:9)</PresentationFormat>
  <Paragraphs>581</Paragraphs>
  <Slides>58</Slides>
  <Notes>37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How to implement the lambda calculus,  quickly</vt:lpstr>
      <vt:lpstr>How to implement two key operations?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indices</vt:lpstr>
      <vt:lpstr>de Bruijn implementations</vt:lpstr>
      <vt:lpstr>TAPL definition of substitution (Homework)</vt:lpstr>
      <vt:lpstr>TAPL definition of substitution</vt:lpstr>
      <vt:lpstr>TAPL definition of substitution</vt:lpstr>
      <vt:lpstr>Variations – Single substitution</vt:lpstr>
      <vt:lpstr>Variations - Parallel Substitution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random, lazy</vt:lpstr>
      <vt:lpstr>Laziness affects execution</vt:lpstr>
      <vt:lpstr>de Bruijn: random, strict</vt:lpstr>
      <vt:lpstr>Lennart's term</vt:lpstr>
      <vt:lpstr>de Bruijn: Lennart, lazy</vt:lpstr>
      <vt:lpstr>de Bruijn: Lennart, strict</vt:lpstr>
      <vt:lpstr>Takeaways from de Bruijn benchmarks</vt:lpstr>
      <vt:lpstr>Comparison</vt:lpstr>
      <vt:lpstr>Comparison</vt:lpstr>
      <vt:lpstr>We can do similar things with LocallyNameless &amp; Named representations</vt:lpstr>
      <vt:lpstr>PowerPoint Presentation</vt:lpstr>
      <vt:lpstr>PowerPoint Presentation</vt:lpstr>
      <vt:lpstr>Conclusion</vt:lpstr>
      <vt:lpstr>Conclusion</vt:lpstr>
      <vt:lpstr>PowerPoint Presentation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144</cp:revision>
  <dcterms:created xsi:type="dcterms:W3CDTF">2020-06-20T20:48:48Z</dcterms:created>
  <dcterms:modified xsi:type="dcterms:W3CDTF">2021-08-06T20:39:22Z</dcterms:modified>
</cp:coreProperties>
</file>