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913" r:id="rId1"/>
  </p:sldMasterIdLst>
  <p:notesMasterIdLst>
    <p:notesMasterId r:id="rId22"/>
  </p:notesMasterIdLst>
  <p:handoutMasterIdLst>
    <p:handoutMasterId r:id="rId23"/>
  </p:handoutMasterIdLst>
  <p:sldIdLst>
    <p:sldId id="276" r:id="rId2"/>
    <p:sldId id="257" r:id="rId3"/>
    <p:sldId id="285" r:id="rId4"/>
    <p:sldId id="283" r:id="rId5"/>
    <p:sldId id="286" r:id="rId6"/>
    <p:sldId id="273" r:id="rId7"/>
    <p:sldId id="262" r:id="rId8"/>
    <p:sldId id="263" r:id="rId9"/>
    <p:sldId id="278" r:id="rId10"/>
    <p:sldId id="288" r:id="rId11"/>
    <p:sldId id="265" r:id="rId12"/>
    <p:sldId id="287" r:id="rId13"/>
    <p:sldId id="275" r:id="rId14"/>
    <p:sldId id="281" r:id="rId15"/>
    <p:sldId id="264" r:id="rId16"/>
    <p:sldId id="268" r:id="rId17"/>
    <p:sldId id="279" r:id="rId18"/>
    <p:sldId id="267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tephanie Weirich" initials="S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4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248" y="-104"/>
      </p:cViewPr>
      <p:guideLst>
        <p:guide orient="horz" pos="186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viewProps" Target="viewProps.xml"/><Relationship Id="rId14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28" Type="http://schemas.openxmlformats.org/officeDocument/2006/relationships/theme" Target="theme/theme1.xml"/><Relationship Id="rId26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tableStyles" Target="tableStyles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1FD46-82C9-AB45-A06F-DE259B31BD86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90C8-AB6C-674C-AAA5-EF06EC449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94532-347B-FE49-B5DC-C5BBCE58E258}" type="datetimeFigureOut">
              <a:rPr lang="en-US" smtClean="0"/>
              <a:pPr/>
              <a:t>2/4/10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EAC6-5DF3-B945-91F8-0B0D03C506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FDEAC6-5DF3-B945-91F8-0B0D03C506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9A7C-0E40-2D4D-929D-454A8EA2C6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9A7C-0E40-2D4D-929D-454A8EA2C6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51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A25962-8F48-0E4C-B131-6C4E293B98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60248" y="9144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Dependent types and program equivalence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43000" y="5124450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Stephanie Weirich, University of Pennsylvania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Limin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Jia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Jianzhou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Zhao, and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Vilhelm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Sjöberg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excerpt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Picture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32" y="2356153"/>
            <a:ext cx="6907936" cy="1219048"/>
          </a:xfrm>
          <a:prstGeom prst="rect">
            <a:avLst/>
          </a:prstGeom>
        </p:spPr>
      </p:pic>
      <p:pic>
        <p:nvPicPr>
          <p:cNvPr id="7" name="Picture 6" descr="Picture 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81" y="5038403"/>
            <a:ext cx="3695238" cy="1053968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1171191" y="3559106"/>
            <a:ext cx="2031154" cy="823448"/>
          </a:xfrm>
          <a:prstGeom prst="borderCallout1">
            <a:avLst>
              <a:gd name="adj1" fmla="val -20095"/>
              <a:gd name="adj2" fmla="val 84933"/>
              <a:gd name="adj3" fmla="val -99814"/>
              <a:gd name="adj4" fmla="val 11883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Extract equivalence context </a:t>
            </a:r>
            <a:endParaRPr lang="en-US" dirty="0"/>
          </a:p>
        </p:txBody>
      </p:sp>
      <p:pic>
        <p:nvPicPr>
          <p:cNvPr id="9" name="Picture 8" descr="Picture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928" y="895047"/>
            <a:ext cx="5524143" cy="1178484"/>
          </a:xfrm>
          <a:prstGeom prst="rect">
            <a:avLst/>
          </a:prstGeom>
        </p:spPr>
      </p:pic>
      <p:pic>
        <p:nvPicPr>
          <p:cNvPr id="10" name="Picture 9" descr="Picture 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305" y="3712402"/>
            <a:ext cx="2171390" cy="924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properties of </a:t>
            </a:r>
            <a:r>
              <a:rPr lang="en-US" sz="2800" b="1" dirty="0" err="1" smtClean="0">
                <a:latin typeface="CMU Serif Roman"/>
                <a:cs typeface="CMU Serif Roman"/>
              </a:rPr>
              <a:t>isEq</a:t>
            </a:r>
            <a:r>
              <a:rPr lang="en-US" sz="2400" b="1" dirty="0" smtClean="0">
                <a:latin typeface="CMU Serif Roman"/>
                <a:cs typeface="CMU Serif Roman"/>
              </a:rPr>
              <a:t> </a:t>
            </a:r>
            <a:r>
              <a:rPr lang="en-US" sz="2800" dirty="0" smtClean="0"/>
              <a:t>must hold to show preservation &amp; progress?</a:t>
            </a:r>
          </a:p>
          <a:p>
            <a:endParaRPr lang="en-US" sz="2800" dirty="0" smtClean="0"/>
          </a:p>
          <a:p>
            <a:r>
              <a:rPr lang="en-US" sz="2800" dirty="0" smtClean="0"/>
              <a:t>What instantiations of </a:t>
            </a:r>
            <a:r>
              <a:rPr lang="en-US" sz="2800" b="1" dirty="0" err="1" smtClean="0">
                <a:latin typeface="CMU Serif Roman"/>
                <a:cs typeface="CMU Serif Roman"/>
              </a:rPr>
              <a:t>isEq</a:t>
            </a:r>
            <a:r>
              <a:rPr lang="en-US" sz="2000" dirty="0" smtClean="0">
                <a:latin typeface="CMU Serif Roman"/>
                <a:cs typeface="CMU Serif Roman"/>
              </a:rPr>
              <a:t> </a:t>
            </a:r>
            <a:r>
              <a:rPr lang="en-US" sz="2800" dirty="0" smtClean="0"/>
              <a:t>satisfy these properties?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Necessary Assumptions About </a:t>
            </a:r>
            <a:r>
              <a:rPr lang="en-US" sz="3556" b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isEq</a:t>
            </a:r>
            <a:endParaRPr lang="en-US" sz="3556" b="1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an equivalence relation</a:t>
            </a:r>
          </a:p>
          <a:p>
            <a:r>
              <a:rPr lang="en-US" dirty="0" smtClean="0"/>
              <a:t>Preserved under contextual </a:t>
            </a:r>
            <a:r>
              <a:rPr lang="en-US" dirty="0" smtClean="0"/>
              <a:t>operations</a:t>
            </a:r>
            <a:endParaRPr lang="en-US" dirty="0" smtClean="0"/>
          </a:p>
          <a:p>
            <a:pPr lvl="1"/>
            <a:r>
              <a:rPr lang="en-US" sz="2162" b="1" dirty="0" smtClean="0">
                <a:solidFill>
                  <a:schemeClr val="tx1"/>
                </a:solidFill>
                <a:cs typeface="Perpetua"/>
              </a:rPr>
              <a:t>Cut: …</a:t>
            </a:r>
            <a:endParaRPr lang="en-US" sz="1882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2162" b="1" dirty="0" smtClean="0">
                <a:solidFill>
                  <a:srgbClr val="000000"/>
                </a:solidFill>
                <a:cs typeface="Perpetua"/>
              </a:rPr>
              <a:t>Weakening</a:t>
            </a:r>
            <a:r>
              <a:rPr lang="en-US" sz="2162" b="1" dirty="0" smtClean="0">
                <a:cs typeface="Perpetua"/>
              </a:rPr>
              <a:t>: …</a:t>
            </a:r>
            <a:endParaRPr lang="en-US" sz="1882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lvl="1"/>
            <a:r>
              <a:rPr lang="en-US" sz="2162" b="1" dirty="0" smtClean="0">
                <a:solidFill>
                  <a:srgbClr val="000000"/>
                </a:solidFill>
                <a:cs typeface="Perpetua"/>
              </a:rPr>
              <a:t>Context </a:t>
            </a:r>
            <a:r>
              <a:rPr lang="en-US" sz="2162" b="1" dirty="0" err="1" smtClean="0">
                <a:solidFill>
                  <a:srgbClr val="000000"/>
                </a:solidFill>
                <a:cs typeface="Perpetua"/>
              </a:rPr>
              <a:t>Conv</a:t>
            </a:r>
            <a:r>
              <a:rPr lang="en-US" sz="2162" b="1" dirty="0" smtClean="0">
                <a:cs typeface="Perpetua"/>
              </a:rPr>
              <a:t>: …</a:t>
            </a:r>
            <a:endParaRPr lang="en-US" sz="1946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dirty="0" smtClean="0"/>
              <a:t>Contains evaluation: </a:t>
            </a:r>
            <a:r>
              <a:rPr lang="en-US" sz="2800" dirty="0" smtClean="0"/>
              <a:t> </a:t>
            </a:r>
            <a:r>
              <a:rPr lang="en-US" sz="2000" i="1" dirty="0" err="1" smtClean="0">
                <a:latin typeface="CMU Serif Roman"/>
                <a:cs typeface="CMU Serif Roman"/>
              </a:rPr>
              <a:t>e</a:t>
            </a:r>
            <a:r>
              <a:rPr lang="en-US" sz="2000" i="1" dirty="0" smtClean="0">
                <a:latin typeface="CMU Serif Roman"/>
                <a:cs typeface="CMU Serif Roman"/>
              </a:rPr>
              <a:t> </a:t>
            </a:r>
            <a:r>
              <a:rPr lang="en-US" sz="2000" dirty="0" smtClean="0">
                <a:latin typeface="CMU Serif Roman"/>
                <a:cs typeface="CMU Serif Roman"/>
              </a:rPr>
              <a:t>↦ </a:t>
            </a:r>
            <a:r>
              <a:rPr lang="en-US" sz="2000" i="1" dirty="0" err="1" smtClean="0">
                <a:latin typeface="CMU Serif Roman"/>
                <a:cs typeface="CMU Serif Roman"/>
              </a:rPr>
              <a:t>e</a:t>
            </a:r>
            <a:r>
              <a:rPr lang="en-US" sz="2000" i="1" dirty="0" smtClean="0">
                <a:latin typeface="CMU Serif Roman"/>
                <a:cs typeface="CMU Serif Roman"/>
              </a:rPr>
              <a:t>'  </a:t>
            </a:r>
            <a:r>
              <a:rPr lang="en-US" sz="2000" dirty="0" smtClean="0">
                <a:latin typeface="CMU Serif Roman"/>
                <a:cs typeface="CMU Serif Roman"/>
              </a:rPr>
              <a:t>implies </a:t>
            </a:r>
            <a:r>
              <a:rPr lang="en-US" sz="2000" b="1" dirty="0" err="1" smtClean="0">
                <a:latin typeface="CMU Serif Roman"/>
                <a:cs typeface="CMU Serif Roman"/>
              </a:rPr>
              <a:t>isEq</a:t>
            </a:r>
            <a:r>
              <a:rPr lang="en-US" sz="2000" dirty="0" smtClean="0">
                <a:latin typeface="CMU Serif Roman"/>
                <a:cs typeface="CMU Serif Roman"/>
              </a:rPr>
              <a:t> (</a:t>
            </a:r>
            <a:r>
              <a:rPr lang="en-US" sz="2000" dirty="0" err="1" smtClean="0">
                <a:latin typeface="CMU Serif Roman"/>
                <a:cs typeface="CMU Serif Roman"/>
              </a:rPr>
              <a:t>Δ</a:t>
            </a:r>
            <a:r>
              <a:rPr lang="en-US" sz="2000" dirty="0" smtClean="0">
                <a:latin typeface="CMU Serif Roman"/>
                <a:cs typeface="CMU Serif Roman"/>
              </a:rPr>
              <a:t>,</a:t>
            </a:r>
            <a:r>
              <a:rPr lang="en-US" sz="2000" i="1" dirty="0" smtClean="0">
                <a:latin typeface="CMU Serif Roman"/>
                <a:cs typeface="CMU Serif Roman"/>
              </a:rPr>
              <a:t> </a:t>
            </a:r>
            <a:r>
              <a:rPr lang="en-US" sz="2000" i="1" dirty="0" err="1" smtClean="0">
                <a:latin typeface="CMU Serif Roman"/>
                <a:cs typeface="CMU Serif Roman"/>
              </a:rPr>
              <a:t>e</a:t>
            </a:r>
            <a:r>
              <a:rPr lang="en-US" sz="2000" dirty="0" smtClean="0">
                <a:latin typeface="CMU Serif Roman"/>
                <a:cs typeface="CMU Serif Roman"/>
              </a:rPr>
              <a:t>, </a:t>
            </a:r>
            <a:r>
              <a:rPr lang="en-US" sz="2000" i="1" dirty="0" err="1" smtClean="0">
                <a:latin typeface="CMU Serif Roman"/>
                <a:cs typeface="CMU Serif Roman"/>
              </a:rPr>
              <a:t>e</a:t>
            </a:r>
            <a:r>
              <a:rPr lang="en-US" sz="2000" i="1" dirty="0" smtClean="0">
                <a:latin typeface="CMU Serif Roman"/>
                <a:cs typeface="CMU Serif Roman"/>
              </a:rPr>
              <a:t>'</a:t>
            </a:r>
            <a:r>
              <a:rPr lang="en-US" sz="2000" dirty="0" smtClean="0">
                <a:latin typeface="CMU Serif Roman"/>
                <a:cs typeface="CMU Serif Roman"/>
              </a:rPr>
              <a:t>)</a:t>
            </a:r>
            <a:endParaRPr lang="en-US" sz="1882" dirty="0" smtClean="0">
              <a:latin typeface="CMU Serif Roman"/>
              <a:cs typeface="CMU Serif Roman"/>
            </a:endParaRPr>
          </a:p>
          <a:p>
            <a:r>
              <a:rPr lang="en-US" dirty="0" smtClean="0"/>
              <a:t>Data constructors are injective for pure arguments</a:t>
            </a:r>
          </a:p>
          <a:p>
            <a:pPr lvl="1"/>
            <a:r>
              <a:rPr lang="en-US" sz="2000" b="1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isEq</a:t>
            </a:r>
            <a:r>
              <a:rPr lang="en-US" sz="2000" b="1" dirty="0" smtClean="0">
                <a:solidFill>
                  <a:schemeClr val="tx1"/>
                </a:solidFill>
                <a:latin typeface="CMU Serif Roman"/>
                <a:cs typeface="CMU Serif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Δ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CMU Serif Roman"/>
                <a:cs typeface="CMU Serif Roman"/>
              </a:rPr>
              <a:t>C </a:t>
            </a:r>
            <a:r>
              <a:rPr lang="en-US" sz="2000" i="1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w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, </a:t>
            </a:r>
            <a:r>
              <a:rPr lang="en-US" sz="2000" i="1" dirty="0" smtClean="0">
                <a:solidFill>
                  <a:schemeClr val="tx1"/>
                </a:solidFill>
                <a:latin typeface="CMU Serif Roman"/>
                <a:cs typeface="CMU Serif Roman"/>
              </a:rPr>
              <a:t>C </a:t>
            </a:r>
            <a:r>
              <a:rPr lang="en-US" sz="2000" i="1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w</a:t>
            </a:r>
            <a:r>
              <a:rPr lang="en-US" sz="2000" i="1" dirty="0" smtClean="0">
                <a:solidFill>
                  <a:schemeClr val="tx1"/>
                </a:solidFill>
                <a:latin typeface="CMU Serif Roman"/>
                <a:cs typeface="CMU Serif Roman"/>
              </a:rPr>
              <a:t>' 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)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implies </a:t>
            </a:r>
            <a:r>
              <a:rPr lang="en-US" sz="2000" b="1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isEq</a:t>
            </a:r>
            <a:r>
              <a:rPr lang="en-US" sz="2000" b="1" dirty="0" smtClean="0">
                <a:solidFill>
                  <a:schemeClr val="tx1"/>
                </a:solidFill>
                <a:latin typeface="CMU Serif Roman"/>
                <a:cs typeface="CMU Serif Roman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Δ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w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  <a:latin typeface="CMU Serif Roman"/>
                <a:cs typeface="CMU Serif Roman"/>
              </a:rPr>
              <a:t>w</a:t>
            </a:r>
            <a:r>
              <a:rPr lang="en-US" sz="2000" i="1" dirty="0" smtClean="0">
                <a:solidFill>
                  <a:schemeClr val="tx1"/>
                </a:solidFill>
                <a:latin typeface="CMU Serif Roman"/>
                <a:cs typeface="CMU Serif Roman"/>
              </a:rPr>
              <a:t>'</a:t>
            </a:r>
            <a:r>
              <a:rPr lang="en-US" sz="2000" dirty="0" smtClean="0">
                <a:solidFill>
                  <a:schemeClr val="tx1"/>
                </a:solidFill>
                <a:latin typeface="CMU Serif Roman"/>
                <a:cs typeface="CMU Serif Roman"/>
              </a:rPr>
              <a:t>)</a:t>
            </a:r>
            <a:endParaRPr lang="en-US" sz="2400" dirty="0" smtClean="0">
              <a:solidFill>
                <a:schemeClr val="tx1"/>
              </a:solidFill>
              <a:latin typeface="CMU Serif Roman"/>
              <a:cs typeface="CMU Serif Roman"/>
            </a:endParaRPr>
          </a:p>
          <a:p>
            <a:r>
              <a:rPr lang="en-US" dirty="0" smtClean="0"/>
              <a:t>Empty context is consistent</a:t>
            </a:r>
          </a:p>
          <a:p>
            <a:pPr lvl="1"/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C ≠ C'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implies </a:t>
            </a:r>
            <a:r>
              <a:rPr lang="en-US" sz="2162" b="1" dirty="0" err="1" smtClean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000" b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isEq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( . , 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C 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w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,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C' 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w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’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</a:t>
            </a:r>
          </a:p>
          <a:p>
            <a:r>
              <a:rPr lang="en-US" dirty="0" smtClean="0"/>
              <a:t>Closed under </a:t>
            </a:r>
            <a:r>
              <a:rPr lang="en-US" b="1" i="1" dirty="0" smtClean="0">
                <a:solidFill>
                  <a:srgbClr val="FF0000"/>
                </a:solidFill>
              </a:rPr>
              <a:t>pure</a:t>
            </a:r>
            <a:r>
              <a:rPr lang="en-US" b="1" i="1" dirty="0" smtClean="0"/>
              <a:t> </a:t>
            </a:r>
            <a:r>
              <a:rPr lang="en-US" dirty="0" smtClean="0"/>
              <a:t>substitution</a:t>
            </a:r>
          </a:p>
          <a:p>
            <a:pPr lvl="1"/>
            <a:r>
              <a:rPr lang="en-US" sz="2000" b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isEq</a:t>
            </a:r>
            <a:r>
              <a:rPr lang="en-US" sz="2000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Δ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, 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, 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 implies </a:t>
            </a:r>
            <a:r>
              <a:rPr lang="en-US" sz="2000" b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isEq</a:t>
            </a:r>
            <a:r>
              <a:rPr lang="en-US" sz="2000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Δ{</a:t>
            </a:r>
            <a:r>
              <a:rPr lang="en-US" sz="2000" i="1" dirty="0" err="1" smtClean="0">
                <a:solidFill>
                  <a:srgbClr val="FF0000"/>
                </a:solidFill>
                <a:latin typeface="CMU Serif Roman"/>
                <a:cs typeface="CMU Serif Roman"/>
              </a:rPr>
              <a:t>w</a:t>
            </a:r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/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}, 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{</a:t>
            </a:r>
            <a:r>
              <a:rPr lang="en-US" sz="2000" i="1" dirty="0" err="1" smtClean="0">
                <a:solidFill>
                  <a:srgbClr val="FF0000"/>
                </a:solidFill>
                <a:latin typeface="CMU Serif Roman"/>
                <a:cs typeface="CMU Serif Roman"/>
              </a:rPr>
              <a:t>w</a:t>
            </a:r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/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}, 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e'</a:t>
            </a:r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{</a:t>
            </a:r>
            <a:r>
              <a:rPr lang="en-US" sz="2000" i="1" dirty="0" err="1" smtClean="0">
                <a:solidFill>
                  <a:srgbClr val="FF0000"/>
                </a:solidFill>
                <a:latin typeface="CMU Serif Roman"/>
                <a:cs typeface="CMU Serif Roman"/>
              </a:rPr>
              <a:t>w</a:t>
            </a:r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/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})</a:t>
            </a:r>
            <a:endParaRPr lang="en-US" dirty="0" smtClean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2CC-D74D-45C5-B6B0-2A3D5474AD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1/21/10</a:t>
            </a:r>
            <a:endParaRPr lang="en-US" dirty="0"/>
          </a:p>
        </p:txBody>
      </p:sp>
      <p:grpSp>
        <p:nvGrpSpPr>
          <p:cNvPr id="8" name="Group 12"/>
          <p:cNvGrpSpPr/>
          <p:nvPr/>
        </p:nvGrpSpPr>
        <p:grpSpPr>
          <a:xfrm>
            <a:off x="5672666" y="4952073"/>
            <a:ext cx="2667000" cy="461665"/>
            <a:chOff x="4969933" y="3822005"/>
            <a:chExt cx="2667000" cy="461665"/>
          </a:xfrm>
          <a:solidFill>
            <a:srgbClr val="9FB8CD"/>
          </a:solidFill>
        </p:grpSpPr>
        <p:sp>
          <p:nvSpPr>
            <p:cNvPr id="6" name="TextBox 5"/>
            <p:cNvSpPr txBox="1"/>
            <p:nvPr/>
          </p:nvSpPr>
          <p:spPr>
            <a:xfrm>
              <a:off x="4969933" y="3822005"/>
              <a:ext cx="2667000" cy="461665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CMU Serif Roman"/>
                  <a:cs typeface="CMU Serif Roman"/>
                </a:rPr>
                <a:t> </a:t>
              </a:r>
              <a:r>
                <a:rPr lang="en-US" sz="2400" dirty="0" smtClean="0">
                  <a:solidFill>
                    <a:srgbClr val="000000"/>
                  </a:solidFill>
                  <a:latin typeface="AppleMyungjo"/>
                </a:rPr>
                <a:t>⊢</a:t>
              </a:r>
              <a:r>
                <a:rPr lang="en-US" sz="2400" dirty="0" smtClean="0">
                  <a:solidFill>
                    <a:srgbClr val="000000"/>
                  </a:solidFill>
                  <a:latin typeface="CMU Serif Roman"/>
                  <a:cs typeface="CMU Serif Roman"/>
                </a:rPr>
                <a:t>Nat </a:t>
              </a:r>
              <a:r>
                <a:rPr lang="en-US" sz="2400" dirty="0" err="1" smtClean="0">
                  <a:solidFill>
                    <a:srgbClr val="000000"/>
                  </a:solidFill>
                  <a:latin typeface="CMU Serif Roman"/>
                  <a:cs typeface="CMU Serif Roman"/>
                  <a:sym typeface="Symbol"/>
                </a:rPr>
                <a:t></a:t>
              </a:r>
              <a:r>
                <a:rPr lang="en-US" sz="2400" dirty="0" smtClean="0">
                  <a:solidFill>
                    <a:srgbClr val="000000"/>
                  </a:solidFill>
                  <a:latin typeface="CMU Serif Roman"/>
                  <a:cs typeface="CMU Serif Roman"/>
                  <a:sym typeface="Symbol"/>
                </a:rPr>
                <a:t> </a:t>
              </a:r>
              <a:r>
                <a:rPr lang="en-US" sz="2400" dirty="0" err="1" smtClean="0">
                  <a:solidFill>
                    <a:srgbClr val="000000"/>
                  </a:solidFill>
                  <a:latin typeface="CMU Serif Roman"/>
                  <a:cs typeface="CMU Serif Roman"/>
                </a:rPr>
                <a:t>Bool</a:t>
              </a:r>
              <a:r>
                <a:rPr lang="en-US" sz="2400" dirty="0" smtClean="0">
                  <a:solidFill>
                    <a:srgbClr val="000000"/>
                  </a:solidFill>
                  <a:latin typeface="CMU Serif Roman"/>
                  <a:cs typeface="CMU Serif Roman"/>
                </a:rPr>
                <a:t> 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5450917" y="3929139"/>
              <a:ext cx="304800" cy="304800"/>
            </a:xfrm>
            <a:prstGeom prst="line">
              <a:avLst/>
            </a:prstGeom>
            <a:grpFill/>
            <a:ln w="3810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633236" y="2479524"/>
            <a:ext cx="2057400" cy="707886"/>
          </a:xfrm>
          <a:prstGeom prst="rect">
            <a:avLst/>
          </a:prstGeom>
          <a:solidFill>
            <a:srgbClr val="9FB8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Preservation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0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0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↦ 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0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e'</a:t>
            </a:r>
            <a:r>
              <a:rPr lang="en-US" sz="20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0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76571" y="4049701"/>
            <a:ext cx="2007809" cy="707886"/>
          </a:xfrm>
          <a:prstGeom prst="rect">
            <a:avLst/>
          </a:prstGeom>
          <a:solidFill>
            <a:srgbClr val="9FB8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Transitivity </a:t>
            </a:r>
            <a:r>
              <a:rPr lang="en-US" sz="2000" dirty="0" smtClean="0">
                <a:latin typeface="Arial"/>
                <a:cs typeface="Arial"/>
              </a:rPr>
              <a:t>of</a:t>
            </a:r>
          </a:p>
          <a:p>
            <a:pPr algn="ctr"/>
            <a:r>
              <a:rPr lang="en-US" sz="2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Δ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Arial"/>
                <a:cs typeface="Arial"/>
                <a:sym typeface="Symbol"/>
              </a:rPr>
              <a:t></a:t>
            </a:r>
            <a:r>
              <a:rPr lang="en-US" sz="2000" baseline="-25000" dirty="0" smtClean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  <a:sym typeface="Symbol"/>
              </a:rPr>
              <a:t>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Symbol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latin typeface="Arial"/>
                <a:cs typeface="Arial"/>
                <a:sym typeface="Symbol"/>
              </a:rPr>
              <a:t></a:t>
            </a:r>
            <a:r>
              <a:rPr lang="en-US" sz="2000" baseline="-25000" dirty="0" smtClean="0">
                <a:solidFill>
                  <a:srgbClr val="000000"/>
                </a:solidFill>
                <a:latin typeface="Arial"/>
                <a:cs typeface="Arial"/>
              </a:rPr>
              <a:t>2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  <a:sym typeface="Symbo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9800" y="6051491"/>
            <a:ext cx="2590800" cy="400110"/>
          </a:xfrm>
          <a:prstGeom prst="rect">
            <a:avLst/>
          </a:prstGeom>
          <a:solidFill>
            <a:srgbClr val="9FB8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Preservation of beta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56428" y="5972314"/>
            <a:ext cx="2590800" cy="70788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Does not need to hold for arbitrary </a:t>
            </a:r>
            <a:r>
              <a:rPr lang="en-US" sz="20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endParaRPr lang="en-US" sz="2000" i="1" dirty="0" smtClean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</p:spTree>
    <p:custDataLst>
      <p:tags r:id="rId1"/>
    </p:custDataLst>
  </p:cSld>
  <p:clrMapOvr>
    <a:masterClrMapping/>
  </p:clrMapOvr>
  <p:transition advTm="125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9" grpId="1" animBg="1"/>
      <p:bldP spid="15" grpId="0" animBg="1"/>
      <p:bldP spid="15" grpId="1" animBg="1"/>
      <p:bldP spid="18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Typing rules don't use substitution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" y="2453921"/>
            <a:ext cx="340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ppleMyungjo"/>
              </a:rPr>
              <a:t>⊢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 (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x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Serif-Roman"/>
              </a:rPr>
              <a:t>→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endParaRPr lang="en-US" sz="2800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" y="3911498"/>
            <a:ext cx="3676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12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 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{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800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/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}</a:t>
            </a:r>
            <a:endParaRPr lang="en-US" sz="2800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31520" y="3693785"/>
            <a:ext cx="3840480" cy="1588"/>
          </a:xfrm>
          <a:prstGeom prst="line">
            <a:avLst/>
          </a:prstGeom>
          <a:ln w="2222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1520" y="3026958"/>
            <a:ext cx="163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 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endParaRPr lang="en-US" sz="2800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1361" y="2431118"/>
            <a:ext cx="2913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 (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</a:t>
            </a:r>
            <a:r>
              <a:rPr lang="en-US" sz="2800" dirty="0" smtClean="0">
                <a:solidFill>
                  <a:srgbClr val="000000"/>
                </a:solidFill>
                <a:latin typeface="CMUSerif-Roman"/>
              </a:rPr>
              <a:t>→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endParaRPr lang="en-US" sz="2800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5076" y="3773652"/>
            <a:ext cx="342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*, 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800" dirty="0" smtClean="0">
                <a:latin typeface="Symbol"/>
              </a:rPr>
              <a:t>≅ 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8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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endParaRPr lang="en-US" sz="2800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1361" y="5116185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12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 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endParaRPr lang="en-US" sz="2800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51361" y="4444919"/>
            <a:ext cx="1537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800" i="1" dirty="0" err="1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∗</a:t>
            </a:r>
            <a:endParaRPr lang="en-US" sz="1400" b="1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957837" y="5134504"/>
            <a:ext cx="3840480" cy="1588"/>
          </a:xfrm>
          <a:prstGeom prst="line">
            <a:avLst/>
          </a:prstGeom>
          <a:ln w="2222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51361" y="3102385"/>
            <a:ext cx="163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ppleMyungjo"/>
              </a:rPr>
              <a:t>⊢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e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: </a:t>
            </a:r>
            <a:r>
              <a:rPr lang="en-US" sz="2800" i="1" dirty="0" smtClean="0">
                <a:solidFill>
                  <a:srgbClr val="000000"/>
                </a:solidFill>
                <a:latin typeface="CMU Serif Roman"/>
                <a:cs typeface="CMU Serif Roman"/>
                <a:sym typeface="Symbol"/>
              </a:rPr>
              <a:t></a:t>
            </a:r>
            <a:r>
              <a:rPr lang="en-US" sz="2400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endParaRPr lang="en-US" sz="2800" dirty="0">
              <a:solidFill>
                <a:srgbClr val="000000"/>
              </a:solidFill>
              <a:latin typeface="CMU Serif Roman"/>
              <a:cs typeface="CMU Serif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49905" y="1221619"/>
            <a:ext cx="382209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Standard rule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4930019" y="1228877"/>
            <a:ext cx="382209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Our rule</a:t>
            </a:r>
            <a:endParaRPr lang="en-US" sz="2800" dirty="0"/>
          </a:p>
        </p:txBody>
      </p:sp>
      <p:sp>
        <p:nvSpPr>
          <p:cNvPr id="62" name="Line Callout 1 61"/>
          <p:cNvSpPr/>
          <p:nvPr/>
        </p:nvSpPr>
        <p:spPr>
          <a:xfrm>
            <a:off x="1185333" y="4818063"/>
            <a:ext cx="2564191" cy="1064381"/>
          </a:xfrm>
          <a:prstGeom prst="borderCallout1">
            <a:avLst>
              <a:gd name="adj1" fmla="val -8522"/>
              <a:gd name="adj2" fmla="val 27044"/>
              <a:gd name="adj3" fmla="val -36364"/>
              <a:gd name="adj4" fmla="val 607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Substitutes an arbitrary expression into the type</a:t>
            </a:r>
          </a:p>
          <a:p>
            <a:pPr algn="ctr"/>
            <a:endParaRPr lang="en-US" dirty="0"/>
          </a:p>
        </p:txBody>
      </p:sp>
      <p:sp>
        <p:nvSpPr>
          <p:cNvPr id="63" name="Line Callout 1 62"/>
          <p:cNvSpPr/>
          <p:nvPr/>
        </p:nvSpPr>
        <p:spPr>
          <a:xfrm>
            <a:off x="3374571" y="5938762"/>
            <a:ext cx="2685143" cy="713619"/>
          </a:xfrm>
          <a:prstGeom prst="borderCallout1">
            <a:avLst>
              <a:gd name="adj1" fmla="val -32097"/>
              <a:gd name="adj2" fmla="val 25000"/>
              <a:gd name="adj3" fmla="val -160382"/>
              <a:gd name="adj4" fmla="val 633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</a:t>
            </a:r>
            <a:r>
              <a:rPr lang="en-US" dirty="0" smtClean="0"/>
              <a:t> does not </a:t>
            </a:r>
            <a:r>
              <a:rPr lang="en-US" dirty="0" smtClean="0"/>
              <a:t>escape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also help case expression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2/5/10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 smtClean="0"/>
              <a:t>not need a substitution to type the branches</a:t>
            </a:r>
          </a:p>
          <a:p>
            <a:endParaRPr lang="en-US" dirty="0"/>
          </a:p>
        </p:txBody>
      </p:sp>
      <p:pic>
        <p:nvPicPr>
          <p:cNvPr id="5" name="Picture 4" descr="Picture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53" y="2292726"/>
            <a:ext cx="7284494" cy="2352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Type equivalence for case</a:t>
            </a:r>
            <a:endParaRPr lang="en-US" dirty="0"/>
          </a:p>
        </p:txBody>
      </p:sp>
      <p:pic>
        <p:nvPicPr>
          <p:cNvPr id="13" name="Picture 12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4" y="2278381"/>
            <a:ext cx="7898412" cy="253968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20000" cy="685800"/>
          </a:xfrm>
        </p:spPr>
        <p:txBody>
          <a:bodyPr/>
          <a:lstStyle/>
          <a:p>
            <a:r>
              <a:rPr lang="en-US" dirty="0" smtClean="0"/>
              <a:t>What satisfies </a:t>
            </a:r>
            <a:r>
              <a:rPr lang="en-US" dirty="0" smtClean="0"/>
              <a:t>the </a:t>
            </a:r>
            <a:r>
              <a:rPr lang="en-US" dirty="0" err="1" smtClean="0"/>
              <a:t>isEq</a:t>
            </a:r>
            <a:r>
              <a:rPr lang="en-US" dirty="0" smtClean="0"/>
              <a:t> </a:t>
            </a:r>
            <a:r>
              <a:rPr lang="en-US" dirty="0" smtClean="0"/>
              <a:t>properties?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sz="2595" dirty="0" smtClean="0"/>
              <a:t>Compare normal forms (ignoring </a:t>
            </a:r>
            <a:r>
              <a:rPr lang="en-US" sz="2400" dirty="0" err="1" smtClean="0">
                <a:latin typeface="CMU Serif Roman"/>
                <a:ea typeface="CMU Serif Roman"/>
                <a:cs typeface="CMU Serif Roman"/>
              </a:rPr>
              <a:t>Δ</a:t>
            </a:r>
            <a:r>
              <a:rPr lang="en-US" sz="2595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Only types STLC terms </a:t>
            </a:r>
          </a:p>
          <a:p>
            <a:r>
              <a:rPr lang="en-US" dirty="0" smtClean="0"/>
              <a:t>Contextual equivalence (ignoring </a:t>
            </a:r>
            <a:r>
              <a:rPr lang="en-US" sz="2400" dirty="0" err="1" smtClean="0">
                <a:latin typeface="CMU Serif Roman"/>
                <a:ea typeface="CMU Serif Roman"/>
                <a:cs typeface="CMU Serif Roman"/>
              </a:rPr>
              <a:t>Δ</a:t>
            </a:r>
            <a:r>
              <a:rPr lang="en-US" sz="2400" dirty="0" smtClean="0">
                <a:latin typeface="CMU Serif Roman"/>
                <a:ea typeface="CMU Serif Roman"/>
                <a:cs typeface="CMU Serif Roman"/>
              </a:rPr>
              <a:t>)</a:t>
            </a:r>
          </a:p>
          <a:p>
            <a:pPr lvl="1"/>
            <a:r>
              <a:rPr lang="en-US" dirty="0" smtClean="0"/>
              <a:t>Only types STLC terms</a:t>
            </a:r>
          </a:p>
          <a:p>
            <a:r>
              <a:rPr lang="en-US" dirty="0" smtClean="0"/>
              <a:t>RST-closure of evaluation, constructor </a:t>
            </a:r>
            <a:r>
              <a:rPr lang="en-US" dirty="0" err="1" smtClean="0"/>
              <a:t>injectivity</a:t>
            </a:r>
            <a:r>
              <a:rPr lang="en-US" dirty="0" smtClean="0"/>
              <a:t>, and equivalence assumptions</a:t>
            </a:r>
          </a:p>
          <a:p>
            <a:r>
              <a:rPr lang="en-US" dirty="0" smtClean="0"/>
              <a:t>CBV Contextual equivalence modulo </a:t>
            </a:r>
            <a:r>
              <a:rPr lang="en-US" sz="2800" dirty="0" err="1" smtClean="0">
                <a:latin typeface="CMU Serif Roman"/>
                <a:ea typeface="CMU Serif Roman"/>
                <a:cs typeface="CMU Serif Roman"/>
              </a:rPr>
              <a:t>Δ</a:t>
            </a:r>
            <a:r>
              <a:rPr lang="en-US" sz="2800" dirty="0" smtClean="0">
                <a:latin typeface="CMU Serif Roman"/>
                <a:ea typeface="CMU Serif Roman"/>
                <a:cs typeface="CMU Serif Roman"/>
              </a:rPr>
              <a:t> </a:t>
            </a:r>
            <a:endParaRPr lang="en-US" dirty="0" smtClean="0"/>
          </a:p>
          <a:p>
            <a:r>
              <a:rPr lang="en-US" dirty="0" smtClean="0"/>
              <a:t>Some strange equalities that identify </a:t>
            </a:r>
            <a:r>
              <a:rPr lang="en-US" dirty="0" err="1" smtClean="0"/>
              <a:t>nonterminating</a:t>
            </a:r>
            <a:r>
              <a:rPr lang="en-US" dirty="0" smtClean="0"/>
              <a:t> terms with terminating terms</a:t>
            </a:r>
          </a:p>
          <a:p>
            <a:pPr lvl="1"/>
            <a:r>
              <a:rPr lang="en-US" dirty="0" smtClean="0"/>
              <a:t>Safe to conclude </a:t>
            </a:r>
            <a:r>
              <a:rPr lang="en-US" dirty="0" err="1" smtClean="0"/>
              <a:t>isEq(let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loop in 3, 3) as long as we </a:t>
            </a:r>
            <a:br>
              <a:rPr lang="en-US" dirty="0" smtClean="0"/>
            </a:br>
            <a:r>
              <a:rPr lang="en-US" dirty="0" smtClean="0"/>
              <a:t>don’t conclude </a:t>
            </a:r>
            <a:r>
              <a:rPr lang="en-US" dirty="0" err="1" smtClean="0"/>
              <a:t>isEq(let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= loop in 3, loop)</a:t>
            </a:r>
          </a:p>
          <a:p>
            <a:pPr lvl="1"/>
            <a:r>
              <a:rPr lang="en-US" dirty="0" smtClean="0"/>
              <a:t>Safe to say isEq(loop,3) as long as we don’t say </a:t>
            </a:r>
            <a:r>
              <a:rPr lang="en-US" dirty="0" err="1" smtClean="0"/>
              <a:t>isEq(loop</a:t>
            </a:r>
            <a:r>
              <a:rPr lang="en-US" dirty="0" smtClean="0"/>
              <a:t>,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decidable type checking?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instantiations of </a:t>
            </a:r>
            <a:r>
              <a:rPr lang="en-US" dirty="0" err="1" smtClean="0"/>
              <a:t>isEq</a:t>
            </a:r>
            <a:r>
              <a:rPr lang="en-US" dirty="0" smtClean="0"/>
              <a:t> are </a:t>
            </a:r>
            <a:r>
              <a:rPr lang="en-US" dirty="0" err="1" smtClean="0"/>
              <a:t>undecidable</a:t>
            </a:r>
            <a:endParaRPr lang="en-US" dirty="0" smtClean="0"/>
          </a:p>
          <a:p>
            <a:pPr lvl="1"/>
            <a:r>
              <a:rPr lang="en-US" dirty="0" smtClean="0"/>
              <a:t>Must contain evaluation relation</a:t>
            </a:r>
          </a:p>
          <a:p>
            <a:r>
              <a:rPr lang="en-US" dirty="0" smtClean="0"/>
              <a:t>Decidable approximations are type safe, but don’t satisfy preservation</a:t>
            </a:r>
          </a:p>
          <a:p>
            <a:pPr lvl="1"/>
            <a:r>
              <a:rPr lang="en-US" dirty="0" smtClean="0"/>
              <a:t>Any types system that checks strictly fewer terms than a safe type system is safe</a:t>
            </a:r>
          </a:p>
          <a:p>
            <a:r>
              <a:rPr lang="en-US" dirty="0" smtClean="0"/>
              <a:t>Preservation important for compiler transformations </a:t>
            </a:r>
          </a:p>
          <a:p>
            <a:pPr lvl="1"/>
            <a:r>
              <a:rPr lang="en-US" dirty="0" smtClean="0"/>
              <a:t>Want to know that </a:t>
            </a:r>
            <a:r>
              <a:rPr lang="en-US" dirty="0" err="1" smtClean="0"/>
              <a:t>inlining</a:t>
            </a:r>
            <a:r>
              <a:rPr lang="en-US" dirty="0" smtClean="0"/>
              <a:t> always produces safe code</a:t>
            </a:r>
          </a:p>
          <a:p>
            <a:pPr lvl="1"/>
            <a:r>
              <a:rPr lang="en-US" dirty="0" smtClean="0"/>
              <a:t>Not really an issue: Decidable doesn't mean tractable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termination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Like most type systems, only get "partial correctness" results:</a:t>
            </a:r>
          </a:p>
          <a:p>
            <a:pPr lvl="1"/>
            <a:r>
              <a:rPr lang="en-US" dirty="0" err="1" smtClean="0">
                <a:latin typeface="CMU Serif Roman"/>
                <a:cs typeface="CMU Serif Roman"/>
              </a:rPr>
              <a:t>Σ</a:t>
            </a:r>
            <a:r>
              <a:rPr lang="en-US" i="1" dirty="0" err="1" smtClean="0">
                <a:latin typeface="CMU Serif Roman"/>
                <a:cs typeface="CMU Serif Roman"/>
              </a:rPr>
              <a:t>x</a:t>
            </a:r>
            <a:r>
              <a:rPr lang="en-US" dirty="0" err="1" smtClean="0">
                <a:latin typeface="CMU Serif Roman"/>
                <a:cs typeface="CMU Serif Roman"/>
              </a:rPr>
              <a:t>:t</a:t>
            </a:r>
            <a:r>
              <a:rPr lang="en-US" dirty="0" smtClean="0">
                <a:latin typeface="CMU Serif Roman"/>
                <a:cs typeface="CMU Serif Roman"/>
              </a:rPr>
              <a:t>. </a:t>
            </a:r>
            <a:r>
              <a:rPr lang="en-US" dirty="0" err="1" smtClean="0">
                <a:latin typeface="CMU Serif Roman"/>
                <a:cs typeface="CMU Serif Roman"/>
              </a:rPr>
              <a:t>P(x</a:t>
            </a:r>
            <a:r>
              <a:rPr lang="en-US" dirty="0" smtClean="0">
                <a:latin typeface="CMU Serif Roman"/>
                <a:cs typeface="CMU Serif Roman"/>
              </a:rPr>
              <a:t>)</a:t>
            </a:r>
            <a:r>
              <a:rPr lang="en-US" dirty="0" smtClean="0">
                <a:latin typeface="ArialUnicodeMS"/>
              </a:rPr>
              <a:t> means </a:t>
            </a:r>
            <a:r>
              <a:rPr lang="en-US" dirty="0" smtClean="0"/>
              <a:t>“If this expression terminates, then it produces a value of type </a:t>
            </a:r>
            <a:r>
              <a:rPr lang="en-US" dirty="0" err="1" smtClean="0">
                <a:latin typeface="CMU Serif Roman"/>
                <a:cs typeface="CMU Serif Roman"/>
              </a:rPr>
              <a:t>t</a:t>
            </a:r>
            <a:r>
              <a:rPr lang="en-US" dirty="0" smtClean="0"/>
              <a:t> such that </a:t>
            </a:r>
            <a:r>
              <a:rPr lang="en-US" dirty="0" smtClean="0">
                <a:latin typeface="CMU Serif Roman"/>
                <a:cs typeface="CMU Serif Roman"/>
              </a:rPr>
              <a:t>P </a:t>
            </a:r>
            <a:r>
              <a:rPr lang="en-US" dirty="0" smtClean="0"/>
              <a:t>holds”</a:t>
            </a:r>
          </a:p>
          <a:p>
            <a:pPr lvl="1"/>
            <a:r>
              <a:rPr lang="en-US" dirty="0" smtClean="0"/>
              <a:t>Implications (</a:t>
            </a:r>
            <a:r>
              <a:rPr lang="en-US" dirty="0" smtClean="0">
                <a:latin typeface="CMU Serif Roman"/>
                <a:cs typeface="CMU Serif Roman"/>
              </a:rPr>
              <a:t>P1</a:t>
            </a:r>
            <a:r>
              <a:rPr lang="en-US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 Serif Roman"/>
                <a:cs typeface="CMU Serif Roman"/>
              </a:rPr>
              <a:t>→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dirty="0" smtClean="0">
                <a:latin typeface="CMU Serif Roman"/>
                <a:cs typeface="CMU Serif Roman"/>
              </a:rPr>
              <a:t>P2</a:t>
            </a:r>
            <a:r>
              <a:rPr lang="en-US" dirty="0" smtClean="0"/>
              <a:t>) may be bogus</a:t>
            </a:r>
          </a:p>
          <a:p>
            <a:r>
              <a:rPr lang="en-US" dirty="0" smtClean="0"/>
              <a:t>Termination analysis produces total correctness</a:t>
            </a:r>
          </a:p>
          <a:p>
            <a:r>
              <a:rPr lang="en-US" dirty="0" smtClean="0"/>
              <a:t>Termination/stage analysis is an optimization</a:t>
            </a:r>
          </a:p>
          <a:p>
            <a:pPr lvl="1"/>
            <a:r>
              <a:rPr lang="en-US" dirty="0" smtClean="0"/>
              <a:t>permits proof erasure in CBV language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polymorphism, higher-order types</a:t>
            </a:r>
          </a:p>
          <a:p>
            <a:pPr lvl="1"/>
            <a:r>
              <a:rPr lang="en-US" dirty="0" smtClean="0"/>
              <a:t>Keep curry-style system for simple specification of </a:t>
            </a:r>
            <a:r>
              <a:rPr lang="en-US" dirty="0" err="1" smtClean="0"/>
              <a:t>isEq</a:t>
            </a:r>
            <a:endParaRPr lang="en-US" dirty="0" smtClean="0"/>
          </a:p>
          <a:p>
            <a:r>
              <a:rPr lang="en-US" dirty="0" smtClean="0"/>
              <a:t>Annotated external language to aid type checking</a:t>
            </a:r>
          </a:p>
          <a:p>
            <a:pPr lvl="1"/>
            <a:r>
              <a:rPr lang="en-US" dirty="0" smtClean="0"/>
              <a:t>Similar to ICC* [Barras and Bernardo]</a:t>
            </a:r>
          </a:p>
          <a:p>
            <a:pPr lvl="1"/>
            <a:r>
              <a:rPr lang="en-US" dirty="0" smtClean="0"/>
              <a:t>Terms contain type annotations, but equality defined for erased terms</a:t>
            </a:r>
          </a:p>
          <a:p>
            <a:pPr lvl="1"/>
            <a:r>
              <a:rPr lang="en-US" dirty="0" smtClean="0"/>
              <a:t>Type checking still </a:t>
            </a:r>
            <a:r>
              <a:rPr lang="en-US" dirty="0" err="1" smtClean="0"/>
              <a:t>undecidable</a:t>
            </a:r>
            <a:r>
              <a:rPr lang="en-US" dirty="0" smtClean="0"/>
              <a:t> but closer to </a:t>
            </a:r>
            <a:r>
              <a:rPr lang="en-US" smtClean="0"/>
              <a:t>an algorithm</a:t>
            </a:r>
          </a:p>
          <a:p>
            <a:r>
              <a:rPr lang="en-US" dirty="0" smtClean="0"/>
              <a:t>Add control/state effects to computations</a:t>
            </a:r>
          </a:p>
          <a:p>
            <a:pPr lvl="1"/>
            <a:r>
              <a:rPr lang="en-US" dirty="0" smtClean="0"/>
              <a:t>Should we limit domain of </a:t>
            </a:r>
            <a:r>
              <a:rPr lang="en-US" dirty="0" err="1" smtClean="0"/>
              <a:t>isEq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Non-termination ok in types, but exceptions are not?</a:t>
            </a:r>
          </a:p>
          <a:p>
            <a:r>
              <a:rPr lang="en-US" dirty="0" smtClean="0"/>
              <a:t>Can we provide type/termination information to strengthen equivalence?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dependent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313613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Types that depend on values of other types</a:t>
            </a:r>
          </a:p>
          <a:p>
            <a:r>
              <a:rPr lang="en-US" dirty="0" smtClean="0"/>
              <a:t>Used to statically enforce expressive program properties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vec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– type of lists of length </a:t>
            </a:r>
            <a:r>
              <a:rPr lang="en-US" dirty="0" err="1" smtClean="0"/>
              <a:t>n</a:t>
            </a:r>
            <a:r>
              <a:rPr lang="en-US" dirty="0" smtClean="0"/>
              <a:t>, static bounds checks</a:t>
            </a:r>
          </a:p>
          <a:p>
            <a:pPr lvl="1"/>
            <a:r>
              <a:rPr lang="en-US" dirty="0" smtClean="0"/>
              <a:t>Binary Search Tree</a:t>
            </a:r>
          </a:p>
          <a:p>
            <a:pPr lvl="1"/>
            <a:r>
              <a:rPr lang="en-US" dirty="0" smtClean="0"/>
              <a:t>PADS, data format invariants</a:t>
            </a:r>
          </a:p>
          <a:p>
            <a:pPr lvl="1"/>
            <a:r>
              <a:rPr lang="en-US" dirty="0" err="1" smtClean="0"/>
              <a:t>ASTs</a:t>
            </a:r>
            <a:r>
              <a:rPr lang="en-US" dirty="0" smtClean="0"/>
              <a:t> that enforce well-typed code</a:t>
            </a:r>
          </a:p>
          <a:p>
            <a:pPr lvl="1"/>
            <a:r>
              <a:rPr lang="en-US" dirty="0" err="1" smtClean="0"/>
              <a:t>CompCert</a:t>
            </a:r>
            <a:r>
              <a:rPr lang="en-US" dirty="0" smtClean="0"/>
              <a:t> compiler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39980" y="5187829"/>
            <a:ext cx="4661514" cy="10672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Types that contain computation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– What have we achieved?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Uniform design</a:t>
            </a:r>
          </a:p>
          <a:p>
            <a:pPr lvl="1"/>
            <a:r>
              <a:rPr lang="en-US" dirty="0" smtClean="0"/>
              <a:t>Same reasoning for compile time as run time</a:t>
            </a:r>
          </a:p>
          <a:p>
            <a:pPr lvl="1"/>
            <a:r>
              <a:rPr lang="en-US" dirty="0" smtClean="0"/>
              <a:t>Not easy for CBV!</a:t>
            </a:r>
          </a:p>
          <a:p>
            <a:r>
              <a:rPr lang="en-US" dirty="0" smtClean="0"/>
              <a:t>Simple design</a:t>
            </a:r>
          </a:p>
          <a:p>
            <a:pPr lvl="1"/>
            <a:r>
              <a:rPr lang="en-US" dirty="0" smtClean="0"/>
              <a:t>Program equivalence isolated from type system</a:t>
            </a:r>
          </a:p>
          <a:p>
            <a:pPr lvl="1"/>
            <a:r>
              <a:rPr lang="en-US" dirty="0" smtClean="0"/>
              <a:t>Proved all </a:t>
            </a:r>
            <a:r>
              <a:rPr lang="en-US" dirty="0" err="1" smtClean="0"/>
              <a:t>metatheory</a:t>
            </a:r>
            <a:r>
              <a:rPr lang="en-US" dirty="0" smtClean="0"/>
              <a:t> in Coq in ~2 weeks (OTT + </a:t>
            </a:r>
            <a:r>
              <a:rPr lang="en-US" dirty="0" err="1" smtClean="0"/>
              <a:t>LNgen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General design</a:t>
            </a:r>
          </a:p>
          <a:p>
            <a:pPr lvl="1"/>
            <a:r>
              <a:rPr lang="en-US" dirty="0" smtClean="0"/>
              <a:t>Program equivalence not nailed down</a:t>
            </a:r>
          </a:p>
          <a:p>
            <a:pPr lvl="1"/>
            <a:r>
              <a:rPr lang="en-US" dirty="0" smtClean="0"/>
              <a:t>Lots of examples that satisfy preservation, not just type soundness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</a:t>
            </a:r>
            <a:r>
              <a:rPr lang="en-US" dirty="0" err="1" smtClean="0"/>
              <a:t>nontermination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2CC-D74D-45C5-B6B0-2A3D5474AD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56102" y="984057"/>
            <a:ext cx="7772400" cy="1975926"/>
          </a:xfr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Treatment of </a:t>
            </a:r>
            <a:r>
              <a:rPr lang="en-US" sz="2400" dirty="0" err="1" smtClean="0"/>
              <a:t>nontermination</a:t>
            </a:r>
            <a:r>
              <a:rPr lang="en-US" sz="2400" dirty="0" smtClean="0"/>
              <a:t> divides design space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 smtClean="0"/>
              <a:t>Affects decidability of type checking, correctness guarantees, and complexity of language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 smtClean="0"/>
              <a:t>Independent of type soundness</a:t>
            </a:r>
          </a:p>
          <a:p>
            <a:pPr>
              <a:lnSpc>
                <a:spcPct val="70000"/>
              </a:lnSpc>
              <a:spcAft>
                <a:spcPts val="600"/>
              </a:spcAft>
            </a:pPr>
            <a:r>
              <a:rPr lang="en-US" sz="2400" dirty="0" smtClean="0"/>
              <a:t>Unclear impact on practicality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95849" y="3066165"/>
          <a:ext cx="8000999" cy="32970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86458"/>
                <a:gridCol w="1587470"/>
                <a:gridCol w="2041071"/>
                <a:gridCol w="2286000"/>
              </a:tblGrid>
              <a:tr h="92240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Only</a:t>
                      </a:r>
                      <a:r>
                        <a:rPr lang="en-US" sz="1800" baseline="0" dirty="0" smtClean="0"/>
                        <a:t> total</a:t>
                      </a:r>
                      <a:r>
                        <a:rPr lang="en-US" sz="1800" dirty="0" smtClean="0"/>
                        <a:t> computation allowed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Types restricted to total</a:t>
                      </a:r>
                      <a:r>
                        <a:rPr lang="en-US" sz="1800" baseline="0" dirty="0" smtClean="0"/>
                        <a:t> computation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 restrictions</a:t>
                      </a: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92240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Coq,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Agda2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DML,</a:t>
                      </a:r>
                      <a:r>
                        <a:rPr lang="en-US" sz="1800" baseline="0" dirty="0" smtClean="0"/>
                        <a:t>  ATS, </a:t>
                      </a:r>
                      <a:r>
                        <a:rPr lang="en-US" dirty="0" err="1" smtClean="0"/>
                        <a:t>Ω</a:t>
                      </a:r>
                      <a:r>
                        <a:rPr lang="en-US" sz="1800" baseline="0" dirty="0" err="1" smtClean="0"/>
                        <a:t>mega</a:t>
                      </a:r>
                      <a:r>
                        <a:rPr lang="en-US" sz="1800" baseline="0" dirty="0" smtClean="0"/>
                        <a:t>, Haskell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Cayenne, Epigram, </a:t>
                      </a:r>
                      <a:r>
                        <a:rPr lang="en-US" sz="1800" dirty="0" err="1" smtClean="0"/>
                        <a:t>ΠΣ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98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Type checking</a:t>
                      </a:r>
                      <a:endParaRPr 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Decidable</a:t>
                      </a:r>
                      <a:endParaRPr lang="en-US" sz="18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Undecidable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92240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Correctness</a:t>
                      </a:r>
                      <a:r>
                        <a:rPr lang="en-US" sz="1800" baseline="0" dirty="0" smtClean="0"/>
                        <a:t> g</a:t>
                      </a:r>
                      <a:r>
                        <a:rPr lang="en-US" sz="1800" dirty="0" smtClean="0"/>
                        <a:t>uarantee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/>
                        <a:t>Total</a:t>
                      </a:r>
                      <a:r>
                        <a:rPr lang="en-US" sz="1800" baseline="0" dirty="0" smtClean="0"/>
                        <a:t> correctness</a:t>
                      </a:r>
                      <a:endParaRPr lang="en-US" sz="1800" b="1" dirty="0" smtClean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Partial correctness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2441149" y="3051666"/>
            <a:ext cx="3720158" cy="3350754"/>
          </a:xfrm>
          <a:prstGeom prst="round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52354" y="3051666"/>
            <a:ext cx="2251883" cy="3352061"/>
          </a:xfrm>
          <a:prstGeom prst="roundRect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30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4" grpId="0" animBg="1"/>
      <p:bldP spid="24" grpId="1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types depend on programs, type equivalence depends on program equivalence</a:t>
            </a:r>
          </a:p>
          <a:p>
            <a:r>
              <a:rPr lang="en-US" dirty="0" smtClean="0"/>
              <a:t>Definition of program equivalence is controversial</a:t>
            </a:r>
          </a:p>
          <a:p>
            <a:pPr lvl="1"/>
            <a:r>
              <a:rPr lang="en-US" dirty="0" smtClean="0"/>
              <a:t>Even when the language is not Turing-complete!</a:t>
            </a:r>
          </a:p>
          <a:p>
            <a:r>
              <a:rPr lang="en-US" dirty="0" smtClean="0"/>
              <a:t>Many possible definitions</a:t>
            </a:r>
          </a:p>
          <a:p>
            <a:pPr lvl="1"/>
            <a:r>
              <a:rPr lang="en-US" dirty="0" smtClean="0"/>
              <a:t>Reduce and compare</a:t>
            </a:r>
          </a:p>
          <a:p>
            <a:pPr lvl="2"/>
            <a:r>
              <a:rPr lang="en-US" dirty="0" smtClean="0"/>
              <a:t>What reduction relation? (evaluation, parallel reduction, eta-reduction?)</a:t>
            </a:r>
          </a:p>
          <a:p>
            <a:pPr lvl="1"/>
            <a:r>
              <a:rPr lang="en-US" dirty="0" smtClean="0"/>
              <a:t>Type-based equivalence</a:t>
            </a:r>
          </a:p>
          <a:p>
            <a:pPr lvl="1"/>
            <a:r>
              <a:rPr lang="en-US" dirty="0" smtClean="0"/>
              <a:t>Behavioral equivalence</a:t>
            </a:r>
          </a:p>
          <a:p>
            <a:pPr lvl="1"/>
            <a:r>
              <a:rPr lang="en-US" dirty="0" smtClean="0"/>
              <a:t>Contextual equivalence</a:t>
            </a:r>
          </a:p>
          <a:p>
            <a:pPr lvl="1"/>
            <a:r>
              <a:rPr lang="en-US" dirty="0" smtClean="0"/>
              <a:t>Something else?	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Symbol"/>
              </a:rPr>
              <a:t></a:t>
            </a:r>
            <a:r>
              <a:rPr lang="en-US" dirty="0" smtClean="0"/>
              <a:t>: Parameterized program equivalence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52CC-D74D-45C5-B6B0-2A3D5474AD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call-by-value language with an abstract term equivalence relation</a:t>
            </a:r>
          </a:p>
          <a:p>
            <a:endParaRPr lang="en-US" dirty="0" smtClean="0"/>
          </a:p>
          <a:p>
            <a:r>
              <a:rPr lang="en-US" dirty="0" smtClean="0"/>
              <a:t>Goals for language design</a:t>
            </a:r>
          </a:p>
          <a:p>
            <a:pPr lvl="1"/>
            <a:r>
              <a:rPr lang="en-US" dirty="0" smtClean="0"/>
              <a:t>Simple type soundness proof based on progress and preservation</a:t>
            </a:r>
          </a:p>
          <a:p>
            <a:pPr lvl="1"/>
            <a:r>
              <a:rPr lang="en-US" dirty="0" smtClean="0"/>
              <a:t>Uniformity---program equivalence used by type system must be compatible with CBV</a:t>
            </a:r>
          </a:p>
          <a:p>
            <a:endParaRPr lang="en-US" dirty="0" smtClean="0"/>
          </a:p>
          <a:p>
            <a:r>
              <a:rPr lang="en-US" dirty="0" smtClean="0"/>
              <a:t>What requirements for equivalence relation?</a:t>
            </a:r>
          </a:p>
          <a:p>
            <a:pPr lvl="1"/>
            <a:r>
              <a:rPr lang="en-US" dirty="0" smtClean="0"/>
              <a:t>Strong enough to prove type soundness</a:t>
            </a:r>
          </a:p>
          <a:p>
            <a:pPr lvl="1"/>
            <a:r>
              <a:rPr lang="en-US" dirty="0" smtClean="0"/>
              <a:t>Weak enough to allow desired definitions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Line Callout 1 9"/>
          <p:cNvSpPr/>
          <p:nvPr/>
        </p:nvSpPr>
        <p:spPr>
          <a:xfrm>
            <a:off x="6680171" y="5130098"/>
            <a:ext cx="2259713" cy="659819"/>
          </a:xfrm>
          <a:prstGeom prst="borderCallout1">
            <a:avLst>
              <a:gd name="adj1" fmla="val 18750"/>
              <a:gd name="adj2" fmla="val -8333"/>
              <a:gd name="adj3" fmla="val 70000"/>
              <a:gd name="adj4" fmla="val -273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difficult than we expected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42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"Pure everywhere" type system - 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</a:t>
            </a:r>
            <a:r>
              <a:rPr lang="en-US" dirty="0" smtClean="0"/>
              <a:t> syntactic distinction </a:t>
            </a:r>
            <a:r>
              <a:rPr lang="en-US" dirty="0" smtClean="0"/>
              <a:t>between types, terms, kinds</a:t>
            </a:r>
          </a:p>
          <a:p>
            <a:pPr>
              <a:buNone/>
            </a:pPr>
            <a:r>
              <a:rPr lang="en-US" sz="2400" i="1" dirty="0" smtClean="0">
                <a:latin typeface="CMU Serif Roman"/>
                <a:cs typeface="CMU Serif Roman"/>
              </a:rPr>
              <a:t>        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latin typeface="CMU Serif Roman"/>
                <a:cs typeface="CMU Serif Roman"/>
              </a:rPr>
              <a:t>, </a:t>
            </a:r>
            <a:r>
              <a:rPr lang="en-US" sz="2400" i="1" dirty="0" err="1" smtClean="0">
                <a:latin typeface="CMU Serif Roman"/>
                <a:cs typeface="CMU Serif Roman"/>
              </a:rPr>
              <a:t>τ</a:t>
            </a:r>
            <a:r>
              <a:rPr lang="en-US" sz="2400" i="1" dirty="0" smtClean="0">
                <a:latin typeface="CMU Serif Roman"/>
                <a:cs typeface="CMU Serif Roman"/>
              </a:rPr>
              <a:t>, </a:t>
            </a:r>
            <a:r>
              <a:rPr lang="en-US" sz="2400" i="1" dirty="0" err="1" smtClean="0">
                <a:latin typeface="CMU Serif Roman"/>
                <a:cs typeface="CMU Serif Roman"/>
              </a:rPr>
              <a:t>k</a:t>
            </a:r>
            <a:r>
              <a:rPr lang="en-US" sz="2400" i="1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 Serif Roman"/>
                <a:cs typeface="CMU Serif Roman"/>
              </a:rPr>
              <a:t> ::=  </a:t>
            </a:r>
            <a:r>
              <a:rPr lang="en-US" sz="2400" i="1" dirty="0" err="1" smtClean="0">
                <a:latin typeface="CMU Serif Roman"/>
                <a:cs typeface="CMU Serif Roman"/>
              </a:rPr>
              <a:t>x</a:t>
            </a:r>
            <a:r>
              <a:rPr lang="en-US" sz="2400" dirty="0" smtClean="0">
                <a:latin typeface="CMU Serif Roman"/>
                <a:cs typeface="CMU Serif Roman"/>
              </a:rPr>
              <a:t> | </a:t>
            </a:r>
            <a:r>
              <a:rPr lang="en-US" sz="2400" dirty="0" err="1" smtClean="0">
                <a:latin typeface="CMU Serif Roman"/>
                <a:cs typeface="CMU Serif Roman"/>
              </a:rPr>
              <a:t>λ</a:t>
            </a:r>
            <a:r>
              <a:rPr lang="en-US" sz="2400" i="1" dirty="0" err="1" smtClean="0">
                <a:latin typeface="CMU Serif Roman"/>
                <a:cs typeface="CMU Serif Roman"/>
              </a:rPr>
              <a:t>x.e</a:t>
            </a:r>
            <a:r>
              <a:rPr lang="en-US" sz="2400" dirty="0" smtClean="0">
                <a:latin typeface="CMU Serif Roman"/>
                <a:cs typeface="CMU Serif Roman"/>
              </a:rPr>
              <a:t> |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latin typeface="CMU Serif Roman"/>
                <a:cs typeface="CMU Serif Roman"/>
              </a:rPr>
              <a:t>'</a:t>
            </a:r>
            <a:r>
              <a:rPr lang="en-US" sz="2400" dirty="0" smtClean="0">
                <a:latin typeface="CMU Serif Roman"/>
                <a:cs typeface="CMU Serif Roman"/>
              </a:rPr>
              <a:t> | (</a:t>
            </a:r>
            <a:r>
              <a:rPr lang="en-US" sz="2400" i="1" dirty="0" smtClean="0">
                <a:latin typeface="CMU Serif Roman"/>
                <a:cs typeface="CMU Serif Roman"/>
              </a:rPr>
              <a:t>x</a:t>
            </a:r>
            <a:r>
              <a:rPr lang="en-US" sz="2400" dirty="0" smtClean="0">
                <a:latin typeface="CMU Serif Roman"/>
                <a:cs typeface="CMU Serif Roman"/>
              </a:rPr>
              <a:t>:</a:t>
            </a:r>
            <a:r>
              <a:rPr lang="en-US" sz="2400" i="1" dirty="0" smtClean="0">
                <a:latin typeface="CMU Serif Roman"/>
                <a:cs typeface="CMU Serif Roman"/>
              </a:rPr>
              <a:t>τ</a:t>
            </a:r>
            <a:r>
              <a:rPr lang="en-US" sz="2400" baseline="-25000" dirty="0" smtClean="0">
                <a:latin typeface="CMU Serif Roman"/>
                <a:cs typeface="CMU Serif Roman"/>
              </a:rPr>
              <a:t>1</a:t>
            </a:r>
            <a:r>
              <a:rPr lang="en-US" sz="2400" dirty="0" smtClean="0">
                <a:latin typeface="CMU Serif Roman"/>
                <a:cs typeface="CMU Serif Roman"/>
              </a:rPr>
              <a:t>)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Serif-Roman"/>
              </a:rPr>
              <a:t>→ </a:t>
            </a:r>
            <a:r>
              <a:rPr lang="en-US" sz="2400" i="1" dirty="0" smtClean="0">
                <a:latin typeface="CMU Serif Roman"/>
                <a:cs typeface="CMU Serif Roman"/>
              </a:rPr>
              <a:t>τ</a:t>
            </a:r>
            <a:r>
              <a:rPr lang="en-US" sz="2400" baseline="-25000" dirty="0" smtClean="0">
                <a:latin typeface="CMU Serif Roman"/>
                <a:cs typeface="CMU Serif Roman"/>
              </a:rPr>
              <a:t>2</a:t>
            </a:r>
            <a:r>
              <a:rPr lang="en-US" sz="2400" dirty="0" smtClean="0">
                <a:latin typeface="CMU Serif Roman"/>
                <a:cs typeface="CMU Serif Roman"/>
              </a:rPr>
              <a:t>  </a:t>
            </a:r>
            <a:r>
              <a:rPr lang="en-US" sz="2400" dirty="0" smtClean="0">
                <a:latin typeface="CMU Serif Roman"/>
                <a:cs typeface="CMU Serif Roman"/>
              </a:rPr>
              <a:t>|  ∗  |  ◻</a:t>
            </a:r>
          </a:p>
          <a:p>
            <a:pPr>
              <a:buNone/>
            </a:pPr>
            <a:r>
              <a:rPr lang="en-US" sz="2400" dirty="0" smtClean="0">
                <a:latin typeface="CMU Serif Roman"/>
                <a:cs typeface="CMU Serif Roman"/>
              </a:rPr>
              <a:t>                      |   </a:t>
            </a:r>
            <a:r>
              <a:rPr lang="en-US" sz="2400" i="1" dirty="0" smtClean="0">
                <a:latin typeface="CMU Serif Roman"/>
                <a:cs typeface="CMU Serif Roman"/>
              </a:rPr>
              <a:t>T</a:t>
            </a:r>
            <a:r>
              <a:rPr lang="en-US" sz="2400" dirty="0" smtClean="0">
                <a:latin typeface="CMU Serif Roman"/>
                <a:cs typeface="CMU Serif Roman"/>
              </a:rPr>
              <a:t>  |  </a:t>
            </a:r>
            <a:r>
              <a:rPr lang="en-US" sz="2400" i="1" dirty="0" smtClean="0">
                <a:latin typeface="CMU Serif Roman"/>
                <a:cs typeface="CMU Serif Roman"/>
              </a:rPr>
              <a:t>C</a:t>
            </a:r>
            <a:r>
              <a:rPr lang="en-US" sz="2400" dirty="0" smtClean="0">
                <a:latin typeface="CMU Serif Roman"/>
                <a:cs typeface="CMU Serif Roman"/>
              </a:rPr>
              <a:t>  | </a:t>
            </a:r>
            <a:r>
              <a:rPr lang="en-US" sz="2400" i="1" dirty="0" smtClean="0">
                <a:latin typeface="CMU Serif Roman"/>
                <a:cs typeface="CMU Serif Roman"/>
              </a:rPr>
              <a:t>case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dirty="0" smtClean="0">
                <a:latin typeface="CMU Serif Roman"/>
                <a:cs typeface="CMU Serif Roman"/>
              </a:rPr>
              <a:t> { </a:t>
            </a:r>
            <a:r>
              <a:rPr lang="en-US" sz="2400" i="1" dirty="0" err="1" smtClean="0">
                <a:latin typeface="CMU Serif Roman"/>
                <a:cs typeface="CMU Serif Roman"/>
              </a:rPr>
              <a:t>C</a:t>
            </a:r>
            <a:r>
              <a:rPr lang="en-US" sz="2400" i="1" baseline="-25000" dirty="0" err="1" smtClean="0"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latin typeface="CMU Serif Roman"/>
                <a:cs typeface="CMU Serif Roman"/>
              </a:rPr>
              <a:t> x</a:t>
            </a:r>
            <a:r>
              <a:rPr lang="en-US" sz="2400" i="1" baseline="-25000" dirty="0" smtClean="0"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LucidaSansUnicode"/>
              </a:rPr>
              <a:t>⇒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i="1" baseline="-25000" dirty="0" err="1" smtClean="0">
                <a:latin typeface="CMU Serif Roman"/>
                <a:cs typeface="CMU Serif Roman"/>
              </a:rPr>
              <a:t>i</a:t>
            </a:r>
            <a:r>
              <a:rPr lang="en-US" sz="2400" dirty="0" smtClean="0">
                <a:latin typeface="CMU Serif Roman"/>
                <a:cs typeface="CMU Serif Roman"/>
              </a:rPr>
              <a:t> }</a:t>
            </a:r>
          </a:p>
          <a:p>
            <a:r>
              <a:rPr lang="en-US" dirty="0" smtClean="0"/>
              <a:t>One set of formation rules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MU Serif Roman"/>
                <a:cs typeface="CMU Serif Roman"/>
              </a:rPr>
              <a:t>                          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dirty="0" err="1" smtClean="0"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ArialUnicodeMS"/>
              </a:rPr>
              <a:t>⊢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 Serif Roman"/>
                <a:cs typeface="CMU Serif Roman"/>
              </a:rPr>
              <a:t>: </a:t>
            </a:r>
            <a:r>
              <a:rPr lang="en-US" sz="2400" i="1" dirty="0" err="1" smtClean="0">
                <a:latin typeface="CMU Serif Roman"/>
              </a:rPr>
              <a:t>τ</a:t>
            </a:r>
            <a:endParaRPr lang="en-US" sz="2400" i="1" dirty="0" smtClean="0">
              <a:latin typeface="CMU Serif Roman"/>
              <a:cs typeface="CMU Serif Roman"/>
            </a:endParaRPr>
          </a:p>
          <a:p>
            <a:r>
              <a:rPr lang="en-US" dirty="0" smtClean="0"/>
              <a:t>Conversion rule uses beta-equivalence</a:t>
            </a:r>
          </a:p>
          <a:p>
            <a:pPr algn="ctr">
              <a:buNone/>
            </a:pPr>
            <a:r>
              <a:rPr lang="en-US" sz="2400" dirty="0" err="1" smtClean="0"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latin typeface="CMU Serif Roman"/>
                <a:cs typeface="CMU Serif Roman"/>
              </a:rPr>
              <a:t> ⊢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 Serif Roman"/>
                <a:cs typeface="CMU Serif Roman"/>
              </a:rPr>
              <a:t>: </a:t>
            </a:r>
            <a:r>
              <a:rPr lang="en-US" sz="2400" i="1" dirty="0" smtClean="0">
                <a:latin typeface="CMU Serif Roman"/>
              </a:rPr>
              <a:t>τ</a:t>
            </a:r>
            <a:r>
              <a:rPr lang="en-US" sz="2400" i="1" baseline="-25000" dirty="0" smtClean="0">
                <a:latin typeface="CMU Serif Roman"/>
                <a:cs typeface="CMU Serif Roman"/>
              </a:rPr>
              <a:t>1</a:t>
            </a:r>
            <a:r>
              <a:rPr lang="en-US" sz="2400" dirty="0" smtClean="0">
                <a:latin typeface="CMU Serif Roman"/>
                <a:cs typeface="CMU Serif Roman"/>
              </a:rPr>
              <a:t>       </a:t>
            </a:r>
            <a:r>
              <a:rPr lang="en-US" sz="2400" dirty="0" err="1" smtClean="0"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latin typeface="CMU Serif Roman"/>
                <a:cs typeface="CMU Serif Roman"/>
              </a:rPr>
              <a:t> ⊢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i="1" dirty="0" smtClean="0">
                <a:latin typeface="CMU Serif Roman"/>
              </a:rPr>
              <a:t>τ</a:t>
            </a:r>
            <a:r>
              <a:rPr lang="en-US" sz="2400" i="1" baseline="-25000" dirty="0" smtClean="0">
                <a:latin typeface="CMU Serif Roman"/>
                <a:cs typeface="CMU Serif Roman"/>
              </a:rPr>
              <a:t>2</a:t>
            </a:r>
            <a:r>
              <a:rPr lang="en-US" sz="2400" i="1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 Serif Roman"/>
                <a:cs typeface="CMU Serif Roman"/>
              </a:rPr>
              <a:t>: </a:t>
            </a:r>
            <a:r>
              <a:rPr lang="en-US" sz="2400" i="1" dirty="0" err="1" smtClean="0">
                <a:latin typeface="CMU Serif Roman"/>
                <a:cs typeface="CMU Serif Roman"/>
              </a:rPr>
              <a:t>s</a:t>
            </a:r>
            <a:r>
              <a:rPr lang="en-US" sz="2400" i="1" dirty="0" smtClean="0">
                <a:latin typeface="CMU Serif Roman"/>
                <a:cs typeface="CMU Serif Roman"/>
              </a:rPr>
              <a:t>        </a:t>
            </a:r>
            <a:r>
              <a:rPr lang="en-US" sz="2400" i="1" dirty="0" smtClean="0">
                <a:latin typeface="CMU Serif Italic"/>
                <a:cs typeface="CMU Serif Italic"/>
              </a:rPr>
              <a:t>τ</a:t>
            </a:r>
            <a:r>
              <a:rPr lang="en-US" sz="2400" i="1" baseline="-25000" dirty="0" smtClean="0">
                <a:latin typeface="CMU Serif Roman"/>
                <a:cs typeface="CMU Serif Roman"/>
              </a:rPr>
              <a:t>1</a:t>
            </a:r>
            <a:r>
              <a:rPr lang="en-US" sz="2400" i="1" baseline="-25000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HiraMinProN-W3"/>
              </a:rPr>
              <a:t>≃</a:t>
            </a:r>
            <a:r>
              <a:rPr lang="en-US" sz="2400" i="1" dirty="0" smtClean="0">
                <a:latin typeface="CMU Serif Italic"/>
                <a:cs typeface="CMU Serif Italic"/>
              </a:rPr>
              <a:t>τ</a:t>
            </a:r>
            <a:r>
              <a:rPr lang="en-US" sz="2400" i="1" baseline="-25000" dirty="0" smtClean="0">
                <a:latin typeface="CMU Serif Roman"/>
                <a:cs typeface="CMU Serif Roman"/>
              </a:rPr>
              <a:t>2</a:t>
            </a:r>
            <a:endParaRPr lang="en-US" sz="2400" i="1" baseline="-25000" dirty="0" smtClean="0">
              <a:latin typeface="CMU Serif Roman"/>
              <a:cs typeface="CMU Serif Roman"/>
            </a:endParaRPr>
          </a:p>
          <a:p>
            <a:pPr algn="ctr">
              <a:buNone/>
            </a:pPr>
            <a:r>
              <a:rPr lang="en-US" sz="2400" dirty="0" err="1" smtClean="0"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latin typeface="CMU Serif Roman"/>
                <a:cs typeface="CMU Serif Roman"/>
              </a:rPr>
              <a:t> ⊢ </a:t>
            </a:r>
            <a:r>
              <a:rPr lang="en-US" sz="2400" i="1" dirty="0" err="1" smtClean="0">
                <a:latin typeface="CMU Serif Roman"/>
                <a:cs typeface="CMU Serif Roman"/>
              </a:rPr>
              <a:t>e</a:t>
            </a:r>
            <a:r>
              <a:rPr lang="en-US" sz="2400" dirty="0" smtClean="0">
                <a:latin typeface="CMU Serif Roman"/>
                <a:cs typeface="CMU Serif Roman"/>
              </a:rPr>
              <a:t> : </a:t>
            </a:r>
            <a:r>
              <a:rPr lang="en-US" sz="2400" i="1" dirty="0" smtClean="0">
                <a:latin typeface="CMU Serif Roman"/>
              </a:rPr>
              <a:t>τ</a:t>
            </a:r>
            <a:r>
              <a:rPr lang="en-US" sz="2400" i="1" baseline="-25000" dirty="0" smtClean="0">
                <a:latin typeface="CMU Serif Roman"/>
                <a:cs typeface="CMU Serif Roman"/>
              </a:rPr>
              <a:t>2</a:t>
            </a:r>
          </a:p>
          <a:p>
            <a:r>
              <a:rPr lang="en-US" dirty="0" smtClean="0"/>
              <a:t>Term equivalence is fixed by type system (and defined to be the same as type equivalence).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29190" y="4487333"/>
            <a:ext cx="5285620" cy="12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2 (No Border) 5"/>
          <p:cNvSpPr/>
          <p:nvPr/>
        </p:nvSpPr>
        <p:spPr>
          <a:xfrm>
            <a:off x="7239000" y="2743200"/>
            <a:ext cx="1676400" cy="9906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0407"/>
              <a:gd name="adj6" fmla="val -3828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MU Serif Roman"/>
              </a:rPr>
              <a:t>τ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CMU Serif Roman"/>
              </a:rPr>
              <a:t>τ</a:t>
            </a:r>
            <a:r>
              <a:rPr lang="en-US" i="1" baseline="-25000" dirty="0" smtClean="0"/>
              <a:t>2</a:t>
            </a:r>
            <a:r>
              <a:rPr lang="en-US" dirty="0" smtClean="0"/>
              <a:t> are beta-convertible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467048" y="2213429"/>
            <a:ext cx="1644952" cy="1209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ym typeface="Symbol"/>
              </a:rPr>
              <a:t></a:t>
            </a:r>
            <a:r>
              <a:rPr lang="en-US" dirty="0" smtClean="0"/>
              <a:t>: Parameterized program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Syntactic distinction between terms, types, and kinds</a:t>
            </a:r>
            <a:endParaRPr lang="en-US" sz="2400" dirty="0" smtClean="0"/>
          </a:p>
          <a:p>
            <a:pPr lvl="1">
              <a:buNone/>
            </a:pP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k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::= 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Symbol"/>
              </a:rPr>
              <a:t>∗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| (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: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</a:rPr>
              <a:t>τ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 </a:t>
            </a:r>
            <a:r>
              <a:rPr lang="en-US" sz="2400" dirty="0" smtClean="0">
                <a:latin typeface="CMUSerif-Roman"/>
              </a:rPr>
              <a:t>→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Symbol"/>
              </a:rPr>
              <a:t>∗</a:t>
            </a:r>
            <a:endParaRPr lang="en-US" sz="2400" dirty="0" smtClean="0">
              <a:solidFill>
                <a:srgbClr val="000000"/>
              </a:solidFill>
              <a:latin typeface="CMU Serif Roman"/>
              <a:cs typeface="CMU Serif Roman"/>
            </a:endParaRPr>
          </a:p>
          <a:p>
            <a:pPr lvl="1">
              <a:buNone/>
            </a:pPr>
            <a:r>
              <a:rPr lang="en-US" sz="2400" i="1" dirty="0" err="1" smtClean="0">
                <a:solidFill>
                  <a:srgbClr val="000000"/>
                </a:solidFill>
                <a:latin typeface="CMU Serif Roman"/>
              </a:rPr>
              <a:t>τ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::= (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: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</a:rPr>
              <a:t>τ</a:t>
            </a:r>
            <a:r>
              <a:rPr lang="en-US" sz="24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 </a:t>
            </a:r>
            <a:r>
              <a:rPr lang="en-US" sz="2400" dirty="0" smtClean="0">
                <a:latin typeface="CMUSerif-Roman"/>
              </a:rPr>
              <a:t>→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</a:rPr>
              <a:t>τ</a:t>
            </a:r>
            <a:r>
              <a:rPr lang="en-US" sz="24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|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T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|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</a:rPr>
              <a:t>τ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| </a:t>
            </a:r>
            <a:r>
              <a:rPr lang="en-US" sz="2400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case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⟨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T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'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⟩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of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{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C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x</a:t>
            </a:r>
            <a:r>
              <a:rPr lang="en-US" sz="24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ArialUnicodeMS"/>
              </a:rPr>
              <a:t>⇒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</a:rPr>
              <a:t>τ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} </a:t>
            </a:r>
          </a:p>
          <a:p>
            <a:pPr lvl="1">
              <a:buNone/>
            </a:pP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::=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| </a:t>
            </a:r>
            <a:r>
              <a:rPr lang="en-US" sz="2400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fun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(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) =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|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|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C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| </a:t>
            </a:r>
            <a:r>
              <a:rPr lang="en-US" sz="2400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case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{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C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x</a:t>
            </a:r>
            <a:r>
              <a:rPr lang="en-US" sz="24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latin typeface="ArialUnicodeMS"/>
              </a:rPr>
              <a:t>⇒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i="1" baseline="-250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} </a:t>
            </a:r>
            <a:b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</a:br>
            <a:endParaRPr lang="en-US" sz="2400" dirty="0" smtClean="0">
              <a:solidFill>
                <a:srgbClr val="000000"/>
              </a:solidFill>
              <a:latin typeface="CMU Serif Roman"/>
              <a:cs typeface="CMU Serif Roman"/>
            </a:endParaRPr>
          </a:p>
          <a:p>
            <a:r>
              <a:rPr lang="en-US" sz="2400" dirty="0" smtClean="0"/>
              <a:t>Key </a:t>
            </a:r>
            <a:r>
              <a:rPr lang="en-US" sz="2400" dirty="0" smtClean="0"/>
              <a:t>syntactic changes </a:t>
            </a:r>
          </a:p>
          <a:p>
            <a:pPr lvl="1"/>
            <a:r>
              <a:rPr lang="en-US" sz="2400" dirty="0" smtClean="0"/>
              <a:t>Term language includes non-termination </a:t>
            </a:r>
          </a:p>
          <a:p>
            <a:pPr lvl="1"/>
            <a:r>
              <a:rPr lang="en-US" sz="2400" dirty="0" smtClean="0"/>
              <a:t>Curry-style, no types in expressions</a:t>
            </a:r>
          </a:p>
          <a:p>
            <a:r>
              <a:rPr lang="en-US" sz="2400" dirty="0" smtClean="0"/>
              <a:t>Convenient simplifications</a:t>
            </a:r>
          </a:p>
          <a:p>
            <a:pPr lvl="1"/>
            <a:r>
              <a:rPr lang="en-US" sz="2400" dirty="0" err="1" smtClean="0"/>
              <a:t>Datatypes</a:t>
            </a:r>
            <a:r>
              <a:rPr lang="en-US" sz="2400" dirty="0" smtClean="0"/>
              <a:t> have one index, data constructors have one argument (unit/products in paper)</a:t>
            </a:r>
          </a:p>
          <a:p>
            <a:pPr lvl="1"/>
            <a:r>
              <a:rPr lang="en-US" sz="2400" dirty="0" smtClean="0"/>
              <a:t>No polymorphism, no higher-</a:t>
            </a:r>
            <a:r>
              <a:rPr lang="en-US" sz="2400" dirty="0" err="1" smtClean="0"/>
              <a:t>kinded</a:t>
            </a:r>
            <a:r>
              <a:rPr lang="en-US" sz="2400" dirty="0" smtClean="0"/>
              <a:t> types (future work)</a:t>
            </a:r>
          </a:p>
          <a:p>
            <a:pPr lvl="1"/>
            <a:endParaRPr lang="en-US" sz="2000" dirty="0" smtClean="0">
              <a:latin typeface="Gill Sans MT (Body)"/>
              <a:cs typeface="Gill Sans MT (Body)"/>
            </a:endParaRPr>
          </a:p>
          <a:p>
            <a:pPr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186395" y="1877983"/>
            <a:ext cx="1256081" cy="88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317619" y="2351966"/>
            <a:ext cx="1108594" cy="66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term 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an "equivalence context"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MU Serif Roman"/>
                <a:ea typeface="CMU Serif Roman"/>
                <a:cs typeface="CMU Serif Roman"/>
              </a:rPr>
              <a:t>Δ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cs typeface="CMU Serif Roman"/>
              </a:rPr>
              <a:t> ::= . | </a:t>
            </a:r>
            <a:r>
              <a:rPr lang="en-US" dirty="0" err="1" smtClean="0">
                <a:solidFill>
                  <a:srgbClr val="000000"/>
                </a:solidFill>
                <a:latin typeface="CMU Serif Roman"/>
                <a:ea typeface="CMU Serif Roman"/>
                <a:cs typeface="CMU Serif Roman"/>
              </a:rPr>
              <a:t>Δ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ea typeface="CMU Serif Roman"/>
                <a:cs typeface="CMU Serif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cs typeface="CMU Serif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cs typeface="CMU Serif Roman"/>
              </a:rPr>
              <a:t> = </a:t>
            </a:r>
            <a:r>
              <a:rPr lang="en-US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</a:p>
          <a:p>
            <a:r>
              <a:rPr lang="en-US" dirty="0" smtClean="0"/>
              <a:t>Assume the existence of program equivalence predicate</a:t>
            </a:r>
            <a:endParaRPr lang="en-US" dirty="0" smtClean="0">
              <a:latin typeface="CMU Serif Roman"/>
              <a:cs typeface="CMU Serif Roman"/>
            </a:endParaRPr>
          </a:p>
          <a:p>
            <a:pPr lvl="1"/>
            <a:r>
              <a:rPr lang="en-US" b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isEq</a:t>
            </a:r>
            <a:r>
              <a:rPr lang="en-US" b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cs typeface="CMU Serif Roman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MU Serif Roman"/>
                <a:ea typeface="CMU Serif Roman"/>
                <a:cs typeface="CMU Serif Roman"/>
              </a:rPr>
              <a:t>Δ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cs typeface="CMU Serif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cs typeface="CMU Serif Roman"/>
              </a:rPr>
              <a:t>, </a:t>
            </a:r>
            <a:r>
              <a:rPr lang="en-US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CMU Serif Roman"/>
                <a:cs typeface="CMU Serif Roman"/>
              </a:rPr>
              <a:t>)</a:t>
            </a:r>
          </a:p>
          <a:p>
            <a:pPr lvl="1">
              <a:buNone/>
            </a:pPr>
            <a:endParaRPr lang="en-US" dirty="0" smtClean="0">
              <a:latin typeface="CMU Serif Roman"/>
              <a:cs typeface="CMU Serif Roman"/>
            </a:endParaRPr>
          </a:p>
          <a:p>
            <a:r>
              <a:rPr lang="en-US" dirty="0" smtClean="0"/>
              <a:t> Equality is </a:t>
            </a:r>
            <a:r>
              <a:rPr lang="en-US" dirty="0" err="1" smtClean="0"/>
              <a:t>untyped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 guarantee that </a:t>
            </a:r>
            <a:r>
              <a:rPr lang="en-US" sz="2400" i="1" dirty="0" smtClean="0">
                <a:latin typeface="CMU Serif Roman"/>
                <a:cs typeface="CMU Serif Roman"/>
              </a:rPr>
              <a:t>e</a:t>
            </a:r>
            <a:r>
              <a:rPr lang="en-US" sz="2400" i="1" baseline="-25000" dirty="0" smtClean="0">
                <a:solidFill>
                  <a:schemeClr val="tx2"/>
                </a:solidFill>
                <a:latin typeface="CMU Serif Roman"/>
                <a:cs typeface="CMU Serif Roman"/>
              </a:rPr>
              <a:t>1</a:t>
            </a:r>
            <a:r>
              <a:rPr lang="en-US" dirty="0" smtClean="0"/>
              <a:t> and </a:t>
            </a:r>
            <a:r>
              <a:rPr lang="en-US" sz="2400" i="1" dirty="0" smtClean="0">
                <a:latin typeface="CMU Serif Roman"/>
                <a:cs typeface="CMU Serif Roman"/>
              </a:rPr>
              <a:t>e</a:t>
            </a:r>
            <a:r>
              <a:rPr lang="en-US" sz="2400" i="1" baseline="-25000" dirty="0" smtClean="0">
                <a:solidFill>
                  <a:schemeClr val="tx2"/>
                </a:solidFill>
                <a:latin typeface="CMU Serif Roman"/>
                <a:cs typeface="CMU Serif Roman"/>
              </a:rPr>
              <a:t>2</a:t>
            </a:r>
            <a:r>
              <a:rPr lang="en-US" dirty="0" smtClean="0"/>
              <a:t> have the same type</a:t>
            </a:r>
          </a:p>
          <a:p>
            <a:pPr lvl="1"/>
            <a:r>
              <a:rPr lang="en-US" dirty="0" smtClean="0"/>
              <a:t>No assumptions about the types of the free variables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Context may make </a:t>
            </a:r>
            <a:r>
              <a:rPr lang="en-US" dirty="0" err="1" smtClean="0"/>
              <a:t>unsatisfiable</a:t>
            </a:r>
            <a:r>
              <a:rPr lang="en-US" dirty="0" smtClean="0"/>
              <a:t> assumptions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5.png"/>
          <p:cNvPicPr>
            <a:picLocks noChangeAspect="1"/>
          </p:cNvPicPr>
          <p:nvPr/>
        </p:nvPicPr>
        <p:blipFill>
          <a:blip r:embed="rId2"/>
          <a:srcRect l="16954" t="59785"/>
          <a:stretch>
            <a:fillRect/>
          </a:stretch>
        </p:blipFill>
        <p:spPr>
          <a:xfrm>
            <a:off x="6285293" y="2160135"/>
            <a:ext cx="3068733" cy="423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sorts of judgments</a:t>
            </a:r>
          </a:p>
          <a:p>
            <a:pPr lvl="1"/>
            <a:r>
              <a:rPr lang="en-US" dirty="0" smtClean="0"/>
              <a:t>Equality for types, contexts, and kinds</a:t>
            </a:r>
          </a:p>
          <a:p>
            <a:pPr lvl="1"/>
            <a:r>
              <a:rPr lang="en-US" dirty="0" smtClean="0"/>
              <a:t>Formation for contexts, kinds, types and terms</a:t>
            </a:r>
          </a:p>
          <a:p>
            <a:r>
              <a:rPr lang="en-US" dirty="0" smtClean="0"/>
              <a:t>Typing context: Equivalence and typing assumptions</a:t>
            </a:r>
          </a:p>
          <a:p>
            <a:pPr lvl="1"/>
            <a:r>
              <a:rPr lang="en-US" sz="2400" dirty="0" err="1" smtClean="0">
                <a:solidFill>
                  <a:srgbClr val="000000"/>
                </a:solidFill>
                <a:latin typeface="CMU Serif Roman"/>
                <a:ea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::= . | </a:t>
            </a:r>
            <a:r>
              <a:rPr lang="en-US" sz="2400" dirty="0" err="1" smtClean="0">
                <a:solidFill>
                  <a:srgbClr val="000000"/>
                </a:solidFill>
                <a:latin typeface="CMU Serif Roman"/>
                <a:ea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ea typeface="CMU Serif Roman"/>
                <a:cs typeface="CMU Serif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= </a:t>
            </a:r>
            <a:r>
              <a:rPr lang="en-US" sz="2400" i="1" dirty="0" smtClean="0">
                <a:solidFill>
                  <a:srgbClr val="000000"/>
                </a:solidFill>
                <a:latin typeface="CMU Serif Roman"/>
                <a:cs typeface="CMU Serif Roman"/>
              </a:rPr>
              <a:t>e</a:t>
            </a:r>
            <a:r>
              <a:rPr lang="en-US" sz="2400" i="1" baseline="-250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 | </a:t>
            </a:r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Γ</a:t>
            </a:r>
            <a:r>
              <a:rPr lang="en-US" sz="2400" dirty="0" smtClean="0">
                <a:solidFill>
                  <a:srgbClr val="000000"/>
                </a:solidFill>
                <a:latin typeface="CMU Serif Roman"/>
                <a:cs typeface="CMU Serif Roman"/>
              </a:rPr>
              <a:t>, 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:</a:t>
            </a:r>
            <a:r>
              <a:rPr lang="en-US" sz="2400" i="1" dirty="0" err="1" smtClean="0">
                <a:solidFill>
                  <a:srgbClr val="000000"/>
                </a:solidFill>
                <a:latin typeface="CMU Serif Roman"/>
                <a:cs typeface="CMU Serif Roman"/>
              </a:rPr>
              <a:t>τ</a:t>
            </a:r>
            <a:endParaRPr lang="en-US" sz="2000" i="1" dirty="0" smtClean="0"/>
          </a:p>
          <a:p>
            <a:endParaRPr lang="en-US" dirty="0" smtClean="0"/>
          </a:p>
          <a:p>
            <a:r>
              <a:rPr lang="en-US" dirty="0" smtClean="0"/>
              <a:t>All judgments derivable from an inconsistent context</a:t>
            </a:r>
          </a:p>
          <a:p>
            <a:pPr lvl="1"/>
            <a:r>
              <a:rPr lang="en-US" b="1" dirty="0" err="1" smtClean="0">
                <a:latin typeface="CMU Serif Roman"/>
                <a:cs typeface="CMU Serif Roman"/>
              </a:rPr>
              <a:t>incon</a:t>
            </a:r>
            <a:r>
              <a:rPr lang="en-US" b="1" dirty="0" smtClean="0">
                <a:latin typeface="CMU Serif Roman"/>
                <a:cs typeface="CMU Serif Roman"/>
              </a:rPr>
              <a:t> 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dirty="0" err="1" smtClean="0">
                <a:latin typeface="CMU Serif Roman"/>
                <a:cs typeface="CMU Serif Roman"/>
              </a:rPr>
              <a:t>Δ</a:t>
            </a:r>
            <a:r>
              <a:rPr lang="en-US" dirty="0" smtClean="0">
                <a:latin typeface="CMU Serif Roman"/>
                <a:cs typeface="CMU Serif Roman"/>
              </a:rPr>
              <a:t>) </a:t>
            </a:r>
            <a:r>
              <a:rPr lang="en-US" dirty="0" smtClean="0"/>
              <a:t>if there exist pure terms </a:t>
            </a:r>
            <a:r>
              <a:rPr lang="en-US" i="1" dirty="0" err="1" smtClean="0">
                <a:latin typeface="CMU Serif Roman"/>
                <a:cs typeface="CMU Serif Roman"/>
              </a:rPr>
              <a:t>C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i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i="1" dirty="0" err="1" smtClean="0">
                <a:latin typeface="CMU Serif Roman"/>
                <a:cs typeface="CMU Serif Roman"/>
              </a:rPr>
              <a:t>w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i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dirty="0" smtClean="0"/>
              <a:t>and </a:t>
            </a:r>
            <a:r>
              <a:rPr lang="en-US" i="1" dirty="0" err="1" smtClean="0">
                <a:latin typeface="CMU Serif Roman"/>
                <a:cs typeface="CMU Serif Roman"/>
              </a:rPr>
              <a:t>C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j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i="1" dirty="0" err="1" smtClean="0">
                <a:latin typeface="CMU Serif Roman"/>
                <a:cs typeface="CMU Serif Roman"/>
              </a:rPr>
              <a:t>w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j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dirty="0" smtClean="0"/>
              <a:t>such that </a:t>
            </a:r>
            <a:br>
              <a:rPr lang="en-US" dirty="0" smtClean="0"/>
            </a:br>
            <a:r>
              <a:rPr lang="en-US" b="1" dirty="0" err="1" smtClean="0">
                <a:latin typeface="CMU Serif Roman"/>
                <a:cs typeface="CMU Serif Roman"/>
              </a:rPr>
              <a:t>isEq</a:t>
            </a:r>
            <a:r>
              <a:rPr lang="en-US" b="1" dirty="0" smtClean="0">
                <a:latin typeface="CMU Serif Roman"/>
                <a:cs typeface="CMU Serif Roman"/>
              </a:rPr>
              <a:t> 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dirty="0" err="1" smtClean="0">
                <a:latin typeface="CMU Serif Roman"/>
                <a:ea typeface="CMU Serif Roman"/>
                <a:cs typeface="CMU Serif Roman"/>
              </a:rPr>
              <a:t>Δ</a:t>
            </a:r>
            <a:r>
              <a:rPr lang="en-US" dirty="0" smtClean="0"/>
              <a:t> </a:t>
            </a:r>
            <a:r>
              <a:rPr lang="en-US" i="1" dirty="0" smtClean="0">
                <a:latin typeface="CMU Serif Roman"/>
                <a:cs typeface="CMU Serif Roman"/>
              </a:rPr>
              <a:t>, </a:t>
            </a:r>
            <a:r>
              <a:rPr lang="en-US" i="1" dirty="0" err="1" smtClean="0">
                <a:latin typeface="CMU Serif Roman"/>
                <a:cs typeface="CMU Serif Roman"/>
              </a:rPr>
              <a:t>C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i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i="1" dirty="0" err="1" smtClean="0">
                <a:latin typeface="CMU Serif Roman"/>
                <a:cs typeface="CMU Serif Roman"/>
              </a:rPr>
              <a:t>w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i</a:t>
            </a:r>
            <a:r>
              <a:rPr lang="en-US" i="1" dirty="0" smtClean="0">
                <a:latin typeface="CMU Serif Roman"/>
                <a:cs typeface="CMU Serif Roman"/>
              </a:rPr>
              <a:t>,  </a:t>
            </a:r>
            <a:r>
              <a:rPr lang="en-US" i="1" dirty="0" err="1" smtClean="0">
                <a:latin typeface="CMU Serif Roman"/>
                <a:cs typeface="CMU Serif Roman"/>
              </a:rPr>
              <a:t>C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j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i="1" dirty="0" err="1" smtClean="0">
                <a:latin typeface="CMU Serif Roman"/>
                <a:cs typeface="CMU Serif Roman"/>
              </a:rPr>
              <a:t>w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j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dirty="0" smtClean="0"/>
              <a:t>) and </a:t>
            </a:r>
            <a:r>
              <a:rPr lang="en-US" i="1" dirty="0" err="1" smtClean="0">
                <a:latin typeface="CMU Serif Roman"/>
                <a:cs typeface="CMU Serif Roman"/>
              </a:rPr>
              <a:t>C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i</a:t>
            </a:r>
            <a:r>
              <a:rPr lang="en-US" i="1" dirty="0" smtClean="0">
                <a:latin typeface="CMU Serif Roman"/>
                <a:cs typeface="CMU Serif Roman"/>
              </a:rPr>
              <a:t> ≠ </a:t>
            </a:r>
            <a:r>
              <a:rPr lang="en-US" i="1" dirty="0" err="1" smtClean="0">
                <a:latin typeface="CMU Serif Roman"/>
                <a:cs typeface="CMU Serif Roman"/>
              </a:rPr>
              <a:t>C</a:t>
            </a:r>
            <a:r>
              <a:rPr lang="en-US" i="1" baseline="-25000" dirty="0" err="1" smtClean="0">
                <a:latin typeface="CMU Serif Roman"/>
                <a:cs typeface="CMU Serif Roman"/>
              </a:rPr>
              <a:t>j</a:t>
            </a:r>
            <a:endParaRPr lang="en-US" i="1" baseline="-25000" dirty="0" smtClean="0">
              <a:latin typeface="CMU Serif Roman"/>
              <a:cs typeface="CMU Serif Roman"/>
            </a:endParaRPr>
          </a:p>
          <a:p>
            <a:r>
              <a:rPr lang="en-US" dirty="0" smtClean="0"/>
              <a:t>Pure </a:t>
            </a:r>
            <a:r>
              <a:rPr lang="en-US" dirty="0" smtClean="0"/>
              <a:t>terms  </a:t>
            </a:r>
            <a:endParaRPr lang="en-US" dirty="0" smtClean="0"/>
          </a:p>
          <a:p>
            <a:pPr lvl="1"/>
            <a:r>
              <a:rPr lang="en-US" i="1" dirty="0" err="1" smtClean="0">
                <a:latin typeface="CMU Serif Roman"/>
                <a:cs typeface="CMU Serif Roman"/>
              </a:rPr>
              <a:t>w</a:t>
            </a:r>
            <a:r>
              <a:rPr lang="en-US" dirty="0" smtClean="0">
                <a:latin typeface="CMU Serif Roman"/>
                <a:cs typeface="CMU Serif Roman"/>
              </a:rPr>
              <a:t> ::= </a:t>
            </a:r>
            <a:r>
              <a:rPr lang="en-US" i="1" dirty="0" err="1" smtClean="0">
                <a:latin typeface="CMU Serif Roman"/>
                <a:cs typeface="CMU Serif Roman"/>
              </a:rPr>
              <a:t>x</a:t>
            </a:r>
            <a:r>
              <a:rPr lang="en-US" dirty="0" smtClean="0">
                <a:latin typeface="CMU Serif Roman"/>
                <a:cs typeface="CMU Serif Roman"/>
              </a:rPr>
              <a:t> | </a:t>
            </a:r>
            <a:r>
              <a:rPr lang="en-US" b="1" dirty="0" smtClean="0">
                <a:latin typeface="CMU Serif Roman"/>
                <a:cs typeface="CMU Serif Roman"/>
              </a:rPr>
              <a:t>fun </a:t>
            </a:r>
            <a:r>
              <a:rPr lang="en-US" i="1" dirty="0" err="1" smtClean="0">
                <a:latin typeface="CMU Serif Roman"/>
                <a:cs typeface="CMU Serif Roman"/>
              </a:rPr>
              <a:t>f</a:t>
            </a:r>
            <a:r>
              <a:rPr lang="en-US" i="1" dirty="0" smtClean="0">
                <a:latin typeface="CMU Serif Roman"/>
                <a:cs typeface="CMU Serif Roman"/>
              </a:rPr>
              <a:t> </a:t>
            </a:r>
            <a:r>
              <a:rPr lang="en-US" dirty="0" smtClean="0">
                <a:latin typeface="CMU Serif Roman"/>
                <a:cs typeface="CMU Serif Roman"/>
              </a:rPr>
              <a:t>(</a:t>
            </a:r>
            <a:r>
              <a:rPr lang="en-US" i="1" dirty="0" err="1" smtClean="0">
                <a:latin typeface="CMU Serif Roman"/>
                <a:cs typeface="CMU Serif Roman"/>
              </a:rPr>
              <a:t>x</a:t>
            </a:r>
            <a:r>
              <a:rPr lang="en-US" dirty="0" smtClean="0">
                <a:latin typeface="CMU Serif Roman"/>
                <a:cs typeface="CMU Serif Roman"/>
              </a:rPr>
              <a:t>) = </a:t>
            </a:r>
            <a:r>
              <a:rPr lang="en-US" i="1" dirty="0" err="1" smtClean="0">
                <a:latin typeface="CMU Serif Roman"/>
                <a:cs typeface="CMU Serif Roman"/>
              </a:rPr>
              <a:t>e</a:t>
            </a:r>
            <a:r>
              <a:rPr lang="en-US" dirty="0" smtClean="0">
                <a:latin typeface="CMU Serif Roman"/>
                <a:cs typeface="CMU Serif Roman"/>
              </a:rPr>
              <a:t> | </a:t>
            </a:r>
            <a:r>
              <a:rPr lang="en-US" i="1" dirty="0" smtClean="0">
                <a:latin typeface="CMU Serif Roman"/>
                <a:cs typeface="CMU Serif Roman"/>
              </a:rPr>
              <a:t>C </a:t>
            </a:r>
            <a:r>
              <a:rPr lang="en-US" i="1" dirty="0" err="1" smtClean="0">
                <a:latin typeface="CMU Serif Roman"/>
                <a:cs typeface="CMU Serif Roman"/>
              </a:rPr>
              <a:t>w</a:t>
            </a:r>
            <a:r>
              <a:rPr lang="en-US" dirty="0" smtClean="0">
                <a:latin typeface="CMU Serif Roman"/>
                <a:cs typeface="CMU Serif Roman"/>
              </a:rPr>
              <a:t> </a:t>
            </a:r>
          </a:p>
          <a:p>
            <a:endParaRPr lang="en-US" dirty="0" smtClean="0"/>
          </a:p>
        </p:txBody>
      </p:sp>
      <p:pic>
        <p:nvPicPr>
          <p:cNvPr id="4" name="Picture 3" descr="Picture 2.png"/>
          <p:cNvPicPr>
            <a:picLocks noChangeAspect="1"/>
          </p:cNvPicPr>
          <p:nvPr/>
        </p:nvPicPr>
        <p:blipFill>
          <a:blip r:embed="rId3"/>
          <a:srcRect t="61935"/>
          <a:stretch>
            <a:fillRect/>
          </a:stretch>
        </p:blipFill>
        <p:spPr>
          <a:xfrm>
            <a:off x="6462102" y="1725415"/>
            <a:ext cx="2476818" cy="40129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2/5/10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5962-8F48-0E4C-B131-6C4E293B98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3.7|3.:|17.1|6.9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.6|9.2|4.2|5.4|5.8|7.8|21.2|9.1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7.2|2.4|12.8|3.1|4.9|35.4|2.5|11|1.4|9.9|10.6|13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10369</TotalTime>
  <Words>1508</Words>
  <Application>Microsoft Macintosh PowerPoint</Application>
  <PresentationFormat>On-screen Show (4:3)</PresentationFormat>
  <Paragraphs>229</Paragraphs>
  <Slides>20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Dependent types and program equivalence</vt:lpstr>
      <vt:lpstr>What are dependent types?</vt:lpstr>
      <vt:lpstr>What about nontermination?</vt:lpstr>
      <vt:lpstr>Program equivalence</vt:lpstr>
      <vt:lpstr>: Parameterized program equivalence</vt:lpstr>
      <vt:lpstr>"Pure everywhere" type system - PTS</vt:lpstr>
      <vt:lpstr>: Parameterized program equivalence</vt:lpstr>
      <vt:lpstr>Parameterized term equivalence</vt:lpstr>
      <vt:lpstr>Type system overview</vt:lpstr>
      <vt:lpstr>Type system excerpt</vt:lpstr>
      <vt:lpstr>Questions to answer</vt:lpstr>
      <vt:lpstr>Necessary Assumptions About isEq</vt:lpstr>
      <vt:lpstr>Typing rules don't use substitution</vt:lpstr>
      <vt:lpstr>Assumptions also help case expression</vt:lpstr>
      <vt:lpstr>Type equivalence for case</vt:lpstr>
      <vt:lpstr>What satisfies the isEq properties?</vt:lpstr>
      <vt:lpstr>What about decidable type checking?</vt:lpstr>
      <vt:lpstr>What about termination analysis?</vt:lpstr>
      <vt:lpstr>Future work</vt:lpstr>
      <vt:lpstr>Conclusions – What have we achieved?</vt:lpstr>
    </vt:vector>
  </TitlesOfParts>
  <Manager/>
  <Company>University of Pennsylvania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in Dependently-Typed Metatheory</dc:title>
  <dc:subject/>
  <dc:creator>Stephanie Weirich</dc:creator>
  <cp:keywords/>
  <dc:description/>
  <cp:lastModifiedBy>Stephanie Weirich</cp:lastModifiedBy>
  <cp:revision>77</cp:revision>
  <cp:lastPrinted>2009-06-11T14:45:34Z</cp:lastPrinted>
  <dcterms:created xsi:type="dcterms:W3CDTF">2010-02-04T12:52:29Z</dcterms:created>
  <dcterms:modified xsi:type="dcterms:W3CDTF">2010-02-04T22:04:58Z</dcterms:modified>
  <cp:category/>
</cp:coreProperties>
</file>