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2"/>
  </p:normalViewPr>
  <p:slideViewPr>
    <p:cSldViewPr snapToGrid="0" snapToObjects="1">
      <p:cViewPr varScale="1">
        <p:scale>
          <a:sx n="71" d="100"/>
          <a:sy n="71" d="100"/>
        </p:scale>
        <p:origin x="14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" name="Table"/>
          <p:cNvGraphicFramePr/>
          <p:nvPr/>
        </p:nvGraphicFramePr>
        <p:xfrm>
          <a:off x="320227" y="855271"/>
          <a:ext cx="12364344" cy="8593528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3091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1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10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910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96764">
                <a:tc>
                  <a:txBody>
                    <a:bodyPr/>
                    <a:lstStyle/>
                    <a:p>
                      <a:pPr>
                        <a:defRPr sz="2200">
                          <a:latin typeface="+mn-lt"/>
                          <a:ea typeface="+mn-ea"/>
                          <a:cs typeface="+mn-cs"/>
                          <a:sym typeface="Helvetica Neue Medium"/>
                        </a:defRPr>
                      </a:pPr>
                      <a:r>
                        <a:t>Actors</a:t>
                      </a:r>
                    </a:p>
                    <a:p>
                      <a:pPr>
                        <a:defRPr i="1">
                          <a:latin typeface="Helvetica Neue Light"/>
                          <a:ea typeface="Helvetica Neue Light"/>
                          <a:cs typeface="Helvetica Neue Light"/>
                        </a:defRPr>
                      </a:pPr>
                      <a:r>
                        <a:t>Who are you defending against?</a:t>
                      </a:r>
                    </a:p>
                  </a:txBody>
                  <a:tcPr marL="50800" marR="50800" marT="50800" marB="50800" horzOverflow="overflow">
                    <a:lnL w="0">
                      <a:miter lim="400000"/>
                    </a:lnL>
                    <a:lnR w="12700">
                      <a:solidFill>
                        <a:srgbClr val="D6D5D5"/>
                      </a:solidFill>
                      <a:custDash>
                        <a:ds d="200000" sp="200000"/>
                      </a:custDash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D6D5D5"/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latin typeface="+mn-lt"/>
                          <a:ea typeface="+mn-ea"/>
                          <a:cs typeface="+mn-cs"/>
                          <a:sym typeface="Helvetica Neue Medium"/>
                        </a:defRPr>
                      </a:pPr>
                      <a:r>
                        <a:t>Incentives</a:t>
                      </a:r>
                    </a:p>
                    <a:p>
                      <a:pPr>
                        <a:defRPr i="1">
                          <a:latin typeface="Helvetica Neue Light"/>
                          <a:ea typeface="Helvetica Neue Light"/>
                          <a:cs typeface="Helvetica Neue Light"/>
                        </a:defRPr>
                      </a:pPr>
                      <a:r>
                        <a:t>What can someone gain by compromising you?</a:t>
                      </a:r>
                    </a:p>
                  </a:txBody>
                  <a:tcPr marL="50800" marR="50800" marT="50800" marB="50800" horzOverflow="overflow">
                    <a:lnL w="12700">
                      <a:solidFill>
                        <a:srgbClr val="D6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6D5D5"/>
                      </a:solidFill>
                      <a:custDash>
                        <a:ds d="200000" sp="200000"/>
                      </a:custDash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D6D5D5"/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latin typeface="+mn-lt"/>
                          <a:ea typeface="+mn-ea"/>
                          <a:cs typeface="+mn-cs"/>
                          <a:sym typeface="Helvetica Neue Medium"/>
                        </a:defRPr>
                      </a:pPr>
                      <a:r>
                        <a:t>Assets</a:t>
                      </a:r>
                    </a:p>
                    <a:p>
                      <a:pPr>
                        <a:defRPr i="1">
                          <a:latin typeface="Helvetica Neue Light"/>
                          <a:ea typeface="Helvetica Neue Light"/>
                          <a:cs typeface="Helvetica Neue Light"/>
                        </a:defRPr>
                      </a:pPr>
                      <a:r>
                        <a:t>What are you defending?</a:t>
                      </a:r>
                    </a:p>
                  </a:txBody>
                  <a:tcPr marL="50800" marR="50800" marT="50800" marB="50800" horzOverflow="overflow">
                    <a:lnL w="12700">
                      <a:solidFill>
                        <a:srgbClr val="D6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6D5D5"/>
                      </a:solidFill>
                      <a:custDash>
                        <a:ds d="200000" sp="200000"/>
                      </a:custDash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D6D5D5"/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latin typeface="+mn-lt"/>
                          <a:ea typeface="+mn-ea"/>
                          <a:cs typeface="+mn-cs"/>
                          <a:sym typeface="Helvetica Neue Medium"/>
                        </a:defRPr>
                      </a:pPr>
                      <a:r>
                        <a:t>Impact</a:t>
                      </a:r>
                    </a:p>
                    <a:p>
                      <a:pPr>
                        <a:defRPr i="1">
                          <a:latin typeface="Helvetica Neue Light"/>
                          <a:ea typeface="Helvetica Neue Light"/>
                          <a:cs typeface="Helvetica Neue Light"/>
                        </a:defRPr>
                      </a:pPr>
                      <a:r>
                        <a:t>What happens when you are compromised?</a:t>
                      </a:r>
                    </a:p>
                  </a:txBody>
                  <a:tcPr marL="50800" marR="50800" marT="50800" marB="50800" horzOverflow="overflow">
                    <a:lnL w="12700">
                      <a:solidFill>
                        <a:srgbClr val="D6D5D5"/>
                      </a:solidFill>
                      <a:custDash>
                        <a:ds d="200000" sp="200000"/>
                      </a:custDash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D6D5D5"/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6764">
                <a:tc>
                  <a:txBody>
                    <a:bodyPr/>
                    <a:lstStyle/>
                    <a:p>
                      <a:pPr>
                        <a:defRPr sz="2200">
                          <a:latin typeface="+mn-lt"/>
                          <a:ea typeface="+mn-ea"/>
                          <a:cs typeface="+mn-cs"/>
                          <a:sym typeface="Helvetica Neue Medium"/>
                        </a:defRPr>
                      </a:pPr>
                      <a:r>
                        <a:t>Capabilities</a:t>
                      </a:r>
                    </a:p>
                    <a:p>
                      <a:pPr>
                        <a:defRPr i="1">
                          <a:latin typeface="Helvetica Neue Light"/>
                          <a:ea typeface="Helvetica Neue Light"/>
                          <a:cs typeface="Helvetica Neue Light"/>
                        </a:defRPr>
                      </a:pPr>
                      <a:r>
                        <a:t>What can they do?</a:t>
                      </a:r>
                    </a:p>
                  </a:txBody>
                  <a:tcPr marL="50800" marR="50800" marT="50800" marB="50800" horzOverflow="overflow">
                    <a:lnL w="0">
                      <a:miter lim="400000"/>
                    </a:lnL>
                    <a:lnR w="12700">
                      <a:solidFill>
                        <a:srgbClr val="D6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6D5D5"/>
                      </a:solidFill>
                      <a:custDash>
                        <a:ds d="200000" sp="200000"/>
                      </a:custDash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latin typeface="+mn-lt"/>
                          <a:ea typeface="+mn-ea"/>
                          <a:cs typeface="+mn-cs"/>
                          <a:sym typeface="Helvetica Neue Medium"/>
                        </a:defRPr>
                      </a:pPr>
                      <a:r>
                        <a:t>Prevention</a:t>
                      </a:r>
                    </a:p>
                    <a:p>
                      <a:pPr>
                        <a:defRPr i="1">
                          <a:latin typeface="Helvetica Neue Light"/>
                          <a:ea typeface="Helvetica Neue Light"/>
                          <a:cs typeface="Helvetica Neue Light"/>
                        </a:defRPr>
                      </a:pPr>
                      <a:r>
                        <a:t>How do you stop attacks?</a:t>
                      </a:r>
                    </a:p>
                  </a:txBody>
                  <a:tcPr marL="50800" marR="50800" marT="50800" marB="50800" horzOverflow="overflow">
                    <a:lnL w="12700">
                      <a:solidFill>
                        <a:srgbClr val="D6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6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6D5D5"/>
                      </a:solidFill>
                      <a:custDash>
                        <a:ds d="200000" sp="200000"/>
                      </a:custDash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latin typeface="+mn-lt"/>
                          <a:ea typeface="+mn-ea"/>
                          <a:cs typeface="+mn-cs"/>
                          <a:sym typeface="Helvetica Neue Medium"/>
                        </a:defRPr>
                      </a:pPr>
                      <a:r>
                        <a:t>Detection</a:t>
                      </a:r>
                    </a:p>
                    <a:p>
                      <a:pPr>
                        <a:defRPr i="1">
                          <a:latin typeface="Helvetica Neue Light"/>
                          <a:ea typeface="Helvetica Neue Light"/>
                          <a:cs typeface="Helvetica Neue Light"/>
                        </a:defRPr>
                      </a:pPr>
                      <a:r>
                        <a:t>How will you detect a compromise?</a:t>
                      </a:r>
                    </a:p>
                  </a:txBody>
                  <a:tcPr marL="50800" marR="50800" marT="50800" marB="50800" horzOverflow="overflow">
                    <a:lnL w="12700">
                      <a:solidFill>
                        <a:srgbClr val="D6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6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6D5D5"/>
                      </a:solidFill>
                      <a:custDash>
                        <a:ds d="200000" sp="200000"/>
                      </a:custDash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latin typeface="+mn-lt"/>
                          <a:ea typeface="+mn-ea"/>
                          <a:cs typeface="+mn-cs"/>
                          <a:sym typeface="Helvetica Neue Medium"/>
                        </a:defRPr>
                      </a:pPr>
                      <a:r>
                        <a:t>Response</a:t>
                      </a:r>
                    </a:p>
                    <a:p>
                      <a:pPr>
                        <a:defRPr i="1">
                          <a:latin typeface="Helvetica Neue Light"/>
                          <a:ea typeface="Helvetica Neue Light"/>
                          <a:cs typeface="Helvetica Neue Light"/>
                        </a:defRPr>
                      </a:pPr>
                      <a:r>
                        <a:t>What will you do once compromised?</a:t>
                      </a:r>
                    </a:p>
                  </a:txBody>
                  <a:tcPr marL="50800" marR="50800" marT="50800" marB="50800" horzOverflow="overflow">
                    <a:lnL w="12700">
                      <a:solidFill>
                        <a:srgbClr val="D6D5D5"/>
                      </a:solidFill>
                      <a:custDash>
                        <a:ds d="200000" sp="200000"/>
                      </a:custDash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D6D5D5"/>
                      </a:solidFill>
                      <a:custDash>
                        <a:ds d="200000" sp="200000"/>
                      </a:custDash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0" name="@sweis - v4 - 27.04.18"/>
          <p:cNvSpPr txBox="1"/>
          <p:nvPr/>
        </p:nvSpPr>
        <p:spPr>
          <a:xfrm>
            <a:off x="10968398" y="9392999"/>
            <a:ext cx="1886967" cy="3123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@sweis - v4 - 27.04.18</a:t>
            </a:r>
          </a:p>
        </p:txBody>
      </p:sp>
      <p:sp>
        <p:nvSpPr>
          <p:cNvPr id="121" name="Threat Model Worksheet"/>
          <p:cNvSpPr txBox="1"/>
          <p:nvPr/>
        </p:nvSpPr>
        <p:spPr>
          <a:xfrm>
            <a:off x="212626" y="203104"/>
            <a:ext cx="3378531" cy="436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Threat Model Worksheet</a:t>
            </a:r>
          </a:p>
        </p:txBody>
      </p:sp>
      <p:graphicFrame>
        <p:nvGraphicFramePr>
          <p:cNvPr id="122" name="Table"/>
          <p:cNvGraphicFramePr/>
          <p:nvPr/>
        </p:nvGraphicFramePr>
        <p:xfrm>
          <a:off x="12297833" y="83928"/>
          <a:ext cx="654644" cy="674748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163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6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6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6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737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5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</a:p>
                  </a:txBody>
                  <a:tcPr marL="50800" marR="50800" marT="50800" marB="50800" anchor="b" horzOverflow="overflow">
                    <a:lnL w="0"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R>
                    <a:lnT w="0"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5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</a:t>
                      </a:r>
                    </a:p>
                  </a:txBody>
                  <a:tcPr marL="50800" marR="50800" marT="50800" marB="50800" anchor="b" horzOverflow="overflow">
                    <a:lnL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L>
                    <a:lnR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R>
                    <a:lnT w="0"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5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</a:p>
                  </a:txBody>
                  <a:tcPr marL="50800" marR="50800" marT="50800" marB="50800" anchor="b" horzOverflow="overflow">
                    <a:lnL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L>
                    <a:lnR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R>
                    <a:lnT w="0"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5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</a:t>
                      </a:r>
                    </a:p>
                  </a:txBody>
                  <a:tcPr marL="50800" marR="50800" marT="50800" marB="50800" anchor="b" horzOverflow="overflow">
                    <a:lnL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37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5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</a:t>
                      </a:r>
                    </a:p>
                  </a:txBody>
                  <a:tcPr marL="50800" marR="50800" marT="50800" marB="50800" horzOverflow="overflow">
                    <a:lnL w="0"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R>
                    <a:lnT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5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</a:p>
                  </a:txBody>
                  <a:tcPr marL="50800" marR="50800" marT="50800" marB="50800" horzOverflow="overflow">
                    <a:lnL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L>
                    <a:lnR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R>
                    <a:lnT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5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</a:p>
                  </a:txBody>
                  <a:tcPr marL="50800" marR="50800" marT="50800" marB="50800" horzOverflow="overflow">
                    <a:lnL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L>
                    <a:lnR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R>
                    <a:lnT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5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</a:t>
                      </a:r>
                    </a:p>
                  </a:txBody>
                  <a:tcPr marL="50800" marR="50800" marT="50800" marB="50800" horzOverflow="overflow">
                    <a:lnL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L>
                    <a:lnR w="0"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100000" sp="200000"/>
                      </a:custDash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Macintosh PowerPoint</Application>
  <PresentationFormat>Custom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Consolas</vt:lpstr>
      <vt:lpstr>Helvetica Light</vt:lpstr>
      <vt:lpstr>Helvetica Neue</vt:lpstr>
      <vt:lpstr>Helvetica Neue Light</vt:lpstr>
      <vt:lpstr>Helvetica Neue Medium</vt:lpstr>
      <vt:lpstr>Helvetica Neue Thin</vt:lpstr>
      <vt:lpstr>White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Threat Model Worksheet</dc:title>
  <dc:subject/>
  <dc:creator>Steve Weis</dc:creator>
  <cp:keywords/>
  <dc:description>@sweis</dc:description>
  <cp:lastModifiedBy>Microsoft Office User</cp:lastModifiedBy>
  <cp:revision>2</cp:revision>
  <dcterms:modified xsi:type="dcterms:W3CDTF">2018-04-27T19:54:58Z</dcterms:modified>
  <cp:category/>
</cp:coreProperties>
</file>