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3F0B1211-5828-4EA8-89AA-F9956B14E34B}"/>
    <pc:docChg chg="modSld">
      <pc:chgData name="Wekoslav Stefanovski" userId="bb32c3697bb3823c" providerId="LiveId" clId="{3F0B1211-5828-4EA8-89AA-F9956B14E34B}" dt="2023-09-26T10:21:17.558" v="0" actId="20577"/>
      <pc:docMkLst>
        <pc:docMk/>
      </pc:docMkLst>
      <pc:sldChg chg="modSp mod">
        <pc:chgData name="Wekoslav Stefanovski" userId="bb32c3697bb3823c" providerId="LiveId" clId="{3F0B1211-5828-4EA8-89AA-F9956B14E34B}" dt="2023-09-26T10:21:17.558" v="0" actId="20577"/>
        <pc:sldMkLst>
          <pc:docMk/>
          <pc:sldMk cId="1141998883" sldId="264"/>
        </pc:sldMkLst>
        <pc:spChg chg="mod">
          <ac:chgData name="Wekoslav Stefanovski" userId="bb32c3697bb3823c" providerId="LiveId" clId="{3F0B1211-5828-4EA8-89AA-F9956B14E34B}" dt="2023-09-26T10:21:17.558" v="0" actId="20577"/>
          <ac:spMkLst>
            <pc:docMk/>
            <pc:sldMk cId="1141998883" sldId="264"/>
            <ac:spMk id="3" creationId="{E0A67EAC-000C-2B1B-968B-A2CA707680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swekster@gmail.com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@swekster" TargetMode="External"/><Relationship Id="rId4" Type="http://schemas.openxmlformats.org/officeDocument/2006/relationships/hyperlink" Target="https://github.com/sweko/uacs-internet-programming-202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#01- Introduction to Internet Programming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Backend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Server-Side Languages (for example Java)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Databases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Server Software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Static vs. Dynamic Content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2000" b="1" i="0" dirty="0">
              <a:solidFill>
                <a:srgbClr val="D4D4D4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14594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Basics</a:t>
            </a:r>
            <a:r>
              <a:rPr lang="en-US" b="1" dirty="0">
                <a:solidFill>
                  <a:srgbClr val="569CD6"/>
                </a:solidFill>
                <a:effectLst/>
                <a:latin typeface="CaskaydiaCove NF" panose="020B0509020204030204" pitchFamily="49" charset="0"/>
              </a:rPr>
              <a:t> </a:t>
            </a:r>
            <a:r>
              <a:rPr lang="en-US" dirty="0">
                <a:latin typeface="Abadi" panose="020B0604020104020204" pitchFamily="34" charset="0"/>
              </a:rPr>
              <a:t>of HTTP and Web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HTTP Request-Response Cycle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HTTP Methods (and their semantics)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HTTP Status Codes</a:t>
            </a:r>
          </a:p>
        </p:txBody>
      </p:sp>
    </p:spTree>
    <p:extLst>
      <p:ext uri="{BB962C8B-B14F-4D97-AF65-F5344CB8AC3E}">
        <p14:creationId xmlns:p14="http://schemas.microsoft.com/office/powerpoint/2010/main" val="2175785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badi" panose="020B0604020104020204" pitchFamily="34" charset="0"/>
              </a:rPr>
              <a:t>HTTP Request-Response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HTTP Request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Web Server Processing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HTTP Response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Client Rendering</a:t>
            </a:r>
          </a:p>
        </p:txBody>
      </p:sp>
    </p:spTree>
    <p:extLst>
      <p:ext uri="{BB962C8B-B14F-4D97-AF65-F5344CB8AC3E}">
        <p14:creationId xmlns:p14="http://schemas.microsoft.com/office/powerpoint/2010/main" val="3174978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badi" panose="020B0604020104020204" pitchFamily="34" charset="0"/>
              </a:rPr>
              <a:t>HTTP Methods (and their semantics)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GET</a:t>
            </a:r>
          </a:p>
          <a:p>
            <a:r>
              <a:rPr lang="en-US" sz="2800" dirty="0">
                <a:latin typeface="Abadi" panose="020B0604020104020204" pitchFamily="34" charset="0"/>
              </a:rPr>
              <a:t>POST</a:t>
            </a:r>
          </a:p>
          <a:p>
            <a:r>
              <a:rPr lang="en-US" sz="2800" dirty="0">
                <a:latin typeface="Abadi" panose="020B0604020104020204" pitchFamily="34" charset="0"/>
              </a:rPr>
              <a:t>PUT</a:t>
            </a:r>
          </a:p>
          <a:p>
            <a:r>
              <a:rPr lang="en-US" sz="2800" dirty="0">
                <a:latin typeface="Abadi" panose="020B0604020104020204" pitchFamily="34" charset="0"/>
              </a:rPr>
              <a:t>PATCH</a:t>
            </a:r>
          </a:p>
          <a:p>
            <a:r>
              <a:rPr lang="en-US" sz="2800" dirty="0">
                <a:latin typeface="Abadi" panose="020B0604020104020204" pitchFamily="34" charset="0"/>
              </a:rPr>
              <a:t>DELETE</a:t>
            </a:r>
          </a:p>
          <a:p>
            <a:r>
              <a:rPr lang="en-US" sz="2800" dirty="0">
                <a:latin typeface="Abadi" panose="020B0604020104020204" pitchFamily="34" charset="0"/>
              </a:rPr>
              <a:t>HEAD</a:t>
            </a:r>
          </a:p>
          <a:p>
            <a:r>
              <a:rPr lang="en-US" sz="2800" dirty="0">
                <a:latin typeface="Abadi" panose="020B0604020104020204" pitchFamily="34" charset="0"/>
              </a:rPr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1950019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badi" panose="020B0604020104020204" pitchFamily="34" charset="0"/>
              </a:rPr>
              <a:t>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2xx (Successful)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3xx (Redirection)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4xx (Client Errors)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5xx (Server Errors)</a:t>
            </a:r>
          </a:p>
        </p:txBody>
      </p:sp>
    </p:spTree>
    <p:extLst>
      <p:ext uri="{BB962C8B-B14F-4D97-AF65-F5344CB8AC3E}">
        <p14:creationId xmlns:p14="http://schemas.microsoft.com/office/powerpoint/2010/main" val="3789626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badi" panose="020B0604020104020204" pitchFamily="34" charset="0"/>
              </a:rPr>
              <a:t>Key Technologies of Frontend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HTML (Hypertext Markup Language)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CSS (Cascading Style Sheets)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JavaScript (ECMAScript)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Frameworks and libraries</a:t>
            </a:r>
          </a:p>
        </p:txBody>
      </p:sp>
    </p:spTree>
    <p:extLst>
      <p:ext uri="{BB962C8B-B14F-4D97-AF65-F5344CB8AC3E}">
        <p14:creationId xmlns:p14="http://schemas.microsoft.com/office/powerpoint/2010/main" val="3298003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badi" panose="020B0604020104020204" pitchFamily="34" charset="0"/>
              </a:rPr>
              <a:t>Hypertext Markup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Semantic Markup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Hyperlinks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Forms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Document Object Model (DOM)</a:t>
            </a:r>
          </a:p>
        </p:txBody>
      </p:sp>
    </p:spTree>
    <p:extLst>
      <p:ext uri="{BB962C8B-B14F-4D97-AF65-F5344CB8AC3E}">
        <p14:creationId xmlns:p14="http://schemas.microsoft.com/office/powerpoint/2010/main" val="2370137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badi" panose="020B0604020104020204" pitchFamily="34" charset="0"/>
              </a:rPr>
              <a:t>Cascading Style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Styling web content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Selectors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Box Model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2256590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badi" panose="020B0604020104020204" pitchFamily="34" charset="0"/>
              </a:rPr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DOM Manipulation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Event Handling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Asynchronous Programming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Frameworks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latin typeface="Abadi" panose="020B0604020104020204" pitchFamily="34" charset="0"/>
              </a:rPr>
              <a:t>Frontend</a:t>
            </a:r>
          </a:p>
          <a:p>
            <a:pPr lvl="2">
              <a:lnSpc>
                <a:spcPct val="150000"/>
              </a:lnSpc>
            </a:pPr>
            <a:r>
              <a:rPr lang="en-US" sz="2200" dirty="0">
                <a:latin typeface="Abadi" panose="020B0604020104020204" pitchFamily="34" charset="0"/>
              </a:rPr>
              <a:t>React</a:t>
            </a:r>
          </a:p>
          <a:p>
            <a:pPr lvl="2">
              <a:lnSpc>
                <a:spcPct val="150000"/>
              </a:lnSpc>
            </a:pPr>
            <a:r>
              <a:rPr lang="en-US" sz="2200" dirty="0">
                <a:latin typeface="Abadi" panose="020B0604020104020204" pitchFamily="34" charset="0"/>
              </a:rPr>
              <a:t>Vue</a:t>
            </a:r>
          </a:p>
          <a:p>
            <a:pPr lvl="2">
              <a:lnSpc>
                <a:spcPct val="150000"/>
              </a:lnSpc>
            </a:pPr>
            <a:r>
              <a:rPr lang="en-US" sz="2200" dirty="0">
                <a:latin typeface="Abadi" panose="020B0604020104020204" pitchFamily="34" charset="0"/>
              </a:rPr>
              <a:t>Angular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latin typeface="Abadi" panose="020B0604020104020204" pitchFamily="34" charset="0"/>
              </a:rPr>
              <a:t>Backend</a:t>
            </a:r>
          </a:p>
          <a:p>
            <a:pPr lvl="2">
              <a:lnSpc>
                <a:spcPct val="150000"/>
              </a:lnSpc>
            </a:pPr>
            <a:r>
              <a:rPr lang="en-US" sz="2200" dirty="0">
                <a:latin typeface="Abadi" panose="020B0604020104020204" pitchFamily="34" charset="0"/>
              </a:rPr>
              <a:t>Node</a:t>
            </a:r>
          </a:p>
          <a:p>
            <a:pPr lvl="2">
              <a:lnSpc>
                <a:spcPct val="150000"/>
              </a:lnSpc>
            </a:pPr>
            <a:r>
              <a:rPr lang="en-US" sz="2200" dirty="0">
                <a:latin typeface="Abadi" panose="020B0604020104020204" pitchFamily="34" charset="0"/>
              </a:rPr>
              <a:t>Express</a:t>
            </a:r>
          </a:p>
        </p:txBody>
      </p:sp>
    </p:spTree>
    <p:extLst>
      <p:ext uri="{BB962C8B-B14F-4D97-AF65-F5344CB8AC3E}">
        <p14:creationId xmlns:p14="http://schemas.microsoft.com/office/powerpoint/2010/main" val="1689881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swekster@gmail.com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4"/>
              </a:rPr>
              <a:t>https://github.com/sweko/uacs-internet-programming-2023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32742" rtl="0" eaLnBrk="1" fontAlgn="auto" latinLnBrk="0" hangingPunct="1">
              <a:lnSpc>
                <a:spcPts val="26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badi" panose="020B0604020104020204" pitchFamily="34" charset="0"/>
              </a:rPr>
              <a:t>Head of development at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badi" panose="020B0604020104020204" pitchFamily="34" charset="0"/>
              </a:rPr>
              <a:t>Sourcico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badi" panose="020B0604020104020204" pitchFamily="34" charset="0"/>
              </a:rPr>
              <a:t>, Macedonia</a:t>
            </a:r>
          </a:p>
          <a:p>
            <a:pPr marL="342900" marR="0" lvl="0" indent="-342900" algn="l" defTabSz="932742" rtl="0" eaLnBrk="1" fontAlgn="auto" latinLnBrk="0" hangingPunct="1">
              <a:lnSpc>
                <a:spcPts val="26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latin typeface="Abadi" panose="020B0604020104020204" pitchFamily="34" charset="0"/>
              </a:rPr>
              <a:t>Lecturer at local software academies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badi" panose="020B0604020104020204" pitchFamily="34" charset="0"/>
            </a:endParaRPr>
          </a:p>
          <a:p>
            <a:pPr marL="342900" marR="0" lvl="0" indent="-342900" algn="l" defTabSz="932742" rtl="0" eaLnBrk="1" fontAlgn="auto" latinLnBrk="0" hangingPunct="1">
              <a:lnSpc>
                <a:spcPts val="26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Abadi" panose="020B0604020104020204" pitchFamily="34" charset="0"/>
              </a:rPr>
              <a:t>Lecturer at various national and international software conferences</a:t>
            </a:r>
          </a:p>
          <a:p>
            <a:pPr marL="342900" marR="0" lvl="0" indent="-342900" algn="l" defTabSz="932742" rtl="0" eaLnBrk="1" fontAlgn="auto" latinLnBrk="0" hangingPunct="1">
              <a:lnSpc>
                <a:spcPts val="26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badi" panose="020B0604020104020204" pitchFamily="34" charset="0"/>
              </a:rPr>
              <a:t>I love programming, I love programmers</a:t>
            </a:r>
          </a:p>
          <a:p>
            <a:pPr marL="342900" marR="0" lvl="0" indent="-342900" algn="l" defTabSz="932742" rtl="0" eaLnBrk="1" fontAlgn="auto" latinLnBrk="0" hangingPunct="1">
              <a:lnSpc>
                <a:spcPts val="26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Abadi" panose="020B0604020104020204" pitchFamily="34" charset="0"/>
              </a:rPr>
              <a:t>Long and fruitful love relationship with TypeScript and Angular</a:t>
            </a:r>
          </a:p>
          <a:p>
            <a:pPr marL="342900" marR="0" lvl="0" indent="-342900" algn="l" defTabSz="932742" rtl="0" eaLnBrk="1" fontAlgn="auto" latinLnBrk="0" hangingPunct="1">
              <a:lnSpc>
                <a:spcPts val="26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badi" panose="020B0604020104020204" pitchFamily="34" charset="0"/>
              </a:rPr>
              <a:t>Long and fruitful love/hate relationship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337392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History of the Internet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Overview of Internet Architecture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Introduction to Web Technologies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Basics of HTTP and Web Servers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Basics of Frontend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237148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Prehistory of the Internet (things that not even I remember)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ARPANET (Advanced Research Projects Agency Network) laid the foundation for the internet.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Developed by the U.S. Department of Defense in the 1960s.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It connected four major universities, enabling the exchange of data between them.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The World Wide Web, invented by Tim Berners-Lee in 1989, transformed the internet.</a:t>
            </a:r>
          </a:p>
        </p:txBody>
      </p:sp>
    </p:spTree>
    <p:extLst>
      <p:ext uri="{BB962C8B-B14F-4D97-AF65-F5344CB8AC3E}">
        <p14:creationId xmlns:p14="http://schemas.microsoft.com/office/powerpoint/2010/main" val="111171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History of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The late 1990s saw the rise of the dot-com bubble, where internet-related companies saw rapid stock price increases.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E-commerce giants like Amazon and eBay emerged, changing the way people shop.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Today, the internet is an integral part of our lives.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It has evolved to include social media, streaming services, and cloud computing.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The future of the internet holds promises of 5G, IoT, and continued technological advancements.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79636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What is the Internet?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The internet is a global network of interconnected computers and devices that allows for the exchange of data and information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5179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Key Internet Architecture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End Systems (Hosts)</a:t>
            </a:r>
          </a:p>
          <a:p>
            <a:r>
              <a:rPr lang="en-US" sz="2800" dirty="0">
                <a:latin typeface="Abadi" panose="020B0604020104020204" pitchFamily="34" charset="0"/>
              </a:rPr>
              <a:t>Internet Infrastructure</a:t>
            </a:r>
          </a:p>
          <a:p>
            <a:r>
              <a:rPr lang="en-US" sz="2800" dirty="0">
                <a:latin typeface="Abadi" panose="020B0604020104020204" pitchFamily="34" charset="0"/>
              </a:rPr>
              <a:t>Protocols</a:t>
            </a:r>
          </a:p>
          <a:p>
            <a:pPr lvl="1"/>
            <a:r>
              <a:rPr lang="en-US" sz="2500" dirty="0">
                <a:latin typeface="Abadi" panose="020B0604020104020204" pitchFamily="34" charset="0"/>
              </a:rPr>
              <a:t>HTTP</a:t>
            </a:r>
          </a:p>
          <a:p>
            <a:pPr lvl="1"/>
            <a:r>
              <a:rPr lang="en-US" sz="2500" dirty="0">
                <a:latin typeface="Abadi" panose="020B0604020104020204" pitchFamily="34" charset="0"/>
              </a:rPr>
              <a:t>TCP</a:t>
            </a:r>
            <a:r>
              <a:rPr lang="en-US" sz="2500">
                <a:latin typeface="Abadi" panose="020B0604020104020204" pitchFamily="34" charset="0"/>
              </a:rPr>
              <a:t>/IP</a:t>
            </a:r>
            <a:endParaRPr lang="en-US" sz="2500" dirty="0">
              <a:latin typeface="Abadi" panose="020B0604020104020204" pitchFamily="34" charset="0"/>
            </a:endParaRPr>
          </a:p>
          <a:p>
            <a:pPr lvl="1"/>
            <a:r>
              <a:rPr lang="en-US" sz="2500" dirty="0">
                <a:latin typeface="Abadi" panose="020B0604020104020204" pitchFamily="34" charset="0"/>
              </a:rPr>
              <a:t>DNS</a:t>
            </a:r>
          </a:p>
          <a:p>
            <a:r>
              <a:rPr lang="en-US" sz="2800" dirty="0">
                <a:latin typeface="Abadi" panose="020B0604020104020204" pitchFamily="34" charset="0"/>
              </a:rPr>
              <a:t>Network Access Points</a:t>
            </a:r>
          </a:p>
        </p:txBody>
      </p:sp>
    </p:spTree>
    <p:extLst>
      <p:ext uri="{BB962C8B-B14F-4D97-AF65-F5344CB8AC3E}">
        <p14:creationId xmlns:p14="http://schemas.microsoft.com/office/powerpoint/2010/main" val="1141998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Internet Architecture - Operational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Client-Server Model</a:t>
            </a:r>
          </a:p>
          <a:p>
            <a:r>
              <a:rPr lang="en-US" sz="2800" dirty="0">
                <a:latin typeface="Abadi" panose="020B0604020104020204" pitchFamily="34" charset="0"/>
              </a:rPr>
              <a:t>The Omnipresence of the World Wide Web</a:t>
            </a:r>
          </a:p>
          <a:p>
            <a:r>
              <a:rPr lang="en-US" sz="2800" dirty="0">
                <a:latin typeface="Abadi" panose="020B0604020104020204" pitchFamily="34" charset="0"/>
              </a:rPr>
              <a:t>The Importance of Standards</a:t>
            </a:r>
          </a:p>
          <a:p>
            <a:pPr lvl="1"/>
            <a:r>
              <a:rPr lang="en-US" sz="2500" dirty="0">
                <a:latin typeface="Abadi" panose="020B0604020104020204" pitchFamily="34" charset="0"/>
              </a:rPr>
              <a:t>IETF</a:t>
            </a:r>
          </a:p>
          <a:p>
            <a:pPr lvl="1"/>
            <a:r>
              <a:rPr lang="en-US" sz="2500" dirty="0">
                <a:latin typeface="Abadi" panose="020B0604020104020204" pitchFamily="34" charset="0"/>
              </a:rPr>
              <a:t>W3C</a:t>
            </a:r>
          </a:p>
        </p:txBody>
      </p:sp>
    </p:spTree>
    <p:extLst>
      <p:ext uri="{BB962C8B-B14F-4D97-AF65-F5344CB8AC3E}">
        <p14:creationId xmlns:p14="http://schemas.microsoft.com/office/powerpoint/2010/main" val="4061125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Web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800" dirty="0">
                <a:latin typeface="Abadi" panose="020B0604020104020204" pitchFamily="34" charset="0"/>
              </a:rPr>
              <a:t>Frontend development</a:t>
            </a:r>
          </a:p>
          <a:p>
            <a:pPr>
              <a:spcBef>
                <a:spcPts val="2400"/>
              </a:spcBef>
            </a:pPr>
            <a:r>
              <a:rPr lang="en-US" sz="2800" dirty="0">
                <a:latin typeface="Abadi" panose="020B0604020104020204" pitchFamily="34" charset="0"/>
              </a:rPr>
              <a:t>Backend development</a:t>
            </a:r>
          </a:p>
          <a:p>
            <a:pPr>
              <a:spcBef>
                <a:spcPts val="2400"/>
              </a:spcBef>
            </a:pPr>
            <a:r>
              <a:rPr lang="en-US" sz="2800" dirty="0">
                <a:latin typeface="Abadi" panose="020B0604020104020204" pitchFamily="34" charset="0"/>
              </a:rPr>
              <a:t>Client-server interactions</a:t>
            </a:r>
            <a:endParaRPr lang="en-US" sz="25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434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.potx" id="{08DC6A8F-7F96-433E-A88E-2AF4AC21CEF5}" vid="{13EF5A67-143A-4FDE-9269-96140DA75D89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UACS Template</Template>
  <TotalTime>0</TotalTime>
  <Words>499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Abadi</vt:lpstr>
      <vt:lpstr>-apple-system</vt:lpstr>
      <vt:lpstr>Arial</vt:lpstr>
      <vt:lpstr>Calibri</vt:lpstr>
      <vt:lpstr>Calibri Light</vt:lpstr>
      <vt:lpstr>CaskaydiaCove NF</vt:lpstr>
      <vt:lpstr>Söhne</vt:lpstr>
      <vt:lpstr>Office Theme</vt:lpstr>
      <vt:lpstr>Internet Programming</vt:lpstr>
      <vt:lpstr>Who am I?</vt:lpstr>
      <vt:lpstr>Agenda</vt:lpstr>
      <vt:lpstr>Prehistory of the Internet (things that not even I remember)</vt:lpstr>
      <vt:lpstr>History of the Internet</vt:lpstr>
      <vt:lpstr>What is the Internet?</vt:lpstr>
      <vt:lpstr>Key Internet Architecture Components</vt:lpstr>
      <vt:lpstr>Internet Architecture - Operational Model</vt:lpstr>
      <vt:lpstr>Web Technologies</vt:lpstr>
      <vt:lpstr>Backend Technologies</vt:lpstr>
      <vt:lpstr>Basics of HTTP and Web Servers</vt:lpstr>
      <vt:lpstr>HTTP Request-Response Cycle</vt:lpstr>
      <vt:lpstr>HTTP Methods (and their semantics)</vt:lpstr>
      <vt:lpstr>HTTP Status Codes</vt:lpstr>
      <vt:lpstr>Key Technologies of Frontend Development</vt:lpstr>
      <vt:lpstr>Hypertext Markup Language</vt:lpstr>
      <vt:lpstr>Cascading Style Sheets</vt:lpstr>
      <vt:lpstr>JavaScript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1</cp:revision>
  <dcterms:created xsi:type="dcterms:W3CDTF">2023-09-24T19:49:36Z</dcterms:created>
  <dcterms:modified xsi:type="dcterms:W3CDTF">2023-09-26T10:21:18Z</dcterms:modified>
</cp:coreProperties>
</file>